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91" r:id="rId6"/>
    <p:sldId id="296" r:id="rId7"/>
    <p:sldId id="314" r:id="rId8"/>
    <p:sldId id="300" r:id="rId9"/>
    <p:sldId id="293" r:id="rId10"/>
    <p:sldId id="30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2A2A"/>
    <a:srgbClr val="FCECE8"/>
    <a:srgbClr val="CAC7B2"/>
    <a:srgbClr val="4472C4"/>
    <a:srgbClr val="C00000"/>
    <a:srgbClr val="FF52EB"/>
    <a:srgbClr val="32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203E1-3EF7-8EDA-8628-49435B56AF17}" v="90" dt="2023-11-29T13:12:26.836"/>
    <p1510:client id="{0B9E1E26-3F2B-615E-0CDF-4970EE2071C8}" v="15" dt="2023-11-29T19:38:38.682"/>
    <p1510:client id="{2A716CA6-C63C-403C-B8F6-D2F5E5A784CD}" v="2" dt="2023-11-30T23:45:30.223"/>
    <p1510:client id="{3042ED0C-D348-A5E1-B170-FF71EB6F4B33}" v="9" dt="2023-11-30T22:39:57.865"/>
    <p1510:client id="{3DF51B7E-7C6F-1B7A-0DB4-08FCF6C1742B}" v="189" dt="2023-11-29T18:07:19.267"/>
    <p1510:client id="{3EF0FFCD-0B61-B92C-9D93-CF8CBEFAD85B}" v="122" dt="2023-12-01T08:28:34.247"/>
    <p1510:client id="{478246F5-7444-8530-9B66-F9F08E79E790}" v="11" dt="2023-11-30T15:52:19.348"/>
    <p1510:client id="{53406BE1-B869-CD0F-88F5-8873E23866C1}" v="1784" dt="2023-11-30T09:56:43.587"/>
    <p1510:client id="{68F174D5-AB47-C3F3-CB23-F7A6FC68A522}" v="23" dt="2023-12-01T08:50:21.521"/>
    <p1510:client id="{75AB3653-03FD-4E9B-A5C2-8BE993187917}" v="31" dt="2023-12-01T08:40:17.785"/>
    <p1510:client id="{8C2695A2-343C-2ED2-E525-C0E8ACE167AF}" v="3" dt="2023-11-29T17:25:27.130"/>
    <p1510:client id="{8C329CAA-A934-4762-9CF3-A54EABB2127C}" v="84" dt="2023-11-29T13:01:09.724"/>
    <p1510:client id="{935D6076-4FB5-4016-4ACD-DCD3AC136E2C}" v="47" dt="2023-11-30T10:18:10.061"/>
    <p1510:client id="{93B71849-A44C-98EB-7869-F44E2A2E0475}" v="1075" dt="2023-11-30T14:58:16.913"/>
    <p1510:client id="{9E27D6AC-5842-9FE1-8C15-EF68A8B62DEF}" v="14" dt="2023-11-30T09:37:56.119"/>
    <p1510:client id="{AB3FEB90-3A65-D3A8-40BB-F949FBA3C8DC}" v="438" dt="2023-11-30T19:13:17.490"/>
    <p1510:client id="{B91B520B-BC2B-7765-B21B-453FB997FEA3}" v="3" dt="2023-11-29T16:41:54.546"/>
    <p1510:client id="{D26DBDBB-A5AC-C524-5DF6-6A33051252D0}" v="184" dt="2023-11-30T09:36:01.996"/>
    <p1510:client id="{E9D6D3E4-EF78-9809-F983-FB21C21E47FB}" v="971" dt="2023-11-30T18:37:37.231"/>
    <p1510:client id="{EBF50F96-5B65-3A63-76CB-9D01107849B4}" v="559" dt="2023-11-29T19:42:19.395"/>
    <p1510:client id="{F9E48F2B-09B4-ED25-B545-D12CCCF7F0D8}" v="4834" dt="2023-12-01T08:56:15.913"/>
    <p1510:client id="{FA55DD6E-372A-A08E-D242-1361FC19614B}" v="18" dt="2023-11-30T17:19:25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18ADFF-D7A3-E5FD-0EB6-A2C1AEEC6981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95D1D013-0E1E-FC8F-9350-5997BB6E7643}"/>
              </a:ext>
            </a:extLst>
          </p:cNvPr>
          <p:cNvSpPr/>
          <p:nvPr/>
        </p:nvSpPr>
        <p:spPr>
          <a:xfrm>
            <a:off x="362312" y="5814203"/>
            <a:ext cx="6236893" cy="49170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Bright"/>
              </a:rPr>
              <a:t>Stig Griebenow - Thang Truong – David Lacoste - Rémi Goalard</a:t>
            </a:r>
            <a:endParaRPr lang="fr-FR" sz="1400" b="0" i="0" u="none" strike="noStrike" kern="1200" cap="none" spc="0" baseline="0">
              <a:solidFill>
                <a:srgbClr val="FFFFFF"/>
              </a:solidFill>
              <a:uFillTx/>
              <a:latin typeface="Lucida Bright"/>
            </a:endParaRPr>
          </a:p>
        </p:txBody>
      </p:sp>
      <p:sp>
        <p:nvSpPr>
          <p:cNvPr id="6" name="ZoneTexte 9">
            <a:extLst>
              <a:ext uri="{FF2B5EF4-FFF2-40B4-BE49-F238E27FC236}">
                <a16:creationId xmlns:a16="http://schemas.microsoft.com/office/drawing/2014/main" id="{4A0DDE8D-95F1-0F4E-62FF-0882DA44BDE6}"/>
              </a:ext>
            </a:extLst>
          </p:cNvPr>
          <p:cNvSpPr txBox="1"/>
          <p:nvPr/>
        </p:nvSpPr>
        <p:spPr>
          <a:xfrm>
            <a:off x="4035009" y="2505666"/>
            <a:ext cx="4121987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0" i="0" u="none" strike="noStrike" kern="1200" cap="none" spc="0" baseline="0">
                <a:solidFill>
                  <a:srgbClr val="D9D9D9"/>
                </a:solidFill>
                <a:uFillTx/>
                <a:latin typeface="Lucida Bright" pitchFamily="18"/>
              </a:rPr>
              <a:t>M2M &amp; LTE-M(5G)</a:t>
            </a:r>
            <a:b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ctangle : coins arrondis 10">
            <a:extLst>
              <a:ext uri="{FF2B5EF4-FFF2-40B4-BE49-F238E27FC236}">
                <a16:creationId xmlns:a16="http://schemas.microsoft.com/office/drawing/2014/main" id="{320638ED-1D91-5A9A-274B-E9B783DE2FCB}"/>
              </a:ext>
            </a:extLst>
          </p:cNvPr>
          <p:cNvSpPr/>
          <p:nvPr/>
        </p:nvSpPr>
        <p:spPr>
          <a:xfrm>
            <a:off x="3305354" y="1867616"/>
            <a:ext cx="5581287" cy="190643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28575" cap="flat">
            <a:solidFill>
              <a:srgbClr val="CAC7B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DFC298E-EBFF-04E5-1EC8-99D2427C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400" dirty="0" smtClean="0"/>
              <a:t>1</a:t>
            </a:fld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000000"/>
                </a:solidFill>
                <a:latin typeface="Georgia Pro"/>
              </a:rPr>
              <a:t>Conclusion</a:t>
            </a:r>
            <a:endParaRPr lang="fr-FR" sz="2800" b="0" i="0" u="none" strike="noStrike" kern="1200" cap="none" spc="0" baseline="0" dirty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A6EA-DF6C-6B4B-851A-2C5F82E7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10</a:t>
            </a:fld>
            <a:endParaRPr lang="en-US"/>
          </a:p>
        </p:txBody>
      </p:sp>
      <p:sp>
        <p:nvSpPr>
          <p:cNvPr id="8" name="Rectangle : coins arrondis 8">
            <a:extLst>
              <a:ext uri="{FF2B5EF4-FFF2-40B4-BE49-F238E27FC236}">
                <a16:creationId xmlns:a16="http://schemas.microsoft.com/office/drawing/2014/main" id="{B15033A8-BA66-7612-1543-514110256B90}"/>
              </a:ext>
            </a:extLst>
          </p:cNvPr>
          <p:cNvSpPr/>
          <p:nvPr/>
        </p:nvSpPr>
        <p:spPr>
          <a:xfrm>
            <a:off x="484513" y="1501451"/>
            <a:ext cx="11222961" cy="485489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Georgia Pro"/>
                <a:ea typeface="+mn-lt"/>
                <a:cs typeface="+mn-lt"/>
              </a:rPr>
              <a:t>4 types of MAC layer protocols :</a:t>
            </a: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Georgia Pro"/>
              <a:ea typeface="+mn-lt"/>
              <a:cs typeface="+mn-lt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Georgia Pro"/>
              <a:ea typeface="+mn-lt"/>
              <a:cs typeface="+mn-lt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Georgia Pro"/>
              <a:ea typeface="+mn-lt"/>
              <a:cs typeface="+mn-lt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Georgia Pro"/>
              <a:ea typeface="+mn-lt"/>
              <a:cs typeface="+mn-lt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Georgia Pro"/>
              <a:ea typeface="+mn-lt"/>
              <a:cs typeface="+mn-lt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Georgia Pro"/>
              <a:ea typeface="+mn-lt"/>
              <a:cs typeface="+mn-lt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Georgia Pro"/>
              <a:ea typeface="+mn-lt"/>
              <a:cs typeface="+mn-lt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Georgia Pro"/>
              <a:ea typeface="+mn-lt"/>
              <a:cs typeface="+mn-lt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Georgia Pro"/>
              <a:ea typeface="+mn-lt"/>
              <a:cs typeface="+mn-lt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Georgia Pro"/>
              <a:ea typeface="+mn-lt"/>
              <a:cs typeface="+mn-lt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Georgia Pro"/>
              <a:ea typeface="+mn-lt"/>
              <a:cs typeface="+mn-lt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Georgia Pro"/>
              <a:ea typeface="+mn-lt"/>
              <a:cs typeface="+mn-lt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Georgia Pro"/>
              <a:ea typeface="+mn-lt"/>
              <a:cs typeface="+mn-lt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Georgia Pro"/>
                <a:ea typeface="+mn-lt"/>
                <a:cs typeface="+mn-lt"/>
              </a:rPr>
              <a:t> </a:t>
            </a:r>
          </a:p>
        </p:txBody>
      </p:sp>
      <p:sp>
        <p:nvSpPr>
          <p:cNvPr id="13" name="Rectangle : coins arrondis 8">
            <a:extLst>
              <a:ext uri="{FF2B5EF4-FFF2-40B4-BE49-F238E27FC236}">
                <a16:creationId xmlns:a16="http://schemas.microsoft.com/office/drawing/2014/main" id="{F7CAEA15-3E4C-3368-7EBF-BA73CEC878BA}"/>
              </a:ext>
            </a:extLst>
          </p:cNvPr>
          <p:cNvSpPr/>
          <p:nvPr/>
        </p:nvSpPr>
        <p:spPr>
          <a:xfrm>
            <a:off x="1801361" y="2280185"/>
            <a:ext cx="4098037" cy="14292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Contention-based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sp>
        <p:nvSpPr>
          <p:cNvPr id="14" name="Rectangle : coins arrondis 8">
            <a:extLst>
              <a:ext uri="{FF2B5EF4-FFF2-40B4-BE49-F238E27FC236}">
                <a16:creationId xmlns:a16="http://schemas.microsoft.com/office/drawing/2014/main" id="{482FCB0C-0165-D197-F885-B631DC746501}"/>
              </a:ext>
            </a:extLst>
          </p:cNvPr>
          <p:cNvSpPr/>
          <p:nvPr/>
        </p:nvSpPr>
        <p:spPr>
          <a:xfrm>
            <a:off x="1991864" y="3009927"/>
            <a:ext cx="1819661" cy="50275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Synchronous</a:t>
            </a:r>
          </a:p>
        </p:txBody>
      </p:sp>
      <p:sp>
        <p:nvSpPr>
          <p:cNvPr id="15" name="Rectangle : coins arrondis 8">
            <a:extLst>
              <a:ext uri="{FF2B5EF4-FFF2-40B4-BE49-F238E27FC236}">
                <a16:creationId xmlns:a16="http://schemas.microsoft.com/office/drawing/2014/main" id="{ECF8CB34-3617-B2E3-A35F-404294AD3C9B}"/>
              </a:ext>
            </a:extLst>
          </p:cNvPr>
          <p:cNvSpPr/>
          <p:nvPr/>
        </p:nvSpPr>
        <p:spPr>
          <a:xfrm>
            <a:off x="3896862" y="3009927"/>
            <a:ext cx="1819661" cy="49523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Asynchronous</a:t>
            </a:r>
          </a:p>
        </p:txBody>
      </p:sp>
      <p:sp>
        <p:nvSpPr>
          <p:cNvPr id="16" name="Rectangle : coins arrondis 8">
            <a:extLst>
              <a:ext uri="{FF2B5EF4-FFF2-40B4-BE49-F238E27FC236}">
                <a16:creationId xmlns:a16="http://schemas.microsoft.com/office/drawing/2014/main" id="{394F5592-4844-B9C4-ECAE-913610F30EB9}"/>
              </a:ext>
            </a:extLst>
          </p:cNvPr>
          <p:cNvSpPr/>
          <p:nvPr/>
        </p:nvSpPr>
        <p:spPr>
          <a:xfrm>
            <a:off x="6096000" y="2280184"/>
            <a:ext cx="4098037" cy="14292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Scheduled-based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sp>
        <p:nvSpPr>
          <p:cNvPr id="17" name="Rectangle : coins arrondis 8">
            <a:extLst>
              <a:ext uri="{FF2B5EF4-FFF2-40B4-BE49-F238E27FC236}">
                <a16:creationId xmlns:a16="http://schemas.microsoft.com/office/drawing/2014/main" id="{98C63AE6-1F70-74C3-C0F3-C1C508A9A414}"/>
              </a:ext>
            </a:extLst>
          </p:cNvPr>
          <p:cNvSpPr/>
          <p:nvPr/>
        </p:nvSpPr>
        <p:spPr>
          <a:xfrm>
            <a:off x="6286503" y="3009926"/>
            <a:ext cx="1819661" cy="50275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TDMA</a:t>
            </a:r>
          </a:p>
        </p:txBody>
      </p:sp>
      <p:sp>
        <p:nvSpPr>
          <p:cNvPr id="18" name="Rectangle : coins arrondis 8">
            <a:extLst>
              <a:ext uri="{FF2B5EF4-FFF2-40B4-BE49-F238E27FC236}">
                <a16:creationId xmlns:a16="http://schemas.microsoft.com/office/drawing/2014/main" id="{154BD4A4-76B9-87F7-5267-F2CBE34C8685}"/>
              </a:ext>
            </a:extLst>
          </p:cNvPr>
          <p:cNvSpPr/>
          <p:nvPr/>
        </p:nvSpPr>
        <p:spPr>
          <a:xfrm>
            <a:off x="8191501" y="3009926"/>
            <a:ext cx="1819661" cy="49523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FDMA</a:t>
            </a:r>
          </a:p>
        </p:txBody>
      </p:sp>
      <p:sp>
        <p:nvSpPr>
          <p:cNvPr id="19" name="Rectangle : coins arrondis 8">
            <a:extLst>
              <a:ext uri="{FF2B5EF4-FFF2-40B4-BE49-F238E27FC236}">
                <a16:creationId xmlns:a16="http://schemas.microsoft.com/office/drawing/2014/main" id="{FE8AEA16-C1C8-B674-4C36-302EB7D5AB23}"/>
              </a:ext>
            </a:extLst>
          </p:cNvPr>
          <p:cNvSpPr/>
          <p:nvPr/>
        </p:nvSpPr>
        <p:spPr>
          <a:xfrm>
            <a:off x="1801360" y="3765818"/>
            <a:ext cx="4098037" cy="243381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kern="0" dirty="0">
                <a:solidFill>
                  <a:srgbClr val="000000"/>
                </a:solidFill>
                <a:latin typeface="Georgia Pro" pitchFamily="18"/>
              </a:rPr>
              <a:t>No scheduling =&gt; can use all the bandwidth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kern="0" dirty="0">
                <a:solidFill>
                  <a:srgbClr val="000000"/>
                </a:solidFill>
                <a:latin typeface="Georgia Pro" pitchFamily="18"/>
              </a:rPr>
              <a:t>Need synchronization or listening to the medium =&gt; energy consuming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kern="0" dirty="0">
                <a:solidFill>
                  <a:srgbClr val="000000"/>
                </a:solidFill>
                <a:latin typeface="Georgia Pro" pitchFamily="18"/>
              </a:rPr>
              <a:t>Allows more node mobility / network topology changes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kern="0" dirty="0">
                <a:solidFill>
                  <a:srgbClr val="000000"/>
                </a:solidFill>
                <a:latin typeface="Georgia Pro" pitchFamily="18"/>
              </a:rPr>
              <a:t>Security not really implemented, relies on other layers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kern="0" dirty="0">
                <a:solidFill>
                  <a:srgbClr val="000000"/>
                </a:solidFill>
                <a:latin typeface="Georgia Pro" pitchFamily="18"/>
              </a:rPr>
              <a:t>Can be better than scheduled in term of energy efficiency for moving networks (add and sub of nodes)</a:t>
            </a:r>
          </a:p>
        </p:txBody>
      </p:sp>
      <p:sp>
        <p:nvSpPr>
          <p:cNvPr id="20" name="Rectangle : coins arrondis 8">
            <a:extLst>
              <a:ext uri="{FF2B5EF4-FFF2-40B4-BE49-F238E27FC236}">
                <a16:creationId xmlns:a16="http://schemas.microsoft.com/office/drawing/2014/main" id="{816EBF6E-CA4E-6819-3558-0BCB90E42953}"/>
              </a:ext>
            </a:extLst>
          </p:cNvPr>
          <p:cNvSpPr/>
          <p:nvPr/>
        </p:nvSpPr>
        <p:spPr>
          <a:xfrm>
            <a:off x="6096000" y="3765818"/>
            <a:ext cx="4098037" cy="243381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kern="0" dirty="0">
                <a:solidFill>
                  <a:srgbClr val="000000"/>
                </a:solidFill>
                <a:latin typeface="Georgia Pro" pitchFamily="18"/>
              </a:rPr>
              <a:t>Scheduling =&gt; low bandwidth in some use cases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kern="0" dirty="0">
                <a:solidFill>
                  <a:srgbClr val="000000"/>
                </a:solidFill>
                <a:latin typeface="Georgia Pro" pitchFamily="18"/>
              </a:rPr>
              <a:t>Need synchronization only at the beginning =&gt; efficient if the topology don’t move to much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kern="0" dirty="0">
                <a:solidFill>
                  <a:srgbClr val="000000"/>
                </a:solidFill>
                <a:latin typeface="Georgia Pro" pitchFamily="18"/>
              </a:rPr>
              <a:t>Bad for nodes mobility / network topology changes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kern="0" dirty="0">
                <a:solidFill>
                  <a:srgbClr val="000000"/>
                </a:solidFill>
                <a:latin typeface="Georgia Pro" pitchFamily="18"/>
              </a:rPr>
              <a:t>Security not really implemented, relies on other layers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kern="0" dirty="0">
                <a:solidFill>
                  <a:srgbClr val="000000"/>
                </a:solidFill>
                <a:latin typeface="Georgia Pro" pitchFamily="18"/>
              </a:rPr>
              <a:t>Can be better than contention in term of energy efficiency for fixed networks (less packages sent for sync and so on) </a:t>
            </a:r>
          </a:p>
        </p:txBody>
      </p:sp>
    </p:spTree>
    <p:extLst>
      <p:ext uri="{BB962C8B-B14F-4D97-AF65-F5344CB8AC3E}">
        <p14:creationId xmlns:p14="http://schemas.microsoft.com/office/powerpoint/2010/main" val="1844131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6BF349E-C9CA-4C68-958C-6DA7B12D713C}"/>
              </a:ext>
            </a:extLst>
          </p:cNvPr>
          <p:cNvSpPr/>
          <p:nvPr/>
        </p:nvSpPr>
        <p:spPr>
          <a:xfrm>
            <a:off x="1764" y="-7644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Rectangle : coins arrondis 8">
            <a:extLst>
              <a:ext uri="{FF2B5EF4-FFF2-40B4-BE49-F238E27FC236}">
                <a16:creationId xmlns:a16="http://schemas.microsoft.com/office/drawing/2014/main" id="{31BD795B-2683-1126-1704-94C826715616}"/>
              </a:ext>
            </a:extLst>
          </p:cNvPr>
          <p:cNvSpPr/>
          <p:nvPr/>
        </p:nvSpPr>
        <p:spPr>
          <a:xfrm>
            <a:off x="2668044" y="288622"/>
            <a:ext cx="6859435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Introduction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20CFB67-8D15-9421-333B-EDF67805C146}"/>
              </a:ext>
            </a:extLst>
          </p:cNvPr>
          <p:cNvSpPr/>
          <p:nvPr/>
        </p:nvSpPr>
        <p:spPr>
          <a:xfrm>
            <a:off x="2668044" y="1584473"/>
            <a:ext cx="6859435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dirty="0">
                <a:latin typeface="Georgia Pro" panose="02040502050405020303" pitchFamily="18" charset="0"/>
              </a:rPr>
              <a:t>MAC layer definition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Georgia Pro" panose="02040502050405020303" pitchFamily="18" charset="0"/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597BC2F-E793-2508-255E-637FB77BB269}"/>
              </a:ext>
            </a:extLst>
          </p:cNvPr>
          <p:cNvSpPr/>
          <p:nvPr/>
        </p:nvSpPr>
        <p:spPr>
          <a:xfrm>
            <a:off x="2668044" y="2874134"/>
            <a:ext cx="6859435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dirty="0">
                <a:latin typeface="Georgia Pro" panose="02040502050405020303" pitchFamily="18" charset="0"/>
              </a:rPr>
              <a:t>Contention-</a:t>
            </a:r>
            <a:r>
              <a:rPr lang="fr-FR" sz="2000" dirty="0" err="1">
                <a:latin typeface="Georgia Pro" panose="02040502050405020303" pitchFamily="18" charset="0"/>
              </a:rPr>
              <a:t>based</a:t>
            </a:r>
            <a:r>
              <a:rPr lang="fr-FR" sz="2000" dirty="0">
                <a:latin typeface="Georgia Pro" panose="02040502050405020303" pitchFamily="18" charset="0"/>
              </a:rPr>
              <a:t> protocols 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Georgia Pro" panose="02040502050405020303" pitchFamily="18" charset="0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09893C7-47F9-E906-AAB9-DBAD070FE06D}"/>
              </a:ext>
            </a:extLst>
          </p:cNvPr>
          <p:cNvSpPr/>
          <p:nvPr/>
        </p:nvSpPr>
        <p:spPr>
          <a:xfrm>
            <a:off x="2668044" y="4162687"/>
            <a:ext cx="6859435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dirty="0">
                <a:latin typeface="Georgia Pro" panose="02040502050405020303" pitchFamily="18" charset="0"/>
              </a:rPr>
              <a:t>Scheduled protocols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Georgia Pro" panose="02040502050405020303" pitchFamily="18" charset="0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B223DBF-6977-F54A-0A7C-7B5251CF62DA}"/>
              </a:ext>
            </a:extLst>
          </p:cNvPr>
          <p:cNvSpPr/>
          <p:nvPr/>
        </p:nvSpPr>
        <p:spPr>
          <a:xfrm>
            <a:off x="2668044" y="5458547"/>
            <a:ext cx="6859435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Conclusion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93CD5B-CD60-D0FA-1E62-925F3FAC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1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cs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3567149" y="2394615"/>
            <a:ext cx="5057689" cy="206536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kern="0" dirty="0">
                <a:solidFill>
                  <a:srgbClr val="000000"/>
                </a:solidFill>
                <a:latin typeface="Georgia Pro"/>
              </a:rPr>
              <a:t>Introduction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6E778-7031-68DE-B283-09B36071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4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FE6CBB-6600-BE5A-D4AB-590D29E8AEA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29795C92-D7A8-8349-ACCE-02AF651F2C3A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Introduction</a:t>
            </a:r>
            <a:endParaRPr lang="fr-FR" sz="2800" b="0" i="0" u="none" strike="noStrike" kern="1200" cap="none" spc="0" baseline="0" dirty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6" name="Rectangle : coins arrondis 1">
            <a:extLst>
              <a:ext uri="{FF2B5EF4-FFF2-40B4-BE49-F238E27FC236}">
                <a16:creationId xmlns:a16="http://schemas.microsoft.com/office/drawing/2014/main" id="{86065310-4DE7-580F-2CFC-AF952FCCEE7F}"/>
              </a:ext>
            </a:extLst>
          </p:cNvPr>
          <p:cNvSpPr/>
          <p:nvPr/>
        </p:nvSpPr>
        <p:spPr>
          <a:xfrm>
            <a:off x="484513" y="1619064"/>
            <a:ext cx="5493587" cy="242672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 15 </a:t>
            </a:r>
            <a:r>
              <a:rPr lang="en-US" sz="1400" b="0" i="0" u="none" strike="noStrike" kern="1200" cap="none" spc="0" baseline="0" dirty="0">
                <a:solidFill>
                  <a:srgbClr val="FF0000"/>
                </a:solidFill>
                <a:uFillTx/>
                <a:latin typeface="Georgia Pro" pitchFamily="18"/>
              </a:rPr>
              <a:t>billion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 IoT devices in the world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 dirty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7" name="Rectangle : coins arrondis 4">
            <a:extLst>
              <a:ext uri="{FF2B5EF4-FFF2-40B4-BE49-F238E27FC236}">
                <a16:creationId xmlns:a16="http://schemas.microsoft.com/office/drawing/2014/main" id="{BD1D38D6-E7B4-A8CD-A221-90DB7456D044}"/>
              </a:ext>
            </a:extLst>
          </p:cNvPr>
          <p:cNvSpPr/>
          <p:nvPr/>
        </p:nvSpPr>
        <p:spPr>
          <a:xfrm>
            <a:off x="484513" y="4238527"/>
            <a:ext cx="5493587" cy="242672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MAC layer : </a:t>
            </a:r>
            <a:r>
              <a:rPr lang="en-US" sz="2000" b="0" i="0" u="none" strike="noStrike" kern="1200" cap="none" spc="0" baseline="0" dirty="0">
                <a:solidFill>
                  <a:srgbClr val="FF0000"/>
                </a:solidFill>
                <a:uFillTx/>
                <a:latin typeface="Georgia Pro" pitchFamily="18"/>
              </a:rPr>
              <a:t>2</a:t>
            </a:r>
            <a:r>
              <a:rPr lang="en-US" sz="2000" b="0" i="0" u="none" strike="noStrike" kern="1200" cap="none" spc="0" baseline="30000" dirty="0">
                <a:solidFill>
                  <a:srgbClr val="FF0000"/>
                </a:solidFill>
                <a:uFillTx/>
                <a:latin typeface="Georgia Pro" pitchFamily="18"/>
              </a:rPr>
              <a:t>nd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 layer of OSI model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8" name="Rectangle : coins arrondis 6">
            <a:extLst>
              <a:ext uri="{FF2B5EF4-FFF2-40B4-BE49-F238E27FC236}">
                <a16:creationId xmlns:a16="http://schemas.microsoft.com/office/drawing/2014/main" id="{FC7E9671-4DC7-7A8E-3A9B-65B526B15B82}"/>
              </a:ext>
            </a:extLst>
          </p:cNvPr>
          <p:cNvSpPr/>
          <p:nvPr/>
        </p:nvSpPr>
        <p:spPr>
          <a:xfrm>
            <a:off x="6620255" y="1572372"/>
            <a:ext cx="4733544" cy="250219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Requirements :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Georgia Pro" pitchFamily="18"/>
              </a:rPr>
              <a:t>- Coverage area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- Scalability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Georgia Pro" pitchFamily="18"/>
              </a:rPr>
              <a:t>- Data rate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- La</a:t>
            </a:r>
            <a:r>
              <a:rPr lang="en-US" sz="1600" dirty="0">
                <a:solidFill>
                  <a:srgbClr val="000000"/>
                </a:solidFill>
                <a:latin typeface="Georgia Pro" pitchFamily="18"/>
              </a:rPr>
              <a:t>tency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- Energy efficiency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Georgia Pro" pitchFamily="18"/>
              </a:rPr>
              <a:t>- Security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 dirty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9" name="Rectangle : coins arrondis 9">
            <a:extLst>
              <a:ext uri="{FF2B5EF4-FFF2-40B4-BE49-F238E27FC236}">
                <a16:creationId xmlns:a16="http://schemas.microsoft.com/office/drawing/2014/main" id="{26C4EA58-6599-6CC4-9652-E4277FFC9D6B}"/>
              </a:ext>
            </a:extLst>
          </p:cNvPr>
          <p:cNvSpPr/>
          <p:nvPr/>
        </p:nvSpPr>
        <p:spPr>
          <a:xfrm>
            <a:off x="6620257" y="4238527"/>
            <a:ext cx="4733544" cy="242672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pic>
        <p:nvPicPr>
          <p:cNvPr id="10" name="Image 1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ED88279-757C-3002-1871-E0007CCE2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9" y="2337018"/>
            <a:ext cx="1161734" cy="9907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6" name="Ellipse 37">
            <a:extLst>
              <a:ext uri="{FF2B5EF4-FFF2-40B4-BE49-F238E27FC236}">
                <a16:creationId xmlns:a16="http://schemas.microsoft.com/office/drawing/2014/main" id="{391997F2-308C-26AF-DE13-C42A3B71C5DC}"/>
              </a:ext>
            </a:extLst>
          </p:cNvPr>
          <p:cNvSpPr/>
          <p:nvPr/>
        </p:nvSpPr>
        <p:spPr>
          <a:xfrm>
            <a:off x="8332040" y="5011945"/>
            <a:ext cx="1257300" cy="879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742A2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ZoneTexte 38">
            <a:extLst>
              <a:ext uri="{FF2B5EF4-FFF2-40B4-BE49-F238E27FC236}">
                <a16:creationId xmlns:a16="http://schemas.microsoft.com/office/drawing/2014/main" id="{7E1F0969-3204-54CA-CD28-FF3FAEF4EFB7}"/>
              </a:ext>
            </a:extLst>
          </p:cNvPr>
          <p:cNvSpPr txBox="1"/>
          <p:nvPr/>
        </p:nvSpPr>
        <p:spPr>
          <a:xfrm>
            <a:off x="8545497" y="5312770"/>
            <a:ext cx="966155" cy="553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IoT fields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8" name="Image 4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E23D3FF-C29A-A7D6-39A4-06B6DD3F2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29" y="4659050"/>
            <a:ext cx="656530" cy="5608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ZoneTexte 41">
            <a:extLst>
              <a:ext uri="{FF2B5EF4-FFF2-40B4-BE49-F238E27FC236}">
                <a16:creationId xmlns:a16="http://schemas.microsoft.com/office/drawing/2014/main" id="{990C689B-7E9F-AAAF-AFA4-7E60588711E2}"/>
              </a:ext>
            </a:extLst>
          </p:cNvPr>
          <p:cNvSpPr txBox="1"/>
          <p:nvPr/>
        </p:nvSpPr>
        <p:spPr>
          <a:xfrm>
            <a:off x="7519385" y="4495848"/>
            <a:ext cx="88491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Industrial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0" name="Image 4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6B42570-31DF-82D9-2CD5-8D8C0332B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851" y="4367832"/>
            <a:ext cx="733677" cy="60580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1" name="ZoneTexte 44">
            <a:extLst>
              <a:ext uri="{FF2B5EF4-FFF2-40B4-BE49-F238E27FC236}">
                <a16:creationId xmlns:a16="http://schemas.microsoft.com/office/drawing/2014/main" id="{B15CCC09-380B-39C1-B919-8C18ACC8D156}"/>
              </a:ext>
            </a:extLst>
          </p:cNvPr>
          <p:cNvSpPr txBox="1"/>
          <p:nvPr/>
        </p:nvSpPr>
        <p:spPr>
          <a:xfrm>
            <a:off x="8626733" y="4224765"/>
            <a:ext cx="88491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Security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2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2F6E57F-F5E6-B22F-6730-79E541414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4691" y="5482285"/>
            <a:ext cx="801956" cy="6427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3" name="ZoneTexte 47">
            <a:extLst>
              <a:ext uri="{FF2B5EF4-FFF2-40B4-BE49-F238E27FC236}">
                <a16:creationId xmlns:a16="http://schemas.microsoft.com/office/drawing/2014/main" id="{2FB2AB05-D312-32C0-91FF-0219BF78698F}"/>
              </a:ext>
            </a:extLst>
          </p:cNvPr>
          <p:cNvSpPr txBox="1"/>
          <p:nvPr/>
        </p:nvSpPr>
        <p:spPr>
          <a:xfrm>
            <a:off x="6987890" y="6051590"/>
            <a:ext cx="1732888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Georgia Pro"/>
              </a:rPr>
              <a:t>Logistic / fleet managment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4" name="Image 5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BBA0D19-821E-4336-D1BF-F05A6BA44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1573" y="5900220"/>
            <a:ext cx="669048" cy="5591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5" name="ZoneTexte 52">
            <a:extLst>
              <a:ext uri="{FF2B5EF4-FFF2-40B4-BE49-F238E27FC236}">
                <a16:creationId xmlns:a16="http://schemas.microsoft.com/office/drawing/2014/main" id="{63E609E1-26ED-808E-FA6A-1DDA15F25451}"/>
              </a:ext>
            </a:extLst>
          </p:cNvPr>
          <p:cNvSpPr txBox="1"/>
          <p:nvPr/>
        </p:nvSpPr>
        <p:spPr>
          <a:xfrm>
            <a:off x="8486235" y="6413162"/>
            <a:ext cx="108202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Traffic control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6" name="Image 5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3B13EC7-D7CD-611C-B840-FFF152F170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5523" y="5505712"/>
            <a:ext cx="748921" cy="62374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7" name="ZoneTexte 57">
            <a:extLst>
              <a:ext uri="{FF2B5EF4-FFF2-40B4-BE49-F238E27FC236}">
                <a16:creationId xmlns:a16="http://schemas.microsoft.com/office/drawing/2014/main" id="{7C9846A1-14F1-0D6E-0FC7-07297A88BE1A}"/>
              </a:ext>
            </a:extLst>
          </p:cNvPr>
          <p:cNvSpPr txBox="1"/>
          <p:nvPr/>
        </p:nvSpPr>
        <p:spPr>
          <a:xfrm>
            <a:off x="9468922" y="6040060"/>
            <a:ext cx="141121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Remote monitoring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8" name="Image 59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635C068-FE1D-069F-442E-51EC0B3CFE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2420" y="4725802"/>
            <a:ext cx="604217" cy="51962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9" name="ZoneTexte 60">
            <a:extLst>
              <a:ext uri="{FF2B5EF4-FFF2-40B4-BE49-F238E27FC236}">
                <a16:creationId xmlns:a16="http://schemas.microsoft.com/office/drawing/2014/main" id="{93B1C5AF-AA6C-17DE-1A05-9836C7F649C1}"/>
              </a:ext>
            </a:extLst>
          </p:cNvPr>
          <p:cNvSpPr txBox="1"/>
          <p:nvPr/>
        </p:nvSpPr>
        <p:spPr>
          <a:xfrm>
            <a:off x="9799816" y="4530129"/>
            <a:ext cx="997793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Robotics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9838F4-A95E-14CE-88E3-6095B3BB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4</a:t>
            </a:fld>
            <a:endParaRPr lang="en-US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D9185AE-81C3-17FE-EEA2-8BA90C32C7BB}"/>
              </a:ext>
            </a:extLst>
          </p:cNvPr>
          <p:cNvCxnSpPr/>
          <p:nvPr/>
        </p:nvCxnSpPr>
        <p:spPr>
          <a:xfrm flipH="1">
            <a:off x="5330952" y="3551350"/>
            <a:ext cx="2173739" cy="169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cs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3567149" y="2394615"/>
            <a:ext cx="5057689" cy="206536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dirty="0">
                <a:latin typeface="Georgia Pro" panose="02040502050405020303" pitchFamily="18" charset="0"/>
              </a:rPr>
              <a:t>MAC layer definition</a:t>
            </a:r>
            <a:endParaRPr lang="fr-FR" sz="4000" b="0" i="0" u="none" strike="noStrike" kern="1200" cap="none" spc="0" baseline="0" dirty="0">
              <a:solidFill>
                <a:srgbClr val="FFFFFF"/>
              </a:solidFill>
              <a:uFillTx/>
              <a:latin typeface="Georgia Pro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0A9922-2978-7C7A-207F-88F9A2D3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0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dirty="0">
                <a:latin typeface="Georgia Pro" panose="02040502050405020303" pitchFamily="18" charset="0"/>
              </a:rPr>
              <a:t>MAC layer definition</a:t>
            </a:r>
            <a:endParaRPr lang="fr-FR" sz="2800" b="0" i="0" u="none" strike="noStrike" kern="1200" cap="none" spc="0" baseline="0" dirty="0">
              <a:solidFill>
                <a:srgbClr val="FFFFFF"/>
              </a:solidFill>
              <a:uFillTx/>
              <a:latin typeface="Georgia Pro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02E63-F590-AF58-9EF1-A0872E84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6</a:t>
            </a:fld>
            <a:endParaRPr lang="en-US"/>
          </a:p>
        </p:txBody>
      </p:sp>
      <p:sp>
        <p:nvSpPr>
          <p:cNvPr id="15" name="Rectangle : coins arrondis 8">
            <a:extLst>
              <a:ext uri="{FF2B5EF4-FFF2-40B4-BE49-F238E27FC236}">
                <a16:creationId xmlns:a16="http://schemas.microsoft.com/office/drawing/2014/main" id="{98158180-DE1C-1EA5-7F8F-B10830C5B611}"/>
              </a:ext>
            </a:extLst>
          </p:cNvPr>
          <p:cNvSpPr/>
          <p:nvPr/>
        </p:nvSpPr>
        <p:spPr>
          <a:xfrm>
            <a:off x="1894324" y="1632175"/>
            <a:ext cx="8403337" cy="64468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MAC : “</a:t>
            </a:r>
            <a:r>
              <a:rPr lang="en-US" b="0" i="0" u="none" strike="noStrike" kern="0" cap="none" spc="0" baseline="0" dirty="0">
                <a:solidFill>
                  <a:srgbClr val="FF0000"/>
                </a:solidFill>
                <a:uFillTx/>
                <a:latin typeface="Georgia Pro" pitchFamily="18"/>
              </a:rPr>
              <a:t>Medium Access Control</a:t>
            </a: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” =&gt; subset of Data Link layer</a:t>
            </a:r>
          </a:p>
        </p:txBody>
      </p:sp>
      <p:sp>
        <p:nvSpPr>
          <p:cNvPr id="2" name="Rectangle : coins arrondis 8">
            <a:extLst>
              <a:ext uri="{FF2B5EF4-FFF2-40B4-BE49-F238E27FC236}">
                <a16:creationId xmlns:a16="http://schemas.microsoft.com/office/drawing/2014/main" id="{E80E38FE-5C88-D0D7-FA97-4FA4FF3E97D5}"/>
              </a:ext>
            </a:extLst>
          </p:cNvPr>
          <p:cNvSpPr/>
          <p:nvPr/>
        </p:nvSpPr>
        <p:spPr>
          <a:xfrm>
            <a:off x="1894324" y="2479519"/>
            <a:ext cx="8403337" cy="64468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Control access to physical transmission medium</a:t>
            </a:r>
          </a:p>
        </p:txBody>
      </p:sp>
      <p:sp>
        <p:nvSpPr>
          <p:cNvPr id="3" name="Rectangle : coins arrondis 8">
            <a:extLst>
              <a:ext uri="{FF2B5EF4-FFF2-40B4-BE49-F238E27FC236}">
                <a16:creationId xmlns:a16="http://schemas.microsoft.com/office/drawing/2014/main" id="{DF9EB46C-170E-8BC5-2568-B91DD8A3BC20}"/>
              </a:ext>
            </a:extLst>
          </p:cNvPr>
          <p:cNvSpPr/>
          <p:nvPr/>
        </p:nvSpPr>
        <p:spPr>
          <a:xfrm>
            <a:off x="1883663" y="1632175"/>
            <a:ext cx="8403337" cy="64468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MAC : “</a:t>
            </a:r>
            <a:r>
              <a:rPr lang="en-US" b="0" i="0" u="none" strike="noStrike" kern="0" cap="none" spc="0" baseline="0" dirty="0">
                <a:solidFill>
                  <a:srgbClr val="FF0000"/>
                </a:solidFill>
                <a:uFillTx/>
                <a:latin typeface="Georgia Pro" pitchFamily="18"/>
              </a:rPr>
              <a:t>Medium Access Control</a:t>
            </a: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” =&gt; subset of Data Link layer</a:t>
            </a:r>
          </a:p>
        </p:txBody>
      </p:sp>
      <p:sp>
        <p:nvSpPr>
          <p:cNvPr id="6" name="Rectangle : coins arrondis 8">
            <a:extLst>
              <a:ext uri="{FF2B5EF4-FFF2-40B4-BE49-F238E27FC236}">
                <a16:creationId xmlns:a16="http://schemas.microsoft.com/office/drawing/2014/main" id="{C49D9E24-BF76-397A-6B47-552E81CE5475}"/>
              </a:ext>
            </a:extLst>
          </p:cNvPr>
          <p:cNvSpPr/>
          <p:nvPr/>
        </p:nvSpPr>
        <p:spPr>
          <a:xfrm>
            <a:off x="1883662" y="3326863"/>
            <a:ext cx="8403337" cy="166576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Various tasks :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4E0DFE7-5F73-0E12-30B0-B6D853C158C1}"/>
              </a:ext>
            </a:extLst>
          </p:cNvPr>
          <p:cNvSpPr txBox="1"/>
          <p:nvPr/>
        </p:nvSpPr>
        <p:spPr>
          <a:xfrm>
            <a:off x="2430772" y="3640582"/>
            <a:ext cx="77007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400" dirty="0">
                <a:latin typeface="Georgia Pro" panose="02040502050405020303" pitchFamily="18" charset="0"/>
              </a:rPr>
              <a:t>Addressing : assign unique MAC addresses</a:t>
            </a:r>
          </a:p>
          <a:p>
            <a:pPr marL="342900" indent="-342900">
              <a:buAutoNum type="arabicPeriod"/>
            </a:pPr>
            <a:r>
              <a:rPr lang="fr-FR" sz="1400" dirty="0">
                <a:latin typeface="Georgia Pro" panose="02040502050405020303" pitchFamily="18" charset="0"/>
              </a:rPr>
              <a:t>Error detection : ensure integrity of transmitted data</a:t>
            </a:r>
          </a:p>
          <a:p>
            <a:pPr marL="342900" indent="-342900">
              <a:buAutoNum type="arabicPeriod"/>
            </a:pPr>
            <a:r>
              <a:rPr lang="fr-FR" sz="1400" dirty="0">
                <a:latin typeface="Georgia Pro" panose="02040502050405020303" pitchFamily="18" charset="0"/>
              </a:rPr>
              <a:t>Frame management : create frames with data from above layers</a:t>
            </a:r>
          </a:p>
          <a:p>
            <a:pPr marL="342900" indent="-342900">
              <a:buAutoNum type="arabicPeriod"/>
            </a:pPr>
            <a:r>
              <a:rPr lang="fr-FR" sz="1400" dirty="0">
                <a:latin typeface="Georgia Pro" panose="02040502050405020303" pitchFamily="18" charset="0"/>
              </a:rPr>
              <a:t>Frame filtering : assure received frames are for you</a:t>
            </a:r>
          </a:p>
          <a:p>
            <a:pPr marL="342900" indent="-342900">
              <a:buAutoNum type="arabicPeriod"/>
            </a:pPr>
            <a:r>
              <a:rPr lang="fr-FR" sz="1400" dirty="0">
                <a:latin typeface="Georgia Pro" panose="02040502050405020303" pitchFamily="18" charset="0"/>
              </a:rPr>
              <a:t>Access control : how the node have access to medium (methods like CSMA/CA)</a:t>
            </a:r>
          </a:p>
        </p:txBody>
      </p:sp>
      <p:sp>
        <p:nvSpPr>
          <p:cNvPr id="17" name="Rectangle : coins arrondis 8">
            <a:extLst>
              <a:ext uri="{FF2B5EF4-FFF2-40B4-BE49-F238E27FC236}">
                <a16:creationId xmlns:a16="http://schemas.microsoft.com/office/drawing/2014/main" id="{46AFA425-1E75-0B87-3303-DB60F4CC56CC}"/>
              </a:ext>
            </a:extLst>
          </p:cNvPr>
          <p:cNvSpPr/>
          <p:nvPr/>
        </p:nvSpPr>
        <p:spPr>
          <a:xfrm>
            <a:off x="1894323" y="5123853"/>
            <a:ext cx="4098037" cy="14292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Contention-based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sp>
        <p:nvSpPr>
          <p:cNvPr id="18" name="Rectangle : coins arrondis 8">
            <a:extLst>
              <a:ext uri="{FF2B5EF4-FFF2-40B4-BE49-F238E27FC236}">
                <a16:creationId xmlns:a16="http://schemas.microsoft.com/office/drawing/2014/main" id="{BCF95296-7D70-3D79-5BEE-874761CF574B}"/>
              </a:ext>
            </a:extLst>
          </p:cNvPr>
          <p:cNvSpPr/>
          <p:nvPr/>
        </p:nvSpPr>
        <p:spPr>
          <a:xfrm>
            <a:off x="2084826" y="5853595"/>
            <a:ext cx="1819661" cy="50275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Synchronous</a:t>
            </a:r>
          </a:p>
        </p:txBody>
      </p:sp>
      <p:sp>
        <p:nvSpPr>
          <p:cNvPr id="19" name="Rectangle : coins arrondis 8">
            <a:extLst>
              <a:ext uri="{FF2B5EF4-FFF2-40B4-BE49-F238E27FC236}">
                <a16:creationId xmlns:a16="http://schemas.microsoft.com/office/drawing/2014/main" id="{9C56DE66-75DB-B327-8286-636F435F917A}"/>
              </a:ext>
            </a:extLst>
          </p:cNvPr>
          <p:cNvSpPr/>
          <p:nvPr/>
        </p:nvSpPr>
        <p:spPr>
          <a:xfrm>
            <a:off x="3989824" y="5853595"/>
            <a:ext cx="1819661" cy="49523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Asynchronous</a:t>
            </a:r>
          </a:p>
        </p:txBody>
      </p:sp>
      <p:sp>
        <p:nvSpPr>
          <p:cNvPr id="40" name="Rectangle : coins arrondis 8">
            <a:extLst>
              <a:ext uri="{FF2B5EF4-FFF2-40B4-BE49-F238E27FC236}">
                <a16:creationId xmlns:a16="http://schemas.microsoft.com/office/drawing/2014/main" id="{E4DE46B2-669E-16D5-93A9-B15ABA81C762}"/>
              </a:ext>
            </a:extLst>
          </p:cNvPr>
          <p:cNvSpPr/>
          <p:nvPr/>
        </p:nvSpPr>
        <p:spPr>
          <a:xfrm>
            <a:off x="6188962" y="5123852"/>
            <a:ext cx="4098037" cy="14292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Scheduled-based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sp>
        <p:nvSpPr>
          <p:cNvPr id="41" name="Rectangle : coins arrondis 8">
            <a:extLst>
              <a:ext uri="{FF2B5EF4-FFF2-40B4-BE49-F238E27FC236}">
                <a16:creationId xmlns:a16="http://schemas.microsoft.com/office/drawing/2014/main" id="{3BB7FC9C-825D-DFA8-033A-BF7ED2B5042A}"/>
              </a:ext>
            </a:extLst>
          </p:cNvPr>
          <p:cNvSpPr/>
          <p:nvPr/>
        </p:nvSpPr>
        <p:spPr>
          <a:xfrm>
            <a:off x="6379465" y="5853594"/>
            <a:ext cx="1819661" cy="50275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TDMA</a:t>
            </a:r>
          </a:p>
        </p:txBody>
      </p:sp>
      <p:sp>
        <p:nvSpPr>
          <p:cNvPr id="42" name="Rectangle : coins arrondis 8">
            <a:extLst>
              <a:ext uri="{FF2B5EF4-FFF2-40B4-BE49-F238E27FC236}">
                <a16:creationId xmlns:a16="http://schemas.microsoft.com/office/drawing/2014/main" id="{361C2287-F694-A635-5426-8701452451AB}"/>
              </a:ext>
            </a:extLst>
          </p:cNvPr>
          <p:cNvSpPr/>
          <p:nvPr/>
        </p:nvSpPr>
        <p:spPr>
          <a:xfrm>
            <a:off x="8284463" y="5853594"/>
            <a:ext cx="1819661" cy="49523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FDMA</a:t>
            </a:r>
          </a:p>
        </p:txBody>
      </p:sp>
    </p:spTree>
    <p:extLst>
      <p:ext uri="{BB962C8B-B14F-4D97-AF65-F5344CB8AC3E}">
        <p14:creationId xmlns:p14="http://schemas.microsoft.com/office/powerpoint/2010/main" val="32449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dirty="0">
                <a:latin typeface="Georgia Pro" panose="02040502050405020303" pitchFamily="18" charset="0"/>
              </a:rPr>
              <a:t>Contention-</a:t>
            </a:r>
            <a:r>
              <a:rPr lang="fr-FR" sz="2800" dirty="0" err="1">
                <a:latin typeface="Georgia Pro" panose="02040502050405020303" pitchFamily="18" charset="0"/>
              </a:rPr>
              <a:t>based</a:t>
            </a:r>
            <a:r>
              <a:rPr lang="fr-FR" sz="2800" dirty="0">
                <a:latin typeface="Georgia Pro" panose="02040502050405020303" pitchFamily="18" charset="0"/>
              </a:rPr>
              <a:t> protocols</a:t>
            </a:r>
            <a:endParaRPr lang="fr-FR" sz="2800" b="0" i="0" u="none" strike="noStrike" kern="1200" cap="none" spc="0" baseline="0" dirty="0">
              <a:solidFill>
                <a:srgbClr val="FFFFFF"/>
              </a:solidFill>
              <a:uFillTx/>
              <a:latin typeface="Georgia Pro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A6EA-DF6C-6B4B-851A-2C5F82E7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7</a:t>
            </a:fld>
            <a:endParaRPr lang="en-US"/>
          </a:p>
        </p:txBody>
      </p:sp>
      <p:sp>
        <p:nvSpPr>
          <p:cNvPr id="7" name="Rectangle : coins arrondis 8">
            <a:extLst>
              <a:ext uri="{FF2B5EF4-FFF2-40B4-BE49-F238E27FC236}">
                <a16:creationId xmlns:a16="http://schemas.microsoft.com/office/drawing/2014/main" id="{B78BF242-CC70-744B-5D83-538A273AFD6B}"/>
              </a:ext>
            </a:extLst>
          </p:cNvPr>
          <p:cNvSpPr/>
          <p:nvPr/>
        </p:nvSpPr>
        <p:spPr>
          <a:xfrm>
            <a:off x="492130" y="1705326"/>
            <a:ext cx="5405750" cy="484778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Synchronous :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</p:txBody>
      </p:sp>
      <p:sp>
        <p:nvSpPr>
          <p:cNvPr id="10" name="Rectangle : coins arrondis 8">
            <a:extLst>
              <a:ext uri="{FF2B5EF4-FFF2-40B4-BE49-F238E27FC236}">
                <a16:creationId xmlns:a16="http://schemas.microsoft.com/office/drawing/2014/main" id="{FB4E7C4A-ACC8-C9DD-EEDA-F01B2506E4F6}"/>
              </a:ext>
            </a:extLst>
          </p:cNvPr>
          <p:cNvSpPr/>
          <p:nvPr/>
        </p:nvSpPr>
        <p:spPr>
          <a:xfrm>
            <a:off x="6294120" y="1705326"/>
            <a:ext cx="5405750" cy="484778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  <a:latin typeface="Georgia Pro" pitchFamily="18"/>
              </a:rPr>
              <a:t>As</a:t>
            </a: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ynchronous :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sp>
        <p:nvSpPr>
          <p:cNvPr id="11" name="Rectangle : coins arrondis 8">
            <a:extLst>
              <a:ext uri="{FF2B5EF4-FFF2-40B4-BE49-F238E27FC236}">
                <a16:creationId xmlns:a16="http://schemas.microsoft.com/office/drawing/2014/main" id="{F77A666C-E1EC-2F01-CDC9-F42E12138A3E}"/>
              </a:ext>
            </a:extLst>
          </p:cNvPr>
          <p:cNvSpPr/>
          <p:nvPr/>
        </p:nvSpPr>
        <p:spPr>
          <a:xfrm>
            <a:off x="1394047" y="2418516"/>
            <a:ext cx="3601912" cy="50275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Compete to access the medium</a:t>
            </a:r>
          </a:p>
        </p:txBody>
      </p:sp>
      <p:sp>
        <p:nvSpPr>
          <p:cNvPr id="12" name="Rectangle : coins arrondis 8">
            <a:extLst>
              <a:ext uri="{FF2B5EF4-FFF2-40B4-BE49-F238E27FC236}">
                <a16:creationId xmlns:a16="http://schemas.microsoft.com/office/drawing/2014/main" id="{30C8BE2E-C387-08FB-6F80-9B2F8416A12D}"/>
              </a:ext>
            </a:extLst>
          </p:cNvPr>
          <p:cNvSpPr/>
          <p:nvPr/>
        </p:nvSpPr>
        <p:spPr>
          <a:xfrm>
            <a:off x="1394047" y="3226158"/>
            <a:ext cx="3601912" cy="50275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Example : S-MAC protocol</a:t>
            </a:r>
          </a:p>
        </p:txBody>
      </p:sp>
      <p:sp>
        <p:nvSpPr>
          <p:cNvPr id="13" name="Rectangle : coins arrondis 8">
            <a:extLst>
              <a:ext uri="{FF2B5EF4-FFF2-40B4-BE49-F238E27FC236}">
                <a16:creationId xmlns:a16="http://schemas.microsoft.com/office/drawing/2014/main" id="{853606AD-54BA-7891-7D33-8D6B393D6F93}"/>
              </a:ext>
            </a:extLst>
          </p:cNvPr>
          <p:cNvSpPr/>
          <p:nvPr/>
        </p:nvSpPr>
        <p:spPr>
          <a:xfrm>
            <a:off x="1394047" y="3854725"/>
            <a:ext cx="3601912" cy="95622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Advantages :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kern="0" dirty="0">
                <a:solidFill>
                  <a:srgbClr val="000000"/>
                </a:solidFill>
                <a:latin typeface="Georgia Pro" pitchFamily="18"/>
              </a:rPr>
              <a:t>Mobility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Can be couples to </a:t>
            </a:r>
            <a:r>
              <a:rPr lang="en-US" sz="1200" kern="0" dirty="0">
                <a:solidFill>
                  <a:srgbClr val="000000"/>
                </a:solidFill>
                <a:latin typeface="Georgia Pro" pitchFamily="18"/>
              </a:rPr>
              <a:t>CSMA/CA to avoid collision (need more energy)</a:t>
            </a:r>
            <a:endParaRPr lang="en-US" sz="1200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sp>
        <p:nvSpPr>
          <p:cNvPr id="14" name="Rectangle : coins arrondis 8">
            <a:extLst>
              <a:ext uri="{FF2B5EF4-FFF2-40B4-BE49-F238E27FC236}">
                <a16:creationId xmlns:a16="http://schemas.microsoft.com/office/drawing/2014/main" id="{D86FF163-D04E-728B-06A3-51D5DA2091F5}"/>
              </a:ext>
            </a:extLst>
          </p:cNvPr>
          <p:cNvSpPr/>
          <p:nvPr/>
        </p:nvSpPr>
        <p:spPr>
          <a:xfrm>
            <a:off x="1394047" y="4936767"/>
            <a:ext cx="3601912" cy="128115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  <a:latin typeface="Georgia Pro" pitchFamily="18"/>
              </a:rPr>
              <a:t>Disa</a:t>
            </a: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dvantages :</a:t>
            </a:r>
            <a:endParaRPr lang="en-US" sz="1400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kern="0" dirty="0">
                <a:solidFill>
                  <a:srgbClr val="000000"/>
                </a:solidFill>
                <a:latin typeface="Georgia Pro" pitchFamily="18"/>
              </a:rPr>
              <a:t>Listen to often =&gt; bad energy efficiency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Hard scalability =&gt; lot of collision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kern="0" dirty="0">
                <a:solidFill>
                  <a:srgbClr val="000000"/>
                </a:solidFill>
                <a:latin typeface="Georgia Pro" pitchFamily="18"/>
              </a:rPr>
              <a:t>Lot of synchronization packets (collision &amp; energy consumption)</a:t>
            </a:r>
            <a:endParaRPr lang="en-US" sz="1200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sp>
        <p:nvSpPr>
          <p:cNvPr id="19" name="Rectangle : coins arrondis 8">
            <a:extLst>
              <a:ext uri="{FF2B5EF4-FFF2-40B4-BE49-F238E27FC236}">
                <a16:creationId xmlns:a16="http://schemas.microsoft.com/office/drawing/2014/main" id="{B6FAEA89-2F1D-3A89-CE87-5C52D96A38B3}"/>
              </a:ext>
            </a:extLst>
          </p:cNvPr>
          <p:cNvSpPr/>
          <p:nvPr/>
        </p:nvSpPr>
        <p:spPr>
          <a:xfrm>
            <a:off x="7240089" y="2388582"/>
            <a:ext cx="3601912" cy="53268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Based on low-power listening + preambles frames</a:t>
            </a:r>
          </a:p>
        </p:txBody>
      </p:sp>
      <p:sp>
        <p:nvSpPr>
          <p:cNvPr id="20" name="Rectangle : coins arrondis 8">
            <a:extLst>
              <a:ext uri="{FF2B5EF4-FFF2-40B4-BE49-F238E27FC236}">
                <a16:creationId xmlns:a16="http://schemas.microsoft.com/office/drawing/2014/main" id="{007C3A56-246E-D91F-3B65-19886B6D8B80}"/>
              </a:ext>
            </a:extLst>
          </p:cNvPr>
          <p:cNvSpPr/>
          <p:nvPr/>
        </p:nvSpPr>
        <p:spPr>
          <a:xfrm>
            <a:off x="7240089" y="3087961"/>
            <a:ext cx="3601912" cy="50275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  <a:latin typeface="Georgia Pro" pitchFamily="18"/>
              </a:rPr>
              <a:t>Example : Wise</a:t>
            </a: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MAC protocol</a:t>
            </a:r>
          </a:p>
        </p:txBody>
      </p:sp>
      <p:sp>
        <p:nvSpPr>
          <p:cNvPr id="21" name="Rectangle : coins arrondis 8">
            <a:extLst>
              <a:ext uri="{FF2B5EF4-FFF2-40B4-BE49-F238E27FC236}">
                <a16:creationId xmlns:a16="http://schemas.microsoft.com/office/drawing/2014/main" id="{83DA053A-6269-01F9-2890-84D0339B3A55}"/>
              </a:ext>
            </a:extLst>
          </p:cNvPr>
          <p:cNvSpPr/>
          <p:nvPr/>
        </p:nvSpPr>
        <p:spPr>
          <a:xfrm>
            <a:off x="7240089" y="3752149"/>
            <a:ext cx="3601912" cy="113327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Advantages :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kern="0" dirty="0">
                <a:solidFill>
                  <a:srgbClr val="000000"/>
                </a:solidFill>
                <a:latin typeface="Georgia Pro" pitchFamily="18"/>
              </a:rPr>
              <a:t>No explicit synchronization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Reduce Idle of receiver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kern="0" dirty="0">
                <a:solidFill>
                  <a:srgbClr val="000000"/>
                </a:solidFill>
                <a:latin typeface="Georgia Pro" pitchFamily="18"/>
              </a:rPr>
              <a:t>More flexible changes than synch’</a:t>
            </a:r>
            <a:endParaRPr lang="en-US" sz="1400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sp>
        <p:nvSpPr>
          <p:cNvPr id="22" name="Rectangle : coins arrondis 8">
            <a:extLst>
              <a:ext uri="{FF2B5EF4-FFF2-40B4-BE49-F238E27FC236}">
                <a16:creationId xmlns:a16="http://schemas.microsoft.com/office/drawing/2014/main" id="{B0040B8D-984A-CA9C-EE6D-66B12CB51DED}"/>
              </a:ext>
            </a:extLst>
          </p:cNvPr>
          <p:cNvSpPr/>
          <p:nvPr/>
        </p:nvSpPr>
        <p:spPr>
          <a:xfrm>
            <a:off x="7240089" y="5021949"/>
            <a:ext cx="3601912" cy="97831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  <a:latin typeface="Georgia Pro" pitchFamily="18"/>
              </a:rPr>
              <a:t>Disa</a:t>
            </a: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dvantages :</a:t>
            </a:r>
            <a:endParaRPr lang="en-US" sz="1400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Does not deal with collision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kern="0" dirty="0">
                <a:solidFill>
                  <a:srgbClr val="000000"/>
                </a:solidFill>
                <a:latin typeface="Georgia Pro" pitchFamily="18"/>
              </a:rPr>
              <a:t>Increase latency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kern="0" dirty="0">
                <a:solidFill>
                  <a:srgbClr val="000000"/>
                </a:solidFill>
                <a:latin typeface="Georgia Pro" pitchFamily="18"/>
              </a:rPr>
              <a:t>Over-emitting transmitter before data</a:t>
            </a:r>
            <a:endParaRPr lang="en-US" sz="1400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83E4B50-7F9E-836E-452A-E8311B388A9B}"/>
              </a:ext>
            </a:extLst>
          </p:cNvPr>
          <p:cNvSpPr/>
          <p:nvPr/>
        </p:nvSpPr>
        <p:spPr>
          <a:xfrm rot="16200000">
            <a:off x="555105" y="3246893"/>
            <a:ext cx="1677511" cy="523512"/>
          </a:xfrm>
          <a:prstGeom prst="arc">
            <a:avLst>
              <a:gd name="adj1" fmla="val 10827531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6447573-59AF-1D75-F4E8-44BD7769990D}"/>
              </a:ext>
            </a:extLst>
          </p:cNvPr>
          <p:cNvSpPr/>
          <p:nvPr/>
        </p:nvSpPr>
        <p:spPr>
          <a:xfrm rot="5400000">
            <a:off x="3468382" y="3888908"/>
            <a:ext cx="3039647" cy="539391"/>
          </a:xfrm>
          <a:prstGeom prst="arc">
            <a:avLst>
              <a:gd name="adj1" fmla="val 10812528"/>
              <a:gd name="adj2" fmla="val 215775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4553D46A-F5E8-2041-7430-A1E2D0377FC4}"/>
              </a:ext>
            </a:extLst>
          </p:cNvPr>
          <p:cNvSpPr/>
          <p:nvPr/>
        </p:nvSpPr>
        <p:spPr>
          <a:xfrm rot="5400000">
            <a:off x="9420029" y="3840455"/>
            <a:ext cx="2880515" cy="539392"/>
          </a:xfrm>
          <a:prstGeom prst="arc">
            <a:avLst>
              <a:gd name="adj1" fmla="val 10768997"/>
              <a:gd name="adj2" fmla="val 3917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F897090-8ADE-C8BF-3FAB-B1002FEA914F}"/>
              </a:ext>
            </a:extLst>
          </p:cNvPr>
          <p:cNvSpPr/>
          <p:nvPr/>
        </p:nvSpPr>
        <p:spPr>
          <a:xfrm rot="16200000">
            <a:off x="6343224" y="3199127"/>
            <a:ext cx="1757160" cy="539394"/>
          </a:xfrm>
          <a:prstGeom prst="arc">
            <a:avLst>
              <a:gd name="adj1" fmla="val 10745307"/>
              <a:gd name="adj2" fmla="val 884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839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dirty="0">
                <a:latin typeface="Georgia Pro" panose="02040502050405020303" pitchFamily="18" charset="0"/>
              </a:rPr>
              <a:t>Scheduled-</a:t>
            </a:r>
            <a:r>
              <a:rPr lang="fr-FR" sz="2800" dirty="0" err="1">
                <a:latin typeface="Georgia Pro" panose="02040502050405020303" pitchFamily="18" charset="0"/>
              </a:rPr>
              <a:t>based</a:t>
            </a:r>
            <a:r>
              <a:rPr lang="fr-FR" sz="2800" dirty="0">
                <a:latin typeface="Georgia Pro" panose="02040502050405020303" pitchFamily="18" charset="0"/>
              </a:rPr>
              <a:t> protocols</a:t>
            </a:r>
            <a:endParaRPr lang="fr-FR" sz="2800" b="0" i="0" u="none" strike="noStrike" kern="1200" cap="none" spc="0" baseline="0" dirty="0">
              <a:solidFill>
                <a:srgbClr val="FFFFFF"/>
              </a:solidFill>
              <a:uFillTx/>
              <a:latin typeface="Georgia Pro" panose="02040502050405020303" pitchFamily="18" charset="0"/>
            </a:endParaRPr>
          </a:p>
        </p:txBody>
      </p:sp>
      <p:sp>
        <p:nvSpPr>
          <p:cNvPr id="7" name="Rectangle : coins arrondis 8">
            <a:extLst>
              <a:ext uri="{FF2B5EF4-FFF2-40B4-BE49-F238E27FC236}">
                <a16:creationId xmlns:a16="http://schemas.microsoft.com/office/drawing/2014/main" id="{B78BF242-CC70-744B-5D83-538A273AFD6B}"/>
              </a:ext>
            </a:extLst>
          </p:cNvPr>
          <p:cNvSpPr/>
          <p:nvPr/>
        </p:nvSpPr>
        <p:spPr>
          <a:xfrm>
            <a:off x="492130" y="1705326"/>
            <a:ext cx="5405750" cy="484778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  <a:latin typeface="Georgia Pro" pitchFamily="18"/>
              </a:rPr>
              <a:t>FDMA</a:t>
            </a: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 :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</p:txBody>
      </p:sp>
      <p:sp>
        <p:nvSpPr>
          <p:cNvPr id="10" name="Rectangle : coins arrondis 8">
            <a:extLst>
              <a:ext uri="{FF2B5EF4-FFF2-40B4-BE49-F238E27FC236}">
                <a16:creationId xmlns:a16="http://schemas.microsoft.com/office/drawing/2014/main" id="{FB4E7C4A-ACC8-C9DD-EEDA-F01B2506E4F6}"/>
              </a:ext>
            </a:extLst>
          </p:cNvPr>
          <p:cNvSpPr/>
          <p:nvPr/>
        </p:nvSpPr>
        <p:spPr>
          <a:xfrm>
            <a:off x="6294120" y="1705326"/>
            <a:ext cx="5405750" cy="484778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  <a:latin typeface="Georgia Pro" pitchFamily="18"/>
              </a:rPr>
              <a:t>TDMA</a:t>
            </a: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 :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sp>
        <p:nvSpPr>
          <p:cNvPr id="12" name="Rectangle : coins arrondis 8">
            <a:extLst>
              <a:ext uri="{FF2B5EF4-FFF2-40B4-BE49-F238E27FC236}">
                <a16:creationId xmlns:a16="http://schemas.microsoft.com/office/drawing/2014/main" id="{30C8BE2E-C387-08FB-6F80-9B2F8416A12D}"/>
              </a:ext>
            </a:extLst>
          </p:cNvPr>
          <p:cNvSpPr/>
          <p:nvPr/>
        </p:nvSpPr>
        <p:spPr>
          <a:xfrm>
            <a:off x="3403927" y="2456681"/>
            <a:ext cx="2179198" cy="136185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Example : MMSN protocol</a:t>
            </a:r>
          </a:p>
        </p:txBody>
      </p:sp>
      <p:sp>
        <p:nvSpPr>
          <p:cNvPr id="13" name="Rectangle : coins arrondis 8">
            <a:extLst>
              <a:ext uri="{FF2B5EF4-FFF2-40B4-BE49-F238E27FC236}">
                <a16:creationId xmlns:a16="http://schemas.microsoft.com/office/drawing/2014/main" id="{853606AD-54BA-7891-7D33-8D6B393D6F93}"/>
              </a:ext>
            </a:extLst>
          </p:cNvPr>
          <p:cNvSpPr/>
          <p:nvPr/>
        </p:nvSpPr>
        <p:spPr>
          <a:xfrm>
            <a:off x="3403927" y="4041648"/>
            <a:ext cx="2179198" cy="231470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Advantages :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00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kern="0" dirty="0">
                <a:solidFill>
                  <a:srgbClr val="000000"/>
                </a:solidFill>
                <a:latin typeface="Georgia Pro" pitchFamily="18"/>
              </a:rPr>
              <a:t>Low mobility =&gt; good node localization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00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Negligeable overhead =&gt; energy saving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00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kern="0" dirty="0">
                <a:solidFill>
                  <a:srgbClr val="000000"/>
                </a:solidFill>
                <a:latin typeface="Georgia Pro" pitchFamily="18"/>
              </a:rPr>
              <a:t>Collision avoidance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00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kern="0" dirty="0">
                <a:solidFill>
                  <a:srgbClr val="000000"/>
                </a:solidFill>
                <a:latin typeface="Georgia Pro" pitchFamily="18"/>
              </a:rPr>
              <a:t>Predictable latency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00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kern="0" dirty="0">
                <a:solidFill>
                  <a:srgbClr val="000000"/>
                </a:solidFill>
                <a:latin typeface="Georgia Pro" pitchFamily="18"/>
              </a:rPr>
              <a:t>More than one node can send/receive at a time</a:t>
            </a:r>
          </a:p>
        </p:txBody>
      </p:sp>
      <p:sp>
        <p:nvSpPr>
          <p:cNvPr id="14" name="Rectangle : coins arrondis 8">
            <a:extLst>
              <a:ext uri="{FF2B5EF4-FFF2-40B4-BE49-F238E27FC236}">
                <a16:creationId xmlns:a16="http://schemas.microsoft.com/office/drawing/2014/main" id="{D86FF163-D04E-728B-06A3-51D5DA2091F5}"/>
              </a:ext>
            </a:extLst>
          </p:cNvPr>
          <p:cNvSpPr/>
          <p:nvPr/>
        </p:nvSpPr>
        <p:spPr>
          <a:xfrm>
            <a:off x="755565" y="4041648"/>
            <a:ext cx="2252122" cy="231470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  <a:latin typeface="Georgia Pro" pitchFamily="18"/>
              </a:rPr>
              <a:t>Disa</a:t>
            </a: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dvantages :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kern="0" dirty="0">
                <a:solidFill>
                  <a:srgbClr val="000000"/>
                </a:solidFill>
                <a:latin typeface="Georgia Pro" pitchFamily="18"/>
              </a:rPr>
              <a:t>Low node mobility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Hard topology changes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kern="0" dirty="0">
                <a:solidFill>
                  <a:srgbClr val="000000"/>
                </a:solidFill>
                <a:latin typeface="Georgia Pro" pitchFamily="18"/>
              </a:rPr>
              <a:t>Complex synchronization</a:t>
            </a:r>
            <a:endParaRPr lang="en-US" sz="1200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sp>
        <p:nvSpPr>
          <p:cNvPr id="27" name="Rectangle : coins arrondis 8">
            <a:extLst>
              <a:ext uri="{FF2B5EF4-FFF2-40B4-BE49-F238E27FC236}">
                <a16:creationId xmlns:a16="http://schemas.microsoft.com/office/drawing/2014/main" id="{58727C5D-E5F9-8B18-7A64-4A43EC703416}"/>
              </a:ext>
            </a:extLst>
          </p:cNvPr>
          <p:cNvSpPr/>
          <p:nvPr/>
        </p:nvSpPr>
        <p:spPr>
          <a:xfrm>
            <a:off x="771962" y="2456681"/>
            <a:ext cx="2235725" cy="136185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pic>
        <p:nvPicPr>
          <p:cNvPr id="29" name="Image 28" descr="Une image contenant croquis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B9BF8AF9-EFB8-71E6-5E61-FCC03AA0E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49" y="2608532"/>
            <a:ext cx="1971950" cy="1076475"/>
          </a:xfrm>
          <a:prstGeom prst="rect">
            <a:avLst/>
          </a:prstGeom>
        </p:spPr>
      </p:pic>
      <p:sp>
        <p:nvSpPr>
          <p:cNvPr id="35" name="Rectangle : coins arrondis 8">
            <a:extLst>
              <a:ext uri="{FF2B5EF4-FFF2-40B4-BE49-F238E27FC236}">
                <a16:creationId xmlns:a16="http://schemas.microsoft.com/office/drawing/2014/main" id="{C2F461B5-8C8B-2FFB-E26A-709DD8F70856}"/>
              </a:ext>
            </a:extLst>
          </p:cNvPr>
          <p:cNvSpPr/>
          <p:nvPr/>
        </p:nvSpPr>
        <p:spPr>
          <a:xfrm>
            <a:off x="9257237" y="2450647"/>
            <a:ext cx="2179198" cy="136185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Example : Energy &amp; Rate protocol</a:t>
            </a:r>
          </a:p>
        </p:txBody>
      </p:sp>
      <p:sp>
        <p:nvSpPr>
          <p:cNvPr id="36" name="Rectangle : coins arrondis 8">
            <a:extLst>
              <a:ext uri="{FF2B5EF4-FFF2-40B4-BE49-F238E27FC236}">
                <a16:creationId xmlns:a16="http://schemas.microsoft.com/office/drawing/2014/main" id="{41545907-0E93-548E-AA7C-2694C34E1406}"/>
              </a:ext>
            </a:extLst>
          </p:cNvPr>
          <p:cNvSpPr/>
          <p:nvPr/>
        </p:nvSpPr>
        <p:spPr>
          <a:xfrm>
            <a:off x="9257237" y="4035614"/>
            <a:ext cx="2179198" cy="231470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Advantages :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00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kern="0" dirty="0">
                <a:solidFill>
                  <a:srgbClr val="000000"/>
                </a:solidFill>
                <a:latin typeface="Georgia Pro" pitchFamily="18"/>
              </a:rPr>
              <a:t>No packet loss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00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Voting phase =&gt; save bandwidth &amp; reduce overhead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00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kern="0" dirty="0">
                <a:solidFill>
                  <a:srgbClr val="000000"/>
                </a:solidFill>
                <a:latin typeface="Georgia Pro" pitchFamily="18"/>
              </a:rPr>
              <a:t>Energy efficient for high data traffic</a:t>
            </a:r>
          </a:p>
        </p:txBody>
      </p:sp>
      <p:sp>
        <p:nvSpPr>
          <p:cNvPr id="37" name="Rectangle : coins arrondis 8">
            <a:extLst>
              <a:ext uri="{FF2B5EF4-FFF2-40B4-BE49-F238E27FC236}">
                <a16:creationId xmlns:a16="http://schemas.microsoft.com/office/drawing/2014/main" id="{C55F0DC0-1106-507D-40C7-56E3668622D3}"/>
              </a:ext>
            </a:extLst>
          </p:cNvPr>
          <p:cNvSpPr/>
          <p:nvPr/>
        </p:nvSpPr>
        <p:spPr>
          <a:xfrm>
            <a:off x="6608875" y="4035614"/>
            <a:ext cx="2252122" cy="231470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  <a:latin typeface="Georgia Pro" pitchFamily="18"/>
              </a:rPr>
              <a:t>Disa</a:t>
            </a: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dvantages :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kern="0" dirty="0">
                <a:solidFill>
                  <a:srgbClr val="000000"/>
                </a:solidFill>
                <a:latin typeface="Georgia Pro" pitchFamily="18"/>
              </a:rPr>
              <a:t>Low node mobility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kern="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Node can only communicate during its slot =&gt; can lead to low bandwidth use</a:t>
            </a:r>
          </a:p>
        </p:txBody>
      </p:sp>
      <p:sp>
        <p:nvSpPr>
          <p:cNvPr id="38" name="Rectangle : coins arrondis 8">
            <a:extLst>
              <a:ext uri="{FF2B5EF4-FFF2-40B4-BE49-F238E27FC236}">
                <a16:creationId xmlns:a16="http://schemas.microsoft.com/office/drawing/2014/main" id="{8095CEEB-182D-C5C9-D1D4-A41B7C8F918D}"/>
              </a:ext>
            </a:extLst>
          </p:cNvPr>
          <p:cNvSpPr/>
          <p:nvPr/>
        </p:nvSpPr>
        <p:spPr>
          <a:xfrm>
            <a:off x="6625272" y="2450647"/>
            <a:ext cx="2235725" cy="136185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pic>
        <p:nvPicPr>
          <p:cNvPr id="41" name="Image 40" descr="Une image contenant capture d’écran, croquis, conception&#10;&#10;Description générée automatiquement">
            <a:extLst>
              <a:ext uri="{FF2B5EF4-FFF2-40B4-BE49-F238E27FC236}">
                <a16:creationId xmlns:a16="http://schemas.microsoft.com/office/drawing/2014/main" id="{0B3D4E03-26A0-4843-553C-2BAA257EC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744" y="2617676"/>
            <a:ext cx="2038779" cy="1076475"/>
          </a:xfrm>
          <a:prstGeom prst="rect">
            <a:avLst/>
          </a:prstGeom>
        </p:spPr>
      </p:pic>
      <p:sp>
        <p:nvSpPr>
          <p:cNvPr id="42" name="Arc 41">
            <a:extLst>
              <a:ext uri="{FF2B5EF4-FFF2-40B4-BE49-F238E27FC236}">
                <a16:creationId xmlns:a16="http://schemas.microsoft.com/office/drawing/2014/main" id="{385529C9-E192-C670-94C6-EEC476EB8911}"/>
              </a:ext>
            </a:extLst>
          </p:cNvPr>
          <p:cNvSpPr/>
          <p:nvPr/>
        </p:nvSpPr>
        <p:spPr>
          <a:xfrm rot="6109343">
            <a:off x="10374522" y="4169143"/>
            <a:ext cx="1816663" cy="604518"/>
          </a:xfrm>
          <a:prstGeom prst="arc">
            <a:avLst>
              <a:gd name="adj1" fmla="val 10827531"/>
              <a:gd name="adj2" fmla="val 1908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659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cs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3567149" y="2394615"/>
            <a:ext cx="5057689" cy="206536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>
                <a:latin typeface="Georgia Pro"/>
              </a:rPr>
              <a:t>Conclusion</a:t>
            </a:r>
            <a:endParaRPr lang="en-US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14054-ECAE-2C30-BFBE-FE341984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3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Grand écran</PresentationFormat>
  <Paragraphs>227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Georgia Pro</vt:lpstr>
      <vt:lpstr>Lucida Bright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Remi Goalard</cp:lastModifiedBy>
  <cp:revision>1604</cp:revision>
  <dcterms:created xsi:type="dcterms:W3CDTF">2023-11-29T12:55:48Z</dcterms:created>
  <dcterms:modified xsi:type="dcterms:W3CDTF">2023-12-04T20:01:20Z</dcterms:modified>
</cp:coreProperties>
</file>