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419" autoAdjust="0"/>
  </p:normalViewPr>
  <p:slideViewPr>
    <p:cSldViewPr snapToGrid="0" showGuides="1">
      <p:cViewPr varScale="1">
        <p:scale>
          <a:sx n="108" d="100"/>
          <a:sy n="108" d="100"/>
        </p:scale>
        <p:origin x="22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6549FF-6B0A-427A-8693-E835AB88CCA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454B58B-03A4-45D3-8AF4-4CFD06DD8E45}">
      <dgm:prSet phldrT="[Text]" custT="1"/>
      <dgm:spPr/>
      <dgm:t>
        <a:bodyPr/>
        <a:lstStyle/>
        <a:p>
          <a:r>
            <a:rPr lang="en-US" sz="1400" dirty="0"/>
            <a:t>Phase 1 (control condition): Normal everyday arm use</a:t>
          </a:r>
          <a:endParaRPr lang="en-CA" sz="1400" dirty="0"/>
        </a:p>
      </dgm:t>
    </dgm:pt>
    <dgm:pt modelId="{A2F7352E-F973-493D-A299-CA4F7F3974D4}" type="parTrans" cxnId="{2669D18B-7318-4F92-8A72-396E65D4C038}">
      <dgm:prSet/>
      <dgm:spPr/>
      <dgm:t>
        <a:bodyPr/>
        <a:lstStyle/>
        <a:p>
          <a:endParaRPr lang="en-CA" sz="1400"/>
        </a:p>
      </dgm:t>
    </dgm:pt>
    <dgm:pt modelId="{9186DD03-4CBA-4672-8F25-58BD50C05792}" type="sibTrans" cxnId="{2669D18B-7318-4F92-8A72-396E65D4C038}">
      <dgm:prSet/>
      <dgm:spPr/>
      <dgm:t>
        <a:bodyPr/>
        <a:lstStyle/>
        <a:p>
          <a:endParaRPr lang="en-CA" sz="1400"/>
        </a:p>
      </dgm:t>
    </dgm:pt>
    <dgm:pt modelId="{EB2FC3E6-3592-48AF-B4E2-A773DC96C638}">
      <dgm:prSet phldrT="[Text]" custT="1"/>
      <dgm:spPr/>
      <dgm:t>
        <a:bodyPr/>
        <a:lstStyle/>
        <a:p>
          <a:r>
            <a:rPr lang="en-US" sz="1400" dirty="0"/>
            <a:t>72 hours total wear time: </a:t>
          </a:r>
          <a:r>
            <a:rPr lang="en-US" sz="1400" dirty="0" err="1"/>
            <a:t>Actigraph</a:t>
          </a:r>
          <a:r>
            <a:rPr lang="en-US" sz="1400" dirty="0"/>
            <a:t> wrist accelerometers (R and L hands)</a:t>
          </a:r>
          <a:endParaRPr lang="en-CA" sz="1400" dirty="0"/>
        </a:p>
      </dgm:t>
    </dgm:pt>
    <dgm:pt modelId="{6212E2F7-4BEF-430C-9D66-235B2E804F99}" type="parTrans" cxnId="{E46F66F9-075D-4EA9-AE4A-3B1F4CC2900D}">
      <dgm:prSet/>
      <dgm:spPr/>
      <dgm:t>
        <a:bodyPr/>
        <a:lstStyle/>
        <a:p>
          <a:endParaRPr lang="en-CA" sz="1400"/>
        </a:p>
      </dgm:t>
    </dgm:pt>
    <dgm:pt modelId="{87ED5F43-B03F-43CC-AEB8-1E292CD69657}" type="sibTrans" cxnId="{E46F66F9-075D-4EA9-AE4A-3B1F4CC2900D}">
      <dgm:prSet/>
      <dgm:spPr/>
      <dgm:t>
        <a:bodyPr/>
        <a:lstStyle/>
        <a:p>
          <a:endParaRPr lang="en-CA" sz="1400"/>
        </a:p>
      </dgm:t>
    </dgm:pt>
    <dgm:pt modelId="{E9A1E47A-D1F2-482D-A4C7-72C9AE068904}">
      <dgm:prSet phldrT="[Text]" custT="1"/>
      <dgm:spPr/>
      <dgm:t>
        <a:bodyPr/>
        <a:lstStyle/>
        <a:p>
          <a:r>
            <a:rPr lang="en-US" sz="1400" dirty="0"/>
            <a:t>Participant instructed to use hands as they normal would in a regular day</a:t>
          </a:r>
          <a:endParaRPr lang="en-CA" sz="1400" dirty="0"/>
        </a:p>
      </dgm:t>
    </dgm:pt>
    <dgm:pt modelId="{DFF924B3-0BE3-4BF4-8BC2-C1BA9B86FAF7}" type="parTrans" cxnId="{9BAD9E26-D357-408D-B6E5-006BD95A553D}">
      <dgm:prSet/>
      <dgm:spPr/>
      <dgm:t>
        <a:bodyPr/>
        <a:lstStyle/>
        <a:p>
          <a:endParaRPr lang="en-CA" sz="1400"/>
        </a:p>
      </dgm:t>
    </dgm:pt>
    <dgm:pt modelId="{4A501164-8436-4B97-A8F9-577FFDC9CEFB}" type="sibTrans" cxnId="{9BAD9E26-D357-408D-B6E5-006BD95A553D}">
      <dgm:prSet/>
      <dgm:spPr/>
      <dgm:t>
        <a:bodyPr/>
        <a:lstStyle/>
        <a:p>
          <a:endParaRPr lang="en-CA" sz="1400"/>
        </a:p>
      </dgm:t>
    </dgm:pt>
    <dgm:pt modelId="{BE5C589D-9197-46C6-9FFD-772503ABF5FC}">
      <dgm:prSet phldrT="[Text]" custT="1"/>
      <dgm:spPr/>
      <dgm:t>
        <a:bodyPr/>
        <a:lstStyle/>
        <a:p>
          <a:r>
            <a:rPr lang="en-US" sz="1400" dirty="0"/>
            <a:t>Phase 2 (experimental condition): Everyday arm use + vibrotactile feedback</a:t>
          </a:r>
          <a:endParaRPr lang="en-CA" sz="1400" dirty="0"/>
        </a:p>
      </dgm:t>
    </dgm:pt>
    <dgm:pt modelId="{232BA459-A8A5-41E4-AF79-2BDDD9E54C55}" type="parTrans" cxnId="{62383DD7-ECE6-4C34-A252-D4AEBB7262F0}">
      <dgm:prSet/>
      <dgm:spPr/>
      <dgm:t>
        <a:bodyPr/>
        <a:lstStyle/>
        <a:p>
          <a:endParaRPr lang="en-CA" sz="1400"/>
        </a:p>
      </dgm:t>
    </dgm:pt>
    <dgm:pt modelId="{8E3E97F3-1E9C-4D80-8FAA-48ED15076222}" type="sibTrans" cxnId="{62383DD7-ECE6-4C34-A252-D4AEBB7262F0}">
      <dgm:prSet/>
      <dgm:spPr/>
      <dgm:t>
        <a:bodyPr/>
        <a:lstStyle/>
        <a:p>
          <a:endParaRPr lang="en-CA" sz="1400"/>
        </a:p>
      </dgm:t>
    </dgm:pt>
    <dgm:pt modelId="{1814B5D3-C995-467A-8D1F-66C8EEEAA936}">
      <dgm:prSet phldrT="[Text]" custT="1"/>
      <dgm:spPr/>
      <dgm:t>
        <a:bodyPr/>
        <a:lstStyle/>
        <a:p>
          <a:r>
            <a:rPr lang="en-US" sz="1400" dirty="0"/>
            <a:t>72 hours total wear time: </a:t>
          </a:r>
          <a:r>
            <a:rPr lang="en-US" sz="1400" dirty="0" err="1"/>
            <a:t>Actigraph</a:t>
          </a:r>
          <a:r>
            <a:rPr lang="en-US" sz="1400" dirty="0"/>
            <a:t> wrist accelerometers (R and L hands)</a:t>
          </a:r>
          <a:endParaRPr lang="en-CA" sz="1400" dirty="0"/>
        </a:p>
      </dgm:t>
    </dgm:pt>
    <dgm:pt modelId="{E800A553-8822-41D1-8E86-E48F6AB60BD8}" type="parTrans" cxnId="{847A72C7-EA79-478B-A2ED-129CB6BB9756}">
      <dgm:prSet/>
      <dgm:spPr/>
      <dgm:t>
        <a:bodyPr/>
        <a:lstStyle/>
        <a:p>
          <a:endParaRPr lang="en-CA" sz="1400"/>
        </a:p>
      </dgm:t>
    </dgm:pt>
    <dgm:pt modelId="{C4F77DD3-4059-4396-85D1-9A115EC117B1}" type="sibTrans" cxnId="{847A72C7-EA79-478B-A2ED-129CB6BB9756}">
      <dgm:prSet/>
      <dgm:spPr/>
      <dgm:t>
        <a:bodyPr/>
        <a:lstStyle/>
        <a:p>
          <a:endParaRPr lang="en-CA" sz="1400"/>
        </a:p>
      </dgm:t>
    </dgm:pt>
    <dgm:pt modelId="{E23670B8-69EF-4069-92D5-5F12DEA83F92}">
      <dgm:prSet phldrT="[Text]" custT="1"/>
      <dgm:spPr/>
      <dgm:t>
        <a:bodyPr/>
        <a:lstStyle/>
        <a:p>
          <a:r>
            <a:rPr lang="en-US" sz="1400" dirty="0"/>
            <a:t>Participant wore a watch on non-dominant hand that delivered a vibration every 20 min over a 12 </a:t>
          </a:r>
          <a:r>
            <a:rPr lang="en-US" sz="1400" dirty="0" err="1"/>
            <a:t>hr</a:t>
          </a:r>
          <a:r>
            <a:rPr lang="en-US" sz="1400" dirty="0"/>
            <a:t> interval each day (36 vibration cues per day). Participant instructed to use vibration as a reminder to try to use non-dominant hand more during the day for appropriate tasks.</a:t>
          </a:r>
          <a:endParaRPr lang="en-CA" sz="1400" dirty="0"/>
        </a:p>
      </dgm:t>
    </dgm:pt>
    <dgm:pt modelId="{6B521F64-1829-45DE-A324-4DF9C440B63E}" type="parTrans" cxnId="{986107D1-6852-4D7D-A5A8-CF1925C60391}">
      <dgm:prSet/>
      <dgm:spPr/>
      <dgm:t>
        <a:bodyPr/>
        <a:lstStyle/>
        <a:p>
          <a:endParaRPr lang="en-CA" sz="1400"/>
        </a:p>
      </dgm:t>
    </dgm:pt>
    <dgm:pt modelId="{AB7A4565-781C-49EA-8385-9CB5C89EE20A}" type="sibTrans" cxnId="{986107D1-6852-4D7D-A5A8-CF1925C60391}">
      <dgm:prSet/>
      <dgm:spPr/>
      <dgm:t>
        <a:bodyPr/>
        <a:lstStyle/>
        <a:p>
          <a:endParaRPr lang="en-CA" sz="1400"/>
        </a:p>
      </dgm:t>
    </dgm:pt>
    <dgm:pt modelId="{ECAC2BE0-B0B3-41A1-B416-78B2334F5508}">
      <dgm:prSet phldrT="[Text]" custT="1"/>
      <dgm:spPr/>
      <dgm:t>
        <a:bodyPr/>
        <a:lstStyle/>
        <a:p>
          <a:r>
            <a:rPr lang="en-US" sz="1400" dirty="0"/>
            <a:t>Baseline demographics assessment: Handedness (Edinburgh Handedness Questionnaire, occupation,  age)</a:t>
          </a:r>
          <a:endParaRPr lang="en-CA" sz="1400" dirty="0"/>
        </a:p>
      </dgm:t>
    </dgm:pt>
    <dgm:pt modelId="{EC8E1B45-0983-421A-9504-9476998E2009}" type="parTrans" cxnId="{17B2B488-C758-47A5-B800-692FD70C1870}">
      <dgm:prSet/>
      <dgm:spPr/>
      <dgm:t>
        <a:bodyPr/>
        <a:lstStyle/>
        <a:p>
          <a:endParaRPr lang="en-CA" sz="1400"/>
        </a:p>
      </dgm:t>
    </dgm:pt>
    <dgm:pt modelId="{339108C8-024B-49BC-A06D-F4D40E02305C}" type="sibTrans" cxnId="{17B2B488-C758-47A5-B800-692FD70C1870}">
      <dgm:prSet/>
      <dgm:spPr/>
      <dgm:t>
        <a:bodyPr/>
        <a:lstStyle/>
        <a:p>
          <a:endParaRPr lang="en-CA" sz="1400"/>
        </a:p>
      </dgm:t>
    </dgm:pt>
    <dgm:pt modelId="{94430B70-71CE-4D68-B623-3C7C36ABC896}" type="pres">
      <dgm:prSet presAssocID="{D66549FF-6B0A-427A-8693-E835AB88CCAC}" presName="Name0" presStyleCnt="0">
        <dgm:presLayoutVars>
          <dgm:dir/>
          <dgm:animLvl val="lvl"/>
          <dgm:resizeHandles val="exact"/>
        </dgm:presLayoutVars>
      </dgm:prSet>
      <dgm:spPr/>
    </dgm:pt>
    <dgm:pt modelId="{E4F44E26-CB84-42AE-8C45-5B43D8080A66}" type="pres">
      <dgm:prSet presAssocID="{BE5C589D-9197-46C6-9FFD-772503ABF5FC}" presName="boxAndChildren" presStyleCnt="0"/>
      <dgm:spPr/>
    </dgm:pt>
    <dgm:pt modelId="{D5DB4893-40B3-497B-96A7-DC390FFE2E04}" type="pres">
      <dgm:prSet presAssocID="{BE5C589D-9197-46C6-9FFD-772503ABF5FC}" presName="parentTextBox" presStyleLbl="node1" presStyleIdx="0" presStyleCnt="3"/>
      <dgm:spPr/>
    </dgm:pt>
    <dgm:pt modelId="{E9896906-9C91-4040-A128-FF4B333745A8}" type="pres">
      <dgm:prSet presAssocID="{BE5C589D-9197-46C6-9FFD-772503ABF5FC}" presName="entireBox" presStyleLbl="node1" presStyleIdx="0" presStyleCnt="3" custScaleY="51901"/>
      <dgm:spPr/>
    </dgm:pt>
    <dgm:pt modelId="{1C856039-8E3E-498C-85AD-C5984856D869}" type="pres">
      <dgm:prSet presAssocID="{BE5C589D-9197-46C6-9FFD-772503ABF5FC}" presName="descendantBox" presStyleCnt="0"/>
      <dgm:spPr/>
    </dgm:pt>
    <dgm:pt modelId="{6F89EFBD-1A53-4487-81B8-986991C8A903}" type="pres">
      <dgm:prSet presAssocID="{1814B5D3-C995-467A-8D1F-66C8EEEAA936}" presName="childTextBox" presStyleLbl="fgAccFollowNode1" presStyleIdx="0" presStyleCnt="4">
        <dgm:presLayoutVars>
          <dgm:bulletEnabled val="1"/>
        </dgm:presLayoutVars>
      </dgm:prSet>
      <dgm:spPr/>
    </dgm:pt>
    <dgm:pt modelId="{D29A5BD0-08AD-4EC2-BA1B-BFF71377A697}" type="pres">
      <dgm:prSet presAssocID="{E23670B8-69EF-4069-92D5-5F12DEA83F92}" presName="childTextBox" presStyleLbl="fgAccFollowNode1" presStyleIdx="1" presStyleCnt="4">
        <dgm:presLayoutVars>
          <dgm:bulletEnabled val="1"/>
        </dgm:presLayoutVars>
      </dgm:prSet>
      <dgm:spPr/>
    </dgm:pt>
    <dgm:pt modelId="{F302F6C7-3484-4B94-BB97-997BFBBE493B}" type="pres">
      <dgm:prSet presAssocID="{9186DD03-4CBA-4672-8F25-58BD50C05792}" presName="sp" presStyleCnt="0"/>
      <dgm:spPr/>
    </dgm:pt>
    <dgm:pt modelId="{4D9BC17D-0E0F-496B-AA27-0D7BE502AC58}" type="pres">
      <dgm:prSet presAssocID="{0454B58B-03A4-45D3-8AF4-4CFD06DD8E45}" presName="arrowAndChildren" presStyleCnt="0"/>
      <dgm:spPr/>
    </dgm:pt>
    <dgm:pt modelId="{8D954117-4CFA-410B-BE03-A2A8577AC2EF}" type="pres">
      <dgm:prSet presAssocID="{0454B58B-03A4-45D3-8AF4-4CFD06DD8E45}" presName="parentTextArrow" presStyleLbl="node1" presStyleIdx="0" presStyleCnt="3"/>
      <dgm:spPr/>
    </dgm:pt>
    <dgm:pt modelId="{71CC3584-349E-4206-ABDD-3C8D89EB6258}" type="pres">
      <dgm:prSet presAssocID="{0454B58B-03A4-45D3-8AF4-4CFD06DD8E45}" presName="arrow" presStyleLbl="node1" presStyleIdx="1" presStyleCnt="3" custScaleY="39782"/>
      <dgm:spPr/>
    </dgm:pt>
    <dgm:pt modelId="{9105BA7B-A209-4C4A-8C08-DFC075A379FD}" type="pres">
      <dgm:prSet presAssocID="{0454B58B-03A4-45D3-8AF4-4CFD06DD8E45}" presName="descendantArrow" presStyleCnt="0"/>
      <dgm:spPr/>
    </dgm:pt>
    <dgm:pt modelId="{8458C817-A0DA-4078-958E-54C5C47818CD}" type="pres">
      <dgm:prSet presAssocID="{EB2FC3E6-3592-48AF-B4E2-A773DC96C638}" presName="childTextArrow" presStyleLbl="fgAccFollowNode1" presStyleIdx="2" presStyleCnt="4" custScaleY="40507" custLinFactNeighborX="-794" custLinFactNeighborY="799">
        <dgm:presLayoutVars>
          <dgm:bulletEnabled val="1"/>
        </dgm:presLayoutVars>
      </dgm:prSet>
      <dgm:spPr/>
    </dgm:pt>
    <dgm:pt modelId="{C2393A75-5993-4E41-AC62-0FED7EE008E7}" type="pres">
      <dgm:prSet presAssocID="{E9A1E47A-D1F2-482D-A4C7-72C9AE068904}" presName="childTextArrow" presStyleLbl="fgAccFollowNode1" presStyleIdx="3" presStyleCnt="4" custScaleY="41759" custLinFactNeighborY="1332">
        <dgm:presLayoutVars>
          <dgm:bulletEnabled val="1"/>
        </dgm:presLayoutVars>
      </dgm:prSet>
      <dgm:spPr/>
    </dgm:pt>
    <dgm:pt modelId="{B8C811E6-DF02-4174-9BB8-0231C10EDB22}" type="pres">
      <dgm:prSet presAssocID="{339108C8-024B-49BC-A06D-F4D40E02305C}" presName="sp" presStyleCnt="0"/>
      <dgm:spPr/>
    </dgm:pt>
    <dgm:pt modelId="{7B5261B3-2D42-4154-9AC5-45E64718E3B0}" type="pres">
      <dgm:prSet presAssocID="{ECAC2BE0-B0B3-41A1-B416-78B2334F5508}" presName="arrowAndChildren" presStyleCnt="0"/>
      <dgm:spPr/>
    </dgm:pt>
    <dgm:pt modelId="{D97FB8D0-B7A4-42DE-89BD-44E316181D5C}" type="pres">
      <dgm:prSet presAssocID="{ECAC2BE0-B0B3-41A1-B416-78B2334F5508}" presName="parentTextArrow" presStyleLbl="node1" presStyleIdx="2" presStyleCnt="3" custScaleY="30573"/>
      <dgm:spPr/>
    </dgm:pt>
  </dgm:ptLst>
  <dgm:cxnLst>
    <dgm:cxn modelId="{CAEB751F-F9A8-48A1-ABF0-997534598461}" type="presOf" srcId="{ECAC2BE0-B0B3-41A1-B416-78B2334F5508}" destId="{D97FB8D0-B7A4-42DE-89BD-44E316181D5C}" srcOrd="0" destOrd="0" presId="urn:microsoft.com/office/officeart/2005/8/layout/process4"/>
    <dgm:cxn modelId="{9BAD9E26-D357-408D-B6E5-006BD95A553D}" srcId="{0454B58B-03A4-45D3-8AF4-4CFD06DD8E45}" destId="{E9A1E47A-D1F2-482D-A4C7-72C9AE068904}" srcOrd="1" destOrd="0" parTransId="{DFF924B3-0BE3-4BF4-8BC2-C1BA9B86FAF7}" sibTransId="{4A501164-8436-4B97-A8F9-577FFDC9CEFB}"/>
    <dgm:cxn modelId="{2952B236-BA58-4B78-99FF-79D2D0088105}" type="presOf" srcId="{E9A1E47A-D1F2-482D-A4C7-72C9AE068904}" destId="{C2393A75-5993-4E41-AC62-0FED7EE008E7}" srcOrd="0" destOrd="0" presId="urn:microsoft.com/office/officeart/2005/8/layout/process4"/>
    <dgm:cxn modelId="{5AAE837E-33A6-4FCB-888F-BB7AFF417D6E}" type="presOf" srcId="{D66549FF-6B0A-427A-8693-E835AB88CCAC}" destId="{94430B70-71CE-4D68-B623-3C7C36ABC896}" srcOrd="0" destOrd="0" presId="urn:microsoft.com/office/officeart/2005/8/layout/process4"/>
    <dgm:cxn modelId="{17B2B488-C758-47A5-B800-692FD70C1870}" srcId="{D66549FF-6B0A-427A-8693-E835AB88CCAC}" destId="{ECAC2BE0-B0B3-41A1-B416-78B2334F5508}" srcOrd="0" destOrd="0" parTransId="{EC8E1B45-0983-421A-9504-9476998E2009}" sibTransId="{339108C8-024B-49BC-A06D-F4D40E02305C}"/>
    <dgm:cxn modelId="{91C5F58A-72BB-4A16-8F93-F6965A6C8716}" type="presOf" srcId="{E23670B8-69EF-4069-92D5-5F12DEA83F92}" destId="{D29A5BD0-08AD-4EC2-BA1B-BFF71377A697}" srcOrd="0" destOrd="0" presId="urn:microsoft.com/office/officeart/2005/8/layout/process4"/>
    <dgm:cxn modelId="{2669D18B-7318-4F92-8A72-396E65D4C038}" srcId="{D66549FF-6B0A-427A-8693-E835AB88CCAC}" destId="{0454B58B-03A4-45D3-8AF4-4CFD06DD8E45}" srcOrd="1" destOrd="0" parTransId="{A2F7352E-F973-493D-A299-CA4F7F3974D4}" sibTransId="{9186DD03-4CBA-4672-8F25-58BD50C05792}"/>
    <dgm:cxn modelId="{876DFEBC-2EC4-4417-9FD6-803E85C9D08C}" type="presOf" srcId="{0454B58B-03A4-45D3-8AF4-4CFD06DD8E45}" destId="{8D954117-4CFA-410B-BE03-A2A8577AC2EF}" srcOrd="0" destOrd="0" presId="urn:microsoft.com/office/officeart/2005/8/layout/process4"/>
    <dgm:cxn modelId="{847A72C7-EA79-478B-A2ED-129CB6BB9756}" srcId="{BE5C589D-9197-46C6-9FFD-772503ABF5FC}" destId="{1814B5D3-C995-467A-8D1F-66C8EEEAA936}" srcOrd="0" destOrd="0" parTransId="{E800A553-8822-41D1-8E86-E48F6AB60BD8}" sibTransId="{C4F77DD3-4059-4396-85D1-9A115EC117B1}"/>
    <dgm:cxn modelId="{986107D1-6852-4D7D-A5A8-CF1925C60391}" srcId="{BE5C589D-9197-46C6-9FFD-772503ABF5FC}" destId="{E23670B8-69EF-4069-92D5-5F12DEA83F92}" srcOrd="1" destOrd="0" parTransId="{6B521F64-1829-45DE-A324-4DF9C440B63E}" sibTransId="{AB7A4565-781C-49EA-8385-9CB5C89EE20A}"/>
    <dgm:cxn modelId="{91D450D5-D04D-4BC6-940E-7FC7AD485DCC}" type="presOf" srcId="{BE5C589D-9197-46C6-9FFD-772503ABF5FC}" destId="{E9896906-9C91-4040-A128-FF4B333745A8}" srcOrd="1" destOrd="0" presId="urn:microsoft.com/office/officeart/2005/8/layout/process4"/>
    <dgm:cxn modelId="{62383DD7-ECE6-4C34-A252-D4AEBB7262F0}" srcId="{D66549FF-6B0A-427A-8693-E835AB88CCAC}" destId="{BE5C589D-9197-46C6-9FFD-772503ABF5FC}" srcOrd="2" destOrd="0" parTransId="{232BA459-A8A5-41E4-AF79-2BDDD9E54C55}" sibTransId="{8E3E97F3-1E9C-4D80-8FAA-48ED15076222}"/>
    <dgm:cxn modelId="{BCF8ECDD-5690-4C74-8B17-E516EA758CAB}" type="presOf" srcId="{EB2FC3E6-3592-48AF-B4E2-A773DC96C638}" destId="{8458C817-A0DA-4078-958E-54C5C47818CD}" srcOrd="0" destOrd="0" presId="urn:microsoft.com/office/officeart/2005/8/layout/process4"/>
    <dgm:cxn modelId="{D9B973E3-214D-4E82-B910-1092D64C0997}" type="presOf" srcId="{0454B58B-03A4-45D3-8AF4-4CFD06DD8E45}" destId="{71CC3584-349E-4206-ABDD-3C8D89EB6258}" srcOrd="1" destOrd="0" presId="urn:microsoft.com/office/officeart/2005/8/layout/process4"/>
    <dgm:cxn modelId="{22B175EE-3EE4-4ED0-A93D-CACFA98E6B5A}" type="presOf" srcId="{1814B5D3-C995-467A-8D1F-66C8EEEAA936}" destId="{6F89EFBD-1A53-4487-81B8-986991C8A903}" srcOrd="0" destOrd="0" presId="urn:microsoft.com/office/officeart/2005/8/layout/process4"/>
    <dgm:cxn modelId="{8DA1E9F1-0829-4509-BE94-DBF2680DDFEA}" type="presOf" srcId="{BE5C589D-9197-46C6-9FFD-772503ABF5FC}" destId="{D5DB4893-40B3-497B-96A7-DC390FFE2E04}" srcOrd="0" destOrd="0" presId="urn:microsoft.com/office/officeart/2005/8/layout/process4"/>
    <dgm:cxn modelId="{E46F66F9-075D-4EA9-AE4A-3B1F4CC2900D}" srcId="{0454B58B-03A4-45D3-8AF4-4CFD06DD8E45}" destId="{EB2FC3E6-3592-48AF-B4E2-A773DC96C638}" srcOrd="0" destOrd="0" parTransId="{6212E2F7-4BEF-430C-9D66-235B2E804F99}" sibTransId="{87ED5F43-B03F-43CC-AEB8-1E292CD69657}"/>
    <dgm:cxn modelId="{A526CCEB-B3E7-465D-9E98-3695E7DBD79E}" type="presParOf" srcId="{94430B70-71CE-4D68-B623-3C7C36ABC896}" destId="{E4F44E26-CB84-42AE-8C45-5B43D8080A66}" srcOrd="0" destOrd="0" presId="urn:microsoft.com/office/officeart/2005/8/layout/process4"/>
    <dgm:cxn modelId="{775522DA-293A-401A-A296-92AC60290F95}" type="presParOf" srcId="{E4F44E26-CB84-42AE-8C45-5B43D8080A66}" destId="{D5DB4893-40B3-497B-96A7-DC390FFE2E04}" srcOrd="0" destOrd="0" presId="urn:microsoft.com/office/officeart/2005/8/layout/process4"/>
    <dgm:cxn modelId="{FDF7C55B-21B3-4E18-8457-7AB3528A7F21}" type="presParOf" srcId="{E4F44E26-CB84-42AE-8C45-5B43D8080A66}" destId="{E9896906-9C91-4040-A128-FF4B333745A8}" srcOrd="1" destOrd="0" presId="urn:microsoft.com/office/officeart/2005/8/layout/process4"/>
    <dgm:cxn modelId="{A7778535-6ABE-421B-8D24-027A3B866AE9}" type="presParOf" srcId="{E4F44E26-CB84-42AE-8C45-5B43D8080A66}" destId="{1C856039-8E3E-498C-85AD-C5984856D869}" srcOrd="2" destOrd="0" presId="urn:microsoft.com/office/officeart/2005/8/layout/process4"/>
    <dgm:cxn modelId="{311CC83C-49DD-4C08-BB4B-FB96D464E4FB}" type="presParOf" srcId="{1C856039-8E3E-498C-85AD-C5984856D869}" destId="{6F89EFBD-1A53-4487-81B8-986991C8A903}" srcOrd="0" destOrd="0" presId="urn:microsoft.com/office/officeart/2005/8/layout/process4"/>
    <dgm:cxn modelId="{8D3DFDAE-3D76-4E36-AAED-4F703F9977C1}" type="presParOf" srcId="{1C856039-8E3E-498C-85AD-C5984856D869}" destId="{D29A5BD0-08AD-4EC2-BA1B-BFF71377A697}" srcOrd="1" destOrd="0" presId="urn:microsoft.com/office/officeart/2005/8/layout/process4"/>
    <dgm:cxn modelId="{C8557B13-EDC3-4B0E-B301-72B6428CC2C6}" type="presParOf" srcId="{94430B70-71CE-4D68-B623-3C7C36ABC896}" destId="{F302F6C7-3484-4B94-BB97-997BFBBE493B}" srcOrd="1" destOrd="0" presId="urn:microsoft.com/office/officeart/2005/8/layout/process4"/>
    <dgm:cxn modelId="{8E39FA2E-F878-4F8C-A1E3-0DA25CA54A3E}" type="presParOf" srcId="{94430B70-71CE-4D68-B623-3C7C36ABC896}" destId="{4D9BC17D-0E0F-496B-AA27-0D7BE502AC58}" srcOrd="2" destOrd="0" presId="urn:microsoft.com/office/officeart/2005/8/layout/process4"/>
    <dgm:cxn modelId="{408599F2-8049-4FB8-9F6A-F819915A42A4}" type="presParOf" srcId="{4D9BC17D-0E0F-496B-AA27-0D7BE502AC58}" destId="{8D954117-4CFA-410B-BE03-A2A8577AC2EF}" srcOrd="0" destOrd="0" presId="urn:microsoft.com/office/officeart/2005/8/layout/process4"/>
    <dgm:cxn modelId="{CAACE712-A0D8-42BF-B149-634101DC6092}" type="presParOf" srcId="{4D9BC17D-0E0F-496B-AA27-0D7BE502AC58}" destId="{71CC3584-349E-4206-ABDD-3C8D89EB6258}" srcOrd="1" destOrd="0" presId="urn:microsoft.com/office/officeart/2005/8/layout/process4"/>
    <dgm:cxn modelId="{E96EA7B9-72C3-4A1E-9FA1-4B4F75B97F5B}" type="presParOf" srcId="{4D9BC17D-0E0F-496B-AA27-0D7BE502AC58}" destId="{9105BA7B-A209-4C4A-8C08-DFC075A379FD}" srcOrd="2" destOrd="0" presId="urn:microsoft.com/office/officeart/2005/8/layout/process4"/>
    <dgm:cxn modelId="{9D7C9E7C-02A1-42F9-8508-16BEB18FDB4F}" type="presParOf" srcId="{9105BA7B-A209-4C4A-8C08-DFC075A379FD}" destId="{8458C817-A0DA-4078-958E-54C5C47818CD}" srcOrd="0" destOrd="0" presId="urn:microsoft.com/office/officeart/2005/8/layout/process4"/>
    <dgm:cxn modelId="{7D14EE47-4A85-42AA-A9DC-108DB3F5B4CD}" type="presParOf" srcId="{9105BA7B-A209-4C4A-8C08-DFC075A379FD}" destId="{C2393A75-5993-4E41-AC62-0FED7EE008E7}" srcOrd="1" destOrd="0" presId="urn:microsoft.com/office/officeart/2005/8/layout/process4"/>
    <dgm:cxn modelId="{25B0D6DF-6835-4504-9359-066C6C8CCA07}" type="presParOf" srcId="{94430B70-71CE-4D68-B623-3C7C36ABC896}" destId="{B8C811E6-DF02-4174-9BB8-0231C10EDB22}" srcOrd="3" destOrd="0" presId="urn:microsoft.com/office/officeart/2005/8/layout/process4"/>
    <dgm:cxn modelId="{AC742F10-7E76-4617-BBE2-E12E4C50DAAB}" type="presParOf" srcId="{94430B70-71CE-4D68-B623-3C7C36ABC896}" destId="{7B5261B3-2D42-4154-9AC5-45E64718E3B0}" srcOrd="4" destOrd="0" presId="urn:microsoft.com/office/officeart/2005/8/layout/process4"/>
    <dgm:cxn modelId="{D524CC5C-7D9A-44EF-9B92-A72AEA988E0B}" type="presParOf" srcId="{7B5261B3-2D42-4154-9AC5-45E64718E3B0}" destId="{D97FB8D0-B7A4-42DE-89BD-44E316181D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96906-9C91-4040-A128-FF4B333745A8}">
      <dsp:nvSpPr>
        <dsp:cNvPr id="0" name=""/>
        <dsp:cNvSpPr/>
      </dsp:nvSpPr>
      <dsp:spPr>
        <a:xfrm>
          <a:off x="0" y="2945039"/>
          <a:ext cx="11182710" cy="1451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Phase 2 (experimental condition): Everyday arm use + vibrotactile feedback</a:t>
          </a:r>
          <a:endParaRPr lang="en-CA" sz="1400" kern="1200" dirty="0"/>
        </a:p>
      </dsp:txBody>
      <dsp:txXfrm>
        <a:off x="0" y="2945039"/>
        <a:ext cx="11182710" cy="783886"/>
      </dsp:txXfrm>
    </dsp:sp>
    <dsp:sp modelId="{6F89EFBD-1A53-4487-81B8-986991C8A903}">
      <dsp:nvSpPr>
        <dsp:cNvPr id="0" name=""/>
        <dsp:cNvSpPr/>
      </dsp:nvSpPr>
      <dsp:spPr>
        <a:xfrm>
          <a:off x="0" y="3726799"/>
          <a:ext cx="5591354" cy="12865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72 hours total wear time: </a:t>
          </a:r>
          <a:r>
            <a:rPr lang="en-US" sz="1400" kern="1200" dirty="0" err="1"/>
            <a:t>Actigraph</a:t>
          </a:r>
          <a:r>
            <a:rPr lang="en-US" sz="1400" kern="1200" dirty="0"/>
            <a:t> wrist accelerometers (R and L hands)</a:t>
          </a:r>
          <a:endParaRPr lang="en-CA" sz="1400" kern="1200" dirty="0"/>
        </a:p>
      </dsp:txBody>
      <dsp:txXfrm>
        <a:off x="0" y="3726799"/>
        <a:ext cx="5591354" cy="1286593"/>
      </dsp:txXfrm>
    </dsp:sp>
    <dsp:sp modelId="{D29A5BD0-08AD-4EC2-BA1B-BFF71377A697}">
      <dsp:nvSpPr>
        <dsp:cNvPr id="0" name=""/>
        <dsp:cNvSpPr/>
      </dsp:nvSpPr>
      <dsp:spPr>
        <a:xfrm>
          <a:off x="5591355" y="3726799"/>
          <a:ext cx="5591354" cy="12865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Participant wore a watch on non-dominant hand that delivered a vibration every 20 min over a 12 </a:t>
          </a:r>
          <a:r>
            <a:rPr lang="en-US" sz="1400" kern="1200" dirty="0" err="1"/>
            <a:t>hr</a:t>
          </a:r>
          <a:r>
            <a:rPr lang="en-US" sz="1400" kern="1200" dirty="0"/>
            <a:t> interval each day (36 vibration cues per day). Participant instructed to use vibration as a reminder to try to use non-dominant hand more during the day for appropriate tasks.</a:t>
          </a:r>
          <a:endParaRPr lang="en-CA" sz="1400" kern="1200" dirty="0"/>
        </a:p>
      </dsp:txBody>
      <dsp:txXfrm>
        <a:off x="5591355" y="3726799"/>
        <a:ext cx="5591354" cy="1286593"/>
      </dsp:txXfrm>
    </dsp:sp>
    <dsp:sp modelId="{71CC3584-349E-4206-ABDD-3C8D89EB6258}">
      <dsp:nvSpPr>
        <dsp:cNvPr id="0" name=""/>
        <dsp:cNvSpPr/>
      </dsp:nvSpPr>
      <dsp:spPr>
        <a:xfrm rot="10800000">
          <a:off x="0" y="1275693"/>
          <a:ext cx="11182710" cy="17113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Phase 1 (control condition): Normal everyday arm use</a:t>
          </a:r>
          <a:endParaRPr lang="en-CA" sz="1400" kern="1200" dirty="0"/>
        </a:p>
      </dsp:txBody>
      <dsp:txXfrm rot="-10800000">
        <a:off x="0" y="1275693"/>
        <a:ext cx="11182710" cy="600666"/>
      </dsp:txXfrm>
    </dsp:sp>
    <dsp:sp modelId="{8458C817-A0DA-4078-958E-54C5C47818CD}">
      <dsp:nvSpPr>
        <dsp:cNvPr id="0" name=""/>
        <dsp:cNvSpPr/>
      </dsp:nvSpPr>
      <dsp:spPr>
        <a:xfrm>
          <a:off x="0" y="1883269"/>
          <a:ext cx="5591354" cy="5210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72 hours total wear time: </a:t>
          </a:r>
          <a:r>
            <a:rPr lang="en-US" sz="1400" kern="1200" dirty="0" err="1"/>
            <a:t>Actigraph</a:t>
          </a:r>
          <a:r>
            <a:rPr lang="en-US" sz="1400" kern="1200" dirty="0"/>
            <a:t> wrist accelerometers (R and L hands)</a:t>
          </a:r>
          <a:endParaRPr lang="en-CA" sz="1400" kern="1200" dirty="0"/>
        </a:p>
      </dsp:txBody>
      <dsp:txXfrm>
        <a:off x="0" y="1883269"/>
        <a:ext cx="5591354" cy="521004"/>
      </dsp:txXfrm>
    </dsp:sp>
    <dsp:sp modelId="{C2393A75-5993-4E41-AC62-0FED7EE008E7}">
      <dsp:nvSpPr>
        <dsp:cNvPr id="0" name=""/>
        <dsp:cNvSpPr/>
      </dsp:nvSpPr>
      <dsp:spPr>
        <a:xfrm>
          <a:off x="5591355" y="1882073"/>
          <a:ext cx="5591354" cy="5371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Participant instructed to use hands as they normal would in a regular day</a:t>
          </a:r>
          <a:endParaRPr lang="en-CA" sz="1400" kern="1200" dirty="0"/>
        </a:p>
      </dsp:txBody>
      <dsp:txXfrm>
        <a:off x="5591355" y="1882073"/>
        <a:ext cx="5591354" cy="537107"/>
      </dsp:txXfrm>
    </dsp:sp>
    <dsp:sp modelId="{D97FB8D0-B7A4-42DE-89BD-44E316181D5C}">
      <dsp:nvSpPr>
        <dsp:cNvPr id="0" name=""/>
        <dsp:cNvSpPr/>
      </dsp:nvSpPr>
      <dsp:spPr>
        <a:xfrm rot="10800000">
          <a:off x="0" y="2489"/>
          <a:ext cx="11182710" cy="131515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Baseline demographics assessment: Handedness (Edinburgh Handedness Questionnaire, occupation,  age)</a:t>
          </a:r>
          <a:endParaRPr lang="en-CA" sz="1400" kern="1200" dirty="0"/>
        </a:p>
      </dsp:txBody>
      <dsp:txXfrm rot="10800000">
        <a:off x="0" y="2489"/>
        <a:ext cx="11182710" cy="85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8E8B4-D236-4C60-959B-E2395CBE5C1A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BA42A-DC62-49C5-B55E-1CE60DE1C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66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also this paper which summarizes the approach to accelerometry data processing that I modelled my analysis off of :https://www.ncbi.nlm.nih.gov/pmc/articles/PMC5565027/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BA42A-DC62-49C5-B55E-1CE60DE1CE6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4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also this paper which summarizes the approach to accelerometry data processing that I modelled my analysis off of :https://www.ncbi.nlm.nih.gov/pmc/articles/PMC5565027/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BA42A-DC62-49C5-B55E-1CE60DE1CE6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70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6395-518C-EE6F-327B-52219A1F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355B2-D637-0B40-E6CB-6A40BF6B8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ADE2-8FBB-B9A0-56C9-E4E908F5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494A-FCCE-AC24-ECDA-B0AE48B6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57BE-3C94-371E-A32C-7603689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83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8AFD-AF6E-B07D-529D-149D27D8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A8DA9-05F1-91AB-EB69-77DD708F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1984-D87B-CC50-B798-5BB70BB9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BB812-169D-93AD-ABD0-33D1303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3B36-AF65-E3E2-B5F6-796C2E1E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62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E8ADB-D740-9B9C-0394-9C5512639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20C1-CCD6-029D-1A53-33C793917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63105-2AEF-6415-D1FE-8C14DE2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F6FC-44E9-89FE-2921-CB2EC5D5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E1A1-5288-E6A1-B30D-F98F560D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38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7FB8-07A8-B103-F5AA-5D3F50B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C3EF-6A05-FE2F-C47D-F22A90B0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9B5B-1C05-E9F6-17D3-C8BE73F1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A051-12A7-D58B-BD4A-1E98B59F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1113-7319-49B7-4D56-944AEE52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45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2D31-1624-85EE-AF88-BD8F177C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6157-4C86-9B8A-DCD6-1BC08B3FA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0C1E-FF28-0062-4533-C857E1F9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EC1F-5F70-31EA-84B0-A479C6A9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FA84-A50C-54B3-7E86-F08B1895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8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9D9D-2D43-84C7-AF0E-C637490B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D111-CB0D-D23C-D22F-5B728027E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3BC77-80FF-961E-7CE6-B9F870F5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B9649-EC87-0F87-CEE6-59D8CC0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5666-D3C3-FD39-F667-F9AFABA9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4F1E5-33A9-49E0-6039-9053A073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2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CC4B-02DA-242C-2193-ED15FC01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B487E-E5AE-4BD6-A61F-6E4ECD22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FCB0A-9850-F4FC-E91F-F612489D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199F0-692C-4213-16BA-89126C3D9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ED401-3353-DDBE-7A96-1D0A44BA7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2D4FC-E9DC-1AE4-8672-F9E45A66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E3B01-CBEF-AA18-49D4-3CCF2AD1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50961-3CE1-4B4B-34A0-B99F104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14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6D4C-9ABE-85A2-2865-6345B7B1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DE0F7-1DC7-97A4-E53E-F02D4CAB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F875B-2E93-4793-9E16-AEFAE928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0CEF0-5FB0-0497-8DCF-BFC5B0E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20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3FB1E-E018-85C6-A458-0D9F5700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09A60-1E67-6F5D-103A-B5AC94FD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AAAA7-E31A-75EE-8663-35BAEE0F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31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11CC-489A-177C-95D0-DACE531A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3E2-F80E-3439-6456-4201174B6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91F42-410E-16C0-51D2-AEFE196A8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C80C8-72C0-09B8-85A3-E2B2695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61CFA-82D9-1F9B-8666-B52EE250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F77EC-37DC-0C03-42D4-539B0585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1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7CD3-2EAF-462B-1F75-31099C28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5B415-2CDC-73D8-30F6-A9AF7526A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FBEAA-496F-D671-EA7E-B77DF026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3150-35D5-55C9-ACE7-78C75D78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B9CD2-0593-0C46-A922-16C97EF1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1E7AB-8659-2C74-0795-4F4D46AA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81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BA1A3-498B-63AF-22FF-26E81C98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35CD3-D902-DB1B-D0AB-F8220436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2A2D-66FB-0DF4-3AB4-17DAB63F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A6E2-63D9-434A-BFFE-C3D875413A05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CF7F-0F46-B9C0-4529-017D55BAB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3FBC-8F49-9A02-8D69-39E7E30B8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F6DAC-A117-4AF6-955A-1685A313F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64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actigraph.com/actigraph-wgt3x-b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219E-4DC6-5396-58D9-F99B2209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use asymmetry pilot data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757C4-2DB0-F7C5-E2B7-48533C96D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24, 2023 – Summary prepared by Bev L</a:t>
            </a:r>
          </a:p>
          <a:p>
            <a:endParaRPr lang="en-US" dirty="0"/>
          </a:p>
          <a:p>
            <a:r>
              <a:rPr lang="en-US" dirty="0"/>
              <a:t>Research question: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does upper limb use asymmetry during daily arm use change in the presence of intermittent vibrotactile sensory cues? Specifically, does non-dominant hand use increase if you instruct a participant to use it more and receive regular vibrotactile reminders?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156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7617-87E6-40B9-F86D-4D78B774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44"/>
            <a:ext cx="10515600" cy="766269"/>
          </a:xfrm>
        </p:spPr>
        <p:txBody>
          <a:bodyPr/>
          <a:lstStyle/>
          <a:p>
            <a:r>
              <a:rPr lang="en-US" dirty="0"/>
              <a:t>Experimental Design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6FB4DB-C135-3BF0-EADA-20663DE5C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151634"/>
              </p:ext>
            </p:extLst>
          </p:nvPr>
        </p:nvGraphicFramePr>
        <p:xfrm>
          <a:off x="612559" y="790113"/>
          <a:ext cx="11182710" cy="50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E5EBB2-EFA7-23E0-7F96-0908CCCCD0C9}"/>
              </a:ext>
            </a:extLst>
          </p:cNvPr>
          <p:cNvSpPr txBox="1"/>
          <p:nvPr/>
        </p:nvSpPr>
        <p:spPr>
          <a:xfrm>
            <a:off x="612559" y="580599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Primary Outcomes (measured at Phase 1 and Phase 2):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Arm Use Ratio (time)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Arm Use Ratio (activity count)</a:t>
            </a:r>
          </a:p>
        </p:txBody>
      </p:sp>
    </p:spTree>
    <p:extLst>
      <p:ext uri="{BB962C8B-B14F-4D97-AF65-F5344CB8AC3E}">
        <p14:creationId xmlns:p14="http://schemas.microsoft.com/office/powerpoint/2010/main" val="254745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4B6B-F488-BC1D-E50F-2B33B888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Equipment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94DA-33C7-E6E9-34F7-5805D328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136650"/>
            <a:ext cx="5181600" cy="23733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Accelerometers: worn on both wrists</a:t>
            </a:r>
          </a:p>
          <a:p>
            <a:pPr marL="0" indent="0">
              <a:buNone/>
            </a:pPr>
            <a:r>
              <a:rPr lang="en-CA" dirty="0" err="1"/>
              <a:t>Actigraph</a:t>
            </a:r>
            <a:r>
              <a:rPr lang="en-CA" dirty="0"/>
              <a:t> 3GTx accelerometers (</a:t>
            </a:r>
            <a:r>
              <a:rPr lang="en-CA" dirty="0" err="1"/>
              <a:t>ActiGraph</a:t>
            </a:r>
            <a:r>
              <a:rPr lang="en-CA" dirty="0"/>
              <a:t>, Florida, USA) 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https://theactigraph.com/actigraph-wgt3x-bt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7F6E-FBCC-D40E-9203-9606933BD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2" y="105811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Watch worn on non-dominant (left) wrist, to deliver vibrations:</a:t>
            </a:r>
          </a:p>
          <a:p>
            <a:pPr marL="0" indent="0">
              <a:buNone/>
            </a:pPr>
            <a:r>
              <a:rPr lang="en-US" dirty="0"/>
              <a:t>Garmin Instinct 45mm GPS Watch</a:t>
            </a:r>
          </a:p>
          <a:p>
            <a:pPr marL="0" indent="0">
              <a:buNone/>
            </a:pPr>
            <a:r>
              <a:rPr lang="en-CA" dirty="0"/>
              <a:t>https://www.garmin.com/en-CA/p/621802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0F1A0-310E-E4AC-B5E1-AAA42442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46" y="3429000"/>
            <a:ext cx="29527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76134-D33C-DF40-6701-A8A507E33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211" y="3524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1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FD68-D9D4-920E-787C-9F6C784A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09"/>
            <a:ext cx="10976811" cy="1325563"/>
          </a:xfrm>
        </p:spPr>
        <p:txBody>
          <a:bodyPr/>
          <a:lstStyle/>
          <a:p>
            <a:r>
              <a:rPr lang="en-US" dirty="0"/>
              <a:t>Accelerometry data acquisition &amp; analysis (1/2)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CD1-1193-5B9B-10DF-1E6C5078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30"/>
            <a:ext cx="10515600" cy="2710280"/>
          </a:xfrm>
        </p:spPr>
        <p:txBody>
          <a:bodyPr/>
          <a:lstStyle/>
          <a:p>
            <a:r>
              <a:rPr lang="en-US" dirty="0"/>
              <a:t>Arm activity was sampled every 1 sec, for 72 consecutive hours for each experimental condition.</a:t>
            </a:r>
          </a:p>
          <a:p>
            <a:r>
              <a:rPr lang="en-US" dirty="0"/>
              <a:t>Measures acceleration in 3 planes (x, y, z) and quantifies them as “activity counts” using a proprietary algorithm.</a:t>
            </a:r>
          </a:p>
          <a:p>
            <a:r>
              <a:rPr lang="en-US" dirty="0"/>
              <a:t>A summered vector magnitude was calculated for each 1 sec epoch using a custom </a:t>
            </a:r>
            <a:r>
              <a:rPr lang="en-US" dirty="0" err="1"/>
              <a:t>Matlab</a:t>
            </a:r>
            <a:r>
              <a:rPr lang="en-US" dirty="0"/>
              <a:t> script (using MATLAB version r2021A):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total amount of time in seconds where Vector Magnitude &gt; 1.99999 was calculated for each 24 hour period for each arm.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BD57D4-8E9F-7132-9B1C-FBF1B518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15" y="4116736"/>
            <a:ext cx="730973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FD68-D9D4-920E-787C-9F6C784A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09"/>
            <a:ext cx="10976811" cy="1325563"/>
          </a:xfrm>
        </p:spPr>
        <p:txBody>
          <a:bodyPr/>
          <a:lstStyle/>
          <a:p>
            <a:r>
              <a:rPr lang="en-US" dirty="0"/>
              <a:t>Accelerometry data acquisition &amp; analysis (2/2)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CD1-1193-5B9B-10DF-1E6C5078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682"/>
            <a:ext cx="10515600" cy="27102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2 Measures of Arm Use Calculated:</a:t>
            </a:r>
          </a:p>
          <a:p>
            <a:pPr marL="0" indent="0">
              <a:buNone/>
            </a:pPr>
            <a:r>
              <a:rPr lang="en-US" sz="2400" dirty="0"/>
              <a:t>(1) Arm use as a measure of time</a:t>
            </a:r>
          </a:p>
          <a:p>
            <a:r>
              <a:rPr lang="en-US" sz="2400" dirty="0"/>
              <a:t>The total amount of time in seconds where Vector Magnitude &gt; 1.99999 was calculated for each 24 hour period for each arm. </a:t>
            </a:r>
          </a:p>
          <a:p>
            <a:r>
              <a:rPr lang="en-US" sz="2400" b="1" u="sng" dirty="0"/>
              <a:t>Arm Use Ratio (time) </a:t>
            </a:r>
            <a:r>
              <a:rPr lang="en-US" sz="2400" dirty="0"/>
              <a:t>= 100 X (# of seconds of non-dominant arm activity)/(# of seconds of dominant arm activity)</a:t>
            </a:r>
          </a:p>
          <a:p>
            <a:r>
              <a:rPr lang="en-US" sz="2400" b="1" u="sng" dirty="0"/>
              <a:t>Mean Arm Use Ratio (time) </a:t>
            </a:r>
            <a:r>
              <a:rPr lang="en-US" sz="2400" dirty="0"/>
              <a:t>= (Arm use ratio (time) for Day 1 + 2 + 3) / 3</a:t>
            </a:r>
          </a:p>
          <a:p>
            <a:pPr marL="0" indent="0">
              <a:buNone/>
            </a:pPr>
            <a:r>
              <a:rPr lang="en-US" sz="2400" dirty="0"/>
              <a:t>(2) Arm use as a measure of activity counts</a:t>
            </a:r>
          </a:p>
          <a:p>
            <a:r>
              <a:rPr lang="en-US" sz="2400" dirty="0"/>
              <a:t>The total vector magnitude (VM) was summed for each 24-hr period</a:t>
            </a:r>
          </a:p>
          <a:p>
            <a:r>
              <a:rPr lang="en-US" sz="2400" b="1" u="sng" dirty="0"/>
              <a:t>Arm Use Ratio (activity count) </a:t>
            </a:r>
            <a:r>
              <a:rPr lang="en-US" sz="2400" dirty="0"/>
              <a:t>= 100 X (summed VM non-dominant arm)/(summed VM of dominant arm)</a:t>
            </a:r>
          </a:p>
          <a:p>
            <a:r>
              <a:rPr lang="en-US" sz="2400" b="1" u="sng" dirty="0"/>
              <a:t>Mean Arm Use Ratio (activity count) </a:t>
            </a:r>
            <a:r>
              <a:rPr lang="en-US" sz="2400" dirty="0"/>
              <a:t>= (Arm use ratio (activity count) for Day 1 + 2 + 3) / 3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0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0943-AF71-8746-7798-58517745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7"/>
            <a:ext cx="10515600" cy="753462"/>
          </a:xfrm>
        </p:spPr>
        <p:txBody>
          <a:bodyPr/>
          <a:lstStyle/>
          <a:p>
            <a:r>
              <a:rPr lang="en-US" dirty="0"/>
              <a:t>Results: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98CD-A2CC-6E99-6745-5C6B6F928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491"/>
            <a:ext cx="7444666" cy="3057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Demographics: </a:t>
            </a:r>
          </a:p>
          <a:p>
            <a:pPr marL="0" indent="0">
              <a:buNone/>
            </a:pPr>
            <a:r>
              <a:rPr lang="en-US" sz="1800" dirty="0"/>
              <a:t>33 </a:t>
            </a:r>
            <a:r>
              <a:rPr lang="en-US" sz="1800" dirty="0" err="1"/>
              <a:t>y.o</a:t>
            </a:r>
            <a:r>
              <a:rPr lang="en-US" sz="1800" dirty="0"/>
              <a:t>. female, </a:t>
            </a:r>
          </a:p>
          <a:p>
            <a:pPr marL="0" indent="0">
              <a:buNone/>
            </a:pPr>
            <a:r>
              <a:rPr lang="en-US" sz="1800" dirty="0"/>
              <a:t>Dominant hand = Right (Edinburgh Handedness Questionnaire laterality quotient = 100) </a:t>
            </a:r>
          </a:p>
          <a:p>
            <a:pPr marL="0" indent="0">
              <a:buNone/>
            </a:pPr>
            <a:r>
              <a:rPr lang="en-US" sz="1800" dirty="0"/>
              <a:t>occupation: graduate student</a:t>
            </a:r>
          </a:p>
          <a:p>
            <a:pPr marL="0" indent="0">
              <a:buNone/>
            </a:pPr>
            <a:r>
              <a:rPr lang="en-US" sz="1800" b="1" dirty="0"/>
              <a:t>Arm use data</a:t>
            </a:r>
            <a:endParaRPr lang="en-CA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57FD2-7A72-529F-C5F3-623A2C96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88142"/>
              </p:ext>
            </p:extLst>
          </p:nvPr>
        </p:nvGraphicFramePr>
        <p:xfrm>
          <a:off x="838200" y="3073566"/>
          <a:ext cx="6727583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995">
                  <a:extLst>
                    <a:ext uri="{9D8B030D-6E8A-4147-A177-3AD203B41FA5}">
                      <a16:colId xmlns:a16="http://schemas.microsoft.com/office/drawing/2014/main" val="1603311938"/>
                    </a:ext>
                  </a:extLst>
                </a:gridCol>
                <a:gridCol w="1913255">
                  <a:extLst>
                    <a:ext uri="{9D8B030D-6E8A-4147-A177-3AD203B41FA5}">
                      <a16:colId xmlns:a16="http://schemas.microsoft.com/office/drawing/2014/main" val="404429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25560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 1 (control)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 2 (vibration cue)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6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arm use ratio (time)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87.7% (SD = 1.2%)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99.3% (SD = 4.5%)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5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arm use ratio (activity count)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81.5% (SD = 4.5%)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99.0% (SD = 5.1%)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8029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31AE9E5-B1DC-CCBF-7079-4BCFD7BE3B33}"/>
              </a:ext>
            </a:extLst>
          </p:cNvPr>
          <p:cNvGrpSpPr/>
          <p:nvPr/>
        </p:nvGrpSpPr>
        <p:grpSpPr>
          <a:xfrm>
            <a:off x="7784688" y="296323"/>
            <a:ext cx="3920068" cy="2664183"/>
            <a:chOff x="7784688" y="296323"/>
            <a:chExt cx="3920068" cy="26641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95F061-600E-3B3C-79BA-531B8F6AF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4688" y="296323"/>
              <a:ext cx="3920068" cy="26641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FA44C4-EA4E-073C-6E56-27209F59A2EB}"/>
                </a:ext>
              </a:extLst>
            </p:cNvPr>
            <p:cNvSpPr txBox="1"/>
            <p:nvPr/>
          </p:nvSpPr>
          <p:spPr>
            <a:xfrm>
              <a:off x="7874493" y="347371"/>
              <a:ext cx="37463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 Arm Use ratio (time)</a:t>
              </a:r>
              <a:endParaRPr lang="en-CA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1C2ED0-7B3A-9C58-975F-5D5FAD1B648E}"/>
              </a:ext>
            </a:extLst>
          </p:cNvPr>
          <p:cNvGrpSpPr/>
          <p:nvPr/>
        </p:nvGrpSpPr>
        <p:grpSpPr>
          <a:xfrm>
            <a:off x="7716402" y="3272002"/>
            <a:ext cx="4340728" cy="2621507"/>
            <a:chOff x="7716402" y="3272002"/>
            <a:chExt cx="4340728" cy="26215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9F9C99-D034-D270-8544-3F52BB48F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6402" y="3272002"/>
              <a:ext cx="4340728" cy="2621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75145A-3B98-0A0C-7140-E2679C0AE85A}"/>
                </a:ext>
              </a:extLst>
            </p:cNvPr>
            <p:cNvSpPr txBox="1"/>
            <p:nvPr/>
          </p:nvSpPr>
          <p:spPr>
            <a:xfrm>
              <a:off x="7784688" y="3342470"/>
              <a:ext cx="41025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 Arm Use ratio (activity count)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50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715</Words>
  <Application>Microsoft Office PowerPoint</Application>
  <PresentationFormat>Widescreen</PresentationFormat>
  <Paragraphs>62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Arm use asymmetry pilot data</vt:lpstr>
      <vt:lpstr>Experimental Design</vt:lpstr>
      <vt:lpstr>Equipment</vt:lpstr>
      <vt:lpstr>Accelerometry data acquisition &amp; analysis (1/2)</vt:lpstr>
      <vt:lpstr>Accelerometry data acquisition &amp; analysis (2/2)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use asymmetry pilot data</dc:title>
  <dc:creator>Bev Larssen</dc:creator>
  <cp:lastModifiedBy>Bev Larssen</cp:lastModifiedBy>
  <cp:revision>2</cp:revision>
  <dcterms:created xsi:type="dcterms:W3CDTF">2023-03-24T20:30:26Z</dcterms:created>
  <dcterms:modified xsi:type="dcterms:W3CDTF">2023-03-24T22:14:27Z</dcterms:modified>
</cp:coreProperties>
</file>