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60" r:id="rId6"/>
    <p:sldMasterId id="2147484171" r:id="rId7"/>
    <p:sldMasterId id="2147484182" r:id="rId8"/>
  </p:sldMasterIdLst>
  <p:notesMasterIdLst>
    <p:notesMasterId r:id="rId48"/>
  </p:notesMasterIdLst>
  <p:handoutMasterIdLst>
    <p:handoutMasterId r:id="rId49"/>
  </p:handoutMasterIdLst>
  <p:sldIdLst>
    <p:sldId id="778" r:id="rId9"/>
    <p:sldId id="780" r:id="rId10"/>
    <p:sldId id="789" r:id="rId11"/>
    <p:sldId id="879" r:id="rId12"/>
    <p:sldId id="886" r:id="rId13"/>
    <p:sldId id="880" r:id="rId14"/>
    <p:sldId id="881" r:id="rId15"/>
    <p:sldId id="817" r:id="rId16"/>
    <p:sldId id="865" r:id="rId17"/>
    <p:sldId id="867" r:id="rId18"/>
    <p:sldId id="868" r:id="rId19"/>
    <p:sldId id="869" r:id="rId20"/>
    <p:sldId id="861" r:id="rId21"/>
    <p:sldId id="866" r:id="rId22"/>
    <p:sldId id="825" r:id="rId23"/>
    <p:sldId id="826" r:id="rId24"/>
    <p:sldId id="827" r:id="rId25"/>
    <p:sldId id="829" r:id="rId26"/>
    <p:sldId id="830" r:id="rId27"/>
    <p:sldId id="831" r:id="rId28"/>
    <p:sldId id="832" r:id="rId29"/>
    <p:sldId id="833" r:id="rId30"/>
    <p:sldId id="870" r:id="rId31"/>
    <p:sldId id="862" r:id="rId32"/>
    <p:sldId id="837" r:id="rId33"/>
    <p:sldId id="838" r:id="rId34"/>
    <p:sldId id="839" r:id="rId35"/>
    <p:sldId id="840" r:id="rId36"/>
    <p:sldId id="841" r:id="rId37"/>
    <p:sldId id="863" r:id="rId38"/>
    <p:sldId id="873" r:id="rId39"/>
    <p:sldId id="874" r:id="rId40"/>
    <p:sldId id="875" r:id="rId41"/>
    <p:sldId id="876" r:id="rId42"/>
    <p:sldId id="872" r:id="rId43"/>
    <p:sldId id="885" r:id="rId44"/>
    <p:sldId id="887" r:id="rId45"/>
    <p:sldId id="888" r:id="rId46"/>
    <p:sldId id="889" r:id="rId4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35" d="100"/>
          <a:sy n="35" d="100"/>
        </p:scale>
        <p:origin x="1023" y="21"/>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04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10/7/2015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10/7/2015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SharePoint did not have</a:t>
            </a:r>
            <a:r>
              <a:rPr lang="en-US" baseline="0" dirty="0" smtClean="0"/>
              <a:t> a way to upgrade deployed Features. Developers were left to write custom code to handle these scenarios on their own.</a:t>
            </a:r>
          </a:p>
          <a:p>
            <a:endParaRPr lang="en-US" baseline="0" dirty="0" smtClean="0"/>
          </a:p>
          <a:p>
            <a:r>
              <a:rPr lang="en-US" baseline="0" dirty="0" smtClean="0"/>
              <a:t>SharePoint 2010 introduced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25</a:t>
            </a:fld>
            <a:endParaRPr lang="en-US" dirty="0"/>
          </a:p>
        </p:txBody>
      </p:sp>
    </p:spTree>
    <p:extLst>
      <p:ext uri="{BB962C8B-B14F-4D97-AF65-F5344CB8AC3E}">
        <p14:creationId xmlns:p14="http://schemas.microsoft.com/office/powerpoint/2010/main" val="196466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With</a:t>
            </a:r>
            <a:r>
              <a:rPr lang="nl-BE" baseline="0" dirty="0" smtClean="0"/>
              <a:t> SharePoint 2007 you already had some upgrade scenarios but they were far from complete.</a:t>
            </a:r>
          </a:p>
          <a:p>
            <a:endParaRPr lang="nl-BE" baseline="0" dirty="0" smtClean="0"/>
          </a:p>
          <a:p>
            <a:r>
              <a:rPr lang="nl-BE" baseline="0" dirty="0" smtClean="0"/>
              <a:t>SharePoint 2010 addressed this problem by adding upgrade actions to the schema. These actions allow for declarative upgrades and code-based upgrades. Define declarative upgrades using elements like </a:t>
            </a:r>
            <a:r>
              <a:rPr lang="nl-BE" b="1" baseline="0" dirty="0" smtClean="0"/>
              <a:t>&lt;ApplyElementManifests&gt;</a:t>
            </a:r>
            <a:r>
              <a:rPr lang="nl-BE" baseline="0" dirty="0" smtClean="0"/>
              <a:t>, </a:t>
            </a:r>
            <a:r>
              <a:rPr lang="nl-BE" b="1" baseline="0" dirty="0" smtClean="0"/>
              <a:t>&lt;AddContentTypeField&gt;</a:t>
            </a:r>
            <a:r>
              <a:rPr lang="nl-BE" baseline="0" dirty="0" smtClean="0"/>
              <a:t>, </a:t>
            </a:r>
            <a:r>
              <a:rPr lang="nl-BE" b="1" baseline="0" dirty="0" smtClean="0"/>
              <a:t>&lt;MapFile&gt;</a:t>
            </a:r>
            <a:r>
              <a:rPr lang="nl-BE" baseline="0" dirty="0" smtClean="0"/>
              <a:t>, </a:t>
            </a:r>
            <a:r>
              <a:rPr lang="nl-BE" b="1" baseline="0" dirty="0" smtClean="0"/>
              <a:t>&lt;CustomUpgradeAction&gt;</a:t>
            </a:r>
            <a:r>
              <a:rPr lang="nl-BE" baseline="0" dirty="0" smtClean="0"/>
              <a:t>. Code-based upgrades are defined using the </a:t>
            </a:r>
            <a:r>
              <a:rPr lang="nl-BE" b="1" baseline="0" dirty="0" smtClean="0"/>
              <a:t>&lt;CustomUpgradeAction&gt;</a:t>
            </a:r>
            <a:r>
              <a:rPr lang="nl-BE" baseline="0" dirty="0" smtClean="0"/>
              <a:t> element.</a:t>
            </a:r>
          </a:p>
          <a:p>
            <a:endParaRPr lang="nl-BE" baseline="0" dirty="0" smtClean="0"/>
          </a:p>
          <a:p>
            <a:r>
              <a:rPr lang="nl-BE" baseline="0" dirty="0" smtClean="0"/>
              <a:t>There is also a </a:t>
            </a:r>
            <a:r>
              <a:rPr lang="nl-BE" b="1" baseline="0" dirty="0" smtClean="0"/>
              <a:t>FeatureUpgrading</a:t>
            </a:r>
            <a:r>
              <a:rPr lang="nl-BE" baseline="0" dirty="0" smtClean="0"/>
              <a:t> event added to the </a:t>
            </a:r>
            <a:r>
              <a:rPr lang="nl-BE" b="1" baseline="0" dirty="0" smtClean="0"/>
              <a:t>FeatureReceiver</a:t>
            </a:r>
            <a:r>
              <a:rPr lang="nl-BE" baseline="0" dirty="0" smtClean="0"/>
              <a:t> class. This event is triggered when a feature is upgraded.</a:t>
            </a:r>
            <a:endParaRPr lang="nl-BE" dirty="0" smtClean="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26</a:t>
            </a:fld>
            <a:endParaRPr lang="en-US" dirty="0"/>
          </a:p>
        </p:txBody>
      </p:sp>
    </p:spTree>
    <p:extLst>
      <p:ext uri="{BB962C8B-B14F-4D97-AF65-F5344CB8AC3E}">
        <p14:creationId xmlns:p14="http://schemas.microsoft.com/office/powerpoint/2010/main" val="2387054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SharePoint 2007 it is not easy to upgrade the definition of existing content types.</a:t>
            </a:r>
          </a:p>
          <a:p>
            <a:endParaRPr lang="nl-BE" dirty="0" smtClean="0"/>
          </a:p>
          <a:p>
            <a:r>
              <a:rPr lang="nl-BE" dirty="0" smtClean="0"/>
              <a:t>SharePoint </a:t>
            </a:r>
            <a:r>
              <a:rPr lang="nl-BE" baseline="0" dirty="0" smtClean="0"/>
              <a:t>2010 added new elements to the CAML schema that allows for a better upgrade scenario. You can use the </a:t>
            </a:r>
            <a:r>
              <a:rPr lang="nl-BE" b="1" baseline="0" dirty="0" smtClean="0"/>
              <a:t>&lt;UpgradeActions&gt; </a:t>
            </a:r>
            <a:r>
              <a:rPr lang="nl-BE" baseline="0" dirty="0" smtClean="0"/>
              <a:t>element within the </a:t>
            </a:r>
            <a:r>
              <a:rPr lang="nl-BE" b="1" baseline="0" dirty="0" smtClean="0"/>
              <a:t>&lt;Feature&gt; </a:t>
            </a:r>
            <a:r>
              <a:rPr lang="nl-BE" baseline="0" dirty="0" smtClean="0"/>
              <a:t>element to indicate that you want to upgrade a feature. Within the </a:t>
            </a:r>
            <a:r>
              <a:rPr lang="nl-BE" b="1" baseline="0" dirty="0" smtClean="0"/>
              <a:t>&lt;UpgradeActions&gt; </a:t>
            </a:r>
            <a:r>
              <a:rPr lang="nl-BE" baseline="0" dirty="0" smtClean="0"/>
              <a:t>element you can place elements like </a:t>
            </a:r>
            <a:r>
              <a:rPr lang="nl-BE" b="1" baseline="0" dirty="0" smtClean="0"/>
              <a:t>&lt;AddContentTypeField&gt; </a:t>
            </a:r>
            <a:r>
              <a:rPr lang="nl-BE" baseline="0" dirty="0" smtClean="0"/>
              <a:t>to add </a:t>
            </a:r>
            <a:r>
              <a:rPr lang="en-US" dirty="0" smtClean="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27</a:t>
            </a:fld>
            <a:endParaRPr lang="en-US" dirty="0"/>
          </a:p>
        </p:txBody>
      </p:sp>
    </p:spTree>
    <p:extLst>
      <p:ext uri="{BB962C8B-B14F-4D97-AF65-F5344CB8AC3E}">
        <p14:creationId xmlns:p14="http://schemas.microsoft.com/office/powerpoint/2010/main" val="2916870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a Feature is not an automation action. This is something</a:t>
            </a:r>
            <a:r>
              <a:rPr lang="en-US" baseline="0" dirty="0" smtClean="0"/>
              <a:t> a developer or administrator must perform at the console of the server. </a:t>
            </a:r>
          </a:p>
          <a:p>
            <a:endParaRPr lang="en-US" baseline="0" dirty="0" smtClean="0"/>
          </a:p>
          <a:p>
            <a:r>
              <a:rPr lang="en-US" baseline="0" dirty="0" smtClean="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28</a:t>
            </a:fld>
            <a:endParaRPr lang="en-US" dirty="0"/>
          </a:p>
        </p:txBody>
      </p:sp>
    </p:spTree>
    <p:extLst>
      <p:ext uri="{BB962C8B-B14F-4D97-AF65-F5344CB8AC3E}">
        <p14:creationId xmlns:p14="http://schemas.microsoft.com/office/powerpoint/2010/main" val="68921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existing content types has</a:t>
            </a:r>
            <a:r>
              <a:rPr lang="en-US" baseline="0" dirty="0" smtClean="0"/>
              <a:t> been a dynamic challenge since they were introduced in SharePoint 2007. While the improvements in upgrade actions added in SharePoint 2013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understand 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29</a:t>
            </a:fld>
            <a:endParaRPr lang="en-US" dirty="0"/>
          </a:p>
        </p:txBody>
      </p:sp>
    </p:spTree>
    <p:extLst>
      <p:ext uri="{BB962C8B-B14F-4D97-AF65-F5344CB8AC3E}">
        <p14:creationId xmlns:p14="http://schemas.microsoft.com/office/powerpoint/2010/main" val="821948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31</a:t>
            </a:fld>
            <a:endParaRPr lang="en-US" dirty="0"/>
          </a:p>
        </p:txBody>
      </p:sp>
    </p:spTree>
    <p:extLst>
      <p:ext uri="{BB962C8B-B14F-4D97-AF65-F5344CB8AC3E}">
        <p14:creationId xmlns:p14="http://schemas.microsoft.com/office/powerpoint/2010/main" val="3458847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17361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9396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60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337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189119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1816486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60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236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4532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812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769385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21293643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320511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3" indent="0">
              <a:buNone/>
              <a:defRPr/>
            </a:lvl3pPr>
            <a:lvl4pPr marL="448065" indent="0">
              <a:buNone/>
              <a:defRPr/>
            </a:lvl4pPr>
            <a:lvl5pPr marL="67209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423103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8"/>
            <a:ext cx="11650488" cy="2052030"/>
          </a:xfrm>
        </p:spPr>
        <p:txBody>
          <a:bodyPr>
            <a:spAutoFit/>
          </a:bodyPr>
          <a:lstStyle>
            <a:lvl1pPr>
              <a:defRPr sz="392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955666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510919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9503466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4385494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6433934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1"/>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304004435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03163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marL="0" marR="0" lvl="0" indent="0" algn="ctr" defTabSz="913843"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70" y="1197323"/>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2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0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616715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4" y="1070"/>
            <a:ext cx="12182674" cy="6855512"/>
          </a:xfrm>
          <a:prstGeom prst="rect">
            <a:avLst/>
          </a:prstGeom>
        </p:spPr>
      </p:pic>
      <p:sp>
        <p:nvSpPr>
          <p:cNvPr id="2" name="Title 1"/>
          <p:cNvSpPr>
            <a:spLocks noGrp="1"/>
          </p:cNvSpPr>
          <p:nvPr>
            <p:ph type="title" hasCustomPrompt="1"/>
          </p:nvPr>
        </p:nvSpPr>
        <p:spPr>
          <a:xfrm>
            <a:off x="269171" y="2095070"/>
            <a:ext cx="9856549" cy="1158793"/>
          </a:xfrm>
          <a:noFill/>
        </p:spPr>
        <p:txBody>
          <a:bodyPr tIns="91440" bIns="91440" anchor="t" anchorCtr="0">
            <a:spAutoFit/>
          </a:bodyPr>
          <a:lstStyle>
            <a:lvl1pPr>
              <a:defRPr sz="7053"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4785989"/>
            <a:ext cx="9858106"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1" y="6409724"/>
            <a:ext cx="12188203"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marL="0" marR="0" lvl="0" indent="0" algn="ctr" defTabSz="913481"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13" y="6547868"/>
            <a:ext cx="806563" cy="171991"/>
          </a:xfrm>
          <a:prstGeom prst="rect">
            <a:avLst/>
          </a:prstGeom>
        </p:spPr>
      </p:pic>
    </p:spTree>
    <p:extLst>
      <p:ext uri="{BB962C8B-B14F-4D97-AF65-F5344CB8AC3E}">
        <p14:creationId xmlns:p14="http://schemas.microsoft.com/office/powerpoint/2010/main" val="36216183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3" indent="0">
              <a:buNone/>
              <a:defRPr/>
            </a:lvl3pPr>
            <a:lvl4pPr marL="448065" indent="0">
              <a:buNone/>
              <a:defRPr/>
            </a:lvl4pPr>
            <a:lvl5pPr marL="67209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47013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8"/>
            <a:ext cx="11650488" cy="2052030"/>
          </a:xfrm>
        </p:spPr>
        <p:txBody>
          <a:bodyPr>
            <a:spAutoFit/>
          </a:bodyPr>
          <a:lstStyle>
            <a:lvl1pPr>
              <a:defRPr sz="392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344460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43430438"/>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289856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83018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4073061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1"/>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333064838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870406"/>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marL="0" marR="0" lvl="0" indent="0" algn="ctr" defTabSz="913843"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70" y="1197323"/>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2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0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445505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4" y="1070"/>
            <a:ext cx="12182674" cy="6855512"/>
          </a:xfrm>
          <a:prstGeom prst="rect">
            <a:avLst/>
          </a:prstGeom>
        </p:spPr>
      </p:pic>
      <p:sp>
        <p:nvSpPr>
          <p:cNvPr id="2" name="Title 1"/>
          <p:cNvSpPr>
            <a:spLocks noGrp="1"/>
          </p:cNvSpPr>
          <p:nvPr>
            <p:ph type="title" hasCustomPrompt="1"/>
          </p:nvPr>
        </p:nvSpPr>
        <p:spPr>
          <a:xfrm>
            <a:off x="269171" y="2095070"/>
            <a:ext cx="9856549" cy="1158793"/>
          </a:xfrm>
          <a:noFill/>
        </p:spPr>
        <p:txBody>
          <a:bodyPr tIns="91440" bIns="91440" anchor="t" anchorCtr="0">
            <a:spAutoFit/>
          </a:bodyPr>
          <a:lstStyle>
            <a:lvl1pPr>
              <a:defRPr sz="7053"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4785989"/>
            <a:ext cx="9858106"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1" y="6409724"/>
            <a:ext cx="12188203"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marL="0" marR="0" lvl="0" indent="0" algn="ctr" defTabSz="913481"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13" y="6547868"/>
            <a:ext cx="806563" cy="171991"/>
          </a:xfrm>
          <a:prstGeom prst="rect">
            <a:avLst/>
          </a:prstGeom>
        </p:spPr>
      </p:pic>
    </p:spTree>
    <p:extLst>
      <p:ext uri="{BB962C8B-B14F-4D97-AF65-F5344CB8AC3E}">
        <p14:creationId xmlns:p14="http://schemas.microsoft.com/office/powerpoint/2010/main" val="50972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5" y="2109542"/>
            <a:ext cx="10237787" cy="997196"/>
          </a:xfrm>
        </p:spPr>
        <p:txBody>
          <a:bodyPr anchor="b" anchorCtr="0"/>
          <a:lstStyle>
            <a:lvl1pPr>
              <a:defRPr sz="7197"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5"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4"/>
            <a:ext cx="4362138" cy="2046779"/>
          </a:xfrm>
          <a:prstGeom prst="rect">
            <a:avLst/>
          </a:prstGeom>
        </p:spPr>
      </p:pic>
    </p:spTree>
    <p:extLst>
      <p:ext uri="{BB962C8B-B14F-4D97-AF65-F5344CB8AC3E}">
        <p14:creationId xmlns:p14="http://schemas.microsoft.com/office/powerpoint/2010/main" val="3565102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p:spPr>
        <p:txBody>
          <a:bodyPr anchor="b" anchorCtr="0"/>
          <a:lstStyle>
            <a:lvl1pPr>
              <a:defRPr sz="8796"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4"/>
            <a:ext cx="1738860" cy="815899"/>
          </a:xfrm>
          <a:prstGeom prst="rect">
            <a:avLst/>
          </a:prstGeom>
        </p:spPr>
      </p:pic>
    </p:spTree>
    <p:extLst>
      <p:ext uri="{BB962C8B-B14F-4D97-AF65-F5344CB8AC3E}">
        <p14:creationId xmlns:p14="http://schemas.microsoft.com/office/powerpoint/2010/main" val="1030099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pPr marL="0" marR="0" lvl="0" indent="0" algn="l" defTabSz="91400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6"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7" spc="-150"/>
            </a:lvl1pPr>
          </a:lstStyle>
          <a:p>
            <a:pPr lvl="0"/>
            <a:r>
              <a:rPr lang="en-US" smtClean="0"/>
              <a:t>Click to edit Master text styles</a:t>
            </a:r>
          </a:p>
        </p:txBody>
      </p:sp>
    </p:spTree>
    <p:extLst>
      <p:ext uri="{BB962C8B-B14F-4D97-AF65-F5344CB8AC3E}">
        <p14:creationId xmlns:p14="http://schemas.microsoft.com/office/powerpoint/2010/main" val="1101275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683" indent="0">
              <a:buNone/>
              <a:defRPr sz="1999">
                <a:gradFill>
                  <a:gsLst>
                    <a:gs pos="100000">
                      <a:schemeClr val="bg2"/>
                    </a:gs>
                    <a:gs pos="6000">
                      <a:schemeClr val="bg2"/>
                    </a:gs>
                  </a:gsLst>
                  <a:lin ang="5400000" scaled="0"/>
                </a:gradFill>
              </a:defRPr>
            </a:lvl3pPr>
            <a:lvl4pPr marL="457019" indent="0">
              <a:buNone/>
              <a:defRPr sz="1999">
                <a:gradFill>
                  <a:gsLst>
                    <a:gs pos="100000">
                      <a:schemeClr val="bg2"/>
                    </a:gs>
                    <a:gs pos="6000">
                      <a:schemeClr val="bg2"/>
                    </a:gs>
                  </a:gsLst>
                  <a:lin ang="5400000" scaled="0"/>
                </a:gradFill>
              </a:defRPr>
            </a:lvl4pPr>
            <a:lvl5pPr marL="693463"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810493508"/>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4263248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51" indent="-284051">
              <a:buFont typeface="Wingdings" pitchFamily="2" charset="2"/>
              <a:buChar char=""/>
              <a:defRPr sz="3999"/>
            </a:lvl1pPr>
            <a:lvl2pPr marL="517320" indent="-233271">
              <a:buFont typeface="Wingdings" pitchFamily="2" charset="2"/>
              <a:buChar char=""/>
              <a:defRPr>
                <a:latin typeface="+mn-lt"/>
              </a:defRPr>
            </a:lvl2pPr>
            <a:lvl3pPr marL="741069" indent="-223749">
              <a:buFont typeface="Wingdings" pitchFamily="2" charset="2"/>
              <a:buChar char=""/>
              <a:tabLst/>
              <a:defRPr>
                <a:latin typeface="+mn-lt"/>
              </a:defRPr>
            </a:lvl3pPr>
            <a:lvl4pPr marL="914038" indent="-172969">
              <a:buFont typeface="Wingdings" pitchFamily="2" charset="2"/>
              <a:buChar char=""/>
              <a:defRPr>
                <a:latin typeface="+mn-lt"/>
              </a:defRPr>
            </a:lvl4pPr>
            <a:lvl5pPr marL="1087007" indent="-17296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3955237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1"/>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71" indent="0">
              <a:buNone/>
              <a:defRPr sz="1999"/>
            </a:lvl3pPr>
            <a:lvl4pPr marL="457019" indent="0">
              <a:buNone/>
              <a:defRPr sz="1999"/>
            </a:lvl4pPr>
            <a:lvl5pPr marL="693463" indent="0">
              <a:buNone/>
              <a:defRPr sz="19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71"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192"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16"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1678673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1"/>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71" indent="0">
              <a:buNone/>
              <a:defRPr sz="1999">
                <a:gradFill>
                  <a:gsLst>
                    <a:gs pos="1000">
                      <a:schemeClr val="bg2"/>
                    </a:gs>
                    <a:gs pos="98000">
                      <a:schemeClr val="bg2"/>
                    </a:gs>
                  </a:gsLst>
                  <a:lin ang="5400000" scaled="0"/>
                </a:gradFill>
              </a:defRPr>
            </a:lvl3pPr>
            <a:lvl4pPr marL="457019" indent="0">
              <a:buNone/>
              <a:defRPr sz="1999">
                <a:gradFill>
                  <a:gsLst>
                    <a:gs pos="1000">
                      <a:schemeClr val="bg2"/>
                    </a:gs>
                    <a:gs pos="98000">
                      <a:schemeClr val="bg2"/>
                    </a:gs>
                  </a:gsLst>
                  <a:lin ang="5400000" scaled="0"/>
                </a:gradFill>
              </a:defRPr>
            </a:lvl4pPr>
            <a:lvl5pPr marL="693463" indent="0">
              <a:buNone/>
              <a:defRPr sz="1999">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71"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192"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16"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0591092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1985" indent="-291985">
              <a:spcBef>
                <a:spcPts val="1200"/>
              </a:spcBef>
              <a:buClr>
                <a:schemeClr val="bg2"/>
              </a:buClr>
              <a:buSzPct val="100000"/>
              <a:buFont typeface="Wingdings" pitchFamily="2" charset="2"/>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520494" indent="-228509">
              <a:defRPr sz="1999"/>
            </a:lvl2pPr>
            <a:lvl3pPr marL="685528" indent="-165034">
              <a:tabLst/>
              <a:defRPr sz="1999"/>
            </a:lvl3pPr>
            <a:lvl4pPr marL="863258" indent="-177729">
              <a:defRPr/>
            </a:lvl4pPr>
            <a:lvl5pPr marL="1028292" indent="-165034">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762808"/>
          </a:xfrm>
        </p:spPr>
        <p:txBody>
          <a:bodyPr>
            <a:spAutoFit/>
          </a:bodyPr>
          <a:lstStyle>
            <a:lvl1pPr marL="339591" indent="-339591">
              <a:spcBef>
                <a:spcPts val="1200"/>
              </a:spcBef>
              <a:buClr>
                <a:schemeClr val="bg2"/>
              </a:buClr>
              <a:buFont typeface="Arial" pitchFamily="34" charset="0"/>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634749" indent="-342764">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258" indent="-342764">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292" indent="-342764">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022" indent="-342764">
              <a:defRPr lang="en-US" sz="1999" kern="1200" spc="0" baseline="0" dirty="0">
                <a:gradFill>
                  <a:gsLst>
                    <a:gs pos="1250">
                      <a:schemeClr val="bg2"/>
                    </a:gs>
                    <a:gs pos="100000">
                      <a:schemeClr val="bg2"/>
                    </a:gs>
                  </a:gsLst>
                  <a:lin ang="5400000" scaled="0"/>
                </a:gradFill>
                <a:latin typeface="+mn-lt"/>
                <a:ea typeface="+mn-ea"/>
                <a:cs typeface="+mn-cs"/>
              </a:defRPr>
            </a:lvl5pPr>
          </a:lstStyle>
          <a:p>
            <a:pPr marL="291985" marR="0" lvl="0"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1985" marR="0" lvl="1"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1985" marR="0" lvl="2"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1985" marR="0" lvl="3"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1985" marR="0" lvl="4"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68173932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5"/>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62676916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68282938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05257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1"/>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5"/>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08888242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16107997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4"/>
            <a:ext cx="1738860" cy="815899"/>
          </a:xfrm>
          <a:prstGeom prst="rect">
            <a:avLst/>
          </a:prstGeom>
        </p:spPr>
      </p:pic>
    </p:spTree>
    <p:extLst>
      <p:ext uri="{BB962C8B-B14F-4D97-AF65-F5344CB8AC3E}">
        <p14:creationId xmlns:p14="http://schemas.microsoft.com/office/powerpoint/2010/main" val="336101456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4"/>
            <a:ext cx="11152188" cy="2863073"/>
          </a:xfrm>
          <a:prstGeom prst="rect">
            <a:avLst/>
          </a:prstGeom>
        </p:spPr>
        <p:txBody>
          <a:bodyPr>
            <a:normAutofit/>
          </a:bodyPr>
          <a:lstStyle>
            <a:lvl1pPr marL="0" indent="0">
              <a:lnSpc>
                <a:spcPct val="90000"/>
              </a:lnSpc>
              <a:buNone/>
              <a:defRPr sz="6397">
                <a:gradFill>
                  <a:gsLst>
                    <a:gs pos="100000">
                      <a:schemeClr val="bg1"/>
                    </a:gs>
                    <a:gs pos="0">
                      <a:schemeClr val="bg1"/>
                    </a:gs>
                  </a:gsLst>
                  <a:lin ang="5400000" scaled="0"/>
                </a:gradFill>
                <a:latin typeface="+mj-lt"/>
              </a:defRPr>
            </a:lvl1pPr>
            <a:lvl2pPr>
              <a:defRPr sz="639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1"/>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7">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894694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641454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23205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5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86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19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88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397596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64" indent="-3427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01" indent="-2856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038" indent="-2856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548" indent="-2285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057" indent="-2285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934159704"/>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06358011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6" y="2312128"/>
            <a:ext cx="11122924" cy="1933979"/>
          </a:xfrm>
          <a:prstGeom prst="rect">
            <a:avLst/>
          </a:prstGeom>
        </p:spPr>
        <p:txBody>
          <a:bodyPr anchor="ctr">
            <a:noAutofit/>
          </a:bodyPr>
          <a:lstStyle>
            <a:lvl1pPr algn="l">
              <a:lnSpc>
                <a:spcPct val="90000"/>
              </a:lnSpc>
              <a:defRPr sz="4798"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8" b="1" cap="none" baseline="0">
                <a:solidFill>
                  <a:schemeClr val="bg1">
                    <a:lumMod val="95000"/>
                    <a:alpha val="99000"/>
                  </a:schemeClr>
                </a:solidFill>
                <a:latin typeface="Segoe UI Light" pitchFamily="34" charset="0"/>
              </a:defRPr>
            </a:lvl1pPr>
            <a:lvl2pPr marL="456820" indent="0" algn="ctr">
              <a:buNone/>
              <a:defRPr>
                <a:solidFill>
                  <a:schemeClr val="tx1">
                    <a:tint val="75000"/>
                  </a:schemeClr>
                </a:solidFill>
              </a:defRPr>
            </a:lvl2pPr>
            <a:lvl3pPr marL="913639" indent="0" algn="ctr">
              <a:buNone/>
              <a:defRPr>
                <a:solidFill>
                  <a:schemeClr val="tx1">
                    <a:tint val="75000"/>
                  </a:schemeClr>
                </a:solidFill>
              </a:defRPr>
            </a:lvl3pPr>
            <a:lvl4pPr marL="1370459" indent="0" algn="ctr">
              <a:buNone/>
              <a:defRPr>
                <a:solidFill>
                  <a:schemeClr val="tx1">
                    <a:tint val="75000"/>
                  </a:schemeClr>
                </a:solidFill>
              </a:defRPr>
            </a:lvl4pPr>
            <a:lvl5pPr marL="1827279" indent="0" algn="ctr">
              <a:buNone/>
              <a:defRPr>
                <a:solidFill>
                  <a:schemeClr val="tx1">
                    <a:tint val="75000"/>
                  </a:schemeClr>
                </a:solidFill>
              </a:defRPr>
            </a:lvl5pPr>
            <a:lvl6pPr marL="2284100" indent="0" algn="ctr">
              <a:buNone/>
              <a:defRPr>
                <a:solidFill>
                  <a:schemeClr val="tx1">
                    <a:tint val="75000"/>
                  </a:schemeClr>
                </a:solidFill>
              </a:defRPr>
            </a:lvl6pPr>
            <a:lvl7pPr marL="2740917" indent="0" algn="ctr">
              <a:buNone/>
              <a:defRPr>
                <a:solidFill>
                  <a:schemeClr val="tx1">
                    <a:tint val="75000"/>
                  </a:schemeClr>
                </a:solidFill>
              </a:defRPr>
            </a:lvl7pPr>
            <a:lvl8pPr marL="3197737" indent="0" algn="ctr">
              <a:buNone/>
              <a:defRPr>
                <a:solidFill>
                  <a:schemeClr val="tx1">
                    <a:tint val="75000"/>
                  </a:schemeClr>
                </a:solidFill>
              </a:defRPr>
            </a:lvl8pPr>
            <a:lvl9pPr marL="365455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927603128"/>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29419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3818" rtl="0" eaLnBrk="1" latinLnBrk="0" hangingPunct="1">
              <a:lnSpc>
                <a:spcPct val="90000"/>
              </a:lnSpc>
              <a:spcBef>
                <a:spcPct val="0"/>
              </a:spcBef>
              <a:buNone/>
              <a:defRPr lang="en-US" sz="8622"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10303808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2611728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3" y="2922747"/>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marR="0" lvl="1" indent="0" algn="l" defTabSz="91336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85000"/>
                  </a:prstClr>
                </a:solidFill>
                <a:effectLst/>
                <a:uLnTx/>
                <a:uFillTx/>
                <a:latin typeface="Calibri"/>
                <a:ea typeface="+mn-ea"/>
                <a:cs typeface="+mn-cs"/>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528941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4.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3.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image" Target="../media/image4.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heme" Target="../theme/theme4.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3" r:id="rId23"/>
    <p:sldLayoutId id="2147484158" r:id="rId24"/>
    <p:sldLayoutId id="2147484159"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9"/>
            <a:ext cx="11650486"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54755093"/>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8149"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50"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07" rtl="0" eaLnBrk="1" latinLnBrk="0" hangingPunct="1">
        <a:defRPr sz="1764" kern="1200">
          <a:solidFill>
            <a:schemeClr val="tx1"/>
          </a:solidFill>
          <a:latin typeface="+mn-lt"/>
          <a:ea typeface="+mn-ea"/>
          <a:cs typeface="+mn-cs"/>
        </a:defRPr>
      </a:lvl1pPr>
      <a:lvl2pPr marL="457054" algn="l" defTabSz="914107" rtl="0" eaLnBrk="1" latinLnBrk="0" hangingPunct="1">
        <a:defRPr sz="1764" kern="1200">
          <a:solidFill>
            <a:schemeClr val="tx1"/>
          </a:solidFill>
          <a:latin typeface="+mn-lt"/>
          <a:ea typeface="+mn-ea"/>
          <a:cs typeface="+mn-cs"/>
        </a:defRPr>
      </a:lvl2pPr>
      <a:lvl3pPr marL="914107" algn="l" defTabSz="914107" rtl="0" eaLnBrk="1" latinLnBrk="0" hangingPunct="1">
        <a:defRPr sz="1764" kern="1200">
          <a:solidFill>
            <a:schemeClr val="tx1"/>
          </a:solidFill>
          <a:latin typeface="+mn-lt"/>
          <a:ea typeface="+mn-ea"/>
          <a:cs typeface="+mn-cs"/>
        </a:defRPr>
      </a:lvl3pPr>
      <a:lvl4pPr marL="1371161" algn="l" defTabSz="914107" rtl="0" eaLnBrk="1" latinLnBrk="0" hangingPunct="1">
        <a:defRPr sz="1764" kern="1200">
          <a:solidFill>
            <a:schemeClr val="tx1"/>
          </a:solidFill>
          <a:latin typeface="+mn-lt"/>
          <a:ea typeface="+mn-ea"/>
          <a:cs typeface="+mn-cs"/>
        </a:defRPr>
      </a:lvl4pPr>
      <a:lvl5pPr marL="1828214" algn="l" defTabSz="914107" rtl="0" eaLnBrk="1" latinLnBrk="0" hangingPunct="1">
        <a:defRPr sz="1764" kern="1200">
          <a:solidFill>
            <a:schemeClr val="tx1"/>
          </a:solidFill>
          <a:latin typeface="+mn-lt"/>
          <a:ea typeface="+mn-ea"/>
          <a:cs typeface="+mn-cs"/>
        </a:defRPr>
      </a:lvl5pPr>
      <a:lvl6pPr marL="2285270" algn="l" defTabSz="914107" rtl="0" eaLnBrk="1" latinLnBrk="0" hangingPunct="1">
        <a:defRPr sz="1764" kern="1200">
          <a:solidFill>
            <a:schemeClr val="tx1"/>
          </a:solidFill>
          <a:latin typeface="+mn-lt"/>
          <a:ea typeface="+mn-ea"/>
          <a:cs typeface="+mn-cs"/>
        </a:defRPr>
      </a:lvl6pPr>
      <a:lvl7pPr marL="2742322" algn="l" defTabSz="914107" rtl="0" eaLnBrk="1" latinLnBrk="0" hangingPunct="1">
        <a:defRPr sz="1764" kern="1200">
          <a:solidFill>
            <a:schemeClr val="tx1"/>
          </a:solidFill>
          <a:latin typeface="+mn-lt"/>
          <a:ea typeface="+mn-ea"/>
          <a:cs typeface="+mn-cs"/>
        </a:defRPr>
      </a:lvl7pPr>
      <a:lvl8pPr marL="3199376" algn="l" defTabSz="914107" rtl="0" eaLnBrk="1" latinLnBrk="0" hangingPunct="1">
        <a:defRPr sz="1764" kern="1200">
          <a:solidFill>
            <a:schemeClr val="tx1"/>
          </a:solidFill>
          <a:latin typeface="+mn-lt"/>
          <a:ea typeface="+mn-ea"/>
          <a:cs typeface="+mn-cs"/>
        </a:defRPr>
      </a:lvl8pPr>
      <a:lvl9pPr marL="3656430" algn="l" defTabSz="914107"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9"/>
            <a:ext cx="11650486"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868148139"/>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8149"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50"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07" rtl="0" eaLnBrk="1" latinLnBrk="0" hangingPunct="1">
        <a:defRPr sz="1764" kern="1200">
          <a:solidFill>
            <a:schemeClr val="tx1"/>
          </a:solidFill>
          <a:latin typeface="+mn-lt"/>
          <a:ea typeface="+mn-ea"/>
          <a:cs typeface="+mn-cs"/>
        </a:defRPr>
      </a:lvl1pPr>
      <a:lvl2pPr marL="457054" algn="l" defTabSz="914107" rtl="0" eaLnBrk="1" latinLnBrk="0" hangingPunct="1">
        <a:defRPr sz="1764" kern="1200">
          <a:solidFill>
            <a:schemeClr val="tx1"/>
          </a:solidFill>
          <a:latin typeface="+mn-lt"/>
          <a:ea typeface="+mn-ea"/>
          <a:cs typeface="+mn-cs"/>
        </a:defRPr>
      </a:lvl2pPr>
      <a:lvl3pPr marL="914107" algn="l" defTabSz="914107" rtl="0" eaLnBrk="1" latinLnBrk="0" hangingPunct="1">
        <a:defRPr sz="1764" kern="1200">
          <a:solidFill>
            <a:schemeClr val="tx1"/>
          </a:solidFill>
          <a:latin typeface="+mn-lt"/>
          <a:ea typeface="+mn-ea"/>
          <a:cs typeface="+mn-cs"/>
        </a:defRPr>
      </a:lvl3pPr>
      <a:lvl4pPr marL="1371161" algn="l" defTabSz="914107" rtl="0" eaLnBrk="1" latinLnBrk="0" hangingPunct="1">
        <a:defRPr sz="1764" kern="1200">
          <a:solidFill>
            <a:schemeClr val="tx1"/>
          </a:solidFill>
          <a:latin typeface="+mn-lt"/>
          <a:ea typeface="+mn-ea"/>
          <a:cs typeface="+mn-cs"/>
        </a:defRPr>
      </a:lvl4pPr>
      <a:lvl5pPr marL="1828214" algn="l" defTabSz="914107" rtl="0" eaLnBrk="1" latinLnBrk="0" hangingPunct="1">
        <a:defRPr sz="1764" kern="1200">
          <a:solidFill>
            <a:schemeClr val="tx1"/>
          </a:solidFill>
          <a:latin typeface="+mn-lt"/>
          <a:ea typeface="+mn-ea"/>
          <a:cs typeface="+mn-cs"/>
        </a:defRPr>
      </a:lvl5pPr>
      <a:lvl6pPr marL="2285270" algn="l" defTabSz="914107" rtl="0" eaLnBrk="1" latinLnBrk="0" hangingPunct="1">
        <a:defRPr sz="1764" kern="1200">
          <a:solidFill>
            <a:schemeClr val="tx1"/>
          </a:solidFill>
          <a:latin typeface="+mn-lt"/>
          <a:ea typeface="+mn-ea"/>
          <a:cs typeface="+mn-cs"/>
        </a:defRPr>
      </a:lvl6pPr>
      <a:lvl7pPr marL="2742322" algn="l" defTabSz="914107" rtl="0" eaLnBrk="1" latinLnBrk="0" hangingPunct="1">
        <a:defRPr sz="1764" kern="1200">
          <a:solidFill>
            <a:schemeClr val="tx1"/>
          </a:solidFill>
          <a:latin typeface="+mn-lt"/>
          <a:ea typeface="+mn-ea"/>
          <a:cs typeface="+mn-cs"/>
        </a:defRPr>
      </a:lvl7pPr>
      <a:lvl8pPr marL="3199376" algn="l" defTabSz="914107" rtl="0" eaLnBrk="1" latinLnBrk="0" hangingPunct="1">
        <a:defRPr sz="1764" kern="1200">
          <a:solidFill>
            <a:schemeClr val="tx1"/>
          </a:solidFill>
          <a:latin typeface="+mn-lt"/>
          <a:ea typeface="+mn-ea"/>
          <a:cs typeface="+mn-cs"/>
        </a:defRPr>
      </a:lvl8pPr>
      <a:lvl9pPr marL="3656430" algn="l" defTabSz="914107"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2875409"/>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 id="2147484195" r:id="rId13"/>
    <p:sldLayoutId id="2147484196" r:id="rId14"/>
    <p:sldLayoutId id="2147484197" r:id="rId15"/>
    <p:sldLayoutId id="2147484198" r:id="rId16"/>
    <p:sldLayoutId id="2147484199" r:id="rId17"/>
    <p:sldLayoutId id="2147484200" r:id="rId18"/>
    <p:sldLayoutId id="2147484201" r:id="rId19"/>
    <p:sldLayoutId id="2147484202" r:id="rId20"/>
    <p:sldLayoutId id="2147484203" r:id="rId21"/>
    <p:sldLayoutId id="2147484204" r:id="rId22"/>
    <p:sldLayoutId id="2147484205" r:id="rId23"/>
    <p:sldLayoutId id="2147484206" r:id="rId24"/>
    <p:sldLayoutId id="2147484207" r:id="rId25"/>
    <p:sldLayoutId id="2147484208" r:id="rId26"/>
  </p:sldLayoutIdLst>
  <p:transition>
    <p:fade/>
  </p:transition>
  <p:timing>
    <p:tnLst>
      <p:par>
        <p:cTn id="1" dur="indefinite" restart="never" nodeType="tmRoot"/>
      </p:par>
    </p:tnLst>
  </p:timing>
  <p:hf hdr="0" ftr="0" dt="0"/>
  <p:txStyles>
    <p:titleStyle>
      <a:lvl1pPr algn="l" defTabSz="914001" rtl="0" eaLnBrk="1" latinLnBrk="0" hangingPunct="1">
        <a:lnSpc>
          <a:spcPct val="90000"/>
        </a:lnSpc>
        <a:spcBef>
          <a:spcPct val="0"/>
        </a:spcBef>
        <a:buNone/>
        <a:defRPr lang="en-US" sz="5397"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591" marR="0" indent="-339591" algn="l" defTabSz="914001" rtl="0" eaLnBrk="1" fontAlgn="auto" latinLnBrk="0" hangingPunct="1">
        <a:lnSpc>
          <a:spcPct val="90000"/>
        </a:lnSpc>
        <a:spcBef>
          <a:spcPct val="20000"/>
        </a:spcBef>
        <a:spcAft>
          <a:spcPts val="0"/>
        </a:spcAft>
        <a:buClrTx/>
        <a:buSzPct val="80000"/>
        <a:buFont typeface="Arial" pitchFamily="34" charset="0"/>
        <a:buChar char="•"/>
        <a:tabLst/>
        <a:defRPr sz="3599" kern="1200" spc="-70" baseline="0">
          <a:gradFill>
            <a:gsLst>
              <a:gs pos="1250">
                <a:schemeClr val="bg2"/>
              </a:gs>
              <a:gs pos="100000">
                <a:schemeClr val="bg2"/>
              </a:gs>
            </a:gsLst>
            <a:lin ang="5400000" scaled="0"/>
          </a:gradFill>
          <a:latin typeface="+mj-lt"/>
          <a:ea typeface="+mn-ea"/>
          <a:cs typeface="+mn-cs"/>
        </a:defRPr>
      </a:lvl1pPr>
      <a:lvl2pPr marL="572861" marR="0" indent="-233271" algn="l" defTabSz="914001"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19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798196" algn="l"/>
        </a:tabLst>
        <a:defRPr sz="2399" kern="1200" spc="0" baseline="0">
          <a:gradFill>
            <a:gsLst>
              <a:gs pos="1250">
                <a:schemeClr val="bg2"/>
              </a:gs>
              <a:gs pos="100000">
                <a:schemeClr val="bg2"/>
              </a:gs>
            </a:gsLst>
            <a:lin ang="5400000" scaled="0"/>
          </a:gradFill>
          <a:latin typeface="+mn-lt"/>
          <a:ea typeface="+mn-ea"/>
          <a:cs typeface="+mn-cs"/>
        </a:defRPr>
      </a:lvl3pPr>
      <a:lvl4pPr marL="1029880" marR="0" indent="-231683" algn="l" defTabSz="914001"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21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1255216" algn="l"/>
        </a:tabLst>
        <a:defRPr sz="1999" kern="1200" spc="0" baseline="0">
          <a:gradFill>
            <a:gsLst>
              <a:gs pos="1250">
                <a:schemeClr val="bg2"/>
              </a:gs>
              <a:gs pos="100000">
                <a:schemeClr val="bg2"/>
              </a:gs>
            </a:gsLst>
            <a:lin ang="5400000" scaled="0"/>
          </a:gra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7.xml"/><Relationship Id="rId1" Type="http://schemas.openxmlformats.org/officeDocument/2006/relationships/slideLayout" Target="../slideLayouts/slideLayout52.xml"/><Relationship Id="rId5" Type="http://schemas.openxmlformats.org/officeDocument/2006/relationships/image" Target="../media/image44.emf"/><Relationship Id="rId4" Type="http://schemas.openxmlformats.org/officeDocument/2006/relationships/image" Target="../media/image43.emf"/></Relationships>
</file>

<file path=ppt/slides/_rels/slide38.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18.xml"/><Relationship Id="rId1" Type="http://schemas.openxmlformats.org/officeDocument/2006/relationships/slideLayout" Target="../slideLayouts/slideLayout52.xml"/><Relationship Id="rId6" Type="http://schemas.openxmlformats.org/officeDocument/2006/relationships/image" Target="../media/image46.emf"/><Relationship Id="rId11" Type="http://schemas.openxmlformats.org/officeDocument/2006/relationships/image" Target="../media/image48.png"/><Relationship Id="rId5" Type="http://schemas.openxmlformats.org/officeDocument/2006/relationships/image" Target="../media/image45.emf"/><Relationship Id="rId10" Type="http://schemas.openxmlformats.org/officeDocument/2006/relationships/image" Target="../media/image47.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image" Target="../media/image12.emf"/><Relationship Id="rId1" Type="http://schemas.openxmlformats.org/officeDocument/2006/relationships/slideLayout" Target="../slideLayouts/slideLayout17.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png"/><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a:t>
            </a:r>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511414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a:t>Content types designed in hierarchy</a:t>
            </a:r>
          </a:p>
          <a:p>
            <a:pPr lvl="1"/>
            <a:r>
              <a:rPr lang="en-US" sz="2000" dirty="0"/>
              <a:t>All content types inherit (aka derive) from </a:t>
            </a:r>
            <a:r>
              <a:rPr lang="en-US" sz="2000" b="1" dirty="0"/>
              <a:t>Item</a:t>
            </a:r>
          </a:p>
          <a:p>
            <a:pPr lvl="1"/>
            <a:r>
              <a:rPr lang="en-US" sz="2000" dirty="0"/>
              <a:t>Child content type inherits site columns from parent</a:t>
            </a:r>
          </a:p>
          <a:p>
            <a:pPr lvl="1"/>
            <a:r>
              <a:rPr lang="en-US" sz="2000" dirty="0"/>
              <a:t>Child content type can add new site columns</a:t>
            </a:r>
          </a:p>
          <a:p>
            <a:pPr lvl="1"/>
            <a:r>
              <a:rPr lang="en-US" sz="2000" dirty="0"/>
              <a:t>Child content type can remove site columns inherited from parent</a:t>
            </a:r>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2741612" y="3581400"/>
            <a:ext cx="4017818" cy="3048000"/>
            <a:chOff x="2057401" y="3352802"/>
            <a:chExt cx="4419602" cy="3352801"/>
          </a:xfrm>
        </p:grpSpPr>
        <p:sp>
          <p:nvSpPr>
            <p:cNvPr id="53" name="Rectangle 52"/>
            <p:cNvSpPr/>
            <p:nvPr/>
          </p:nvSpPr>
          <p:spPr>
            <a:xfrm>
              <a:off x="2057401" y="3352802"/>
              <a:ext cx="4419602" cy="335280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 content type hierarchy</a:t>
              </a:r>
            </a:p>
          </p:txBody>
        </p:sp>
        <p:sp>
          <p:nvSpPr>
            <p:cNvPr id="4" name="Rectangle 3"/>
            <p:cNvSpPr/>
            <p:nvPr/>
          </p:nvSpPr>
          <p:spPr>
            <a:xfrm>
              <a:off x="2232315" y="3714458"/>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Item</a:t>
              </a:r>
            </a:p>
          </p:txBody>
        </p:sp>
        <p:cxnSp>
          <p:nvCxnSpPr>
            <p:cNvPr id="6" name="Straight Connector 5"/>
            <p:cNvCxnSpPr/>
            <p:nvPr/>
          </p:nvCxnSpPr>
          <p:spPr>
            <a:xfrm>
              <a:off x="3060260" y="4059308"/>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3" y="415168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Announcement</a:t>
              </a:r>
            </a:p>
          </p:txBody>
        </p:sp>
        <p:cxnSp>
          <p:nvCxnSpPr>
            <p:cNvPr id="13" name="Straight Arrow Connector 12"/>
            <p:cNvCxnSpPr>
              <a:endCxn id="7" idx="1"/>
            </p:cNvCxnSpPr>
            <p:nvPr/>
          </p:nvCxnSpPr>
          <p:spPr>
            <a:xfrm>
              <a:off x="3060260" y="4310769"/>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3" y="457591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Contact</a:t>
              </a:r>
            </a:p>
          </p:txBody>
        </p:sp>
        <p:cxnSp>
          <p:nvCxnSpPr>
            <p:cNvPr id="18" name="Straight Arrow Connector 17"/>
            <p:cNvCxnSpPr>
              <a:endCxn id="17" idx="1"/>
            </p:cNvCxnSpPr>
            <p:nvPr/>
          </p:nvCxnSpPr>
          <p:spPr>
            <a:xfrm>
              <a:off x="3060260" y="4735001"/>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3" y="500014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Task</a:t>
              </a:r>
            </a:p>
          </p:txBody>
        </p:sp>
        <p:cxnSp>
          <p:nvCxnSpPr>
            <p:cNvPr id="20" name="Straight Arrow Connector 19"/>
            <p:cNvCxnSpPr>
              <a:endCxn id="19" idx="1"/>
            </p:cNvCxnSpPr>
            <p:nvPr/>
          </p:nvCxnSpPr>
          <p:spPr>
            <a:xfrm>
              <a:off x="3060260" y="5159231"/>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4"/>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7"/>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70" y="582302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Form</a:t>
              </a:r>
            </a:p>
          </p:txBody>
        </p:sp>
        <p:cxnSp>
          <p:nvCxnSpPr>
            <p:cNvPr id="30" name="Straight Arrow Connector 29"/>
            <p:cNvCxnSpPr>
              <a:endCxn id="29" idx="1"/>
            </p:cNvCxnSpPr>
            <p:nvPr/>
          </p:nvCxnSpPr>
          <p:spPr>
            <a:xfrm>
              <a:off x="4258957" y="5982107"/>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70" y="624725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Picture</a:t>
              </a:r>
            </a:p>
          </p:txBody>
        </p:sp>
        <p:cxnSp>
          <p:nvCxnSpPr>
            <p:cNvPr id="32" name="Straight Arrow Connector 31"/>
            <p:cNvCxnSpPr>
              <a:endCxn id="31" idx="1"/>
            </p:cNvCxnSpPr>
            <p:nvPr/>
          </p:nvCxnSpPr>
          <p:spPr>
            <a:xfrm>
              <a:off x="4258957" y="6406342"/>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Document</a:t>
              </a:r>
            </a:p>
          </p:txBody>
        </p:sp>
      </p:grpSp>
    </p:spTree>
    <p:extLst>
      <p:ext uri="{BB962C8B-B14F-4D97-AF65-F5344CB8AC3E}">
        <p14:creationId xmlns:p14="http://schemas.microsoft.com/office/powerpoint/2010/main" val="2825068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07896" y="3581401"/>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SharePoint-supplied content types</a:t>
            </a:r>
          </a:p>
        </p:txBody>
      </p:sp>
      <p:sp>
        <p:nvSpPr>
          <p:cNvPr id="47" name="Rectangle 46"/>
          <p:cNvSpPr/>
          <p:nvPr/>
        </p:nvSpPr>
        <p:spPr>
          <a:xfrm>
            <a:off x="2707896" y="5397453"/>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a:solidFill>
                  <a:schemeClr val="tx1"/>
                </a:solidFill>
              </a:rPr>
              <a:t>Custom content types</a:t>
            </a: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a:t>Creating a custom content type</a:t>
            </a:r>
          </a:p>
          <a:p>
            <a:pPr lvl="1"/>
            <a:r>
              <a:rPr lang="en-US" sz="2000" dirty="0"/>
              <a:t>Select a content type name</a:t>
            </a:r>
          </a:p>
          <a:p>
            <a:pPr lvl="1"/>
            <a:r>
              <a:rPr lang="en-US" sz="2000" dirty="0"/>
              <a:t>Select a parent content type to inherit from</a:t>
            </a:r>
          </a:p>
          <a:p>
            <a:pPr lvl="1"/>
            <a:r>
              <a:rPr lang="en-US" sz="2000" dirty="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2941399" y="397879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Item</a:t>
            </a:r>
          </a:p>
        </p:txBody>
      </p:sp>
      <p:cxnSp>
        <p:nvCxnSpPr>
          <p:cNvPr id="6" name="Straight Connector 5"/>
          <p:cNvCxnSpPr>
            <a:stCxn id="4" idx="2"/>
          </p:cNvCxnSpPr>
          <p:nvPr/>
        </p:nvCxnSpPr>
        <p:spPr>
          <a:xfrm>
            <a:off x="3909429" y="4342208"/>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887982"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41398"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a:t>
            </a:r>
          </a:p>
        </p:txBody>
      </p:sp>
      <p:sp>
        <p:nvSpPr>
          <p:cNvPr id="58" name="Rectangle 57"/>
          <p:cNvSpPr/>
          <p:nvPr/>
        </p:nvSpPr>
        <p:spPr>
          <a:xfrm>
            <a:off x="5180013"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 Cover Image</a:t>
            </a:r>
          </a:p>
        </p:txBody>
      </p:sp>
      <p:sp>
        <p:nvSpPr>
          <p:cNvPr id="21" name="Rectangle 20"/>
          <p:cNvSpPr/>
          <p:nvPr/>
        </p:nvSpPr>
        <p:spPr>
          <a:xfrm>
            <a:off x="5180013" y="4520284"/>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Document</a:t>
            </a:r>
          </a:p>
        </p:txBody>
      </p:sp>
      <p:cxnSp>
        <p:nvCxnSpPr>
          <p:cNvPr id="35" name="Straight Connector 34"/>
          <p:cNvCxnSpPr/>
          <p:nvPr/>
        </p:nvCxnSpPr>
        <p:spPr>
          <a:xfrm flipH="1">
            <a:off x="6151054"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7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XML</a:t>
            </a:r>
          </a:p>
        </p:txBody>
      </p:sp>
    </p:spTree>
    <p:extLst>
      <p:ext uri="{BB962C8B-B14F-4D97-AF65-F5344CB8AC3E}">
        <p14:creationId xmlns:p14="http://schemas.microsoft.com/office/powerpoint/2010/main" val="3859032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using XML</a:t>
            </a:r>
            <a:endParaRPr lang="en-US" dirty="0"/>
          </a:p>
        </p:txBody>
      </p:sp>
      <p:sp>
        <p:nvSpPr>
          <p:cNvPr id="3" name="Content Placeholder 2"/>
          <p:cNvSpPr>
            <a:spLocks noGrp="1"/>
          </p:cNvSpPr>
          <p:nvPr>
            <p:ph idx="1"/>
          </p:nvPr>
        </p:nvSpPr>
        <p:spPr/>
        <p:txBody>
          <a:bodyPr/>
          <a:lstStyle/>
          <a:p>
            <a:r>
              <a:rPr lang="en-US" dirty="0" smtClean="0"/>
              <a:t>Site columns can be created declaratively</a:t>
            </a:r>
          </a:p>
          <a:p>
            <a:pPr lvl="1"/>
            <a:r>
              <a:rPr lang="en-US" dirty="0" smtClean="0"/>
              <a:t>Declarative XML element activated using feature</a:t>
            </a:r>
          </a:p>
        </p:txBody>
      </p:sp>
      <p:pic>
        <p:nvPicPr>
          <p:cNvPr id="5" name="Picture 4"/>
          <p:cNvPicPr>
            <a:picLocks noChangeAspect="1"/>
          </p:cNvPicPr>
          <p:nvPr/>
        </p:nvPicPr>
        <p:blipFill>
          <a:blip r:embed="rId2"/>
          <a:stretch>
            <a:fillRect/>
          </a:stretch>
        </p:blipFill>
        <p:spPr>
          <a:xfrm>
            <a:off x="2741612" y="2513540"/>
            <a:ext cx="3657600" cy="4115861"/>
          </a:xfrm>
          <a:prstGeom prst="rect">
            <a:avLst/>
          </a:prstGeom>
          <a:ln>
            <a:solidFill>
              <a:schemeClr val="bg1">
                <a:lumMod val="50000"/>
              </a:schemeClr>
            </a:solidFill>
          </a:ln>
        </p:spPr>
      </p:pic>
    </p:spTree>
    <p:extLst>
      <p:ext uri="{BB962C8B-B14F-4D97-AF65-F5344CB8AC3E}">
        <p14:creationId xmlns:p14="http://schemas.microsoft.com/office/powerpoint/2010/main" val="71404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using XML</a:t>
            </a:r>
            <a:endParaRPr lang="en-US" dirty="0"/>
          </a:p>
        </p:txBody>
      </p:sp>
      <p:sp>
        <p:nvSpPr>
          <p:cNvPr id="3" name="Content Placeholder 2"/>
          <p:cNvSpPr>
            <a:spLocks noGrp="1"/>
          </p:cNvSpPr>
          <p:nvPr>
            <p:ph idx="1"/>
          </p:nvPr>
        </p:nvSpPr>
        <p:spPr/>
        <p:txBody>
          <a:bodyPr/>
          <a:lstStyle/>
          <a:p>
            <a:r>
              <a:rPr lang="en-US" dirty="0" smtClean="0"/>
              <a:t>This example shows a custom content type</a:t>
            </a:r>
          </a:p>
          <a:p>
            <a:pPr lvl="1"/>
            <a:r>
              <a:rPr lang="en-US" dirty="0" smtClean="0"/>
              <a:t>Designed for use custom Books list type</a:t>
            </a:r>
            <a:endParaRPr lang="en-US" dirty="0"/>
          </a:p>
        </p:txBody>
      </p:sp>
      <p:pic>
        <p:nvPicPr>
          <p:cNvPr id="6" name="Picture 5"/>
          <p:cNvPicPr>
            <a:picLocks noChangeAspect="1"/>
          </p:cNvPicPr>
          <p:nvPr/>
        </p:nvPicPr>
        <p:blipFill>
          <a:blip r:embed="rId3"/>
          <a:stretch>
            <a:fillRect/>
          </a:stretch>
        </p:blipFill>
        <p:spPr>
          <a:xfrm>
            <a:off x="2055812" y="2667001"/>
            <a:ext cx="8077200" cy="3043705"/>
          </a:xfrm>
          <a:prstGeom prst="rect">
            <a:avLst/>
          </a:prstGeom>
          <a:ln>
            <a:solidFill>
              <a:schemeClr val="bg1">
                <a:lumMod val="50000"/>
              </a:schemeClr>
            </a:solidFill>
          </a:ln>
        </p:spPr>
      </p:pic>
    </p:spTree>
    <p:extLst>
      <p:ext uri="{BB962C8B-B14F-4D97-AF65-F5344CB8AC3E}">
        <p14:creationId xmlns:p14="http://schemas.microsoft.com/office/powerpoint/2010/main" val="2292242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Content Type Designer</a:t>
            </a:r>
            <a:endParaRPr lang="en-US" dirty="0"/>
          </a:p>
        </p:txBody>
      </p:sp>
      <p:sp>
        <p:nvSpPr>
          <p:cNvPr id="3" name="Content Placeholder 2"/>
          <p:cNvSpPr>
            <a:spLocks noGrp="1"/>
          </p:cNvSpPr>
          <p:nvPr>
            <p:ph idx="1"/>
          </p:nvPr>
        </p:nvSpPr>
        <p:spPr/>
        <p:txBody>
          <a:bodyPr/>
          <a:lstStyle/>
          <a:p>
            <a:r>
              <a:rPr lang="en-US" dirty="0" smtClean="0"/>
              <a:t>Makes it easier to work with content types</a:t>
            </a:r>
          </a:p>
          <a:p>
            <a:pPr lvl="1"/>
            <a:r>
              <a:rPr lang="en-US" dirty="0" smtClean="0"/>
              <a:t>You don't need to work directly with XML elements</a:t>
            </a:r>
          </a:p>
          <a:p>
            <a:pPr lvl="1"/>
            <a:r>
              <a:rPr lang="en-US" dirty="0" smtClean="0"/>
              <a:t>Site columns added to content type from dropdown list</a:t>
            </a:r>
            <a:endParaRPr lang="en-US" dirty="0"/>
          </a:p>
        </p:txBody>
      </p:sp>
      <p:grpSp>
        <p:nvGrpSpPr>
          <p:cNvPr id="9" name="Group 8"/>
          <p:cNvGrpSpPr/>
          <p:nvPr/>
        </p:nvGrpSpPr>
        <p:grpSpPr>
          <a:xfrm>
            <a:off x="522442" y="3139190"/>
            <a:ext cx="10839220" cy="3126698"/>
            <a:chOff x="152400" y="2930979"/>
            <a:chExt cx="8763000" cy="2526580"/>
          </a:xfrm>
        </p:grpSpPr>
        <p:pic>
          <p:nvPicPr>
            <p:cNvPr id="7" name="Picture 6"/>
            <p:cNvPicPr>
              <a:picLocks noChangeAspect="1"/>
            </p:cNvPicPr>
            <p:nvPr/>
          </p:nvPicPr>
          <p:blipFill>
            <a:blip r:embed="rId2"/>
            <a:stretch>
              <a:fillRect/>
            </a:stretch>
          </p:blipFill>
          <p:spPr>
            <a:xfrm>
              <a:off x="152400" y="2930979"/>
              <a:ext cx="4038600" cy="252658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43400" y="2930979"/>
              <a:ext cx="4572000" cy="1708298"/>
            </a:xfrm>
            <a:prstGeom prst="rect">
              <a:avLst/>
            </a:prstGeom>
            <a:ln>
              <a:solidFill>
                <a:schemeClr val="bg1">
                  <a:lumMod val="50000"/>
                </a:schemeClr>
              </a:solidFill>
            </a:ln>
          </p:spPr>
        </p:pic>
      </p:grpSp>
    </p:spTree>
    <p:extLst>
      <p:ext uri="{BB962C8B-B14F-4D97-AF65-F5344CB8AC3E}">
        <p14:creationId xmlns:p14="http://schemas.microsoft.com/office/powerpoint/2010/main" val="408861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a:t>List contains a collection of content types</a:t>
            </a:r>
          </a:p>
          <a:p>
            <a:pPr lvl="1"/>
            <a:r>
              <a:rPr lang="en-US" sz="2000" dirty="0"/>
              <a:t>Every list must contain at least one content type</a:t>
            </a:r>
          </a:p>
          <a:p>
            <a:pPr lvl="1"/>
            <a:r>
              <a:rPr lang="en-US" sz="2000" dirty="0"/>
              <a:t>Content types hidden on </a:t>
            </a:r>
            <a:r>
              <a:rPr lang="en-US" sz="2000"/>
              <a:t>the List </a:t>
            </a:r>
            <a:r>
              <a:rPr lang="en-US" sz="2000" dirty="0"/>
              <a:t>Settings page by default</a:t>
            </a:r>
          </a:p>
          <a:p>
            <a:pPr lvl="1"/>
            <a:r>
              <a:rPr lang="en-US" sz="2000" dirty="0"/>
              <a:t>Advanced Settings page for list provides option  to show them</a:t>
            </a:r>
          </a:p>
          <a:p>
            <a:pPr lvl="1"/>
            <a:endParaRPr lang="en-US" sz="2000" dirty="0"/>
          </a:p>
          <a:p>
            <a:endParaRPr lang="en-US" dirty="0" smtClean="0"/>
          </a:p>
          <a:p>
            <a:pPr lvl="1"/>
            <a:endParaRPr lang="en-US" sz="2000" dirty="0"/>
          </a:p>
          <a:p>
            <a:pPr lvl="1"/>
            <a:r>
              <a:rPr lang="en-US" sz="2000" dirty="0"/>
              <a:t>Content Types section allows for adding/removing content types</a:t>
            </a:r>
          </a:p>
          <a:p>
            <a:pPr lvl="1"/>
            <a:endParaRPr lang="en-US" sz="2000" dirty="0"/>
          </a:p>
        </p:txBody>
      </p:sp>
      <p:pic>
        <p:nvPicPr>
          <p:cNvPr id="4" name="Picture 3"/>
          <p:cNvPicPr>
            <a:picLocks noChangeAspect="1"/>
          </p:cNvPicPr>
          <p:nvPr/>
        </p:nvPicPr>
        <p:blipFill>
          <a:blip r:embed="rId3"/>
          <a:stretch>
            <a:fillRect/>
          </a:stretch>
        </p:blipFill>
        <p:spPr>
          <a:xfrm>
            <a:off x="1196377" y="2962302"/>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96377" y="4594235"/>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2854346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Lists with Visual Studio</a:t>
            </a:r>
            <a:endParaRPr lang="en-US" dirty="0"/>
          </a:p>
        </p:txBody>
      </p:sp>
      <p:sp>
        <p:nvSpPr>
          <p:cNvPr id="3" name="Content Placeholder 2"/>
          <p:cNvSpPr>
            <a:spLocks noGrp="1"/>
          </p:cNvSpPr>
          <p:nvPr>
            <p:ph idx="1"/>
          </p:nvPr>
        </p:nvSpPr>
        <p:spPr/>
        <p:txBody>
          <a:bodyPr>
            <a:normAutofit/>
          </a:bodyPr>
          <a:lstStyle/>
          <a:p>
            <a:r>
              <a:rPr lang="en-US" sz="2000" dirty="0"/>
              <a:t>Visual Studio provides support for creating SharePoint lists</a:t>
            </a:r>
          </a:p>
          <a:p>
            <a:pPr lvl="1"/>
            <a:r>
              <a:rPr lang="en-US" sz="1800" dirty="0"/>
              <a:t>SharePoint list added to Visual Studio projects using </a:t>
            </a:r>
            <a:r>
              <a:rPr lang="en-US" sz="1800" b="1" dirty="0"/>
              <a:t>List</a:t>
            </a:r>
            <a:r>
              <a:rPr lang="en-US" sz="1800" dirty="0"/>
              <a:t> item template</a:t>
            </a:r>
          </a:p>
          <a:p>
            <a:pPr lvl="1"/>
            <a:r>
              <a:rPr lang="en-US" sz="1800" dirty="0"/>
              <a:t>SharePoint lists supported in SharePoint solutions and SharePoint apps</a:t>
            </a:r>
          </a:p>
          <a:p>
            <a:pPr>
              <a:lnSpc>
                <a:spcPct val="150000"/>
              </a:lnSpc>
            </a:pPr>
            <a:r>
              <a:rPr lang="en-US" sz="2200" dirty="0"/>
              <a:t>Options when creating list</a:t>
            </a:r>
          </a:p>
          <a:p>
            <a:pPr lvl="1"/>
            <a:r>
              <a:rPr lang="en-US" sz="1800" dirty="0"/>
              <a:t>list instance based on existing list type</a:t>
            </a:r>
          </a:p>
          <a:p>
            <a:pPr lvl="1"/>
            <a:r>
              <a:rPr lang="en-US" sz="1800" dirty="0"/>
              <a:t>customizable list template with instance</a:t>
            </a:r>
          </a:p>
        </p:txBody>
      </p:sp>
      <p:pic>
        <p:nvPicPr>
          <p:cNvPr id="5" name="Picture 4"/>
          <p:cNvPicPr>
            <a:picLocks noChangeAspect="1"/>
          </p:cNvPicPr>
          <p:nvPr/>
        </p:nvPicPr>
        <p:blipFill rotWithShape="1">
          <a:blip r:embed="rId2"/>
          <a:srcRect t="6629" r="768" b="33193"/>
          <a:stretch/>
        </p:blipFill>
        <p:spPr>
          <a:xfrm>
            <a:off x="3845178" y="4038600"/>
            <a:ext cx="5385704" cy="2322452"/>
          </a:xfrm>
          <a:prstGeom prst="rect">
            <a:avLst/>
          </a:prstGeom>
          <a:ln>
            <a:solidFill>
              <a:schemeClr val="bg1">
                <a:lumMod val="50000"/>
              </a:schemeClr>
            </a:solidFill>
          </a:ln>
        </p:spPr>
      </p:pic>
      <p:sp>
        <p:nvSpPr>
          <p:cNvPr id="7" name="Right Arrow 6"/>
          <p:cNvSpPr/>
          <p:nvPr/>
        </p:nvSpPr>
        <p:spPr>
          <a:xfrm>
            <a:off x="1674813" y="5240737"/>
            <a:ext cx="2252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customizable list template</a:t>
            </a:r>
          </a:p>
        </p:txBody>
      </p:sp>
      <p:sp>
        <p:nvSpPr>
          <p:cNvPr id="8" name="Right Arrow 7"/>
          <p:cNvSpPr/>
          <p:nvPr/>
        </p:nvSpPr>
        <p:spPr>
          <a:xfrm>
            <a:off x="2436813" y="5731162"/>
            <a:ext cx="1490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standard list</a:t>
            </a:r>
          </a:p>
        </p:txBody>
      </p:sp>
      <p:pic>
        <p:nvPicPr>
          <p:cNvPr id="4" name="Picture 3"/>
          <p:cNvPicPr>
            <a:picLocks noChangeAspect="1"/>
          </p:cNvPicPr>
          <p:nvPr/>
        </p:nvPicPr>
        <p:blipFill rotWithShape="1">
          <a:blip r:embed="rId3"/>
          <a:srcRect r="28845" b="21295"/>
          <a:stretch/>
        </p:blipFill>
        <p:spPr>
          <a:xfrm>
            <a:off x="7008812" y="2743200"/>
            <a:ext cx="3187390" cy="1661266"/>
          </a:xfrm>
          <a:prstGeom prst="rect">
            <a:avLst/>
          </a:prstGeom>
          <a:ln>
            <a:solidFill>
              <a:schemeClr val="bg1">
                <a:lumMod val="50000"/>
              </a:schemeClr>
            </a:solidFill>
          </a:ln>
        </p:spPr>
      </p:pic>
    </p:spTree>
    <p:extLst>
      <p:ext uri="{BB962C8B-B14F-4D97-AF65-F5344CB8AC3E}">
        <p14:creationId xmlns:p14="http://schemas.microsoft.com/office/powerpoint/2010/main" val="418778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Standard List Instance</a:t>
            </a:r>
            <a:endParaRPr lang="en-US" dirty="0"/>
          </a:p>
        </p:txBody>
      </p:sp>
      <p:sp>
        <p:nvSpPr>
          <p:cNvPr id="7" name="Content Placeholder 6"/>
          <p:cNvSpPr>
            <a:spLocks noGrp="1"/>
          </p:cNvSpPr>
          <p:nvPr>
            <p:ph idx="1"/>
          </p:nvPr>
        </p:nvSpPr>
        <p:spPr/>
        <p:txBody>
          <a:bodyPr>
            <a:normAutofit/>
          </a:bodyPr>
          <a:lstStyle/>
          <a:p>
            <a:r>
              <a:rPr lang="en-US" sz="2400" dirty="0"/>
              <a:t>Creating using </a:t>
            </a:r>
            <a:r>
              <a:rPr lang="en-US" sz="2400" b="1" dirty="0" err="1"/>
              <a:t>ListInstance</a:t>
            </a:r>
            <a:r>
              <a:rPr lang="en-US" sz="2400" dirty="0"/>
              <a:t> element</a:t>
            </a:r>
          </a:p>
          <a:p>
            <a:pPr lvl="1"/>
            <a:r>
              <a:rPr lang="en-US" sz="2000" b="1" dirty="0"/>
              <a:t>Title</a:t>
            </a:r>
            <a:r>
              <a:rPr lang="en-US" sz="2000" dirty="0"/>
              <a:t>: acts as list display name</a:t>
            </a:r>
          </a:p>
          <a:p>
            <a:pPr lvl="1"/>
            <a:r>
              <a:rPr lang="en-US" sz="2000" b="1" dirty="0"/>
              <a:t>URL</a:t>
            </a:r>
            <a:r>
              <a:rPr lang="en-US" sz="2000" dirty="0"/>
              <a:t>: URL offset from root of site</a:t>
            </a:r>
          </a:p>
          <a:p>
            <a:pPr lvl="1"/>
            <a:r>
              <a:rPr lang="en-US" sz="2000" b="1" dirty="0" err="1"/>
              <a:t>TemplateType</a:t>
            </a:r>
            <a:r>
              <a:rPr lang="en-US" sz="2000" dirty="0"/>
              <a:t>: ID of standard SharePoint list type</a:t>
            </a:r>
          </a:p>
          <a:p>
            <a:pPr lvl="1"/>
            <a:r>
              <a:rPr lang="en-US" sz="2000" b="1" dirty="0" err="1"/>
              <a:t>FeatureId</a:t>
            </a:r>
            <a:r>
              <a:rPr lang="en-US" sz="2000" dirty="0"/>
              <a:t>: ID of SharePoint feature which provide list type</a:t>
            </a:r>
          </a:p>
        </p:txBody>
      </p:sp>
      <p:pic>
        <p:nvPicPr>
          <p:cNvPr id="4" name="Picture 3"/>
          <p:cNvPicPr>
            <a:picLocks noChangeAspect="1"/>
          </p:cNvPicPr>
          <p:nvPr/>
        </p:nvPicPr>
        <p:blipFill>
          <a:blip r:embed="rId2"/>
          <a:stretch>
            <a:fillRect/>
          </a:stretch>
        </p:blipFill>
        <p:spPr>
          <a:xfrm>
            <a:off x="1786324" y="3592073"/>
            <a:ext cx="3162720" cy="2305109"/>
          </a:xfrm>
          <a:prstGeom prst="rect">
            <a:avLst/>
          </a:prstGeom>
        </p:spPr>
      </p:pic>
      <p:pic>
        <p:nvPicPr>
          <p:cNvPr id="5" name="Picture 4"/>
          <p:cNvPicPr>
            <a:picLocks noChangeAspect="1"/>
          </p:cNvPicPr>
          <p:nvPr/>
        </p:nvPicPr>
        <p:blipFill>
          <a:blip r:embed="rId3"/>
          <a:stretch>
            <a:fillRect/>
          </a:stretch>
        </p:blipFill>
        <p:spPr>
          <a:xfrm>
            <a:off x="5146558" y="4191001"/>
            <a:ext cx="1588540" cy="216338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932612" y="5410200"/>
            <a:ext cx="3505200" cy="1221324"/>
          </a:xfrm>
          <a:prstGeom prst="rect">
            <a:avLst/>
          </a:prstGeom>
          <a:ln>
            <a:solidFill>
              <a:schemeClr val="bg1">
                <a:lumMod val="50000"/>
              </a:schemeClr>
            </a:solidFill>
          </a:ln>
        </p:spPr>
      </p:pic>
    </p:spTree>
    <p:extLst>
      <p:ext uri="{BB962C8B-B14F-4D97-AF65-F5344CB8AC3E}">
        <p14:creationId xmlns:p14="http://schemas.microsoft.com/office/powerpoint/2010/main" val="19847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O3656-2 </a:t>
            </a:r>
            <a:r>
              <a:rPr lang="en-US" dirty="0"/>
              <a:t>Deep dive into SharePoint lists for data storage</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a New List with Items</a:t>
            </a:r>
            <a:endParaRPr lang="en-US" dirty="0"/>
          </a:p>
        </p:txBody>
      </p:sp>
      <p:sp>
        <p:nvSpPr>
          <p:cNvPr id="3" name="Content Placeholder 2"/>
          <p:cNvSpPr>
            <a:spLocks noGrp="1"/>
          </p:cNvSpPr>
          <p:nvPr>
            <p:ph idx="1"/>
          </p:nvPr>
        </p:nvSpPr>
        <p:spPr/>
        <p:txBody>
          <a:bodyPr>
            <a:normAutofit/>
          </a:bodyPr>
          <a:lstStyle/>
          <a:p>
            <a:r>
              <a:rPr lang="en-US" sz="2400" dirty="0"/>
              <a:t>List can be created with pre-populated items</a:t>
            </a:r>
          </a:p>
          <a:p>
            <a:pPr lvl="1"/>
            <a:r>
              <a:rPr lang="en-US" sz="2000" dirty="0"/>
              <a:t>Item data added in Rows and Row elements</a:t>
            </a:r>
          </a:p>
          <a:p>
            <a:pPr lvl="1"/>
            <a:r>
              <a:rPr lang="en-US" sz="2000" dirty="0"/>
              <a:t>Item column values assigned using site column names</a:t>
            </a:r>
          </a:p>
        </p:txBody>
      </p:sp>
      <p:grpSp>
        <p:nvGrpSpPr>
          <p:cNvPr id="9" name="Group 8"/>
          <p:cNvGrpSpPr/>
          <p:nvPr/>
        </p:nvGrpSpPr>
        <p:grpSpPr>
          <a:xfrm>
            <a:off x="3046412" y="2819400"/>
            <a:ext cx="6794946" cy="3942384"/>
            <a:chOff x="1447800" y="2379702"/>
            <a:chExt cx="7404546" cy="4296070"/>
          </a:xfrm>
        </p:grpSpPr>
        <p:pic>
          <p:nvPicPr>
            <p:cNvPr id="4" name="Picture 3"/>
            <p:cNvPicPr>
              <a:picLocks noChangeAspect="1"/>
            </p:cNvPicPr>
            <p:nvPr/>
          </p:nvPicPr>
          <p:blipFill>
            <a:blip r:embed="rId2"/>
            <a:stretch>
              <a:fillRect/>
            </a:stretch>
          </p:blipFill>
          <p:spPr>
            <a:xfrm>
              <a:off x="1447800" y="2379702"/>
              <a:ext cx="4205573" cy="1774127"/>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3657601" y="3740167"/>
              <a:ext cx="5194745" cy="2935605"/>
            </a:xfrm>
            <a:prstGeom prst="rect">
              <a:avLst/>
            </a:prstGeom>
            <a:ln>
              <a:solidFill>
                <a:schemeClr val="bg1">
                  <a:lumMod val="50000"/>
                </a:schemeClr>
              </a:solidFill>
            </a:ln>
          </p:spPr>
        </p:pic>
        <p:cxnSp>
          <p:nvCxnSpPr>
            <p:cNvPr id="8" name="Straight Arrow Connector 7"/>
            <p:cNvCxnSpPr/>
            <p:nvPr/>
          </p:nvCxnSpPr>
          <p:spPr>
            <a:xfrm>
              <a:off x="3048000" y="3733800"/>
              <a:ext cx="8382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682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Customizable </a:t>
            </a:r>
            <a:r>
              <a:rPr lang="en-US" dirty="0"/>
              <a:t>L</a:t>
            </a:r>
            <a:r>
              <a:rPr lang="en-US" dirty="0" smtClean="0"/>
              <a:t>ist Templates</a:t>
            </a:r>
            <a:endParaRPr lang="en-US" dirty="0"/>
          </a:p>
        </p:txBody>
      </p:sp>
      <p:sp>
        <p:nvSpPr>
          <p:cNvPr id="3" name="Content Placeholder 2"/>
          <p:cNvSpPr>
            <a:spLocks noGrp="1"/>
          </p:cNvSpPr>
          <p:nvPr>
            <p:ph idx="1"/>
          </p:nvPr>
        </p:nvSpPr>
        <p:spPr/>
        <p:txBody>
          <a:bodyPr>
            <a:normAutofit/>
          </a:bodyPr>
          <a:lstStyle/>
          <a:p>
            <a:r>
              <a:rPr lang="en-US" sz="2400" dirty="0"/>
              <a:t>Select standard List type when creating template</a:t>
            </a:r>
          </a:p>
          <a:p>
            <a:pPr lvl="1"/>
            <a:r>
              <a:rPr lang="en-US" sz="2000" dirty="0"/>
              <a:t>Affects initial set of list columns and list content type</a:t>
            </a:r>
          </a:p>
          <a:p>
            <a:pPr lvl="1"/>
            <a:r>
              <a:rPr lang="en-US" sz="2000" dirty="0"/>
              <a:t>Schema.xml contains SharePoint list definition</a:t>
            </a:r>
          </a:p>
          <a:p>
            <a:pPr lvl="1"/>
            <a:r>
              <a:rPr lang="en-US" sz="2000" dirty="0"/>
              <a:t>First Elements.xml file added with </a:t>
            </a:r>
            <a:r>
              <a:rPr lang="en-US" sz="2000" dirty="0" err="1"/>
              <a:t>ListTemplate</a:t>
            </a:r>
            <a:r>
              <a:rPr lang="en-US" sz="2000" dirty="0"/>
              <a:t> element</a:t>
            </a:r>
          </a:p>
          <a:p>
            <a:pPr lvl="1"/>
            <a:r>
              <a:rPr lang="en-US" sz="2000" dirty="0"/>
              <a:t>Second Elements.xml file added with </a:t>
            </a:r>
            <a:r>
              <a:rPr lang="en-US" sz="2000" dirty="0" err="1"/>
              <a:t>ListInstance</a:t>
            </a:r>
            <a:r>
              <a:rPr lang="en-US" sz="2000" dirty="0"/>
              <a:t> element</a:t>
            </a:r>
          </a:p>
        </p:txBody>
      </p:sp>
      <p:pic>
        <p:nvPicPr>
          <p:cNvPr id="4" name="Picture 3"/>
          <p:cNvPicPr>
            <a:picLocks noChangeAspect="1"/>
          </p:cNvPicPr>
          <p:nvPr/>
        </p:nvPicPr>
        <p:blipFill>
          <a:blip r:embed="rId2"/>
          <a:stretch>
            <a:fillRect/>
          </a:stretch>
        </p:blipFill>
        <p:spPr>
          <a:xfrm>
            <a:off x="1751013" y="3581401"/>
            <a:ext cx="3548743" cy="2586459"/>
          </a:xfrm>
          <a:prstGeom prst="rect">
            <a:avLst/>
          </a:prstGeom>
        </p:spPr>
      </p:pic>
      <p:pic>
        <p:nvPicPr>
          <p:cNvPr id="5" name="Picture 4"/>
          <p:cNvPicPr>
            <a:picLocks noChangeAspect="1"/>
          </p:cNvPicPr>
          <p:nvPr/>
        </p:nvPicPr>
        <p:blipFill>
          <a:blip r:embed="rId3"/>
          <a:stretch>
            <a:fillRect/>
          </a:stretch>
        </p:blipFill>
        <p:spPr>
          <a:xfrm>
            <a:off x="6208713" y="3833685"/>
            <a:ext cx="2095500" cy="2200275"/>
          </a:xfrm>
          <a:prstGeom prst="rect">
            <a:avLst/>
          </a:prstGeom>
          <a:ln>
            <a:solidFill>
              <a:schemeClr val="bg1">
                <a:lumMod val="50000"/>
              </a:schemeClr>
            </a:solidFill>
          </a:ln>
        </p:spPr>
      </p:pic>
      <p:sp>
        <p:nvSpPr>
          <p:cNvPr id="6" name="Rectangle 5"/>
          <p:cNvSpPr/>
          <p:nvPr/>
        </p:nvSpPr>
        <p:spPr>
          <a:xfrm>
            <a:off x="8622621" y="60557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Definition</a:t>
            </a:r>
          </a:p>
        </p:txBody>
      </p:sp>
      <p:sp>
        <p:nvSpPr>
          <p:cNvPr id="7" name="Rectangle 6"/>
          <p:cNvSpPr/>
          <p:nvPr/>
        </p:nvSpPr>
        <p:spPr>
          <a:xfrm>
            <a:off x="8589963" y="55985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Element</a:t>
            </a:r>
          </a:p>
        </p:txBody>
      </p:sp>
      <p:sp>
        <p:nvSpPr>
          <p:cNvPr id="8" name="Rectangle 7"/>
          <p:cNvSpPr/>
          <p:nvPr/>
        </p:nvSpPr>
        <p:spPr>
          <a:xfrm>
            <a:off x="8589963" y="51413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Instance Element</a:t>
            </a:r>
          </a:p>
        </p:txBody>
      </p:sp>
      <p:cxnSp>
        <p:nvCxnSpPr>
          <p:cNvPr id="10" name="Straight Arrow Connector 9"/>
          <p:cNvCxnSpPr>
            <a:stCxn id="8" idx="1"/>
          </p:cNvCxnSpPr>
          <p:nvPr/>
        </p:nvCxnSpPr>
        <p:spPr>
          <a:xfrm flipH="1">
            <a:off x="7887835" y="5293730"/>
            <a:ext cx="702129" cy="163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7778977" y="5663844"/>
            <a:ext cx="810986" cy="8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flipV="1">
            <a:off x="7659235" y="5859788"/>
            <a:ext cx="963387"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92434" y="5043359"/>
            <a:ext cx="1295400" cy="914400"/>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373234" y="460793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59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List Designer</a:t>
            </a:r>
            <a:endParaRPr lang="en-US" dirty="0"/>
          </a:p>
        </p:txBody>
      </p:sp>
      <p:sp>
        <p:nvSpPr>
          <p:cNvPr id="3" name="Content Placeholder 2"/>
          <p:cNvSpPr>
            <a:spLocks noGrp="1"/>
          </p:cNvSpPr>
          <p:nvPr>
            <p:ph idx="1"/>
          </p:nvPr>
        </p:nvSpPr>
        <p:spPr>
          <a:xfrm>
            <a:off x="1881640" y="1447800"/>
            <a:ext cx="8382000" cy="5181600"/>
          </a:xfrm>
        </p:spPr>
        <p:txBody>
          <a:bodyPr>
            <a:normAutofit/>
          </a:bodyPr>
          <a:lstStyle/>
          <a:p>
            <a:r>
              <a:rPr lang="en-US" sz="2400" dirty="0"/>
              <a:t>List Designer abstracts away XML in Schema.xml</a:t>
            </a:r>
          </a:p>
          <a:p>
            <a:pPr lvl="1"/>
            <a:r>
              <a:rPr lang="en-US" sz="2000" dirty="0"/>
              <a:t>Used to add columns and content type support</a:t>
            </a:r>
          </a:p>
          <a:p>
            <a:pPr lvl="1"/>
            <a:r>
              <a:rPr lang="en-US" sz="2000" dirty="0"/>
              <a:t>Used configure list properties and add/modify views</a:t>
            </a:r>
          </a:p>
        </p:txBody>
      </p:sp>
      <p:pic>
        <p:nvPicPr>
          <p:cNvPr id="5" name="Picture 4"/>
          <p:cNvPicPr>
            <a:picLocks noChangeAspect="1"/>
          </p:cNvPicPr>
          <p:nvPr/>
        </p:nvPicPr>
        <p:blipFill>
          <a:blip r:embed="rId2"/>
          <a:stretch>
            <a:fillRect/>
          </a:stretch>
        </p:blipFill>
        <p:spPr>
          <a:xfrm>
            <a:off x="3198812" y="2971801"/>
            <a:ext cx="5943600" cy="3778713"/>
          </a:xfrm>
          <a:prstGeom prst="rect">
            <a:avLst/>
          </a:prstGeom>
          <a:ln>
            <a:solidFill>
              <a:schemeClr val="bg1">
                <a:lumMod val="50000"/>
              </a:schemeClr>
            </a:solidFill>
          </a:ln>
        </p:spPr>
      </p:pic>
    </p:spTree>
    <p:extLst>
      <p:ext uri="{BB962C8B-B14F-4D97-AF65-F5344CB8AC3E}">
        <p14:creationId xmlns:p14="http://schemas.microsoft.com/office/powerpoint/2010/main" val="363619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site columns, content types and lists using XML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887993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Site Columns and Content Types</a:t>
            </a:r>
          </a:p>
        </p:txBody>
      </p:sp>
    </p:spTree>
    <p:extLst>
      <p:ext uri="{BB962C8B-B14F-4D97-AF65-F5344CB8AC3E}">
        <p14:creationId xmlns:p14="http://schemas.microsoft.com/office/powerpoint/2010/main" val="12611120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Used to version feature instances in production</a:t>
            </a:r>
          </a:p>
          <a:p>
            <a:pPr lvl="1"/>
            <a:r>
              <a:rPr lang="en-US" dirty="0" smtClean="0"/>
              <a:t>Supported in </a:t>
            </a:r>
            <a:r>
              <a:rPr lang="en-US" dirty="0"/>
              <a:t>SharePoint 2010 and SharePoint </a:t>
            </a:r>
            <a:r>
              <a:rPr lang="en-US" dirty="0" smtClean="0"/>
              <a:t>2013</a:t>
            </a:r>
          </a:p>
          <a:p>
            <a:pPr lvl="1"/>
            <a:endParaRPr lang="en-US" dirty="0" smtClean="0"/>
          </a:p>
          <a:p>
            <a:r>
              <a:rPr lang="en-US" dirty="0" smtClean="0"/>
              <a:t>How does it work?</a:t>
            </a:r>
          </a:p>
          <a:p>
            <a:pPr lvl="1"/>
            <a:r>
              <a:rPr lang="en-US" dirty="0" smtClean="0"/>
              <a:t>Feature definition is modified with Upgrade Actions</a:t>
            </a:r>
          </a:p>
          <a:p>
            <a:pPr lvl="1"/>
            <a:r>
              <a:rPr lang="en-US" dirty="0" smtClean="0"/>
              <a:t>New feature definition pushed out using solution update</a:t>
            </a:r>
          </a:p>
          <a:p>
            <a:pPr lvl="1"/>
            <a:r>
              <a:rPr lang="en-US" dirty="0" smtClean="0"/>
              <a:t>Feature instances queried and explicitly upgraded</a:t>
            </a:r>
            <a:endParaRPr lang="en-US" dirty="0"/>
          </a:p>
        </p:txBody>
      </p:sp>
    </p:spTree>
    <p:extLst>
      <p:ext uri="{BB962C8B-B14F-4D97-AF65-F5344CB8AC3E}">
        <p14:creationId xmlns:p14="http://schemas.microsoft.com/office/powerpoint/2010/main" val="3878332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Instructions for what to do during feature upgrade</a:t>
            </a:r>
          </a:p>
          <a:p>
            <a:pPr lvl="1"/>
            <a:r>
              <a:rPr lang="en-US" sz="1600" b="1" dirty="0" err="1">
                <a:latin typeface="Lucida Console" pitchFamily="49" charset="0"/>
              </a:rPr>
              <a:t>ApplyElementManifest</a:t>
            </a:r>
            <a:r>
              <a:rPr lang="en-US" sz="1800" dirty="0"/>
              <a:t> – used to process element manifest</a:t>
            </a:r>
          </a:p>
          <a:p>
            <a:pPr lvl="1"/>
            <a:r>
              <a:rPr lang="en-US" sz="1600" b="1" dirty="0" err="1">
                <a:latin typeface="Lucida Console" pitchFamily="49" charset="0"/>
              </a:rPr>
              <a:t>CustomUpgradeAction</a:t>
            </a:r>
            <a:r>
              <a:rPr lang="en-US" sz="1800" dirty="0"/>
              <a:t> – used to execute event handler</a:t>
            </a:r>
          </a:p>
          <a:p>
            <a:pPr lvl="1"/>
            <a:r>
              <a:rPr lang="en-US" sz="1600" b="1" dirty="0" err="1"/>
              <a:t>MapFile</a:t>
            </a:r>
            <a:r>
              <a:rPr lang="en-US" sz="1800" dirty="0"/>
              <a:t> – used to remap existing file URL to new physical file</a:t>
            </a:r>
          </a:p>
          <a:p>
            <a:pPr lvl="1"/>
            <a:r>
              <a:rPr lang="en-US" sz="1600" b="1" dirty="0" err="1"/>
              <a:t>AddContentTypeField</a:t>
            </a:r>
            <a:r>
              <a:rPr lang="en-US" sz="1800" dirty="0"/>
              <a:t> – used to add new column to existing content type</a:t>
            </a:r>
          </a:p>
          <a:p>
            <a:pPr lvl="1"/>
            <a:endParaRPr lang="en-US" sz="1800" dirty="0"/>
          </a:p>
          <a:p>
            <a:pPr lvl="1"/>
            <a:endParaRPr lang="en-US" sz="2000" dirty="0"/>
          </a:p>
          <a:p>
            <a:pPr lvl="1"/>
            <a:endParaRPr lang="en-US" dirty="0"/>
          </a:p>
        </p:txBody>
      </p:sp>
      <p:sp>
        <p:nvSpPr>
          <p:cNvPr id="2" name="Title 1"/>
          <p:cNvSpPr>
            <a:spLocks noGrp="1"/>
          </p:cNvSpPr>
          <p:nvPr>
            <p:ph type="title"/>
          </p:nvPr>
        </p:nvSpPr>
        <p:spPr/>
        <p:txBody>
          <a:bodyPr/>
          <a:lstStyle/>
          <a:p>
            <a:r>
              <a:rPr lang="en-US" dirty="0" err="1" smtClean="0"/>
              <a:t>UpgradeActions</a:t>
            </a:r>
            <a:endParaRPr lang="en-US" dirty="0"/>
          </a:p>
        </p:txBody>
      </p:sp>
      <p:sp>
        <p:nvSpPr>
          <p:cNvPr id="6" name="TextBox 5"/>
          <p:cNvSpPr txBox="1"/>
          <p:nvPr/>
        </p:nvSpPr>
        <p:spPr>
          <a:xfrm>
            <a:off x="1674812" y="3392718"/>
            <a:ext cx="5486400" cy="325422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86689158-7048-4421-AD21-E0DEF0D67C81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Wingtip Lead Tracker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BeginVersion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1.0.0.0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EndVersion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dirty="0">
              <a:latin typeface="Consolas" panose="020B0609020204030204" pitchFamily="49" charset="0"/>
              <a:cs typeface="Consolas" panose="020B0609020204030204" pitchFamily="49" charset="0"/>
            </a:endParaRPr>
          </a:p>
        </p:txBody>
      </p:sp>
      <p:sp>
        <p:nvSpPr>
          <p:cNvPr id="7" name="TextBox 6"/>
          <p:cNvSpPr txBox="1"/>
          <p:nvPr/>
        </p:nvSpPr>
        <p:spPr>
          <a:xfrm>
            <a:off x="6094412" y="3774874"/>
            <a:ext cx="4419600" cy="124495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0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105</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Sales 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p:txBody>
      </p:sp>
      <p:cxnSp>
        <p:nvCxnSpPr>
          <p:cNvPr id="9" name="Straight Arrow Connector 8"/>
          <p:cNvCxnSpPr/>
          <p:nvPr/>
        </p:nvCxnSpPr>
        <p:spPr>
          <a:xfrm flipV="1">
            <a:off x="6665912" y="4876800"/>
            <a:ext cx="876300" cy="838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9682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a:t>
            </a:r>
            <a:endParaRPr lang="en-US" dirty="0"/>
          </a:p>
        </p:txBody>
      </p:sp>
      <p:sp>
        <p:nvSpPr>
          <p:cNvPr id="3" name="Content Placeholder 2"/>
          <p:cNvSpPr>
            <a:spLocks noGrp="1"/>
          </p:cNvSpPr>
          <p:nvPr>
            <p:ph idx="1"/>
          </p:nvPr>
        </p:nvSpPr>
        <p:spPr/>
        <p:txBody>
          <a:bodyPr>
            <a:normAutofit/>
          </a:bodyPr>
          <a:lstStyle/>
          <a:p>
            <a:r>
              <a:rPr lang="en-US" sz="2400" dirty="0"/>
              <a:t>Use Upgrade Action named </a:t>
            </a:r>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AddContentTypeField</a:t>
            </a:r>
            <a:r>
              <a:rPr lang="en-US" sz="2000" dirty="0">
                <a:latin typeface="Courier New" pitchFamily="49" charset="0"/>
                <a:cs typeface="Courier New" pitchFamily="49" charset="0"/>
              </a:rPr>
              <a:t>&gt;</a:t>
            </a:r>
            <a:endParaRPr lang="en-US" sz="2400" dirty="0">
              <a:latin typeface="Courier New" pitchFamily="49" charset="0"/>
              <a:cs typeface="Courier New" pitchFamily="49" charset="0"/>
            </a:endParaRPr>
          </a:p>
          <a:p>
            <a:pPr lvl="1"/>
            <a:r>
              <a:rPr lang="en-US" sz="2000" dirty="0"/>
              <a:t>Enables developers to easily upgrade content types</a:t>
            </a:r>
          </a:p>
        </p:txBody>
      </p:sp>
      <p:sp>
        <p:nvSpPr>
          <p:cNvPr id="4" name="TextBox 3"/>
          <p:cNvSpPr txBox="1"/>
          <p:nvPr/>
        </p:nvSpPr>
        <p:spPr>
          <a:xfrm>
            <a:off x="2665412" y="2667000"/>
            <a:ext cx="5867400" cy="213430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BeginVersion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EndVersion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AddContentTypeField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ContentTypeId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FieldId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PushDown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977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Feature Upgrade</a:t>
            </a:r>
            <a:endParaRPr lang="en-US" dirty="0"/>
          </a:p>
        </p:txBody>
      </p:sp>
      <p:sp>
        <p:nvSpPr>
          <p:cNvPr id="3" name="Content Placeholder 2"/>
          <p:cNvSpPr>
            <a:spLocks noGrp="1"/>
          </p:cNvSpPr>
          <p:nvPr>
            <p:ph idx="1"/>
          </p:nvPr>
        </p:nvSpPr>
        <p:spPr/>
        <p:txBody>
          <a:bodyPr/>
          <a:lstStyle/>
          <a:p>
            <a:r>
              <a:rPr lang="en-US" dirty="0" smtClean="0"/>
              <a:t>Updating solution do not trigger feature upgrade</a:t>
            </a:r>
          </a:p>
          <a:p>
            <a:pPr lvl="1"/>
            <a:r>
              <a:rPr lang="en-US" dirty="0" smtClean="0"/>
              <a:t>Feature instances must be queried and upgraded</a:t>
            </a:r>
          </a:p>
          <a:p>
            <a:pPr lvl="1"/>
            <a:r>
              <a:rPr lang="en-US" dirty="0" smtClean="0"/>
              <a:t>Typically done using a Windows PowerShell script</a:t>
            </a:r>
            <a:endParaRPr lang="en-US" dirty="0"/>
          </a:p>
        </p:txBody>
      </p:sp>
      <p:sp>
        <p:nvSpPr>
          <p:cNvPr id="4" name="TextBox 3"/>
          <p:cNvSpPr txBox="1"/>
          <p:nvPr/>
        </p:nvSpPr>
        <p:spPr>
          <a:xfrm>
            <a:off x="2208212" y="3184858"/>
            <a:ext cx="7772400" cy="24539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itchFamily="49" charset="0"/>
                <a:ea typeface="Calibri" panose="020F0502020204030204" pitchFamily="34" charset="0"/>
                <a:cs typeface="Consolas" panose="020B0609020204030204" pitchFamily="49" charset="0"/>
              </a:rPr>
              <a:t>PSSnapin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Microsoft.SharePoint.Powershell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ErrorAction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SilentlyContinue</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"http://intranet.wingtip.com"</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New-Object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System.Guid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ArgumentList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"86689158-7048-4421-AD21-E0DEF0D67C81"</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8080"/>
                </a:solidFill>
                <a:latin typeface="Consolas" pitchFamily="49" charset="0"/>
                <a:ea typeface="Calibri" panose="020F0502020204030204" pitchFamily="34" charset="0"/>
                <a:cs typeface="Consolas" panose="020B0609020204030204" pitchFamily="49" charset="0"/>
              </a:rPr>
              <a:t>Microsoft.SharePoint.Administration.SPWebApplication</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Lookup(</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QueryFeatures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err="1">
                <a:solidFill>
                  <a:srgbClr val="00008B"/>
                </a:solidFill>
                <a:latin typeface="Consolas" pitchFamily="49" charset="0"/>
                <a:ea typeface="Calibri" panose="020F0502020204030204" pitchFamily="34" charset="0"/>
                <a:cs typeface="Consolas" panose="020B0609020204030204" pitchFamily="49" charset="0"/>
              </a:rPr>
              <a:t>foreach</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B"/>
                </a:solidFill>
                <a:latin typeface="Consolas" pitchFamily="49" charset="0"/>
                <a:ea typeface="Calibri" panose="020F0502020204030204" pitchFamily="34" charset="0"/>
                <a:cs typeface="Consolas" panose="020B0609020204030204" pitchFamily="49" charset="0"/>
              </a:rPr>
              <a:t>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Write-Host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"Updating feature in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Parent</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Url</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Upgrade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80373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 – Special Note</a:t>
            </a:r>
            <a:endParaRPr lang="en-US" dirty="0"/>
          </a:p>
        </p:txBody>
      </p:sp>
      <p:sp>
        <p:nvSpPr>
          <p:cNvPr id="3" name="Content Placeholder 2"/>
          <p:cNvSpPr>
            <a:spLocks noGrp="1"/>
          </p:cNvSpPr>
          <p:nvPr>
            <p:ph idx="1"/>
          </p:nvPr>
        </p:nvSpPr>
        <p:spPr/>
        <p:txBody>
          <a:bodyPr/>
          <a:lstStyle/>
          <a:p>
            <a:r>
              <a:rPr lang="en-US" dirty="0" smtClean="0"/>
              <a:t>Upgrading content types should be thoroughly tested in each scenario</a:t>
            </a:r>
          </a:p>
          <a:p>
            <a:r>
              <a:rPr lang="en-US" dirty="0" smtClean="0"/>
              <a:t>Strongly recommended to read the </a:t>
            </a:r>
            <a:br>
              <a:rPr lang="en-US" dirty="0" smtClean="0"/>
            </a:br>
            <a:r>
              <a:rPr lang="en-US" dirty="0" smtClean="0"/>
              <a:t>following resources:</a:t>
            </a:r>
          </a:p>
          <a:p>
            <a:pPr lvl="1"/>
            <a:r>
              <a:rPr lang="en-US" sz="2000" dirty="0"/>
              <a:t>Patterns &amp; Practices: SharePoint Guidance</a:t>
            </a:r>
            <a:br>
              <a:rPr lang="en-US" sz="2000" dirty="0"/>
            </a:br>
            <a:r>
              <a:rPr lang="en-US" sz="2000" dirty="0">
                <a:hlinkClick r:id="rId3"/>
              </a:rPr>
              <a:t>http://msdn.microsoft.com/en-us/library/ff770300.aspx</a:t>
            </a:r>
            <a:endParaRPr lang="en-US" sz="2000" dirty="0"/>
          </a:p>
          <a:p>
            <a:pPr lvl="1"/>
            <a:r>
              <a:rPr lang="en-US" sz="2000" dirty="0"/>
              <a:t>P&amp;P: SharePoint Guidance: Columns, Lists &amp; Content Types</a:t>
            </a:r>
            <a:br>
              <a:rPr lang="en-US" sz="2000" dirty="0"/>
            </a:br>
            <a:r>
              <a:rPr lang="en-US" sz="2000" dirty="0">
                <a:hlinkClick r:id="rId4"/>
              </a:rPr>
              <a:t>http://msdn.microsoft.com/en-us/library/ff798404.aspx</a:t>
            </a:r>
            <a:endParaRPr lang="en-US" sz="2000" dirty="0"/>
          </a:p>
          <a:p>
            <a:pPr lvl="1"/>
            <a:r>
              <a:rPr lang="en-US" sz="2000" dirty="0"/>
              <a:t>MSDN Documentation: Updating Content Types</a:t>
            </a:r>
            <a:br>
              <a:rPr lang="en-US" sz="2000" dirty="0"/>
            </a:br>
            <a:r>
              <a:rPr lang="en-US" sz="2000" dirty="0">
                <a:hlinkClick r:id="rId5"/>
              </a:rPr>
              <a:t>http://msdn.microsoft.com/en-us/library/aa543504.aspx</a:t>
            </a:r>
            <a:r>
              <a:rPr lang="en-US" sz="2000" dirty="0"/>
              <a:t> </a:t>
            </a:r>
          </a:p>
        </p:txBody>
      </p:sp>
    </p:spTree>
    <p:extLst>
      <p:ext uri="{BB962C8B-B14F-4D97-AF65-F5344CB8AC3E}">
        <p14:creationId xmlns:p14="http://schemas.microsoft.com/office/powerpoint/2010/main" val="4054216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Site </a:t>
            </a:r>
            <a:r>
              <a:rPr lang="en-US" sz="3136" dirty="0"/>
              <a:t>Columns and Content Types</a:t>
            </a:r>
          </a:p>
          <a:p>
            <a:r>
              <a:rPr lang="en-US" sz="3136" dirty="0"/>
              <a:t>Creating </a:t>
            </a:r>
            <a:r>
              <a:rPr lang="en-US" sz="3136" dirty="0" smtClean="0"/>
              <a:t>Custom Lists using XML</a:t>
            </a:r>
            <a:endParaRPr lang="en-US" sz="3136" dirty="0"/>
          </a:p>
          <a:p>
            <a:r>
              <a:rPr lang="en-US" sz="3136" dirty="0"/>
              <a:t>Updating </a:t>
            </a:r>
            <a:r>
              <a:rPr lang="en-US" sz="3136" dirty="0" smtClean="0"/>
              <a:t>Site Columns and Content Types</a:t>
            </a:r>
          </a:p>
          <a:p>
            <a:r>
              <a:rPr lang="en-US" sz="3136" dirty="0"/>
              <a:t>Creating Custom Lists using </a:t>
            </a:r>
            <a:r>
              <a:rPr lang="en-US" sz="3136" dirty="0" smtClean="0"/>
              <a:t>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CSOM</a:t>
            </a:r>
          </a:p>
        </p:txBody>
      </p:sp>
    </p:spTree>
    <p:extLst>
      <p:ext uri="{BB962C8B-B14F-4D97-AF65-F5344CB8AC3E}">
        <p14:creationId xmlns:p14="http://schemas.microsoft.com/office/powerpoint/2010/main" val="304988123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490" y="3034259"/>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967772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825369" y="1450299"/>
            <a:ext cx="8713078" cy="4006121"/>
          </a:xfrm>
          <a:prstGeom prst="rect">
            <a:avLst/>
          </a:prstGeom>
          <a:ln>
            <a:solidFill>
              <a:schemeClr val="bg1">
                <a:lumMod val="50000"/>
              </a:schemeClr>
            </a:solidFill>
          </a:ln>
        </p:spPr>
      </p:pic>
    </p:spTree>
    <p:extLst>
      <p:ext uri="{BB962C8B-B14F-4D97-AF65-F5344CB8AC3E}">
        <p14:creationId xmlns:p14="http://schemas.microsoft.com/office/powerpoint/2010/main" val="371331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0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230103" y="1475282"/>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228493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Creating site columns, content types and lists using CSOM</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29297765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Site </a:t>
            </a:r>
            <a:r>
              <a:rPr lang="en-US" sz="3136" dirty="0"/>
              <a:t>Columns and Content Types</a:t>
            </a:r>
          </a:p>
          <a:p>
            <a:r>
              <a:rPr lang="en-US" sz="3136" dirty="0"/>
              <a:t>Creating </a:t>
            </a:r>
            <a:r>
              <a:rPr lang="en-US" sz="3136" dirty="0" smtClean="0"/>
              <a:t>Custom Lists using XML</a:t>
            </a:r>
            <a:endParaRPr lang="en-US" sz="3136" dirty="0"/>
          </a:p>
          <a:p>
            <a:r>
              <a:rPr lang="en-US" sz="3136" dirty="0"/>
              <a:t>Updating </a:t>
            </a:r>
            <a:r>
              <a:rPr lang="en-US" sz="3136" dirty="0" smtClean="0"/>
              <a:t>Site Columns and Content Types</a:t>
            </a:r>
          </a:p>
          <a:p>
            <a:r>
              <a:rPr lang="en-US" sz="3136" dirty="0"/>
              <a:t>Creating Custom Lists using </a:t>
            </a:r>
            <a:r>
              <a:rPr lang="en-US" sz="3136" dirty="0" smtClean="0"/>
              <a:t>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66456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0" y="5095357"/>
            <a:ext cx="11949218" cy="610552"/>
          </a:xfrm>
          <a:prstGeom prst="rect">
            <a:avLst/>
          </a:prstGeom>
        </p:spPr>
        <p:txBody>
          <a:bodyPr/>
          <a:lstStyle/>
          <a:p>
            <a:pPr marL="0" indent="0" algn="ctr">
              <a:buNone/>
            </a:pPr>
            <a:r>
              <a:rPr lang="en-US" sz="3075" dirty="0">
                <a:hlinkClick r:id="rId3"/>
              </a:rPr>
              <a:t>http://dev.office.com/devprogram</a:t>
            </a:r>
            <a:r>
              <a:rPr lang="en-US" sz="3075" dirty="0"/>
              <a:t> </a:t>
            </a:r>
          </a:p>
        </p:txBody>
      </p:sp>
      <p:grpSp>
        <p:nvGrpSpPr>
          <p:cNvPr id="83" name="Group 82"/>
          <p:cNvGrpSpPr/>
          <p:nvPr/>
        </p:nvGrpSpPr>
        <p:grpSpPr>
          <a:xfrm>
            <a:off x="4599617" y="3142245"/>
            <a:ext cx="2992644" cy="3668351"/>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grpSp>
      <p:grpSp>
        <p:nvGrpSpPr>
          <p:cNvPr id="294" name="Group 293"/>
          <p:cNvGrpSpPr/>
          <p:nvPr/>
        </p:nvGrpSpPr>
        <p:grpSpPr>
          <a:xfrm>
            <a:off x="567900" y="2283703"/>
            <a:ext cx="2244709" cy="1862096"/>
            <a:chOff x="457200" y="2260433"/>
            <a:chExt cx="2290317" cy="1899930"/>
          </a:xfrm>
        </p:grpSpPr>
        <p:sp>
          <p:nvSpPr>
            <p:cNvPr id="67" name="Rectangle 66"/>
            <p:cNvSpPr/>
            <p:nvPr/>
          </p:nvSpPr>
          <p:spPr>
            <a:xfrm>
              <a:off x="457200" y="3466393"/>
              <a:ext cx="2290317"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E-mail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36435" y="2305651"/>
            <a:ext cx="1578419" cy="2137715"/>
            <a:chOff x="3320378" y="2282825"/>
            <a:chExt cx="1610489" cy="2181149"/>
          </a:xfrm>
        </p:grpSpPr>
        <p:sp>
          <p:nvSpPr>
            <p:cNvPr id="1041" name="Rectangle 1040"/>
            <p:cNvSpPr/>
            <p:nvPr/>
          </p:nvSpPr>
          <p:spPr>
            <a:xfrm>
              <a:off x="3320378" y="3466393"/>
              <a:ext cx="1610489" cy="997581"/>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3391" rIns="0" bIns="143391" rtlCol="0" anchor="ctr" anchorCtr="0">
                <a:spAutoFit/>
              </a:bodyPr>
              <a:lstStyle/>
              <a:p>
                <a:pPr algn="ctr" defTabSz="914128">
                  <a:lnSpc>
                    <a:spcPct val="90000"/>
                  </a:lnSpc>
                  <a:spcAft>
                    <a:spcPts val="588"/>
                  </a:spcAft>
                </a:pPr>
                <a:r>
                  <a:rPr lang="en-US" sz="1372"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438681" y="2237731"/>
            <a:ext cx="1578419" cy="1908068"/>
            <a:chOff x="5503728" y="2213527"/>
            <a:chExt cx="1610489" cy="1946836"/>
          </a:xfrm>
        </p:grpSpPr>
        <p:sp>
          <p:nvSpPr>
            <p:cNvPr id="134" name="Rectangle 133"/>
            <p:cNvSpPr/>
            <p:nvPr/>
          </p:nvSpPr>
          <p:spPr>
            <a:xfrm>
              <a:off x="5503728" y="3466393"/>
              <a:ext cx="1610489"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540924" y="2237583"/>
            <a:ext cx="1710257" cy="1908218"/>
            <a:chOff x="7453007" y="2213374"/>
            <a:chExt cx="1745006" cy="1946989"/>
          </a:xfrm>
        </p:grpSpPr>
        <p:sp>
          <p:nvSpPr>
            <p:cNvPr id="142" name="Rectangle 141"/>
            <p:cNvSpPr/>
            <p:nvPr/>
          </p:nvSpPr>
          <p:spPr>
            <a:xfrm>
              <a:off x="7520266" y="3466393"/>
              <a:ext cx="1610489"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775009" y="2240303"/>
            <a:ext cx="1578419" cy="1757640"/>
            <a:chOff x="9851377" y="2216150"/>
            <a:chExt cx="1610489" cy="1793351"/>
          </a:xfrm>
        </p:grpSpPr>
        <p:sp>
          <p:nvSpPr>
            <p:cNvPr id="177" name="Rectangle 176"/>
            <p:cNvSpPr/>
            <p:nvPr/>
          </p:nvSpPr>
          <p:spPr>
            <a:xfrm>
              <a:off x="9851377" y="3617256"/>
              <a:ext cx="1610489" cy="392245"/>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10440370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7981E-6 -0.08375 L -2.27981E-6 -2.00182E-6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057477" y="1470513"/>
            <a:ext cx="3572258" cy="325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67" name="AutoShape 151"/>
          <p:cNvSpPr>
            <a:spLocks noChangeAspect="1" noChangeArrowheads="1" noTextEdit="1"/>
          </p:cNvSpPr>
          <p:nvPr/>
        </p:nvSpPr>
        <p:spPr bwMode="auto">
          <a:xfrm>
            <a:off x="8046801" y="4823129"/>
            <a:ext cx="3582935"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82" name="AutoShape 167"/>
          <p:cNvSpPr>
            <a:spLocks noChangeAspect="1" noChangeArrowheads="1" noTextEdit="1"/>
          </p:cNvSpPr>
          <p:nvPr/>
        </p:nvSpPr>
        <p:spPr bwMode="auto">
          <a:xfrm>
            <a:off x="6190507" y="4823129"/>
            <a:ext cx="1665630"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91" name="AutoShape 177"/>
          <p:cNvSpPr>
            <a:spLocks noChangeAspect="1" noChangeArrowheads="1" noTextEdit="1"/>
          </p:cNvSpPr>
          <p:nvPr/>
        </p:nvSpPr>
        <p:spPr bwMode="auto">
          <a:xfrm>
            <a:off x="4312859" y="4823129"/>
            <a:ext cx="1676307"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231" name="AutoShape 219"/>
          <p:cNvSpPr>
            <a:spLocks noChangeAspect="1" noChangeArrowheads="1" noTextEdit="1"/>
          </p:cNvSpPr>
          <p:nvPr/>
        </p:nvSpPr>
        <p:spPr bwMode="auto">
          <a:xfrm>
            <a:off x="2435214" y="3177326"/>
            <a:ext cx="1676308"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268" name="AutoShape 257"/>
          <p:cNvSpPr>
            <a:spLocks noChangeAspect="1" noChangeArrowheads="1" noTextEdit="1"/>
          </p:cNvSpPr>
          <p:nvPr/>
        </p:nvSpPr>
        <p:spPr bwMode="auto">
          <a:xfrm>
            <a:off x="569770" y="3177326"/>
            <a:ext cx="1664104"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9" name="AutoShape 3"/>
          <p:cNvSpPr>
            <a:spLocks noChangeAspect="1" noChangeArrowheads="1" noTextEdit="1"/>
          </p:cNvSpPr>
          <p:nvPr/>
        </p:nvSpPr>
        <p:spPr bwMode="auto">
          <a:xfrm>
            <a:off x="569769" y="1470512"/>
            <a:ext cx="1664105" cy="15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96" name="AutoShape 77"/>
          <p:cNvSpPr>
            <a:spLocks noChangeAspect="1" noChangeArrowheads="1" noTextEdit="1"/>
          </p:cNvSpPr>
          <p:nvPr/>
        </p:nvSpPr>
        <p:spPr bwMode="auto">
          <a:xfrm>
            <a:off x="4312861" y="1470515"/>
            <a:ext cx="1676306" cy="15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20" name="Group 19"/>
          <p:cNvGrpSpPr/>
          <p:nvPr/>
        </p:nvGrpSpPr>
        <p:grpSpPr>
          <a:xfrm>
            <a:off x="437800" y="1188523"/>
            <a:ext cx="5414822" cy="1828239"/>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6"/>
            </a:solidFill>
            <a:ln>
              <a:noFill/>
            </a:ln>
          </p:spPr>
          <p:txBody>
            <a:bodyPr vert="horz" wrap="square" lIns="179238" tIns="43928" rIns="87857" bIns="43928" numCol="1" anchor="ctr" anchorCtr="0" compatLnSpc="1">
              <a:prstTxWarp prst="textNoShape">
                <a:avLst/>
              </a:prstTxWarp>
            </a:bodyPr>
            <a:lstStyle/>
            <a:p>
              <a:pPr defTabSz="896171">
                <a:lnSpc>
                  <a:spcPct val="80000"/>
                </a:lnSpc>
                <a:spcBef>
                  <a:spcPts val="576"/>
                </a:spcBef>
                <a:spcAft>
                  <a:spcPts val="576"/>
                </a:spcAft>
                <a:defRPr/>
              </a:pPr>
              <a:r>
                <a:rPr lang="en-US" sz="3920" b="1" dirty="0">
                  <a:gradFill>
                    <a:gsLst>
                      <a:gs pos="0">
                        <a:srgbClr val="FFFFFF"/>
                      </a:gs>
                      <a:gs pos="100000">
                        <a:srgbClr val="FFFFFF"/>
                      </a:gs>
                    </a:gsLst>
                    <a:lin ang="5400000" scaled="0"/>
                  </a:gradFill>
                  <a:latin typeface="Segoe UI Light"/>
                </a:rPr>
                <a:t>Office 365 </a:t>
              </a:r>
              <a:r>
                <a:rPr lang="en-US" sz="3920" b="1" dirty="0">
                  <a:gradFill>
                    <a:gsLst>
                      <a:gs pos="0">
                        <a:srgbClr val="FFFFFF"/>
                      </a:gs>
                      <a:gs pos="100000">
                        <a:srgbClr val="FFFFFF"/>
                      </a:gs>
                    </a:gsLst>
                    <a:lin ang="5400000" scaled="0"/>
                  </a:gradFill>
                  <a:latin typeface="Segoe UI Light"/>
                </a:rPr>
                <a:t>Network</a:t>
              </a:r>
            </a:p>
            <a:p>
              <a:pPr defTabSz="896171">
                <a:lnSpc>
                  <a:spcPct val="80000"/>
                </a:lnSpc>
                <a:spcBef>
                  <a:spcPts val="576"/>
                </a:spcBef>
                <a:spcAft>
                  <a:spcPts val="576"/>
                </a:spcAft>
                <a:defRPr/>
              </a:pPr>
              <a:r>
                <a:rPr lang="en-US" sz="1764" dirty="0">
                  <a:solidFill>
                    <a:srgbClr val="404040"/>
                  </a:solidFill>
                  <a:latin typeface="Segoe UI"/>
                  <a:hlinkClick r:id="rId3"/>
                </a:rPr>
                <a:t>https://www.yammer.com/itpronetwork</a:t>
              </a:r>
              <a:r>
                <a:rPr lang="en-US" sz="1764" dirty="0">
                  <a:solidFill>
                    <a:srgbClr val="404040"/>
                  </a:solidFill>
                  <a:latin typeface="Segoe UI"/>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7857" tIns="43928" rIns="87857" bIns="43928" numCol="1" anchor="t" anchorCtr="0" compatLnSpc="1">
              <a:prstTxWarp prst="textNoShape">
                <a:avLst/>
              </a:prstTxWarp>
            </a:bodyPr>
            <a:lstStyle/>
            <a:p>
              <a:pPr defTabSz="914128">
                <a:defRPr/>
              </a:pPr>
              <a:endParaRPr lang="en-US" sz="1730" kern="0" dirty="0">
                <a:solidFill>
                  <a:srgbClr val="505050"/>
                </a:solidFill>
                <a:latin typeface="Segoe UI"/>
              </a:endParaRPr>
            </a:p>
          </p:txBody>
        </p:sp>
      </p:grpSp>
      <p:grpSp>
        <p:nvGrpSpPr>
          <p:cNvPr id="22" name="Group 21"/>
          <p:cNvGrpSpPr/>
          <p:nvPr/>
        </p:nvGrpSpPr>
        <p:grpSpPr>
          <a:xfrm>
            <a:off x="8043208" y="1194773"/>
            <a:ext cx="3708597" cy="3550132"/>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43" name="Rectangle 103"/>
              <p:cNvSpPr/>
              <p:nvPr/>
            </p:nvSpPr>
            <p:spPr>
              <a:xfrm>
                <a:off x="8232083" y="2240200"/>
                <a:ext cx="3633944" cy="358283"/>
              </a:xfrm>
              <a:prstGeom prst="rect">
                <a:avLst/>
              </a:prstGeom>
            </p:spPr>
            <p:txBody>
              <a:bodyPr wrap="square" lIns="0" rIns="0" bIns="87857" anchor="b" anchorCtr="0">
                <a:spAutoFit/>
              </a:bodyPr>
              <a:lstStyle/>
              <a:p>
                <a:pPr algn="ctr" defTabSz="896171">
                  <a:lnSpc>
                    <a:spcPct val="80000"/>
                  </a:lnSpc>
                  <a:spcBef>
                    <a:spcPts val="576"/>
                  </a:spcBef>
                  <a:spcAft>
                    <a:spcPts val="576"/>
                  </a:spcAft>
                  <a:defRPr/>
                </a:pPr>
                <a:r>
                  <a:rPr lang="en-US" sz="1764" dirty="0">
                    <a:solidFill>
                      <a:srgbClr val="404040"/>
                    </a:solidFill>
                    <a:latin typeface="Segoe UI"/>
                    <a:hlinkClick r:id="rId4"/>
                  </a:rPr>
                  <a:t>@</a:t>
                </a:r>
                <a:r>
                  <a:rPr lang="en-US" sz="1764" dirty="0" err="1">
                    <a:solidFill>
                      <a:srgbClr val="404040"/>
                    </a:solidFill>
                    <a:latin typeface="Segoe UI"/>
                    <a:hlinkClick r:id="rId4"/>
                  </a:rPr>
                  <a:t>OfficeDev</a:t>
                </a:r>
                <a:r>
                  <a:rPr lang="en-US" sz="1764" dirty="0">
                    <a:solidFill>
                      <a:srgbClr val="404040"/>
                    </a:solidFill>
                    <a:latin typeface="Segoe UI"/>
                  </a:rPr>
                  <a:t> </a:t>
                </a:r>
              </a:p>
            </p:txBody>
          </p:sp>
          <p:sp>
            <p:nvSpPr>
              <p:cNvPr id="344" name="Rectangle 104"/>
              <p:cNvSpPr/>
              <p:nvPr/>
            </p:nvSpPr>
            <p:spPr>
              <a:xfrm>
                <a:off x="8247644" y="1490659"/>
                <a:ext cx="3644837" cy="850899"/>
              </a:xfrm>
              <a:prstGeom prst="rect">
                <a:avLst/>
              </a:prstGeom>
            </p:spPr>
            <p:txBody>
              <a:bodyPr wrap="square" lIns="175715" tIns="140572" rIns="175715" bIns="87857">
                <a:spAutoFit/>
              </a:bodyPr>
              <a:lstStyle/>
              <a:p>
                <a:pPr algn="ctr" defTabSz="896171">
                  <a:spcBef>
                    <a:spcPts val="576"/>
                  </a:spcBef>
                  <a:spcAft>
                    <a:spcPts val="576"/>
                  </a:spcAft>
                  <a:defRPr/>
                </a:pPr>
                <a:r>
                  <a:rPr lang="en-US" sz="3920"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058456" y="3094333"/>
            <a:ext cx="1799649" cy="1650572"/>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grpSp>
      <p:grpSp>
        <p:nvGrpSpPr>
          <p:cNvPr id="558" name="Group 557"/>
          <p:cNvGrpSpPr/>
          <p:nvPr/>
        </p:nvGrpSpPr>
        <p:grpSpPr>
          <a:xfrm>
            <a:off x="4334289" y="4820514"/>
            <a:ext cx="1742326" cy="1573663"/>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5934494" y="1188524"/>
            <a:ext cx="2031964" cy="1827226"/>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1" name="Rectangle 461"/>
              <p:cNvSpPr>
                <a:spLocks noChangeArrowheads="1"/>
              </p:cNvSpPr>
              <p:nvPr/>
            </p:nvSpPr>
            <p:spPr bwMode="auto">
              <a:xfrm>
                <a:off x="6865938" y="1868488"/>
                <a:ext cx="2090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S</a:t>
                </a:r>
                <a:endParaRPr lang="en-US" altLang="en-US" sz="1730">
                  <a:solidFill>
                    <a:srgbClr val="404040"/>
                  </a:solidFill>
                </a:endParaRPr>
              </a:p>
            </p:txBody>
          </p:sp>
          <p:sp>
            <p:nvSpPr>
              <p:cNvPr id="502" name="Rectangle 462"/>
              <p:cNvSpPr>
                <a:spLocks noChangeArrowheads="1"/>
              </p:cNvSpPr>
              <p:nvPr/>
            </p:nvSpPr>
            <p:spPr bwMode="auto">
              <a:xfrm>
                <a:off x="6888163"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03" name="Rectangle 463"/>
              <p:cNvSpPr>
                <a:spLocks noChangeArrowheads="1"/>
              </p:cNvSpPr>
              <p:nvPr/>
            </p:nvSpPr>
            <p:spPr bwMode="auto">
              <a:xfrm>
                <a:off x="6902451" y="1868488"/>
                <a:ext cx="1811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a</a:t>
                </a:r>
                <a:endParaRPr lang="en-US" altLang="en-US" sz="1730">
                  <a:solidFill>
                    <a:srgbClr val="404040"/>
                  </a:solidFill>
                </a:endParaRPr>
              </a:p>
            </p:txBody>
          </p:sp>
          <p:sp>
            <p:nvSpPr>
              <p:cNvPr id="504" name="Rectangle 464"/>
              <p:cNvSpPr>
                <a:spLocks noChangeArrowheads="1"/>
              </p:cNvSpPr>
              <p:nvPr/>
            </p:nvSpPr>
            <p:spPr bwMode="auto">
              <a:xfrm>
                <a:off x="6923088" y="1868488"/>
                <a:ext cx="1114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r</a:t>
                </a:r>
                <a:endParaRPr lang="en-US" altLang="en-US" sz="1730">
                  <a:solidFill>
                    <a:srgbClr val="404040"/>
                  </a:solidFill>
                </a:endParaRPr>
              </a:p>
            </p:txBody>
          </p:sp>
          <p:sp>
            <p:nvSpPr>
              <p:cNvPr id="505" name="Rectangle 465"/>
              <p:cNvSpPr>
                <a:spLocks noChangeArrowheads="1"/>
              </p:cNvSpPr>
              <p:nvPr/>
            </p:nvSpPr>
            <p:spPr bwMode="auto">
              <a:xfrm>
                <a:off x="6940551"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9" name="Rectangle 499"/>
              <p:cNvSpPr>
                <a:spLocks noChangeArrowheads="1"/>
              </p:cNvSpPr>
              <p:nvPr/>
            </p:nvSpPr>
            <p:spPr bwMode="auto">
              <a:xfrm>
                <a:off x="6865938" y="1868488"/>
                <a:ext cx="2090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S</a:t>
                </a:r>
                <a:endParaRPr lang="en-US" altLang="en-US" sz="1730">
                  <a:solidFill>
                    <a:srgbClr val="404040"/>
                  </a:solidFill>
                </a:endParaRPr>
              </a:p>
            </p:txBody>
          </p:sp>
          <p:sp>
            <p:nvSpPr>
              <p:cNvPr id="540" name="Rectangle 500"/>
              <p:cNvSpPr>
                <a:spLocks noChangeArrowheads="1"/>
              </p:cNvSpPr>
              <p:nvPr/>
            </p:nvSpPr>
            <p:spPr bwMode="auto">
              <a:xfrm>
                <a:off x="6888163"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41" name="Rectangle 501"/>
              <p:cNvSpPr>
                <a:spLocks noChangeArrowheads="1"/>
              </p:cNvSpPr>
              <p:nvPr/>
            </p:nvSpPr>
            <p:spPr bwMode="auto">
              <a:xfrm>
                <a:off x="6902451" y="1868488"/>
                <a:ext cx="1811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a</a:t>
                </a:r>
                <a:endParaRPr lang="en-US" altLang="en-US" sz="1730">
                  <a:solidFill>
                    <a:srgbClr val="404040"/>
                  </a:solidFill>
                </a:endParaRPr>
              </a:p>
            </p:txBody>
          </p:sp>
          <p:sp>
            <p:nvSpPr>
              <p:cNvPr id="542" name="Rectangle 502"/>
              <p:cNvSpPr>
                <a:spLocks noChangeArrowheads="1"/>
              </p:cNvSpPr>
              <p:nvPr/>
            </p:nvSpPr>
            <p:spPr bwMode="auto">
              <a:xfrm>
                <a:off x="6923088" y="1868488"/>
                <a:ext cx="1114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r</a:t>
                </a:r>
                <a:endParaRPr lang="en-US" altLang="en-US" sz="1730">
                  <a:solidFill>
                    <a:srgbClr val="404040"/>
                  </a:solidFill>
                </a:endParaRPr>
              </a:p>
            </p:txBody>
          </p:sp>
          <p:sp>
            <p:nvSpPr>
              <p:cNvPr id="543" name="Rectangle 503"/>
              <p:cNvSpPr>
                <a:spLocks noChangeArrowheads="1"/>
              </p:cNvSpPr>
              <p:nvPr/>
            </p:nvSpPr>
            <p:spPr bwMode="auto">
              <a:xfrm>
                <a:off x="6940551"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grpSp>
        <p:nvGrpSpPr>
          <p:cNvPr id="21" name="Group 20"/>
          <p:cNvGrpSpPr/>
          <p:nvPr/>
        </p:nvGrpSpPr>
        <p:grpSpPr>
          <a:xfrm>
            <a:off x="437800" y="3094333"/>
            <a:ext cx="3817193" cy="3290455"/>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rgbClr val="8346C6"/>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sp>
          <p:nvSpPr>
            <p:cNvPr id="215" name="Rectangle 203"/>
            <p:cNvSpPr>
              <a:spLocks noChangeArrowheads="1"/>
            </p:cNvSpPr>
            <p:nvPr/>
          </p:nvSpPr>
          <p:spPr bwMode="auto">
            <a:xfrm>
              <a:off x="461603" y="4916603"/>
              <a:ext cx="3879842" cy="1596502"/>
            </a:xfrm>
            <a:prstGeom prst="rect">
              <a:avLst/>
            </a:prstGeom>
            <a:solidFill>
              <a:srgbClr val="8346C6"/>
            </a:solidFill>
            <a:ln>
              <a:noFill/>
            </a:ln>
          </p:spPr>
          <p:txBody>
            <a:bodyPr vert="horz" wrap="square" lIns="87857" tIns="43928" rIns="87857" bIns="43928" numCol="1" anchor="ctr" anchorCtr="0" compatLnSpc="1">
              <a:prstTxWarp prst="textNoShape">
                <a:avLst/>
              </a:prstTxWarp>
            </a:bodyPr>
            <a:lstStyle/>
            <a:p>
              <a:pPr algn="ctr" defTabSz="896171">
                <a:defRPr/>
              </a:pPr>
              <a:r>
                <a:rPr lang="en-US" sz="3920" b="1" dirty="0">
                  <a:gradFill>
                    <a:gsLst>
                      <a:gs pos="0">
                        <a:srgbClr val="FFFFFF"/>
                      </a:gs>
                      <a:gs pos="100000">
                        <a:srgbClr val="FFFFFF"/>
                      </a:gs>
                    </a:gsLst>
                    <a:lin ang="5400000" scaled="0"/>
                  </a:gradFill>
                  <a:latin typeface="Segoe UI Light"/>
                </a:rPr>
                <a:t>Podcasts</a:t>
              </a:r>
              <a:r>
                <a:rPr lang="en-US" sz="1730" dirty="0">
                  <a:solidFill>
                    <a:srgbClr val="404040"/>
                  </a:solidFill>
                  <a:latin typeface="Segoe UI"/>
                </a:rPr>
                <a:t/>
              </a:r>
              <a:br>
                <a:rPr lang="en-US" sz="1730" dirty="0">
                  <a:solidFill>
                    <a:srgbClr val="404040"/>
                  </a:solidFill>
                  <a:latin typeface="Segoe UI"/>
                </a:rPr>
              </a:br>
              <a:r>
                <a:rPr lang="en-US" sz="1764" spc="-49" dirty="0">
                  <a:solidFill>
                    <a:srgbClr val="404040"/>
                  </a:solidFill>
                  <a:latin typeface="Segoe UI"/>
                  <a:hlinkClick r:id="rId7"/>
                </a:rPr>
                <a:t>http://</a:t>
              </a:r>
              <a:r>
                <a:rPr lang="en-US" sz="1764" dirty="0">
                  <a:solidFill>
                    <a:srgbClr val="404040"/>
                  </a:solidFill>
                  <a:latin typeface="Segoe UI"/>
                  <a:hlinkClick r:id="rId7"/>
                </a:rPr>
                <a:t>dev.office.com/podcasts</a:t>
              </a:r>
              <a:r>
                <a:rPr lang="en-US" sz="1764" spc="-49" dirty="0">
                  <a:solidFill>
                    <a:srgbClr val="404040"/>
                  </a:solidFill>
                  <a:latin typeface="Segoe UI"/>
                </a:rPr>
                <a:t> </a:t>
              </a:r>
            </a:p>
            <a:p>
              <a:pPr algn="ctr" defTabSz="896171">
                <a:defRPr/>
              </a:pPr>
              <a:endParaRPr lang="en-US" sz="1730" dirty="0">
                <a:solidFill>
                  <a:srgbClr val="404040"/>
                </a:solidFill>
                <a:latin typeface="Segoe UI"/>
              </a:endParaRPr>
            </a:p>
          </p:txBody>
        </p:sp>
      </p:grpSp>
      <p:grpSp>
        <p:nvGrpSpPr>
          <p:cNvPr id="15" name="Group 14"/>
          <p:cNvGrpSpPr/>
          <p:nvPr/>
        </p:nvGrpSpPr>
        <p:grpSpPr>
          <a:xfrm>
            <a:off x="9932489" y="4820078"/>
            <a:ext cx="1808241" cy="1566666"/>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rgbClr val="008272"/>
            </a:solidFill>
            <a:ln>
              <a:noFill/>
            </a:ln>
          </p:spPr>
          <p:txBody>
            <a:bodyPr vert="horz" wrap="square" lIns="87857" tIns="43928" rIns="87857" bIns="43928" numCol="1" anchor="t" anchorCtr="0" compatLnSpc="1">
              <a:prstTxWarp prst="textNoShape">
                <a:avLst/>
              </a:prstTxWarp>
            </a:bodyPr>
            <a:lstStyle/>
            <a:p>
              <a:pPr defTabSz="896171">
                <a:defRPr/>
              </a:pPr>
              <a:r>
                <a:rPr lang="en-US" sz="1764" b="1" dirty="0" err="1">
                  <a:gradFill>
                    <a:gsLst>
                      <a:gs pos="0">
                        <a:srgbClr val="FFFFFF"/>
                      </a:gs>
                      <a:gs pos="100000">
                        <a:srgbClr val="FFFFFF"/>
                      </a:gs>
                    </a:gsLst>
                    <a:lin ang="5400000" scaled="0"/>
                  </a:gradFill>
                  <a:latin typeface="Segoe UI Light"/>
                </a:rPr>
                <a:t>UserVoice</a:t>
              </a: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r>
                <a:rPr lang="en-US" sz="1176" dirty="0">
                  <a:solidFill>
                    <a:srgbClr val="404040"/>
                  </a:solidFill>
                  <a:latin typeface="Segoe UI"/>
                  <a:hlinkClick r:id="rId8"/>
                </a:rPr>
                <a:t>http://officespdev.uservoice.com/</a:t>
              </a:r>
              <a:r>
                <a:rPr lang="en-US" sz="1176" dirty="0">
                  <a:solidFill>
                    <a:srgbClr val="404040"/>
                  </a:solidFill>
                  <a:latin typeface="Segoe UI"/>
                </a:rPr>
                <a:t> </a:t>
              </a:r>
            </a:p>
            <a:p>
              <a:pPr defTabSz="896171">
                <a:defRPr/>
              </a:pPr>
              <a:endParaRPr lang="en-US" sz="1764"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0666" tIns="40334" rIns="80666" bIns="40334" numCol="1" anchor="t" anchorCtr="0" compatLnSpc="1">
              <a:prstTxWarp prst="textNoShape">
                <a:avLst/>
              </a:prstTxWarp>
            </a:bodyPr>
            <a:lstStyle/>
            <a:p>
              <a:pPr defTabSz="914128">
                <a:defRPr/>
              </a:pPr>
              <a:endParaRPr lang="en-US" sz="1568">
                <a:solidFill>
                  <a:srgbClr val="000000"/>
                </a:solidFill>
                <a:latin typeface="Segoe UI"/>
              </a:endParaRPr>
            </a:p>
          </p:txBody>
        </p:sp>
      </p:grpSp>
      <p:grpSp>
        <p:nvGrpSpPr>
          <p:cNvPr id="18" name="Group 17"/>
          <p:cNvGrpSpPr/>
          <p:nvPr/>
        </p:nvGrpSpPr>
        <p:grpSpPr>
          <a:xfrm>
            <a:off x="2350123" y="3093748"/>
            <a:ext cx="1904870" cy="1648758"/>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chemeClr val="accent5"/>
            </a:solidFill>
            <a:ln>
              <a:noFill/>
            </a:ln>
          </p:spPr>
          <p:txBody>
            <a:bodyPr vert="horz" wrap="square" lIns="87857" tIns="43928" rIns="87857" bIns="43928" numCol="1" anchor="t" anchorCtr="0" compatLnSpc="1">
              <a:prstTxWarp prst="textNoShape">
                <a:avLst/>
              </a:prstTxWarp>
            </a:bodyPr>
            <a:lstStyle/>
            <a:p>
              <a:pPr defTabSz="896171">
                <a:lnSpc>
                  <a:spcPct val="95000"/>
                </a:lnSpc>
                <a:defRPr/>
              </a:pPr>
              <a:r>
                <a:rPr lang="en-US" sz="1730" dirty="0">
                  <a:gradFill>
                    <a:gsLst>
                      <a:gs pos="0">
                        <a:srgbClr val="505050"/>
                      </a:gs>
                      <a:gs pos="100000">
                        <a:srgbClr val="505050"/>
                      </a:gs>
                    </a:gsLst>
                    <a:lin ang="5400000" scaled="0"/>
                  </a:gradFill>
                  <a:latin typeface="Segoe UI"/>
                </a:rPr>
                <a:t>Stack overflow</a:t>
              </a: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r>
                <a:rPr lang="en-US" sz="1730" dirty="0">
                  <a:gradFill>
                    <a:gsLst>
                      <a:gs pos="0">
                        <a:srgbClr val="505050"/>
                      </a:gs>
                      <a:gs pos="100000">
                        <a:srgbClr val="505050"/>
                      </a:gs>
                    </a:gsLst>
                    <a:lin ang="5400000" scaled="0"/>
                  </a:gradFill>
                  <a:latin typeface="Segoe UI"/>
                </a:rPr>
                <a:t>[</a:t>
              </a:r>
              <a:r>
                <a:rPr lang="en-US" sz="1730" dirty="0" err="1">
                  <a:gradFill>
                    <a:gsLst>
                      <a:gs pos="0">
                        <a:srgbClr val="505050"/>
                      </a:gs>
                      <a:gs pos="100000">
                        <a:srgbClr val="505050"/>
                      </a:gs>
                    </a:gsLst>
                    <a:lin ang="5400000" scaled="0"/>
                  </a:gradFill>
                  <a:latin typeface="Segoe UI"/>
                </a:rPr>
                <a:t>ms</a:t>
              </a:r>
              <a:r>
                <a:rPr lang="en-US" sz="1730" dirty="0">
                  <a:gradFill>
                    <a:gsLst>
                      <a:gs pos="0">
                        <a:srgbClr val="505050"/>
                      </a:gs>
                      <a:gs pos="100000">
                        <a:srgbClr val="505050"/>
                      </a:gs>
                    </a:gsLst>
                    <a:lin ang="5400000" scaled="0"/>
                  </a:gradFill>
                  <a:latin typeface="Segoe UI"/>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0334" rIns="80666" bIns="40334" numCol="1" anchor="t" anchorCtr="0" compatLnSpc="1">
              <a:prstTxWarp prst="textNoShape">
                <a:avLst/>
              </a:prstTxWarp>
            </a:bodyPr>
            <a:lstStyle/>
            <a:p>
              <a:pPr algn="ctr" defTabSz="896167">
                <a:defRPr/>
              </a:pPr>
              <a:endParaRPr lang="en-US" sz="1568">
                <a:gradFill>
                  <a:gsLst>
                    <a:gs pos="0">
                      <a:srgbClr val="FFFFFF"/>
                    </a:gs>
                    <a:gs pos="100000">
                      <a:srgbClr val="FFFFFF"/>
                    </a:gs>
                  </a:gsLst>
                  <a:lin ang="5400000" scaled="0"/>
                </a:gradFill>
                <a:latin typeface="Segoe UI"/>
              </a:endParaRPr>
            </a:p>
          </p:txBody>
        </p:sp>
      </p:grpSp>
      <p:grpSp>
        <p:nvGrpSpPr>
          <p:cNvPr id="17" name="Group 16"/>
          <p:cNvGrpSpPr/>
          <p:nvPr/>
        </p:nvGrpSpPr>
        <p:grpSpPr>
          <a:xfrm>
            <a:off x="4337780" y="3098955"/>
            <a:ext cx="3629956" cy="1645950"/>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65049" tIns="43928" rIns="87857" bIns="43928" numCol="1" anchor="ctr" anchorCtr="0" compatLnSpc="1">
              <a:prstTxWarp prst="textNoShape">
                <a:avLst/>
              </a:prstTxWarp>
            </a:bodyPr>
            <a:lstStyle/>
            <a:p>
              <a:pPr defTabSz="896171">
                <a:lnSpc>
                  <a:spcPct val="90000"/>
                </a:lnSpc>
                <a:spcBef>
                  <a:spcPts val="576"/>
                </a:spcBef>
                <a:spcAft>
                  <a:spcPts val="576"/>
                </a:spcAft>
                <a:defRPr/>
              </a:pPr>
              <a:r>
                <a:rPr lang="en-US" sz="3920" b="1" dirty="0">
                  <a:gradFill>
                    <a:gsLst>
                      <a:gs pos="0">
                        <a:srgbClr val="FFFFFF"/>
                      </a:gs>
                      <a:gs pos="100000">
                        <a:srgbClr val="FFFFFF"/>
                      </a:gs>
                    </a:gsLst>
                    <a:lin ang="5400000" scaled="0"/>
                  </a:gradFill>
                  <a:latin typeface="Segoe UI Light"/>
                </a:rPr>
                <a:t>Channel 9 </a:t>
              </a:r>
              <a:br>
                <a:rPr lang="en-US" sz="3920" b="1" dirty="0">
                  <a:gradFill>
                    <a:gsLst>
                      <a:gs pos="0">
                        <a:srgbClr val="FFFFFF"/>
                      </a:gs>
                      <a:gs pos="100000">
                        <a:srgbClr val="FFFFFF"/>
                      </a:gs>
                    </a:gsLst>
                    <a:lin ang="5400000" scaled="0"/>
                  </a:gradFill>
                  <a:latin typeface="Segoe UI Light"/>
                </a:rPr>
              </a:br>
              <a:r>
                <a:rPr lang="en-US" sz="3920" b="1" dirty="0">
                  <a:gradFill>
                    <a:gsLst>
                      <a:gs pos="0">
                        <a:srgbClr val="FFFFFF"/>
                      </a:gs>
                      <a:gs pos="100000">
                        <a:srgbClr val="FFFFFF"/>
                      </a:gs>
                    </a:gsLst>
                    <a:lin ang="5400000" scaled="0"/>
                  </a:gradFill>
                  <a:latin typeface="Segoe UI Light"/>
                </a:rPr>
                <a:t>Dev Show</a:t>
              </a:r>
            </a:p>
            <a:p>
              <a:pPr defTabSz="896171">
                <a:lnSpc>
                  <a:spcPct val="90000"/>
                </a:lnSpc>
                <a:spcBef>
                  <a:spcPts val="576"/>
                </a:spcBef>
                <a:spcAft>
                  <a:spcPts val="576"/>
                </a:spcAft>
                <a:defRPr/>
              </a:pPr>
              <a:r>
                <a:rPr lang="en-US" sz="1372" dirty="0">
                  <a:solidFill>
                    <a:srgbClr val="FFFFFF"/>
                  </a:solidFill>
                  <a:latin typeface="Segoe UI"/>
                  <a:hlinkClick r:id="rId9"/>
                </a:rPr>
                <a:t>http://aka.ms/O365DevShow</a:t>
              </a:r>
              <a:r>
                <a:rPr lang="en-US" sz="1372" dirty="0">
                  <a:solidFill>
                    <a:srgbClr val="FFFFFF"/>
                  </a:solidFill>
                  <a:latin typeface="Segoe UI"/>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16" name="Group 15"/>
          <p:cNvGrpSpPr/>
          <p:nvPr/>
        </p:nvGrpSpPr>
        <p:grpSpPr>
          <a:xfrm>
            <a:off x="6150999" y="4820078"/>
            <a:ext cx="3707107" cy="1566665"/>
            <a:chOff x="6275973" y="4916604"/>
            <a:chExt cx="3782427" cy="1598496"/>
          </a:xfrm>
        </p:grpSpPr>
        <p:sp>
          <p:nvSpPr>
            <p:cNvPr id="229" name="Rectangle 153"/>
            <p:cNvSpPr>
              <a:spLocks noChangeArrowheads="1"/>
            </p:cNvSpPr>
            <p:nvPr/>
          </p:nvSpPr>
          <p:spPr bwMode="auto">
            <a:xfrm>
              <a:off x="6275973" y="4916604"/>
              <a:ext cx="3782427" cy="1598496"/>
            </a:xfrm>
            <a:prstGeom prst="rect">
              <a:avLst/>
            </a:prstGeom>
            <a:solidFill>
              <a:schemeClr val="accent5"/>
            </a:solidFill>
            <a:ln>
              <a:noFill/>
            </a:ln>
          </p:spPr>
          <p:txBody>
            <a:bodyPr vert="horz" wrap="square" lIns="87857" tIns="43928" rIns="87857" bIns="43928" numCol="1" anchor="t" anchorCtr="0" compatLnSpc="1">
              <a:prstTxWarp prst="textNoShape">
                <a:avLst/>
              </a:prstTxWarp>
            </a:bodyPr>
            <a:lstStyle/>
            <a:p>
              <a:pPr defTabSz="896171">
                <a:defRPr/>
              </a:pPr>
              <a:r>
                <a:rPr lang="en-US" sz="3136" b="1" dirty="0">
                  <a:gradFill>
                    <a:gsLst>
                      <a:gs pos="0">
                        <a:srgbClr val="505050"/>
                      </a:gs>
                      <a:gs pos="100000">
                        <a:srgbClr val="505050"/>
                      </a:gs>
                    </a:gsLst>
                    <a:lin ang="5400000" scaled="0"/>
                  </a:gradFill>
                  <a:latin typeface="Segoe UI Light"/>
                </a:rPr>
                <a:t>Snack </a:t>
              </a:r>
              <a:r>
                <a:rPr lang="en-US" sz="3136" b="1" dirty="0">
                  <a:gradFill>
                    <a:gsLst>
                      <a:gs pos="0">
                        <a:srgbClr val="505050"/>
                      </a:gs>
                      <a:gs pos="100000">
                        <a:srgbClr val="505050"/>
                      </a:gs>
                    </a:gsLst>
                    <a:lin ang="5400000" scaled="0"/>
                  </a:gradFill>
                  <a:latin typeface="Segoe UI Light"/>
                </a:rPr>
                <a:t>Demos</a:t>
              </a:r>
            </a:p>
            <a:p>
              <a:pPr defTabSz="896171">
                <a:defRPr/>
              </a:pPr>
              <a:endParaRPr lang="en-US" sz="3136" b="1" dirty="0">
                <a:gradFill>
                  <a:gsLst>
                    <a:gs pos="0">
                      <a:srgbClr val="505050"/>
                    </a:gs>
                    <a:gs pos="100000">
                      <a:srgbClr val="505050"/>
                    </a:gs>
                  </a:gsLst>
                  <a:lin ang="5400000" scaled="0"/>
                </a:gradFill>
                <a:latin typeface="Segoe UI Light"/>
              </a:endParaRPr>
            </a:p>
            <a:p>
              <a:pPr defTabSz="896171">
                <a:defRPr/>
              </a:pPr>
              <a:endParaRPr lang="en-US" sz="1568" u="sng" dirty="0">
                <a:gradFill>
                  <a:gsLst>
                    <a:gs pos="0">
                      <a:srgbClr val="505050"/>
                    </a:gs>
                    <a:gs pos="100000">
                      <a:srgbClr val="505050"/>
                    </a:gs>
                  </a:gsLst>
                  <a:lin ang="5400000" scaled="0"/>
                </a:gradFill>
                <a:latin typeface="Segoe UI"/>
              </a:endParaRPr>
            </a:p>
            <a:p>
              <a:pPr defTabSz="896171">
                <a:defRPr/>
              </a:pPr>
              <a:r>
                <a:rPr lang="en-US" sz="1568" u="sng" dirty="0">
                  <a:gradFill>
                    <a:gsLst>
                      <a:gs pos="0">
                        <a:srgbClr val="505050"/>
                      </a:gs>
                      <a:gs pos="100000">
                        <a:srgbClr val="505050"/>
                      </a:gs>
                    </a:gsLst>
                    <a:lin ang="5400000" scaled="0"/>
                  </a:gradFill>
                  <a:latin typeface="Segoe UI"/>
                </a:rPr>
                <a:t>http</a:t>
              </a:r>
              <a:r>
                <a:rPr lang="en-US" sz="1568" u="sng" dirty="0">
                  <a:gradFill>
                    <a:gsLst>
                      <a:gs pos="0">
                        <a:srgbClr val="505050"/>
                      </a:gs>
                      <a:gs pos="100000">
                        <a:srgbClr val="505050"/>
                      </a:gs>
                    </a:gsLst>
                    <a:lin ang="5400000" scaled="0"/>
                  </a:gradFill>
                  <a:latin typeface="Segoe UI"/>
                </a:rPr>
                <a:t>://aka.ms/o365DevSnackDemos </a:t>
              </a:r>
            </a:p>
          </p:txBody>
        </p:sp>
        <p:pic>
          <p:nvPicPr>
            <p:cNvPr id="12" name="Picture 11"/>
            <p:cNvPicPr>
              <a:picLocks noChangeAspect="1"/>
            </p:cNvPicPr>
            <p:nvPr/>
          </p:nvPicPr>
          <p:blipFill rotWithShape="1">
            <a:blip r:embed="rId11" cstate="print">
              <a:extLst>
                <a:ext uri="{28A0092B-C50C-407E-A947-70E740481C1C}">
                  <a14:useLocalDpi xmlns:a14="http://schemas.microsoft.com/office/drawing/2010/main" val="0"/>
                </a:ext>
              </a:extLst>
            </a:blip>
            <a:srcRect t="23734" b="21850"/>
            <a:stretch/>
          </p:blipFill>
          <p:spPr>
            <a:xfrm>
              <a:off x="7214100" y="5441795"/>
              <a:ext cx="1883962" cy="724830"/>
            </a:xfrm>
            <a:prstGeom prst="rect">
              <a:avLst/>
            </a:prstGeom>
          </p:spPr>
        </p:pic>
      </p:grpSp>
      <p:sp>
        <p:nvSpPr>
          <p:cNvPr id="561" name="Rectangle 560"/>
          <p:cNvSpPr/>
          <p:nvPr/>
        </p:nvSpPr>
        <p:spPr bwMode="auto">
          <a:xfrm>
            <a:off x="-21481" y="-4453"/>
            <a:ext cx="12233388" cy="119620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2" name="Rectangle 561"/>
          <p:cNvSpPr/>
          <p:nvPr/>
        </p:nvSpPr>
        <p:spPr bwMode="auto">
          <a:xfrm>
            <a:off x="-21480" y="6386463"/>
            <a:ext cx="12233387" cy="549062"/>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4" name="Rectangle 563"/>
          <p:cNvSpPr/>
          <p:nvPr/>
        </p:nvSpPr>
        <p:spPr bwMode="auto">
          <a:xfrm>
            <a:off x="11737536" y="974024"/>
            <a:ext cx="474370" cy="573948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Engage</a:t>
            </a:r>
            <a:endParaRPr lang="en-US" dirty="0"/>
          </a:p>
        </p:txBody>
      </p:sp>
      <p:sp>
        <p:nvSpPr>
          <p:cNvPr id="233" name="Rectangle 232"/>
          <p:cNvSpPr/>
          <p:nvPr/>
        </p:nvSpPr>
        <p:spPr bwMode="auto">
          <a:xfrm>
            <a:off x="-21481" y="974024"/>
            <a:ext cx="474370" cy="573948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236353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750" fill="hold"/>
                                        <p:tgtEl>
                                          <p:spTgt spid="16"/>
                                        </p:tgtEl>
                                        <p:attrNameLst>
                                          <p:attrName>ppt_x</p:attrName>
                                        </p:attrNameLst>
                                      </p:cBhvr>
                                      <p:tavLst>
                                        <p:tav tm="0">
                                          <p:val>
                                            <p:strVal val="#ppt_x"/>
                                          </p:val>
                                        </p:tav>
                                        <p:tav tm="100000">
                                          <p:val>
                                            <p:strVal val="#ppt_x"/>
                                          </p:val>
                                        </p:tav>
                                      </p:tavLst>
                                    </p:anim>
                                    <p:anim calcmode="lin" valueType="num">
                                      <p:cBhvr additive="base">
                                        <p:cTn id="32" dur="75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6088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36864327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45806" y="2156691"/>
            <a:ext cx="5162062" cy="1007860"/>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Developer vision</a:t>
            </a:r>
            <a:endParaRPr lang="en-US" dirty="0"/>
          </a:p>
        </p:txBody>
      </p:sp>
      <p:sp>
        <p:nvSpPr>
          <p:cNvPr id="1210" name="Data"/>
          <p:cNvSpPr/>
          <p:nvPr/>
        </p:nvSpPr>
        <p:spPr bwMode="auto">
          <a:xfrm>
            <a:off x="6348429" y="1267873"/>
            <a:ext cx="5520539" cy="712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pPr>
            <a:r>
              <a:rPr lang="en-US" sz="5293"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567899" y="1267873"/>
            <a:ext cx="5521178" cy="712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pPr>
            <a:r>
              <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649224" y="2863046"/>
            <a:ext cx="5157546" cy="2708828"/>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endParaRPr lang="en-US" sz="1729">
                <a:solidFill>
                  <a:srgbClr val="FFFFFF"/>
                </a:solidFill>
                <a:latin typeface="Segoe UI"/>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endParaRPr lang="en-US" sz="1729">
                <a:solidFill>
                  <a:srgbClr val="FFFFFF"/>
                </a:solidFill>
                <a:latin typeface="Segoe UI"/>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19" tIns="140495" rIns="175619" bIns="140495" numCol="1" spcCol="0" rtlCol="0" fromWordArt="0" anchor="t" anchorCtr="0" forceAA="0" compatLnSpc="1">
              <a:prstTxWarp prst="textNoShape">
                <a:avLst/>
              </a:prstTxWarp>
              <a:noAutofit/>
            </a:bodyPr>
            <a:lstStyle/>
            <a:p>
              <a:pPr algn="ctr" defTabSz="89530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26322" y="5032011"/>
            <a:ext cx="485920" cy="22631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endParaRPr lang="en-US" sz="1798">
              <a:solidFill>
                <a:srgbClr val="000000"/>
              </a:solidFill>
              <a:latin typeface="Segoe UI"/>
            </a:endParaRPr>
          </a:p>
        </p:txBody>
      </p:sp>
      <p:sp>
        <p:nvSpPr>
          <p:cNvPr id="574" name="Rectangle 573"/>
          <p:cNvSpPr/>
          <p:nvPr/>
        </p:nvSpPr>
        <p:spPr bwMode="auto">
          <a:xfrm>
            <a:off x="2847512" y="3525280"/>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5" name="Rectangle 574"/>
          <p:cNvSpPr/>
          <p:nvPr/>
        </p:nvSpPr>
        <p:spPr bwMode="auto">
          <a:xfrm>
            <a:off x="3325409" y="3790513"/>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9" name="Rectangle 558"/>
          <p:cNvSpPr/>
          <p:nvPr/>
        </p:nvSpPr>
        <p:spPr>
          <a:xfrm>
            <a:off x="3983404" y="4330577"/>
            <a:ext cx="835443" cy="20275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endParaRPr lang="en-US" sz="1798">
              <a:solidFill>
                <a:srgbClr val="000000"/>
              </a:solidFill>
              <a:latin typeface="Segoe UI"/>
            </a:endParaRPr>
          </a:p>
        </p:txBody>
      </p:sp>
      <p:sp>
        <p:nvSpPr>
          <p:cNvPr id="537" name="Rectangle 536"/>
          <p:cNvSpPr/>
          <p:nvPr/>
        </p:nvSpPr>
        <p:spPr bwMode="auto">
          <a:xfrm flipH="1">
            <a:off x="1758417" y="4602946"/>
            <a:ext cx="207970" cy="26826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5" name="Rectangle 514"/>
          <p:cNvSpPr/>
          <p:nvPr/>
        </p:nvSpPr>
        <p:spPr bwMode="auto">
          <a:xfrm>
            <a:off x="1028773" y="4877910"/>
            <a:ext cx="90492" cy="47665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7" name="Rectangle 496"/>
          <p:cNvSpPr/>
          <p:nvPr/>
        </p:nvSpPr>
        <p:spPr bwMode="auto">
          <a:xfrm>
            <a:off x="1252942" y="4971155"/>
            <a:ext cx="211207" cy="15486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Oval 23"/>
          <p:cNvSpPr/>
          <p:nvPr/>
        </p:nvSpPr>
        <p:spPr bwMode="auto">
          <a:xfrm>
            <a:off x="6890629"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2" name="Freeform 18"/>
          <p:cNvSpPr>
            <a:spLocks noChangeAspect="1" noEditPoints="1"/>
          </p:cNvSpPr>
          <p:nvPr/>
        </p:nvSpPr>
        <p:spPr bwMode="auto">
          <a:xfrm>
            <a:off x="7035406" y="2453068"/>
            <a:ext cx="546607" cy="40351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49" tIns="43888" rIns="0" bIns="43888" numCol="1" spcCol="0" rtlCol="0" fromWordArt="0" anchor="ctr" anchorCtr="0" forceAA="0" compatLnSpc="1">
            <a:prstTxWarp prst="textNoShape">
              <a:avLst/>
            </a:prstTxWarp>
            <a:noAutofit/>
          </a:bodyPr>
          <a:lstStyle/>
          <a:p>
            <a:pPr defTabSz="895119">
              <a:lnSpc>
                <a:spcPct val="90000"/>
              </a:lnSpc>
              <a:spcAft>
                <a:spcPts val="576"/>
              </a:spcAft>
            </a:pPr>
            <a:endParaRPr lang="en-US" sz="1342" b="1" dirty="0">
              <a:gradFill>
                <a:gsLst>
                  <a:gs pos="50427">
                    <a:srgbClr val="FFFFFF"/>
                  </a:gs>
                  <a:gs pos="30000">
                    <a:srgbClr val="FFFFFF"/>
                  </a:gs>
                </a:gsLst>
                <a:lin ang="5400000" scaled="0"/>
              </a:gradFill>
              <a:latin typeface="Segoe UI"/>
            </a:endParaRPr>
          </a:p>
        </p:txBody>
      </p:sp>
      <p:sp>
        <p:nvSpPr>
          <p:cNvPr id="333" name="Oval 332"/>
          <p:cNvSpPr/>
          <p:nvPr/>
        </p:nvSpPr>
        <p:spPr bwMode="auto">
          <a:xfrm>
            <a:off x="8093680"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Freeform 17"/>
          <p:cNvSpPr>
            <a:spLocks noEditPoints="1"/>
          </p:cNvSpPr>
          <p:nvPr/>
        </p:nvSpPr>
        <p:spPr bwMode="auto">
          <a:xfrm>
            <a:off x="8281458" y="2362151"/>
            <a:ext cx="460602" cy="585348"/>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337" name="Oval 336"/>
          <p:cNvSpPr/>
          <p:nvPr/>
        </p:nvSpPr>
        <p:spPr bwMode="auto">
          <a:xfrm>
            <a:off x="9296732"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8" name="Freeform 337"/>
          <p:cNvSpPr>
            <a:spLocks noEditPoints="1"/>
          </p:cNvSpPr>
          <p:nvPr/>
        </p:nvSpPr>
        <p:spPr bwMode="auto">
          <a:xfrm>
            <a:off x="9425667" y="2406876"/>
            <a:ext cx="578291" cy="495893"/>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340" name="Oval 339"/>
          <p:cNvSpPr/>
          <p:nvPr/>
        </p:nvSpPr>
        <p:spPr bwMode="auto">
          <a:xfrm>
            <a:off x="10499783"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 name="Group 10"/>
          <p:cNvGrpSpPr/>
          <p:nvPr/>
        </p:nvGrpSpPr>
        <p:grpSpPr>
          <a:xfrm>
            <a:off x="10645472" y="2417361"/>
            <a:ext cx="544782" cy="474928"/>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79" name="Group 678"/>
          <p:cNvGrpSpPr/>
          <p:nvPr/>
        </p:nvGrpSpPr>
        <p:grpSpPr>
          <a:xfrm>
            <a:off x="10199756" y="4530966"/>
            <a:ext cx="1317611" cy="1040907"/>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grpSp>
        <p:sp>
          <p:nvSpPr>
            <p:cNvPr id="673" name="TextBox 672"/>
            <p:cNvSpPr txBox="1"/>
            <p:nvPr/>
          </p:nvSpPr>
          <p:spPr>
            <a:xfrm>
              <a:off x="9972097" y="4577624"/>
              <a:ext cx="1344382" cy="859622"/>
            </a:xfrm>
            <a:prstGeom prst="rect">
              <a:avLst/>
            </a:prstGeom>
            <a:noFill/>
          </p:spPr>
          <p:txBody>
            <a:bodyPr wrap="square" lIns="179238" tIns="143391" rIns="179238" bIns="143391" rtlCol="0" anchor="ctr" anchorCtr="0">
              <a:noAutofit/>
            </a:bodyPr>
            <a:lstStyle/>
            <a:p>
              <a:pPr algn="ctr" defTabSz="914128">
                <a:lnSpc>
                  <a:spcPct val="90000"/>
                </a:lnSpc>
                <a:spcAft>
                  <a:spcPts val="588"/>
                </a:spcAft>
              </a:pPr>
              <a:r>
                <a:rPr lang="en-US" sz="2940"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36952" y="4284025"/>
            <a:ext cx="881657" cy="1287848"/>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386237" y="3082039"/>
            <a:ext cx="1036221" cy="80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nvGrpSpPr>
          <p:cNvPr id="668" name="Group 667"/>
          <p:cNvGrpSpPr/>
          <p:nvPr/>
        </p:nvGrpSpPr>
        <p:grpSpPr>
          <a:xfrm>
            <a:off x="8387290" y="3126432"/>
            <a:ext cx="857796" cy="694958"/>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69" name="Group 668"/>
          <p:cNvGrpSpPr/>
          <p:nvPr/>
        </p:nvGrpSpPr>
        <p:grpSpPr>
          <a:xfrm>
            <a:off x="9245082" y="3126432"/>
            <a:ext cx="594199" cy="701685"/>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80" name="Group 679"/>
          <p:cNvGrpSpPr/>
          <p:nvPr/>
        </p:nvGrpSpPr>
        <p:grpSpPr>
          <a:xfrm>
            <a:off x="8251820" y="3756911"/>
            <a:ext cx="1304935" cy="1814962"/>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695370" y="3126432"/>
            <a:ext cx="444984" cy="1415835"/>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71" name="Group 670"/>
          <p:cNvGrpSpPr/>
          <p:nvPr/>
        </p:nvGrpSpPr>
        <p:grpSpPr>
          <a:xfrm>
            <a:off x="7121298" y="3126432"/>
            <a:ext cx="374969" cy="1777550"/>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spTree>
    <p:extLst>
      <p:ext uri="{BB962C8B-B14F-4D97-AF65-F5344CB8AC3E}">
        <p14:creationId xmlns:p14="http://schemas.microsoft.com/office/powerpoint/2010/main" val="2756022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40871796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SharePoint Lists and Libraries?</a:t>
            </a:r>
            <a:endParaRPr lang="en-US" dirty="0"/>
          </a:p>
        </p:txBody>
      </p:sp>
      <p:sp>
        <p:nvSpPr>
          <p:cNvPr id="3" name="Text Placeholder 2"/>
          <p:cNvSpPr>
            <a:spLocks noGrp="1"/>
          </p:cNvSpPr>
          <p:nvPr>
            <p:ph type="body" sz="quarter" idx="10"/>
          </p:nvPr>
        </p:nvSpPr>
        <p:spPr/>
        <p:txBody>
          <a:bodyPr/>
          <a:lstStyle/>
          <a:p>
            <a:r>
              <a:rPr lang="en-US" sz="3600" dirty="0"/>
              <a:t>Reduce/eliminate dependencies on external </a:t>
            </a:r>
            <a:r>
              <a:rPr lang="en-US" sz="3600" dirty="0" smtClean="0"/>
              <a:t>storage</a:t>
            </a:r>
          </a:p>
          <a:p>
            <a:r>
              <a:rPr lang="en-US" sz="3600" dirty="0"/>
              <a:t>Leverage SharePoint's familiar </a:t>
            </a:r>
            <a:r>
              <a:rPr lang="en-US" sz="3600" dirty="0" smtClean="0"/>
              <a:t>UX to </a:t>
            </a:r>
            <a:r>
              <a:rPr lang="en-US" sz="3600" dirty="0"/>
              <a:t>view, modify and search through list items and </a:t>
            </a:r>
            <a:r>
              <a:rPr lang="en-US" sz="3600" dirty="0" smtClean="0"/>
              <a:t>documents</a:t>
            </a:r>
            <a:endParaRPr lang="en-US" sz="3600" dirty="0"/>
          </a:p>
          <a:p>
            <a:r>
              <a:rPr lang="en-US" sz="3600" dirty="0" smtClean="0"/>
              <a:t>Leverage SharePoint's document management capabilities</a:t>
            </a:r>
          </a:p>
          <a:p>
            <a:r>
              <a:rPr lang="en-US" sz="3600" dirty="0"/>
              <a:t>Leverage SharePoint's </a:t>
            </a:r>
            <a:r>
              <a:rPr lang="en-US" sz="3600" dirty="0" smtClean="0"/>
              <a:t>content versioning capabilities</a:t>
            </a:r>
          </a:p>
          <a:p>
            <a:r>
              <a:rPr lang="en-US" sz="3600" dirty="0" smtClean="0"/>
              <a:t>Leverage site columns to make content more searchable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4956962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Columns and Content Types</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a:xfrm>
            <a:off x="507867" y="1133007"/>
            <a:ext cx="11173090" cy="5181600"/>
          </a:xfrm>
        </p:spPr>
        <p:txBody>
          <a:bodyPr/>
          <a:lstStyle/>
          <a:p>
            <a:r>
              <a:rPr lang="en-US" sz="3200" dirty="0" smtClean="0"/>
              <a:t>Reusable column templates that define…</a:t>
            </a:r>
          </a:p>
          <a:p>
            <a:pPr lvl="1"/>
            <a:r>
              <a:rPr lang="en-US" sz="2000" dirty="0" smtClean="0"/>
              <a:t>The underlying field type for column value</a:t>
            </a:r>
          </a:p>
          <a:p>
            <a:pPr lvl="1"/>
            <a:r>
              <a:rPr lang="en-US" sz="2000" dirty="0" smtClean="0"/>
              <a:t>The default value</a:t>
            </a:r>
          </a:p>
          <a:p>
            <a:pPr lvl="1"/>
            <a:r>
              <a:rPr lang="en-US" sz="2000" dirty="0" smtClean="0"/>
              <a:t>Rendering characteristics</a:t>
            </a:r>
          </a:p>
          <a:p>
            <a:r>
              <a:rPr lang="en-US" sz="3200" dirty="0" smtClean="0"/>
              <a:t>Each site has its own Site Column Gallery</a:t>
            </a:r>
          </a:p>
          <a:p>
            <a:pPr lvl="1"/>
            <a:r>
              <a:rPr lang="en-US" sz="2000" dirty="0" smtClean="0"/>
              <a:t>Site columns available in current site and sites below</a:t>
            </a:r>
          </a:p>
          <a:p>
            <a:pPr lvl="1"/>
            <a:r>
              <a:rPr lang="en-US" sz="2000" dirty="0" smtClean="0"/>
              <a:t>Site columns in top site available to site collection</a:t>
            </a:r>
            <a:endParaRPr lang="en-US" sz="2000" dirty="0"/>
          </a:p>
        </p:txBody>
      </p:sp>
      <p:pic>
        <p:nvPicPr>
          <p:cNvPr id="4" name="Picture 3"/>
          <p:cNvPicPr>
            <a:picLocks noChangeAspect="1"/>
          </p:cNvPicPr>
          <p:nvPr/>
        </p:nvPicPr>
        <p:blipFill>
          <a:blip r:embed="rId3"/>
          <a:stretch>
            <a:fillRect/>
          </a:stretch>
        </p:blipFill>
        <p:spPr>
          <a:xfrm>
            <a:off x="1206370" y="4127291"/>
            <a:ext cx="7696200" cy="2531644"/>
          </a:xfrm>
          <a:prstGeom prst="rect">
            <a:avLst/>
          </a:prstGeom>
          <a:ln>
            <a:solidFill>
              <a:schemeClr val="bg1">
                <a:lumMod val="50000"/>
              </a:schemeClr>
            </a:solidFill>
          </a:ln>
        </p:spPr>
      </p:pic>
    </p:spTree>
    <p:extLst>
      <p:ext uri="{BB962C8B-B14F-4D97-AF65-F5344CB8AC3E}">
        <p14:creationId xmlns:p14="http://schemas.microsoft.com/office/powerpoint/2010/main" val="4164333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1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5.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5fad15d0-477e-40da-a20d-40d4ca777cbd"/>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2269</Words>
  <Application>Microsoft Office PowerPoint</Application>
  <PresentationFormat>Custom</PresentationFormat>
  <Paragraphs>334</Paragraphs>
  <Slides>39</Slides>
  <Notes>18</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39</vt:i4>
      </vt:variant>
    </vt:vector>
  </HeadingPairs>
  <TitlesOfParts>
    <vt:vector size="54" baseType="lpstr">
      <vt:lpstr>Arial</vt:lpstr>
      <vt:lpstr>Calibri</vt:lpstr>
      <vt:lpstr>Consolas</vt:lpstr>
      <vt:lpstr>Courier New</vt:lpstr>
      <vt:lpstr>Lucida Console</vt:lpstr>
      <vt:lpstr>Segoe Light</vt:lpstr>
      <vt:lpstr>Segoe UI</vt:lpstr>
      <vt:lpstr>Segoe UI Light</vt:lpstr>
      <vt:lpstr>Times New Roman</vt:lpstr>
      <vt:lpstr>Wingdings</vt:lpstr>
      <vt:lpstr>5-30055_Office Template 2012 - 16x9 - White Background</vt:lpstr>
      <vt:lpstr>5-30055_Office Template 2012 - 16x9 - Colored Accent Slides</vt:lpstr>
      <vt:lpstr>5-30610_Microsoft_Ignite_Keynote_Template_CUSTOM_LIGHT</vt:lpstr>
      <vt:lpstr>1_5-30610_Microsoft_Ignite_Keynote_Template_CUSTOM_LIGHT</vt:lpstr>
      <vt:lpstr>1_5-30055_Office Template 2012 - 16x9 - White Background</vt:lpstr>
      <vt:lpstr>Office 365 Development</vt:lpstr>
      <vt:lpstr>O3656-2 Deep dive into SharePoint lists for data storage</vt:lpstr>
      <vt:lpstr>Agenda </vt:lpstr>
      <vt:lpstr>Motivation</vt:lpstr>
      <vt:lpstr>Developer vision</vt:lpstr>
      <vt:lpstr>SharePoint App Building Blocks</vt:lpstr>
      <vt:lpstr>Why Use SharePoint Lists and Libraries?</vt:lpstr>
      <vt:lpstr>Site Columns and Content Types</vt:lpstr>
      <vt:lpstr>Site Columns</vt:lpstr>
      <vt:lpstr>Content Types</vt:lpstr>
      <vt:lpstr>Content Type Hierarchy</vt:lpstr>
      <vt:lpstr>Creating Custom Content Types</vt:lpstr>
      <vt:lpstr>Creating Custom Lists using XML</vt:lpstr>
      <vt:lpstr>Creating Site Columns using XML</vt:lpstr>
      <vt:lpstr>Creating Content Types using XML</vt:lpstr>
      <vt:lpstr>Visual Studio Content Type Designer</vt:lpstr>
      <vt:lpstr>Lists and Content Types</vt:lpstr>
      <vt:lpstr>Creating Lists with Visual Studio</vt:lpstr>
      <vt:lpstr>Creating a Standard List Instance</vt:lpstr>
      <vt:lpstr>Populating a New List with Items</vt:lpstr>
      <vt:lpstr>Creating Customizable List Templates</vt:lpstr>
      <vt:lpstr>Visual Studio List Designer</vt:lpstr>
      <vt:lpstr>PowerPoint Presentation</vt:lpstr>
      <vt:lpstr>Updating Site Columns and Content Types</vt:lpstr>
      <vt:lpstr>Feature Upgrade</vt:lpstr>
      <vt:lpstr>UpgradeActions</vt:lpstr>
      <vt:lpstr>Upgrading Content Types</vt:lpstr>
      <vt:lpstr>Triggering Feature Upgrade</vt:lpstr>
      <vt:lpstr>Upgrading Content Types – Special Note</vt:lpstr>
      <vt:lpstr>Creating Custom Lists using CSOM</vt:lpstr>
      <vt:lpstr>Remote Error Handling</vt:lpstr>
      <vt:lpstr>Creating a List</vt:lpstr>
      <vt:lpstr>Checking Whether the List Already Exists</vt:lpstr>
      <vt:lpstr>Creating List Items</vt:lpstr>
      <vt:lpstr>PowerPoint Presentation</vt:lpstr>
      <vt:lpstr>Summary </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for data storage</dc:title>
  <dc:subject/>
  <dc:creator/>
  <cp:keywords/>
  <dc:description/>
  <cp:lastModifiedBy/>
  <cp:revision>1</cp:revision>
  <dcterms:created xsi:type="dcterms:W3CDTF">2014-07-23T12:37:45Z</dcterms:created>
  <dcterms:modified xsi:type="dcterms:W3CDTF">2015-10-07T23:12:08Z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