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18"/>
  </p:notesMasterIdLst>
  <p:handoutMasterIdLst>
    <p:handoutMasterId r:id="rId19"/>
  </p:handoutMasterIdLst>
  <p:sldIdLst>
    <p:sldId id="778" r:id="rId6"/>
    <p:sldId id="780" r:id="rId7"/>
    <p:sldId id="921" r:id="rId8"/>
    <p:sldId id="788" r:id="rId9"/>
    <p:sldId id="922" r:id="rId10"/>
    <p:sldId id="919" r:id="rId11"/>
    <p:sldId id="920" r:id="rId12"/>
    <p:sldId id="923" r:id="rId13"/>
    <p:sldId id="925" r:id="rId14"/>
    <p:sldId id="924" r:id="rId15"/>
    <p:sldId id="926" r:id="rId16"/>
    <p:sldId id="654" r:id="rId17"/>
  </p:sldIdLst>
  <p:sldSz cx="12188825" cy="6858000"/>
  <p:notesSz cx="6858000" cy="9144000"/>
  <p:defaultText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3D4D62D8-9A24-0C43-AF12-AD9AEB6CD8FB}">
          <p14:sldIdLst>
            <p14:sldId id="778"/>
            <p14:sldId id="780"/>
            <p14:sldId id="921"/>
            <p14:sldId id="788"/>
            <p14:sldId id="922"/>
            <p14:sldId id="919"/>
            <p14:sldId id="920"/>
            <p14:sldId id="923"/>
            <p14:sldId id="925"/>
            <p14:sldId id="924"/>
            <p14:sldId id="926"/>
          </p14:sldIdLst>
        </p14:section>
        <p14:section name="Closing" id="{82BD570E-2BAE-7848-971E-978EB167EB8A}">
          <p14:sldIdLst>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66" d="100"/>
          <a:sy n="66" d="100"/>
        </p:scale>
        <p:origin x="1446"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1/t/jjjj</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1/t/jjjj</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185"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39" indent="-105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06"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750" indent="-146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012"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461" algn="l" defTabSz="914185" rtl="0" eaLnBrk="1" latinLnBrk="0" hangingPunct="1">
      <a:defRPr sz="1200" kern="1200">
        <a:solidFill>
          <a:schemeClr val="tx1"/>
        </a:solidFill>
        <a:latin typeface="+mn-lt"/>
        <a:ea typeface="+mn-ea"/>
        <a:cs typeface="+mn-cs"/>
      </a:defRPr>
    </a:lvl6pPr>
    <a:lvl7pPr marL="2742553" algn="l" defTabSz="914185" rtl="0" eaLnBrk="1" latinLnBrk="0" hangingPunct="1">
      <a:defRPr sz="1200" kern="1200">
        <a:solidFill>
          <a:schemeClr val="tx1"/>
        </a:solidFill>
        <a:latin typeface="+mn-lt"/>
        <a:ea typeface="+mn-ea"/>
        <a:cs typeface="+mn-cs"/>
      </a:defRPr>
    </a:lvl7pPr>
    <a:lvl8pPr marL="3199644" algn="l" defTabSz="914185" rtl="0" eaLnBrk="1" latinLnBrk="0" hangingPunct="1">
      <a:defRPr sz="1200" kern="1200">
        <a:solidFill>
          <a:schemeClr val="tx1"/>
        </a:solidFill>
        <a:latin typeface="+mn-lt"/>
        <a:ea typeface="+mn-ea"/>
        <a:cs typeface="+mn-cs"/>
      </a:defRPr>
    </a:lvl8pPr>
    <a:lvl9pPr marL="3656738" algn="l" defTabSz="91418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1/t/jjjj</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483A089-09C5-45FF-BDFE-DB276CDDA174}" type="datetime1">
              <a:rPr lang="en-US" smtClean="0"/>
              <a:t>1/t/jjjj</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15466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1/t/jjjj</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12</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5"/>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2"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795969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2"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2"/>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2" y="1155942"/>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65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7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35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0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2"/>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4" y="1447799"/>
            <a:ext cx="11149013" cy="2043636"/>
          </a:xfrm>
          <a:prstGeom prst="rect">
            <a:avLst/>
          </a:prstGeom>
        </p:spPr>
        <p:txBody>
          <a:bodyPr/>
          <a:lstStyle>
            <a:lvl1pPr marL="342833" indent="-34283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28"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221"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776"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330"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64" tIns="76182" rIns="152364" bIns="76182"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7" y="2312129"/>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092" indent="0" algn="ctr">
              <a:buNone/>
              <a:defRPr>
                <a:solidFill>
                  <a:schemeClr val="tx1">
                    <a:tint val="75000"/>
                  </a:schemeClr>
                </a:solidFill>
              </a:defRPr>
            </a:lvl2pPr>
            <a:lvl3pPr marL="914185" indent="0" algn="ctr">
              <a:buNone/>
              <a:defRPr>
                <a:solidFill>
                  <a:schemeClr val="tx1">
                    <a:tint val="75000"/>
                  </a:schemeClr>
                </a:solidFill>
              </a:defRPr>
            </a:lvl3pPr>
            <a:lvl4pPr marL="1371276" indent="0" algn="ctr">
              <a:buNone/>
              <a:defRPr>
                <a:solidFill>
                  <a:schemeClr val="tx1">
                    <a:tint val="75000"/>
                  </a:schemeClr>
                </a:solidFill>
              </a:defRPr>
            </a:lvl4pPr>
            <a:lvl5pPr marL="1828368" indent="0" algn="ctr">
              <a:buNone/>
              <a:defRPr>
                <a:solidFill>
                  <a:schemeClr val="tx1">
                    <a:tint val="75000"/>
                  </a:schemeClr>
                </a:solidFill>
              </a:defRPr>
            </a:lvl5pPr>
            <a:lvl6pPr marL="2285461" indent="0" algn="ctr">
              <a:buNone/>
              <a:defRPr>
                <a:solidFill>
                  <a:schemeClr val="tx1">
                    <a:tint val="75000"/>
                  </a:schemeClr>
                </a:solidFill>
              </a:defRPr>
            </a:lvl6pPr>
            <a:lvl7pPr marL="2742553" indent="0" algn="ctr">
              <a:buNone/>
              <a:defRPr>
                <a:solidFill>
                  <a:schemeClr val="tx1">
                    <a:tint val="75000"/>
                  </a:schemeClr>
                </a:solidFill>
              </a:defRPr>
            </a:lvl7pPr>
            <a:lvl8pPr marL="3199644" indent="0" algn="ctr">
              <a:buNone/>
              <a:defRPr>
                <a:solidFill>
                  <a:schemeClr val="tx1">
                    <a:tint val="75000"/>
                  </a:schemeClr>
                </a:solidFill>
              </a:defRPr>
            </a:lvl8pPr>
            <a:lvl9pPr marL="3656738" indent="0" algn="ctr">
              <a:buNone/>
              <a:defRPr>
                <a:solidFill>
                  <a:schemeClr val="tx1">
                    <a:tint val="75000"/>
                  </a:schemeClr>
                </a:solidFill>
              </a:defRPr>
            </a:lvl9pPr>
          </a:lstStyle>
          <a:p>
            <a:pPr marL="0" marR="0" lvl="0" indent="0" algn="l" defTabSz="91418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0"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30" indent="0">
              <a:buNone/>
              <a:defRPr sz="2000">
                <a:gradFill>
                  <a:gsLst>
                    <a:gs pos="100000">
                      <a:schemeClr val="bg2"/>
                    </a:gs>
                    <a:gs pos="6000">
                      <a:schemeClr val="bg2"/>
                    </a:gs>
                  </a:gsLst>
                  <a:lin ang="5400000" scaled="0"/>
                </a:gradFill>
              </a:defRPr>
            </a:lvl3pPr>
            <a:lvl4pPr marL="457110" indent="0">
              <a:buNone/>
              <a:defRPr sz="2000">
                <a:gradFill>
                  <a:gsLst>
                    <a:gs pos="100000">
                      <a:schemeClr val="bg2"/>
                    </a:gs>
                    <a:gs pos="6000">
                      <a:schemeClr val="bg2"/>
                    </a:gs>
                  </a:gsLst>
                  <a:lin ang="5400000" scaled="0"/>
                </a:gradFill>
              </a:defRPr>
            </a:lvl4pPr>
            <a:lvl5pPr marL="693602"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0" indent="0">
              <a:buNone/>
              <a:defRPr sz="2000">
                <a:gradFill>
                  <a:gsLst>
                    <a:gs pos="100000">
                      <a:schemeClr val="bg2"/>
                    </a:gs>
                    <a:gs pos="0">
                      <a:schemeClr val="bg2"/>
                    </a:gs>
                  </a:gsLst>
                  <a:lin ang="5400000" scaled="0"/>
                </a:gradFill>
              </a:defRPr>
            </a:lvl4pPr>
            <a:lvl5pPr marL="693602"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4" y="1447799"/>
            <a:ext cx="11149013" cy="2043636"/>
          </a:xfrm>
          <a:prstGeom prst="rect">
            <a:avLst/>
          </a:prstGeom>
        </p:spPr>
        <p:txBody>
          <a:bodyPr/>
          <a:lstStyle>
            <a:lvl1pPr marL="284107" indent="-284107">
              <a:buFont typeface="Wingdings" pitchFamily="2" charset="2"/>
              <a:buChar char=""/>
              <a:defRPr sz="4000"/>
            </a:lvl1pPr>
            <a:lvl2pPr marL="517423" indent="-233318">
              <a:buFont typeface="Wingdings" pitchFamily="2" charset="2"/>
              <a:buChar char=""/>
              <a:defRPr>
                <a:latin typeface="+mn-lt"/>
              </a:defRPr>
            </a:lvl2pPr>
            <a:lvl3pPr marL="741217" indent="-223794">
              <a:buFont typeface="Wingdings" pitchFamily="2" charset="2"/>
              <a:buChar char=""/>
              <a:tabLst/>
              <a:defRPr>
                <a:latin typeface="+mn-lt"/>
              </a:defRPr>
            </a:lvl3pPr>
            <a:lvl4pPr marL="914221" indent="-173004">
              <a:buFont typeface="Wingdings" pitchFamily="2" charset="2"/>
              <a:buChar char=""/>
              <a:defRPr>
                <a:latin typeface="+mn-lt"/>
              </a:defRPr>
            </a:lvl4pPr>
            <a:lvl5pPr marL="1087225"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18" indent="0">
              <a:buNone/>
              <a:defRPr sz="2000"/>
            </a:lvl3pPr>
            <a:lvl4pPr marL="457110" indent="0">
              <a:buNone/>
              <a:defRPr sz="2000"/>
            </a:lvl4pPr>
            <a:lvl5pPr marL="693602"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18" indent="0">
              <a:buNone/>
              <a:defRPr sz="2000">
                <a:gradFill>
                  <a:gsLst>
                    <a:gs pos="1000">
                      <a:schemeClr val="bg2"/>
                    </a:gs>
                    <a:gs pos="98000">
                      <a:schemeClr val="bg2"/>
                    </a:gs>
                  </a:gsLst>
                  <a:lin ang="5400000" scaled="0"/>
                </a:gradFill>
              </a:defRPr>
            </a:lvl3pPr>
            <a:lvl4pPr marL="457110" indent="0">
              <a:buNone/>
              <a:defRPr sz="2000">
                <a:gradFill>
                  <a:gsLst>
                    <a:gs pos="1000">
                      <a:schemeClr val="bg2"/>
                    </a:gs>
                    <a:gs pos="98000">
                      <a:schemeClr val="bg2"/>
                    </a:gs>
                  </a:gsLst>
                  <a:lin ang="5400000" scaled="0"/>
                </a:gradFill>
              </a:defRPr>
            </a:lvl4pPr>
            <a:lvl5pPr marL="693602"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043" indent="-292043">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598" indent="-228555">
              <a:defRPr sz="2000"/>
            </a:lvl2pPr>
            <a:lvl3pPr marL="685666" indent="-165068">
              <a:tabLst/>
              <a:defRPr sz="2000"/>
            </a:lvl3pPr>
            <a:lvl4pPr marL="863431" indent="-177765">
              <a:defRPr/>
            </a:lvl4pPr>
            <a:lvl5pPr marL="1028498" indent="-16506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11898"/>
          </a:xfrm>
        </p:spPr>
        <p:txBody>
          <a:bodyPr>
            <a:spAutoFit/>
          </a:bodyPr>
          <a:lstStyle>
            <a:lvl1pPr marL="339658" indent="-339658">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4876" indent="-342833">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431" indent="-342833">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498" indent="-342833">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264" indent="-342833">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043" marR="0" lvl="0"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043" marR="0" lvl="1"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043" marR="0" lvl="2"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043" marR="0" lvl="3"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043" marR="0" lvl="4"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Lst>
  <p:transition>
    <p:fade/>
  </p:transition>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bg2"/>
              </a:gs>
              <a:gs pos="100000">
                <a:schemeClr val="bg2"/>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bg2"/>
              </a:gs>
              <a:gs pos="100000">
                <a:schemeClr val="bg2"/>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tx1"/>
              </a:gs>
              <a:gs pos="100000">
                <a:schemeClr val="tx1"/>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tx1"/>
              </a:gs>
              <a:gs pos="100000">
                <a:schemeClr val="tx1"/>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hyperlink" Target="http://www.microsoftazurepass.com/"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Camp</a:t>
            </a:r>
          </a:p>
        </p:txBody>
      </p:sp>
      <p:sp>
        <p:nvSpPr>
          <p:cNvPr id="3" name="Text Placeholder 2"/>
          <p:cNvSpPr>
            <a:spLocks noGrp="1"/>
          </p:cNvSpPr>
          <p:nvPr>
            <p:ph type="body" sz="quarter" idx="12"/>
          </p:nvPr>
        </p:nvSpPr>
        <p:spPr/>
        <p:txBody>
          <a:bodyPr/>
          <a:lstStyle/>
          <a:p>
            <a:r>
              <a:rPr lang="en-US" dirty="0" smtClean="0"/>
              <a:t>Patric </a:t>
            </a:r>
            <a:r>
              <a:rPr lang="en-US" dirty="0" smtClean="0"/>
              <a:t>Boscolo</a:t>
            </a:r>
          </a:p>
          <a:p>
            <a:r>
              <a:rPr lang="de-DE" dirty="0" smtClean="0"/>
              <a:t>@patricsmsdn</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5" name="Picture 4"/>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11098158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0" y="-12502"/>
            <a:ext cx="12214225" cy="6870502"/>
          </a:xfrm>
          <a:prstGeom prst="rect">
            <a:avLst/>
          </a:prstGeom>
        </p:spPr>
      </p:pic>
    </p:spTree>
    <p:extLst>
      <p:ext uri="{BB962C8B-B14F-4D97-AF65-F5344CB8AC3E}">
        <p14:creationId xmlns:p14="http://schemas.microsoft.com/office/powerpoint/2010/main" val="362896948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Setting up the Office environment</a:t>
            </a:r>
            <a:endParaRPr lang="en-US" dirty="0"/>
          </a:p>
        </p:txBody>
      </p:sp>
      <p:sp>
        <p:nvSpPr>
          <p:cNvPr id="5" name="Subtitle 4"/>
          <p:cNvSpPr>
            <a:spLocks noGrp="1"/>
          </p:cNvSpPr>
          <p:nvPr>
            <p:ph type="subTitle" idx="1"/>
          </p:nvPr>
        </p:nvSpPr>
        <p:spPr>
          <a:xfrm>
            <a:off x="532267" y="4735251"/>
            <a:ext cx="7640611" cy="1878025"/>
          </a:xfrm>
        </p:spPr>
        <p:txBody>
          <a:bodyPr/>
          <a:lstStyle/>
          <a:p>
            <a:r>
              <a:rPr lang="en-US" dirty="0" smtClean="0"/>
              <a:t>Patric Boscolo</a:t>
            </a:r>
          </a:p>
        </p:txBody>
      </p:sp>
    </p:spTree>
    <p:extLst>
      <p:ext uri="{BB962C8B-B14F-4D97-AF65-F5344CB8AC3E}">
        <p14:creationId xmlns:p14="http://schemas.microsoft.com/office/powerpoint/2010/main" val="12339824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de-DE" sz="5400" dirty="0" smtClean="0"/>
              <a:t>Aktivierung über Office 365 oder MSDN</a:t>
            </a:r>
          </a:p>
          <a:p>
            <a:r>
              <a:rPr lang="de-DE" sz="5400" b="1" dirty="0" smtClean="0"/>
              <a:t>Achtung verwenden Sie nicht den Namen Ihrer Firma den sie später produktiv einsetzen möchten. </a:t>
            </a:r>
          </a:p>
          <a:p>
            <a:endParaRPr lang="en-US" sz="5400" dirty="0"/>
          </a:p>
        </p:txBody>
      </p:sp>
      <p:sp>
        <p:nvSpPr>
          <p:cNvPr id="4" name="Title 3"/>
          <p:cNvSpPr>
            <a:spLocks noGrp="1"/>
          </p:cNvSpPr>
          <p:nvPr>
            <p:ph type="title"/>
          </p:nvPr>
        </p:nvSpPr>
        <p:spPr/>
        <p:txBody>
          <a:bodyPr/>
          <a:lstStyle/>
          <a:p>
            <a:r>
              <a:rPr lang="de-DE" dirty="0" smtClean="0"/>
              <a:t>Office 365 Account</a:t>
            </a:r>
            <a:endParaRPr lang="en-US" dirty="0"/>
          </a:p>
        </p:txBody>
      </p:sp>
    </p:spTree>
    <p:extLst>
      <p:ext uri="{BB962C8B-B14F-4D97-AF65-F5344CB8AC3E}">
        <p14:creationId xmlns:p14="http://schemas.microsoft.com/office/powerpoint/2010/main" val="39416165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ffice">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0"/>
            <a:ext cx="12188825" cy="6856413"/>
          </a:xfrm>
          <a:prstGeom prst="rect">
            <a:avLst/>
          </a:prstGeom>
        </p:spPr>
      </p:pic>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29313" y="1447799"/>
            <a:ext cx="5738814" cy="1975926"/>
          </a:xfrm>
        </p:spPr>
        <p:txBody>
          <a:bodyPr/>
          <a:lstStyle/>
          <a:p>
            <a:r>
              <a:rPr lang="de-DE" dirty="0" smtClean="0"/>
              <a:t>Verwenden Sie die inprivate browsing bzw. Incognito Funktionalität.</a:t>
            </a:r>
          </a:p>
          <a:p>
            <a:r>
              <a:rPr lang="de-DE" dirty="0" smtClean="0"/>
              <a:t>Oder verwenden Sie unterscheidliche Browser.</a:t>
            </a:r>
            <a:endParaRPr lang="de-DE" dirty="0"/>
          </a:p>
        </p:txBody>
      </p:sp>
      <p:sp>
        <p:nvSpPr>
          <p:cNvPr id="3" name="Title 2"/>
          <p:cNvSpPr>
            <a:spLocks noGrp="1"/>
          </p:cNvSpPr>
          <p:nvPr>
            <p:ph type="title"/>
          </p:nvPr>
        </p:nvSpPr>
        <p:spPr/>
        <p:txBody>
          <a:bodyPr/>
          <a:lstStyle/>
          <a:p>
            <a:r>
              <a:rPr lang="de-DE" dirty="0" smtClean="0"/>
              <a:t>Arbeiten mit mehreren Accounts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a:t>
            </a:fld>
            <a:endParaRPr lang="en-US" dirty="0"/>
          </a:p>
        </p:txBody>
      </p:sp>
      <p:pic>
        <p:nvPicPr>
          <p:cNvPr id="5" name="Picture 4"/>
          <p:cNvPicPr>
            <a:picLocks noChangeAspect="1"/>
          </p:cNvPicPr>
          <p:nvPr/>
        </p:nvPicPr>
        <p:blipFill rotWithShape="1">
          <a:blip r:embed="rId3"/>
          <a:srcRect l="29411" t="50645" r="55490"/>
          <a:stretch/>
        </p:blipFill>
        <p:spPr>
          <a:xfrm>
            <a:off x="801043" y="1572551"/>
            <a:ext cx="2301230" cy="4230952"/>
          </a:xfrm>
          <a:prstGeom prst="rect">
            <a:avLst/>
          </a:prstGeom>
        </p:spPr>
      </p:pic>
      <p:pic>
        <p:nvPicPr>
          <p:cNvPr id="6" name="Picture 5"/>
          <p:cNvPicPr>
            <a:picLocks noChangeAspect="1"/>
          </p:cNvPicPr>
          <p:nvPr/>
        </p:nvPicPr>
        <p:blipFill rotWithShape="1">
          <a:blip r:embed="rId4"/>
          <a:srcRect l="32328" t="52000" r="52391"/>
          <a:stretch/>
        </p:blipFill>
        <p:spPr>
          <a:xfrm>
            <a:off x="3102273" y="1688703"/>
            <a:ext cx="2328864" cy="4114800"/>
          </a:xfrm>
          <a:prstGeom prst="rect">
            <a:avLst/>
          </a:prstGeom>
        </p:spPr>
      </p:pic>
    </p:spTree>
    <p:extLst>
      <p:ext uri="{BB962C8B-B14F-4D97-AF65-F5344CB8AC3E}">
        <p14:creationId xmlns:p14="http://schemas.microsoft.com/office/powerpoint/2010/main" val="17433484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Setting up the Azure environment</a:t>
            </a:r>
            <a:endParaRPr lang="en-US" dirty="0"/>
          </a:p>
        </p:txBody>
      </p:sp>
    </p:spTree>
    <p:extLst>
      <p:ext uri="{BB962C8B-B14F-4D97-AF65-F5344CB8AC3E}">
        <p14:creationId xmlns:p14="http://schemas.microsoft.com/office/powerpoint/2010/main" val="34619441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de-DE" sz="5400" dirty="0">
                <a:hlinkClick r:id="rId2"/>
              </a:rPr>
              <a:t>http://</a:t>
            </a:r>
            <a:r>
              <a:rPr lang="de-DE" sz="5400" dirty="0" smtClean="0">
                <a:hlinkClick r:id="rId2"/>
              </a:rPr>
              <a:t>www.microsoftazurepass.com</a:t>
            </a:r>
            <a:endParaRPr lang="de-DE" sz="5400" dirty="0" smtClean="0"/>
          </a:p>
          <a:p>
            <a:r>
              <a:rPr lang="de-DE" sz="5400" dirty="0" smtClean="0"/>
              <a:t>Achtung verwenden Sie den Azurepass nicht auf dem selben Account wie eine bestehende Azure Subscription. </a:t>
            </a:r>
          </a:p>
          <a:p>
            <a:r>
              <a:rPr lang="de-DE" sz="5400" dirty="0" smtClean="0"/>
              <a:t>Vorallem nicht auf einem MSDN Account.</a:t>
            </a:r>
            <a:endParaRPr lang="en-US" sz="5400" dirty="0"/>
          </a:p>
        </p:txBody>
      </p:sp>
      <p:sp>
        <p:nvSpPr>
          <p:cNvPr id="4" name="Title 3"/>
          <p:cNvSpPr>
            <a:spLocks noGrp="1"/>
          </p:cNvSpPr>
          <p:nvPr>
            <p:ph type="title"/>
          </p:nvPr>
        </p:nvSpPr>
        <p:spPr/>
        <p:txBody>
          <a:bodyPr/>
          <a:lstStyle/>
          <a:p>
            <a:r>
              <a:rPr lang="de-DE" dirty="0" smtClean="0"/>
              <a:t>Azure Pass</a:t>
            </a:r>
            <a:endParaRPr lang="en-US" dirty="0"/>
          </a:p>
        </p:txBody>
      </p:sp>
    </p:spTree>
    <p:extLst>
      <p:ext uri="{BB962C8B-B14F-4D97-AF65-F5344CB8AC3E}">
        <p14:creationId xmlns:p14="http://schemas.microsoft.com/office/powerpoint/2010/main" val="219752154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1" y="1786"/>
            <a:ext cx="12188825" cy="6856214"/>
          </a:xfrm>
          <a:prstGeom prst="rect">
            <a:avLst/>
          </a:prstGeom>
        </p:spPr>
      </p:pic>
      <p:sp>
        <p:nvSpPr>
          <p:cNvPr id="6" name="Rectangle 5"/>
          <p:cNvSpPr/>
          <p:nvPr/>
        </p:nvSpPr>
        <p:spPr bwMode="auto">
          <a:xfrm>
            <a:off x="0" y="4321277"/>
            <a:ext cx="5663381" cy="10766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z="3200" dirty="0" smtClean="0">
                <a:gradFill>
                  <a:gsLst>
                    <a:gs pos="0">
                      <a:srgbClr val="FFFFFF"/>
                    </a:gs>
                    <a:gs pos="100000">
                      <a:srgbClr val="FFFFFF"/>
                    </a:gs>
                  </a:gsLst>
                  <a:lin ang="5400000" scaled="0"/>
                </a:gradFill>
                <a:ea typeface="Segoe UI" pitchFamily="34" charset="0"/>
                <a:cs typeface="Segoe UI" pitchFamily="34" charset="0"/>
              </a:rPr>
              <a:t>manage.windowsazure.com</a:t>
            </a:r>
            <a:endParaRPr lang="en-US" sz="3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890989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Setting up the Project Visual Studio</a:t>
            </a:r>
            <a:endParaRPr lang="en-US" dirty="0"/>
          </a:p>
        </p:txBody>
      </p:sp>
    </p:spTree>
    <p:extLst>
      <p:ext uri="{BB962C8B-B14F-4D97-AF65-F5344CB8AC3E}">
        <p14:creationId xmlns:p14="http://schemas.microsoft.com/office/powerpoint/2010/main" val="3757132766"/>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purl.org/dc/terms/"/>
    <ds:schemaRef ds:uri="http://schemas.openxmlformats.org/package/2006/metadata/core-properties"/>
    <ds:schemaRef ds:uri="5fad15d0-477e-40da-a20d-40d4ca777cbd"/>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540</Words>
  <Application>Microsoft Office PowerPoint</Application>
  <PresentationFormat>Custom</PresentationFormat>
  <Paragraphs>38</Paragraphs>
  <Slides>12</Slides>
  <Notes>4</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Office Camp</vt:lpstr>
      <vt:lpstr>Setting up the Office environment</vt:lpstr>
      <vt:lpstr>Office 365 Account</vt:lpstr>
      <vt:lpstr>PowerPoint Presentation</vt:lpstr>
      <vt:lpstr>Arbeiten mit mehreren Accounts</vt:lpstr>
      <vt:lpstr>Setting up the Azure environment</vt:lpstr>
      <vt:lpstr>Azure Pass</vt:lpstr>
      <vt:lpstr>PowerPoint Presentation</vt:lpstr>
      <vt:lpstr>Setting up the Project Visual Studio</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2016-01-11T14:27:55Z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