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68" r:id="rId8"/>
    <p:sldId id="259" r:id="rId9"/>
    <p:sldId id="262" r:id="rId10"/>
    <p:sldId id="261" r:id="rId11"/>
    <p:sldId id="260" r:id="rId12"/>
    <p:sldId id="263" r:id="rId13"/>
    <p:sldId id="264" r:id="rId14"/>
    <p:sldId id="266" r:id="rId15"/>
    <p:sldId id="265" r:id="rId16"/>
    <p:sldId id="267" r:id="rId17"/>
    <p:sldId id="269" r:id="rId18"/>
  </p:sldIdLst>
  <p:sldSz cx="9144000" cy="6858000" type="letter"/>
  <p:notesSz cx="6858000" cy="9107488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98A9"/>
    <a:srgbClr val="FFFF66"/>
    <a:srgbClr val="FF00FF"/>
    <a:srgbClr val="333333"/>
    <a:srgbClr val="292929"/>
    <a:srgbClr val="00CC99"/>
    <a:srgbClr val="336600"/>
    <a:srgbClr val="669900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2" autoAdjust="0"/>
    <p:restoredTop sz="67900" autoAdjust="0"/>
  </p:normalViewPr>
  <p:slideViewPr>
    <p:cSldViewPr snapToGrid="0" snapToObjects="1">
      <p:cViewPr varScale="1">
        <p:scale>
          <a:sx n="194" d="100"/>
          <a:sy n="194" d="100"/>
        </p:scale>
        <p:origin x="200" y="1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9712"/>
    </p:cViewPr>
  </p:sorterViewPr>
  <p:notesViewPr>
    <p:cSldViewPr snapToGrid="0" snapToObjects="1">
      <p:cViewPr>
        <p:scale>
          <a:sx n="100" d="100"/>
          <a:sy n="100" d="100"/>
        </p:scale>
        <p:origin x="2696" y="128"/>
      </p:cViewPr>
      <p:guideLst>
        <p:guide orient="horz" pos="286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91644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490538"/>
            <a:ext cx="5027613" cy="3770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" name="Notes Placeholder 21"/>
          <p:cNvSpPr>
            <a:spLocks noGrp="1"/>
          </p:cNvSpPr>
          <p:nvPr>
            <p:ph type="body" sz="quarter" idx="3"/>
          </p:nvPr>
        </p:nvSpPr>
        <p:spPr>
          <a:xfrm>
            <a:off x="685800" y="4325938"/>
            <a:ext cx="5486400" cy="4098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978909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0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114300" indent="3429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228600" indent="685800" algn="l" rtl="0" eaLnBrk="0" fontAlgn="base" hangingPunct="0">
      <a:spcBef>
        <a:spcPct val="30000"/>
      </a:spcBef>
      <a:spcAft>
        <a:spcPct val="0"/>
      </a:spcAft>
      <a:defRPr sz="1000" b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342900" indent="1028700" algn="l" rtl="0" eaLnBrk="0" fontAlgn="base" hangingPunct="0">
      <a:spcBef>
        <a:spcPct val="30000"/>
      </a:spcBef>
      <a:spcAft>
        <a:spcPct val="0"/>
      </a:spcAft>
      <a:buChar char="–"/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457200" indent="1371600" algn="l" rtl="0" eaLnBrk="0" fontAlgn="base" hangingPunct="0">
      <a:spcBef>
        <a:spcPct val="30000"/>
      </a:spcBef>
      <a:spcAft>
        <a:spcPct val="0"/>
      </a:spcAft>
      <a:buChar char="»"/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561182" y="6506134"/>
            <a:ext cx="2235292" cy="276999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accent2">
                    <a:lumMod val="50000"/>
                  </a:schemeClr>
                </a:solidFill>
                <a:latin typeface="Geomanist Book" charset="0"/>
                <a:ea typeface="Geomanist Book" charset="0"/>
                <a:cs typeface="Geomanist Book" charset="0"/>
              </a:rPr>
              <a:t>©</a:t>
            </a:r>
            <a:r>
              <a:rPr lang="en-GB" sz="1200" baseline="0" dirty="0">
                <a:solidFill>
                  <a:schemeClr val="accent2">
                    <a:lumMod val="50000"/>
                  </a:schemeClr>
                </a:solidFill>
                <a:latin typeface="Geomanist Book" charset="0"/>
                <a:ea typeface="Geomanist Book" charset="0"/>
                <a:cs typeface="Geomanist Book" charset="0"/>
              </a:rPr>
              <a:t> 2020 Rock Solid Knowledge.</a:t>
            </a:r>
            <a:endParaRPr lang="en-GB" sz="1200" dirty="0">
              <a:solidFill>
                <a:schemeClr val="accent2">
                  <a:lumMod val="50000"/>
                </a:schemeClr>
              </a:solidFill>
              <a:latin typeface="Geomanist Book" charset="0"/>
              <a:ea typeface="Geomanist Book" charset="0"/>
              <a:cs typeface="Geomanist Book" charset="0"/>
            </a:endParaRP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61180" y="1407206"/>
            <a:ext cx="6400800" cy="1360488"/>
          </a:xfrm>
        </p:spPr>
        <p:txBody>
          <a:bodyPr wrap="none" lIns="0" rIns="0" anchor="b" anchorCtr="0"/>
          <a:lstStyle>
            <a:lvl1pPr>
              <a:defRPr sz="4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61180" y="2767694"/>
            <a:ext cx="6400800" cy="1187450"/>
          </a:xfrm>
          <a:prstGeom prst="rect">
            <a:avLst/>
          </a:prstGeom>
        </p:spPr>
        <p:txBody>
          <a:bodyPr wrap="none" lIns="0"/>
          <a:lstStyle>
            <a:lvl1pPr marL="0" indent="0">
              <a:buFontTx/>
              <a:buNone/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97" b="29653"/>
          <a:stretch/>
        </p:blipFill>
        <p:spPr>
          <a:xfrm>
            <a:off x="5789171" y="2665639"/>
            <a:ext cx="3354833" cy="4192361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61181" y="6506134"/>
            <a:ext cx="2235292" cy="276999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accent2">
                    <a:lumMod val="50000"/>
                  </a:schemeClr>
                </a:solidFill>
                <a:latin typeface="Geomanist Book" charset="0"/>
                <a:ea typeface="Geomanist Book" charset="0"/>
                <a:cs typeface="Geomanist Book" charset="0"/>
              </a:rPr>
              <a:t>©</a:t>
            </a:r>
            <a:r>
              <a:rPr lang="en-GB" sz="1200" b="1" baseline="0" dirty="0">
                <a:solidFill>
                  <a:schemeClr val="accent2">
                    <a:lumMod val="50000"/>
                  </a:schemeClr>
                </a:solidFill>
                <a:latin typeface="Geomanist Book" charset="0"/>
                <a:ea typeface="Geomanist Book" charset="0"/>
                <a:cs typeface="Geomanist Book" charset="0"/>
              </a:rPr>
              <a:t> 2020 Rock Solid Knowledge Ltd</a:t>
            </a:r>
            <a:endParaRPr lang="en-GB" sz="1200" b="1" dirty="0">
              <a:solidFill>
                <a:schemeClr val="accent2">
                  <a:lumMod val="50000"/>
                </a:schemeClr>
              </a:solidFill>
              <a:latin typeface="Geomanist Book" charset="0"/>
              <a:ea typeface="Geomanist Book" charset="0"/>
              <a:cs typeface="Geomanist Book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1182" y="2665639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1182" y="1165452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97" b="29653"/>
          <a:stretch/>
        </p:blipFill>
        <p:spPr>
          <a:xfrm>
            <a:off x="5789167" y="2665639"/>
            <a:ext cx="3354833" cy="4192361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 sz="2800">
                <a:latin typeface="Geomanist Book" charset="0"/>
                <a:ea typeface="Geomanist Book" charset="0"/>
                <a:cs typeface="Geomanist Book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" hasCustomPrompt="1"/>
          </p:nvPr>
        </p:nvSpPr>
        <p:spPr>
          <a:xfrm>
            <a:off x="561181" y="1429657"/>
            <a:ext cx="8021638" cy="111599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charset="0"/>
              <a:buChar char="•"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742950" indent="-285750">
              <a:buSzPct val="75000"/>
              <a:buFont typeface="Arial" charset="0"/>
              <a:buChar char="•"/>
              <a:defRPr b="1">
                <a:solidFill>
                  <a:schemeClr val="accent2">
                    <a:lumMod val="50000"/>
                  </a:schemeClr>
                </a:solidFill>
              </a:defRPr>
            </a:lvl2pPr>
            <a:lvl3pPr>
              <a:buFont typeface="Calibri" pitchFamily="34" charset="0"/>
              <a:buChar char="–"/>
              <a:defRPr b="1"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-1" y="792990"/>
            <a:ext cx="9144000" cy="352167"/>
          </a:xfrm>
          <a:prstGeom prst="rect">
            <a:avLst/>
          </a:prstGeom>
          <a:solidFill>
            <a:srgbClr val="7E98A9"/>
          </a:solidFill>
          <a:ln w="9525">
            <a:noFill/>
            <a:round/>
            <a:headEnd/>
            <a:tailEnd type="none" w="med" len="sm"/>
          </a:ln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561181" y="1429657"/>
            <a:ext cx="8021638" cy="111599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charset="0"/>
              <a:buChar char="•"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742950" indent="-285750">
              <a:buSzPct val="75000"/>
              <a:buFont typeface="Arial" charset="0"/>
              <a:buChar char="•"/>
              <a:defRPr b="1">
                <a:solidFill>
                  <a:schemeClr val="accent2">
                    <a:lumMod val="50000"/>
                  </a:schemeClr>
                </a:solidFill>
              </a:defRPr>
            </a:lvl2pPr>
            <a:lvl3pPr>
              <a:buFont typeface="Calibri" pitchFamily="34" charset="0"/>
              <a:buChar char="–"/>
              <a:defRPr b="1"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3"/>
          <p:cNvSpPr>
            <a:spLocks noGrp="1"/>
          </p:cNvSpPr>
          <p:nvPr userDrawn="1">
            <p:ph type="title" hasCustomPrompt="1"/>
          </p:nvPr>
        </p:nvSpPr>
        <p:spPr/>
        <p:txBody>
          <a:bodyPr wrap="none"/>
          <a:lstStyle>
            <a:lvl1pPr>
              <a:defRPr sz="2800">
                <a:latin typeface="Geomanist Book" charset="0"/>
                <a:ea typeface="Geomanist Book" charset="0"/>
                <a:cs typeface="Geomanist Book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61181" y="776514"/>
            <a:ext cx="8582818" cy="352167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-491"/>
            <a:ext cx="9144000" cy="77651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med" len="sm"/>
          </a:ln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7492"/>
            <a:ext cx="9144000" cy="776514"/>
          </a:xfrm>
          <a:prstGeom prst="rect">
            <a:avLst/>
          </a:prstGeom>
          <a:blipFill dpi="0" rotWithShape="1">
            <a:blip r:embed="rId8"/>
            <a:srcRect/>
            <a:tile tx="0" ty="0" sx="25000" sy="25000" flip="none" algn="tl"/>
          </a:blipFill>
          <a:ln w="9525">
            <a:solidFill>
              <a:schemeClr val="tx1"/>
            </a:solidFill>
            <a:round/>
            <a:headEnd/>
            <a:tailEnd type="none" w="med" len="sm"/>
          </a:ln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1181" y="-16476"/>
            <a:ext cx="8021637" cy="776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1181" y="6475432"/>
            <a:ext cx="2235292" cy="276999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accent2">
                    <a:lumMod val="50000"/>
                  </a:schemeClr>
                </a:solidFill>
                <a:latin typeface="Geomanist Book" charset="0"/>
                <a:ea typeface="Geomanist Book" charset="0"/>
                <a:cs typeface="Geomanist Book" charset="0"/>
              </a:rPr>
              <a:t>©</a:t>
            </a:r>
            <a:r>
              <a:rPr lang="en-GB" sz="1200" baseline="0" dirty="0">
                <a:solidFill>
                  <a:schemeClr val="accent2">
                    <a:lumMod val="50000"/>
                  </a:schemeClr>
                </a:solidFill>
                <a:latin typeface="Geomanist Book" charset="0"/>
                <a:ea typeface="Geomanist Book" charset="0"/>
                <a:cs typeface="Geomanist Book" charset="0"/>
              </a:rPr>
              <a:t> 2020 Rock Solid Knowledge</a:t>
            </a:r>
            <a:endParaRPr lang="en-GB" sz="1200" dirty="0">
              <a:solidFill>
                <a:schemeClr val="accent2">
                  <a:lumMod val="50000"/>
                </a:schemeClr>
              </a:solidFill>
              <a:latin typeface="Geomanist Book" charset="0"/>
              <a:ea typeface="Geomanist Book" charset="0"/>
              <a:cs typeface="Geomanist Book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073683" y="6401295"/>
            <a:ext cx="2821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fld id="{BA28C6BA-4298-4216-9A6D-937E302EE04E}" type="slidenum">
              <a:rPr lang="en-GB" sz="1800" smtClean="0">
                <a:solidFill>
                  <a:schemeClr val="tx1"/>
                </a:solidFill>
                <a:latin typeface="Geomanist Book" charset="0"/>
                <a:ea typeface="Geomanist Book" charset="0"/>
                <a:cs typeface="Geomanist Book" charset="0"/>
              </a:rPr>
              <a:pPr algn="ctr"/>
              <a:t>‹#›</a:t>
            </a:fld>
            <a:endParaRPr lang="en-GB" sz="1800" dirty="0">
              <a:solidFill>
                <a:schemeClr val="tx1"/>
              </a:solidFill>
              <a:latin typeface="Geomanist Book" charset="0"/>
              <a:ea typeface="Geomanist Book" charset="0"/>
              <a:cs typeface="Geomanist Boo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380" y="5993007"/>
            <a:ext cx="805042" cy="7594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3" r:id="rId2"/>
    <p:sldLayoutId id="2147483782" r:id="rId3"/>
    <p:sldLayoutId id="2147483794" r:id="rId4"/>
    <p:sldLayoutId id="2147483786" r:id="rId5"/>
    <p:sldLayoutId id="2147483787" r:id="rId6"/>
  </p:sldLayoutIdLst>
  <p:transition>
    <p:pull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manist Book" charset="0"/>
          <a:ea typeface="Geomanist Book" charset="0"/>
          <a:cs typeface="Geomanist Book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1200"/>
        </a:spcBef>
        <a:spcAft>
          <a:spcPct val="0"/>
        </a:spcAft>
        <a:buSzPct val="90000"/>
        <a:buFontTx/>
        <a:buBlip>
          <a:blip r:embed="rId10"/>
        </a:buBlip>
        <a:defRPr sz="2400" b="1">
          <a:solidFill>
            <a:schemeClr val="accent2">
              <a:lumMod val="50000"/>
            </a:schemeClr>
          </a:solidFill>
          <a:latin typeface="Geomanist Book" charset="0"/>
          <a:ea typeface="Geomanist Book" charset="0"/>
          <a:cs typeface="Geomanist Book" charset="0"/>
        </a:defRPr>
      </a:lvl1pPr>
      <a:lvl2pPr marL="742950" indent="-285750" algn="l" rtl="0" eaLnBrk="1" fontAlgn="base" hangingPunct="1">
        <a:spcBef>
          <a:spcPts val="600"/>
        </a:spcBef>
        <a:spcAft>
          <a:spcPts val="300"/>
        </a:spcAft>
        <a:buSzPct val="75000"/>
        <a:buFontTx/>
        <a:buBlip>
          <a:blip r:embed="rId11"/>
        </a:buBlip>
        <a:defRPr sz="2000" b="1">
          <a:solidFill>
            <a:schemeClr val="accent2">
              <a:lumMod val="50000"/>
            </a:schemeClr>
          </a:solidFill>
          <a:latin typeface="Geomanist Book" charset="0"/>
          <a:ea typeface="Geomanist Book" charset="0"/>
          <a:cs typeface="Geomanist Book" charset="0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Font typeface="Calibri" pitchFamily="34" charset="0"/>
        <a:buChar char="–"/>
        <a:defRPr sz="2000" b="1">
          <a:solidFill>
            <a:schemeClr val="accent2">
              <a:lumMod val="50000"/>
            </a:schemeClr>
          </a:solidFill>
          <a:latin typeface="Geomanist Book" charset="0"/>
          <a:ea typeface="Geomanist Book" charset="0"/>
          <a:cs typeface="Geomanist Book" charset="0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>
              <a:lumMod val="50000"/>
            </a:schemeClr>
          </a:solidFill>
          <a:latin typeface="Geomanist Book" charset="0"/>
          <a:ea typeface="Geomanist Book" charset="0"/>
          <a:cs typeface="Geomanist Book" charset="0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>
              <a:lumMod val="50000"/>
            </a:schemeClr>
          </a:solidFill>
          <a:latin typeface="Geomanist Book" charset="0"/>
          <a:ea typeface="Geomanist Book" charset="0"/>
          <a:cs typeface="Geomanist Book" charset="0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Patch has a rant about dates </a:t>
            </a:r>
            <a:br>
              <a:rPr lang="en-US" dirty="0"/>
            </a:br>
            <a:r>
              <a:rPr lang="en-US" dirty="0"/>
              <a:t>and times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78336"/>
      </p:ext>
    </p:extLst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3D18-6B83-BD3C-BE6F-4FF6BBCA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* Has almost identical API to </a:t>
            </a:r>
            <a:r>
              <a:rPr lang="en-US" sz="2400" dirty="0" err="1"/>
              <a:t>System.DateTime</a:t>
            </a:r>
            <a:br>
              <a:rPr lang="en-US" sz="2400" dirty="0"/>
            </a:br>
            <a:r>
              <a:rPr lang="en-US" sz="2400" dirty="0"/>
              <a:t>* Has a private </a:t>
            </a:r>
            <a:r>
              <a:rPr lang="en-US" sz="2400" dirty="0" err="1"/>
              <a:t>DateTime</a:t>
            </a:r>
            <a:r>
              <a:rPr lang="en-US" sz="2400" dirty="0"/>
              <a:t> field for the date and time</a:t>
            </a:r>
            <a:br>
              <a:rPr lang="en-US" sz="2400" dirty="0"/>
            </a:br>
            <a:r>
              <a:rPr lang="en-US" sz="2400" dirty="0"/>
              <a:t>* Has a private integer minutes offset field</a:t>
            </a:r>
            <a:br>
              <a:rPr lang="en-US" sz="2400" dirty="0"/>
            </a:br>
            <a:r>
              <a:rPr lang="en-US" sz="2400" dirty="0"/>
              <a:t>* Serializes with TZ, cannot parse without TZ</a:t>
            </a:r>
            <a:br>
              <a:rPr lang="en-US" sz="2400" dirty="0"/>
            </a:br>
            <a:r>
              <a:rPr lang="en-US" sz="2400" dirty="0"/>
              <a:t>* Does everything </a:t>
            </a:r>
            <a:r>
              <a:rPr lang="en-US" sz="2400" dirty="0" err="1"/>
              <a:t>DateTime</a:t>
            </a:r>
            <a:r>
              <a:rPr lang="en-US" sz="2400" dirty="0"/>
              <a:t> can do, and remove</a:t>
            </a:r>
            <a:br>
              <a:rPr lang="en-US" sz="2400" dirty="0"/>
            </a:br>
            <a:r>
              <a:rPr lang="en-US" sz="2400" dirty="0"/>
              <a:t>TZ ambiguity headaches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CE486-7BC1-A927-3A15-CFC04DD41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C# </a:t>
            </a:r>
            <a:r>
              <a:rPr lang="en-US" sz="4000" dirty="0" err="1"/>
              <a:t>System.DateTimeOffset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46914578"/>
      </p:ext>
    </p:extLst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3D18-6B83-BD3C-BE6F-4FF6BBCA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* </a:t>
            </a:r>
            <a:r>
              <a:rPr lang="en-US" sz="2400" dirty="0" err="1"/>
              <a:t>EntityFramework</a:t>
            </a:r>
            <a:r>
              <a:rPr lang="en-US" sz="2400" dirty="0"/>
              <a:t> will always get a </a:t>
            </a:r>
            <a:r>
              <a:rPr lang="en-US" sz="2400" dirty="0" err="1"/>
              <a:t>DateTime</a:t>
            </a:r>
            <a:r>
              <a:rPr lang="en-US" sz="2400" dirty="0"/>
              <a:t> as</a:t>
            </a:r>
            <a:br>
              <a:rPr lang="en-US" sz="2400" dirty="0"/>
            </a:br>
            <a:r>
              <a:rPr lang="en-US" sz="2400" dirty="0" err="1"/>
              <a:t>DateTimeKind.Unspecified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SqlServer</a:t>
            </a:r>
            <a:r>
              <a:rPr lang="en-US" sz="2400" dirty="0"/>
              <a:t> datetime column does not contain TZ info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SqlServer</a:t>
            </a:r>
            <a:r>
              <a:rPr lang="en-US" sz="2400" dirty="0"/>
              <a:t> Docs recommend datetime2 for any new</a:t>
            </a:r>
            <a:br>
              <a:rPr lang="en-US" sz="2400" dirty="0"/>
            </a:br>
            <a:r>
              <a:rPr lang="en-US" sz="2400" dirty="0"/>
              <a:t>work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CE486-7BC1-A927-3A15-CFC04DD41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Other pitfalls to watch out for</a:t>
            </a:r>
          </a:p>
        </p:txBody>
      </p:sp>
    </p:spTree>
    <p:extLst>
      <p:ext uri="{BB962C8B-B14F-4D97-AF65-F5344CB8AC3E}">
        <p14:creationId xmlns:p14="http://schemas.microsoft.com/office/powerpoint/2010/main" val="1486808740"/>
      </p:ext>
    </p:extLst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3D18-6B83-BD3C-BE6F-4FF6BBCA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CE486-7BC1-A927-3A15-CFC04DD41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I don’t have time to change to </a:t>
            </a:r>
            <a:r>
              <a:rPr lang="en-US" sz="4000" dirty="0" err="1"/>
              <a:t>DateTimeOffset</a:t>
            </a:r>
            <a:r>
              <a:rPr lang="en-US" sz="4000" dirty="0"/>
              <a:t>!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BCB315-83FF-A341-3E17-06BAD189E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2" y="2732314"/>
            <a:ext cx="8674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72498"/>
      </p:ext>
    </p:extLst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3D18-6B83-BD3C-BE6F-4FF6BBCA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* You don’t care about the time component</a:t>
            </a:r>
            <a:br>
              <a:rPr lang="en-US" sz="2400" dirty="0"/>
            </a:br>
            <a:r>
              <a:rPr lang="en-US" sz="2400" dirty="0"/>
              <a:t>* You only want to do abstract Date/Time math</a:t>
            </a:r>
            <a:br>
              <a:rPr lang="en-US" sz="2400" dirty="0"/>
            </a:br>
            <a:r>
              <a:rPr lang="en-US" sz="2400" dirty="0"/>
              <a:t>* Your dates and times do not cross application </a:t>
            </a:r>
            <a:br>
              <a:rPr lang="en-US" sz="2400" dirty="0"/>
            </a:br>
            <a:r>
              <a:rPr lang="en-US" sz="2400" dirty="0"/>
              <a:t>boundaries</a:t>
            </a:r>
            <a:br>
              <a:rPr lang="en-US" sz="2400" dirty="0"/>
            </a:br>
            <a:r>
              <a:rPr lang="en-US" sz="2400" dirty="0"/>
              <a:t>* You only intent to work in UTC</a:t>
            </a:r>
            <a:br>
              <a:rPr lang="en-US" sz="2400" dirty="0"/>
            </a:br>
            <a:r>
              <a:rPr lang="en-US" sz="2400" dirty="0"/>
              <a:t>* But you may as well use </a:t>
            </a:r>
            <a:r>
              <a:rPr lang="en-US" sz="2400" dirty="0" err="1"/>
              <a:t>DateTimeOffset</a:t>
            </a:r>
            <a:r>
              <a:rPr lang="en-US" sz="2400" dirty="0"/>
              <a:t>, the API </a:t>
            </a:r>
            <a:br>
              <a:rPr lang="en-US" sz="2400" dirty="0"/>
            </a:br>
            <a:r>
              <a:rPr lang="en-US" sz="2400" dirty="0"/>
              <a:t>and functionality is the same and if TZ ever </a:t>
            </a:r>
            <a:br>
              <a:rPr lang="en-US" sz="2400" dirty="0"/>
            </a:br>
            <a:r>
              <a:rPr lang="en-US" sz="2400" dirty="0"/>
              <a:t>becomes relevant, a whole class of bugs will </a:t>
            </a:r>
            <a:br>
              <a:rPr lang="en-US" sz="2400" dirty="0"/>
            </a:br>
            <a:r>
              <a:rPr lang="en-US" sz="2400" dirty="0"/>
              <a:t>not exist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CE486-7BC1-A927-3A15-CFC04DD41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When </a:t>
            </a:r>
            <a:r>
              <a:rPr lang="en-US" sz="4000" i="1" dirty="0"/>
              <a:t>should </a:t>
            </a:r>
            <a:r>
              <a:rPr lang="en-US" sz="4000" dirty="0"/>
              <a:t>I use </a:t>
            </a:r>
            <a:r>
              <a:rPr lang="en-US" sz="4000" dirty="0" err="1"/>
              <a:t>System.DateTime</a:t>
            </a:r>
            <a:r>
              <a:rPr lang="en-US" sz="4000" dirty="0"/>
              <a:t>?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70988825"/>
      </p:ext>
    </p:extLst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3D18-6B83-BD3C-BE6F-4FF6BBCA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400" dirty="0"/>
            </a:br>
            <a:r>
              <a:rPr lang="en-US" sz="2400" dirty="0"/>
              <a:t>Embrace </a:t>
            </a:r>
            <a:r>
              <a:rPr lang="en-US" sz="2400" dirty="0" err="1"/>
              <a:t>DateTimeOffset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CE486-7BC1-A927-3A15-CFC04DD41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i="1" dirty="0"/>
              <a:t>All Hail ISO8601</a:t>
            </a:r>
          </a:p>
        </p:txBody>
      </p:sp>
    </p:spTree>
    <p:extLst>
      <p:ext uri="{BB962C8B-B14F-4D97-AF65-F5344CB8AC3E}">
        <p14:creationId xmlns:p14="http://schemas.microsoft.com/office/powerpoint/2010/main" val="1316246056"/>
      </p:ext>
    </p:extLst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0A5D-6139-551D-88A4-3B901F93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5DA64-222F-7E56-0FFC-B257BA367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Really? Dates and times?</a:t>
            </a:r>
            <a:br>
              <a:rPr lang="en-US" sz="4000" dirty="0"/>
            </a:br>
            <a:r>
              <a:rPr lang="en-US" sz="40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385176710"/>
      </p:ext>
    </p:extLst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6327-AE08-69AA-B3EB-E979BC5F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926C8-6FFF-5A53-3699-3B9B3C44D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sz="4000" dirty="0"/>
              <a:t>The most expensive bug I ever saw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7D7A960-BE62-56E8-6C7C-2E37F4A65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57" y="1853376"/>
            <a:ext cx="7361249" cy="45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6420"/>
      </p:ext>
    </p:extLst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6327-AE08-69AA-B3EB-E979BC5F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2400" dirty="0" err="1"/>
              <a:t>DateTime.ToString</a:t>
            </a:r>
            <a:r>
              <a:rPr lang="en-US" sz="2400" dirty="0"/>
              <a:t>(string)</a:t>
            </a:r>
            <a:br>
              <a:rPr lang="en-US" sz="2400" dirty="0"/>
            </a:br>
            <a:r>
              <a:rPr lang="en-US" sz="2400" dirty="0"/>
              <a:t>“DD-MMM-YYYY”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926C8-6FFF-5A53-3699-3B9B3C44D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The most expensive bug I ever saw</a:t>
            </a:r>
          </a:p>
        </p:txBody>
      </p:sp>
    </p:spTree>
    <p:extLst>
      <p:ext uri="{BB962C8B-B14F-4D97-AF65-F5344CB8AC3E}">
        <p14:creationId xmlns:p14="http://schemas.microsoft.com/office/powerpoint/2010/main" val="1044919663"/>
      </p:ext>
    </p:extLst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6955-EA0D-60CE-5FCD-D4A5DE0B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* Since 1988, minor revisions post 2000</a:t>
            </a:r>
            <a:br>
              <a:rPr lang="en-US" sz="2400" dirty="0"/>
            </a:br>
            <a:r>
              <a:rPr lang="en-US" sz="2400" dirty="0"/>
              <a:t>* Dates, Times, Durations</a:t>
            </a:r>
            <a:br>
              <a:rPr lang="en-US" sz="2400" dirty="0"/>
            </a:br>
            <a:r>
              <a:rPr lang="en-US" sz="2400" dirty="0"/>
              <a:t>* Most countries have adopted some form of ISO8601</a:t>
            </a:r>
            <a:br>
              <a:rPr lang="en-US" sz="2400" dirty="0"/>
            </a:br>
            <a:r>
              <a:rPr lang="en-US" sz="2400" dirty="0"/>
              <a:t>* Why haven’t you used actual bullet points?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EBDE9-A8C3-325D-3926-DE5B226E8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ISO 8601</a:t>
            </a:r>
          </a:p>
        </p:txBody>
      </p:sp>
    </p:spTree>
    <p:extLst>
      <p:ext uri="{BB962C8B-B14F-4D97-AF65-F5344CB8AC3E}">
        <p14:creationId xmlns:p14="http://schemas.microsoft.com/office/powerpoint/2010/main" val="1897458585"/>
      </p:ext>
    </p:extLst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0F8F-56B8-3433-3FCA-B62FC781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* Sortable ordering</a:t>
            </a:r>
            <a:br>
              <a:rPr lang="en-US" sz="2400" dirty="0"/>
            </a:br>
            <a:r>
              <a:rPr lang="en-US" sz="2400" dirty="0"/>
              <a:t>* ‘</a:t>
            </a:r>
            <a:r>
              <a:rPr lang="en-US" sz="2400" dirty="0" err="1"/>
              <a:t>YYYY-MM-DDTHH:mm:SS</a:t>
            </a:r>
            <a:r>
              <a:rPr lang="en-US" sz="2400" dirty="0"/>
              <a:t>’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Timezone</a:t>
            </a:r>
            <a:r>
              <a:rPr lang="en-US" sz="2400" dirty="0"/>
              <a:t> Specifier (optional!) +01:00 / +0100 / Z</a:t>
            </a:r>
            <a:br>
              <a:rPr lang="en-US" sz="2400" dirty="0"/>
            </a:br>
            <a:r>
              <a:rPr lang="en-US" sz="2400" dirty="0"/>
              <a:t>* The presence or lack of a </a:t>
            </a:r>
            <a:r>
              <a:rPr lang="en-US" sz="2400" dirty="0" err="1"/>
              <a:t>timezone</a:t>
            </a:r>
            <a:r>
              <a:rPr lang="en-US" sz="2400" dirty="0"/>
              <a:t> specifier is</a:t>
            </a:r>
            <a:br>
              <a:rPr lang="en-US" sz="2400" dirty="0"/>
            </a:br>
            <a:r>
              <a:rPr lang="en-US" sz="2400" dirty="0"/>
              <a:t>significant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C7602-96CC-006B-6E27-3F7F99F7C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Dates &amp; Times</a:t>
            </a:r>
          </a:p>
        </p:txBody>
      </p:sp>
    </p:spTree>
    <p:extLst>
      <p:ext uri="{BB962C8B-B14F-4D97-AF65-F5344CB8AC3E}">
        <p14:creationId xmlns:p14="http://schemas.microsoft.com/office/powerpoint/2010/main" val="667670722"/>
      </p:ext>
    </p:extLst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1982-E044-14B5-3021-A23D40C2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* P (</a:t>
            </a:r>
            <a:r>
              <a:rPr lang="en-US" sz="2400" dirty="0" err="1"/>
              <a:t>eriod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* n Y(ears) n M(</a:t>
            </a:r>
            <a:r>
              <a:rPr lang="en-US" sz="2400" dirty="0" err="1"/>
              <a:t>onths</a:t>
            </a:r>
            <a:r>
              <a:rPr lang="en-US" sz="2400" dirty="0"/>
              <a:t>) n D(</a:t>
            </a:r>
            <a:r>
              <a:rPr lang="en-US" sz="2400" dirty="0" err="1"/>
              <a:t>ays</a:t>
            </a:r>
            <a:r>
              <a:rPr lang="en-US" sz="2400" dirty="0"/>
              <a:t>) (Calendar months/years) </a:t>
            </a:r>
            <a:br>
              <a:rPr lang="en-US" sz="2400" dirty="0"/>
            </a:br>
            <a:r>
              <a:rPr lang="en-US" sz="2400" dirty="0"/>
              <a:t>* T(</a:t>
            </a:r>
            <a:r>
              <a:rPr lang="en-US" sz="2400" dirty="0" err="1"/>
              <a:t>ime</a:t>
            </a:r>
            <a:r>
              <a:rPr lang="en-US" sz="2400" dirty="0"/>
              <a:t>) n H(ours) n M(</a:t>
            </a:r>
            <a:r>
              <a:rPr lang="en-US" sz="2400" dirty="0" err="1"/>
              <a:t>inutes</a:t>
            </a:r>
            <a:r>
              <a:rPr lang="en-US" sz="2400" dirty="0"/>
              <a:t>) n S(</a:t>
            </a:r>
            <a:r>
              <a:rPr lang="en-US" sz="2400" dirty="0" err="1"/>
              <a:t>econds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eg.</a:t>
            </a:r>
            <a:r>
              <a:rPr lang="en-US" sz="2400" dirty="0"/>
              <a:t> P2M3DT30M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System.Xml.XmlConvert.ToTimespan</a:t>
            </a:r>
            <a:r>
              <a:rPr lang="en-US" sz="2400" dirty="0"/>
              <a:t>(“P1DT6H”);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35555-CFB3-92A5-BCB3-3DD70067D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Time Periods / Durations</a:t>
            </a:r>
          </a:p>
        </p:txBody>
      </p:sp>
    </p:spTree>
    <p:extLst>
      <p:ext uri="{BB962C8B-B14F-4D97-AF65-F5344CB8AC3E}">
        <p14:creationId xmlns:p14="http://schemas.microsoft.com/office/powerpoint/2010/main" val="1111538322"/>
      </p:ext>
    </p:extLst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E41C-5A37-1FF1-0073-791E31C4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* Is an abstract point in time</a:t>
            </a:r>
            <a:br>
              <a:rPr lang="en-US" sz="2400" dirty="0"/>
            </a:br>
            <a:r>
              <a:rPr lang="en-US" sz="2400" dirty="0"/>
              <a:t>* Can only represent UTC, &amp; local (not UTC)</a:t>
            </a:r>
            <a:br>
              <a:rPr lang="en-US" sz="2400" dirty="0"/>
            </a:br>
            <a:r>
              <a:rPr lang="en-US" sz="2400" dirty="0"/>
              <a:t>* No notion of where local is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DateTime.Kind</a:t>
            </a:r>
            <a:r>
              <a:rPr lang="en-US" sz="2400" dirty="0"/>
              <a:t> Property (</a:t>
            </a:r>
            <a:r>
              <a:rPr lang="en-US" sz="2400" dirty="0" err="1"/>
              <a:t>Utc</a:t>
            </a:r>
            <a:r>
              <a:rPr lang="en-US" sz="2400" dirty="0"/>
              <a:t>/Local/Unspecified)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DateTime.Now</a:t>
            </a:r>
            <a:r>
              <a:rPr lang="en-US" sz="2400" dirty="0"/>
              <a:t> vs </a:t>
            </a:r>
            <a:r>
              <a:rPr lang="en-US" sz="2400" dirty="0" err="1"/>
              <a:t>DateTime.UtcNow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EA073-5CBB-8B6C-2FEB-4E1BD7B1A7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C# </a:t>
            </a:r>
            <a:r>
              <a:rPr lang="en-US" sz="4000" dirty="0" err="1"/>
              <a:t>System.DateTime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93196369"/>
      </p:ext>
    </p:extLst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3D18-6B83-BD3C-BE6F-4FF6BBCA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* </a:t>
            </a:r>
            <a:r>
              <a:rPr lang="en-US" sz="2400" dirty="0" err="1"/>
              <a:t>DateTime.ToString</a:t>
            </a:r>
            <a:r>
              <a:rPr lang="en-US" sz="2400" dirty="0"/>
              <a:t>(”O”); -&gt; Includes TZ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System.Text.Json</a:t>
            </a:r>
            <a:r>
              <a:rPr lang="en-US" sz="2400" dirty="0"/>
              <a:t> -&gt; ISO by default, but may drop TZ!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NewtonSoft</a:t>
            </a:r>
            <a:r>
              <a:rPr lang="en-US" sz="2400" dirty="0"/>
              <a:t> </a:t>
            </a:r>
            <a:r>
              <a:rPr lang="en-US" sz="2400" dirty="0" err="1"/>
              <a:t>Json.Net</a:t>
            </a:r>
            <a:r>
              <a:rPr lang="en-US" sz="2400" dirty="0"/>
              <a:t> -&gt; ISO with TZ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CE486-7BC1-A927-3A15-CFC04DD41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 err="1"/>
              <a:t>System.DateTime</a:t>
            </a:r>
            <a:r>
              <a:rPr lang="en-US" sz="4000" dirty="0"/>
              <a:t> to ISO8601</a:t>
            </a:r>
          </a:p>
        </p:txBody>
      </p:sp>
    </p:spTree>
    <p:extLst>
      <p:ext uri="{BB962C8B-B14F-4D97-AF65-F5344CB8AC3E}">
        <p14:creationId xmlns:p14="http://schemas.microsoft.com/office/powerpoint/2010/main" val="896950286"/>
      </p:ext>
    </p:extLst>
  </p:cSld>
  <p:clrMapOvr>
    <a:masterClrMapping/>
  </p:clrMapOvr>
  <p:transition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662&quot;&gt;&lt;property id=&quot;20148&quot; value=&quot;5&quot;/&gt;&lt;property id=&quot;20300&quot; value=&quot;Slide 1 - &amp;quot;Contract first design with WCF&amp;quot;&quot;/&gt;&lt;property id=&quot;20307&quot; value=&quot;256&quot;/&gt;&lt;/object&gt;&lt;object type=&quot;3&quot; unique_id=&quot;10663&quot;&gt;&lt;property id=&quot;20148&quot; value=&quot;5&quot;/&gt;&lt;property id=&quot;20300&quot; value=&quot;Slide 2 - &amp;quot;Agenda&amp;quot;&quot;/&gt;&lt;property id=&quot;20307&quot; value=&quot;257&quot;/&gt;&lt;/object&gt;&lt;object type=&quot;3&quot; unique_id=&quot;10664&quot;&gt;&lt;property id=&quot;20148&quot; value=&quot;5&quot;/&gt;&lt;property id=&quot;20300&quot; value=&quot;Slide 3 - &amp;quot;What is SOA?&amp;quot;&quot;/&gt;&lt;property id=&quot;20307&quot; value=&quot;258&quot;/&gt;&lt;/object&gt;&lt;object type=&quot;3&quot; unique_id=&quot;10665&quot;&gt;&lt;property id=&quot;20148&quot; value=&quot;5&quot;/&gt;&lt;property id=&quot;20300&quot; value=&quot;Slide 4 - &amp;quot;Contracts&amp;quot;&quot;/&gt;&lt;property id=&quot;20307&quot; value=&quot;259&quot;/&gt;&lt;/object&gt;&lt;object type=&quot;3&quot; unique_id=&quot;10666&quot;&gt;&lt;property id=&quot;20148&quot; value=&quot;5&quot;/&gt;&lt;property id=&quot;20300&quot; value=&quot;Slide 5 - &amp;quot;Where do contracts come from?&amp;quot;&quot;/&gt;&lt;property id=&quot;20307&quot; value=&quot;260&quot;/&gt;&lt;/object&gt;&lt;object type=&quot;3&quot; unique_id=&quot;10667&quot;&gt;&lt;property id=&quot;20148&quot; value=&quot;5&quot;/&gt;&lt;property id=&quot;20300&quot; value=&quot;Slide 6 - &amp;quot;Issues with code first - 1&amp;quot;&quot;/&gt;&lt;property id=&quot;20307&quot; value=&quot;261&quot;/&gt;&lt;/object&gt;&lt;object type=&quot;3&quot; unique_id=&quot;10668&quot;&gt;&lt;property id=&quot;20148&quot; value=&quot;5&quot;/&gt;&lt;property id=&quot;20300&quot; value=&quot;Slide 7 - &amp;quot;Issues with code first - 2&amp;quot;&quot;/&gt;&lt;property id=&quot;20307&quot; value=&quot;262&quot;/&gt;&lt;/object&gt;&lt;object type=&quot;3&quot; unique_id=&quot;10669&quot;&gt;&lt;property id=&quot;20148&quot; value=&quot;5&quot;/&gt;&lt;property id=&quot;20300&quot; value=&quot;Slide 8 - &amp;quot;WSDL first&amp;quot;&quot;/&gt;&lt;property id=&quot;20307&quot; value=&quot;263&quot;/&gt;&lt;/object&gt;&lt;object type=&quot;3&quot; unique_id=&quot;10670&quot;&gt;&lt;property id=&quot;20148&quot; value=&quot;5&quot;/&gt;&lt;property id=&quot;20300&quot; value=&quot;Slide 9 - &amp;quot;Mixed model&amp;quot;&quot;/&gt;&lt;property id=&quot;20307&quot; value=&quot;264&quot;/&gt;&lt;/object&gt;&lt;object type=&quot;3&quot; unique_id=&quot;10671&quot;&gt;&lt;property id=&quot;20148&quot; value=&quot;5&quot;/&gt;&lt;property id=&quot;20300&quot; value=&quot;Slide 10 - &amp;quot;Using generated types on contract&amp;quot;&quot;/&gt;&lt;property id=&quot;20307&quot; value=&quot;265&quot;/&gt;&lt;/object&gt;&lt;object type=&quot;3&quot; unique_id=&quot;10672&quot;&gt;&lt;property id=&quot;20148&quot; value=&quot;5&quot;/&gt;&lt;property id=&quot;20300&quot; value=&quot;Slide 11 - &amp;quot;Contracts are more than messages&amp;quot;&quot;/&gt;&lt;property id=&quot;20307&quot; value=&quot;266&quot;/&gt;&lt;/object&gt;&lt;object type=&quot;3&quot; unique_id=&quot;10673&quot;&gt;&lt;property id=&quot;20148&quot; value=&quot;5&quot;/&gt;&lt;property id=&quot;20300&quot; value=&quot;Slide 12 - &amp;quot;Controlling the WSDL namespace&amp;quot;&quot;/&gt;&lt;property id=&quot;20307&quot; value=&quot;267&quot;/&gt;&lt;/object&gt;&lt;object type=&quot;3&quot; unique_id=&quot;10674&quot;&gt;&lt;property id=&quot;20148&quot; value=&quot;5&quot;/&gt;&lt;property id=&quot;20300&quot; value=&quot;Slide 13 - &amp;quot;Controlling Operations&amp;quot;&quot;/&gt;&lt;property id=&quot;20307&quot; value=&quot;268&quot;/&gt;&lt;/object&gt;&lt;object type=&quot;3&quot; unique_id=&quot;10675&quot;&gt;&lt;property id=&quot;20148&quot; value=&quot;5&quot;/&gt;&lt;property id=&quot;20300&quot; value=&quot;Slide 14 - &amp;quot;Beyond default tooling&amp;quot;&quot;/&gt;&lt;property id=&quot;20307&quot; value=&quot;269&quot;/&gt;&lt;/object&gt;&lt;object type=&quot;3&quot; unique_id=&quot;10676&quot;&gt;&lt;property id=&quot;20148&quot; value=&quot;5&quot;/&gt;&lt;property id=&quot;20300&quot; value=&quot;Slide 15 - &amp;quot;WSCF Blue&amp;quot;&quot;/&gt;&lt;property id=&quot;20307&quot; value=&quot;270&quot;/&gt;&lt;/object&gt;&lt;object type=&quot;3&quot; unique_id=&quot;10677&quot;&gt;&lt;property id=&quot;20148&quot; value=&quot;5&quot;/&gt;&lt;property id=&quot;20300&quot; value=&quot;Slide 16 - &amp;quot;Q &amp;amp; A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Rock Solid Knowledge">
      <a:dk1>
        <a:srgbClr val="000000"/>
      </a:dk1>
      <a:lt1>
        <a:sysClr val="window" lastClr="FFFFFF"/>
      </a:lt1>
      <a:dk2>
        <a:srgbClr val="3F3F3F"/>
      </a:dk2>
      <a:lt2>
        <a:srgbClr val="EEECE1"/>
      </a:lt2>
      <a:accent1>
        <a:srgbClr val="F08A00"/>
      </a:accent1>
      <a:accent2>
        <a:srgbClr val="4F4794"/>
      </a:accent2>
      <a:accent3>
        <a:srgbClr val="632181"/>
      </a:accent3>
      <a:accent4>
        <a:srgbClr val="8064A2"/>
      </a:accent4>
      <a:accent5>
        <a:srgbClr val="4BACC6"/>
      </a:accent5>
      <a:accent6>
        <a:srgbClr val="9BBB5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ranceTalk" id="{FDE5BAAF-7DC0-0D4E-A9E2-E5A24D51F03E}" vid="{2F09D0C5-9CD7-2740-AD43-C9297A24C8AA}"/>
    </a:ext>
  </a:extLst>
</a:theme>
</file>

<file path=ppt/theme/theme2.xml><?xml version="1.0" encoding="utf-8"?>
<a:theme xmlns:a="http://schemas.openxmlformats.org/drawingml/2006/main" name="Office Theme">
  <a:themeElements>
    <a:clrScheme name="Rock Solid Knowledge">
      <a:dk1>
        <a:srgbClr val="000000"/>
      </a:dk1>
      <a:lt1>
        <a:sysClr val="window" lastClr="FFFFFF"/>
      </a:lt1>
      <a:dk2>
        <a:srgbClr val="3F3F3F"/>
      </a:dk2>
      <a:lt2>
        <a:srgbClr val="EEECE1"/>
      </a:lt2>
      <a:accent1>
        <a:srgbClr val="F08A00"/>
      </a:accent1>
      <a:accent2>
        <a:srgbClr val="4F4794"/>
      </a:accent2>
      <a:accent3>
        <a:srgbClr val="632181"/>
      </a:accent3>
      <a:accent4>
        <a:srgbClr val="8064A2"/>
      </a:accent4>
      <a:accent5>
        <a:srgbClr val="4BACC6"/>
      </a:accent5>
      <a:accent6>
        <a:srgbClr val="9BBB5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01DDCFA758F84F91F32ABFB08F0D7D" ma:contentTypeVersion="13" ma:contentTypeDescription="Create a new document." ma:contentTypeScope="" ma:versionID="d9f6abbe1ada6b67e62e801906beb35e">
  <xsd:schema xmlns:xsd="http://www.w3.org/2001/XMLSchema" xmlns:xs="http://www.w3.org/2001/XMLSchema" xmlns:p="http://schemas.microsoft.com/office/2006/metadata/properties" xmlns:ns2="70961fb6-a06c-462f-a1f3-2573302ed198" xmlns:ns3="525b82be-0b89-4435-aeb4-89a8abbd7cd7" targetNamespace="http://schemas.microsoft.com/office/2006/metadata/properties" ma:root="true" ma:fieldsID="8177bf332aa0d36358714f5c0df8b87b" ns2:_="" ns3:_="">
    <xsd:import namespace="70961fb6-a06c-462f-a1f3-2573302ed198"/>
    <xsd:import namespace="525b82be-0b89-4435-aeb4-89a8abbd7c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961fb6-a06c-462f-a1f3-2573302ed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5b82be-0b89-4435-aeb4-89a8abbd7cd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229073-875D-47D3-8206-0809AE07BD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961fb6-a06c-462f-a1f3-2573302ed198"/>
    <ds:schemaRef ds:uri="525b82be-0b89-4435-aeb4-89a8abbd7c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EE982D-3775-4B35-9CBB-4737C143E87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FB83C43-9406-428D-82AF-C352C601DE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487</Words>
  <Application>Microsoft Macintosh PowerPoint</Application>
  <PresentationFormat>Letter Paper (8.5x11 in)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Geomanist Book</vt:lpstr>
      <vt:lpstr>Times New Roman</vt:lpstr>
      <vt:lpstr>Office Theme</vt:lpstr>
      <vt:lpstr>Patch has a rant about dates  and times</vt:lpstr>
      <vt:lpstr>PowerPoint Presentation</vt:lpstr>
      <vt:lpstr>PowerPoint Presentation</vt:lpstr>
      <vt:lpstr> DateTime.ToString(string) “DD-MMM-YYYY”</vt:lpstr>
      <vt:lpstr>* Since 1988, minor revisions post 2000 * Dates, Times, Durations * Most countries have adopted some form of ISO8601 * Why haven’t you used actual bullet points?</vt:lpstr>
      <vt:lpstr>* Sortable ordering * ‘YYYY-MM-DDTHH:mm:SS’ * Timezone Specifier (optional!) +01:00 / +0100 / Z * The presence or lack of a timezone specifier is significant</vt:lpstr>
      <vt:lpstr>* P (eriod) * n Y(ears) n M(onths) n D(ays) (Calendar months/years)  * T(ime) n H(ours) n M(inutes) n S(econds) * eg. P2M3DT30M  System.Xml.XmlConvert.ToTimespan(“P1DT6H”);</vt:lpstr>
      <vt:lpstr>* Is an abstract point in time * Can only represent UTC, &amp; local (not UTC) * No notion of where local is * DateTime.Kind Property (Utc/Local/Unspecified) * DateTime.Now vs DateTime.UtcNow</vt:lpstr>
      <vt:lpstr>* DateTime.ToString(”O”); -&gt; Includes TZ * System.Text.Json -&gt; ISO by default, but may drop TZ! * NewtonSoft Json.Net -&gt; ISO with TZ</vt:lpstr>
      <vt:lpstr>* Has almost identical API to System.DateTime * Has a private DateTime field for the date and time * Has a private integer minutes offset field * Serializes with TZ, cannot parse without TZ * Does everything DateTime can do, and remove TZ ambiguity headaches</vt:lpstr>
      <vt:lpstr>* EntityFramework will always get a DateTime as DateTimeKind.Unspecified * SqlServer datetime column does not contain TZ info * SqlServer Docs recommend datetime2 for any new work </vt:lpstr>
      <vt:lpstr>PowerPoint Presentation</vt:lpstr>
      <vt:lpstr>* You don’t care about the time component * You only want to do abstract Date/Time math * Your dates and times do not cross application  boundaries * You only intent to work in UTC * But you may as well use DateTimeOffset, the API  and functionality is the same and if TZ ever  becomes relevant, a whole class of bugs will  not exist</vt:lpstr>
      <vt:lpstr> Embrace DateTimeOffset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Allwood</dc:creator>
  <cp:lastModifiedBy>Patrick Allwood</cp:lastModifiedBy>
  <cp:revision>7</cp:revision>
  <cp:lastPrinted>2001-12-20T19:53:13Z</cp:lastPrinted>
  <dcterms:created xsi:type="dcterms:W3CDTF">2022-05-30T08:19:08Z</dcterms:created>
  <dcterms:modified xsi:type="dcterms:W3CDTF">2022-05-30T11:29:39Z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Event Publication</vt:lpwstr>
  </property>
  <property fmtid="{D5CDD505-2E9C-101B-9397-08002B2CF9AE}" pid="3" name="ContentTypeId">
    <vt:lpwstr>0x0101001A01DDCFA758F84F91F32ABFB08F0D7D</vt:lpwstr>
  </property>
</Properties>
</file>