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4" r:id="rId5"/>
    <p:sldId id="270" r:id="rId6"/>
    <p:sldId id="268" r:id="rId7"/>
    <p:sldId id="271" r:id="rId8"/>
    <p:sldId id="264" r:id="rId9"/>
    <p:sldId id="265" r:id="rId10"/>
    <p:sldId id="258" r:id="rId11"/>
    <p:sldId id="262" r:id="rId12"/>
    <p:sldId id="272" r:id="rId13"/>
    <p:sldId id="266" r:id="rId14"/>
    <p:sldId id="267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DF40-E3AB-4F93-A01C-1EBEEDA80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197A-ABD3-4DA0-BF24-737347EA9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A997-0C2F-405F-830C-36CA50E79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CC5DA-C008-45CD-A409-349E3DA2D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72E0-722E-4658-87E4-0ACFB3F5E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F7FE2-91F6-4F0B-9F49-C05439216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336A1-ABA4-4096-BED0-4FFB7B29C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024F-5B9D-42EA-8D5B-125E6A14D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F9C3A-1076-4953-80E7-2E332153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1C5E9-C0D0-4868-B21E-9E3BC22B5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3141E-A703-442C-B3B0-E038BEB05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smtClean="0"/>
              <a:t>ระดับที่สอง</a:t>
            </a:r>
          </a:p>
          <a:p>
            <a:pPr lvl="2"/>
            <a:r>
              <a:rPr lang="en-US" smtClean="0"/>
              <a:t>ระดับที่สาม</a:t>
            </a:r>
          </a:p>
          <a:p>
            <a:pPr lvl="3"/>
            <a:r>
              <a:rPr lang="en-US" smtClean="0"/>
              <a:t>ระดับที่สี่</a:t>
            </a:r>
          </a:p>
          <a:p>
            <a:pPr lvl="4"/>
            <a:r>
              <a:rPr lang="en-US" smtClean="0"/>
              <a:t>ระดับที่ห้า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7EF1B-B222-4BD6-BF7F-65283558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</a:t>
            </a:r>
            <a:br>
              <a:rPr lang="en-US" smtClean="0"/>
            </a:br>
            <a:r>
              <a:rPr lang="en-US" smtClean="0"/>
              <a:t>Analog to Digital Converters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2057400" y="381000"/>
            <a:ext cx="5899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/>
              <a:t>3. Successive-Approximation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4102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3517900" y="1984375"/>
            <a:ext cx="2192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/>
              <a:t>Successive Approximation Register</a:t>
            </a:r>
            <a:endParaRPr lang="th-TH" sz="1000"/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5894388" y="2427288"/>
            <a:ext cx="151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Binary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/>
              <a:t>Starting from Vref/2</a:t>
            </a:r>
            <a:endParaRPr lang="th-TH" sz="1200"/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055688" y="5880100"/>
            <a:ext cx="74755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/>
              <a:t>คือ </a:t>
            </a:r>
            <a:r>
              <a:rPr lang="en-US"/>
              <a:t>Ramp Compare ADC </a:t>
            </a:r>
            <a:r>
              <a:rPr lang="th-TH"/>
              <a:t>ที่ใช้หลักของ </a:t>
            </a:r>
            <a:r>
              <a:rPr lang="en-US"/>
              <a:t>Binary Search </a:t>
            </a:r>
            <a:r>
              <a:rPr lang="th-TH"/>
              <a:t>ในการหาค่าที่ใกล้เคียง</a:t>
            </a:r>
          </a:p>
          <a:p>
            <a:pPr eaLnBrk="1" hangingPunct="1"/>
            <a:r>
              <a:rPr lang="en-US"/>
              <a:t>Vin </a:t>
            </a:r>
            <a:r>
              <a:rPr lang="th-TH"/>
              <a:t>ที่สุด (แทนการค่อยๆ เพิ่มค่าจากน้อยไปมาก)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74181"/>
              </p:ext>
            </p:extLst>
          </p:nvPr>
        </p:nvGraphicFramePr>
        <p:xfrm>
          <a:off x="685800" y="1676400"/>
          <a:ext cx="7696201" cy="4464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3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5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4423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Vin 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088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SAR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Weight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Vcom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Comparison Result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effectLst/>
                        </a:rPr>
                        <a:t>0.5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>
                          <a:effectLst/>
                        </a:rPr>
                        <a:t>2.5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Too Low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effectLst/>
                        </a:rPr>
                        <a:t>0.75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effectLst/>
                        </a:rPr>
                        <a:t>3.75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Too Low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>
                          <a:effectLst/>
                        </a:rPr>
                        <a:t>0.875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>
                          <a:effectLst/>
                        </a:rPr>
                        <a:t>4.375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Too 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 smtClean="0">
                          <a:effectLst/>
                        </a:rPr>
                        <a:t>0.8125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400" u="none" strike="noStrike" dirty="0" smtClean="0">
                          <a:effectLst/>
                        </a:rPr>
                        <a:t>4.0625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Too 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 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0.75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3.75</a:t>
                      </a: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423"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Result</a:t>
                      </a:r>
                      <a:r>
                        <a:rPr lang="en-US" sz="2800" u="none" strike="noStrike" dirty="0" smtClean="0">
                          <a:effectLst/>
                        </a:rPr>
                        <a:t>=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3.75V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79" name="TextBox 2"/>
          <p:cNvSpPr txBox="1">
            <a:spLocks noChangeArrowheads="1"/>
          </p:cNvSpPr>
          <p:nvPr/>
        </p:nvSpPr>
        <p:spPr bwMode="auto">
          <a:xfrm>
            <a:off x="609600" y="500063"/>
            <a:ext cx="4873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600"/>
              <a:t>SA Example: Vref = 5V</a:t>
            </a:r>
            <a:endParaRPr lang="th-TH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2400" smtClean="0"/>
              <a:t>บ่อยครั้งที่ </a:t>
            </a:r>
            <a:r>
              <a:rPr lang="en-US" sz="2400" smtClean="0"/>
              <a:t>sensor </a:t>
            </a:r>
            <a:r>
              <a:rPr lang="th-TH" sz="2400" smtClean="0"/>
              <a:t>มีคุณสมบัติทางความต้านทาน ไม่ได้สร้างแรงดันโดยตรง เราจะเปลี่ยนความต้านทางให้เป็นแรงดันได้อย่างไร</a:t>
            </a:r>
            <a:endParaRPr lang="en-US" sz="2400" smtClean="0"/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218586">
            <a:off x="3532188" y="4527550"/>
            <a:ext cx="165258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812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685800"/>
            <a:ext cx="74676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2819400" y="533400"/>
            <a:ext cx="4729163" cy="1938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ถ้า </a:t>
            </a:r>
            <a:r>
              <a:rPr lang="en-US" sz="4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R2 </a:t>
            </a:r>
            <a:r>
              <a:rPr lang="en-US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33K, Vin = 5V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ถ้า </a:t>
            </a:r>
            <a:r>
              <a:rPr lang="en-US" sz="40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Rsensor</a:t>
            </a:r>
            <a:r>
              <a:rPr lang="th-TH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</a:t>
            </a:r>
            <a:r>
              <a:rPr lang="en-US" sz="4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R1) </a:t>
            </a:r>
            <a:r>
              <a:rPr lang="en-US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66K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ค่าที่อ่านจาก </a:t>
            </a:r>
            <a:r>
              <a:rPr lang="en-US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ADC </a:t>
            </a:r>
            <a:r>
              <a:rPr lang="th-TH" sz="4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จะเป็นเท่าใด</a:t>
            </a:r>
            <a:endParaRPr lang="en-US" sz="4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8229600" cy="4876800"/>
          </a:xfrm>
        </p:spPr>
        <p:txBody>
          <a:bodyPr/>
          <a:lstStyle/>
          <a:p>
            <a:pPr algn="l" eaLnBrk="1" hangingPunct="1"/>
            <a:r>
              <a:rPr lang="en-US" dirty="0" smtClean="0">
                <a:cs typeface="Angsana New" panose="02020603050405020304" pitchFamily="18" charset="-34"/>
              </a:rPr>
              <a:t>Vo </a:t>
            </a:r>
            <a:r>
              <a:rPr lang="en-US" dirty="0" smtClean="0">
                <a:cs typeface="Angsana New" panose="02020603050405020304" pitchFamily="18" charset="-34"/>
              </a:rPr>
              <a:t>	= </a:t>
            </a:r>
            <a:r>
              <a:rPr lang="en-US" dirty="0" smtClean="0">
                <a:cs typeface="Angsana New" panose="02020603050405020304" pitchFamily="18" charset="-34"/>
              </a:rPr>
              <a:t>Vin x R2 / (R1+R2)</a:t>
            </a:r>
            <a:br>
              <a:rPr lang="en-US" dirty="0" smtClean="0">
                <a:cs typeface="Angsana New" panose="02020603050405020304" pitchFamily="18" charset="-34"/>
              </a:rPr>
            </a:br>
            <a:r>
              <a:rPr lang="en-US" dirty="0" smtClean="0">
                <a:cs typeface="Angsana New" panose="02020603050405020304" pitchFamily="18" charset="-34"/>
              </a:rPr>
              <a:t/>
            </a:r>
            <a:br>
              <a:rPr lang="en-US" dirty="0" smtClean="0">
                <a:cs typeface="Angsana New" panose="02020603050405020304" pitchFamily="18" charset="-34"/>
              </a:rPr>
            </a:br>
            <a:r>
              <a:rPr lang="en-US" sz="2800" dirty="0" smtClean="0">
                <a:cs typeface="Angsana New" panose="02020603050405020304" pitchFamily="18" charset="-34"/>
              </a:rPr>
              <a:t>Vo 	= 5 x 33/(66+33)</a:t>
            </a:r>
            <a:br>
              <a:rPr lang="en-US" sz="2800" dirty="0" smtClean="0">
                <a:cs typeface="Angsana New" panose="02020603050405020304" pitchFamily="18" charset="-34"/>
              </a:rPr>
            </a:br>
            <a:r>
              <a:rPr lang="en-US" sz="2800" dirty="0">
                <a:cs typeface="Angsana New" panose="02020603050405020304" pitchFamily="18" charset="-34"/>
              </a:rPr>
              <a:t>	</a:t>
            </a:r>
            <a:r>
              <a:rPr lang="en-US" sz="2800" dirty="0" smtClean="0">
                <a:cs typeface="Angsana New" panose="02020603050405020304" pitchFamily="18" charset="-34"/>
              </a:rPr>
              <a:t>= 5 x 1/3</a:t>
            </a:r>
            <a:br>
              <a:rPr lang="en-US" sz="2800" dirty="0" smtClean="0">
                <a:cs typeface="Angsana New" panose="02020603050405020304" pitchFamily="18" charset="-34"/>
              </a:rPr>
            </a:br>
            <a:r>
              <a:rPr lang="en-US" sz="2800" dirty="0">
                <a:cs typeface="Angsana New" panose="02020603050405020304" pitchFamily="18" charset="-34"/>
              </a:rPr>
              <a:t>	</a:t>
            </a:r>
            <a:r>
              <a:rPr lang="en-US" sz="2800" dirty="0" smtClean="0">
                <a:cs typeface="Angsana New" panose="02020603050405020304" pitchFamily="18" charset="-34"/>
              </a:rPr>
              <a:t>= 1.67</a:t>
            </a:r>
            <a:r>
              <a:rPr lang="en-US" sz="2800" dirty="0" smtClean="0">
                <a:cs typeface="Angsana New" panose="02020603050405020304" pitchFamily="18" charset="-34"/>
              </a:rPr>
              <a:t/>
            </a:r>
            <a:br>
              <a:rPr lang="en-US" sz="2800" dirty="0" smtClean="0">
                <a:cs typeface="Angsana New" panose="02020603050405020304" pitchFamily="18" charset="-34"/>
              </a:rPr>
            </a:br>
            <a:r>
              <a:rPr lang="en-US" sz="2800" dirty="0" smtClean="0">
                <a:cs typeface="Angsana New" panose="02020603050405020304" pitchFamily="18" charset="-34"/>
              </a:rPr>
              <a:t/>
            </a:r>
            <a:br>
              <a:rPr lang="en-US" sz="2800" dirty="0" smtClean="0">
                <a:cs typeface="Angsana New" panose="02020603050405020304" pitchFamily="18" charset="-34"/>
              </a:rPr>
            </a:br>
            <a:r>
              <a:rPr lang="en-US" sz="2400" dirty="0" smtClean="0">
                <a:cs typeface="Angsana New" panose="02020603050405020304" pitchFamily="18" charset="-34"/>
              </a:rPr>
              <a:t>ADC = Max Value x R1 / (R1+R2)</a:t>
            </a:r>
            <a:r>
              <a:rPr lang="en-US" sz="4000" dirty="0" smtClean="0">
                <a:cs typeface="Angsana New" panose="02020603050405020304" pitchFamily="18" charset="-34"/>
              </a:rPr>
              <a:t/>
            </a:r>
            <a:br>
              <a:rPr lang="en-US" sz="4000" dirty="0" smtClean="0">
                <a:cs typeface="Angsana New" panose="02020603050405020304" pitchFamily="18" charset="-34"/>
              </a:rPr>
            </a:br>
            <a:r>
              <a:rPr lang="en-US" sz="2400" dirty="0" smtClean="0">
                <a:cs typeface="Angsana New" panose="02020603050405020304" pitchFamily="18" charset="-34"/>
              </a:rPr>
              <a:t>ADC = 1023 x R2 / (R1+R2)</a:t>
            </a:r>
            <a:br>
              <a:rPr lang="en-US" sz="2400" dirty="0" smtClean="0">
                <a:cs typeface="Angsana New" panose="02020603050405020304" pitchFamily="18" charset="-34"/>
              </a:rPr>
            </a:br>
            <a:r>
              <a:rPr lang="en-US" sz="2400" dirty="0" smtClean="0">
                <a:cs typeface="Angsana New" panose="02020603050405020304" pitchFamily="18" charset="-34"/>
              </a:rPr>
              <a:t>         = 1023 x </a:t>
            </a:r>
            <a:r>
              <a:rPr lang="en-US" sz="2400" dirty="0" smtClean="0">
                <a:cs typeface="Angsana New" panose="02020603050405020304" pitchFamily="18" charset="-34"/>
              </a:rPr>
              <a:t>33 </a:t>
            </a:r>
            <a:r>
              <a:rPr lang="en-US" sz="2400" dirty="0" smtClean="0">
                <a:cs typeface="Angsana New" panose="02020603050405020304" pitchFamily="18" charset="-34"/>
              </a:rPr>
              <a:t>/ </a:t>
            </a:r>
            <a:r>
              <a:rPr lang="en-US" sz="2400" dirty="0" smtClean="0">
                <a:cs typeface="Angsana New" panose="02020603050405020304" pitchFamily="18" charset="-34"/>
              </a:rPr>
              <a:t>(66 </a:t>
            </a:r>
            <a:r>
              <a:rPr lang="en-US" sz="2400" dirty="0" smtClean="0">
                <a:cs typeface="Angsana New" panose="02020603050405020304" pitchFamily="18" charset="-34"/>
              </a:rPr>
              <a:t>+ </a:t>
            </a:r>
            <a:r>
              <a:rPr lang="en-US" sz="2400" dirty="0" smtClean="0">
                <a:cs typeface="Angsana New" panose="02020603050405020304" pitchFamily="18" charset="-34"/>
              </a:rPr>
              <a:t>33)</a:t>
            </a:r>
            <a:r>
              <a:rPr lang="en-US" sz="2400" dirty="0" smtClean="0">
                <a:cs typeface="Angsana New" panose="02020603050405020304" pitchFamily="18" charset="-34"/>
              </a:rPr>
              <a:t/>
            </a:r>
            <a:br>
              <a:rPr lang="en-US" sz="2400" dirty="0" smtClean="0">
                <a:cs typeface="Angsana New" panose="02020603050405020304" pitchFamily="18" charset="-34"/>
              </a:rPr>
            </a:br>
            <a:r>
              <a:rPr lang="en-US" sz="2400" dirty="0" smtClean="0">
                <a:cs typeface="Angsana New" panose="02020603050405020304" pitchFamily="18" charset="-34"/>
              </a:rPr>
              <a:t>         = 1023 x </a:t>
            </a:r>
            <a:r>
              <a:rPr lang="en-US" sz="2400" dirty="0" smtClean="0">
                <a:cs typeface="Angsana New" panose="02020603050405020304" pitchFamily="18" charset="-34"/>
              </a:rPr>
              <a:t>1/3</a:t>
            </a:r>
            <a:r>
              <a:rPr lang="en-US" sz="2400" dirty="0" smtClean="0">
                <a:cs typeface="Angsana New" panose="02020603050405020304" pitchFamily="18" charset="-34"/>
              </a:rPr>
              <a:t/>
            </a:r>
            <a:br>
              <a:rPr lang="en-US" sz="2400" dirty="0" smtClean="0">
                <a:cs typeface="Angsana New" panose="02020603050405020304" pitchFamily="18" charset="-34"/>
              </a:rPr>
            </a:br>
            <a:r>
              <a:rPr lang="en-US" sz="2400" dirty="0" smtClean="0">
                <a:cs typeface="Angsana New" panose="02020603050405020304" pitchFamily="18" charset="-34"/>
              </a:rPr>
              <a:t>         = </a:t>
            </a:r>
            <a:r>
              <a:rPr lang="en-US" sz="2400" dirty="0" smtClean="0">
                <a:cs typeface="Angsana New" panose="02020603050405020304" pitchFamily="18" charset="-34"/>
              </a:rPr>
              <a:t>341</a:t>
            </a:r>
            <a:endParaRPr lang="en-US" sz="2400" dirty="0" smtClean="0"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95400"/>
            <a:ext cx="4777207" cy="4099843"/>
          </a:xfrm>
          <a:prstGeom prst="rect">
            <a:avLst/>
          </a:prstGeom>
        </p:spPr>
      </p:pic>
      <p:grpSp>
        <p:nvGrpSpPr>
          <p:cNvPr id="15363" name="Group 14"/>
          <p:cNvGrpSpPr>
            <a:grpSpLocks/>
          </p:cNvGrpSpPr>
          <p:nvPr/>
        </p:nvGrpSpPr>
        <p:grpSpPr bwMode="auto">
          <a:xfrm>
            <a:off x="6524625" y="122238"/>
            <a:ext cx="2438400" cy="2667000"/>
            <a:chOff x="0" y="2640"/>
            <a:chExt cx="1536" cy="1680"/>
          </a:xfrm>
        </p:grpSpPr>
        <p:pic>
          <p:nvPicPr>
            <p:cNvPr id="1536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07"/>
              <a:ext cx="1536" cy="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Text Box 12"/>
            <p:cNvSpPr txBox="1">
              <a:spLocks noChangeArrowheads="1"/>
            </p:cNvSpPr>
            <p:nvPr/>
          </p:nvSpPr>
          <p:spPr bwMode="auto">
            <a:xfrm>
              <a:off x="144" y="2640"/>
              <a:ext cx="116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Voltage Divider</a:t>
              </a:r>
              <a:endParaRPr lang="en-US" sz="1800"/>
            </a:p>
          </p:txBody>
        </p:sp>
      </p:grpSp>
      <p:sp>
        <p:nvSpPr>
          <p:cNvPr id="15364" name="Line 9"/>
          <p:cNvSpPr>
            <a:spLocks noChangeShapeType="1"/>
          </p:cNvSpPr>
          <p:nvPr/>
        </p:nvSpPr>
        <p:spPr bwMode="auto">
          <a:xfrm flipH="1">
            <a:off x="6524625" y="2209800"/>
            <a:ext cx="485775" cy="609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ADC 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6934200" cy="3810000"/>
          </a:xfrm>
        </p:spPr>
        <p:txBody>
          <a:bodyPr/>
          <a:lstStyle/>
          <a:p>
            <a:pPr eaLnBrk="1" hangingPunct="1"/>
            <a:r>
              <a:rPr lang="en-US" sz="3600" smtClean="0"/>
              <a:t>Direct conversion (Flash ADC)</a:t>
            </a:r>
          </a:p>
          <a:p>
            <a:pPr eaLnBrk="1" hangingPunct="1"/>
            <a:endParaRPr lang="en-US" sz="3600" smtClean="0"/>
          </a:p>
          <a:p>
            <a:pPr eaLnBrk="1" hangingPunct="1"/>
            <a:r>
              <a:rPr lang="en-US" sz="3600" smtClean="0"/>
              <a:t>Ramp-compare ADC</a:t>
            </a:r>
          </a:p>
          <a:p>
            <a:pPr eaLnBrk="1" hangingPunct="1"/>
            <a:endParaRPr lang="en-US" sz="3600" smtClean="0"/>
          </a:p>
          <a:p>
            <a:pPr eaLnBrk="1" hangingPunct="1"/>
            <a:r>
              <a:rPr lang="en-US" sz="3600" smtClean="0"/>
              <a:t>Successive-Approximation</a:t>
            </a:r>
          </a:p>
          <a:p>
            <a:pPr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1. Direct Conversion</a:t>
            </a:r>
            <a:endParaRPr lang="th-TH" smtClean="0"/>
          </a:p>
        </p:txBody>
      </p:sp>
      <p:pic>
        <p:nvPicPr>
          <p:cNvPr id="4099" name="Picture 4" descr="http://www.hardwaresecrets.com/imageview.php?image=3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388937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1055688" y="5880100"/>
            <a:ext cx="76311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/>
              <a:t>แรงดันอ้างอิง (</a:t>
            </a:r>
            <a:r>
              <a:rPr lang="en-US"/>
              <a:t>Vref)</a:t>
            </a:r>
            <a:r>
              <a:rPr lang="th-TH"/>
              <a:t> จะถูกแบ่งค่าลงเรื่อยๆ และป้อนเข้าชุดวงจรเปรียบเทียบแรงดัน</a:t>
            </a:r>
          </a:p>
          <a:p>
            <a:pPr eaLnBrk="1" hangingPunct="1"/>
            <a:r>
              <a:rPr lang="th-TH"/>
              <a:t>วงจรเปรียบเทียบใดที่ </a:t>
            </a:r>
            <a:r>
              <a:rPr lang="en-US"/>
              <a:t>Vin </a:t>
            </a:r>
            <a:r>
              <a:rPr lang="th-TH"/>
              <a:t>มากกว่า </a:t>
            </a:r>
            <a:r>
              <a:rPr lang="en-US"/>
              <a:t>Vref </a:t>
            </a:r>
            <a:r>
              <a:rPr lang="th-TH"/>
              <a:t>ก็จะให้ค่าเป็น </a:t>
            </a:r>
            <a:r>
              <a:rPr lang="en-US"/>
              <a:t>1</a:t>
            </a:r>
            <a:r>
              <a:rPr lang="th-TH"/>
              <a:t> วงจรที่เหลือจะให้ค่าเป็น </a:t>
            </a:r>
            <a:r>
              <a:rPr lang="en-US"/>
              <a:t>0</a:t>
            </a:r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2971800" y="1981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2970213" y="2478088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2968625" y="29511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2967038" y="340677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4105" name="TextBox 8"/>
          <p:cNvSpPr txBox="1">
            <a:spLocks noChangeArrowheads="1"/>
          </p:cNvSpPr>
          <p:nvPr/>
        </p:nvSpPr>
        <p:spPr bwMode="auto">
          <a:xfrm>
            <a:off x="2965450" y="390366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2963863" y="4400550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4107" name="TextBox 10"/>
          <p:cNvSpPr txBox="1">
            <a:spLocks noChangeArrowheads="1"/>
          </p:cNvSpPr>
          <p:nvPr/>
        </p:nvSpPr>
        <p:spPr bwMode="auto">
          <a:xfrm>
            <a:off x="2962275" y="4846638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316"/>
            <a:ext cx="8229600" cy="1143000"/>
          </a:xfrm>
        </p:spPr>
        <p:txBody>
          <a:bodyPr/>
          <a:lstStyle/>
          <a:p>
            <a:r>
              <a:rPr lang="en-US" dirty="0" err="1" smtClean="0"/>
              <a:t>OpAmp</a:t>
            </a:r>
            <a:r>
              <a:rPr lang="en-US" dirty="0" smtClean="0"/>
              <a:t> as a Comparator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opamp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000" y="1371600"/>
            <a:ext cx="3771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22098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V1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8956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V2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5753100" y="2593041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50059"/>
              </p:ext>
            </p:extLst>
          </p:nvPr>
        </p:nvGraphicFramePr>
        <p:xfrm>
          <a:off x="1504950" y="4410808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996323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952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 &gt; V2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(1)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 &lt; V2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(0)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5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1563"/>
            <a:ext cx="4953000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3581400" y="2362200"/>
            <a:ext cx="4387850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000">
                <a:latin typeface="Browallia New" panose="020B0604020202020204" pitchFamily="34" charset="-34"/>
                <a:cs typeface="Browallia New" panose="020B0604020202020204" pitchFamily="34" charset="-34"/>
              </a:rPr>
              <a:t>Vout = Vin * R2 / (R1 + R2)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277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kern="0" dirty="0" smtClean="0"/>
              <a:t>Voltage Divider</a:t>
            </a:r>
            <a:endParaRPr lang="th-TH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Direct Conversion</a:t>
            </a:r>
            <a:endParaRPr lang="th-TH" smtClean="0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38200" y="1524000"/>
            <a:ext cx="3889375" cy="4278313"/>
            <a:chOff x="838200" y="1524000"/>
            <a:chExt cx="3889375" cy="4278861"/>
          </a:xfrm>
        </p:grpSpPr>
        <p:pic>
          <p:nvPicPr>
            <p:cNvPr id="6150" name="Picture 4" descr="http://www.hardwaresecrets.com/imageview.php?image=37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524000"/>
              <a:ext cx="3889375" cy="427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2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6152" name="TextBox 5"/>
            <p:cNvSpPr txBox="1">
              <a:spLocks noChangeArrowheads="1"/>
            </p:cNvSpPr>
            <p:nvPr/>
          </p:nvSpPr>
          <p:spPr bwMode="auto">
            <a:xfrm>
              <a:off x="1370091" y="263003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6153" name="TextBox 6"/>
            <p:cNvSpPr txBox="1">
              <a:spLocks noChangeArrowheads="1"/>
            </p:cNvSpPr>
            <p:nvPr/>
          </p:nvSpPr>
          <p:spPr bwMode="auto">
            <a:xfrm>
              <a:off x="1368582" y="3104264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6154" name="TextBox 7"/>
            <p:cNvSpPr txBox="1">
              <a:spLocks noChangeArrowheads="1"/>
            </p:cNvSpPr>
            <p:nvPr/>
          </p:nvSpPr>
          <p:spPr bwMode="auto">
            <a:xfrm>
              <a:off x="1367073" y="355951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6155" name="TextBox 8"/>
            <p:cNvSpPr txBox="1">
              <a:spLocks noChangeArrowheads="1"/>
            </p:cNvSpPr>
            <p:nvPr/>
          </p:nvSpPr>
          <p:spPr bwMode="auto">
            <a:xfrm>
              <a:off x="1365564" y="405595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6156" name="TextBox 9"/>
            <p:cNvSpPr txBox="1">
              <a:spLocks noChangeArrowheads="1"/>
            </p:cNvSpPr>
            <p:nvPr/>
          </p:nvSpPr>
          <p:spPr bwMode="auto">
            <a:xfrm>
              <a:off x="1364055" y="455238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6157" name="TextBox 10"/>
            <p:cNvSpPr txBox="1">
              <a:spLocks noChangeArrowheads="1"/>
            </p:cNvSpPr>
            <p:nvPr/>
          </p:nvSpPr>
          <p:spPr bwMode="auto">
            <a:xfrm>
              <a:off x="1362546" y="499969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</p:grp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5105400" y="1981200"/>
            <a:ext cx="2581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V at A = Vref * 7R / 8R</a:t>
            </a:r>
          </a:p>
          <a:p>
            <a:pPr eaLnBrk="1" hangingPunct="1"/>
            <a:r>
              <a:rPr lang="en-US"/>
              <a:t>V at B = Vref * 6R / 8R</a:t>
            </a:r>
          </a:p>
          <a:p>
            <a:pPr eaLnBrk="1" hangingPunct="1"/>
            <a:r>
              <a:rPr lang="en-US"/>
              <a:t>…</a:t>
            </a:r>
          </a:p>
          <a:p>
            <a:pPr eaLnBrk="1" hangingPunct="1"/>
            <a:r>
              <a:rPr lang="en-US"/>
              <a:t>V at G = Vref * R / 8R </a:t>
            </a:r>
          </a:p>
        </p:txBody>
      </p:sp>
      <p:sp>
        <p:nvSpPr>
          <p:cNvPr id="6149" name="TextBox 13"/>
          <p:cNvSpPr txBox="1">
            <a:spLocks noChangeArrowheads="1"/>
          </p:cNvSpPr>
          <p:nvPr/>
        </p:nvSpPr>
        <p:spPr bwMode="auto">
          <a:xfrm>
            <a:off x="5110163" y="3754438"/>
            <a:ext cx="2054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V at A = Vref * 7/8</a:t>
            </a:r>
          </a:p>
          <a:p>
            <a:pPr eaLnBrk="1" hangingPunct="1"/>
            <a:r>
              <a:rPr lang="en-US"/>
              <a:t>V at B = Vref * 6/8</a:t>
            </a:r>
          </a:p>
          <a:p>
            <a:pPr eaLnBrk="1" hangingPunct="1"/>
            <a:r>
              <a:rPr lang="en-US"/>
              <a:t>…</a:t>
            </a:r>
          </a:p>
          <a:p>
            <a:pPr eaLnBrk="1" hangingPunct="1"/>
            <a:r>
              <a:rPr lang="en-US"/>
              <a:t>V at G = Vref * 1/8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Direct Conversion</a:t>
            </a:r>
            <a:endParaRPr lang="th-TH" smtClean="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38200" y="1524000"/>
            <a:ext cx="3889375" cy="4278313"/>
            <a:chOff x="838200" y="1524000"/>
            <a:chExt cx="3889375" cy="4278861"/>
          </a:xfrm>
        </p:grpSpPr>
        <p:pic>
          <p:nvPicPr>
            <p:cNvPr id="7173" name="Picture 4" descr="http://www.hardwaresecrets.com/imageview.php?image=37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524000"/>
              <a:ext cx="3889375" cy="4278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TextBox 2"/>
            <p:cNvSpPr txBox="1">
              <a:spLocks noChangeArrowheads="1"/>
            </p:cNvSpPr>
            <p:nvPr/>
          </p:nvSpPr>
          <p:spPr bwMode="auto">
            <a:xfrm>
              <a:off x="1371600" y="21336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1370091" y="263003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7176" name="TextBox 6"/>
            <p:cNvSpPr txBox="1">
              <a:spLocks noChangeArrowheads="1"/>
            </p:cNvSpPr>
            <p:nvPr/>
          </p:nvSpPr>
          <p:spPr bwMode="auto">
            <a:xfrm>
              <a:off x="1368582" y="3104264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7177" name="TextBox 7"/>
            <p:cNvSpPr txBox="1">
              <a:spLocks noChangeArrowheads="1"/>
            </p:cNvSpPr>
            <p:nvPr/>
          </p:nvSpPr>
          <p:spPr bwMode="auto">
            <a:xfrm>
              <a:off x="1367073" y="355951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7178" name="TextBox 8"/>
            <p:cNvSpPr txBox="1">
              <a:spLocks noChangeArrowheads="1"/>
            </p:cNvSpPr>
            <p:nvPr/>
          </p:nvSpPr>
          <p:spPr bwMode="auto">
            <a:xfrm>
              <a:off x="1365564" y="405595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7179" name="TextBox 9"/>
            <p:cNvSpPr txBox="1">
              <a:spLocks noChangeArrowheads="1"/>
            </p:cNvSpPr>
            <p:nvPr/>
          </p:nvSpPr>
          <p:spPr bwMode="auto">
            <a:xfrm>
              <a:off x="1364055" y="4552382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7180" name="TextBox 10"/>
            <p:cNvSpPr txBox="1">
              <a:spLocks noChangeArrowheads="1"/>
            </p:cNvSpPr>
            <p:nvPr/>
          </p:nvSpPr>
          <p:spPr bwMode="auto">
            <a:xfrm>
              <a:off x="1362546" y="499969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</p:grp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5105400" y="1981200"/>
            <a:ext cx="37133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If </a:t>
            </a:r>
            <a:r>
              <a:rPr lang="en-US" dirty="0" err="1"/>
              <a:t>Vref</a:t>
            </a:r>
            <a:r>
              <a:rPr lang="en-US" dirty="0"/>
              <a:t> = 8V and Vin = 5.5 V</a:t>
            </a:r>
          </a:p>
          <a:p>
            <a:pPr eaLnBrk="1" hangingPunct="1"/>
            <a:r>
              <a:rPr lang="en-US" dirty="0"/>
              <a:t>What is the output of the ADC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Output of comparator = 0b0011111</a:t>
            </a:r>
            <a:endParaRPr lang="en-US" dirty="0"/>
          </a:p>
          <a:p>
            <a:pPr eaLnBrk="1" hangingPunct="1"/>
            <a:r>
              <a:rPr lang="en-US" dirty="0" smtClean="0"/>
              <a:t>Output of encoder = 0b101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sub.allaboutcircuits.com/images/04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1244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209800" y="533400"/>
            <a:ext cx="4681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/>
              <a:t>2. Ramp-Compare ADC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055688" y="5880100"/>
            <a:ext cx="78724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h-TH"/>
              <a:t>ใช้วงจรเปรียบเทียบแรงดันเพียงชุดเดียว โดยมีวงจรสร้างดัน </a:t>
            </a:r>
            <a:r>
              <a:rPr lang="en-US"/>
              <a:t>(DAC) </a:t>
            </a:r>
            <a:r>
              <a:rPr lang="th-TH"/>
              <a:t>ค่อยๆ เพิ่มแรงดัน</a:t>
            </a:r>
          </a:p>
          <a:p>
            <a:pPr eaLnBrk="1" hangingPunct="1"/>
            <a:r>
              <a:rPr lang="th-TH"/>
              <a:t>เปรียบเทียบขึ้นจนมีค่าเกิน </a:t>
            </a:r>
            <a:r>
              <a:rPr lang="en-US"/>
              <a:t>Vin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ub.allaboutcircuits.com/images/042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84363"/>
            <a:ext cx="66976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066800" y="533400"/>
            <a:ext cx="73707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/>
              <a:t>Ramp-Compare ADC Signal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การออกแบบเริ่มต้น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368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Angsana New</vt:lpstr>
      <vt:lpstr>Arial</vt:lpstr>
      <vt:lpstr>Browallia New</vt:lpstr>
      <vt:lpstr>Tahoma</vt:lpstr>
      <vt:lpstr>การออกแบบเริ่มต้น</vt:lpstr>
      <vt:lpstr>Introduction to Analog to Digital Converters</vt:lpstr>
      <vt:lpstr>ADC Methods</vt:lpstr>
      <vt:lpstr>1. Direct Conversion</vt:lpstr>
      <vt:lpstr>OpAmp as a Comparator</vt:lpstr>
      <vt:lpstr>PowerPoint Presentation</vt:lpstr>
      <vt:lpstr>Direct Conversion</vt:lpstr>
      <vt:lpstr>Direct Conversion</vt:lpstr>
      <vt:lpstr>PowerPoint Presentation</vt:lpstr>
      <vt:lpstr>PowerPoint Presentation</vt:lpstr>
      <vt:lpstr>PowerPoint Presentation</vt:lpstr>
      <vt:lpstr>PowerPoint Presentation</vt:lpstr>
      <vt:lpstr>บ่อยครั้งที่ sensor มีคุณสมบัติทางความต้านทาน ไม่ได้สร้างแรงดันโดยตรง เราจะเปลี่ยนความต้านทางให้เป็นแรงดันได้อย่างไร</vt:lpstr>
      <vt:lpstr>PowerPoint Presentation</vt:lpstr>
      <vt:lpstr>Vo  = Vin x R2 / (R1+R2)  Vo  = 5 x 33/(66+33)  = 5 x 1/3  = 1.67  ADC = Max Value x R1 / (R1+R2) ADC = 1023 x R2 / (R1+R2)          = 1023 x 33 / (66 + 33)          = 1023 x 1/3          = 341</vt:lpstr>
      <vt:lpstr>PowerPoint Presentation</vt:lpstr>
    </vt:vector>
  </TitlesOfParts>
  <Company>MIT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Converters</dc:title>
  <dc:creator>arnans</dc:creator>
  <cp:lastModifiedBy>ARNAN SIPITAKLAT</cp:lastModifiedBy>
  <cp:revision>33</cp:revision>
  <dcterms:created xsi:type="dcterms:W3CDTF">2008-07-08T07:44:12Z</dcterms:created>
  <dcterms:modified xsi:type="dcterms:W3CDTF">2018-01-17T10:21:16Z</dcterms:modified>
</cp:coreProperties>
</file>