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Source Code Pro"/>
      <p:regular r:id="rId15"/>
      <p:bold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CodePro-regular.fntdata"/><Relationship Id="rId14" Type="http://schemas.openxmlformats.org/officeDocument/2006/relationships/slide" Target="slides/slide10.xml"/><Relationship Id="rId17" Type="http://schemas.openxmlformats.org/officeDocument/2006/relationships/font" Target="fonts/Oswald-regular.fntdata"/><Relationship Id="rId16" Type="http://schemas.openxmlformats.org/officeDocument/2006/relationships/font" Target="fonts/SourceCode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swa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Using Sensors in Practice:</a:t>
            </a:r>
            <a:endParaRPr sz="4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Hysteresis and Low-pass Filtering</a:t>
            </a:r>
            <a:endParaRPr sz="4000"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Simple Low-Pass Filtering:  Software Implementation</a:t>
            </a:r>
            <a:endParaRPr/>
          </a:p>
        </p:txBody>
      </p:sp>
      <p:pic>
        <p:nvPicPr>
          <p:cNvPr descr="weighted average formula.gif"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663" y="1498300"/>
            <a:ext cx="3743325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2234675" y="2998625"/>
            <a:ext cx="52161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Where </a:t>
            </a:r>
            <a:endParaRPr sz="1700"/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Xn = The current average value</a:t>
            </a:r>
            <a:endParaRPr sz="1700"/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X(n-1) = The previous average value</a:t>
            </a:r>
            <a:endParaRPr sz="1700"/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I = new sensor value</a:t>
            </a:r>
            <a:endParaRPr sz="1700"/>
          </a:p>
          <a:p>
            <a: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w = weight</a:t>
            </a:r>
            <a:endParaRPr sz="17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ปัญหาของการใช้ threshold ค่าเดียวในการควบคุม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1305275" y="1722800"/>
            <a:ext cx="6659700" cy="28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while(true) {</a:t>
            </a:r>
            <a:endParaRPr sz="21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100"/>
              <a:t>	If sensor1 &lt; 500 [ turnOn(); ]</a:t>
            </a:r>
            <a:endParaRPr sz="21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100"/>
              <a:t>	If sensor1 &gt; 500 [ turnOff(); ]</a:t>
            </a:r>
            <a:endParaRPr sz="21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100"/>
              <a:t>}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ปัญหาของการใช้ threshold ค่าเดียวในการควบคุม (ต่อ)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740850" y="1489975"/>
            <a:ext cx="7507200" cy="27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ค่าเซ็นเซอร์จำนวนมากมีการแกว่ง</a:t>
            </a:r>
            <a:endParaRPr sz="2100"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บางครั้งเกิด Feedback จาก output เช่น</a:t>
            </a:r>
            <a:endParaRPr sz="2100"/>
          </a:p>
          <a:p>
            <a:pPr indent="-361950" lvl="1" marL="914400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GB" sz="2100"/>
              <a:t>ปั๊มน้ำอัตโนมัติ: ลูกลอยไม่อยู่นิ่งเพราะน้ำกระเพื่อมจากน้ำที่ปั๊มสูบเข้า</a:t>
            </a:r>
            <a:endParaRPr sz="2100"/>
          </a:p>
          <a:p>
            <a:pPr indent="-361950" lvl="1" marL="914400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GB" sz="2100"/>
              <a:t>โคมไฟอัตโนมัติ: แสงจากหลอดไฟบางส่วนวกกลับไปตกกระทบเซ็นเซอร์แสง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การติดดับติดต่อกันมักส่งผลเสียต่ออุปกรณ์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เกิดไฟกระชากบ่อยครั้งหากเป็นอุปกรณ์ที่กินพลังงานมาก เช่นปั๊มน้ำ รีเลย์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อายุการใช้งานของอุปกรณ์สั้นลง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ส่งผลให้ผู้ใช้เกิดความรำคาญ กระทบต่อการใช้งานจริง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การใช้ Hysteresis แก้ไขปัญหา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468825"/>
            <a:ext cx="8520600" cy="5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กำหนด on threshold และ off threshold แยกกัน</a:t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652650" y="1869725"/>
            <a:ext cx="7838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while(ture) {</a:t>
            </a:r>
            <a:endParaRPr sz="2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If sensor1 &lt; 400 [ turnOn(); ]</a:t>
            </a:r>
            <a:endParaRPr sz="2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If sensor1 &gt; 600 [ turnOff(); ]</a:t>
            </a:r>
            <a:endParaRPr sz="2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2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บางครั้งเซ็นเซอร์มี hysteresis ในตัว</a:t>
            </a:r>
            <a:endParaRPr/>
          </a:p>
        </p:txBody>
      </p:sp>
      <p:pic>
        <p:nvPicPr>
          <p:cNvPr descr="floating switch.png"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0350" y="1357650"/>
            <a:ext cx="3226476" cy="295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001" y="1538125"/>
            <a:ext cx="3400924" cy="29026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211675" y="444077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ลูกลอยไฟฟ้า</a:t>
            </a:r>
            <a:endParaRPr sz="1900"/>
          </a:p>
        </p:txBody>
      </p:sp>
      <p:sp>
        <p:nvSpPr>
          <p:cNvPr id="97" name="Shape 97"/>
          <p:cNvSpPr txBox="1"/>
          <p:nvPr/>
        </p:nvSpPr>
        <p:spPr>
          <a:xfrm>
            <a:off x="4180150" y="4440775"/>
            <a:ext cx="45405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สวิทด้านในจะสับและปล่อยที่ระดับต่างกัน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Typical Use: Water Pump Control</a:t>
            </a:r>
            <a:endParaRPr/>
          </a:p>
        </p:txBody>
      </p:sp>
      <p:pic>
        <p:nvPicPr>
          <p:cNvPr descr="floating switch pump control.png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921" y="1370996"/>
            <a:ext cx="4734125" cy="3321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 NC.png"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5523" y="1538130"/>
            <a:ext cx="1004025" cy="12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6884388" y="3019775"/>
            <a:ext cx="13263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Sensor Pinout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276450" y="68295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Simple Low-Pass Filtering: </a:t>
            </a:r>
            <a:br>
              <a:rPr lang="en-GB"/>
            </a:br>
            <a:r>
              <a:rPr lang="en-GB"/>
              <a:t>Hardware Filtering using Capacitors</a:t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936" y="1503850"/>
            <a:ext cx="6610537" cy="30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Capacitors slow down the signal change</a:t>
            </a:r>
            <a:endParaRPr/>
          </a:p>
        </p:txBody>
      </p:sp>
      <p:pic>
        <p:nvPicPr>
          <p:cNvPr descr="capacitor filter.png"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087" y="1363775"/>
            <a:ext cx="6483825" cy="342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