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79" r:id="rId8"/>
    <p:sldId id="282" r:id="rId9"/>
    <p:sldId id="280" r:id="rId10"/>
    <p:sldId id="281" r:id="rId11"/>
    <p:sldId id="268" r:id="rId12"/>
    <p:sldId id="267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6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3606F-9C02-48CD-8E18-69ECD9CACF19}" type="datetimeFigureOut">
              <a:rPr lang="en-US" smtClean="0"/>
              <a:pPr/>
              <a:t>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9207-FA67-40F6-A976-0ED2B484BA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3606F-9C02-48CD-8E18-69ECD9CACF19}" type="datetimeFigureOut">
              <a:rPr lang="en-US" smtClean="0"/>
              <a:pPr/>
              <a:t>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9207-FA67-40F6-A976-0ED2B484BA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3606F-9C02-48CD-8E18-69ECD9CACF19}" type="datetimeFigureOut">
              <a:rPr lang="en-US" smtClean="0"/>
              <a:pPr/>
              <a:t>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9207-FA67-40F6-A976-0ED2B484BA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3606F-9C02-48CD-8E18-69ECD9CACF19}" type="datetimeFigureOut">
              <a:rPr lang="en-US" smtClean="0"/>
              <a:pPr/>
              <a:t>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9207-FA67-40F6-A976-0ED2B484BA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3606F-9C02-48CD-8E18-69ECD9CACF19}" type="datetimeFigureOut">
              <a:rPr lang="en-US" smtClean="0"/>
              <a:pPr/>
              <a:t>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9207-FA67-40F6-A976-0ED2B484BA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3606F-9C02-48CD-8E18-69ECD9CACF19}" type="datetimeFigureOut">
              <a:rPr lang="en-US" smtClean="0"/>
              <a:pPr/>
              <a:t>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9207-FA67-40F6-A976-0ED2B484BA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3606F-9C02-48CD-8E18-69ECD9CACF19}" type="datetimeFigureOut">
              <a:rPr lang="en-US" smtClean="0"/>
              <a:pPr/>
              <a:t>2/15/2015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9207-FA67-40F6-A976-0ED2B484BA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3606F-9C02-48CD-8E18-69ECD9CACF19}" type="datetimeFigureOut">
              <a:rPr lang="en-US" smtClean="0"/>
              <a:pPr/>
              <a:t>2/15/2015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9207-FA67-40F6-A976-0ED2B484BA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3606F-9C02-48CD-8E18-69ECD9CACF19}" type="datetimeFigureOut">
              <a:rPr lang="en-US" smtClean="0"/>
              <a:pPr/>
              <a:t>2/15/2015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9207-FA67-40F6-A976-0ED2B484BA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3606F-9C02-48CD-8E18-69ECD9CACF19}" type="datetimeFigureOut">
              <a:rPr lang="en-US" smtClean="0"/>
              <a:pPr/>
              <a:t>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9207-FA67-40F6-A976-0ED2B484BA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3606F-9C02-48CD-8E18-69ECD9CACF19}" type="datetimeFigureOut">
              <a:rPr lang="en-US" smtClean="0"/>
              <a:pPr/>
              <a:t>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9207-FA67-40F6-A976-0ED2B484BA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3606F-9C02-48CD-8E18-69ECD9CACF19}" type="datetimeFigureOut">
              <a:rPr lang="en-US" smtClean="0"/>
              <a:pPr/>
              <a:t>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F9207-FA67-40F6-A976-0ED2B484BA5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077200" cy="1908175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Basic PIC-C I2C Communication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3000" y="5562600"/>
            <a:ext cx="6793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 smtClean="0"/>
              <a:t>Arnan</a:t>
            </a:r>
            <a:r>
              <a:rPr lang="en-US" b="1" dirty="0" smtClean="0"/>
              <a:t> (Roger) </a:t>
            </a:r>
            <a:r>
              <a:rPr lang="en-US" b="1" dirty="0" err="1" smtClean="0"/>
              <a:t>Sipitakiat</a:t>
            </a:r>
            <a:endParaRPr lang="en-US" b="1" dirty="0" smtClean="0"/>
          </a:p>
          <a:p>
            <a:pPr algn="ctr"/>
            <a:r>
              <a:rPr lang="en-US" dirty="0" smtClean="0"/>
              <a:t>Department of Computer Engineering, Chiang Mai University, Thailand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Read </a:t>
            </a:r>
            <a:r>
              <a:rPr lang="th-TH" dirty="0" smtClean="0"/>
              <a:t>ค่าเซ็นเซอร์ </a:t>
            </a:r>
            <a:r>
              <a:rPr lang="en-US" dirty="0" smtClean="0"/>
              <a:t>2 byte </a:t>
            </a:r>
            <a:r>
              <a:rPr lang="th-TH" dirty="0" smtClean="0"/>
              <a:t>จาก </a:t>
            </a:r>
            <a:r>
              <a:rPr lang="en-US" dirty="0" smtClean="0"/>
              <a:t>Register </a:t>
            </a:r>
            <a:r>
              <a:rPr lang="en-US" dirty="0" smtClean="0"/>
              <a:t>5,6 </a:t>
            </a:r>
            <a:r>
              <a:rPr lang="th-TH" dirty="0" smtClean="0"/>
              <a:t>ของ </a:t>
            </a:r>
            <a:r>
              <a:rPr lang="en-US" dirty="0" smtClean="0"/>
              <a:t>slave </a:t>
            </a:r>
            <a:r>
              <a:rPr lang="th-TH" dirty="0" smtClean="0"/>
              <a:t>ที่มี </a:t>
            </a:r>
            <a:r>
              <a:rPr lang="en-US" dirty="0" smtClean="0"/>
              <a:t>address = 100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v1,v2;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I2c_start();</a:t>
            </a:r>
          </a:p>
          <a:p>
            <a:pPr marL="0" indent="0">
              <a:buNone/>
            </a:pPr>
            <a:r>
              <a:rPr lang="en-US" dirty="0"/>
              <a:t>i2c_write(100 |0);</a:t>
            </a:r>
          </a:p>
          <a:p>
            <a:pPr marL="0" indent="0">
              <a:buNone/>
            </a:pPr>
            <a:r>
              <a:rPr lang="en-US" dirty="0"/>
              <a:t>I2c_write(5);</a:t>
            </a:r>
          </a:p>
          <a:p>
            <a:pPr marL="0" indent="0">
              <a:buNone/>
            </a:pPr>
            <a:r>
              <a:rPr lang="en-US" dirty="0"/>
              <a:t>I2c_start();</a:t>
            </a:r>
          </a:p>
          <a:p>
            <a:pPr marL="0" indent="0">
              <a:buNone/>
            </a:pPr>
            <a:r>
              <a:rPr lang="en-US" dirty="0"/>
              <a:t>I2c_write(100 | 1);</a:t>
            </a:r>
          </a:p>
          <a:p>
            <a:pPr marL="0" indent="0">
              <a:buNone/>
            </a:pPr>
            <a:r>
              <a:rPr lang="en-US" dirty="0" smtClean="0"/>
              <a:t>v1 </a:t>
            </a:r>
            <a:r>
              <a:rPr lang="en-US" dirty="0"/>
              <a:t>= i2c_read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V2 = i2c_read(0);</a:t>
            </a:r>
          </a:p>
          <a:p>
            <a:pPr marL="0" indent="0">
              <a:buNone/>
            </a:pPr>
            <a:r>
              <a:rPr lang="en-US" dirty="0" smtClean="0"/>
              <a:t>I2c_stop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89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I</a:t>
            </a:r>
            <a:br>
              <a:rPr lang="en-US" dirty="0" smtClean="0"/>
            </a:br>
            <a:r>
              <a:rPr lang="en-US" dirty="0" smtClean="0"/>
              <a:t>Controlling the Display </a:t>
            </a:r>
            <a:r>
              <a:rPr lang="en-US" dirty="0" smtClean="0"/>
              <a:t>Module</a:t>
            </a:r>
            <a:br>
              <a:rPr lang="en-US" dirty="0" smtClean="0"/>
            </a:br>
            <a:r>
              <a:rPr lang="en-US" dirty="0" smtClean="0"/>
              <a:t>Address = 0xB0</a:t>
            </a:r>
            <a:endParaRPr lang="th-TH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720234"/>
              </p:ext>
            </p:extLst>
          </p:nvPr>
        </p:nvGraphicFramePr>
        <p:xfrm>
          <a:off x="2438400" y="2209800"/>
          <a:ext cx="3429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2133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 Address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Function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r>
                        <a:rPr lang="en-US" baseline="0" dirty="0" smtClean="0"/>
                        <a:t> Byte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 Byte</a:t>
                      </a:r>
                      <a:endParaRPr lang="th-TH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Program</a:t>
            </a:r>
            <a:endParaRPr lang="th-TH" dirty="0"/>
          </a:p>
        </p:txBody>
      </p:sp>
      <p:sp>
        <p:nvSpPr>
          <p:cNvPr id="5" name="Rectangle 4"/>
          <p:cNvSpPr/>
          <p:nvPr/>
        </p:nvSpPr>
        <p:spPr>
          <a:xfrm>
            <a:off x="533400" y="1447800"/>
            <a:ext cx="76962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// i2c1 - Master</a:t>
            </a:r>
          </a:p>
          <a:p>
            <a:r>
              <a:rPr lang="en-US" sz="2000" dirty="0" smtClean="0"/>
              <a:t>#use i2c(MASTER, I2C1)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// Show the number 100 on the screen</a:t>
            </a:r>
          </a:p>
          <a:p>
            <a:r>
              <a:rPr lang="en-US" sz="2000" dirty="0" smtClean="0"/>
              <a:t>I2c_start();</a:t>
            </a:r>
          </a:p>
          <a:p>
            <a:r>
              <a:rPr lang="en-US" sz="2000" dirty="0" smtClean="0"/>
              <a:t>I2c_write(0xB0 | 0);   // display module address</a:t>
            </a:r>
          </a:p>
          <a:p>
            <a:r>
              <a:rPr lang="en-US" sz="2000" dirty="0" smtClean="0"/>
              <a:t>I2c_write(2);   // show number command</a:t>
            </a:r>
          </a:p>
          <a:p>
            <a:r>
              <a:rPr lang="en-US" sz="2000" dirty="0" smtClean="0"/>
              <a:t>I2c_write(0);</a:t>
            </a:r>
          </a:p>
          <a:p>
            <a:r>
              <a:rPr lang="en-US" sz="2000" dirty="0" smtClean="0"/>
              <a:t>I2c_wirte(100);</a:t>
            </a:r>
          </a:p>
          <a:p>
            <a:r>
              <a:rPr lang="en-US" sz="2000" dirty="0" smtClean="0"/>
              <a:t>I2c_stop();</a:t>
            </a:r>
          </a:p>
          <a:p>
            <a:endParaRPr lang="en-US" sz="2000" dirty="0" smtClean="0"/>
          </a:p>
          <a:p>
            <a:endParaRPr lang="th-TH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II</a:t>
            </a:r>
            <a:br>
              <a:rPr lang="en-US" dirty="0" smtClean="0"/>
            </a:br>
            <a:r>
              <a:rPr lang="en-US" dirty="0" smtClean="0"/>
              <a:t>Reading from the ultrasonic sensor</a:t>
            </a:r>
            <a:endParaRPr lang="th-T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514600"/>
            <a:ext cx="52578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62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module works</a:t>
            </a:r>
            <a:endParaRPr lang="th-T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581400"/>
            <a:ext cx="6934200" cy="28382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8500" y="1640513"/>
            <a:ext cx="2438400" cy="1537252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990600" y="3177765"/>
            <a:ext cx="3581400" cy="1622835"/>
            <a:chOff x="990600" y="3177765"/>
            <a:chExt cx="3581400" cy="1622835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4572000" y="3177765"/>
              <a:ext cx="0" cy="32743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990600" y="3505200"/>
              <a:ext cx="35814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990600" y="3505200"/>
              <a:ext cx="0" cy="1295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990600" y="4800600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503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Direct Connection to the module</a:t>
            </a:r>
            <a:br>
              <a:rPr lang="en-US" dirty="0" smtClean="0"/>
            </a:br>
            <a:r>
              <a:rPr lang="en-US" sz="2200" dirty="0" smtClean="0"/>
              <a:t>You need to do all the timing yourself</a:t>
            </a:r>
            <a:endParaRPr lang="th-T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4751" y="3634880"/>
            <a:ext cx="1571297" cy="990600"/>
          </a:xfrm>
          <a:prstGeom prst="rect">
            <a:avLst/>
          </a:prstGeom>
        </p:spPr>
      </p:pic>
      <p:pic>
        <p:nvPicPr>
          <p:cNvPr id="1026" name="Picture 2" descr="https://encrypted-tbn2.gstatic.com/images?q=tbn:ANd9GcQ8WMJhPBIJEnbHjQTUMKWKG8P4zuXDCXgbVlbVI5DyeujqjPpz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1" y="3153848"/>
            <a:ext cx="3505200" cy="233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3352800" y="3962400"/>
            <a:ext cx="2756751" cy="0"/>
          </a:xfrm>
          <a:prstGeom prst="straightConnector1">
            <a:avLst/>
          </a:prstGeom>
          <a:ln w="5715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93336" y="3336672"/>
            <a:ext cx="2475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Implement timing</a:t>
            </a:r>
            <a:endParaRPr lang="th-TH" sz="2400" b="1" dirty="0"/>
          </a:p>
        </p:txBody>
      </p:sp>
    </p:spTree>
    <p:extLst>
      <p:ext uri="{BB962C8B-B14F-4D97-AF65-F5344CB8AC3E}">
        <p14:creationId xmlns:p14="http://schemas.microsoft.com/office/powerpoint/2010/main" val="210374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48400" y="2209800"/>
            <a:ext cx="1571297" cy="990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09551" y="3505200"/>
            <a:ext cx="1714500" cy="17145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5715000" y="1676400"/>
            <a:ext cx="2590800" cy="3657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026" name="Picture 2" descr="https://encrypted-tbn2.gstatic.com/images?q=tbn:ANd9GcQ8WMJhPBIJEnbHjQTUMKWKG8P4zuXDCXgbVlbVI5DyeujqjPpz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1" y="3153848"/>
            <a:ext cx="3505200" cy="233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3352800" y="3962400"/>
            <a:ext cx="2756751" cy="0"/>
          </a:xfrm>
          <a:prstGeom prst="straightConnector1">
            <a:avLst/>
          </a:prstGeom>
          <a:ln w="5715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58040" y="3316069"/>
            <a:ext cx="785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I2C</a:t>
            </a:r>
            <a:endParaRPr lang="th-TH" sz="3600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6966801" y="3200400"/>
            <a:ext cx="0" cy="722811"/>
          </a:xfrm>
          <a:prstGeom prst="straightConnector1">
            <a:avLst/>
          </a:prstGeom>
          <a:ln w="5715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039824" y="3246438"/>
            <a:ext cx="1123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Take care </a:t>
            </a:r>
          </a:p>
          <a:p>
            <a:r>
              <a:rPr lang="en-US" b="1" dirty="0" smtClean="0"/>
              <a:t>of timing</a:t>
            </a:r>
            <a:endParaRPr lang="th-TH" b="1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Offload to an I2C Host</a:t>
            </a:r>
          </a:p>
          <a:p>
            <a:r>
              <a:rPr lang="en-US" sz="2800" dirty="0" smtClean="0"/>
              <a:t>Let an I2C host perform the timing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31073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Tradeoffs of offloading 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b="1" dirty="0" smtClean="0"/>
              <a:t>The Good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The sensor is simpler to use.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The main processor is free to do other things.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More modular.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 smtClean="0"/>
              <a:t>The Bad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More expensive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Must be careful of timing problems on the I2C host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60998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3: I2C devices on the market</a:t>
            </a:r>
            <a:endParaRPr lang="th-TH" dirty="0"/>
          </a:p>
        </p:txBody>
      </p:sp>
      <p:pic>
        <p:nvPicPr>
          <p:cNvPr id="2050" name="Picture 2" descr="http://www.exp-tech.de/media/catalog/product/cache/1/image/9df78eab33525d08d6e5fb8d27136e95/p/2/p2100707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3750" y="1431492"/>
            <a:ext cx="25019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5977" y="1403189"/>
            <a:ext cx="2552699" cy="19613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" r="4348" b="7561"/>
          <a:stretch/>
        </p:blipFill>
        <p:spPr>
          <a:xfrm>
            <a:off x="6324600" y="1457477"/>
            <a:ext cx="1676400" cy="1620076"/>
          </a:xfrm>
          <a:prstGeom prst="rect">
            <a:avLst/>
          </a:prstGeom>
        </p:spPr>
      </p:pic>
      <p:pic>
        <p:nvPicPr>
          <p:cNvPr id="2052" name="Picture 4" descr="http://www.nkcelectronics.com/assets/images/p3192315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6884" y="4226795"/>
            <a:ext cx="281940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learn.adafruit.com/system/assets/assets/000/006/359/medium800/adafruit_products_2013_03_24_IMG_1453-1024.jpg?1396835278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0000" y="4607795"/>
            <a:ext cx="1409700" cy="1110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08676" y="3921995"/>
            <a:ext cx="2778124" cy="208359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19200" y="3458588"/>
            <a:ext cx="1332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Digital Clock</a:t>
            </a:r>
            <a:endParaRPr lang="th-TH" dirty="0"/>
          </a:p>
        </p:txBody>
      </p:sp>
      <p:sp>
        <p:nvSpPr>
          <p:cNvPr id="11" name="TextBox 10"/>
          <p:cNvSpPr txBox="1"/>
          <p:nvPr/>
        </p:nvSpPr>
        <p:spPr>
          <a:xfrm>
            <a:off x="4038766" y="3458588"/>
            <a:ext cx="1187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Barometer</a:t>
            </a:r>
            <a:endParaRPr lang="th-TH" dirty="0"/>
          </a:p>
        </p:txBody>
      </p:sp>
      <p:sp>
        <p:nvSpPr>
          <p:cNvPr id="12" name="TextBox 11"/>
          <p:cNvSpPr txBox="1"/>
          <p:nvPr/>
        </p:nvSpPr>
        <p:spPr>
          <a:xfrm>
            <a:off x="6337347" y="3458588"/>
            <a:ext cx="1920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Temperature &amp; RH</a:t>
            </a:r>
            <a:endParaRPr lang="th-TH" dirty="0"/>
          </a:p>
        </p:txBody>
      </p:sp>
      <p:sp>
        <p:nvSpPr>
          <p:cNvPr id="13" name="TextBox 12"/>
          <p:cNvSpPr txBox="1"/>
          <p:nvPr/>
        </p:nvSpPr>
        <p:spPr>
          <a:xfrm>
            <a:off x="1295400" y="6106029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Color Sensor</a:t>
            </a:r>
            <a:endParaRPr lang="th-TH" dirty="0"/>
          </a:p>
        </p:txBody>
      </p:sp>
      <p:sp>
        <p:nvSpPr>
          <p:cNvPr id="14" name="TextBox 13"/>
          <p:cNvSpPr txBox="1"/>
          <p:nvPr/>
        </p:nvSpPr>
        <p:spPr>
          <a:xfrm>
            <a:off x="3810000" y="6156679"/>
            <a:ext cx="1563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Accelerometer</a:t>
            </a:r>
            <a:endParaRPr lang="th-TH" dirty="0"/>
          </a:p>
        </p:txBody>
      </p:sp>
      <p:sp>
        <p:nvSpPr>
          <p:cNvPr id="15" name="TextBox 14"/>
          <p:cNvSpPr txBox="1"/>
          <p:nvPr/>
        </p:nvSpPr>
        <p:spPr>
          <a:xfrm>
            <a:off x="6594525" y="6112551"/>
            <a:ext cx="140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Motor Driver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78805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Motor Driver Module</a:t>
            </a:r>
            <a:br>
              <a:rPr lang="en-US" dirty="0" smtClean="0"/>
            </a:br>
            <a:endParaRPr lang="th-TH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88386"/>
              </p:ext>
            </p:extLst>
          </p:nvPr>
        </p:nvGraphicFramePr>
        <p:xfrm>
          <a:off x="4648200" y="2743200"/>
          <a:ext cx="3429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2133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 Address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Function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0x82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Speed (0-255)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0x84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PWM Frequency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0xAA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Direction (0/1)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0xA1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Select Motor A (0/1)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0xA5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Select Motor</a:t>
                      </a:r>
                      <a:r>
                        <a:rPr lang="en-US" baseline="0" dirty="0" smtClean="0"/>
                        <a:t> B (0/1)</a:t>
                      </a:r>
                      <a:endParaRPr lang="th-TH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" y="4987516"/>
            <a:ext cx="2143125" cy="19240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8486" y="2514600"/>
            <a:ext cx="3454400" cy="2590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154895"/>
            <a:ext cx="2143125" cy="192405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H="1">
            <a:off x="914400" y="3657600"/>
            <a:ext cx="38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14400" y="2743200"/>
            <a:ext cx="0" cy="914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914400" y="4648200"/>
            <a:ext cx="685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14400" y="4648200"/>
            <a:ext cx="0" cy="533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2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I2C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I2C is a Bus. Serial is point-to-point</a:t>
            </a:r>
          </a:p>
          <a:p>
            <a:r>
              <a:rPr lang="en-US" dirty="0" smtClean="0"/>
              <a:t>Master and Slave pair</a:t>
            </a:r>
          </a:p>
          <a:p>
            <a:pPr lvl="1"/>
            <a:r>
              <a:rPr lang="en-US" dirty="0" smtClean="0"/>
              <a:t>Master must start the communication</a:t>
            </a:r>
          </a:p>
          <a:p>
            <a:pPr lvl="1"/>
            <a:r>
              <a:rPr lang="en-US" dirty="0" smtClean="0"/>
              <a:t>Slave can only respond</a:t>
            </a:r>
          </a:p>
          <a:p>
            <a:r>
              <a:rPr lang="en-US" dirty="0" smtClean="0"/>
              <a:t>Slave has a 8-bit address</a:t>
            </a:r>
          </a:p>
          <a:p>
            <a:pPr lvl="1"/>
            <a:r>
              <a:rPr lang="en-US" dirty="0" smtClean="0"/>
              <a:t>Bit 0 is reserved for direction control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Clock Module</a:t>
            </a:r>
            <a:br>
              <a:rPr lang="en-US" dirty="0" smtClean="0"/>
            </a:br>
            <a:r>
              <a:rPr lang="en-US" sz="2200" dirty="0" err="1" smtClean="0"/>
              <a:t>Module</a:t>
            </a:r>
            <a:r>
              <a:rPr lang="en-US" sz="2200" dirty="0" smtClean="0"/>
              <a:t> address = 0xD0 </a:t>
            </a:r>
            <a:endParaRPr lang="th-TH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654" y="2105025"/>
            <a:ext cx="7634692" cy="3276600"/>
          </a:xfrm>
          <a:prstGeom prst="rect">
            <a:avLst/>
          </a:prstGeom>
        </p:spPr>
      </p:pic>
      <p:pic>
        <p:nvPicPr>
          <p:cNvPr id="5" name="Picture 2" descr="http://www.exp-tech.de/media/catalog/product/cache/1/image/9df78eab33525d08d6e5fb8d27136e95/p/2/p2100707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24600" y="228600"/>
            <a:ext cx="25019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325" y="5591175"/>
            <a:ext cx="825817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83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I2C Bus Setup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2057400"/>
            <a:ext cx="1676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MASTER</a:t>
            </a:r>
            <a:endParaRPr lang="en-US" sz="2400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33400" y="3810000"/>
            <a:ext cx="8077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33400" y="4419600"/>
            <a:ext cx="8077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 flipH="1" flipV="1">
            <a:off x="152400" y="3657600"/>
            <a:ext cx="152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 flipH="1" flipV="1">
            <a:off x="1219200" y="3352800"/>
            <a:ext cx="914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67000" y="2057400"/>
            <a:ext cx="1676400" cy="838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SLAVE 1</a:t>
            </a:r>
            <a:endParaRPr lang="en-US" sz="2400" b="1" dirty="0"/>
          </a:p>
        </p:txBody>
      </p:sp>
      <p:cxnSp>
        <p:nvCxnSpPr>
          <p:cNvPr id="14" name="Straight Connector 13"/>
          <p:cNvCxnSpPr/>
          <p:nvPr/>
        </p:nvCxnSpPr>
        <p:spPr>
          <a:xfrm rot="5400000" flipH="1" flipV="1">
            <a:off x="2362200" y="3657600"/>
            <a:ext cx="152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 flipH="1" flipV="1">
            <a:off x="3429000" y="3352800"/>
            <a:ext cx="914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876800" y="2057400"/>
            <a:ext cx="1676400" cy="838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SLAVE 2</a:t>
            </a:r>
            <a:endParaRPr lang="en-US" sz="2400" b="1" dirty="0"/>
          </a:p>
        </p:txBody>
      </p:sp>
      <p:cxnSp>
        <p:nvCxnSpPr>
          <p:cNvPr id="17" name="Straight Connector 16"/>
          <p:cNvCxnSpPr/>
          <p:nvPr/>
        </p:nvCxnSpPr>
        <p:spPr>
          <a:xfrm rot="5400000" flipH="1" flipV="1">
            <a:off x="4572000" y="3657600"/>
            <a:ext cx="152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 flipH="1" flipV="1">
            <a:off x="5638800" y="3352800"/>
            <a:ext cx="914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 flipH="1" flipV="1">
            <a:off x="6553200" y="3657600"/>
            <a:ext cx="152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 flipH="1" flipV="1">
            <a:off x="7620000" y="3352800"/>
            <a:ext cx="914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239000" y="2362200"/>
            <a:ext cx="1524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001000" y="2362200"/>
            <a:ext cx="1524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21" idx="0"/>
          </p:cNvCxnSpPr>
          <p:nvPr/>
        </p:nvCxnSpPr>
        <p:spPr>
          <a:xfrm rot="5400000" flipH="1" flipV="1">
            <a:off x="7010400" y="2057400"/>
            <a:ext cx="60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0"/>
          </p:cNvCxnSpPr>
          <p:nvPr/>
        </p:nvCxnSpPr>
        <p:spPr>
          <a:xfrm rot="5400000" flipH="1" flipV="1">
            <a:off x="7772400" y="2057400"/>
            <a:ext cx="60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0800000">
            <a:off x="7315200" y="1752600"/>
            <a:ext cx="76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 flipH="1" flipV="1">
            <a:off x="7581900" y="1638300"/>
            <a:ext cx="228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467600" y="114300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5V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 rot="16200000">
            <a:off x="6865089" y="2507511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Pull-up Resistors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981200" y="3962400"/>
            <a:ext cx="691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SCL</a:t>
            </a:r>
            <a:endParaRPr lang="en-US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1981200" y="3352800"/>
            <a:ext cx="774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SDA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i2C Commands in PIC-C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600200"/>
            <a:ext cx="5867400" cy="4525963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Master Only</a:t>
            </a:r>
          </a:p>
          <a:p>
            <a:pPr lvl="1"/>
            <a:r>
              <a:rPr lang="en-US" dirty="0" smtClean="0"/>
              <a:t>I2c_start()</a:t>
            </a:r>
          </a:p>
          <a:p>
            <a:pPr lvl="1"/>
            <a:r>
              <a:rPr lang="en-US" dirty="0" smtClean="0"/>
              <a:t>I2c_stop()</a:t>
            </a:r>
          </a:p>
          <a:p>
            <a:pPr>
              <a:buNone/>
            </a:pPr>
            <a:r>
              <a:rPr lang="en-US" dirty="0" smtClean="0"/>
              <a:t>Slave Only</a:t>
            </a:r>
          </a:p>
          <a:p>
            <a:pPr lvl="1"/>
            <a:r>
              <a:rPr lang="en-US" dirty="0" smtClean="0"/>
              <a:t>I2c_isr_state()</a:t>
            </a:r>
          </a:p>
          <a:p>
            <a:pPr>
              <a:buNone/>
            </a:pPr>
            <a:r>
              <a:rPr lang="en-US" dirty="0" smtClean="0"/>
              <a:t>Master &amp; Slave</a:t>
            </a:r>
          </a:p>
          <a:p>
            <a:pPr lvl="1"/>
            <a:r>
              <a:rPr lang="en-US" dirty="0" smtClean="0"/>
              <a:t>I2c_read()</a:t>
            </a:r>
          </a:p>
          <a:p>
            <a:pPr lvl="1"/>
            <a:r>
              <a:rPr lang="en-US" dirty="0" smtClean="0"/>
              <a:t>I2c_write()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1 Byte to Slave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09600" y="1676400"/>
            <a:ext cx="3276600" cy="472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I2c_start()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I2c_write(slave </a:t>
            </a:r>
            <a:r>
              <a:rPr lang="en-US" sz="2000" dirty="0" err="1" smtClean="0"/>
              <a:t>addr</a:t>
            </a:r>
            <a:r>
              <a:rPr lang="en-US" sz="2000" dirty="0" smtClean="0"/>
              <a:t> | 0)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I2c_write(</a:t>
            </a:r>
            <a:r>
              <a:rPr lang="en-US" sz="2000" dirty="0" err="1" smtClean="0"/>
              <a:t>registerAddress</a:t>
            </a:r>
            <a:r>
              <a:rPr lang="en-US" sz="2000" dirty="0" smtClean="0"/>
              <a:t>)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I2c_write(value)</a:t>
            </a:r>
          </a:p>
          <a:p>
            <a:endParaRPr lang="en-US" sz="2000" dirty="0" smtClean="0"/>
          </a:p>
          <a:p>
            <a:r>
              <a:rPr lang="en-US" sz="2000" dirty="0" smtClean="0"/>
              <a:t>I2c_stop()</a:t>
            </a:r>
            <a:endParaRPr lang="en-US" sz="2000" dirty="0"/>
          </a:p>
        </p:txBody>
      </p:sp>
      <p:sp>
        <p:nvSpPr>
          <p:cNvPr id="5" name="Rounded Rectangle 4"/>
          <p:cNvSpPr/>
          <p:nvPr/>
        </p:nvSpPr>
        <p:spPr>
          <a:xfrm>
            <a:off x="4800600" y="1676400"/>
            <a:ext cx="3733800" cy="472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 smtClean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429000" y="3429000"/>
            <a:ext cx="1371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647902" y="3581400"/>
            <a:ext cx="1838498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52600" y="1295400"/>
            <a:ext cx="10798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MASTER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781800" y="1295400"/>
            <a:ext cx="835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SLAVE</a:t>
            </a:r>
            <a:endParaRPr lang="en-US" sz="2000" b="1" dirty="0"/>
          </a:p>
        </p:txBody>
      </p:sp>
      <p:graphicFrame>
        <p:nvGraphicFramePr>
          <p:cNvPr id="6" name="ตาราง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609177"/>
              </p:ext>
            </p:extLst>
          </p:nvPr>
        </p:nvGraphicFramePr>
        <p:xfrm>
          <a:off x="5524500" y="2286000"/>
          <a:ext cx="2286000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Address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Content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Straight Arrow Connector 10"/>
          <p:cNvCxnSpPr/>
          <p:nvPr/>
        </p:nvCxnSpPr>
        <p:spPr>
          <a:xfrm flipV="1">
            <a:off x="2590800" y="3581400"/>
            <a:ext cx="4495800" cy="1066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2 bytes from slave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09600" y="1676400"/>
            <a:ext cx="3276600" cy="472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I2c_start()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I2c_write(slave </a:t>
            </a:r>
            <a:r>
              <a:rPr lang="en-US" dirty="0" err="1" smtClean="0"/>
              <a:t>addr</a:t>
            </a:r>
            <a:r>
              <a:rPr lang="en-US" dirty="0" smtClean="0"/>
              <a:t> | 0)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I2c_write(</a:t>
            </a:r>
            <a:r>
              <a:rPr lang="en-US" dirty="0" err="1" smtClean="0"/>
              <a:t>registerAddress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I2c_start()</a:t>
            </a:r>
          </a:p>
          <a:p>
            <a:endParaRPr lang="en-US" dirty="0"/>
          </a:p>
          <a:p>
            <a:r>
              <a:rPr lang="en-US" dirty="0" smtClean="0"/>
              <a:t>I2c_write(slave </a:t>
            </a:r>
            <a:r>
              <a:rPr lang="en-US" dirty="0" err="1" smtClean="0"/>
              <a:t>addr</a:t>
            </a:r>
            <a:r>
              <a:rPr lang="en-US" dirty="0" smtClean="0"/>
              <a:t> | 1)</a:t>
            </a:r>
          </a:p>
          <a:p>
            <a:endParaRPr lang="en-US" dirty="0" smtClean="0"/>
          </a:p>
          <a:p>
            <a:r>
              <a:rPr lang="en-US" dirty="0" smtClean="0"/>
              <a:t>Value1 = I2c_read()</a:t>
            </a:r>
          </a:p>
          <a:p>
            <a:endParaRPr lang="en-US" dirty="0"/>
          </a:p>
          <a:p>
            <a:r>
              <a:rPr lang="en-US" dirty="0" smtClean="0"/>
              <a:t>Value2 = I2c_read(0)</a:t>
            </a:r>
          </a:p>
          <a:p>
            <a:endParaRPr lang="en-US" dirty="0" smtClean="0"/>
          </a:p>
          <a:p>
            <a:r>
              <a:rPr lang="en-US" dirty="0" smtClean="0"/>
              <a:t>I2c_stop()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800600" y="1676400"/>
            <a:ext cx="3733800" cy="472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 smtClean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467100" y="3276600"/>
            <a:ext cx="2019300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52600" y="1295400"/>
            <a:ext cx="10798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MASTER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781800" y="1295400"/>
            <a:ext cx="835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SLAVE</a:t>
            </a:r>
            <a:endParaRPr lang="en-US" sz="2000" b="1" dirty="0"/>
          </a:p>
        </p:txBody>
      </p:sp>
      <p:graphicFrame>
        <p:nvGraphicFramePr>
          <p:cNvPr id="6" name="ตาราง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136493"/>
              </p:ext>
            </p:extLst>
          </p:nvPr>
        </p:nvGraphicFramePr>
        <p:xfrm>
          <a:off x="5524500" y="2286000"/>
          <a:ext cx="2286000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Address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Content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Straight Arrow Connector 10"/>
          <p:cNvCxnSpPr/>
          <p:nvPr/>
        </p:nvCxnSpPr>
        <p:spPr>
          <a:xfrm flipV="1">
            <a:off x="2743200" y="3581400"/>
            <a:ext cx="4343400" cy="1295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000202" y="3962400"/>
            <a:ext cx="4086398" cy="1447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44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Write </a:t>
            </a:r>
            <a:r>
              <a:rPr lang="th-TH" dirty="0" smtClean="0"/>
              <a:t>ค่า </a:t>
            </a:r>
            <a:r>
              <a:rPr lang="en-US" dirty="0" smtClean="0"/>
              <a:t>50 </a:t>
            </a:r>
            <a:r>
              <a:rPr lang="th-TH" dirty="0" smtClean="0"/>
              <a:t>ไปยัง </a:t>
            </a:r>
            <a:r>
              <a:rPr lang="en-US" dirty="0" smtClean="0"/>
              <a:t>Register </a:t>
            </a:r>
            <a:r>
              <a:rPr lang="en-US" dirty="0" smtClean="0"/>
              <a:t>5 </a:t>
            </a:r>
            <a:r>
              <a:rPr lang="th-TH" dirty="0" smtClean="0"/>
              <a:t>ของ </a:t>
            </a:r>
            <a:r>
              <a:rPr lang="en-US" dirty="0" smtClean="0"/>
              <a:t>slave </a:t>
            </a:r>
            <a:r>
              <a:rPr lang="th-TH" dirty="0" smtClean="0"/>
              <a:t>ที่มี </a:t>
            </a:r>
            <a:r>
              <a:rPr lang="en-US" dirty="0" smtClean="0"/>
              <a:t>address = 100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I2c_start();</a:t>
            </a:r>
          </a:p>
          <a:p>
            <a:pPr marL="0" indent="0">
              <a:buNone/>
            </a:pPr>
            <a:r>
              <a:rPr lang="en-US" dirty="0" smtClean="0"/>
              <a:t>I2c_write(100 | 0);</a:t>
            </a:r>
          </a:p>
          <a:p>
            <a:pPr marL="0" indent="0">
              <a:buNone/>
            </a:pPr>
            <a:r>
              <a:rPr lang="en-US" dirty="0" smtClean="0"/>
              <a:t>I2c_write(5);</a:t>
            </a:r>
          </a:p>
          <a:p>
            <a:pPr marL="0" indent="0">
              <a:buNone/>
            </a:pPr>
            <a:r>
              <a:rPr lang="en-US" dirty="0" smtClean="0"/>
              <a:t>I2c_write(50);</a:t>
            </a:r>
          </a:p>
          <a:p>
            <a:pPr marL="0" indent="0">
              <a:buNone/>
            </a:pPr>
            <a:r>
              <a:rPr lang="en-US" dirty="0" smtClean="0"/>
              <a:t>I2c_stop();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54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Write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ค่า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1000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ไปยัง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Register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5 (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ไบท์บน)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, 6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(ไบท์ล่าง)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slave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ที่มี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address = 100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I2c_start();</a:t>
            </a:r>
          </a:p>
          <a:p>
            <a:pPr marL="0" indent="0">
              <a:buNone/>
            </a:pPr>
            <a:r>
              <a:rPr lang="en-US" dirty="0" smtClean="0"/>
              <a:t>I2c_write(100 |0);</a:t>
            </a:r>
          </a:p>
          <a:p>
            <a:pPr marL="0" indent="0">
              <a:buNone/>
            </a:pPr>
            <a:r>
              <a:rPr lang="en-US" dirty="0" smtClean="0"/>
              <a:t>I2c_write(5);</a:t>
            </a:r>
          </a:p>
          <a:p>
            <a:pPr marL="0" indent="0">
              <a:buNone/>
            </a:pPr>
            <a:r>
              <a:rPr lang="en-US" dirty="0" smtClean="0"/>
              <a:t>I2c_write(1000 &gt;&gt; 8);  // </a:t>
            </a:r>
            <a:r>
              <a:rPr lang="en-US" dirty="0" smtClean="0"/>
              <a:t>upper byte of 1000</a:t>
            </a:r>
          </a:p>
          <a:p>
            <a:pPr marL="0" indent="0">
              <a:buNone/>
            </a:pPr>
            <a:r>
              <a:rPr lang="en-US" dirty="0" smtClean="0"/>
              <a:t>I2c_write(1000 &amp; 0xFF); // lower byte of 1000</a:t>
            </a:r>
          </a:p>
          <a:p>
            <a:pPr marL="0" indent="0">
              <a:buNone/>
            </a:pPr>
            <a:r>
              <a:rPr lang="en-US" dirty="0" smtClean="0"/>
              <a:t>I2c_stop();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05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Read </a:t>
            </a:r>
            <a:r>
              <a:rPr lang="th-TH" dirty="0" smtClean="0"/>
              <a:t>ค่าจาก </a:t>
            </a:r>
            <a:r>
              <a:rPr lang="en-US" dirty="0" smtClean="0"/>
              <a:t>Register 5 </a:t>
            </a:r>
            <a:r>
              <a:rPr lang="th-TH" dirty="0" smtClean="0"/>
              <a:t>ของ </a:t>
            </a:r>
            <a:r>
              <a:rPr lang="en-US" dirty="0" smtClean="0"/>
              <a:t>slave </a:t>
            </a:r>
            <a:r>
              <a:rPr lang="th-TH" dirty="0" smtClean="0"/>
              <a:t>ที่มี </a:t>
            </a:r>
            <a:r>
              <a:rPr lang="en-US" dirty="0" smtClean="0"/>
              <a:t>address = 100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returnValue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I2c_start();</a:t>
            </a:r>
          </a:p>
          <a:p>
            <a:pPr marL="0" indent="0">
              <a:buNone/>
            </a:pPr>
            <a:r>
              <a:rPr lang="en-US" dirty="0" smtClean="0"/>
              <a:t>i2c_write(100 |0);</a:t>
            </a:r>
          </a:p>
          <a:p>
            <a:pPr marL="0" indent="0">
              <a:buNone/>
            </a:pPr>
            <a:r>
              <a:rPr lang="en-US" dirty="0" smtClean="0"/>
              <a:t>I2c_write(5);</a:t>
            </a:r>
          </a:p>
          <a:p>
            <a:pPr marL="0" indent="0">
              <a:buNone/>
            </a:pPr>
            <a:r>
              <a:rPr lang="en-US" dirty="0" smtClean="0"/>
              <a:t>I2c_start();</a:t>
            </a:r>
          </a:p>
          <a:p>
            <a:pPr marL="0" indent="0">
              <a:buNone/>
            </a:pPr>
            <a:r>
              <a:rPr lang="en-US" dirty="0" smtClean="0"/>
              <a:t>I2c_write(100 | 1);</a:t>
            </a:r>
          </a:p>
          <a:p>
            <a:pPr marL="0" indent="0">
              <a:buNone/>
            </a:pPr>
            <a:r>
              <a:rPr lang="en-US" dirty="0" err="1" smtClean="0"/>
              <a:t>returnValue</a:t>
            </a:r>
            <a:r>
              <a:rPr lang="en-US" dirty="0" smtClean="0"/>
              <a:t> = i2c_read(0);</a:t>
            </a:r>
          </a:p>
          <a:p>
            <a:pPr marL="0" indent="0">
              <a:buNone/>
            </a:pPr>
            <a:r>
              <a:rPr lang="en-US" dirty="0" smtClean="0"/>
              <a:t>I2c_stop();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6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474</Words>
  <Application>Microsoft Office PowerPoint</Application>
  <PresentationFormat>On-screen Show (4:3)</PresentationFormat>
  <Paragraphs>177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Angsana New</vt:lpstr>
      <vt:lpstr>Arial</vt:lpstr>
      <vt:lpstr>Calibri</vt:lpstr>
      <vt:lpstr>Cordia New</vt:lpstr>
      <vt:lpstr>Courier New</vt:lpstr>
      <vt:lpstr>TH SarabunPSK</vt:lpstr>
      <vt:lpstr>Office Theme</vt:lpstr>
      <vt:lpstr>Basic PIC-C I2C Communication </vt:lpstr>
      <vt:lpstr>I2C Basics</vt:lpstr>
      <vt:lpstr>Basic I2C Bus Setup</vt:lpstr>
      <vt:lpstr>i2C Commands in PIC-C</vt:lpstr>
      <vt:lpstr>Sending 1 Byte to Slave</vt:lpstr>
      <vt:lpstr>Reading 2 bytes from slave</vt:lpstr>
      <vt:lpstr>Write ค่า 50 ไปยัง Register 5 ของ slave ที่มี address = 100</vt:lpstr>
      <vt:lpstr>Write ค่า 1000 ไปยัง Register 5 (ไบท์บน), 6 (ไบท์ล่าง) ของ slave ที่มี address = 100</vt:lpstr>
      <vt:lpstr>Read ค่าจาก Register 5 ของ slave ที่มี address = 100</vt:lpstr>
      <vt:lpstr>Read ค่าเซ็นเซอร์ 2 byte จาก Register 5,6 ของ slave ที่มี address = 100</vt:lpstr>
      <vt:lpstr>Example I Controlling the Display Module Address = 0xB0</vt:lpstr>
      <vt:lpstr>Example Program</vt:lpstr>
      <vt:lpstr>Example II Reading from the ultrasonic sensor</vt:lpstr>
      <vt:lpstr>How the module works</vt:lpstr>
      <vt:lpstr>Direct Connection to the module You need to do all the timing yourself</vt:lpstr>
      <vt:lpstr>PowerPoint Presentation</vt:lpstr>
      <vt:lpstr>Tradeoffs of offloading </vt:lpstr>
      <vt:lpstr>Example 3: I2C devices on the market</vt:lpstr>
      <vt:lpstr>Motor Driver Module </vt:lpstr>
      <vt:lpstr>Clock Module Module address = 0xD0 </vt:lpstr>
    </vt:vector>
  </TitlesOfParts>
  <Company>Payap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Finite State Machine &amp; PIC-C I2C Communication</dc:title>
  <dc:creator>anek</dc:creator>
  <cp:lastModifiedBy>arnan sipitakiat</cp:lastModifiedBy>
  <cp:revision>59</cp:revision>
  <dcterms:created xsi:type="dcterms:W3CDTF">2009-11-23T15:08:30Z</dcterms:created>
  <dcterms:modified xsi:type="dcterms:W3CDTF">2015-02-15T06:49:51Z</dcterms:modified>
</cp:coreProperties>
</file>