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2"/>
  </p:notesMasterIdLst>
  <p:sldIdLst>
    <p:sldId id="616" r:id="rId2"/>
    <p:sldId id="660" r:id="rId3"/>
    <p:sldId id="678" r:id="rId4"/>
    <p:sldId id="632" r:id="rId5"/>
    <p:sldId id="674" r:id="rId6"/>
    <p:sldId id="673" r:id="rId7"/>
    <p:sldId id="671" r:id="rId8"/>
    <p:sldId id="664" r:id="rId9"/>
    <p:sldId id="659" r:id="rId10"/>
    <p:sldId id="654" r:id="rId11"/>
    <p:sldId id="666" r:id="rId12"/>
    <p:sldId id="675" r:id="rId13"/>
    <p:sldId id="669" r:id="rId14"/>
    <p:sldId id="676" r:id="rId15"/>
    <p:sldId id="677" r:id="rId16"/>
    <p:sldId id="679" r:id="rId17"/>
    <p:sldId id="680" r:id="rId18"/>
    <p:sldId id="681" r:id="rId19"/>
    <p:sldId id="667" r:id="rId20"/>
    <p:sldId id="612" r:id="rId21"/>
  </p:sldIdLst>
  <p:sldSz cx="12192000" cy="6858000"/>
  <p:notesSz cx="6797675" cy="9926638"/>
  <p:custDataLst>
    <p:tags r:id="rId23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1956" userDrawn="1">
          <p15:clr>
            <a:srgbClr val="A4A3A4"/>
          </p15:clr>
        </p15:guide>
        <p15:guide id="8" pos="3831">
          <p15:clr>
            <a:srgbClr val="A4A3A4"/>
          </p15:clr>
        </p15:guide>
        <p15:guide id="9" orient="horz" pos="1684" userDrawn="1">
          <p15:clr>
            <a:srgbClr val="A4A3A4"/>
          </p15:clr>
        </p15:guide>
        <p15:guide id="10" orient="horz" pos="300" userDrawn="1">
          <p15:clr>
            <a:srgbClr val="A4A3A4"/>
          </p15:clr>
        </p15:guide>
        <p15:guide id="11" pos="325" userDrawn="1">
          <p15:clr>
            <a:srgbClr val="A4A3A4"/>
          </p15:clr>
        </p15:guide>
        <p15:guide id="12" orient="horz" pos="6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2D2D2D"/>
    <a:srgbClr val="D9D9D9"/>
    <a:srgbClr val="A6A6A6"/>
    <a:srgbClr val="FF00FF"/>
    <a:srgbClr val="282828"/>
    <a:srgbClr val="5B5B5A"/>
    <a:srgbClr val="E02129"/>
    <a:srgbClr val="F421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73" autoAdjust="0"/>
    <p:restoredTop sz="94798" autoAdjust="0"/>
  </p:normalViewPr>
  <p:slideViewPr>
    <p:cSldViewPr snapToGrid="0">
      <p:cViewPr varScale="1">
        <p:scale>
          <a:sx n="114" d="100"/>
          <a:sy n="114" d="100"/>
        </p:scale>
        <p:origin x="138" y="144"/>
      </p:cViewPr>
      <p:guideLst>
        <p:guide orient="horz" pos="1956"/>
        <p:guide pos="3831"/>
        <p:guide orient="horz" pos="1684"/>
        <p:guide orient="horz" pos="300"/>
        <p:guide pos="325"/>
        <p:guide orient="horz" pos="6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6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3CF0F33-9BF7-494C-9F18-3ACE098A930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7479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8F3606-D91A-4E09-B546-1307172DB7D4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4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3"/>
          <p:cNvSpPr>
            <a:spLocks noGrp="1"/>
          </p:cNvSpPr>
          <p:nvPr>
            <p:ph sz="half" idx="2"/>
          </p:nvPr>
        </p:nvSpPr>
        <p:spPr>
          <a:xfrm>
            <a:off x="6894232" y="1357245"/>
            <a:ext cx="4789768" cy="4848822"/>
          </a:xfrm>
        </p:spPr>
        <p:txBody>
          <a:bodyPr/>
          <a:lstStyle>
            <a:lvl1pPr>
              <a:defRPr sz="2000" b="0">
                <a:latin typeface="+mj-lt"/>
              </a:defRPr>
            </a:lvl1pPr>
            <a:lvl2pPr marL="477838" indent="-476250">
              <a:defRPr sz="2000">
                <a:latin typeface="+mj-lt"/>
              </a:defRPr>
            </a:lvl2pPr>
            <a:lvl3pPr marL="874713" indent="-371475">
              <a:tabLst>
                <a:tab pos="0" algn="l"/>
                <a:tab pos="927100" algn="l"/>
              </a:tabLst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1444487" y="2398643"/>
            <a:ext cx="3949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B5B5A"/>
                </a:solidFill>
              </a:rPr>
              <a:t>Bildmotiv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725490" y="1350967"/>
            <a:ext cx="5005387" cy="4192584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7600" y="1350967"/>
            <a:ext cx="5005388" cy="4192584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649600"/>
            <a:ext cx="9144000" cy="1860363"/>
          </a:xfrm>
        </p:spPr>
        <p:txBody>
          <a:bodyPr anchor="b"/>
          <a:lstStyle>
            <a:lvl1pPr algn="ctr">
              <a:defRPr sz="5572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229"/>
            </a:lvl1pPr>
            <a:lvl2pPr marL="424609" indent="0" algn="ctr">
              <a:buNone/>
              <a:defRPr sz="1858"/>
            </a:lvl2pPr>
            <a:lvl3pPr marL="849219" indent="0" algn="ctr">
              <a:buNone/>
              <a:defRPr sz="1672"/>
            </a:lvl3pPr>
            <a:lvl4pPr marL="1273828" indent="0" algn="ctr">
              <a:buNone/>
              <a:defRPr sz="1486"/>
            </a:lvl4pPr>
            <a:lvl5pPr marL="1698438" indent="0" algn="ctr">
              <a:buNone/>
              <a:defRPr sz="1486"/>
            </a:lvl5pPr>
            <a:lvl6pPr marL="2123046" indent="0" algn="ctr">
              <a:buNone/>
              <a:defRPr sz="1486"/>
            </a:lvl6pPr>
            <a:lvl7pPr marL="2547656" indent="0" algn="ctr">
              <a:buNone/>
              <a:defRPr sz="1486"/>
            </a:lvl7pPr>
            <a:lvl8pPr marL="2972265" indent="0" algn="ctr">
              <a:buNone/>
              <a:defRPr sz="1486"/>
            </a:lvl8pPr>
            <a:lvl9pPr marL="3396875" indent="0" algn="ctr">
              <a:buNone/>
              <a:defRPr sz="1486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45CA-F819-4960-B9D1-04AA5A1E9E59}" type="datetimeFigureOut">
              <a:rPr lang="de-DE" smtClean="0"/>
              <a:t>07.05.2018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A67-419F-4982-87A6-8B20D04598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55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7855" y="1342502"/>
            <a:ext cx="10715145" cy="4192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, um Master-</a:t>
            </a:r>
            <a:r>
              <a:rPr lang="en-US" dirty="0" err="1"/>
              <a:t>Textformat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bearbeiten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klicken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4960" y="407869"/>
            <a:ext cx="9276522" cy="453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/>
              <a:t>Klicken Sie, um das Titelformat zu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31" y="6285433"/>
            <a:ext cx="2162286" cy="18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1" r:id="rId2"/>
    <p:sldLayoutId id="2147483654" r:id="rId3"/>
    <p:sldLayoutId id="2147483657" r:id="rId4"/>
    <p:sldLayoutId id="2147483659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cap="none" baseline="0">
          <a:solidFill>
            <a:srgbClr val="28282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ts val="1000"/>
        </a:spcBef>
        <a:spcAft>
          <a:spcPct val="0"/>
        </a:spcAft>
        <a:tabLst>
          <a:tab pos="193675" algn="l"/>
          <a:tab pos="598488" algn="l"/>
        </a:tabLst>
        <a:defRPr sz="1800" b="1">
          <a:solidFill>
            <a:srgbClr val="282828"/>
          </a:solidFill>
          <a:latin typeface="+mj-lt"/>
          <a:ea typeface="+mn-ea"/>
          <a:cs typeface="+mn-cs"/>
        </a:defRPr>
      </a:lvl1pPr>
      <a:lvl2pPr marL="311150" indent="-309563" algn="l" rtl="0" eaLnBrk="1" fontAlgn="base" hangingPunct="1">
        <a:spcBef>
          <a:spcPts val="400"/>
        </a:spcBef>
        <a:spcAft>
          <a:spcPct val="0"/>
        </a:spcAft>
        <a:buClr>
          <a:srgbClr val="E01E29"/>
        </a:buClr>
        <a:buSzPct val="85000"/>
        <a:buFont typeface="Wingdings 3" pitchFamily="18" charset="2"/>
        <a:buChar char=""/>
        <a:tabLst>
          <a:tab pos="0" algn="l"/>
          <a:tab pos="581025" algn="l"/>
        </a:tabLst>
        <a:defRPr>
          <a:solidFill>
            <a:srgbClr val="282828"/>
          </a:solidFill>
          <a:latin typeface="+mj-lt"/>
        </a:defRPr>
      </a:lvl2pPr>
      <a:lvl3pPr marL="598488" indent="-285750" algn="l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>
          <a:srgbClr val="E01E29"/>
        </a:buClr>
        <a:buSzPct val="110000"/>
        <a:buFont typeface="Arial" panose="020B0604020202020204" pitchFamily="34" charset="0"/>
        <a:buChar char="•"/>
        <a:tabLst>
          <a:tab pos="0" algn="l"/>
          <a:tab pos="581025" algn="l"/>
        </a:tabLst>
        <a:defRPr sz="1600">
          <a:solidFill>
            <a:srgbClr val="282828"/>
          </a:solidFill>
          <a:latin typeface="+mj-lt"/>
        </a:defRPr>
      </a:lvl3pPr>
      <a:lvl4pPr marL="1695450" indent="-228600" algn="l" rtl="0" eaLnBrk="1" fontAlgn="base" hangingPunct="1">
        <a:spcBef>
          <a:spcPct val="20000"/>
        </a:spcBef>
        <a:spcAft>
          <a:spcPct val="0"/>
        </a:spcAft>
        <a:buChar char="–"/>
        <a:tabLst>
          <a:tab pos="193675" algn="l"/>
          <a:tab pos="581025" algn="l"/>
        </a:tabLst>
        <a:defRPr sz="2000">
          <a:solidFill>
            <a:schemeClr val="tx1"/>
          </a:solidFill>
          <a:latin typeface="+mn-lt"/>
        </a:defRPr>
      </a:lvl4pPr>
      <a:lvl5pPr marL="2114550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93675" algn="l"/>
          <a:tab pos="581025" algn="l"/>
        </a:tabLst>
        <a:defRPr sz="2000">
          <a:solidFill>
            <a:schemeClr val="tx1"/>
          </a:solidFill>
          <a:latin typeface="+mn-lt"/>
        </a:defRPr>
      </a:lvl5pPr>
      <a:lvl6pPr marL="2571750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93675" algn="l"/>
          <a:tab pos="581025" algn="l"/>
        </a:tabLst>
        <a:defRPr sz="2000">
          <a:solidFill>
            <a:schemeClr val="tx1"/>
          </a:solidFill>
          <a:latin typeface="+mn-lt"/>
        </a:defRPr>
      </a:lvl6pPr>
      <a:lvl7pPr marL="3028950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93675" algn="l"/>
          <a:tab pos="581025" algn="l"/>
        </a:tabLst>
        <a:defRPr sz="2000">
          <a:solidFill>
            <a:schemeClr val="tx1"/>
          </a:solidFill>
          <a:latin typeface="+mn-lt"/>
        </a:defRPr>
      </a:lvl7pPr>
      <a:lvl8pPr marL="3486150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93675" algn="l"/>
          <a:tab pos="581025" algn="l"/>
        </a:tabLst>
        <a:defRPr sz="2000">
          <a:solidFill>
            <a:schemeClr val="tx1"/>
          </a:solidFill>
          <a:latin typeface="+mn-lt"/>
        </a:defRPr>
      </a:lvl8pPr>
      <a:lvl9pPr marL="3943350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93675" algn="l"/>
          <a:tab pos="581025" algn="l"/>
        </a:tabLst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20" userDrawn="1">
          <p15:clr>
            <a:srgbClr val="F26B43"/>
          </p15:clr>
        </p15:guide>
        <p15:guide id="2" pos="3749" userDrawn="1">
          <p15:clr>
            <a:srgbClr val="F26B43"/>
          </p15:clr>
        </p15:guide>
        <p15:guide id="3" orient="horz" pos="443" userDrawn="1">
          <p15:clr>
            <a:srgbClr val="F26B43"/>
          </p15:clr>
        </p15:guide>
        <p15:guide id="4" pos="448" userDrawn="1">
          <p15:clr>
            <a:srgbClr val="F26B43"/>
          </p15:clr>
        </p15:guide>
        <p15:guide id="5" pos="875" userDrawn="1">
          <p15:clr>
            <a:srgbClr val="F26B43"/>
          </p15:clr>
        </p15:guide>
        <p15:guide id="6" pos="1024" userDrawn="1">
          <p15:clr>
            <a:srgbClr val="F26B43"/>
          </p15:clr>
        </p15:guide>
        <p15:guide id="7" pos="1451" userDrawn="1">
          <p15:clr>
            <a:srgbClr val="F26B43"/>
          </p15:clr>
        </p15:guide>
        <p15:guide id="8" pos="1600" userDrawn="1">
          <p15:clr>
            <a:srgbClr val="F26B43"/>
          </p15:clr>
        </p15:guide>
        <p15:guide id="9" pos="2032" userDrawn="1">
          <p15:clr>
            <a:srgbClr val="F26B43"/>
          </p15:clr>
        </p15:guide>
        <p15:guide id="10" pos="2181" userDrawn="1">
          <p15:clr>
            <a:srgbClr val="F26B43"/>
          </p15:clr>
        </p15:guide>
        <p15:guide id="11" pos="2608" userDrawn="1">
          <p15:clr>
            <a:srgbClr val="F26B43"/>
          </p15:clr>
        </p15:guide>
        <p15:guide id="12" pos="2763" userDrawn="1">
          <p15:clr>
            <a:srgbClr val="F26B43"/>
          </p15:clr>
        </p15:guide>
        <p15:guide id="13" pos="3184" userDrawn="1">
          <p15:clr>
            <a:srgbClr val="F26B43"/>
          </p15:clr>
        </p15:guide>
        <p15:guide id="14" pos="3328" userDrawn="1">
          <p15:clr>
            <a:srgbClr val="F26B43"/>
          </p15:clr>
        </p15:guide>
        <p15:guide id="15" pos="3904" userDrawn="1">
          <p15:clr>
            <a:srgbClr val="F26B43"/>
          </p15:clr>
        </p15:guide>
        <p15:guide id="16" pos="4331" userDrawn="1">
          <p15:clr>
            <a:srgbClr val="F26B43"/>
          </p15:clr>
        </p15:guide>
        <p15:guide id="17" pos="4491" userDrawn="1">
          <p15:clr>
            <a:srgbClr val="F26B43"/>
          </p15:clr>
        </p15:guide>
        <p15:guide id="18" pos="4917" userDrawn="1">
          <p15:clr>
            <a:srgbClr val="F26B43"/>
          </p15:clr>
        </p15:guide>
        <p15:guide id="19" pos="5072" userDrawn="1">
          <p15:clr>
            <a:srgbClr val="F26B43"/>
          </p15:clr>
        </p15:guide>
        <p15:guide id="20" pos="5488" userDrawn="1">
          <p15:clr>
            <a:srgbClr val="F26B43"/>
          </p15:clr>
        </p15:guide>
        <p15:guide id="21" pos="5643" userDrawn="1">
          <p15:clr>
            <a:srgbClr val="F26B43"/>
          </p15:clr>
        </p15:guide>
        <p15:guide id="22" pos="6069" userDrawn="1">
          <p15:clr>
            <a:srgbClr val="F26B43"/>
          </p15:clr>
        </p15:guide>
        <p15:guide id="23" pos="6213" userDrawn="1">
          <p15:clr>
            <a:srgbClr val="F26B43"/>
          </p15:clr>
        </p15:guide>
        <p15:guide id="24" pos="6640" userDrawn="1">
          <p15:clr>
            <a:srgbClr val="F26B43"/>
          </p15:clr>
        </p15:guide>
        <p15:guide id="25" pos="6800" userDrawn="1">
          <p15:clr>
            <a:srgbClr val="F26B43"/>
          </p15:clr>
        </p15:guide>
        <p15:guide id="26" pos="7216" userDrawn="1">
          <p15:clr>
            <a:srgbClr val="F26B43"/>
          </p15:clr>
        </p15:guide>
        <p15:guide id="27" orient="horz" pos="1376" userDrawn="1">
          <p15:clr>
            <a:srgbClr val="F26B43"/>
          </p15:clr>
        </p15:guide>
        <p15:guide id="28" orient="horz" pos="690" userDrawn="1">
          <p15:clr>
            <a:srgbClr val="F26B43"/>
          </p15:clr>
        </p15:guide>
        <p15:guide id="29" orient="horz" pos="723" userDrawn="1">
          <p15:clr>
            <a:srgbClr val="F26B43"/>
          </p15:clr>
        </p15:guide>
        <p15:guide id="30" orient="horz" pos="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api/id/a6cfaeb5-6372-4259-8c5f-db808f080436/full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JavaScript/Reference/Global_Objects/String" TargetMode="External"/><Relationship Id="rId13" Type="http://schemas.openxmlformats.org/officeDocument/2006/relationships/image" Target="../media/image16.jpeg"/><Relationship Id="rId3" Type="http://schemas.openxmlformats.org/officeDocument/2006/relationships/hyperlink" Target="http://www.ecma-international.org/" TargetMode="External"/><Relationship Id="rId7" Type="http://schemas.openxmlformats.org/officeDocument/2006/relationships/hyperlink" Target="https://developer.mozilla.org/en-US/docs/Web/JavaScript/Reference/Global_Objects/Object" TargetMode="External"/><Relationship Id="rId12" Type="http://schemas.openxmlformats.org/officeDocument/2006/relationships/image" Target="../media/image15.jpeg"/><Relationship Id="rId2" Type="http://schemas.openxmlformats.org/officeDocument/2006/relationships/hyperlink" Target="https://auth0.com/blog/a-brief-history-of-javascrip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eloper.mozilla.org/en-US/docs/Web/JavaScript/Reference/Global_Objects/Array" TargetMode="External"/><Relationship Id="rId11" Type="http://schemas.openxmlformats.org/officeDocument/2006/relationships/hyperlink" Target="https://codeburst.io/explaining-value-vs-reference-in-javascript-647a975e12a0" TargetMode="External"/><Relationship Id="rId5" Type="http://schemas.openxmlformats.org/officeDocument/2006/relationships/hyperlink" Target="https://tc39.github.io/ecma262" TargetMode="External"/><Relationship Id="rId10" Type="http://schemas.openxmlformats.org/officeDocument/2006/relationships/hyperlink" Target="https://developer.mozilla.org/en-US/docs/Glossary/Truthy" TargetMode="External"/><Relationship Id="rId4" Type="http://schemas.openxmlformats.org/officeDocument/2006/relationships/hyperlink" Target="https://tc39.github.io/process-document" TargetMode="External"/><Relationship Id="rId9" Type="http://schemas.openxmlformats.org/officeDocument/2006/relationships/hyperlink" Target="https://developer.mozilla.org/en-US/docs/Web/JavaScript/Closur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218631" cy="687392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27"/>
          <a:stretch/>
        </p:blipFill>
        <p:spPr>
          <a:xfrm>
            <a:off x="-7884" y="0"/>
            <a:ext cx="12207768" cy="68580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1949830" y="6670110"/>
            <a:ext cx="242170" cy="187890"/>
          </a:xfrm>
          <a:prstGeom prst="rect">
            <a:avLst/>
          </a:prstGeom>
          <a:solidFill>
            <a:schemeClr val="bg1">
              <a:lumMod val="6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C2B0A88B-4564-4D2D-8052-B006701ADE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505"/>
            <a:ext cx="12192000" cy="4516495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 bwMode="gray">
          <a:xfrm>
            <a:off x="526076" y="6236676"/>
            <a:ext cx="1885821" cy="2663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de-DE"/>
            </a:defPPr>
            <a:lvl1pPr algn="r">
              <a:defRPr sz="800"/>
            </a:lvl1pPr>
          </a:lstStyle>
          <a:p>
            <a:pPr lvl="0" algn="l"/>
            <a:r>
              <a:rPr lang="de-DE" sz="1600" noProof="0" dirty="0">
                <a:solidFill>
                  <a:schemeClr val="bg1"/>
                </a:solidFill>
                <a:latin typeface="+mn-lt"/>
              </a:rPr>
              <a:t>www.ptvgroup.com</a:t>
            </a:r>
          </a:p>
        </p:txBody>
      </p:sp>
      <p:pic>
        <p:nvPicPr>
          <p:cNvPr id="13" name="Bild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00" y="446630"/>
            <a:ext cx="1430757" cy="540000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 bwMode="gray">
          <a:xfrm>
            <a:off x="498459" y="2315379"/>
            <a:ext cx="10139060" cy="191936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de-DE" sz="4000" cap="all" dirty="0">
                <a:solidFill>
                  <a:srgbClr val="FFFFFF"/>
                </a:solidFill>
                <a:latin typeface="+mn-lt"/>
              </a:rPr>
              <a:t>Workshop</a:t>
            </a:r>
          </a:p>
          <a:p>
            <a:r>
              <a:rPr lang="de-DE" sz="4000" cap="all" dirty="0" err="1">
                <a:solidFill>
                  <a:srgbClr val="FFFFFF"/>
                </a:solidFill>
                <a:latin typeface="+mn-lt"/>
              </a:rPr>
              <a:t>Javascript</a:t>
            </a:r>
            <a:endParaRPr lang="de-DE" sz="4000" cap="all" dirty="0">
              <a:solidFill>
                <a:srgbClr val="FFFFFF"/>
              </a:solidFill>
              <a:latin typeface="+mn-lt"/>
            </a:endParaRPr>
          </a:p>
          <a:p>
            <a:r>
              <a:rPr lang="de-DE" sz="4000" cap="all" dirty="0">
                <a:solidFill>
                  <a:srgbClr val="FFFFFF"/>
                </a:solidFill>
                <a:latin typeface="+mn-lt"/>
              </a:rPr>
              <a:t>Basics</a:t>
            </a:r>
          </a:p>
        </p:txBody>
      </p:sp>
      <p:sp>
        <p:nvSpPr>
          <p:cNvPr id="17" name="Textfeld 16"/>
          <p:cNvSpPr txBox="1"/>
          <p:nvPr/>
        </p:nvSpPr>
        <p:spPr bwMode="gray">
          <a:xfrm>
            <a:off x="9840995" y="5743550"/>
            <a:ext cx="1837160" cy="699404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lIns="180000" tIns="72000" rIns="72000" bIns="72000" rtlCol="0">
            <a:spAutoFit/>
          </a:bodyPr>
          <a:lstStyle/>
          <a:p>
            <a:r>
              <a:rPr lang="de-DE" sz="1200" dirty="0">
                <a:solidFill>
                  <a:srgbClr val="2D2D2D"/>
                </a:solidFill>
                <a:latin typeface="+mn-lt"/>
              </a:rPr>
              <a:t>André Eberhard</a:t>
            </a:r>
          </a:p>
          <a:p>
            <a:r>
              <a:rPr lang="de-DE" sz="1200" dirty="0">
                <a:solidFill>
                  <a:srgbClr val="2D2D2D"/>
                </a:solidFill>
                <a:latin typeface="+mn-lt"/>
              </a:rPr>
              <a:t>Karlsruhe</a:t>
            </a:r>
          </a:p>
          <a:p>
            <a:r>
              <a:rPr lang="de-DE" sz="1200" dirty="0">
                <a:solidFill>
                  <a:srgbClr val="2D2D2D"/>
                </a:solidFill>
                <a:latin typeface="+mn-lt"/>
              </a:rPr>
              <a:t>05/11/2018</a:t>
            </a:r>
          </a:p>
        </p:txBody>
      </p:sp>
    </p:spTree>
    <p:extLst>
      <p:ext uri="{BB962C8B-B14F-4D97-AF65-F5344CB8AC3E}">
        <p14:creationId xmlns:p14="http://schemas.microsoft.com/office/powerpoint/2010/main" val="4156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/>
          <p:cNvSpPr/>
          <p:nvPr/>
        </p:nvSpPr>
        <p:spPr>
          <a:xfrm>
            <a:off x="6103619" y="-135171"/>
            <a:ext cx="6088381" cy="7068708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8"/>
          <p:cNvSpPr>
            <a:spLocks noGrp="1"/>
          </p:cNvSpPr>
          <p:nvPr>
            <p:ph type="title"/>
          </p:nvPr>
        </p:nvSpPr>
        <p:spPr>
          <a:xfrm>
            <a:off x="325593" y="402159"/>
            <a:ext cx="5569739" cy="453183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JavaScript?</a:t>
            </a:r>
            <a:endParaRPr lang="de-DE" dirty="0">
              <a:solidFill>
                <a:srgbClr val="2D2D2D"/>
              </a:solidFill>
            </a:endParaRPr>
          </a:p>
        </p:txBody>
      </p:sp>
      <p:sp>
        <p:nvSpPr>
          <p:cNvPr id="5" name="Titel 8">
            <a:extLst>
              <a:ext uri="{FF2B5EF4-FFF2-40B4-BE49-F238E27FC236}">
                <a16:creationId xmlns:a16="http://schemas.microsoft.com/office/drawing/2014/main" id="{A722800B-5777-4031-A535-1B394C3DB2E9}"/>
              </a:ext>
            </a:extLst>
          </p:cNvPr>
          <p:cNvSpPr txBox="1">
            <a:spLocks/>
          </p:cNvSpPr>
          <p:nvPr/>
        </p:nvSpPr>
        <p:spPr bwMode="auto">
          <a:xfrm>
            <a:off x="2583762" y="1429202"/>
            <a:ext cx="1177205" cy="453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 eaLnBrk="1" hangingPunct="1">
              <a:defRPr sz="2000" b="0" kern="0" cap="none" baseline="0">
                <a:solidFill>
                  <a:srgbClr val="282828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sz="2200"/>
            </a:lvl2pPr>
            <a:lvl3pPr eaLnBrk="1" hangingPunct="1">
              <a:defRPr sz="2200"/>
            </a:lvl3pPr>
            <a:lvl4pPr eaLnBrk="1" hangingPunct="1">
              <a:defRPr sz="2200"/>
            </a:lvl4pPr>
            <a:lvl5pPr eaLnBrk="1" hangingPunct="1">
              <a:defRPr sz="2200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200"/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200"/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200"/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200"/>
            </a:lvl9pPr>
          </a:lstStyle>
          <a:p>
            <a:r>
              <a:rPr lang="de-DE" dirty="0"/>
              <a:t>slow</a:t>
            </a:r>
          </a:p>
        </p:txBody>
      </p:sp>
      <p:sp>
        <p:nvSpPr>
          <p:cNvPr id="6" name="Titel 8">
            <a:extLst>
              <a:ext uri="{FF2B5EF4-FFF2-40B4-BE49-F238E27FC236}">
                <a16:creationId xmlns:a16="http://schemas.microsoft.com/office/drawing/2014/main" id="{58C51618-768B-4498-9124-CC52D06151E8}"/>
              </a:ext>
            </a:extLst>
          </p:cNvPr>
          <p:cNvSpPr txBox="1">
            <a:spLocks/>
          </p:cNvSpPr>
          <p:nvPr/>
        </p:nvSpPr>
        <p:spPr bwMode="auto">
          <a:xfrm>
            <a:off x="963148" y="2336975"/>
            <a:ext cx="1883420" cy="453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cap="none" baseline="0">
                <a:solidFill>
                  <a:srgbClr val="282828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b="0" kern="0" dirty="0" err="1"/>
              <a:t>complicated</a:t>
            </a:r>
            <a:endParaRPr lang="de-DE" b="0" kern="0" dirty="0">
              <a:solidFill>
                <a:srgbClr val="2D2D2D"/>
              </a:solidFill>
            </a:endParaRPr>
          </a:p>
        </p:txBody>
      </p:sp>
      <p:sp>
        <p:nvSpPr>
          <p:cNvPr id="7" name="Titel 8">
            <a:extLst>
              <a:ext uri="{FF2B5EF4-FFF2-40B4-BE49-F238E27FC236}">
                <a16:creationId xmlns:a16="http://schemas.microsoft.com/office/drawing/2014/main" id="{6DE66708-30C7-4C24-A29D-32F1CFC67181}"/>
              </a:ext>
            </a:extLst>
          </p:cNvPr>
          <p:cNvSpPr txBox="1">
            <a:spLocks/>
          </p:cNvSpPr>
          <p:nvPr/>
        </p:nvSpPr>
        <p:spPr bwMode="auto">
          <a:xfrm>
            <a:off x="1171436" y="3432767"/>
            <a:ext cx="1555861" cy="760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 eaLnBrk="1" hangingPunct="1">
              <a:defRPr sz="2000" b="0" kern="0" cap="none" baseline="0">
                <a:solidFill>
                  <a:srgbClr val="282828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sz="2200"/>
            </a:lvl2pPr>
            <a:lvl3pPr eaLnBrk="1" hangingPunct="1">
              <a:defRPr sz="2200"/>
            </a:lvl3pPr>
            <a:lvl4pPr eaLnBrk="1" hangingPunct="1">
              <a:defRPr sz="2200"/>
            </a:lvl4pPr>
            <a:lvl5pPr eaLnBrk="1" hangingPunct="1">
              <a:defRPr sz="2200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200"/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200"/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200"/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200"/>
            </a:lvl9pPr>
          </a:lstStyle>
          <a:p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work</a:t>
            </a:r>
            <a:endParaRPr lang="de-DE" dirty="0"/>
          </a:p>
        </p:txBody>
      </p:sp>
      <p:sp>
        <p:nvSpPr>
          <p:cNvPr id="8" name="Titel 8">
            <a:extLst>
              <a:ext uri="{FF2B5EF4-FFF2-40B4-BE49-F238E27FC236}">
                <a16:creationId xmlns:a16="http://schemas.microsoft.com/office/drawing/2014/main" id="{0FF7A680-5E35-40BD-8B8C-679E58189542}"/>
              </a:ext>
            </a:extLst>
          </p:cNvPr>
          <p:cNvSpPr txBox="1">
            <a:spLocks/>
          </p:cNvSpPr>
          <p:nvPr/>
        </p:nvSpPr>
        <p:spPr bwMode="auto">
          <a:xfrm>
            <a:off x="3222643" y="2470035"/>
            <a:ext cx="2672689" cy="1068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 eaLnBrk="1" hangingPunct="1">
              <a:defRPr sz="2000" b="0" kern="0" cap="none" baseline="0">
                <a:solidFill>
                  <a:srgbClr val="282828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sz="2200"/>
            </a:lvl2pPr>
            <a:lvl3pPr eaLnBrk="1" hangingPunct="1">
              <a:defRPr sz="2200"/>
            </a:lvl3pPr>
            <a:lvl4pPr eaLnBrk="1" hangingPunct="1">
              <a:defRPr sz="2200"/>
            </a:lvl4pPr>
            <a:lvl5pPr eaLnBrk="1" hangingPunct="1">
              <a:defRPr sz="2200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200"/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200"/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200"/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200"/>
            </a:lvl9pPr>
          </a:lstStyle>
          <a:p>
            <a:r>
              <a:rPr lang="de-DE" dirty="0"/>
              <a:t>not a </a:t>
            </a:r>
          </a:p>
          <a:p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6D1FACE-3FDC-451E-B464-C6D62203C85C}"/>
              </a:ext>
            </a:extLst>
          </p:cNvPr>
          <p:cNvSpPr txBox="1">
            <a:spLocks/>
          </p:cNvSpPr>
          <p:nvPr/>
        </p:nvSpPr>
        <p:spPr bwMode="auto">
          <a:xfrm>
            <a:off x="6468573" y="400738"/>
            <a:ext cx="4972340" cy="42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cap="none" baseline="0">
                <a:solidFill>
                  <a:srgbClr val="282828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800" dirty="0" err="1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Why</a:t>
            </a:r>
            <a:r>
              <a:rPr lang="de-DE" sz="18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do </a:t>
            </a:r>
            <a:r>
              <a:rPr lang="de-DE" sz="1800" dirty="0" err="1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we</a:t>
            </a:r>
            <a:r>
              <a:rPr lang="de-DE" sz="18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struggle</a:t>
            </a:r>
            <a:r>
              <a:rPr lang="de-DE" sz="18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so </a:t>
            </a:r>
            <a:r>
              <a:rPr lang="de-DE" sz="1800" dirty="0" err="1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hard</a:t>
            </a:r>
            <a:r>
              <a:rPr lang="de-DE" sz="18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?</a:t>
            </a:r>
          </a:p>
        </p:txBody>
      </p:sp>
      <p:sp>
        <p:nvSpPr>
          <p:cNvPr id="10" name="Titel 8">
            <a:extLst>
              <a:ext uri="{FF2B5EF4-FFF2-40B4-BE49-F238E27FC236}">
                <a16:creationId xmlns:a16="http://schemas.microsoft.com/office/drawing/2014/main" id="{EED17CA8-602C-4D0A-8A26-104D8CE1C388}"/>
              </a:ext>
            </a:extLst>
          </p:cNvPr>
          <p:cNvSpPr txBox="1">
            <a:spLocks/>
          </p:cNvSpPr>
          <p:nvPr/>
        </p:nvSpPr>
        <p:spPr bwMode="auto">
          <a:xfrm>
            <a:off x="3238253" y="4349767"/>
            <a:ext cx="1177205" cy="453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cap="none" baseline="0">
                <a:solidFill>
                  <a:srgbClr val="282828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kern="0" dirty="0"/>
              <a:t>…</a:t>
            </a:r>
          </a:p>
        </p:txBody>
      </p:sp>
      <p:sp>
        <p:nvSpPr>
          <p:cNvPr id="13" name="Titel 8">
            <a:extLst>
              <a:ext uri="{FF2B5EF4-FFF2-40B4-BE49-F238E27FC236}">
                <a16:creationId xmlns:a16="http://schemas.microsoft.com/office/drawing/2014/main" id="{678A7CFD-AA2B-4F85-A7A2-C2EE44A2368E}"/>
              </a:ext>
            </a:extLst>
          </p:cNvPr>
          <p:cNvSpPr txBox="1">
            <a:spLocks/>
          </p:cNvSpPr>
          <p:nvPr/>
        </p:nvSpPr>
        <p:spPr bwMode="auto">
          <a:xfrm>
            <a:off x="366634" y="1369567"/>
            <a:ext cx="1177205" cy="453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cap="none" baseline="0">
                <a:solidFill>
                  <a:srgbClr val="282828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kern="0" dirty="0"/>
              <a:t>…</a:t>
            </a:r>
          </a:p>
        </p:txBody>
      </p:sp>
      <p:sp>
        <p:nvSpPr>
          <p:cNvPr id="14" name="Titel 8">
            <a:extLst>
              <a:ext uri="{FF2B5EF4-FFF2-40B4-BE49-F238E27FC236}">
                <a16:creationId xmlns:a16="http://schemas.microsoft.com/office/drawing/2014/main" id="{8FB200AD-C7A5-4816-B5C8-5B73C9EF084D}"/>
              </a:ext>
            </a:extLst>
          </p:cNvPr>
          <p:cNvSpPr txBox="1">
            <a:spLocks/>
          </p:cNvSpPr>
          <p:nvPr/>
        </p:nvSpPr>
        <p:spPr bwMode="auto">
          <a:xfrm>
            <a:off x="2327120" y="2916319"/>
            <a:ext cx="1177205" cy="453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 eaLnBrk="1" hangingPunct="1">
              <a:defRPr sz="2000" b="0" kern="0" cap="none" baseline="0">
                <a:solidFill>
                  <a:srgbClr val="282828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sz="2200"/>
            </a:lvl2pPr>
            <a:lvl3pPr eaLnBrk="1" hangingPunct="1">
              <a:defRPr sz="2200"/>
            </a:lvl3pPr>
            <a:lvl4pPr eaLnBrk="1" hangingPunct="1">
              <a:defRPr sz="2200"/>
            </a:lvl4pPr>
            <a:lvl5pPr eaLnBrk="1" hangingPunct="1">
              <a:defRPr sz="2200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200"/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200"/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200"/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200"/>
            </a:lvl9pPr>
          </a:lstStyle>
          <a:p>
            <a:r>
              <a:rPr lang="de-DE" dirty="0"/>
              <a:t>$%&amp;!</a:t>
            </a:r>
          </a:p>
        </p:txBody>
      </p:sp>
      <p:sp>
        <p:nvSpPr>
          <p:cNvPr id="15" name="Titel 8">
            <a:extLst>
              <a:ext uri="{FF2B5EF4-FFF2-40B4-BE49-F238E27FC236}">
                <a16:creationId xmlns:a16="http://schemas.microsoft.com/office/drawing/2014/main" id="{6D3171E5-7DFA-43BC-A18C-CFE822CBBA19}"/>
              </a:ext>
            </a:extLst>
          </p:cNvPr>
          <p:cNvSpPr txBox="1">
            <a:spLocks/>
          </p:cNvSpPr>
          <p:nvPr/>
        </p:nvSpPr>
        <p:spPr bwMode="auto">
          <a:xfrm>
            <a:off x="0" y="3039561"/>
            <a:ext cx="1177205" cy="453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cap="none" baseline="0">
                <a:solidFill>
                  <a:srgbClr val="282828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kern="0" dirty="0"/>
              <a:t>…</a:t>
            </a:r>
          </a:p>
        </p:txBody>
      </p:sp>
      <p:sp>
        <p:nvSpPr>
          <p:cNvPr id="16" name="Titel 8">
            <a:extLst>
              <a:ext uri="{FF2B5EF4-FFF2-40B4-BE49-F238E27FC236}">
                <a16:creationId xmlns:a16="http://schemas.microsoft.com/office/drawing/2014/main" id="{EC6F7C27-C3D9-4F1C-99C3-8488BAD02BDE}"/>
              </a:ext>
            </a:extLst>
          </p:cNvPr>
          <p:cNvSpPr txBox="1">
            <a:spLocks/>
          </p:cNvSpPr>
          <p:nvPr/>
        </p:nvSpPr>
        <p:spPr bwMode="auto">
          <a:xfrm>
            <a:off x="604277" y="4286202"/>
            <a:ext cx="1177205" cy="453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cap="none" baseline="0">
                <a:solidFill>
                  <a:srgbClr val="282828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kern="0" dirty="0"/>
              <a:t>…</a:t>
            </a:r>
          </a:p>
        </p:txBody>
      </p:sp>
      <p:sp>
        <p:nvSpPr>
          <p:cNvPr id="17" name="Titel 8">
            <a:extLst>
              <a:ext uri="{FF2B5EF4-FFF2-40B4-BE49-F238E27FC236}">
                <a16:creationId xmlns:a16="http://schemas.microsoft.com/office/drawing/2014/main" id="{EDA672A2-B136-4D76-8460-D9ACDA2A9CD9}"/>
              </a:ext>
            </a:extLst>
          </p:cNvPr>
          <p:cNvSpPr txBox="1">
            <a:spLocks/>
          </p:cNvSpPr>
          <p:nvPr/>
        </p:nvSpPr>
        <p:spPr bwMode="auto">
          <a:xfrm>
            <a:off x="4082334" y="1890323"/>
            <a:ext cx="1177205" cy="453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cap="none" baseline="0">
                <a:solidFill>
                  <a:srgbClr val="282828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kern="0" dirty="0"/>
              <a:t>…</a:t>
            </a:r>
          </a:p>
        </p:txBody>
      </p:sp>
      <p:sp>
        <p:nvSpPr>
          <p:cNvPr id="20" name="Titel 8">
            <a:extLst>
              <a:ext uri="{FF2B5EF4-FFF2-40B4-BE49-F238E27FC236}">
                <a16:creationId xmlns:a16="http://schemas.microsoft.com/office/drawing/2014/main" id="{979EDDE0-0573-4227-B026-FFBC5C840A17}"/>
              </a:ext>
            </a:extLst>
          </p:cNvPr>
          <p:cNvSpPr txBox="1">
            <a:spLocks/>
          </p:cNvSpPr>
          <p:nvPr/>
        </p:nvSpPr>
        <p:spPr bwMode="auto">
          <a:xfrm>
            <a:off x="6860010" y="1987273"/>
            <a:ext cx="1719222" cy="699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 eaLnBrk="1" hangingPunct="1">
              <a:defRPr sz="1800" b="0" cap="none" baseline="0">
                <a:solidFill>
                  <a:schemeClr val="bg1"/>
                </a:solidFill>
              </a:defRPr>
            </a:lvl1pPr>
            <a:lvl2pPr eaLnBrk="1" hangingPunct="1">
              <a:defRPr sz="2200"/>
            </a:lvl2pPr>
            <a:lvl3pPr eaLnBrk="1" hangingPunct="1">
              <a:defRPr sz="2200"/>
            </a:lvl3pPr>
            <a:lvl4pPr eaLnBrk="1" hangingPunct="1">
              <a:defRPr sz="2200"/>
            </a:lvl4pPr>
            <a:lvl5pPr eaLnBrk="1" hangingPunct="1">
              <a:defRPr sz="2200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200"/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200"/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200"/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200"/>
            </a:lvl9pPr>
          </a:lstStyle>
          <a:p>
            <a:r>
              <a:rPr lang="de-DE" dirty="0" err="1"/>
              <a:t>similar</a:t>
            </a:r>
            <a:r>
              <a:rPr lang="de-DE" dirty="0"/>
              <a:t>, </a:t>
            </a:r>
          </a:p>
          <a:p>
            <a:r>
              <a:rPr lang="de-DE" dirty="0"/>
              <a:t>not </a:t>
            </a:r>
            <a:r>
              <a:rPr lang="de-DE" dirty="0" err="1"/>
              <a:t>equal</a:t>
            </a:r>
            <a:endParaRPr lang="de-DE" dirty="0"/>
          </a:p>
        </p:txBody>
      </p:sp>
      <p:sp>
        <p:nvSpPr>
          <p:cNvPr id="21" name="Titel 8">
            <a:extLst>
              <a:ext uri="{FF2B5EF4-FFF2-40B4-BE49-F238E27FC236}">
                <a16:creationId xmlns:a16="http://schemas.microsoft.com/office/drawing/2014/main" id="{FB57D20D-6A2D-4D44-926F-80B23850AC01}"/>
              </a:ext>
            </a:extLst>
          </p:cNvPr>
          <p:cNvSpPr txBox="1">
            <a:spLocks/>
          </p:cNvSpPr>
          <p:nvPr/>
        </p:nvSpPr>
        <p:spPr bwMode="auto">
          <a:xfrm>
            <a:off x="8204549" y="2848879"/>
            <a:ext cx="1380026" cy="42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 eaLnBrk="1" hangingPunct="1">
              <a:defRPr sz="1800" b="0" cap="none" baseline="0">
                <a:solidFill>
                  <a:schemeClr val="bg1"/>
                </a:solidFill>
              </a:defRPr>
            </a:lvl1pPr>
            <a:lvl2pPr eaLnBrk="1" hangingPunct="1">
              <a:defRPr sz="2200"/>
            </a:lvl2pPr>
            <a:lvl3pPr eaLnBrk="1" hangingPunct="1">
              <a:defRPr sz="2200"/>
            </a:lvl3pPr>
            <a:lvl4pPr eaLnBrk="1" hangingPunct="1">
              <a:defRPr sz="2200"/>
            </a:lvl4pPr>
            <a:lvl5pPr eaLnBrk="1" hangingPunct="1">
              <a:defRPr sz="2200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200"/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200"/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200"/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200"/>
            </a:lvl9pPr>
          </a:lstStyle>
          <a:p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22" name="Titel 8">
            <a:extLst>
              <a:ext uri="{FF2B5EF4-FFF2-40B4-BE49-F238E27FC236}">
                <a16:creationId xmlns:a16="http://schemas.microsoft.com/office/drawing/2014/main" id="{6CC8110A-60FB-4FAF-A01D-92BD95CAB50B}"/>
              </a:ext>
            </a:extLst>
          </p:cNvPr>
          <p:cNvSpPr txBox="1">
            <a:spLocks/>
          </p:cNvSpPr>
          <p:nvPr/>
        </p:nvSpPr>
        <p:spPr bwMode="auto">
          <a:xfrm>
            <a:off x="9872440" y="1158364"/>
            <a:ext cx="1707176" cy="42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 eaLnBrk="1" hangingPunct="1">
              <a:defRPr sz="1800" b="0" cap="none" baseline="0">
                <a:solidFill>
                  <a:schemeClr val="bg1"/>
                </a:solidFill>
              </a:defRPr>
            </a:lvl1pPr>
            <a:lvl2pPr eaLnBrk="1" hangingPunct="1">
              <a:defRPr sz="2200"/>
            </a:lvl2pPr>
            <a:lvl3pPr eaLnBrk="1" hangingPunct="1">
              <a:defRPr sz="2200"/>
            </a:lvl3pPr>
            <a:lvl4pPr eaLnBrk="1" hangingPunct="1">
              <a:defRPr sz="2200"/>
            </a:lvl4pPr>
            <a:lvl5pPr eaLnBrk="1" hangingPunct="1">
              <a:defRPr sz="2200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200"/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200"/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200"/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200"/>
            </a:lvl9pPr>
          </a:lstStyle>
          <a:p>
            <a:r>
              <a:rPr lang="de-DE" dirty="0" err="1"/>
              <a:t>freedom</a:t>
            </a:r>
            <a:endParaRPr lang="de-DE" dirty="0"/>
          </a:p>
        </p:txBody>
      </p:sp>
      <p:sp>
        <p:nvSpPr>
          <p:cNvPr id="23" name="Titel 8">
            <a:extLst>
              <a:ext uri="{FF2B5EF4-FFF2-40B4-BE49-F238E27FC236}">
                <a16:creationId xmlns:a16="http://schemas.microsoft.com/office/drawing/2014/main" id="{B41B9C34-087A-491A-937A-984D1A101605}"/>
              </a:ext>
            </a:extLst>
          </p:cNvPr>
          <p:cNvSpPr txBox="1">
            <a:spLocks/>
          </p:cNvSpPr>
          <p:nvPr/>
        </p:nvSpPr>
        <p:spPr bwMode="auto">
          <a:xfrm>
            <a:off x="9676361" y="1906087"/>
            <a:ext cx="1873942" cy="699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 eaLnBrk="1" hangingPunct="1">
              <a:defRPr sz="1800" b="0" cap="none" baseline="0">
                <a:solidFill>
                  <a:schemeClr val="bg1"/>
                </a:solidFill>
              </a:defRPr>
            </a:lvl1pPr>
            <a:lvl2pPr eaLnBrk="1" hangingPunct="1">
              <a:defRPr sz="2200"/>
            </a:lvl2pPr>
            <a:lvl3pPr eaLnBrk="1" hangingPunct="1">
              <a:defRPr sz="2200"/>
            </a:lvl3pPr>
            <a:lvl4pPr eaLnBrk="1" hangingPunct="1">
              <a:defRPr sz="2200"/>
            </a:lvl4pPr>
            <a:lvl5pPr eaLnBrk="1" hangingPunct="1">
              <a:defRPr sz="2200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200"/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200"/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200"/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200"/>
            </a:lvl9pPr>
          </a:lstStyle>
          <a:p>
            <a:r>
              <a:rPr lang="de-DE" dirty="0" err="1"/>
              <a:t>interpreted</a:t>
            </a:r>
            <a:r>
              <a:rPr lang="de-DE" dirty="0"/>
              <a:t>, </a:t>
            </a:r>
          </a:p>
          <a:p>
            <a:r>
              <a:rPr lang="de-DE" dirty="0"/>
              <a:t>not </a:t>
            </a:r>
            <a:r>
              <a:rPr lang="de-DE" dirty="0" err="1"/>
              <a:t>compiled</a:t>
            </a:r>
            <a:endParaRPr lang="de-DE" dirty="0"/>
          </a:p>
        </p:txBody>
      </p:sp>
      <p:sp>
        <p:nvSpPr>
          <p:cNvPr id="24" name="Titel 8">
            <a:extLst>
              <a:ext uri="{FF2B5EF4-FFF2-40B4-BE49-F238E27FC236}">
                <a16:creationId xmlns:a16="http://schemas.microsoft.com/office/drawing/2014/main" id="{90A6677D-F747-4FFA-8908-AB4F09562FBF}"/>
              </a:ext>
            </a:extLst>
          </p:cNvPr>
          <p:cNvSpPr txBox="1">
            <a:spLocks/>
          </p:cNvSpPr>
          <p:nvPr/>
        </p:nvSpPr>
        <p:spPr bwMode="auto">
          <a:xfrm>
            <a:off x="9053348" y="3963522"/>
            <a:ext cx="1719222" cy="699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 eaLnBrk="1" hangingPunct="1">
              <a:defRPr sz="1800" b="0" cap="none" baseline="0">
                <a:solidFill>
                  <a:schemeClr val="bg1"/>
                </a:solidFill>
              </a:defRPr>
            </a:lvl1pPr>
            <a:lvl2pPr eaLnBrk="1" hangingPunct="1">
              <a:defRPr sz="2200"/>
            </a:lvl2pPr>
            <a:lvl3pPr eaLnBrk="1" hangingPunct="1">
              <a:defRPr sz="2200"/>
            </a:lvl3pPr>
            <a:lvl4pPr eaLnBrk="1" hangingPunct="1">
              <a:defRPr sz="2200"/>
            </a:lvl4pPr>
            <a:lvl5pPr eaLnBrk="1" hangingPunct="1">
              <a:defRPr sz="2200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200"/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200"/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200"/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200"/>
            </a:lvl9pPr>
          </a:lstStyle>
          <a:p>
            <a:r>
              <a:rPr lang="de-DE" dirty="0" err="1"/>
              <a:t>abusing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endParaRPr lang="de-DE" dirty="0"/>
          </a:p>
        </p:txBody>
      </p:sp>
      <p:sp>
        <p:nvSpPr>
          <p:cNvPr id="25" name="Titel 8">
            <a:extLst>
              <a:ext uri="{FF2B5EF4-FFF2-40B4-BE49-F238E27FC236}">
                <a16:creationId xmlns:a16="http://schemas.microsoft.com/office/drawing/2014/main" id="{4D043EE6-570E-4C4D-A15A-7DB00ED9B213}"/>
              </a:ext>
            </a:extLst>
          </p:cNvPr>
          <p:cNvSpPr txBox="1">
            <a:spLocks/>
          </p:cNvSpPr>
          <p:nvPr/>
        </p:nvSpPr>
        <p:spPr bwMode="auto">
          <a:xfrm>
            <a:off x="5979392" y="3400338"/>
            <a:ext cx="2151883" cy="699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 eaLnBrk="1" hangingPunct="1">
              <a:defRPr sz="1800" b="0" cap="none" baseline="0">
                <a:solidFill>
                  <a:schemeClr val="bg1"/>
                </a:solidFill>
              </a:defRPr>
            </a:lvl1pPr>
            <a:lvl2pPr eaLnBrk="1" hangingPunct="1">
              <a:defRPr sz="2200"/>
            </a:lvl2pPr>
            <a:lvl3pPr eaLnBrk="1" hangingPunct="1">
              <a:defRPr sz="2200"/>
            </a:lvl3pPr>
            <a:lvl4pPr eaLnBrk="1" hangingPunct="1">
              <a:defRPr sz="2200"/>
            </a:lvl4pPr>
            <a:lvl5pPr eaLnBrk="1" hangingPunct="1">
              <a:defRPr sz="2200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200"/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200"/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200"/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200"/>
            </a:lvl9pPr>
          </a:lstStyle>
          <a:p>
            <a:r>
              <a:rPr lang="de-DE" dirty="0" err="1"/>
              <a:t>poor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endParaRPr lang="de-DE" dirty="0"/>
          </a:p>
        </p:txBody>
      </p:sp>
      <p:sp>
        <p:nvSpPr>
          <p:cNvPr id="26" name="Titel 8">
            <a:extLst>
              <a:ext uri="{FF2B5EF4-FFF2-40B4-BE49-F238E27FC236}">
                <a16:creationId xmlns:a16="http://schemas.microsoft.com/office/drawing/2014/main" id="{142CB368-D765-4D24-B85F-8113DB53E561}"/>
              </a:ext>
            </a:extLst>
          </p:cNvPr>
          <p:cNvSpPr txBox="1">
            <a:spLocks/>
          </p:cNvSpPr>
          <p:nvPr/>
        </p:nvSpPr>
        <p:spPr bwMode="auto">
          <a:xfrm>
            <a:off x="7371626" y="4294715"/>
            <a:ext cx="1257005" cy="42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 eaLnBrk="1" hangingPunct="1">
              <a:defRPr sz="1800" b="0" cap="none" baseline="0">
                <a:solidFill>
                  <a:schemeClr val="bg1"/>
                </a:solidFill>
              </a:defRPr>
            </a:lvl1pPr>
            <a:lvl2pPr eaLnBrk="1" hangingPunct="1">
              <a:defRPr sz="2200"/>
            </a:lvl2pPr>
            <a:lvl3pPr eaLnBrk="1" hangingPunct="1">
              <a:defRPr sz="2200"/>
            </a:lvl3pPr>
            <a:lvl4pPr eaLnBrk="1" hangingPunct="1">
              <a:defRPr sz="2200"/>
            </a:lvl4pPr>
            <a:lvl5pPr eaLnBrk="1" hangingPunct="1">
              <a:defRPr sz="2200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200"/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200"/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200"/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200"/>
            </a:lvl9pPr>
          </a:lstStyle>
          <a:p>
            <a:r>
              <a:rPr lang="de-DE" dirty="0" err="1"/>
              <a:t>rumors</a:t>
            </a:r>
            <a:endParaRPr lang="de-DE" dirty="0"/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EA68A152-87CE-4133-8F52-B3074EF29DC2}"/>
              </a:ext>
            </a:extLst>
          </p:cNvPr>
          <p:cNvSpPr txBox="1">
            <a:spLocks/>
          </p:cNvSpPr>
          <p:nvPr/>
        </p:nvSpPr>
        <p:spPr bwMode="auto">
          <a:xfrm>
            <a:off x="6468573" y="1519469"/>
            <a:ext cx="782873" cy="42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cap="none" baseline="0">
                <a:solidFill>
                  <a:srgbClr val="282828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sz="18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…</a:t>
            </a:r>
          </a:p>
        </p:txBody>
      </p:sp>
      <p:sp>
        <p:nvSpPr>
          <p:cNvPr id="28" name="Titel 8">
            <a:extLst>
              <a:ext uri="{FF2B5EF4-FFF2-40B4-BE49-F238E27FC236}">
                <a16:creationId xmlns:a16="http://schemas.microsoft.com/office/drawing/2014/main" id="{29988773-27A9-4E24-B795-64811DEB5D8C}"/>
              </a:ext>
            </a:extLst>
          </p:cNvPr>
          <p:cNvSpPr txBox="1">
            <a:spLocks/>
          </p:cNvSpPr>
          <p:nvPr/>
        </p:nvSpPr>
        <p:spPr bwMode="auto">
          <a:xfrm>
            <a:off x="9920270" y="2989031"/>
            <a:ext cx="1377238" cy="699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 eaLnBrk="1" hangingPunct="1">
              <a:defRPr sz="1800" b="0" cap="none" baseline="0">
                <a:solidFill>
                  <a:schemeClr val="bg1"/>
                </a:solidFill>
              </a:defRPr>
            </a:lvl1pPr>
            <a:lvl2pPr eaLnBrk="1" hangingPunct="1">
              <a:defRPr sz="2200"/>
            </a:lvl2pPr>
            <a:lvl3pPr eaLnBrk="1" hangingPunct="1">
              <a:defRPr sz="2200"/>
            </a:lvl3pPr>
            <a:lvl4pPr eaLnBrk="1" hangingPunct="1">
              <a:defRPr sz="2200"/>
            </a:lvl4pPr>
            <a:lvl5pPr eaLnBrk="1" hangingPunct="1">
              <a:defRPr sz="2200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200"/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200"/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200"/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200"/>
            </a:lvl9pPr>
          </a:lstStyle>
          <a:p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syntax</a:t>
            </a:r>
            <a:endParaRPr lang="de-DE" dirty="0"/>
          </a:p>
        </p:txBody>
      </p:sp>
      <p:sp>
        <p:nvSpPr>
          <p:cNvPr id="29" name="Titel 8">
            <a:extLst>
              <a:ext uri="{FF2B5EF4-FFF2-40B4-BE49-F238E27FC236}">
                <a16:creationId xmlns:a16="http://schemas.microsoft.com/office/drawing/2014/main" id="{D4D63423-64A8-4B8C-8B6C-B6A348ADF78D}"/>
              </a:ext>
            </a:extLst>
          </p:cNvPr>
          <p:cNvSpPr txBox="1">
            <a:spLocks/>
          </p:cNvSpPr>
          <p:nvPr/>
        </p:nvSpPr>
        <p:spPr bwMode="auto">
          <a:xfrm>
            <a:off x="8488781" y="2175797"/>
            <a:ext cx="782873" cy="42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cap="none" baseline="0">
                <a:solidFill>
                  <a:srgbClr val="282828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sz="18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…</a:t>
            </a:r>
          </a:p>
        </p:txBody>
      </p:sp>
      <p:sp>
        <p:nvSpPr>
          <p:cNvPr id="30" name="Titel 8">
            <a:extLst>
              <a:ext uri="{FF2B5EF4-FFF2-40B4-BE49-F238E27FC236}">
                <a16:creationId xmlns:a16="http://schemas.microsoft.com/office/drawing/2014/main" id="{11F97FE6-3902-4EB5-A5C1-FA6B5A69D283}"/>
              </a:ext>
            </a:extLst>
          </p:cNvPr>
          <p:cNvSpPr txBox="1">
            <a:spLocks/>
          </p:cNvSpPr>
          <p:nvPr/>
        </p:nvSpPr>
        <p:spPr bwMode="auto">
          <a:xfrm>
            <a:off x="8358101" y="3602043"/>
            <a:ext cx="782873" cy="42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cap="none" baseline="0">
                <a:solidFill>
                  <a:srgbClr val="282828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sz="18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…</a:t>
            </a:r>
          </a:p>
        </p:txBody>
      </p:sp>
      <p:sp>
        <p:nvSpPr>
          <p:cNvPr id="31" name="Titel 8">
            <a:extLst>
              <a:ext uri="{FF2B5EF4-FFF2-40B4-BE49-F238E27FC236}">
                <a16:creationId xmlns:a16="http://schemas.microsoft.com/office/drawing/2014/main" id="{15048ACC-FFE9-402C-B95D-7EA011CAE807}"/>
              </a:ext>
            </a:extLst>
          </p:cNvPr>
          <p:cNvSpPr txBox="1">
            <a:spLocks/>
          </p:cNvSpPr>
          <p:nvPr/>
        </p:nvSpPr>
        <p:spPr bwMode="auto">
          <a:xfrm>
            <a:off x="8379308" y="1331432"/>
            <a:ext cx="782873" cy="42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cap="none" baseline="0">
                <a:solidFill>
                  <a:srgbClr val="282828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sz="18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…</a:t>
            </a:r>
          </a:p>
        </p:txBody>
      </p:sp>
      <p:sp>
        <p:nvSpPr>
          <p:cNvPr id="32" name="Titel 8">
            <a:extLst>
              <a:ext uri="{FF2B5EF4-FFF2-40B4-BE49-F238E27FC236}">
                <a16:creationId xmlns:a16="http://schemas.microsoft.com/office/drawing/2014/main" id="{17D0BDA0-9751-4074-A599-88C6C5D1A691}"/>
              </a:ext>
            </a:extLst>
          </p:cNvPr>
          <p:cNvSpPr txBox="1">
            <a:spLocks/>
          </p:cNvSpPr>
          <p:nvPr/>
        </p:nvSpPr>
        <p:spPr bwMode="auto">
          <a:xfrm>
            <a:off x="6230502" y="2828358"/>
            <a:ext cx="782873" cy="42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cap="none" baseline="0">
                <a:solidFill>
                  <a:srgbClr val="282828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sz="18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…</a:t>
            </a:r>
          </a:p>
        </p:txBody>
      </p:sp>
      <p:sp>
        <p:nvSpPr>
          <p:cNvPr id="33" name="Titel 8">
            <a:extLst>
              <a:ext uri="{FF2B5EF4-FFF2-40B4-BE49-F238E27FC236}">
                <a16:creationId xmlns:a16="http://schemas.microsoft.com/office/drawing/2014/main" id="{048A893C-A364-48B0-8888-9772EFA567F6}"/>
              </a:ext>
            </a:extLst>
          </p:cNvPr>
          <p:cNvSpPr txBox="1">
            <a:spLocks/>
          </p:cNvSpPr>
          <p:nvPr/>
        </p:nvSpPr>
        <p:spPr bwMode="auto">
          <a:xfrm>
            <a:off x="6230502" y="1158692"/>
            <a:ext cx="1719222" cy="42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cap="none" baseline="0">
                <a:solidFill>
                  <a:srgbClr val="282828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sz="1800" b="0" dirty="0" err="1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types</a:t>
            </a:r>
            <a:endParaRPr lang="de-DE" sz="1800" b="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92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10" grpId="0"/>
      <p:bldP spid="10" grpId="1"/>
      <p:bldP spid="13" grpId="0"/>
      <p:bldP spid="13" grpId="1"/>
      <p:bldP spid="14" grpId="0" build="allAtOnce"/>
      <p:bldP spid="15" grpId="0"/>
      <p:bldP spid="15" grpId="1"/>
      <p:bldP spid="16" grpId="0"/>
      <p:bldP spid="16" grpId="1"/>
      <p:bldP spid="17" grpId="0"/>
      <p:bldP spid="17" grpId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/>
          <p:cNvSpPr/>
          <p:nvPr/>
        </p:nvSpPr>
        <p:spPr>
          <a:xfrm>
            <a:off x="6103619" y="0"/>
            <a:ext cx="6088381" cy="694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8"/>
          <p:cNvSpPr>
            <a:spLocks noGrp="1"/>
          </p:cNvSpPr>
          <p:nvPr>
            <p:ph type="title"/>
          </p:nvPr>
        </p:nvSpPr>
        <p:spPr>
          <a:xfrm>
            <a:off x="325593" y="402159"/>
            <a:ext cx="5778025" cy="453183"/>
          </a:xfrm>
        </p:spPr>
        <p:txBody>
          <a:bodyPr/>
          <a:lstStyle/>
          <a:p>
            <a:r>
              <a:rPr lang="de-DE" dirty="0" err="1">
                <a:solidFill>
                  <a:srgbClr val="2D2D2D"/>
                </a:solidFill>
              </a:rPr>
              <a:t>What</a:t>
            </a:r>
            <a:r>
              <a:rPr lang="de-DE" dirty="0">
                <a:solidFill>
                  <a:srgbClr val="2D2D2D"/>
                </a:solidFill>
              </a:rPr>
              <a:t> </a:t>
            </a:r>
            <a:r>
              <a:rPr lang="de-DE" dirty="0" err="1">
                <a:solidFill>
                  <a:srgbClr val="2D2D2D"/>
                </a:solidFill>
              </a:rPr>
              <a:t>is</a:t>
            </a:r>
            <a:r>
              <a:rPr lang="de-DE" dirty="0">
                <a:solidFill>
                  <a:srgbClr val="2D2D2D"/>
                </a:solidFill>
              </a:rPr>
              <a:t> JavaScript?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501452" y="855342"/>
            <a:ext cx="53459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800" dirty="0">
                <a:solidFill>
                  <a:schemeClr val="bg1"/>
                </a:solidFill>
              </a:rPr>
              <a:t>DOM </a:t>
            </a:r>
            <a:r>
              <a:rPr lang="de-DE" sz="1800" dirty="0" err="1">
                <a:solidFill>
                  <a:schemeClr val="bg1"/>
                </a:solidFill>
              </a:rPr>
              <a:t>manipulation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within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browsers</a:t>
            </a:r>
            <a:endParaRPr lang="de-DE" sz="18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800" dirty="0" err="1">
                <a:solidFill>
                  <a:schemeClr val="bg1"/>
                </a:solidFill>
              </a:rPr>
              <a:t>since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NodeJS</a:t>
            </a:r>
            <a:r>
              <a:rPr lang="de-DE" sz="1800" dirty="0">
                <a:solidFill>
                  <a:schemeClr val="bg1"/>
                </a:solidFill>
              </a:rPr>
              <a:t>, </a:t>
            </a:r>
            <a:r>
              <a:rPr lang="de-DE" sz="1800" dirty="0" err="1">
                <a:solidFill>
                  <a:schemeClr val="bg1"/>
                </a:solidFill>
              </a:rPr>
              <a:t>for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everything</a:t>
            </a:r>
            <a:r>
              <a:rPr lang="de-DE" sz="1800" dirty="0">
                <a:solidFill>
                  <a:schemeClr val="bg1"/>
                </a:solidFill>
              </a:rPr>
              <a:t> on </a:t>
            </a:r>
            <a:r>
              <a:rPr lang="de-DE" sz="1800" dirty="0" err="1">
                <a:solidFill>
                  <a:schemeClr val="bg1"/>
                </a:solidFill>
              </a:rPr>
              <a:t>every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platform</a:t>
            </a:r>
            <a:endParaRPr lang="de-DE" sz="18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800" dirty="0" err="1">
                <a:solidFill>
                  <a:schemeClr val="bg1"/>
                </a:solidFill>
              </a:rPr>
              <a:t>scripting</a:t>
            </a:r>
            <a:r>
              <a:rPr lang="de-DE" sz="1800" dirty="0">
                <a:solidFill>
                  <a:schemeClr val="bg1"/>
                </a:solidFill>
              </a:rPr>
              <a:t>, </a:t>
            </a:r>
            <a:r>
              <a:rPr lang="de-DE" sz="1800" dirty="0" err="1">
                <a:solidFill>
                  <a:schemeClr val="bg1"/>
                </a:solidFill>
              </a:rPr>
              <a:t>servers</a:t>
            </a:r>
            <a:br>
              <a:rPr lang="de-DE" sz="1800" dirty="0">
                <a:solidFill>
                  <a:schemeClr val="bg1"/>
                </a:solidFill>
              </a:rPr>
            </a:br>
            <a:endParaRPr lang="de-DE" sz="18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endParaRPr lang="de-DE" sz="1800" dirty="0">
              <a:solidFill>
                <a:schemeClr val="bg1"/>
              </a:solidFill>
            </a:endParaRPr>
          </a:p>
          <a:p>
            <a:endParaRPr lang="de-DE" sz="1800" dirty="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93B0833-2B86-4293-9389-21C956A8B3B5}"/>
              </a:ext>
            </a:extLst>
          </p:cNvPr>
          <p:cNvSpPr txBox="1"/>
          <p:nvPr/>
        </p:nvSpPr>
        <p:spPr>
          <a:xfrm>
            <a:off x="325593" y="855342"/>
            <a:ext cx="55076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800" dirty="0" err="1"/>
              <a:t>dynamic</a:t>
            </a:r>
            <a:r>
              <a:rPr lang="de-DE" sz="1800" dirty="0"/>
              <a:t>, multi-</a:t>
            </a:r>
            <a:r>
              <a:rPr lang="de-DE" sz="1800" dirty="0" err="1"/>
              <a:t>paradigm</a:t>
            </a:r>
            <a:r>
              <a:rPr lang="de-DE" sz="1800" dirty="0"/>
              <a:t> </a:t>
            </a:r>
            <a:r>
              <a:rPr lang="de-DE" sz="1800" dirty="0" err="1"/>
              <a:t>browser</a:t>
            </a:r>
            <a:r>
              <a:rPr lang="de-DE" sz="1800" dirty="0"/>
              <a:t> </a:t>
            </a:r>
            <a:r>
              <a:rPr lang="de-DE" sz="1800" dirty="0" err="1"/>
              <a:t>language</a:t>
            </a:r>
            <a:endParaRPr lang="de-DE" sz="1800" dirty="0"/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800" dirty="0" err="1"/>
              <a:t>targeted</a:t>
            </a:r>
            <a:r>
              <a:rPr lang="de-DE" sz="1800" dirty="0"/>
              <a:t> at </a:t>
            </a:r>
            <a:r>
              <a:rPr lang="de-DE" sz="1800" dirty="0" err="1"/>
              <a:t>designers</a:t>
            </a:r>
            <a:endParaRPr lang="de-DE" sz="1800" dirty="0"/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800" dirty="0" err="1"/>
              <a:t>released</a:t>
            </a:r>
            <a:r>
              <a:rPr lang="de-DE" sz="1800" dirty="0"/>
              <a:t> 1997</a:t>
            </a:r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800" dirty="0"/>
              <a:t>European Computer </a:t>
            </a:r>
            <a:r>
              <a:rPr lang="de-DE" sz="1800" dirty="0" err="1"/>
              <a:t>Manufacturers</a:t>
            </a:r>
            <a:r>
              <a:rPr lang="de-DE" sz="1800" dirty="0"/>
              <a:t> </a:t>
            </a:r>
            <a:r>
              <a:rPr lang="de-DE" sz="1800" dirty="0" err="1"/>
              <a:t>Association</a:t>
            </a:r>
            <a:r>
              <a:rPr lang="de-DE" sz="1800" dirty="0"/>
              <a:t> (ECMA) &amp; Technical Committee 39 (TC39)</a:t>
            </a:r>
          </a:p>
          <a:p>
            <a:pPr>
              <a:buClr>
                <a:srgbClr val="C00000"/>
              </a:buClr>
            </a:pPr>
            <a:endParaRPr lang="de-DE" sz="1800" dirty="0"/>
          </a:p>
          <a:p>
            <a:endParaRPr lang="de-DE" sz="1800" dirty="0"/>
          </a:p>
        </p:txBody>
      </p:sp>
      <p:sp>
        <p:nvSpPr>
          <p:cNvPr id="6" name="Titel 8">
            <a:extLst>
              <a:ext uri="{FF2B5EF4-FFF2-40B4-BE49-F238E27FC236}">
                <a16:creationId xmlns:a16="http://schemas.microsoft.com/office/drawing/2014/main" id="{76AFAB91-9155-4C44-963D-4D39C4E473F6}"/>
              </a:ext>
            </a:extLst>
          </p:cNvPr>
          <p:cNvSpPr txBox="1">
            <a:spLocks/>
          </p:cNvSpPr>
          <p:nvPr/>
        </p:nvSpPr>
        <p:spPr bwMode="auto">
          <a:xfrm>
            <a:off x="6634281" y="417376"/>
            <a:ext cx="5778025" cy="42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cap="none" baseline="0">
                <a:solidFill>
                  <a:srgbClr val="282828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800" dirty="0" err="1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What</a:t>
            </a:r>
            <a:r>
              <a:rPr lang="de-DE" sz="18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is</a:t>
            </a:r>
            <a:r>
              <a:rPr lang="de-DE" sz="18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it</a:t>
            </a:r>
            <a:r>
              <a:rPr lang="de-DE" sz="18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used</a:t>
            </a:r>
            <a:r>
              <a:rPr lang="de-DE" sz="18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for</a:t>
            </a:r>
            <a:r>
              <a:rPr lang="de-DE" sz="18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?</a:t>
            </a:r>
            <a:endParaRPr lang="de-DE" sz="24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7" name="Titel 8">
            <a:extLst>
              <a:ext uri="{FF2B5EF4-FFF2-40B4-BE49-F238E27FC236}">
                <a16:creationId xmlns:a16="http://schemas.microsoft.com/office/drawing/2014/main" id="{7A97B31F-DD15-46EE-BABB-A9D5BE366BA7}"/>
              </a:ext>
            </a:extLst>
          </p:cNvPr>
          <p:cNvSpPr txBox="1">
            <a:spLocks/>
          </p:cNvSpPr>
          <p:nvPr/>
        </p:nvSpPr>
        <p:spPr bwMode="auto">
          <a:xfrm>
            <a:off x="325593" y="3448834"/>
            <a:ext cx="5778025" cy="453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cap="none" baseline="0">
                <a:solidFill>
                  <a:srgbClr val="282828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kern="0" dirty="0" err="1">
                <a:solidFill>
                  <a:srgbClr val="2D2D2D"/>
                </a:solidFill>
              </a:rPr>
              <a:t>Current</a:t>
            </a:r>
            <a:r>
              <a:rPr lang="de-DE" kern="0" dirty="0">
                <a:solidFill>
                  <a:srgbClr val="2D2D2D"/>
                </a:solidFill>
              </a:rPr>
              <a:t> </a:t>
            </a:r>
            <a:r>
              <a:rPr lang="de-DE" kern="0" dirty="0" err="1">
                <a:solidFill>
                  <a:srgbClr val="2D2D2D"/>
                </a:solidFill>
              </a:rPr>
              <a:t>state</a:t>
            </a:r>
            <a:endParaRPr lang="de-DE" kern="0" dirty="0">
              <a:solidFill>
                <a:srgbClr val="2D2D2D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5C0F014-2750-4308-A328-38B5156E3099}"/>
              </a:ext>
            </a:extLst>
          </p:cNvPr>
          <p:cNvSpPr txBox="1"/>
          <p:nvPr/>
        </p:nvSpPr>
        <p:spPr>
          <a:xfrm>
            <a:off x="325593" y="3902017"/>
            <a:ext cx="55076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800" dirty="0" err="1"/>
              <a:t>largest</a:t>
            </a:r>
            <a:r>
              <a:rPr lang="de-DE" sz="1800" dirty="0"/>
              <a:t> </a:t>
            </a:r>
            <a:r>
              <a:rPr lang="de-DE" sz="1800" dirty="0" err="1"/>
              <a:t>platform</a:t>
            </a:r>
            <a:r>
              <a:rPr lang="de-DE" sz="1800" dirty="0"/>
              <a:t> in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world</a:t>
            </a:r>
            <a:endParaRPr lang="de-DE" sz="1800" dirty="0"/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800" dirty="0"/>
              <a:t>fast, </a:t>
            </a:r>
            <a:r>
              <a:rPr lang="de-DE" sz="1800" dirty="0" err="1"/>
              <a:t>community</a:t>
            </a:r>
            <a:r>
              <a:rPr lang="de-DE" sz="1800" dirty="0"/>
              <a:t> </a:t>
            </a:r>
            <a:r>
              <a:rPr lang="de-DE" sz="1800" dirty="0" err="1"/>
              <a:t>driven</a:t>
            </a:r>
            <a:r>
              <a:rPr lang="de-DE" sz="1800" dirty="0"/>
              <a:t> </a:t>
            </a:r>
            <a:r>
              <a:rPr lang="de-DE" sz="1800" dirty="0" err="1"/>
              <a:t>growth</a:t>
            </a:r>
            <a:endParaRPr lang="de-DE" sz="1800" dirty="0"/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800" dirty="0"/>
              <a:t>annual </a:t>
            </a:r>
            <a:r>
              <a:rPr lang="de-DE" sz="1800" dirty="0" err="1"/>
              <a:t>specification</a:t>
            </a:r>
            <a:r>
              <a:rPr lang="de-DE" sz="1800" dirty="0"/>
              <a:t> </a:t>
            </a:r>
            <a:r>
              <a:rPr lang="de-DE" sz="1800" dirty="0" err="1"/>
              <a:t>improvements</a:t>
            </a:r>
            <a:r>
              <a:rPr lang="de-DE" sz="1800" dirty="0"/>
              <a:t>/</a:t>
            </a:r>
            <a:r>
              <a:rPr lang="de-DE" sz="1800" dirty="0" err="1"/>
              <a:t>additions</a:t>
            </a:r>
            <a:endParaRPr lang="de-DE" sz="1800" dirty="0"/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800" dirty="0" err="1"/>
              <a:t>implementations</a:t>
            </a:r>
            <a:r>
              <a:rPr lang="de-DE" sz="1800" dirty="0"/>
              <a:t> in different </a:t>
            </a:r>
            <a:r>
              <a:rPr lang="de-DE" sz="1800" dirty="0" err="1"/>
              <a:t>engines</a:t>
            </a:r>
            <a:endParaRPr lang="de-DE" sz="1800" dirty="0"/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800" dirty="0"/>
              <a:t>de facto </a:t>
            </a:r>
            <a:r>
              <a:rPr lang="de-DE" sz="1800" dirty="0" err="1"/>
              <a:t>standard</a:t>
            </a:r>
            <a:r>
              <a:rPr lang="de-DE" sz="1800" dirty="0"/>
              <a:t> ES6</a:t>
            </a:r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800" dirty="0" err="1"/>
              <a:t>additions</a:t>
            </a:r>
            <a:r>
              <a:rPr lang="de-DE" sz="1800" dirty="0"/>
              <a:t> like </a:t>
            </a:r>
            <a:r>
              <a:rPr lang="de-DE" sz="1800" dirty="0" err="1"/>
              <a:t>TypeScript</a:t>
            </a:r>
            <a:endParaRPr lang="de-DE" sz="1800" dirty="0"/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endParaRPr lang="de-DE" sz="1800" dirty="0"/>
          </a:p>
          <a:p>
            <a:endParaRPr lang="de-DE" sz="1800" dirty="0"/>
          </a:p>
        </p:txBody>
      </p:sp>
      <p:sp>
        <p:nvSpPr>
          <p:cNvPr id="10" name="Titel 8">
            <a:extLst>
              <a:ext uri="{FF2B5EF4-FFF2-40B4-BE49-F238E27FC236}">
                <a16:creationId xmlns:a16="http://schemas.microsoft.com/office/drawing/2014/main" id="{9C36F502-61C5-4F2F-A26A-1C140BB1F7DA}"/>
              </a:ext>
            </a:extLst>
          </p:cNvPr>
          <p:cNvSpPr txBox="1">
            <a:spLocks/>
          </p:cNvSpPr>
          <p:nvPr/>
        </p:nvSpPr>
        <p:spPr bwMode="auto">
          <a:xfrm>
            <a:off x="6634281" y="3465010"/>
            <a:ext cx="5778025" cy="42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cap="none" baseline="0">
                <a:solidFill>
                  <a:srgbClr val="282828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8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Who </a:t>
            </a:r>
            <a:r>
              <a:rPr lang="de-DE" sz="1800" dirty="0" err="1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uses</a:t>
            </a:r>
            <a:r>
              <a:rPr lang="de-DE" sz="18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it</a:t>
            </a:r>
            <a:r>
              <a:rPr lang="de-DE" sz="18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?</a:t>
            </a:r>
            <a:endParaRPr lang="de-DE" sz="24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Titel 8">
            <a:extLst>
              <a:ext uri="{FF2B5EF4-FFF2-40B4-BE49-F238E27FC236}">
                <a16:creationId xmlns:a16="http://schemas.microsoft.com/office/drawing/2014/main" id="{1E484932-AA9A-4227-8D62-2FCC3BFB4F77}"/>
              </a:ext>
            </a:extLst>
          </p:cNvPr>
          <p:cNvSpPr txBox="1">
            <a:spLocks/>
          </p:cNvSpPr>
          <p:nvPr/>
        </p:nvSpPr>
        <p:spPr bwMode="auto">
          <a:xfrm>
            <a:off x="8364291" y="4658317"/>
            <a:ext cx="1257005" cy="699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 eaLnBrk="1" hangingPunct="1">
              <a:defRPr sz="1800" b="0" cap="none" baseline="0">
                <a:solidFill>
                  <a:schemeClr val="bg1"/>
                </a:solidFill>
              </a:defRPr>
            </a:lvl1pPr>
            <a:lvl2pPr eaLnBrk="1" hangingPunct="1">
              <a:defRPr sz="2200"/>
            </a:lvl2pPr>
            <a:lvl3pPr eaLnBrk="1" hangingPunct="1">
              <a:defRPr sz="2200"/>
            </a:lvl3pPr>
            <a:lvl4pPr eaLnBrk="1" hangingPunct="1">
              <a:defRPr sz="2200"/>
            </a:lvl4pPr>
            <a:lvl5pPr eaLnBrk="1" hangingPunct="1">
              <a:defRPr sz="2200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200"/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200"/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200"/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200"/>
            </a:lvl9pPr>
          </a:lstStyle>
          <a:p>
            <a:r>
              <a:rPr lang="de-DE" dirty="0"/>
              <a:t>„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internet</a:t>
            </a:r>
            <a:r>
              <a:rPr lang="de-DE" dirty="0"/>
              <a:t>“</a:t>
            </a:r>
          </a:p>
        </p:txBody>
      </p:sp>
      <p:sp>
        <p:nvSpPr>
          <p:cNvPr id="14" name="Titel 8">
            <a:extLst>
              <a:ext uri="{FF2B5EF4-FFF2-40B4-BE49-F238E27FC236}">
                <a16:creationId xmlns:a16="http://schemas.microsoft.com/office/drawing/2014/main" id="{34282382-9CBA-4C8E-ABAA-BE794A619748}"/>
              </a:ext>
            </a:extLst>
          </p:cNvPr>
          <p:cNvSpPr txBox="1">
            <a:spLocks/>
          </p:cNvSpPr>
          <p:nvPr/>
        </p:nvSpPr>
        <p:spPr bwMode="auto">
          <a:xfrm>
            <a:off x="6043134" y="4098002"/>
            <a:ext cx="1257005" cy="42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cap="none" baseline="0">
                <a:solidFill>
                  <a:srgbClr val="282828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sz="1800" b="0" dirty="0" err="1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netflix</a:t>
            </a:r>
            <a:endParaRPr lang="de-DE" sz="1800" b="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Titel 8">
            <a:extLst>
              <a:ext uri="{FF2B5EF4-FFF2-40B4-BE49-F238E27FC236}">
                <a16:creationId xmlns:a16="http://schemas.microsoft.com/office/drawing/2014/main" id="{622DA8FC-D4BB-4758-974D-46243B0AC64B}"/>
              </a:ext>
            </a:extLst>
          </p:cNvPr>
          <p:cNvSpPr txBox="1">
            <a:spLocks/>
          </p:cNvSpPr>
          <p:nvPr/>
        </p:nvSpPr>
        <p:spPr bwMode="auto">
          <a:xfrm>
            <a:off x="9174447" y="3733811"/>
            <a:ext cx="1257005" cy="42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 eaLnBrk="1" hangingPunct="1">
              <a:defRPr sz="1800" b="0" cap="none" baseline="0">
                <a:solidFill>
                  <a:schemeClr val="bg1"/>
                </a:solidFill>
              </a:defRPr>
            </a:lvl1pPr>
            <a:lvl2pPr eaLnBrk="1" hangingPunct="1">
              <a:defRPr sz="2200"/>
            </a:lvl2pPr>
            <a:lvl3pPr eaLnBrk="1" hangingPunct="1">
              <a:defRPr sz="2200"/>
            </a:lvl3pPr>
            <a:lvl4pPr eaLnBrk="1" hangingPunct="1">
              <a:defRPr sz="2200"/>
            </a:lvl4pPr>
            <a:lvl5pPr eaLnBrk="1" hangingPunct="1">
              <a:defRPr sz="2200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200"/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200"/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200"/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200"/>
            </a:lvl9pPr>
          </a:lstStyle>
          <a:p>
            <a:r>
              <a:rPr lang="de-DE" dirty="0" err="1"/>
              <a:t>trello</a:t>
            </a:r>
            <a:endParaRPr lang="de-DE" dirty="0"/>
          </a:p>
        </p:txBody>
      </p:sp>
      <p:sp>
        <p:nvSpPr>
          <p:cNvPr id="16" name="Titel 8">
            <a:extLst>
              <a:ext uri="{FF2B5EF4-FFF2-40B4-BE49-F238E27FC236}">
                <a16:creationId xmlns:a16="http://schemas.microsoft.com/office/drawing/2014/main" id="{A81317F0-F7BE-4749-BB17-A4E527CA2D61}"/>
              </a:ext>
            </a:extLst>
          </p:cNvPr>
          <p:cNvSpPr txBox="1">
            <a:spLocks/>
          </p:cNvSpPr>
          <p:nvPr/>
        </p:nvSpPr>
        <p:spPr bwMode="auto">
          <a:xfrm>
            <a:off x="9523294" y="4433215"/>
            <a:ext cx="1257005" cy="42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 eaLnBrk="1" hangingPunct="1">
              <a:defRPr sz="1800" b="0" cap="none" baseline="0">
                <a:solidFill>
                  <a:schemeClr val="bg1"/>
                </a:solidFill>
              </a:defRPr>
            </a:lvl1pPr>
            <a:lvl2pPr eaLnBrk="1" hangingPunct="1">
              <a:defRPr sz="2200"/>
            </a:lvl2pPr>
            <a:lvl3pPr eaLnBrk="1" hangingPunct="1">
              <a:defRPr sz="2200"/>
            </a:lvl3pPr>
            <a:lvl4pPr eaLnBrk="1" hangingPunct="1">
              <a:defRPr sz="2200"/>
            </a:lvl4pPr>
            <a:lvl5pPr eaLnBrk="1" hangingPunct="1">
              <a:defRPr sz="2200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200"/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200"/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200"/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200"/>
            </a:lvl9pPr>
          </a:lstStyle>
          <a:p>
            <a:r>
              <a:rPr lang="de-DE" dirty="0" err="1"/>
              <a:t>paypal</a:t>
            </a:r>
            <a:endParaRPr lang="de-DE" dirty="0"/>
          </a:p>
        </p:txBody>
      </p:sp>
      <p:sp>
        <p:nvSpPr>
          <p:cNvPr id="17" name="Titel 8">
            <a:extLst>
              <a:ext uri="{FF2B5EF4-FFF2-40B4-BE49-F238E27FC236}">
                <a16:creationId xmlns:a16="http://schemas.microsoft.com/office/drawing/2014/main" id="{C7915B03-4593-4EC1-8C83-587C90DA76EB}"/>
              </a:ext>
            </a:extLst>
          </p:cNvPr>
          <p:cNvSpPr txBox="1">
            <a:spLocks/>
          </p:cNvSpPr>
          <p:nvPr/>
        </p:nvSpPr>
        <p:spPr bwMode="auto">
          <a:xfrm>
            <a:off x="10151796" y="5563002"/>
            <a:ext cx="1257005" cy="42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 eaLnBrk="1" hangingPunct="1">
              <a:defRPr sz="1800" b="0" cap="none" baseline="0">
                <a:solidFill>
                  <a:schemeClr val="bg1"/>
                </a:solidFill>
              </a:defRPr>
            </a:lvl1pPr>
            <a:lvl2pPr eaLnBrk="1" hangingPunct="1">
              <a:defRPr sz="2200"/>
            </a:lvl2pPr>
            <a:lvl3pPr eaLnBrk="1" hangingPunct="1">
              <a:defRPr sz="2200"/>
            </a:lvl3pPr>
            <a:lvl4pPr eaLnBrk="1" hangingPunct="1">
              <a:defRPr sz="2200"/>
            </a:lvl4pPr>
            <a:lvl5pPr eaLnBrk="1" hangingPunct="1">
              <a:defRPr sz="2200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200"/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200"/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200"/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200"/>
            </a:lvl9pPr>
          </a:lstStyle>
          <a:p>
            <a:r>
              <a:rPr lang="de-DE" dirty="0" err="1"/>
              <a:t>walmart</a:t>
            </a:r>
            <a:endParaRPr lang="de-DE" dirty="0"/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CA0D7BBF-61A1-4452-A4B9-6E60307CA8FF}"/>
              </a:ext>
            </a:extLst>
          </p:cNvPr>
          <p:cNvSpPr txBox="1">
            <a:spLocks/>
          </p:cNvSpPr>
          <p:nvPr/>
        </p:nvSpPr>
        <p:spPr bwMode="auto">
          <a:xfrm>
            <a:off x="6632651" y="5140597"/>
            <a:ext cx="1257005" cy="42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 eaLnBrk="1" hangingPunct="1">
              <a:defRPr sz="1800" b="0" cap="none" baseline="0">
                <a:solidFill>
                  <a:schemeClr val="bg1"/>
                </a:solidFill>
              </a:defRPr>
            </a:lvl1pPr>
            <a:lvl2pPr eaLnBrk="1" hangingPunct="1">
              <a:defRPr sz="2200"/>
            </a:lvl2pPr>
            <a:lvl3pPr eaLnBrk="1" hangingPunct="1">
              <a:defRPr sz="2200"/>
            </a:lvl3pPr>
            <a:lvl4pPr eaLnBrk="1" hangingPunct="1">
              <a:defRPr sz="2200"/>
            </a:lvl4pPr>
            <a:lvl5pPr eaLnBrk="1" hangingPunct="1">
              <a:defRPr sz="2200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200"/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200"/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200"/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200"/>
            </a:lvl9pPr>
          </a:lstStyle>
          <a:p>
            <a:r>
              <a:rPr lang="de-DE" dirty="0" err="1"/>
              <a:t>uber</a:t>
            </a:r>
            <a:endParaRPr lang="de-DE" dirty="0"/>
          </a:p>
        </p:txBody>
      </p:sp>
      <p:sp>
        <p:nvSpPr>
          <p:cNvPr id="19" name="Titel 8">
            <a:extLst>
              <a:ext uri="{FF2B5EF4-FFF2-40B4-BE49-F238E27FC236}">
                <a16:creationId xmlns:a16="http://schemas.microsoft.com/office/drawing/2014/main" id="{6854D490-33DC-4771-8919-4D2B76B7DB9D}"/>
              </a:ext>
            </a:extLst>
          </p:cNvPr>
          <p:cNvSpPr txBox="1">
            <a:spLocks/>
          </p:cNvSpPr>
          <p:nvPr/>
        </p:nvSpPr>
        <p:spPr bwMode="auto">
          <a:xfrm>
            <a:off x="6990809" y="5547571"/>
            <a:ext cx="1257005" cy="42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 eaLnBrk="1" hangingPunct="1">
              <a:defRPr sz="1800" b="0" cap="none" baseline="0">
                <a:solidFill>
                  <a:schemeClr val="bg1"/>
                </a:solidFill>
              </a:defRPr>
            </a:lvl1pPr>
            <a:lvl2pPr eaLnBrk="1" hangingPunct="1">
              <a:defRPr sz="2200"/>
            </a:lvl2pPr>
            <a:lvl3pPr eaLnBrk="1" hangingPunct="1">
              <a:defRPr sz="2200"/>
            </a:lvl3pPr>
            <a:lvl4pPr eaLnBrk="1" hangingPunct="1">
              <a:defRPr sz="2200"/>
            </a:lvl4pPr>
            <a:lvl5pPr eaLnBrk="1" hangingPunct="1">
              <a:defRPr sz="2200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200"/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200"/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200"/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200"/>
            </a:lvl9pPr>
          </a:lstStyle>
          <a:p>
            <a:r>
              <a:rPr lang="de-DE" dirty="0" err="1"/>
              <a:t>nasa</a:t>
            </a:r>
            <a:endParaRPr lang="de-DE" dirty="0"/>
          </a:p>
        </p:txBody>
      </p:sp>
      <p:sp>
        <p:nvSpPr>
          <p:cNvPr id="20" name="Titel 8">
            <a:extLst>
              <a:ext uri="{FF2B5EF4-FFF2-40B4-BE49-F238E27FC236}">
                <a16:creationId xmlns:a16="http://schemas.microsoft.com/office/drawing/2014/main" id="{ADA75898-B646-4588-B539-4F48D4B67FAF}"/>
              </a:ext>
            </a:extLst>
          </p:cNvPr>
          <p:cNvSpPr txBox="1">
            <a:spLocks/>
          </p:cNvSpPr>
          <p:nvPr/>
        </p:nvSpPr>
        <p:spPr bwMode="auto">
          <a:xfrm>
            <a:off x="8628631" y="5859823"/>
            <a:ext cx="1257005" cy="42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 eaLnBrk="1" hangingPunct="1">
              <a:defRPr sz="1800" b="0" cap="none" baseline="0">
                <a:solidFill>
                  <a:schemeClr val="bg1"/>
                </a:solidFill>
              </a:defRPr>
            </a:lvl1pPr>
            <a:lvl2pPr eaLnBrk="1" hangingPunct="1">
              <a:defRPr sz="2200"/>
            </a:lvl2pPr>
            <a:lvl3pPr eaLnBrk="1" hangingPunct="1">
              <a:defRPr sz="2200"/>
            </a:lvl3pPr>
            <a:lvl4pPr eaLnBrk="1" hangingPunct="1">
              <a:defRPr sz="2200"/>
            </a:lvl4pPr>
            <a:lvl5pPr eaLnBrk="1" hangingPunct="1">
              <a:defRPr sz="2200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200"/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200"/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200"/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200"/>
            </a:lvl9pPr>
          </a:lstStyle>
          <a:p>
            <a:r>
              <a:rPr lang="de-DE" dirty="0" err="1"/>
              <a:t>ebay</a:t>
            </a:r>
            <a:endParaRPr lang="de-DE" dirty="0"/>
          </a:p>
        </p:txBody>
      </p:sp>
      <p:sp>
        <p:nvSpPr>
          <p:cNvPr id="21" name="Titel 8">
            <a:extLst>
              <a:ext uri="{FF2B5EF4-FFF2-40B4-BE49-F238E27FC236}">
                <a16:creationId xmlns:a16="http://schemas.microsoft.com/office/drawing/2014/main" id="{D7F69726-72F1-476A-91EF-378B5FA0DA9C}"/>
              </a:ext>
            </a:extLst>
          </p:cNvPr>
          <p:cNvSpPr txBox="1">
            <a:spLocks/>
          </p:cNvSpPr>
          <p:nvPr/>
        </p:nvSpPr>
        <p:spPr bwMode="auto">
          <a:xfrm>
            <a:off x="7337940" y="4053575"/>
            <a:ext cx="1257005" cy="42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 eaLnBrk="1" hangingPunct="1">
              <a:defRPr sz="1800" b="0" cap="none" baseline="0">
                <a:solidFill>
                  <a:schemeClr val="bg1"/>
                </a:solidFill>
              </a:defRPr>
            </a:lvl1pPr>
            <a:lvl2pPr eaLnBrk="1" hangingPunct="1">
              <a:defRPr sz="2200"/>
            </a:lvl2pPr>
            <a:lvl3pPr eaLnBrk="1" hangingPunct="1">
              <a:defRPr sz="2200"/>
            </a:lvl3pPr>
            <a:lvl4pPr eaLnBrk="1" hangingPunct="1">
              <a:defRPr sz="2200"/>
            </a:lvl4pPr>
            <a:lvl5pPr eaLnBrk="1" hangingPunct="1">
              <a:defRPr sz="2200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200"/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200"/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200"/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200"/>
            </a:lvl9pPr>
          </a:lstStyle>
          <a:p>
            <a:r>
              <a:rPr lang="de-DE" dirty="0" err="1"/>
              <a:t>ptv</a:t>
            </a:r>
            <a:r>
              <a:rPr lang="de-DE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418260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5" grpId="0"/>
      <p:bldP spid="5" grpId="1"/>
      <p:bldP spid="6" grpId="0"/>
      <p:bldP spid="7" grpId="0"/>
      <p:bldP spid="7" grpId="1"/>
      <p:bldP spid="8" grpId="0"/>
      <p:bldP spid="8" grpId="1"/>
      <p:bldP spid="10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/>
          <p:cNvSpPr/>
          <p:nvPr/>
        </p:nvSpPr>
        <p:spPr>
          <a:xfrm>
            <a:off x="6103619" y="-135171"/>
            <a:ext cx="6088381" cy="7068708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Titel 8"/>
          <p:cNvSpPr>
            <a:spLocks noGrp="1"/>
          </p:cNvSpPr>
          <p:nvPr>
            <p:ph type="title"/>
          </p:nvPr>
        </p:nvSpPr>
        <p:spPr>
          <a:xfrm>
            <a:off x="325593" y="402159"/>
            <a:ext cx="5569739" cy="453183"/>
          </a:xfrm>
        </p:spPr>
        <p:txBody>
          <a:bodyPr/>
          <a:lstStyle/>
          <a:p>
            <a:r>
              <a:rPr lang="de-DE" dirty="0"/>
              <a:t>JavaScript @ PTV</a:t>
            </a:r>
            <a:endParaRPr lang="de-DE" dirty="0">
              <a:solidFill>
                <a:srgbClr val="2D2D2D"/>
              </a:solidFill>
            </a:endParaRPr>
          </a:p>
        </p:txBody>
      </p:sp>
      <p:sp>
        <p:nvSpPr>
          <p:cNvPr id="5" name="Titel 8">
            <a:extLst>
              <a:ext uri="{FF2B5EF4-FFF2-40B4-BE49-F238E27FC236}">
                <a16:creationId xmlns:a16="http://schemas.microsoft.com/office/drawing/2014/main" id="{A722800B-5777-4031-A535-1B394C3DB2E9}"/>
              </a:ext>
            </a:extLst>
          </p:cNvPr>
          <p:cNvSpPr txBox="1">
            <a:spLocks/>
          </p:cNvSpPr>
          <p:nvPr/>
        </p:nvSpPr>
        <p:spPr bwMode="auto">
          <a:xfrm>
            <a:off x="2583762" y="1429202"/>
            <a:ext cx="1908725" cy="453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2000" b="0" i="0" u="none" strike="noStrike" kern="0" cap="none" spc="0" normalizeH="0" baseline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1pPr>
            <a:lvl2pPr eaLnBrk="1" hangingPunct="1">
              <a:defRPr sz="2200"/>
            </a:lvl2pPr>
            <a:lvl3pPr eaLnBrk="1" hangingPunct="1">
              <a:defRPr sz="2200"/>
            </a:lvl3pPr>
            <a:lvl4pPr eaLnBrk="1" hangingPunct="1">
              <a:defRPr sz="2200"/>
            </a:lvl4pPr>
            <a:lvl5pPr eaLnBrk="1" hangingPunct="1">
              <a:defRPr sz="2200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200"/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200"/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200"/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200"/>
            </a:lvl9pPr>
          </a:lstStyle>
          <a:p>
            <a:r>
              <a:rPr lang="de-DE" dirty="0" err="1"/>
              <a:t>MaaS</a:t>
            </a:r>
            <a:endParaRPr lang="de-DE" dirty="0"/>
          </a:p>
        </p:txBody>
      </p:sp>
      <p:sp>
        <p:nvSpPr>
          <p:cNvPr id="6" name="Titel 8">
            <a:extLst>
              <a:ext uri="{FF2B5EF4-FFF2-40B4-BE49-F238E27FC236}">
                <a16:creationId xmlns:a16="http://schemas.microsoft.com/office/drawing/2014/main" id="{58C51618-768B-4498-9124-CC52D06151E8}"/>
              </a:ext>
            </a:extLst>
          </p:cNvPr>
          <p:cNvSpPr txBox="1">
            <a:spLocks/>
          </p:cNvSpPr>
          <p:nvPr/>
        </p:nvSpPr>
        <p:spPr bwMode="auto">
          <a:xfrm>
            <a:off x="855321" y="2436102"/>
            <a:ext cx="1883420" cy="453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2000" b="0" i="0" u="none" strike="noStrike" kern="0" cap="none" spc="0" normalizeH="0" baseline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1pPr>
            <a:lvl2pPr eaLnBrk="1" hangingPunct="1">
              <a:defRPr sz="2200"/>
            </a:lvl2pPr>
            <a:lvl3pPr eaLnBrk="1" hangingPunct="1">
              <a:defRPr sz="2200"/>
            </a:lvl3pPr>
            <a:lvl4pPr eaLnBrk="1" hangingPunct="1">
              <a:defRPr sz="2200"/>
            </a:lvl4pPr>
            <a:lvl5pPr eaLnBrk="1" hangingPunct="1">
              <a:defRPr sz="2200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200"/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200"/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200"/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200"/>
            </a:lvl9pPr>
          </a:lstStyle>
          <a:p>
            <a:r>
              <a:rPr lang="de-DE" dirty="0" err="1"/>
              <a:t>Map&amp;Guide</a:t>
            </a:r>
            <a:endParaRPr lang="de-DE" dirty="0"/>
          </a:p>
        </p:txBody>
      </p:sp>
      <p:sp>
        <p:nvSpPr>
          <p:cNvPr id="13" name="Titel 8">
            <a:extLst>
              <a:ext uri="{FF2B5EF4-FFF2-40B4-BE49-F238E27FC236}">
                <a16:creationId xmlns:a16="http://schemas.microsoft.com/office/drawing/2014/main" id="{678A7CFD-AA2B-4F85-A7A2-C2EE44A2368E}"/>
              </a:ext>
            </a:extLst>
          </p:cNvPr>
          <p:cNvSpPr txBox="1">
            <a:spLocks/>
          </p:cNvSpPr>
          <p:nvPr/>
        </p:nvSpPr>
        <p:spPr bwMode="auto">
          <a:xfrm>
            <a:off x="366634" y="1215679"/>
            <a:ext cx="2479934" cy="760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cap="none" baseline="0">
                <a:solidFill>
                  <a:srgbClr val="282828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xSi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deployment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7" name="Titel 8">
            <a:extLst>
              <a:ext uri="{FF2B5EF4-FFF2-40B4-BE49-F238E27FC236}">
                <a16:creationId xmlns:a16="http://schemas.microsoft.com/office/drawing/2014/main" id="{EDA672A2-B136-4D76-8460-D9ACDA2A9CD9}"/>
              </a:ext>
            </a:extLst>
          </p:cNvPr>
          <p:cNvSpPr txBox="1">
            <a:spLocks/>
          </p:cNvSpPr>
          <p:nvPr/>
        </p:nvSpPr>
        <p:spPr bwMode="auto">
          <a:xfrm>
            <a:off x="2300611" y="2801313"/>
            <a:ext cx="1812999" cy="760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2000" b="0" i="0" u="none" strike="noStrike" kern="0" cap="none" spc="0" normalizeH="0" baseline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1pPr>
            <a:lvl2pPr eaLnBrk="1" hangingPunct="1">
              <a:defRPr sz="2200"/>
            </a:lvl2pPr>
            <a:lvl3pPr eaLnBrk="1" hangingPunct="1">
              <a:defRPr sz="2200"/>
            </a:lvl3pPr>
            <a:lvl4pPr eaLnBrk="1" hangingPunct="1">
              <a:defRPr sz="2200"/>
            </a:lvl4pPr>
            <a:lvl5pPr eaLnBrk="1" hangingPunct="1">
              <a:defRPr sz="2200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200"/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200"/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200"/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200"/>
            </a:lvl9pPr>
          </a:lstStyle>
          <a:p>
            <a:r>
              <a:rPr lang="de-DE" dirty="0" err="1"/>
              <a:t>xServer</a:t>
            </a:r>
            <a:endParaRPr lang="de-DE" dirty="0"/>
          </a:p>
          <a:p>
            <a:r>
              <a:rPr lang="de-DE" dirty="0"/>
              <a:t>Doc</a:t>
            </a:r>
          </a:p>
        </p:txBody>
      </p:sp>
      <p:sp>
        <p:nvSpPr>
          <p:cNvPr id="34" name="Titel 8">
            <a:extLst>
              <a:ext uri="{FF2B5EF4-FFF2-40B4-BE49-F238E27FC236}">
                <a16:creationId xmlns:a16="http://schemas.microsoft.com/office/drawing/2014/main" id="{FF4A272C-8BE9-41ED-AEFA-1A7E01FF30CB}"/>
              </a:ext>
            </a:extLst>
          </p:cNvPr>
          <p:cNvSpPr txBox="1">
            <a:spLocks/>
          </p:cNvSpPr>
          <p:nvPr/>
        </p:nvSpPr>
        <p:spPr bwMode="auto">
          <a:xfrm>
            <a:off x="3415398" y="2075765"/>
            <a:ext cx="2479934" cy="760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2000" b="0" i="0" u="none" strike="noStrike" kern="0" cap="none" spc="0" normalizeH="0" baseline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1pPr>
            <a:lvl2pPr eaLnBrk="1" hangingPunct="1">
              <a:defRPr sz="2200"/>
            </a:lvl2pPr>
            <a:lvl3pPr eaLnBrk="1" hangingPunct="1">
              <a:defRPr sz="2200"/>
            </a:lvl3pPr>
            <a:lvl4pPr eaLnBrk="1" hangingPunct="1">
              <a:defRPr sz="2200"/>
            </a:lvl4pPr>
            <a:lvl5pPr eaLnBrk="1" hangingPunct="1">
              <a:defRPr sz="2200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200"/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200"/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200"/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200"/>
            </a:lvl9pPr>
          </a:lstStyle>
          <a:p>
            <a:r>
              <a:rPr lang="de-DE" dirty="0" err="1"/>
              <a:t>xSi</a:t>
            </a:r>
            <a:r>
              <a:rPr lang="de-DE" dirty="0"/>
              <a:t> </a:t>
            </a:r>
            <a:r>
              <a:rPr lang="de-DE" dirty="0" err="1"/>
              <a:t>monitoring</a:t>
            </a:r>
            <a:r>
              <a:rPr lang="de-DE" dirty="0"/>
              <a:t> </a:t>
            </a:r>
            <a:r>
              <a:rPr lang="de-DE" dirty="0" err="1"/>
              <a:t>frontend</a:t>
            </a:r>
            <a:endParaRPr lang="de-DE" dirty="0"/>
          </a:p>
        </p:txBody>
      </p:sp>
      <p:sp>
        <p:nvSpPr>
          <p:cNvPr id="35" name="Titel 8">
            <a:extLst>
              <a:ext uri="{FF2B5EF4-FFF2-40B4-BE49-F238E27FC236}">
                <a16:creationId xmlns:a16="http://schemas.microsoft.com/office/drawing/2014/main" id="{41359366-DE77-4919-8D4E-EDF92F5B94C2}"/>
              </a:ext>
            </a:extLst>
          </p:cNvPr>
          <p:cNvSpPr txBox="1">
            <a:spLocks/>
          </p:cNvSpPr>
          <p:nvPr/>
        </p:nvSpPr>
        <p:spPr bwMode="auto">
          <a:xfrm>
            <a:off x="457372" y="3656525"/>
            <a:ext cx="2479934" cy="760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2000" b="0" i="0" u="none" strike="noStrike" kern="0" cap="none" spc="0" normalizeH="0" baseline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1pPr>
            <a:lvl2pPr eaLnBrk="1" hangingPunct="1">
              <a:defRPr sz="2200"/>
            </a:lvl2pPr>
            <a:lvl3pPr eaLnBrk="1" hangingPunct="1">
              <a:defRPr sz="2200"/>
            </a:lvl3pPr>
            <a:lvl4pPr eaLnBrk="1" hangingPunct="1">
              <a:defRPr sz="2200"/>
            </a:lvl4pPr>
            <a:lvl5pPr eaLnBrk="1" hangingPunct="1">
              <a:defRPr sz="2200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200"/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200"/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200"/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200"/>
            </a:lvl9pPr>
          </a:lstStyle>
          <a:p>
            <a:r>
              <a:rPr lang="de-DE" dirty="0" err="1"/>
              <a:t>xSi</a:t>
            </a:r>
            <a:r>
              <a:rPr lang="de-DE" dirty="0"/>
              <a:t> </a:t>
            </a:r>
            <a:r>
              <a:rPr lang="de-DE" dirty="0" err="1"/>
              <a:t>monitoring</a:t>
            </a:r>
            <a:r>
              <a:rPr lang="de-DE" dirty="0"/>
              <a:t> backend</a:t>
            </a:r>
          </a:p>
        </p:txBody>
      </p:sp>
      <p:sp>
        <p:nvSpPr>
          <p:cNvPr id="37" name="Titel 8">
            <a:extLst>
              <a:ext uri="{FF2B5EF4-FFF2-40B4-BE49-F238E27FC236}">
                <a16:creationId xmlns:a16="http://schemas.microsoft.com/office/drawing/2014/main" id="{26BF7D94-3365-4375-B01B-BC85123A599F}"/>
              </a:ext>
            </a:extLst>
          </p:cNvPr>
          <p:cNvSpPr txBox="1">
            <a:spLocks/>
          </p:cNvSpPr>
          <p:nvPr/>
        </p:nvSpPr>
        <p:spPr bwMode="auto">
          <a:xfrm>
            <a:off x="3145593" y="3951532"/>
            <a:ext cx="1812999" cy="453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2000" b="0" i="0" u="none" strike="noStrike" kern="0" cap="none" spc="0" normalizeH="0" baseline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1pPr>
            <a:lvl2pPr eaLnBrk="1" hangingPunct="1">
              <a:defRPr sz="2200"/>
            </a:lvl2pPr>
            <a:lvl3pPr eaLnBrk="1" hangingPunct="1">
              <a:defRPr sz="2200"/>
            </a:lvl3pPr>
            <a:lvl4pPr eaLnBrk="1" hangingPunct="1">
              <a:defRPr sz="2200"/>
            </a:lvl4pPr>
            <a:lvl5pPr eaLnBrk="1" hangingPunct="1">
              <a:defRPr sz="2200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200"/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200"/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200"/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200"/>
            </a:lvl9pPr>
          </a:lstStyle>
          <a:p>
            <a:r>
              <a:rPr lang="de-DE" dirty="0"/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59963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3" grpId="0"/>
      <p:bldP spid="17" grpId="0"/>
      <p:bldP spid="34" grpId="0"/>
      <p:bldP spid="35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/>
          <p:cNvSpPr/>
          <p:nvPr/>
        </p:nvSpPr>
        <p:spPr>
          <a:xfrm>
            <a:off x="6103620" y="-12034"/>
            <a:ext cx="6088381" cy="6870034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itel 8"/>
          <p:cNvSpPr>
            <a:spLocks noGrp="1"/>
          </p:cNvSpPr>
          <p:nvPr>
            <p:ph type="title"/>
          </p:nvPr>
        </p:nvSpPr>
        <p:spPr>
          <a:xfrm>
            <a:off x="325593" y="402159"/>
            <a:ext cx="5778025" cy="453183"/>
          </a:xfrm>
        </p:spPr>
        <p:txBody>
          <a:bodyPr/>
          <a:lstStyle/>
          <a:p>
            <a:r>
              <a:rPr lang="de-DE" dirty="0" err="1">
                <a:solidFill>
                  <a:srgbClr val="2D2D2D"/>
                </a:solidFill>
              </a:rPr>
              <a:t>Step</a:t>
            </a:r>
            <a:r>
              <a:rPr lang="de-DE" dirty="0">
                <a:solidFill>
                  <a:srgbClr val="2D2D2D"/>
                </a:solidFill>
              </a:rPr>
              <a:t> 1 – Primitives</a:t>
            </a:r>
          </a:p>
        </p:txBody>
      </p:sp>
      <p:sp>
        <p:nvSpPr>
          <p:cNvPr id="6" name="Titel 8">
            <a:extLst>
              <a:ext uri="{FF2B5EF4-FFF2-40B4-BE49-F238E27FC236}">
                <a16:creationId xmlns:a16="http://schemas.microsoft.com/office/drawing/2014/main" id="{76AFAB91-9155-4C44-963D-4D39C4E473F6}"/>
              </a:ext>
            </a:extLst>
          </p:cNvPr>
          <p:cNvSpPr txBox="1">
            <a:spLocks/>
          </p:cNvSpPr>
          <p:nvPr/>
        </p:nvSpPr>
        <p:spPr bwMode="auto">
          <a:xfrm>
            <a:off x="6330153" y="371381"/>
            <a:ext cx="5778025" cy="5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cap="none" baseline="0">
                <a:solidFill>
                  <a:srgbClr val="282828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de-DE" sz="24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98181A-97CD-4BE6-9F0B-0FC9D5C3C6DC}"/>
              </a:ext>
            </a:extLst>
          </p:cNvPr>
          <p:cNvSpPr txBox="1"/>
          <p:nvPr/>
        </p:nvSpPr>
        <p:spPr>
          <a:xfrm>
            <a:off x="325593" y="1030271"/>
            <a:ext cx="551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de-DE" sz="2000" b="1" dirty="0">
                <a:solidFill>
                  <a:srgbClr val="2D2D2D"/>
                </a:solidFill>
                <a:latin typeface="+mj-lt"/>
                <a:ea typeface="+mj-ea"/>
                <a:cs typeface="+mj-cs"/>
              </a:rPr>
              <a:t>String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A99D811-FACD-42CD-8216-E1CCFC048BA4}"/>
              </a:ext>
            </a:extLst>
          </p:cNvPr>
          <p:cNvSpPr txBox="1"/>
          <p:nvPr/>
        </p:nvSpPr>
        <p:spPr>
          <a:xfrm>
            <a:off x="325593" y="1430381"/>
            <a:ext cx="551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2000" dirty="0" err="1">
                <a:solidFill>
                  <a:srgbClr val="2D2D2D"/>
                </a:solidFill>
                <a:latin typeface="+mj-lt"/>
                <a:ea typeface="+mj-ea"/>
                <a:cs typeface="+mj-cs"/>
              </a:rPr>
              <a:t>mostly</a:t>
            </a:r>
            <a:r>
              <a:rPr lang="de-DE" sz="2000" dirty="0">
                <a:solidFill>
                  <a:srgbClr val="2D2D2D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+mj-lt"/>
                <a:ea typeface="+mj-ea"/>
                <a:cs typeface="+mj-cs"/>
              </a:rPr>
              <a:t>as</a:t>
            </a:r>
            <a:r>
              <a:rPr lang="de-DE" sz="2000" dirty="0">
                <a:solidFill>
                  <a:srgbClr val="2D2D2D"/>
                </a:solidFill>
                <a:latin typeface="+mj-lt"/>
                <a:ea typeface="+mj-ea"/>
                <a:cs typeface="+mj-cs"/>
              </a:rPr>
              <a:t> in </a:t>
            </a:r>
            <a:r>
              <a:rPr lang="de-DE" sz="2000" dirty="0" err="1">
                <a:solidFill>
                  <a:srgbClr val="2D2D2D"/>
                </a:solidFill>
                <a:latin typeface="+mj-lt"/>
                <a:ea typeface="+mj-ea"/>
                <a:cs typeface="+mj-cs"/>
              </a:rPr>
              <a:t>other</a:t>
            </a:r>
            <a:r>
              <a:rPr lang="de-DE" sz="2000" dirty="0">
                <a:solidFill>
                  <a:srgbClr val="2D2D2D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+mj-lt"/>
                <a:ea typeface="+mj-ea"/>
                <a:cs typeface="+mj-cs"/>
              </a:rPr>
              <a:t>languages</a:t>
            </a:r>
            <a:endParaRPr lang="de-DE" sz="2000" dirty="0">
              <a:solidFill>
                <a:srgbClr val="2D2D2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54E34F-0C68-4BBA-98E8-371D88A2D713}"/>
              </a:ext>
            </a:extLst>
          </p:cNvPr>
          <p:cNvSpPr txBox="1"/>
          <p:nvPr/>
        </p:nvSpPr>
        <p:spPr>
          <a:xfrm>
            <a:off x="325593" y="2902563"/>
            <a:ext cx="551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de-DE" sz="2000" b="1" dirty="0" err="1">
                <a:solidFill>
                  <a:srgbClr val="2D2D2D"/>
                </a:solidFill>
                <a:latin typeface="+mj-lt"/>
                <a:ea typeface="+mj-ea"/>
                <a:cs typeface="+mj-cs"/>
              </a:rPr>
              <a:t>Number</a:t>
            </a:r>
            <a:endParaRPr lang="de-DE" sz="2000" b="1" dirty="0">
              <a:solidFill>
                <a:srgbClr val="2D2D2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F39B165-96BF-4D3C-A56E-54C8854ED721}"/>
              </a:ext>
            </a:extLst>
          </p:cNvPr>
          <p:cNvSpPr txBox="1"/>
          <p:nvPr/>
        </p:nvSpPr>
        <p:spPr>
          <a:xfrm>
            <a:off x="325593" y="3369880"/>
            <a:ext cx="5517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2000" dirty="0" err="1">
                <a:solidFill>
                  <a:srgbClr val="2D2D2D"/>
                </a:solidFill>
                <a:latin typeface="+mj-lt"/>
                <a:ea typeface="+mj-ea"/>
                <a:cs typeface="+mj-cs"/>
              </a:rPr>
              <a:t>one</a:t>
            </a:r>
            <a:r>
              <a:rPr lang="de-DE" sz="2000" dirty="0">
                <a:solidFill>
                  <a:srgbClr val="2D2D2D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+mj-lt"/>
                <a:ea typeface="+mj-ea"/>
                <a:cs typeface="+mj-cs"/>
              </a:rPr>
              <a:t>number</a:t>
            </a:r>
            <a:r>
              <a:rPr lang="de-DE" sz="2000" dirty="0">
                <a:solidFill>
                  <a:srgbClr val="2D2D2D"/>
                </a:solidFill>
                <a:latin typeface="+mj-lt"/>
                <a:ea typeface="+mj-ea"/>
                <a:cs typeface="+mj-cs"/>
              </a:rPr>
              <a:t> type</a:t>
            </a:r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2000" dirty="0">
                <a:solidFill>
                  <a:srgbClr val="2D2D2D"/>
                </a:solidFill>
                <a:latin typeface="+mj-lt"/>
                <a:ea typeface="+mj-ea"/>
                <a:cs typeface="+mj-cs"/>
              </a:rPr>
              <a:t>MAX_VALUE vs. MAX_SAFE_INTEGER</a:t>
            </a:r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endParaRPr lang="de-DE" sz="2000" dirty="0">
              <a:solidFill>
                <a:srgbClr val="2D2D2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049BC79-359F-4C20-90B9-ADBBFA8F6776}"/>
              </a:ext>
            </a:extLst>
          </p:cNvPr>
          <p:cNvSpPr txBox="1"/>
          <p:nvPr/>
        </p:nvSpPr>
        <p:spPr>
          <a:xfrm>
            <a:off x="6330153" y="1030271"/>
            <a:ext cx="551729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de-DE" sz="1800" b="1" dirty="0" err="1">
                <a:solidFill>
                  <a:schemeClr val="bg1"/>
                </a:solidFill>
              </a:rPr>
              <a:t>Object</a:t>
            </a:r>
            <a:endParaRPr lang="de-DE" sz="1800" b="1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BBE1047-2541-4F16-98C9-107727DD03F3}"/>
              </a:ext>
            </a:extLst>
          </p:cNvPr>
          <p:cNvSpPr txBox="1"/>
          <p:nvPr/>
        </p:nvSpPr>
        <p:spPr>
          <a:xfrm>
            <a:off x="6330153" y="1430381"/>
            <a:ext cx="5517292" cy="123110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800" dirty="0" err="1">
                <a:solidFill>
                  <a:schemeClr val="bg1"/>
                </a:solidFill>
              </a:rPr>
              <a:t>dynamic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key</a:t>
            </a:r>
            <a:r>
              <a:rPr lang="de-DE" sz="1800" dirty="0">
                <a:solidFill>
                  <a:schemeClr val="bg1"/>
                </a:solidFill>
              </a:rPr>
              <a:t>/</a:t>
            </a:r>
            <a:r>
              <a:rPr lang="de-DE" sz="1800" dirty="0" err="1">
                <a:solidFill>
                  <a:schemeClr val="bg1"/>
                </a:solidFill>
              </a:rPr>
              <a:t>value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store</a:t>
            </a:r>
            <a:endParaRPr lang="de-DE" sz="18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800" dirty="0" err="1">
                <a:solidFill>
                  <a:schemeClr val="bg1"/>
                </a:solidFill>
              </a:rPr>
              <a:t>can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store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everything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dynamically</a:t>
            </a:r>
            <a:endParaRPr lang="de-DE" sz="18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800" dirty="0" err="1">
                <a:solidFill>
                  <a:schemeClr val="bg1"/>
                </a:solidFill>
              </a:rPr>
              <a:t>ability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to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add</a:t>
            </a:r>
            <a:r>
              <a:rPr lang="de-DE" sz="1800" dirty="0">
                <a:solidFill>
                  <a:schemeClr val="bg1"/>
                </a:solidFill>
              </a:rPr>
              <a:t>/</a:t>
            </a:r>
            <a:r>
              <a:rPr lang="de-DE" sz="1800" dirty="0" err="1">
                <a:solidFill>
                  <a:schemeClr val="bg1"/>
                </a:solidFill>
              </a:rPr>
              <a:t>delete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properties</a:t>
            </a:r>
            <a:endParaRPr lang="de-DE" sz="1800" dirty="0">
              <a:solidFill>
                <a:schemeClr val="bg1"/>
              </a:solidFill>
            </a:endParaRPr>
          </a:p>
          <a:p>
            <a:pPr>
              <a:buClr>
                <a:srgbClr val="C00000"/>
              </a:buClr>
            </a:pPr>
            <a:endParaRPr lang="de-DE" sz="1800" b="1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B32221-AC9E-4A80-91AE-11828BD2E57C}"/>
              </a:ext>
            </a:extLst>
          </p:cNvPr>
          <p:cNvSpPr txBox="1"/>
          <p:nvPr/>
        </p:nvSpPr>
        <p:spPr>
          <a:xfrm>
            <a:off x="6330153" y="2902563"/>
            <a:ext cx="551729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de-DE" sz="1800" b="1" dirty="0">
                <a:solidFill>
                  <a:schemeClr val="bg1"/>
                </a:solidFill>
              </a:rPr>
              <a:t>„Array“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B580683-84EE-47F7-BB5F-28BBF549B285}"/>
              </a:ext>
            </a:extLst>
          </p:cNvPr>
          <p:cNvSpPr txBox="1"/>
          <p:nvPr/>
        </p:nvSpPr>
        <p:spPr>
          <a:xfrm>
            <a:off x="6330153" y="3302673"/>
            <a:ext cx="5517292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800" dirty="0" err="1">
                <a:solidFill>
                  <a:schemeClr val="bg1"/>
                </a:solidFill>
              </a:rPr>
              <a:t>very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special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object</a:t>
            </a:r>
            <a:endParaRPr lang="de-DE" sz="18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800" dirty="0" err="1">
                <a:solidFill>
                  <a:schemeClr val="bg1"/>
                </a:solidFill>
              </a:rPr>
              <a:t>numbers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as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object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keys</a:t>
            </a:r>
            <a:endParaRPr lang="de-DE" sz="18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800" dirty="0" err="1">
                <a:solidFill>
                  <a:schemeClr val="bg1"/>
                </a:solidFill>
              </a:rPr>
              <a:t>has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many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helpful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methods</a:t>
            </a:r>
            <a:endParaRPr lang="de-DE" sz="18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endParaRPr lang="de-DE" sz="18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endParaRPr lang="de-DE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54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4" grpId="0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/>
          <p:cNvSpPr/>
          <p:nvPr/>
        </p:nvSpPr>
        <p:spPr>
          <a:xfrm>
            <a:off x="6103620" y="-12034"/>
            <a:ext cx="6088381" cy="6870034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itel 8"/>
          <p:cNvSpPr>
            <a:spLocks noGrp="1"/>
          </p:cNvSpPr>
          <p:nvPr>
            <p:ph type="title"/>
          </p:nvPr>
        </p:nvSpPr>
        <p:spPr>
          <a:xfrm>
            <a:off x="325593" y="402159"/>
            <a:ext cx="5778025" cy="453183"/>
          </a:xfrm>
        </p:spPr>
        <p:txBody>
          <a:bodyPr/>
          <a:lstStyle/>
          <a:p>
            <a:r>
              <a:rPr lang="de-DE" dirty="0" err="1">
                <a:solidFill>
                  <a:srgbClr val="2D2D2D"/>
                </a:solidFill>
              </a:rPr>
              <a:t>Step</a:t>
            </a:r>
            <a:r>
              <a:rPr lang="de-DE" dirty="0">
                <a:solidFill>
                  <a:srgbClr val="2D2D2D"/>
                </a:solidFill>
              </a:rPr>
              <a:t> 2 – </a:t>
            </a:r>
            <a:r>
              <a:rPr lang="de-DE" dirty="0" err="1">
                <a:solidFill>
                  <a:srgbClr val="2D2D2D"/>
                </a:solidFill>
              </a:rPr>
              <a:t>Booleans</a:t>
            </a:r>
            <a:endParaRPr lang="de-DE" dirty="0">
              <a:solidFill>
                <a:srgbClr val="2D2D2D"/>
              </a:solidFill>
            </a:endParaRPr>
          </a:p>
        </p:txBody>
      </p:sp>
      <p:sp>
        <p:nvSpPr>
          <p:cNvPr id="6" name="Titel 8">
            <a:extLst>
              <a:ext uri="{FF2B5EF4-FFF2-40B4-BE49-F238E27FC236}">
                <a16:creationId xmlns:a16="http://schemas.microsoft.com/office/drawing/2014/main" id="{76AFAB91-9155-4C44-963D-4D39C4E473F6}"/>
              </a:ext>
            </a:extLst>
          </p:cNvPr>
          <p:cNvSpPr txBox="1">
            <a:spLocks/>
          </p:cNvSpPr>
          <p:nvPr/>
        </p:nvSpPr>
        <p:spPr bwMode="auto">
          <a:xfrm>
            <a:off x="6330153" y="371381"/>
            <a:ext cx="5778025" cy="5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cap="none" baseline="0">
                <a:solidFill>
                  <a:srgbClr val="282828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de-DE" sz="24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98181A-97CD-4BE6-9F0B-0FC9D5C3C6DC}"/>
              </a:ext>
            </a:extLst>
          </p:cNvPr>
          <p:cNvSpPr txBox="1"/>
          <p:nvPr/>
        </p:nvSpPr>
        <p:spPr>
          <a:xfrm>
            <a:off x="325593" y="1030271"/>
            <a:ext cx="551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de-DE" sz="2000" b="1" dirty="0" err="1">
                <a:solidFill>
                  <a:srgbClr val="2D2D2D"/>
                </a:solidFill>
                <a:latin typeface="+mj-lt"/>
                <a:ea typeface="+mj-ea"/>
                <a:cs typeface="+mj-cs"/>
              </a:rPr>
              <a:t>Booleans</a:t>
            </a:r>
            <a:endParaRPr lang="de-DE" sz="2000" b="1" dirty="0">
              <a:solidFill>
                <a:srgbClr val="2D2D2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1C97EAA-90FB-4EEE-83B4-B7BB400C31BA}"/>
              </a:ext>
            </a:extLst>
          </p:cNvPr>
          <p:cNvSpPr txBox="1"/>
          <p:nvPr/>
        </p:nvSpPr>
        <p:spPr>
          <a:xfrm>
            <a:off x="325593" y="1430381"/>
            <a:ext cx="55172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  <a:defRPr sz="2000">
                <a:solidFill>
                  <a:srgbClr val="2D2D2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true</a:t>
            </a:r>
            <a:r>
              <a:rPr lang="de-DE" dirty="0"/>
              <a:t>/</a:t>
            </a:r>
            <a:r>
              <a:rPr lang="de-DE" dirty="0" err="1"/>
              <a:t>false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endParaRPr lang="de-DE" dirty="0"/>
          </a:p>
          <a:p>
            <a:r>
              <a:rPr lang="de-DE" dirty="0" err="1"/>
              <a:t>truthy</a:t>
            </a:r>
            <a:r>
              <a:rPr lang="de-DE" dirty="0"/>
              <a:t>/</a:t>
            </a:r>
            <a:r>
              <a:rPr lang="de-DE" dirty="0" err="1"/>
              <a:t>falsy</a:t>
            </a:r>
            <a:endParaRPr lang="de-DE" dirty="0"/>
          </a:p>
          <a:p>
            <a:r>
              <a:rPr lang="de-DE" dirty="0" err="1"/>
              <a:t>equality</a:t>
            </a:r>
            <a:endParaRPr lang="de-DE" dirty="0"/>
          </a:p>
          <a:p>
            <a:r>
              <a:rPr lang="de-DE" dirty="0" err="1"/>
              <a:t>strict</a:t>
            </a:r>
            <a:r>
              <a:rPr lang="de-DE" dirty="0"/>
              <a:t> vs. </a:t>
            </a:r>
            <a:r>
              <a:rPr lang="de-DE" dirty="0" err="1"/>
              <a:t>sloppy</a:t>
            </a:r>
            <a:r>
              <a:rPr lang="de-DE" dirty="0"/>
              <a:t> </a:t>
            </a:r>
            <a:r>
              <a:rPr lang="de-DE" dirty="0" err="1"/>
              <a:t>comparison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641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/>
          <p:cNvSpPr/>
          <p:nvPr/>
        </p:nvSpPr>
        <p:spPr>
          <a:xfrm>
            <a:off x="6103620" y="-12034"/>
            <a:ext cx="6088381" cy="6870034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itel 8"/>
          <p:cNvSpPr>
            <a:spLocks noGrp="1"/>
          </p:cNvSpPr>
          <p:nvPr>
            <p:ph type="title"/>
          </p:nvPr>
        </p:nvSpPr>
        <p:spPr>
          <a:xfrm>
            <a:off x="325593" y="410548"/>
            <a:ext cx="5778025" cy="453183"/>
          </a:xfrm>
        </p:spPr>
        <p:txBody>
          <a:bodyPr/>
          <a:lstStyle/>
          <a:p>
            <a:r>
              <a:rPr lang="de-DE" dirty="0" err="1">
                <a:solidFill>
                  <a:srgbClr val="2D2D2D"/>
                </a:solidFill>
              </a:rPr>
              <a:t>Step</a:t>
            </a:r>
            <a:r>
              <a:rPr lang="de-DE" dirty="0">
                <a:solidFill>
                  <a:srgbClr val="2D2D2D"/>
                </a:solidFill>
              </a:rPr>
              <a:t> 3 – </a:t>
            </a:r>
            <a:r>
              <a:rPr lang="de-DE" dirty="0" err="1">
                <a:solidFill>
                  <a:srgbClr val="2D2D2D"/>
                </a:solidFill>
              </a:rPr>
              <a:t>Functions</a:t>
            </a:r>
            <a:r>
              <a:rPr lang="de-DE" dirty="0">
                <a:solidFill>
                  <a:srgbClr val="2D2D2D"/>
                </a:solidFill>
              </a:rPr>
              <a:t>, Scopes, </a:t>
            </a:r>
            <a:r>
              <a:rPr lang="de-DE" dirty="0" err="1">
                <a:solidFill>
                  <a:srgbClr val="2D2D2D"/>
                </a:solidFill>
              </a:rPr>
              <a:t>Closures</a:t>
            </a:r>
            <a:endParaRPr lang="de-DE" dirty="0">
              <a:solidFill>
                <a:srgbClr val="2D2D2D"/>
              </a:solidFill>
            </a:endParaRPr>
          </a:p>
        </p:txBody>
      </p:sp>
      <p:sp>
        <p:nvSpPr>
          <p:cNvPr id="6" name="Titel 8">
            <a:extLst>
              <a:ext uri="{FF2B5EF4-FFF2-40B4-BE49-F238E27FC236}">
                <a16:creationId xmlns:a16="http://schemas.microsoft.com/office/drawing/2014/main" id="{76AFAB91-9155-4C44-963D-4D39C4E473F6}"/>
              </a:ext>
            </a:extLst>
          </p:cNvPr>
          <p:cNvSpPr txBox="1">
            <a:spLocks/>
          </p:cNvSpPr>
          <p:nvPr/>
        </p:nvSpPr>
        <p:spPr bwMode="auto">
          <a:xfrm>
            <a:off x="6330153" y="371381"/>
            <a:ext cx="5778025" cy="5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cap="none" baseline="0">
                <a:solidFill>
                  <a:srgbClr val="282828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de-DE" sz="24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98181A-97CD-4BE6-9F0B-0FC9D5C3C6DC}"/>
              </a:ext>
            </a:extLst>
          </p:cNvPr>
          <p:cNvSpPr txBox="1"/>
          <p:nvPr/>
        </p:nvSpPr>
        <p:spPr>
          <a:xfrm>
            <a:off x="325593" y="1030271"/>
            <a:ext cx="551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de-DE" sz="2000" b="1" dirty="0" err="1">
                <a:solidFill>
                  <a:srgbClr val="2D2D2D"/>
                </a:solidFill>
                <a:latin typeface="+mj-lt"/>
                <a:ea typeface="+mj-ea"/>
                <a:cs typeface="+mj-cs"/>
              </a:rPr>
              <a:t>Functions</a:t>
            </a:r>
            <a:endParaRPr lang="de-DE" sz="2000" b="1" dirty="0">
              <a:solidFill>
                <a:srgbClr val="2D2D2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1C97EAA-90FB-4EEE-83B4-B7BB400C31BA}"/>
              </a:ext>
            </a:extLst>
          </p:cNvPr>
          <p:cNvSpPr txBox="1"/>
          <p:nvPr/>
        </p:nvSpPr>
        <p:spPr>
          <a:xfrm>
            <a:off x="325593" y="1430381"/>
            <a:ext cx="55172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  <a:defRPr sz="2000">
                <a:solidFill>
                  <a:srgbClr val="2D2D2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function</a:t>
            </a:r>
            <a:r>
              <a:rPr lang="de-DE" dirty="0"/>
              <a:t> vs. </a:t>
            </a:r>
            <a:r>
              <a:rPr lang="de-DE" dirty="0" err="1"/>
              <a:t>method</a:t>
            </a:r>
            <a:endParaRPr lang="de-DE" dirty="0"/>
          </a:p>
          <a:p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first-class </a:t>
            </a:r>
            <a:r>
              <a:rPr lang="de-DE" dirty="0" err="1"/>
              <a:t>objects</a:t>
            </a:r>
            <a:endParaRPr lang="de-DE" dirty="0"/>
          </a:p>
          <a:p>
            <a:r>
              <a:rPr lang="de-DE" dirty="0" err="1"/>
              <a:t>higher</a:t>
            </a:r>
            <a:r>
              <a:rPr lang="de-DE" dirty="0"/>
              <a:t>-order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</a:t>
            </a:r>
          </a:p>
          <a:p>
            <a:r>
              <a:rPr lang="de-DE" dirty="0" err="1">
                <a:sym typeface="Wingdings" panose="05000000000000000000" pitchFamily="2" charset="2"/>
              </a:rPr>
              <a:t>have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their</a:t>
            </a:r>
            <a:r>
              <a:rPr lang="de-DE" dirty="0">
                <a:sym typeface="Wingdings" panose="05000000000000000000" pitchFamily="2" charset="2"/>
              </a:rPr>
              <a:t> own </a:t>
            </a:r>
            <a:r>
              <a:rPr lang="de-DE" dirty="0" err="1">
                <a:sym typeface="Wingdings" panose="05000000000000000000" pitchFamily="2" charset="2"/>
              </a:rPr>
              <a:t>scope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variable </a:t>
            </a:r>
            <a:r>
              <a:rPr lang="de-DE" dirty="0" err="1">
                <a:sym typeface="Wingdings" panose="05000000000000000000" pitchFamily="2" charset="2"/>
              </a:rPr>
              <a:t>substitution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callbacks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sync</a:t>
            </a:r>
            <a:r>
              <a:rPr lang="de-DE" dirty="0">
                <a:sym typeface="Wingdings" panose="05000000000000000000" pitchFamily="2" charset="2"/>
              </a:rPr>
              <a:t> vs. </a:t>
            </a:r>
            <a:r>
              <a:rPr lang="de-DE" dirty="0" err="1">
                <a:sym typeface="Wingdings" panose="05000000000000000000" pitchFamily="2" charset="2"/>
              </a:rPr>
              <a:t>async</a:t>
            </a:r>
            <a:endParaRPr lang="de-DE" dirty="0"/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E3E6434-AA67-42BB-96EE-5B07A2479717}"/>
              </a:ext>
            </a:extLst>
          </p:cNvPr>
          <p:cNvSpPr txBox="1"/>
          <p:nvPr/>
        </p:nvSpPr>
        <p:spPr>
          <a:xfrm>
            <a:off x="6330153" y="1030271"/>
            <a:ext cx="551729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de-DE" sz="1800" b="1" dirty="0">
                <a:solidFill>
                  <a:schemeClr val="bg1"/>
                </a:solidFill>
              </a:rPr>
              <a:t>Scopes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0D7A672-CFAE-4738-9DDD-6AFFBE89321E}"/>
              </a:ext>
            </a:extLst>
          </p:cNvPr>
          <p:cNvSpPr txBox="1"/>
          <p:nvPr/>
        </p:nvSpPr>
        <p:spPr>
          <a:xfrm>
            <a:off x="6330153" y="1430381"/>
            <a:ext cx="5517292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800" dirty="0">
                <a:solidFill>
                  <a:schemeClr val="bg1"/>
                </a:solidFill>
              </a:rPr>
              <a:t>global </a:t>
            </a:r>
            <a:r>
              <a:rPr lang="de-DE" sz="1800" dirty="0" err="1">
                <a:solidFill>
                  <a:schemeClr val="bg1"/>
                </a:solidFill>
              </a:rPr>
              <a:t>scope</a:t>
            </a:r>
            <a:r>
              <a:rPr lang="de-DE" sz="1800" dirty="0">
                <a:solidFill>
                  <a:schemeClr val="bg1"/>
                </a:solidFill>
              </a:rPr>
              <a:t> (</a:t>
            </a:r>
            <a:r>
              <a:rPr lang="de-DE" sz="1800" dirty="0" err="1">
                <a:solidFill>
                  <a:schemeClr val="bg1"/>
                </a:solidFill>
              </a:rPr>
              <a:t>window</a:t>
            </a:r>
            <a:r>
              <a:rPr lang="de-DE" sz="1800" dirty="0">
                <a:solidFill>
                  <a:schemeClr val="bg1"/>
                </a:solidFill>
              </a:rPr>
              <a:t>, global, …)</a:t>
            </a:r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800" dirty="0" err="1">
                <a:solidFill>
                  <a:schemeClr val="bg1"/>
                </a:solidFill>
              </a:rPr>
              <a:t>function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scope</a:t>
            </a:r>
            <a:endParaRPr lang="de-DE" sz="18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800" dirty="0" err="1">
                <a:solidFill>
                  <a:schemeClr val="bg1"/>
                </a:solidFill>
              </a:rPr>
              <a:t>hoisting</a:t>
            </a:r>
            <a:r>
              <a:rPr lang="de-DE" sz="1800" dirty="0">
                <a:solidFill>
                  <a:schemeClr val="bg1"/>
                </a:solidFill>
              </a:rPr>
              <a:t> in ES5</a:t>
            </a:r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800" dirty="0">
                <a:solidFill>
                  <a:schemeClr val="bg1"/>
                </a:solidFill>
              </a:rPr>
              <a:t>block </a:t>
            </a:r>
            <a:r>
              <a:rPr lang="de-DE" sz="1800" dirty="0" err="1">
                <a:solidFill>
                  <a:schemeClr val="bg1"/>
                </a:solidFill>
              </a:rPr>
              <a:t>scope</a:t>
            </a:r>
            <a:r>
              <a:rPr lang="de-DE" sz="1800" dirty="0">
                <a:solidFill>
                  <a:schemeClr val="bg1"/>
                </a:solidFill>
              </a:rPr>
              <a:t> (ES6+)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FA4EF9E-43C3-4978-994F-AAA4EF3A8F34}"/>
              </a:ext>
            </a:extLst>
          </p:cNvPr>
          <p:cNvSpPr txBox="1"/>
          <p:nvPr/>
        </p:nvSpPr>
        <p:spPr>
          <a:xfrm>
            <a:off x="6330153" y="2753820"/>
            <a:ext cx="551729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de-DE" sz="1800" b="1" dirty="0" err="1">
                <a:solidFill>
                  <a:schemeClr val="bg1"/>
                </a:solidFill>
              </a:rPr>
              <a:t>Closures</a:t>
            </a:r>
            <a:endParaRPr lang="de-DE" sz="1800" b="1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9086657-3FBB-4E15-B899-9BDD97CAF46E}"/>
              </a:ext>
            </a:extLst>
          </p:cNvPr>
          <p:cNvSpPr txBox="1"/>
          <p:nvPr/>
        </p:nvSpPr>
        <p:spPr>
          <a:xfrm>
            <a:off x="6330153" y="3153930"/>
            <a:ext cx="5517292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800" dirty="0" err="1">
                <a:solidFill>
                  <a:schemeClr val="bg1"/>
                </a:solidFill>
              </a:rPr>
              <a:t>functions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enclose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their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scope</a:t>
            </a:r>
            <a:endParaRPr lang="de-DE" sz="18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800" dirty="0">
                <a:solidFill>
                  <a:schemeClr val="bg1"/>
                </a:solidFill>
              </a:rPr>
              <a:t>persistent </a:t>
            </a:r>
            <a:r>
              <a:rPr lang="de-DE" sz="1800" dirty="0" err="1">
                <a:solidFill>
                  <a:schemeClr val="bg1"/>
                </a:solidFill>
              </a:rPr>
              <a:t>scope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access</a:t>
            </a:r>
            <a:endParaRPr lang="de-DE" sz="18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800" dirty="0" err="1">
                <a:solidFill>
                  <a:schemeClr val="bg1"/>
                </a:solidFill>
              </a:rPr>
              <a:t>values</a:t>
            </a:r>
            <a:r>
              <a:rPr lang="de-DE" sz="1800" dirty="0">
                <a:solidFill>
                  <a:schemeClr val="bg1"/>
                </a:solidFill>
              </a:rPr>
              <a:t> vs. </a:t>
            </a:r>
            <a:r>
              <a:rPr lang="de-DE" sz="1800" dirty="0" err="1">
                <a:solidFill>
                  <a:schemeClr val="bg1"/>
                </a:solidFill>
              </a:rPr>
              <a:t>references</a:t>
            </a:r>
            <a:endParaRPr lang="de-DE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67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8" grpId="0"/>
      <p:bldP spid="9" grpId="0"/>
      <p:bldP spid="10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/>
          <p:cNvSpPr/>
          <p:nvPr/>
        </p:nvSpPr>
        <p:spPr>
          <a:xfrm>
            <a:off x="6103620" y="-12034"/>
            <a:ext cx="6088381" cy="6870034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Titel 8"/>
          <p:cNvSpPr>
            <a:spLocks noGrp="1"/>
          </p:cNvSpPr>
          <p:nvPr>
            <p:ph type="title"/>
          </p:nvPr>
        </p:nvSpPr>
        <p:spPr>
          <a:xfrm>
            <a:off x="268355" y="410548"/>
            <a:ext cx="5743826" cy="453183"/>
          </a:xfrm>
        </p:spPr>
        <p:txBody>
          <a:bodyPr/>
          <a:lstStyle/>
          <a:p>
            <a:r>
              <a:rPr lang="de-DE" dirty="0" err="1">
                <a:solidFill>
                  <a:srgbClr val="2D2D2D"/>
                </a:solidFill>
              </a:rPr>
              <a:t>Step</a:t>
            </a:r>
            <a:r>
              <a:rPr lang="de-DE" dirty="0">
                <a:solidFill>
                  <a:srgbClr val="2D2D2D"/>
                </a:solidFill>
              </a:rPr>
              <a:t> 3 </a:t>
            </a:r>
            <a:r>
              <a:rPr lang="de-DE" dirty="0" err="1">
                <a:solidFill>
                  <a:srgbClr val="2D2D2D"/>
                </a:solidFill>
              </a:rPr>
              <a:t>addition</a:t>
            </a:r>
            <a:r>
              <a:rPr lang="de-DE" dirty="0">
                <a:solidFill>
                  <a:srgbClr val="2D2D2D"/>
                </a:solidFill>
              </a:rPr>
              <a:t> – </a:t>
            </a:r>
            <a:r>
              <a:rPr lang="de-DE" dirty="0" err="1">
                <a:solidFill>
                  <a:srgbClr val="2D2D2D"/>
                </a:solidFill>
              </a:rPr>
              <a:t>map</a:t>
            </a:r>
            <a:r>
              <a:rPr lang="de-DE" dirty="0">
                <a:solidFill>
                  <a:srgbClr val="2D2D2D"/>
                </a:solidFill>
              </a:rPr>
              <a:t>, </a:t>
            </a:r>
            <a:r>
              <a:rPr lang="de-DE" dirty="0" err="1">
                <a:solidFill>
                  <a:srgbClr val="2D2D2D"/>
                </a:solidFill>
              </a:rPr>
              <a:t>filter</a:t>
            </a:r>
            <a:r>
              <a:rPr lang="de-DE" dirty="0">
                <a:solidFill>
                  <a:srgbClr val="2D2D2D"/>
                </a:solidFill>
              </a:rPr>
              <a:t>, </a:t>
            </a:r>
            <a:r>
              <a:rPr lang="de-DE" dirty="0" err="1">
                <a:solidFill>
                  <a:srgbClr val="2D2D2D"/>
                </a:solidFill>
              </a:rPr>
              <a:t>reduce</a:t>
            </a:r>
            <a:endParaRPr lang="de-DE" dirty="0">
              <a:solidFill>
                <a:srgbClr val="2D2D2D"/>
              </a:solidFill>
            </a:endParaRPr>
          </a:p>
        </p:txBody>
      </p:sp>
      <p:sp>
        <p:nvSpPr>
          <p:cNvPr id="6" name="Titel 8">
            <a:extLst>
              <a:ext uri="{FF2B5EF4-FFF2-40B4-BE49-F238E27FC236}">
                <a16:creationId xmlns:a16="http://schemas.microsoft.com/office/drawing/2014/main" id="{76AFAB91-9155-4C44-963D-4D39C4E473F6}"/>
              </a:ext>
            </a:extLst>
          </p:cNvPr>
          <p:cNvSpPr txBox="1">
            <a:spLocks/>
          </p:cNvSpPr>
          <p:nvPr/>
        </p:nvSpPr>
        <p:spPr bwMode="auto">
          <a:xfrm>
            <a:off x="6330153" y="371381"/>
            <a:ext cx="5778025" cy="5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cap="none" baseline="0">
                <a:solidFill>
                  <a:srgbClr val="282828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98181A-97CD-4BE6-9F0B-0FC9D5C3C6DC}"/>
              </a:ext>
            </a:extLst>
          </p:cNvPr>
          <p:cNvSpPr txBox="1"/>
          <p:nvPr/>
        </p:nvSpPr>
        <p:spPr>
          <a:xfrm>
            <a:off x="363455" y="1030271"/>
            <a:ext cx="5724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map</a:t>
            </a:r>
            <a:endParaRPr kumimoji="0" lang="de-DE" sz="2000" b="1" i="0" u="none" strike="noStrike" kern="1200" cap="none" spc="0" normalizeH="0" baseline="0" noProof="0" dirty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16DC5F9-FD6D-494A-9D66-9070EE1C93F0}"/>
              </a:ext>
            </a:extLst>
          </p:cNvPr>
          <p:cNvSpPr txBox="1"/>
          <p:nvPr/>
        </p:nvSpPr>
        <p:spPr>
          <a:xfrm>
            <a:off x="293941" y="2416851"/>
            <a:ext cx="551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filter</a:t>
            </a:r>
            <a:endParaRPr kumimoji="0" lang="de-DE" sz="2000" b="1" i="0" u="none" strike="noStrike" kern="1200" cap="none" spc="0" normalizeH="0" baseline="0" noProof="0" dirty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6" name="Grafik 15" descr="Thermometer">
            <a:extLst>
              <a:ext uri="{FF2B5EF4-FFF2-40B4-BE49-F238E27FC236}">
                <a16:creationId xmlns:a16="http://schemas.microsoft.com/office/drawing/2014/main" id="{830DF40A-7101-4BFD-AB83-336588DF0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2573" y="4446821"/>
            <a:ext cx="651525" cy="651525"/>
          </a:xfrm>
          <a:prstGeom prst="rect">
            <a:avLst/>
          </a:prstGeom>
        </p:spPr>
      </p:pic>
      <p:pic>
        <p:nvPicPr>
          <p:cNvPr id="18" name="Grafik 17" descr="Blitz">
            <a:extLst>
              <a:ext uri="{FF2B5EF4-FFF2-40B4-BE49-F238E27FC236}">
                <a16:creationId xmlns:a16="http://schemas.microsoft.com/office/drawing/2014/main" id="{F2A569C8-5A5D-4A58-86B3-C4AC0D6A66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689" y="1596921"/>
            <a:ext cx="651525" cy="651525"/>
          </a:xfrm>
          <a:prstGeom prst="rect">
            <a:avLst/>
          </a:prstGeom>
        </p:spPr>
      </p:pic>
      <p:pic>
        <p:nvPicPr>
          <p:cNvPr id="19" name="Grafik 18" descr="Blitz">
            <a:extLst>
              <a:ext uri="{FF2B5EF4-FFF2-40B4-BE49-F238E27FC236}">
                <a16:creationId xmlns:a16="http://schemas.microsoft.com/office/drawing/2014/main" id="{23CBD4F7-78E6-4C47-8352-A057F0AE4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214" y="1596921"/>
            <a:ext cx="651525" cy="651525"/>
          </a:xfrm>
          <a:prstGeom prst="rect">
            <a:avLst/>
          </a:prstGeom>
        </p:spPr>
      </p:pic>
      <p:pic>
        <p:nvPicPr>
          <p:cNvPr id="20" name="Grafik 19" descr="Blitz">
            <a:extLst>
              <a:ext uri="{FF2B5EF4-FFF2-40B4-BE49-F238E27FC236}">
                <a16:creationId xmlns:a16="http://schemas.microsoft.com/office/drawing/2014/main" id="{35771FC5-691A-4BF7-9A15-CAF4F7470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2739" y="1596921"/>
            <a:ext cx="651525" cy="651525"/>
          </a:xfrm>
          <a:prstGeom prst="rect">
            <a:avLst/>
          </a:prstGeom>
        </p:spPr>
      </p:pic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8BD49F9-6F8C-4F2F-B7AB-86623A1472B1}"/>
              </a:ext>
            </a:extLst>
          </p:cNvPr>
          <p:cNvCxnSpPr>
            <a:cxnSpLocks/>
          </p:cNvCxnSpPr>
          <p:nvPr/>
        </p:nvCxnSpPr>
        <p:spPr>
          <a:xfrm>
            <a:off x="2743754" y="1909474"/>
            <a:ext cx="564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fik 22" descr="Sonne">
            <a:extLst>
              <a:ext uri="{FF2B5EF4-FFF2-40B4-BE49-F238E27FC236}">
                <a16:creationId xmlns:a16="http://schemas.microsoft.com/office/drawing/2014/main" id="{54D2F30B-4680-4B30-A8E2-04D7135AA8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22974" y="1583712"/>
            <a:ext cx="651525" cy="651525"/>
          </a:xfrm>
          <a:prstGeom prst="rect">
            <a:avLst/>
          </a:prstGeom>
        </p:spPr>
      </p:pic>
      <p:pic>
        <p:nvPicPr>
          <p:cNvPr id="27" name="Grafik 26" descr="Sonne">
            <a:extLst>
              <a:ext uri="{FF2B5EF4-FFF2-40B4-BE49-F238E27FC236}">
                <a16:creationId xmlns:a16="http://schemas.microsoft.com/office/drawing/2014/main" id="{BEA7D0C9-7AAF-4847-B952-E17A7179F2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89739" y="1583712"/>
            <a:ext cx="651525" cy="651525"/>
          </a:xfrm>
          <a:prstGeom prst="rect">
            <a:avLst/>
          </a:prstGeom>
        </p:spPr>
      </p:pic>
      <p:pic>
        <p:nvPicPr>
          <p:cNvPr id="28" name="Grafik 27" descr="Sonne">
            <a:extLst>
              <a:ext uri="{FF2B5EF4-FFF2-40B4-BE49-F238E27FC236}">
                <a16:creationId xmlns:a16="http://schemas.microsoft.com/office/drawing/2014/main" id="{5DF8E1BB-F883-4A35-82C2-B1F3865E7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41264" y="1583712"/>
            <a:ext cx="651525" cy="651525"/>
          </a:xfrm>
          <a:prstGeom prst="rect">
            <a:avLst/>
          </a:prstGeom>
        </p:spPr>
      </p:pic>
      <p:pic>
        <p:nvPicPr>
          <p:cNvPr id="30" name="Grafik 29" descr="Sonne">
            <a:extLst>
              <a:ext uri="{FF2B5EF4-FFF2-40B4-BE49-F238E27FC236}">
                <a16:creationId xmlns:a16="http://schemas.microsoft.com/office/drawing/2014/main" id="{A7BC064C-9046-4A52-A01B-B0B05BBBDC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1762" y="1591950"/>
            <a:ext cx="651525" cy="651525"/>
          </a:xfrm>
          <a:prstGeom prst="rect">
            <a:avLst/>
          </a:prstGeom>
        </p:spPr>
      </p:pic>
      <p:pic>
        <p:nvPicPr>
          <p:cNvPr id="31" name="Grafik 30" descr="Blitz">
            <a:extLst>
              <a:ext uri="{FF2B5EF4-FFF2-40B4-BE49-F238E27FC236}">
                <a16:creationId xmlns:a16="http://schemas.microsoft.com/office/drawing/2014/main" id="{4E6B103D-FD84-4268-8716-B601CFF8A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6488" y="1596921"/>
            <a:ext cx="651525" cy="651525"/>
          </a:xfrm>
          <a:prstGeom prst="rect">
            <a:avLst/>
          </a:prstGeom>
        </p:spPr>
      </p:pic>
      <p:pic>
        <p:nvPicPr>
          <p:cNvPr id="32" name="Grafik 31" descr="Blitz">
            <a:extLst>
              <a:ext uri="{FF2B5EF4-FFF2-40B4-BE49-F238E27FC236}">
                <a16:creationId xmlns:a16="http://schemas.microsoft.com/office/drawing/2014/main" id="{1EBABFD8-15B5-4D54-AE75-7E174B9ED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263" y="2981636"/>
            <a:ext cx="651525" cy="651525"/>
          </a:xfrm>
          <a:prstGeom prst="rect">
            <a:avLst/>
          </a:prstGeom>
        </p:spPr>
      </p:pic>
      <p:pic>
        <p:nvPicPr>
          <p:cNvPr id="34" name="Grafik 33" descr="Blitz">
            <a:extLst>
              <a:ext uri="{FF2B5EF4-FFF2-40B4-BE49-F238E27FC236}">
                <a16:creationId xmlns:a16="http://schemas.microsoft.com/office/drawing/2014/main" id="{5CAE4FE8-DCA7-4FA6-8A97-FD565A3405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4334" y="2986637"/>
            <a:ext cx="651525" cy="651525"/>
          </a:xfrm>
          <a:prstGeom prst="rect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93F88AF-CFA9-4F42-8F37-52AE800F53F3}"/>
              </a:ext>
            </a:extLst>
          </p:cNvPr>
          <p:cNvCxnSpPr>
            <a:cxnSpLocks/>
          </p:cNvCxnSpPr>
          <p:nvPr/>
        </p:nvCxnSpPr>
        <p:spPr>
          <a:xfrm>
            <a:off x="2768790" y="3277714"/>
            <a:ext cx="564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 descr="Sonne">
            <a:extLst>
              <a:ext uri="{FF2B5EF4-FFF2-40B4-BE49-F238E27FC236}">
                <a16:creationId xmlns:a16="http://schemas.microsoft.com/office/drawing/2014/main" id="{EE530CAD-28CC-4065-8FE2-360B747570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0594" y="2959776"/>
            <a:ext cx="651525" cy="651525"/>
          </a:xfrm>
          <a:prstGeom prst="rect">
            <a:avLst/>
          </a:prstGeom>
        </p:spPr>
      </p:pic>
      <p:pic>
        <p:nvPicPr>
          <p:cNvPr id="40" name="Grafik 39" descr="Sonne">
            <a:extLst>
              <a:ext uri="{FF2B5EF4-FFF2-40B4-BE49-F238E27FC236}">
                <a16:creationId xmlns:a16="http://schemas.microsoft.com/office/drawing/2014/main" id="{1CB49CC9-D3CE-43F4-9C67-6058C1EFB6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1761" y="2959776"/>
            <a:ext cx="651525" cy="651525"/>
          </a:xfrm>
          <a:prstGeom prst="rect">
            <a:avLst/>
          </a:prstGeom>
        </p:spPr>
      </p:pic>
      <p:pic>
        <p:nvPicPr>
          <p:cNvPr id="44" name="Grafik 43" descr="Sonne">
            <a:extLst>
              <a:ext uri="{FF2B5EF4-FFF2-40B4-BE49-F238E27FC236}">
                <a16:creationId xmlns:a16="http://schemas.microsoft.com/office/drawing/2014/main" id="{B68C167F-FDBE-4132-8B9A-2E7E879E07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1861" y="2952664"/>
            <a:ext cx="651525" cy="651525"/>
          </a:xfrm>
          <a:prstGeom prst="rect">
            <a:avLst/>
          </a:prstGeom>
        </p:spPr>
      </p:pic>
      <p:pic>
        <p:nvPicPr>
          <p:cNvPr id="45" name="Grafik 44" descr="Sonne">
            <a:extLst>
              <a:ext uri="{FF2B5EF4-FFF2-40B4-BE49-F238E27FC236}">
                <a16:creationId xmlns:a16="http://schemas.microsoft.com/office/drawing/2014/main" id="{7238AEEB-C546-41F6-A880-6007B7DE4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59213" y="2967160"/>
            <a:ext cx="651525" cy="651525"/>
          </a:xfrm>
          <a:prstGeom prst="rect">
            <a:avLst/>
          </a:prstGeom>
        </p:spPr>
      </p:pic>
      <p:sp>
        <p:nvSpPr>
          <p:cNvPr id="46" name="Textfeld 45">
            <a:extLst>
              <a:ext uri="{FF2B5EF4-FFF2-40B4-BE49-F238E27FC236}">
                <a16:creationId xmlns:a16="http://schemas.microsoft.com/office/drawing/2014/main" id="{9214F119-50D3-4EC3-9C8E-E386DD40D69A}"/>
              </a:ext>
            </a:extLst>
          </p:cNvPr>
          <p:cNvSpPr txBox="1"/>
          <p:nvPr/>
        </p:nvSpPr>
        <p:spPr>
          <a:xfrm>
            <a:off x="355204" y="3894533"/>
            <a:ext cx="551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reduce</a:t>
            </a:r>
            <a:endParaRPr kumimoji="0" lang="de-DE" sz="2000" b="1" i="0" u="none" strike="noStrike" kern="1200" cap="none" spc="0" normalizeH="0" baseline="0" noProof="0" dirty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7" name="Grafik 46" descr="Blitz">
            <a:extLst>
              <a:ext uri="{FF2B5EF4-FFF2-40B4-BE49-F238E27FC236}">
                <a16:creationId xmlns:a16="http://schemas.microsoft.com/office/drawing/2014/main" id="{146B3981-FFA6-49F5-A60F-1EDC6D8EC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6526" y="4459318"/>
            <a:ext cx="651525" cy="651525"/>
          </a:xfrm>
          <a:prstGeom prst="rect">
            <a:avLst/>
          </a:prstGeom>
        </p:spPr>
      </p:pic>
      <p:pic>
        <p:nvPicPr>
          <p:cNvPr id="48" name="Grafik 47" descr="Blitz">
            <a:extLst>
              <a:ext uri="{FF2B5EF4-FFF2-40B4-BE49-F238E27FC236}">
                <a16:creationId xmlns:a16="http://schemas.microsoft.com/office/drawing/2014/main" id="{1725879E-6EBB-4621-A170-0F33F1FD9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0834" y="4464319"/>
            <a:ext cx="651525" cy="651525"/>
          </a:xfrm>
          <a:prstGeom prst="rect">
            <a:avLst/>
          </a:prstGeom>
        </p:spPr>
      </p:pic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38FB617A-6203-4E03-ABE6-9E5F4C6A7069}"/>
              </a:ext>
            </a:extLst>
          </p:cNvPr>
          <p:cNvCxnSpPr>
            <a:cxnSpLocks/>
          </p:cNvCxnSpPr>
          <p:nvPr/>
        </p:nvCxnSpPr>
        <p:spPr>
          <a:xfrm>
            <a:off x="2788211" y="4771871"/>
            <a:ext cx="564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fik 51" descr="Sonne">
            <a:extLst>
              <a:ext uri="{FF2B5EF4-FFF2-40B4-BE49-F238E27FC236}">
                <a16:creationId xmlns:a16="http://schemas.microsoft.com/office/drawing/2014/main" id="{D69F5967-1CF1-4F85-961E-C557FD2DFE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3124" y="4439872"/>
            <a:ext cx="651525" cy="651525"/>
          </a:xfrm>
          <a:prstGeom prst="rect">
            <a:avLst/>
          </a:prstGeom>
        </p:spPr>
      </p:pic>
      <p:pic>
        <p:nvPicPr>
          <p:cNvPr id="53" name="Grafik 52" descr="Sonne">
            <a:extLst>
              <a:ext uri="{FF2B5EF4-FFF2-40B4-BE49-F238E27FC236}">
                <a16:creationId xmlns:a16="http://schemas.microsoft.com/office/drawing/2014/main" id="{4F331C4D-DBD4-453B-A189-0F73B91912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20476" y="4453080"/>
            <a:ext cx="651525" cy="651525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2024D00E-C61D-42D0-A090-EEF04DFB85D4}"/>
              </a:ext>
            </a:extLst>
          </p:cNvPr>
          <p:cNvSpPr txBox="1"/>
          <p:nvPr/>
        </p:nvSpPr>
        <p:spPr>
          <a:xfrm>
            <a:off x="6285176" y="1724808"/>
            <a:ext cx="551729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de-DE" sz="1800" b="1" dirty="0">
                <a:solidFill>
                  <a:schemeClr val="bg1"/>
                </a:solidFill>
              </a:rPr>
              <a:t>Same </a:t>
            </a:r>
            <a:r>
              <a:rPr lang="de-DE" sz="1800" b="1" dirty="0" err="1">
                <a:solidFill>
                  <a:schemeClr val="bg1"/>
                </a:solidFill>
              </a:rPr>
              <a:t>lenght</a:t>
            </a:r>
            <a:r>
              <a:rPr lang="de-DE" sz="1800" b="1" dirty="0">
                <a:solidFill>
                  <a:schemeClr val="bg1"/>
                </a:solidFill>
              </a:rPr>
              <a:t>, different </a:t>
            </a:r>
            <a:r>
              <a:rPr lang="de-DE" sz="1800" b="1" dirty="0" err="1">
                <a:solidFill>
                  <a:schemeClr val="bg1"/>
                </a:solidFill>
              </a:rPr>
              <a:t>objects</a:t>
            </a:r>
            <a:endParaRPr lang="de-DE" sz="1800" b="1" dirty="0">
              <a:solidFill>
                <a:schemeClr val="bg1"/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B7902BF-2044-4F38-AD6D-7DBA34341C0B}"/>
              </a:ext>
            </a:extLst>
          </p:cNvPr>
          <p:cNvSpPr txBox="1"/>
          <p:nvPr/>
        </p:nvSpPr>
        <p:spPr>
          <a:xfrm>
            <a:off x="6330153" y="3048196"/>
            <a:ext cx="551729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de-DE" sz="1800" b="1" dirty="0">
                <a:solidFill>
                  <a:schemeClr val="bg1"/>
                </a:solidFill>
              </a:rPr>
              <a:t>Same </a:t>
            </a:r>
            <a:r>
              <a:rPr lang="de-DE" sz="1800" b="1" dirty="0" err="1">
                <a:solidFill>
                  <a:schemeClr val="bg1"/>
                </a:solidFill>
              </a:rPr>
              <a:t>objects</a:t>
            </a:r>
            <a:r>
              <a:rPr lang="de-DE" sz="1800" b="1" dirty="0">
                <a:solidFill>
                  <a:schemeClr val="bg1"/>
                </a:solidFill>
              </a:rPr>
              <a:t>, different </a:t>
            </a:r>
            <a:r>
              <a:rPr lang="de-DE" sz="1800" b="1" dirty="0" err="1">
                <a:solidFill>
                  <a:schemeClr val="bg1"/>
                </a:solidFill>
              </a:rPr>
              <a:t>length</a:t>
            </a:r>
            <a:endParaRPr lang="de-DE" sz="1800" b="1" dirty="0">
              <a:solidFill>
                <a:schemeClr val="bg1"/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BE6518F-891D-4BA1-A681-575AE250F7C5}"/>
              </a:ext>
            </a:extLst>
          </p:cNvPr>
          <p:cNvSpPr txBox="1"/>
          <p:nvPr/>
        </p:nvSpPr>
        <p:spPr>
          <a:xfrm>
            <a:off x="6330153" y="4579195"/>
            <a:ext cx="551729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de-DE" sz="1800" b="1" dirty="0">
                <a:solidFill>
                  <a:schemeClr val="bg1"/>
                </a:solidFill>
              </a:rPr>
              <a:t>Single </a:t>
            </a:r>
            <a:r>
              <a:rPr lang="de-DE" sz="1800" b="1" dirty="0" err="1">
                <a:solidFill>
                  <a:schemeClr val="bg1"/>
                </a:solidFill>
              </a:rPr>
              <a:t>value</a:t>
            </a:r>
            <a:endParaRPr lang="de-DE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76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46" grpId="0"/>
      <p:bldP spid="33" grpId="0"/>
      <p:bldP spid="37" grpId="0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/>
          <p:cNvSpPr/>
          <p:nvPr/>
        </p:nvSpPr>
        <p:spPr>
          <a:xfrm>
            <a:off x="6103620" y="-12034"/>
            <a:ext cx="6088381" cy="6870034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Titel 8"/>
          <p:cNvSpPr>
            <a:spLocks noGrp="1"/>
          </p:cNvSpPr>
          <p:nvPr>
            <p:ph type="title"/>
          </p:nvPr>
        </p:nvSpPr>
        <p:spPr>
          <a:xfrm>
            <a:off x="325593" y="410548"/>
            <a:ext cx="5778025" cy="453183"/>
          </a:xfrm>
        </p:spPr>
        <p:txBody>
          <a:bodyPr/>
          <a:lstStyle/>
          <a:p>
            <a:r>
              <a:rPr lang="de-DE" dirty="0" err="1">
                <a:solidFill>
                  <a:srgbClr val="2D2D2D"/>
                </a:solidFill>
              </a:rPr>
              <a:t>Step</a:t>
            </a:r>
            <a:r>
              <a:rPr lang="de-DE" dirty="0">
                <a:solidFill>
                  <a:srgbClr val="2D2D2D"/>
                </a:solidFill>
              </a:rPr>
              <a:t> 4 – Test </a:t>
            </a:r>
            <a:r>
              <a:rPr lang="de-DE" dirty="0" err="1">
                <a:solidFill>
                  <a:srgbClr val="2D2D2D"/>
                </a:solidFill>
              </a:rPr>
              <a:t>Application</a:t>
            </a:r>
            <a:endParaRPr lang="de-DE" dirty="0">
              <a:solidFill>
                <a:srgbClr val="2D2D2D"/>
              </a:solidFill>
            </a:endParaRPr>
          </a:p>
        </p:txBody>
      </p:sp>
      <p:sp>
        <p:nvSpPr>
          <p:cNvPr id="6" name="Titel 8">
            <a:extLst>
              <a:ext uri="{FF2B5EF4-FFF2-40B4-BE49-F238E27FC236}">
                <a16:creationId xmlns:a16="http://schemas.microsoft.com/office/drawing/2014/main" id="{76AFAB91-9155-4C44-963D-4D39C4E473F6}"/>
              </a:ext>
            </a:extLst>
          </p:cNvPr>
          <p:cNvSpPr txBox="1">
            <a:spLocks/>
          </p:cNvSpPr>
          <p:nvPr/>
        </p:nvSpPr>
        <p:spPr bwMode="auto">
          <a:xfrm>
            <a:off x="6330153" y="371381"/>
            <a:ext cx="5778025" cy="5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cap="none" baseline="0">
                <a:solidFill>
                  <a:srgbClr val="282828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98181A-97CD-4BE6-9F0B-0FC9D5C3C6DC}"/>
              </a:ext>
            </a:extLst>
          </p:cNvPr>
          <p:cNvSpPr txBox="1"/>
          <p:nvPr/>
        </p:nvSpPr>
        <p:spPr>
          <a:xfrm>
            <a:off x="325593" y="1030271"/>
            <a:ext cx="551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Address</a:t>
            </a: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http://172.23.112.52:8888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7EACB76-BABA-41C1-AEEB-15CA2EECF311}"/>
              </a:ext>
            </a:extLst>
          </p:cNvPr>
          <p:cNvSpPr txBox="1"/>
          <p:nvPr/>
        </p:nvSpPr>
        <p:spPr>
          <a:xfrm>
            <a:off x="325593" y="2528100"/>
            <a:ext cx="551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</a:t>
            </a:r>
            <a:r>
              <a:rPr kumimoji="0" lang="de-DE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api</a:t>
            </a: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</a:t>
            </a:r>
            <a:r>
              <a:rPr kumimoji="0" lang="de-DE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start</a:t>
            </a: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start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test</a:t>
            </a:r>
            <a:endParaRPr kumimoji="0" lang="de-DE" sz="2000" i="0" u="none" strike="noStrike" kern="1200" cap="none" spc="0" normalizeH="0" baseline="0" noProof="0" dirty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D9EE7AE-F824-4EDF-9841-D0296BD0071E}"/>
              </a:ext>
            </a:extLst>
          </p:cNvPr>
          <p:cNvSpPr txBox="1"/>
          <p:nvPr/>
        </p:nvSpPr>
        <p:spPr>
          <a:xfrm>
            <a:off x="325593" y="3093854"/>
            <a:ext cx="551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</a:t>
            </a:r>
            <a:r>
              <a:rPr kumimoji="0" lang="de-DE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api</a:t>
            </a: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</a:t>
            </a:r>
            <a:r>
              <a:rPr kumimoji="0" lang="de-DE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running</a:t>
            </a: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</a:t>
            </a:r>
            <a:r>
              <a:rPr kumimoji="0" lang="de-DE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full</a:t>
            </a: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get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all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running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tests</a:t>
            </a:r>
            <a:endParaRPr kumimoji="0" lang="de-DE" sz="2000" i="0" u="none" strike="noStrike" kern="1200" cap="none" spc="0" normalizeH="0" baseline="0" noProof="0" dirty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05A8021-EF76-47EA-98B7-51C8CD0408DE}"/>
              </a:ext>
            </a:extLst>
          </p:cNvPr>
          <p:cNvSpPr txBox="1"/>
          <p:nvPr/>
        </p:nvSpPr>
        <p:spPr>
          <a:xfrm>
            <a:off x="325593" y="3689935"/>
            <a:ext cx="551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</a:t>
            </a:r>
            <a:r>
              <a:rPr kumimoji="0" lang="de-DE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api</a:t>
            </a: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</a:t>
            </a:r>
            <a:r>
              <a:rPr kumimoji="0" lang="de-DE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running</a:t>
            </a: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</a:t>
            </a:r>
            <a:r>
              <a:rPr kumimoji="0" lang="de-DE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ids</a:t>
            </a: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get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all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running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ids</a:t>
            </a:r>
            <a:endParaRPr kumimoji="0" lang="de-DE" sz="2000" i="0" u="none" strike="noStrike" kern="1200" cap="none" spc="0" normalizeH="0" baseline="0" noProof="0" dirty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B714BC5-2DF6-4CFE-84C5-B21BEA2B231E}"/>
              </a:ext>
            </a:extLst>
          </p:cNvPr>
          <p:cNvSpPr txBox="1"/>
          <p:nvPr/>
        </p:nvSpPr>
        <p:spPr>
          <a:xfrm>
            <a:off x="325593" y="4286016"/>
            <a:ext cx="551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</a:t>
            </a:r>
            <a:r>
              <a:rPr kumimoji="0" lang="de-DE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api</a:t>
            </a: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</a:t>
            </a:r>
            <a:r>
              <a:rPr kumimoji="0" lang="de-DE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id</a:t>
            </a: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/:</a:t>
            </a:r>
            <a:r>
              <a:rPr kumimoji="0" lang="de-DE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id</a:t>
            </a: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</a:t>
            </a:r>
            <a:r>
              <a:rPr kumimoji="0" lang="de-DE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full</a:t>
            </a: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get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test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by</a:t>
            </a:r>
            <a:r>
              <a:rPr kumimoji="0" lang="de-DE" sz="2000" i="0" u="none" strike="noStrike" kern="1200" cap="none" spc="0" normalizeH="0" noProof="0" dirty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noProof="0" dirty="0" err="1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its</a:t>
            </a:r>
            <a:r>
              <a:rPr kumimoji="0" lang="de-DE" sz="2000" i="0" u="none" strike="noStrike" kern="1200" cap="none" spc="0" normalizeH="0" noProof="0" dirty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noProof="0" dirty="0" err="1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id</a:t>
            </a:r>
            <a:endParaRPr kumimoji="0" lang="de-DE" sz="2000" i="0" u="none" strike="noStrike" kern="1200" cap="none" spc="0" normalizeH="0" baseline="0" noProof="0" dirty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BC82388-7C37-4809-946E-71F5EF8B1C90}"/>
              </a:ext>
            </a:extLst>
          </p:cNvPr>
          <p:cNvSpPr txBox="1"/>
          <p:nvPr/>
        </p:nvSpPr>
        <p:spPr>
          <a:xfrm>
            <a:off x="325593" y="4882097"/>
            <a:ext cx="5517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C00000"/>
              </a:buClr>
              <a:defRPr/>
            </a:pPr>
            <a:r>
              <a:rPr lang="de-DE" sz="2000" b="1" dirty="0">
                <a:solidFill>
                  <a:srgbClr val="2D2D2D"/>
                </a:solidFill>
                <a:latin typeface="Arial"/>
              </a:rPr>
              <a:t>/</a:t>
            </a:r>
            <a:r>
              <a:rPr lang="de-DE" sz="2000" b="1" dirty="0" err="1">
                <a:solidFill>
                  <a:srgbClr val="2D2D2D"/>
                </a:solidFill>
                <a:latin typeface="Arial"/>
              </a:rPr>
              <a:t>api</a:t>
            </a:r>
            <a:r>
              <a:rPr lang="de-DE" sz="2000" b="1" dirty="0">
                <a:solidFill>
                  <a:srgbClr val="2D2D2D"/>
                </a:solidFill>
                <a:latin typeface="Arial"/>
              </a:rPr>
              <a:t>/</a:t>
            </a:r>
            <a:r>
              <a:rPr lang="de-DE" sz="2000" b="1" dirty="0" err="1">
                <a:solidFill>
                  <a:srgbClr val="2D2D2D"/>
                </a:solidFill>
                <a:latin typeface="Arial"/>
              </a:rPr>
              <a:t>id</a:t>
            </a:r>
            <a:r>
              <a:rPr lang="de-DE" sz="2000" b="1" dirty="0">
                <a:solidFill>
                  <a:srgbClr val="2D2D2D"/>
                </a:solidFill>
                <a:latin typeface="Arial"/>
              </a:rPr>
              <a:t>/:</a:t>
            </a:r>
            <a:r>
              <a:rPr lang="de-DE" sz="2000" b="1" dirty="0" err="1">
                <a:solidFill>
                  <a:srgbClr val="2D2D2D"/>
                </a:solidFill>
                <a:latin typeface="Arial"/>
              </a:rPr>
              <a:t>id</a:t>
            </a:r>
            <a:r>
              <a:rPr lang="de-DE" sz="2000" b="1" dirty="0">
                <a:solidFill>
                  <a:srgbClr val="2D2D2D"/>
                </a:solidFill>
                <a:latin typeface="Arial"/>
              </a:rPr>
              <a:t>/</a:t>
            </a:r>
            <a:r>
              <a:rPr lang="de-DE" sz="2000" b="1" dirty="0" err="1">
                <a:solidFill>
                  <a:srgbClr val="2D2D2D"/>
                </a:solidFill>
                <a:latin typeface="Arial"/>
              </a:rPr>
              <a:t>status</a:t>
            </a:r>
            <a:r>
              <a:rPr lang="de-DE" sz="2000" b="1" dirty="0">
                <a:solidFill>
                  <a:srgbClr val="2D2D2D"/>
                </a:solidFill>
                <a:latin typeface="Arial"/>
              </a:rPr>
              <a:t>	</a:t>
            </a:r>
            <a:r>
              <a:rPr lang="de-DE" sz="2000" dirty="0" err="1">
                <a:solidFill>
                  <a:srgbClr val="2D2D2D"/>
                </a:solidFill>
                <a:latin typeface="Arial"/>
              </a:rPr>
              <a:t>get</a:t>
            </a:r>
            <a:r>
              <a:rPr lang="de-DE" sz="2000" dirty="0">
                <a:solidFill>
                  <a:srgbClr val="2D2D2D"/>
                </a:solidFill>
                <a:latin typeface="Arial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Arial"/>
              </a:rPr>
              <a:t>the</a:t>
            </a:r>
            <a:r>
              <a:rPr lang="de-DE" sz="2000" dirty="0">
                <a:solidFill>
                  <a:srgbClr val="2D2D2D"/>
                </a:solidFill>
                <a:latin typeface="Arial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Arial"/>
              </a:rPr>
              <a:t>status</a:t>
            </a:r>
            <a:r>
              <a:rPr lang="de-DE" sz="2000" dirty="0">
                <a:solidFill>
                  <a:srgbClr val="2D2D2D"/>
                </a:solidFill>
                <a:latin typeface="Arial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Arial"/>
              </a:rPr>
              <a:t>of</a:t>
            </a:r>
            <a:r>
              <a:rPr lang="de-DE" sz="2000" dirty="0">
                <a:solidFill>
                  <a:srgbClr val="2D2D2D"/>
                </a:solidFill>
                <a:latin typeface="Arial"/>
              </a:rPr>
              <a:t> a 			</a:t>
            </a:r>
            <a:r>
              <a:rPr lang="de-DE" sz="2000" dirty="0" err="1">
                <a:solidFill>
                  <a:srgbClr val="2D2D2D"/>
                </a:solidFill>
                <a:latin typeface="Arial"/>
              </a:rPr>
              <a:t>test</a:t>
            </a:r>
            <a:r>
              <a:rPr lang="de-DE" sz="2000" dirty="0">
                <a:solidFill>
                  <a:srgbClr val="2D2D2D"/>
                </a:solidFill>
                <a:latin typeface="Arial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Arial"/>
              </a:rPr>
              <a:t>by</a:t>
            </a:r>
            <a:r>
              <a:rPr lang="de-DE" sz="2000" dirty="0">
                <a:solidFill>
                  <a:srgbClr val="2D2D2D"/>
                </a:solidFill>
                <a:latin typeface="Arial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Arial"/>
              </a:rPr>
              <a:t>id</a:t>
            </a:r>
            <a:endParaRPr lang="de-DE" sz="2000" dirty="0">
              <a:solidFill>
                <a:srgbClr val="2D2D2D"/>
              </a:solidFill>
              <a:latin typeface="Arial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152569D-DD65-4B29-A0C5-93388C5963F4}"/>
              </a:ext>
            </a:extLst>
          </p:cNvPr>
          <p:cNvSpPr txBox="1"/>
          <p:nvPr/>
        </p:nvSpPr>
        <p:spPr>
          <a:xfrm>
            <a:off x="6349115" y="973584"/>
            <a:ext cx="551729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de-DE" sz="1800" b="1" dirty="0">
                <a:solidFill>
                  <a:schemeClr val="bg1"/>
                </a:solidFill>
              </a:rPr>
              <a:t>Notes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1D35D41-3DC4-4572-98FE-A91EE4BC278C}"/>
              </a:ext>
            </a:extLst>
          </p:cNvPr>
          <p:cNvSpPr txBox="1"/>
          <p:nvPr/>
        </p:nvSpPr>
        <p:spPr>
          <a:xfrm>
            <a:off x="6330153" y="1430381"/>
            <a:ext cx="5517292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800" dirty="0" err="1">
                <a:solidFill>
                  <a:schemeClr val="bg1"/>
                </a:solidFill>
              </a:rPr>
              <a:t>NodeJS</a:t>
            </a:r>
            <a:r>
              <a:rPr lang="de-DE" sz="1800" dirty="0">
                <a:solidFill>
                  <a:schemeClr val="bg1"/>
                </a:solidFill>
              </a:rPr>
              <a:t> REST API (also in JavaScript </a:t>
            </a:r>
            <a:r>
              <a:rPr lang="de-DE" sz="1800" dirty="0">
                <a:solidFill>
                  <a:schemeClr val="bg1"/>
                </a:solidFill>
                <a:sym typeface="Wingdings" panose="05000000000000000000" pitchFamily="2" charset="2"/>
              </a:rPr>
              <a:t>)</a:t>
            </a:r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800" dirty="0" err="1">
                <a:solidFill>
                  <a:schemeClr val="bg1"/>
                </a:solidFill>
                <a:sym typeface="Wingdings" panose="05000000000000000000" pitchFamily="2" charset="2"/>
              </a:rPr>
              <a:t>No</a:t>
            </a:r>
            <a:r>
              <a:rPr lang="de-DE" sz="18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chemeClr val="bg1"/>
                </a:solidFill>
                <a:sym typeface="Wingdings" panose="05000000000000000000" pitchFamily="2" charset="2"/>
              </a:rPr>
              <a:t>authentication</a:t>
            </a:r>
            <a:endParaRPr lang="de-DE" sz="1800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1FDC1A2-AD4E-4700-A8F2-CEB192604AA5}"/>
              </a:ext>
            </a:extLst>
          </p:cNvPr>
          <p:cNvSpPr txBox="1"/>
          <p:nvPr/>
        </p:nvSpPr>
        <p:spPr>
          <a:xfrm>
            <a:off x="325593" y="1553491"/>
            <a:ext cx="551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2"/>
              </a:rPr>
              <a:t>Model</a:t>
            </a:r>
            <a:endParaRPr kumimoji="0" lang="de-DE" sz="2000" b="1" i="0" u="none" strike="noStrike" kern="1200" cap="none" spc="0" normalizeH="0" baseline="0" noProof="0" dirty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89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17" grpId="0"/>
      <p:bldP spid="18" grpId="0"/>
      <p:bldP spid="19" grpId="0"/>
      <p:bldP spid="24" grpId="0"/>
      <p:bldP spid="25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/>
          <p:cNvSpPr/>
          <p:nvPr/>
        </p:nvSpPr>
        <p:spPr>
          <a:xfrm>
            <a:off x="6103620" y="-12034"/>
            <a:ext cx="6088381" cy="6870034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Titel 8"/>
          <p:cNvSpPr>
            <a:spLocks noGrp="1"/>
          </p:cNvSpPr>
          <p:nvPr>
            <p:ph type="title"/>
          </p:nvPr>
        </p:nvSpPr>
        <p:spPr>
          <a:xfrm>
            <a:off x="325593" y="410548"/>
            <a:ext cx="5778025" cy="453183"/>
          </a:xfrm>
        </p:spPr>
        <p:txBody>
          <a:bodyPr/>
          <a:lstStyle/>
          <a:p>
            <a:r>
              <a:rPr lang="de-DE" dirty="0" err="1">
                <a:solidFill>
                  <a:srgbClr val="2D2D2D"/>
                </a:solidFill>
              </a:rPr>
              <a:t>Step</a:t>
            </a:r>
            <a:r>
              <a:rPr lang="de-DE" dirty="0">
                <a:solidFill>
                  <a:srgbClr val="2D2D2D"/>
                </a:solidFill>
              </a:rPr>
              <a:t> 4 – Test </a:t>
            </a:r>
            <a:r>
              <a:rPr lang="de-DE" dirty="0" err="1">
                <a:solidFill>
                  <a:srgbClr val="2D2D2D"/>
                </a:solidFill>
              </a:rPr>
              <a:t>Application</a:t>
            </a:r>
            <a:r>
              <a:rPr lang="de-DE" dirty="0">
                <a:solidFill>
                  <a:srgbClr val="2D2D2D"/>
                </a:solidFill>
              </a:rPr>
              <a:t> Tasks</a:t>
            </a:r>
          </a:p>
        </p:txBody>
      </p:sp>
      <p:sp>
        <p:nvSpPr>
          <p:cNvPr id="6" name="Titel 8">
            <a:extLst>
              <a:ext uri="{FF2B5EF4-FFF2-40B4-BE49-F238E27FC236}">
                <a16:creationId xmlns:a16="http://schemas.microsoft.com/office/drawing/2014/main" id="{76AFAB91-9155-4C44-963D-4D39C4E473F6}"/>
              </a:ext>
            </a:extLst>
          </p:cNvPr>
          <p:cNvSpPr txBox="1">
            <a:spLocks/>
          </p:cNvSpPr>
          <p:nvPr/>
        </p:nvSpPr>
        <p:spPr bwMode="auto">
          <a:xfrm>
            <a:off x="6330153" y="371381"/>
            <a:ext cx="5778025" cy="5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cap="none" baseline="0">
                <a:solidFill>
                  <a:srgbClr val="282828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152569D-DD65-4B29-A0C5-93388C5963F4}"/>
              </a:ext>
            </a:extLst>
          </p:cNvPr>
          <p:cNvSpPr txBox="1"/>
          <p:nvPr/>
        </p:nvSpPr>
        <p:spPr>
          <a:xfrm>
            <a:off x="6349115" y="973584"/>
            <a:ext cx="551729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Advanced</a:t>
            </a:r>
            <a:r>
              <a:rPr kumimoji="0" lang="de-DE" sz="18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de-DE" sz="1800" b="1" i="0" u="none" strike="noStrike" kern="1200" cap="none" spc="0" normalizeH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tasks</a:t>
            </a:r>
            <a:endParaRPr kumimoji="0" lang="de-DE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1D35D41-3DC4-4572-98FE-A91EE4BC278C}"/>
              </a:ext>
            </a:extLst>
          </p:cNvPr>
          <p:cNvSpPr txBox="1"/>
          <p:nvPr/>
        </p:nvSpPr>
        <p:spPr>
          <a:xfrm>
            <a:off x="6330153" y="1430381"/>
            <a:ext cx="5517292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800" dirty="0">
                <a:solidFill>
                  <a:srgbClr val="FFFFFF"/>
                </a:solidFill>
              </a:rPr>
              <a:t>* Start a </a:t>
            </a:r>
            <a:r>
              <a:rPr lang="de-DE" sz="1800" dirty="0" err="1">
                <a:solidFill>
                  <a:srgbClr val="FFFFFF"/>
                </a:solidFill>
              </a:rPr>
              <a:t>test</a:t>
            </a:r>
            <a:r>
              <a:rPr lang="de-DE" sz="1800" dirty="0">
                <a:solidFill>
                  <a:srgbClr val="FFFFFF"/>
                </a:solidFill>
              </a:rPr>
              <a:t>, </a:t>
            </a:r>
            <a:r>
              <a:rPr lang="de-DE" sz="1800" dirty="0" err="1">
                <a:solidFill>
                  <a:srgbClr val="FFFFFF"/>
                </a:solidFill>
              </a:rPr>
              <a:t>wait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for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its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completion</a:t>
            </a:r>
            <a:r>
              <a:rPr lang="de-DE" sz="1800" dirty="0">
                <a:solidFill>
                  <a:srgbClr val="FFFFFF"/>
                </a:solidFill>
              </a:rPr>
              <a:t> and log </a:t>
            </a:r>
            <a:r>
              <a:rPr lang="de-DE" sz="1800" dirty="0" err="1">
                <a:solidFill>
                  <a:srgbClr val="FFFFFF"/>
                </a:solidFill>
              </a:rPr>
              <a:t>the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result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to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the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console</a:t>
            </a:r>
            <a:r>
              <a:rPr lang="de-DE" sz="1800" dirty="0">
                <a:solidFill>
                  <a:srgbClr val="FFFFFF"/>
                </a:solidFill>
              </a:rPr>
              <a:t>.</a:t>
            </a:r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endParaRPr lang="de-DE" sz="1800" dirty="0">
              <a:solidFill>
                <a:srgbClr val="FFFFFF"/>
              </a:solidFill>
            </a:endParaRPr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800" dirty="0">
                <a:solidFill>
                  <a:srgbClr val="FFFFFF"/>
                </a:solidFill>
              </a:rPr>
              <a:t>** Start a </a:t>
            </a:r>
            <a:r>
              <a:rPr lang="de-DE" sz="1800" dirty="0" err="1">
                <a:solidFill>
                  <a:srgbClr val="FFFFFF"/>
                </a:solidFill>
              </a:rPr>
              <a:t>test</a:t>
            </a:r>
            <a:r>
              <a:rPr lang="de-DE" sz="1800" dirty="0">
                <a:solidFill>
                  <a:srgbClr val="FFFFFF"/>
                </a:solidFill>
              </a:rPr>
              <a:t>. </a:t>
            </a:r>
            <a:r>
              <a:rPr lang="de-DE" sz="1800" dirty="0" err="1">
                <a:solidFill>
                  <a:srgbClr val="FFFFFF"/>
                </a:solidFill>
              </a:rPr>
              <a:t>Then</a:t>
            </a:r>
            <a:r>
              <a:rPr lang="de-DE" sz="1800" dirty="0">
                <a:solidFill>
                  <a:srgbClr val="FFFFFF"/>
                </a:solidFill>
              </a:rPr>
              <a:t>, </a:t>
            </a:r>
            <a:r>
              <a:rPr lang="de-DE" sz="1800" dirty="0" err="1">
                <a:solidFill>
                  <a:srgbClr val="FFFFFF"/>
                </a:solidFill>
              </a:rPr>
              <a:t>periodically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fetch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the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whole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test</a:t>
            </a:r>
            <a:r>
              <a:rPr lang="de-DE" sz="1800" dirty="0">
                <a:solidFill>
                  <a:srgbClr val="FFFFFF"/>
                </a:solidFill>
              </a:rPr>
              <a:t>. In </a:t>
            </a:r>
            <a:r>
              <a:rPr lang="de-DE" sz="1800" dirty="0" err="1">
                <a:solidFill>
                  <a:srgbClr val="FFFFFF"/>
                </a:solidFill>
              </a:rPr>
              <a:t>each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iteration</a:t>
            </a:r>
            <a:r>
              <a:rPr lang="de-DE" sz="1800" dirty="0">
                <a:solidFill>
                  <a:srgbClr val="FFFFFF"/>
                </a:solidFill>
              </a:rPr>
              <a:t>, </a:t>
            </a:r>
            <a:r>
              <a:rPr lang="de-DE" sz="1800" dirty="0" err="1">
                <a:solidFill>
                  <a:srgbClr val="FFFFFF"/>
                </a:solidFill>
              </a:rPr>
              <a:t>print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the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distinct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orders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of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the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already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passed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tests</a:t>
            </a:r>
            <a:r>
              <a:rPr lang="de-DE" sz="1800" dirty="0">
                <a:solidFill>
                  <a:srgbClr val="FFFFFF"/>
                </a:solidFill>
              </a:rPr>
              <a:t>. </a:t>
            </a:r>
            <a:r>
              <a:rPr lang="de-DE" sz="1800" dirty="0" err="1">
                <a:solidFill>
                  <a:srgbClr val="FFFFFF"/>
                </a:solidFill>
              </a:rPr>
              <a:t>If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the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orders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are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the</a:t>
            </a:r>
            <a:r>
              <a:rPr lang="de-DE" sz="1800" dirty="0">
                <a:solidFill>
                  <a:srgbClr val="FFFFFF"/>
                </a:solidFill>
              </a:rPr>
              <a:t> same, </a:t>
            </a:r>
            <a:r>
              <a:rPr lang="de-DE" sz="1800" dirty="0" err="1">
                <a:solidFill>
                  <a:srgbClr val="FFFFFF"/>
                </a:solidFill>
              </a:rPr>
              <a:t>print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nothing</a:t>
            </a:r>
            <a:r>
              <a:rPr lang="de-DE" sz="1800" dirty="0">
                <a:solidFill>
                  <a:srgbClr val="FFFFFF"/>
                </a:solidFill>
              </a:rPr>
              <a:t>.</a:t>
            </a:r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endParaRPr lang="de-DE" sz="1800" dirty="0">
              <a:solidFill>
                <a:srgbClr val="FFFFFF"/>
              </a:solidFill>
            </a:endParaRPr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800" dirty="0">
                <a:solidFill>
                  <a:srgbClr val="FFFFFF"/>
                </a:solidFill>
              </a:rPr>
              <a:t>*** </a:t>
            </a:r>
            <a:r>
              <a:rPr lang="de-DE" sz="1800" dirty="0" err="1">
                <a:solidFill>
                  <a:srgbClr val="FFFFFF"/>
                </a:solidFill>
              </a:rPr>
              <a:t>For</a:t>
            </a:r>
            <a:r>
              <a:rPr lang="de-DE" sz="1800" dirty="0">
                <a:solidFill>
                  <a:srgbClr val="FFFFFF"/>
                </a:solidFill>
              </a:rPr>
              <a:t> a </a:t>
            </a:r>
            <a:r>
              <a:rPr lang="de-DE" sz="1800" dirty="0" err="1">
                <a:solidFill>
                  <a:srgbClr val="FFFFFF"/>
                </a:solidFill>
              </a:rPr>
              <a:t>running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test</a:t>
            </a:r>
            <a:r>
              <a:rPr lang="de-DE" sz="1800" dirty="0">
                <a:solidFill>
                  <a:srgbClr val="FFFFFF"/>
                </a:solidFill>
              </a:rPr>
              <a:t>, find </a:t>
            </a:r>
            <a:r>
              <a:rPr lang="de-DE" sz="1800" dirty="0" err="1">
                <a:solidFill>
                  <a:srgbClr val="FFFFFF"/>
                </a:solidFill>
              </a:rPr>
              <a:t>the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distinct</a:t>
            </a:r>
            <a:r>
              <a:rPr lang="de-DE" sz="1800" dirty="0">
                <a:solidFill>
                  <a:srgbClr val="FFFFFF"/>
                </a:solidFill>
              </a:rPr>
              <a:t> tags </a:t>
            </a:r>
            <a:r>
              <a:rPr lang="de-DE" sz="1800" dirty="0" err="1">
                <a:solidFill>
                  <a:srgbClr val="FFFFFF"/>
                </a:solidFill>
              </a:rPr>
              <a:t>of</a:t>
            </a:r>
            <a:r>
              <a:rPr lang="de-DE" sz="1800" dirty="0">
                <a:solidFill>
                  <a:srgbClr val="FFFFFF"/>
                </a:solidFill>
              </a:rPr>
              <a:t> all </a:t>
            </a:r>
            <a:r>
              <a:rPr lang="de-DE" sz="1800" dirty="0" err="1">
                <a:solidFill>
                  <a:srgbClr val="FFFFFF"/>
                </a:solidFill>
              </a:rPr>
              <a:t>currently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passed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steps</a:t>
            </a:r>
            <a:r>
              <a:rPr lang="de-DE" sz="1800" dirty="0">
                <a:solidFill>
                  <a:srgbClr val="FFFFFF"/>
                </a:solidFill>
              </a:rPr>
              <a:t>. Print </a:t>
            </a:r>
            <a:r>
              <a:rPr lang="de-DE" sz="1800" dirty="0" err="1">
                <a:solidFill>
                  <a:srgbClr val="FFFFFF"/>
                </a:solidFill>
              </a:rPr>
              <a:t>the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newly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arrived</a:t>
            </a:r>
            <a:r>
              <a:rPr lang="de-DE" sz="1800" dirty="0">
                <a:solidFill>
                  <a:srgbClr val="FFFFFF"/>
                </a:solidFill>
              </a:rPr>
              <a:t> tags </a:t>
            </a:r>
            <a:r>
              <a:rPr lang="de-DE" sz="1800" dirty="0" err="1">
                <a:solidFill>
                  <a:srgbClr val="FFFFFF"/>
                </a:solidFill>
              </a:rPr>
              <a:t>compared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to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the</a:t>
            </a:r>
            <a:r>
              <a:rPr lang="de-DE" sz="1800" dirty="0">
                <a:solidFill>
                  <a:srgbClr val="FFFFFF"/>
                </a:solidFill>
              </a:rPr>
              <a:t> last </a:t>
            </a:r>
            <a:r>
              <a:rPr lang="de-DE" sz="1800" dirty="0" err="1">
                <a:solidFill>
                  <a:srgbClr val="FFFFFF"/>
                </a:solidFill>
              </a:rPr>
              <a:t>poll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iteration</a:t>
            </a:r>
            <a:r>
              <a:rPr lang="de-DE" sz="1800" dirty="0">
                <a:solidFill>
                  <a:srgbClr val="FFFFFF"/>
                </a:solidFill>
              </a:rPr>
              <a:t>.</a:t>
            </a:r>
          </a:p>
          <a:p>
            <a:pPr>
              <a:buClr>
                <a:srgbClr val="C00000"/>
              </a:buClr>
            </a:pPr>
            <a:endParaRPr lang="de-DE" sz="1800" dirty="0">
              <a:solidFill>
                <a:srgbClr val="FFFFFF"/>
              </a:solidFill>
            </a:endParaRPr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800" dirty="0">
                <a:solidFill>
                  <a:srgbClr val="FFFFFF"/>
                </a:solidFill>
              </a:rPr>
              <a:t>**** Write a </a:t>
            </a:r>
            <a:r>
              <a:rPr lang="de-DE" sz="1800" dirty="0" err="1">
                <a:solidFill>
                  <a:srgbClr val="FFFFFF"/>
                </a:solidFill>
              </a:rPr>
              <a:t>wrapper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function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that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takes</a:t>
            </a:r>
            <a:r>
              <a:rPr lang="de-DE" sz="1800" dirty="0">
                <a:solidFill>
                  <a:srgbClr val="FFFFFF"/>
                </a:solidFill>
              </a:rPr>
              <a:t> an </a:t>
            </a:r>
            <a:r>
              <a:rPr lang="de-DE" sz="1800" dirty="0" err="1">
                <a:solidFill>
                  <a:srgbClr val="FFFFFF"/>
                </a:solidFill>
              </a:rPr>
              <a:t>id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as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parameter</a:t>
            </a:r>
            <a:r>
              <a:rPr lang="de-DE" sz="1800" dirty="0">
                <a:solidFill>
                  <a:srgbClr val="FFFFFF"/>
                </a:solidFill>
              </a:rPr>
              <a:t> and </a:t>
            </a:r>
            <a:r>
              <a:rPr lang="de-DE" sz="1800" dirty="0" err="1">
                <a:solidFill>
                  <a:srgbClr val="FFFFFF"/>
                </a:solidFill>
              </a:rPr>
              <a:t>waits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for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the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corresponding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test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to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complete</a:t>
            </a:r>
            <a:r>
              <a:rPr lang="de-DE" sz="1800" dirty="0">
                <a:solidFill>
                  <a:srgbClr val="FFFFFF"/>
                </a:solidFill>
              </a:rPr>
              <a:t>. The </a:t>
            </a:r>
            <a:r>
              <a:rPr lang="de-DE" sz="1800" dirty="0" err="1">
                <a:solidFill>
                  <a:srgbClr val="FFFFFF"/>
                </a:solidFill>
              </a:rPr>
              <a:t>complete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test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result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is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then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passed</a:t>
            </a:r>
            <a:r>
              <a:rPr lang="de-DE" sz="1800" dirty="0">
                <a:solidFill>
                  <a:srgbClr val="FFFFFF"/>
                </a:solidFill>
              </a:rPr>
              <a:t> in a </a:t>
            </a:r>
            <a:r>
              <a:rPr lang="de-DE" sz="1800" dirty="0" err="1">
                <a:solidFill>
                  <a:srgbClr val="FFFFFF"/>
                </a:solidFill>
              </a:rPr>
              <a:t>callback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to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the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calling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function</a:t>
            </a:r>
            <a:r>
              <a:rPr lang="de-DE" sz="18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D90C08E-B5E2-4EFD-8BAC-ECCF4BA88FA1}"/>
              </a:ext>
            </a:extLst>
          </p:cNvPr>
          <p:cNvSpPr txBox="1"/>
          <p:nvPr/>
        </p:nvSpPr>
        <p:spPr>
          <a:xfrm>
            <a:off x="325593" y="1030271"/>
            <a:ext cx="551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de-DE" sz="2000" b="1" dirty="0">
                <a:solidFill>
                  <a:srgbClr val="2D2D2D"/>
                </a:solidFill>
                <a:latin typeface="+mj-lt"/>
                <a:ea typeface="+mj-ea"/>
                <a:cs typeface="+mj-cs"/>
              </a:rPr>
              <a:t>Basic </a:t>
            </a:r>
            <a:r>
              <a:rPr lang="de-DE" sz="2000" b="1" dirty="0" err="1">
                <a:solidFill>
                  <a:srgbClr val="2D2D2D"/>
                </a:solidFill>
                <a:latin typeface="+mj-lt"/>
                <a:ea typeface="+mj-ea"/>
                <a:cs typeface="+mj-cs"/>
              </a:rPr>
              <a:t>tasks</a:t>
            </a:r>
            <a:endParaRPr lang="de-DE" sz="2000" b="1" dirty="0">
              <a:solidFill>
                <a:srgbClr val="2D2D2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2E9282F-BEA8-44BD-8E9E-7A33FEAD496A}"/>
              </a:ext>
            </a:extLst>
          </p:cNvPr>
          <p:cNvSpPr txBox="1"/>
          <p:nvPr/>
        </p:nvSpPr>
        <p:spPr>
          <a:xfrm>
            <a:off x="325593" y="1430381"/>
            <a:ext cx="55172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  <a:defRPr sz="2000">
                <a:solidFill>
                  <a:srgbClr val="2D2D2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Start a </a:t>
            </a:r>
            <a:r>
              <a:rPr lang="de-DE" dirty="0" err="1"/>
              <a:t>test</a:t>
            </a:r>
            <a:r>
              <a:rPr lang="de-DE" dirty="0"/>
              <a:t> and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status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currently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50%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? Print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and </a:t>
            </a:r>
            <a:r>
              <a:rPr lang="de-DE" dirty="0" err="1"/>
              <a:t>ids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console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currently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explicitly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xMap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?</a:t>
            </a:r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, find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distinct</a:t>
            </a:r>
            <a:r>
              <a:rPr lang="de-DE" dirty="0"/>
              <a:t> tags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currently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explicitly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xMap</a:t>
            </a:r>
            <a:r>
              <a:rPr lang="de-DE" dirty="0"/>
              <a:t> and </a:t>
            </a:r>
            <a:r>
              <a:rPr lang="de-DE" dirty="0" err="1"/>
              <a:t>xLocate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5081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/>
          <p:cNvSpPr/>
          <p:nvPr/>
        </p:nvSpPr>
        <p:spPr>
          <a:xfrm>
            <a:off x="3673502" y="-12034"/>
            <a:ext cx="8518499" cy="694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8"/>
          <p:cNvSpPr>
            <a:spLocks noGrp="1"/>
          </p:cNvSpPr>
          <p:nvPr>
            <p:ph type="title"/>
          </p:nvPr>
        </p:nvSpPr>
        <p:spPr>
          <a:xfrm>
            <a:off x="325593" y="402159"/>
            <a:ext cx="5999007" cy="453183"/>
          </a:xfrm>
        </p:spPr>
        <p:txBody>
          <a:bodyPr/>
          <a:lstStyle/>
          <a:p>
            <a:r>
              <a:rPr lang="de-DE" dirty="0">
                <a:solidFill>
                  <a:srgbClr val="2D2D2D"/>
                </a:solidFill>
              </a:rPr>
              <a:t>Further </a:t>
            </a:r>
            <a:r>
              <a:rPr lang="de-DE" dirty="0" err="1">
                <a:solidFill>
                  <a:srgbClr val="2D2D2D"/>
                </a:solidFill>
              </a:rPr>
              <a:t>readings</a:t>
            </a:r>
            <a:endParaRPr lang="de-DE" dirty="0">
              <a:solidFill>
                <a:srgbClr val="2D2D2D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864334" y="471249"/>
            <a:ext cx="77946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1000" dirty="0">
                <a:solidFill>
                  <a:schemeClr val="bg1"/>
                </a:solidFill>
              </a:rPr>
              <a:t>About JS</a:t>
            </a:r>
            <a:endParaRPr lang="en-US" sz="1000" dirty="0">
              <a:solidFill>
                <a:schemeClr val="bg1"/>
              </a:solidFill>
              <a:hlinkClick r:id="rId2"/>
            </a:endParaRPr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en-US" sz="1000" dirty="0">
                <a:solidFill>
                  <a:schemeClr val="bg1"/>
                </a:solidFill>
                <a:hlinkClick r:id="rId2"/>
              </a:rPr>
              <a:t>https://www.youtube.com/watch?v=2pL28CcEijU</a:t>
            </a:r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en-US" sz="1000" dirty="0">
                <a:solidFill>
                  <a:schemeClr val="bg1"/>
                </a:solidFill>
                <a:hlinkClick r:id="rId2"/>
              </a:rPr>
              <a:t>https://auth0.com/blog/a-brief-history-of-javascript</a:t>
            </a:r>
            <a:endParaRPr lang="en-US" sz="10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000" dirty="0">
                <a:solidFill>
                  <a:schemeClr val="bg1"/>
                </a:solidFill>
                <a:hlinkClick r:id="rId3"/>
              </a:rPr>
              <a:t>http://www.ecma-international.org</a:t>
            </a:r>
            <a:endParaRPr lang="de-DE" sz="10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en-US" sz="1000" dirty="0">
                <a:solidFill>
                  <a:schemeClr val="bg1"/>
                </a:solidFill>
                <a:hlinkClick r:id="rId4"/>
              </a:rPr>
              <a:t>https://tc39.github.io/process-document</a:t>
            </a:r>
            <a:endParaRPr lang="en-US" sz="10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en-US" sz="1000" dirty="0">
                <a:solidFill>
                  <a:schemeClr val="bg1"/>
                </a:solidFill>
                <a:hlinkClick r:id="rId5"/>
              </a:rPr>
              <a:t>https://tc39.github.io/ecma262</a:t>
            </a:r>
            <a:endParaRPr lang="de-DE" sz="10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endParaRPr lang="de-DE" sz="1000" dirty="0">
              <a:solidFill>
                <a:schemeClr val="bg1"/>
              </a:solidFill>
            </a:endParaRPr>
          </a:p>
          <a:p>
            <a:pPr>
              <a:buClr>
                <a:srgbClr val="C00000"/>
              </a:buClr>
            </a:pPr>
            <a:r>
              <a:rPr lang="de-DE" sz="1000" dirty="0" err="1">
                <a:solidFill>
                  <a:schemeClr val="bg1"/>
                </a:solidFill>
              </a:rPr>
              <a:t>Documentation</a:t>
            </a:r>
            <a:endParaRPr lang="de-DE" sz="10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000" dirty="0">
                <a:solidFill>
                  <a:schemeClr val="bg1"/>
                </a:solidFill>
              </a:rPr>
              <a:t>https://developer.mozilla.org/en-US/docs/Web/JavaScript/Reference/Global_Objects/Number</a:t>
            </a:r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000" dirty="0">
                <a:solidFill>
                  <a:schemeClr val="bg1"/>
                </a:solidFill>
                <a:hlinkClick r:id="rId6"/>
              </a:rPr>
              <a:t>https://developer.mozilla.org/en-US/docs/Web/JavaScript/Reference/Global_Objects/Array</a:t>
            </a:r>
            <a:endParaRPr lang="de-DE" sz="10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000" dirty="0">
                <a:solidFill>
                  <a:schemeClr val="bg1"/>
                </a:solidFill>
                <a:hlinkClick r:id="rId7"/>
              </a:rPr>
              <a:t>https://developer.mozilla.org/en-US/docs/Web/JavaScript/Reference/Global_Objects/Object</a:t>
            </a:r>
            <a:endParaRPr lang="de-DE" sz="10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000" dirty="0">
                <a:solidFill>
                  <a:schemeClr val="bg1"/>
                </a:solidFill>
                <a:hlinkClick r:id="rId8"/>
              </a:rPr>
              <a:t>https://developer.mozilla.org/en-US/docs/Web/JavaScript/Reference/Global_Objects/String</a:t>
            </a:r>
            <a:endParaRPr lang="de-DE" sz="10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000" dirty="0">
                <a:solidFill>
                  <a:schemeClr val="bg1"/>
                </a:solidFill>
                <a:hlinkClick r:id="rId9"/>
              </a:rPr>
              <a:t>https://developer.mozilla.org/en-US/docs/Web/JavaScript/Closures</a:t>
            </a:r>
            <a:endParaRPr lang="de-DE" sz="10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000" dirty="0">
                <a:solidFill>
                  <a:schemeClr val="bg1"/>
                </a:solidFill>
                <a:hlinkClick r:id="rId10"/>
              </a:rPr>
              <a:t>https://developer.mozilla.org/en-US/docs/Glossary/Truthy</a:t>
            </a:r>
            <a:endParaRPr lang="de-DE" sz="10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000" dirty="0">
                <a:solidFill>
                  <a:schemeClr val="bg1"/>
                </a:solidFill>
              </a:rPr>
              <a:t>https://developer.mozilla.org/en-US/docs/Glossary/Falsy</a:t>
            </a:r>
          </a:p>
          <a:p>
            <a:pPr>
              <a:buClr>
                <a:srgbClr val="C00000"/>
              </a:buClr>
            </a:pPr>
            <a:endParaRPr lang="de-DE" sz="1000" dirty="0">
              <a:solidFill>
                <a:schemeClr val="bg1"/>
              </a:solidFill>
            </a:endParaRPr>
          </a:p>
          <a:p>
            <a:pPr>
              <a:buClr>
                <a:srgbClr val="C00000"/>
              </a:buClr>
            </a:pPr>
            <a:r>
              <a:rPr lang="de-DE" sz="1000" dirty="0" err="1">
                <a:solidFill>
                  <a:schemeClr val="bg1"/>
                </a:solidFill>
              </a:rPr>
              <a:t>Closures</a:t>
            </a:r>
            <a:endParaRPr lang="de-DE" sz="10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000" dirty="0">
                <a:solidFill>
                  <a:schemeClr val="bg1"/>
                </a:solidFill>
                <a:hlinkClick r:id="rId11"/>
              </a:rPr>
              <a:t>https://codeburst.io/explaining-value-vs-reference-in-javascript-647a975e12a0</a:t>
            </a:r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1030" name="Picture 6" descr="Bildergebnis fÃ¼r speaking js">
            <a:extLst>
              <a:ext uri="{FF2B5EF4-FFF2-40B4-BE49-F238E27FC236}">
                <a16:creationId xmlns:a16="http://schemas.microsoft.com/office/drawing/2014/main" id="{01AA3536-DB75-4F2A-B285-F88C81D8D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776" y="3429000"/>
            <a:ext cx="2459648" cy="323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Ã¼r exploring js">
            <a:extLst>
              <a:ext uri="{FF2B5EF4-FFF2-40B4-BE49-F238E27FC236}">
                <a16:creationId xmlns:a16="http://schemas.microsoft.com/office/drawing/2014/main" id="{198FE46F-EEC7-4DF6-816E-FF14A1B35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420" y="3429000"/>
            <a:ext cx="2284600" cy="323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54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fik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096305" cy="6858000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19" name="Textfeld 18"/>
          <p:cNvSpPr txBox="1"/>
          <p:nvPr/>
        </p:nvSpPr>
        <p:spPr>
          <a:xfrm>
            <a:off x="659478" y="1537237"/>
            <a:ext cx="52289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solidFill>
                  <a:srgbClr val="2D2D2D"/>
                </a:solidFill>
              </a:rPr>
              <a:t>About </a:t>
            </a:r>
            <a:r>
              <a:rPr lang="de-DE" sz="1800" b="1" dirty="0" err="1">
                <a:solidFill>
                  <a:srgbClr val="2D2D2D"/>
                </a:solidFill>
              </a:rPr>
              <a:t>me</a:t>
            </a:r>
            <a:endParaRPr lang="de-DE" sz="1800" b="1" dirty="0">
              <a:solidFill>
                <a:srgbClr val="2D2D2D"/>
              </a:solidFill>
            </a:endParaRPr>
          </a:p>
          <a:p>
            <a:pPr>
              <a:buClr>
                <a:srgbClr val="C00000"/>
              </a:buClr>
            </a:pPr>
            <a:endParaRPr lang="de-DE" sz="1800" dirty="0">
              <a:solidFill>
                <a:srgbClr val="2D2D2D"/>
              </a:solidFill>
            </a:endParaRPr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800" dirty="0">
                <a:solidFill>
                  <a:srgbClr val="2D2D2D"/>
                </a:solidFill>
              </a:rPr>
              <a:t>André Eberhard</a:t>
            </a:r>
          </a:p>
          <a:p>
            <a:pPr>
              <a:buClr>
                <a:srgbClr val="C00000"/>
              </a:buClr>
            </a:pPr>
            <a:endParaRPr lang="de-DE" sz="1800" dirty="0">
              <a:solidFill>
                <a:srgbClr val="2D2D2D"/>
              </a:solidFill>
            </a:endParaRPr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800" dirty="0">
                <a:solidFill>
                  <a:srgbClr val="2D2D2D"/>
                </a:solidFill>
              </a:rPr>
              <a:t>Department </a:t>
            </a:r>
            <a:r>
              <a:rPr lang="de-DE" sz="1800" dirty="0" err="1">
                <a:solidFill>
                  <a:srgbClr val="2D2D2D"/>
                </a:solidFill>
              </a:rPr>
              <a:t>xServer</a:t>
            </a:r>
            <a:r>
              <a:rPr lang="de-DE" sz="1800" dirty="0">
                <a:solidFill>
                  <a:srgbClr val="2D2D2D"/>
                </a:solidFill>
              </a:rPr>
              <a:t> </a:t>
            </a:r>
            <a:r>
              <a:rPr lang="de-DE" sz="1800" dirty="0" err="1">
                <a:solidFill>
                  <a:srgbClr val="2D2D2D"/>
                </a:solidFill>
              </a:rPr>
              <a:t>internet</a:t>
            </a:r>
            <a:endParaRPr lang="de-DE" sz="1800" dirty="0">
              <a:solidFill>
                <a:srgbClr val="2D2D2D"/>
              </a:solidFill>
            </a:endParaRPr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endParaRPr lang="de-DE" sz="1800" dirty="0">
              <a:solidFill>
                <a:srgbClr val="2D2D2D"/>
              </a:solidFill>
            </a:endParaRPr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800" dirty="0" err="1">
                <a:solidFill>
                  <a:srgbClr val="2D2D2D"/>
                </a:solidFill>
              </a:rPr>
              <a:t>Joined</a:t>
            </a:r>
            <a:r>
              <a:rPr lang="de-DE" sz="1800" dirty="0">
                <a:solidFill>
                  <a:srgbClr val="2D2D2D"/>
                </a:solidFill>
              </a:rPr>
              <a:t> 2013 </a:t>
            </a:r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endParaRPr lang="de-DE" sz="1800" dirty="0">
              <a:solidFill>
                <a:srgbClr val="2D2D2D"/>
              </a:solidFill>
            </a:endParaRPr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800" dirty="0" err="1">
                <a:solidFill>
                  <a:srgbClr val="2D2D2D"/>
                </a:solidFill>
              </a:rPr>
              <a:t>Mostly</a:t>
            </a:r>
            <a:r>
              <a:rPr lang="de-DE" sz="1800" dirty="0">
                <a:solidFill>
                  <a:srgbClr val="2D2D2D"/>
                </a:solidFill>
              </a:rPr>
              <a:t> JavaScript/Azure (+ </a:t>
            </a:r>
            <a:r>
              <a:rPr lang="de-DE" sz="1800" dirty="0" err="1">
                <a:solidFill>
                  <a:srgbClr val="2D2D2D"/>
                </a:solidFill>
              </a:rPr>
              <a:t>some</a:t>
            </a:r>
            <a:r>
              <a:rPr lang="de-DE" sz="1800" dirty="0">
                <a:solidFill>
                  <a:srgbClr val="2D2D2D"/>
                </a:solidFill>
              </a:rPr>
              <a:t> .NET)</a:t>
            </a:r>
          </a:p>
          <a:p>
            <a:pPr marL="285750" indent="-285750">
              <a:buClr>
                <a:srgbClr val="C00000"/>
              </a:buClr>
              <a:buFont typeface="Wingdings 3" panose="05040102010807070707" pitchFamily="18" charset="2"/>
              <a:buChar char="´"/>
            </a:pPr>
            <a:endParaRPr lang="de-DE" sz="1800" dirty="0">
              <a:solidFill>
                <a:srgbClr val="2D2D2D"/>
              </a:solidFill>
            </a:endParaRPr>
          </a:p>
          <a:p>
            <a:pPr>
              <a:buClr>
                <a:srgbClr val="C00000"/>
              </a:buClr>
            </a:pPr>
            <a:endParaRPr lang="de-DE" sz="1800" dirty="0">
              <a:solidFill>
                <a:srgbClr val="2D2D2D"/>
              </a:solidFill>
            </a:endParaRPr>
          </a:p>
          <a:p>
            <a:endParaRPr lang="de-DE" sz="1800" dirty="0">
              <a:solidFill>
                <a:srgbClr val="2D2D2D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30" y="6285433"/>
            <a:ext cx="2162288" cy="18000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DC729FD1-01BA-4541-AB0D-7163C8E7B00E}"/>
              </a:ext>
            </a:extLst>
          </p:cNvPr>
          <p:cNvSpPr/>
          <p:nvPr/>
        </p:nvSpPr>
        <p:spPr>
          <a:xfrm>
            <a:off x="7933832" y="1537237"/>
            <a:ext cx="2800865" cy="3385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rgbClr val="2D2D2D"/>
                </a:solidFill>
                <a:latin typeface="Arial" charset="0"/>
              </a:rPr>
              <a:t>FOTO</a:t>
            </a:r>
          </a:p>
          <a:p>
            <a:pPr algn="ctr"/>
            <a:r>
              <a:rPr lang="de-DE" sz="1800" dirty="0">
                <a:solidFill>
                  <a:srgbClr val="2D2D2D"/>
                </a:solidFill>
                <a:latin typeface="Arial" charset="0"/>
              </a:rPr>
              <a:t> </a:t>
            </a:r>
          </a:p>
          <a:p>
            <a:pPr algn="ctr"/>
            <a:r>
              <a:rPr lang="de-DE" sz="1800" dirty="0">
                <a:solidFill>
                  <a:srgbClr val="2D2D2D"/>
                </a:solidFill>
                <a:latin typeface="Arial" charset="0"/>
              </a:rPr>
              <a:t>HIER </a:t>
            </a:r>
          </a:p>
          <a:p>
            <a:pPr algn="ctr"/>
            <a:endParaRPr lang="de-DE" sz="1800" dirty="0">
              <a:solidFill>
                <a:srgbClr val="2D2D2D"/>
              </a:solidFill>
              <a:latin typeface="Arial" charset="0"/>
            </a:endParaRPr>
          </a:p>
          <a:p>
            <a:pPr algn="ctr"/>
            <a:r>
              <a:rPr lang="de-DE" sz="1800" dirty="0">
                <a:solidFill>
                  <a:srgbClr val="2D2D2D"/>
                </a:solidFill>
                <a:latin typeface="Arial" charset="0"/>
              </a:rPr>
              <a:t>EINKLEBEN</a:t>
            </a:r>
          </a:p>
        </p:txBody>
      </p:sp>
    </p:spTree>
    <p:extLst>
      <p:ext uri="{BB962C8B-B14F-4D97-AF65-F5344CB8AC3E}">
        <p14:creationId xmlns:p14="http://schemas.microsoft.com/office/powerpoint/2010/main" val="209836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218631" cy="6873921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50769" cy="6858000"/>
          </a:xfrm>
          <a:prstGeom prst="rect">
            <a:avLst/>
          </a:prstGeom>
        </p:spPr>
      </p:pic>
      <p:pic>
        <p:nvPicPr>
          <p:cNvPr id="8" name="Bild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00" y="446630"/>
            <a:ext cx="1430757" cy="54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2B0A88B-4564-4D2D-8052-B006701ADE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505"/>
            <a:ext cx="12192000" cy="4516495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 bwMode="gray">
          <a:xfrm>
            <a:off x="526076" y="6236676"/>
            <a:ext cx="1885821" cy="2663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de-DE"/>
            </a:defPPr>
            <a:lvl1pPr algn="r">
              <a:defRPr sz="800"/>
            </a:lvl1pPr>
          </a:lstStyle>
          <a:p>
            <a:pPr lvl="0" algn="l"/>
            <a:r>
              <a:rPr lang="de-DE" sz="1600" noProof="0" dirty="0">
                <a:solidFill>
                  <a:schemeClr val="bg1"/>
                </a:solidFill>
                <a:latin typeface="+mn-lt"/>
              </a:rPr>
              <a:t>www.ptvgroup.com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429603" y="2829298"/>
            <a:ext cx="7604855" cy="699404"/>
          </a:xfrm>
        </p:spPr>
        <p:txBody>
          <a:bodyPr/>
          <a:lstStyle/>
          <a:p>
            <a:r>
              <a:rPr lang="de-DE" sz="3600" b="0" dirty="0" err="1">
                <a:solidFill>
                  <a:schemeClr val="bg1"/>
                </a:solidFill>
              </a:rPr>
              <a:t>Give</a:t>
            </a:r>
            <a:r>
              <a:rPr lang="de-DE" sz="3600" b="0" dirty="0">
                <a:solidFill>
                  <a:schemeClr val="bg1"/>
                </a:solidFill>
              </a:rPr>
              <a:t> Feedback </a:t>
            </a:r>
            <a:r>
              <a:rPr lang="de-DE" sz="3600" b="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sz="3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6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/>
          <p:cNvSpPr/>
          <p:nvPr/>
        </p:nvSpPr>
        <p:spPr>
          <a:xfrm>
            <a:off x="6103619" y="-135171"/>
            <a:ext cx="6088381" cy="7068708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Titel 8"/>
          <p:cNvSpPr>
            <a:spLocks noGrp="1"/>
          </p:cNvSpPr>
          <p:nvPr>
            <p:ph type="title"/>
          </p:nvPr>
        </p:nvSpPr>
        <p:spPr>
          <a:xfrm>
            <a:off x="325593" y="402159"/>
            <a:ext cx="5569739" cy="453183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was </a:t>
            </a:r>
            <a:r>
              <a:rPr lang="de-DE" dirty="0" err="1"/>
              <a:t>sent</a:t>
            </a:r>
            <a:r>
              <a:rPr lang="de-DE" dirty="0"/>
              <a:t> in</a:t>
            </a:r>
            <a:endParaRPr lang="de-DE" dirty="0">
              <a:solidFill>
                <a:srgbClr val="2D2D2D"/>
              </a:solidFill>
            </a:endParaRPr>
          </a:p>
        </p:txBody>
      </p:sp>
      <p:sp>
        <p:nvSpPr>
          <p:cNvPr id="13" name="Titel 8">
            <a:extLst>
              <a:ext uri="{FF2B5EF4-FFF2-40B4-BE49-F238E27FC236}">
                <a16:creationId xmlns:a16="http://schemas.microsoft.com/office/drawing/2014/main" id="{678A7CFD-AA2B-4F85-A7A2-C2EE44A2368E}"/>
              </a:ext>
            </a:extLst>
          </p:cNvPr>
          <p:cNvSpPr txBox="1">
            <a:spLocks/>
          </p:cNvSpPr>
          <p:nvPr/>
        </p:nvSpPr>
        <p:spPr bwMode="auto">
          <a:xfrm>
            <a:off x="1551963" y="2274569"/>
            <a:ext cx="1702596" cy="453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cap="none" baseline="0">
                <a:solidFill>
                  <a:srgbClr val="282828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Tutorials</a:t>
            </a:r>
          </a:p>
        </p:txBody>
      </p:sp>
      <p:sp>
        <p:nvSpPr>
          <p:cNvPr id="34" name="Titel 8">
            <a:extLst>
              <a:ext uri="{FF2B5EF4-FFF2-40B4-BE49-F238E27FC236}">
                <a16:creationId xmlns:a16="http://schemas.microsoft.com/office/drawing/2014/main" id="{68358E6F-5CF9-441D-8193-E78B43437EFB}"/>
              </a:ext>
            </a:extLst>
          </p:cNvPr>
          <p:cNvSpPr txBox="1">
            <a:spLocks/>
          </p:cNvSpPr>
          <p:nvPr/>
        </p:nvSpPr>
        <p:spPr bwMode="auto">
          <a:xfrm>
            <a:off x="1047841" y="3312246"/>
            <a:ext cx="2336155" cy="760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cap="none" baseline="0">
                <a:solidFill>
                  <a:srgbClr val="282828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I am </a:t>
            </a:r>
            <a:r>
              <a:rPr kumimoji="0" lang="de-DE" sz="2000" b="1" i="0" u="none" strike="noStrike" kern="0" cap="none" spc="0" normalizeH="0" baseline="0" noProof="0" dirty="0" err="1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unfamiliar</a:t>
            </a:r>
            <a:r>
              <a:rPr kumimoji="0" lang="de-DE" sz="2000" b="1" i="0" u="none" strike="noStrike" kern="0" cap="none" spc="0" normalizeH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</a:t>
            </a:r>
            <a:r>
              <a:rPr kumimoji="0" lang="de-DE" sz="2000" b="1" i="0" u="none" strike="noStrike" kern="0" cap="none" spc="0" normalizeH="0" noProof="0" dirty="0" err="1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with</a:t>
            </a:r>
            <a:r>
              <a:rPr kumimoji="0" lang="de-DE" sz="2000" b="1" i="0" u="none" strike="noStrike" kern="0" cap="none" spc="0" normalizeH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</a:t>
            </a:r>
            <a:r>
              <a:rPr kumimoji="0" lang="de-DE" sz="2000" b="1" i="0" u="none" strike="noStrike" kern="0" cap="none" spc="0" normalizeH="0" noProof="0" dirty="0" err="1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the</a:t>
            </a:r>
            <a:r>
              <a:rPr kumimoji="0" lang="de-DE" sz="2000" b="1" i="0" u="none" strike="noStrike" kern="0" cap="none" spc="0" normalizeH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</a:t>
            </a:r>
            <a:r>
              <a:rPr kumimoji="0" lang="de-DE" sz="2000" b="1" i="0" u="none" strike="noStrike" kern="0" cap="none" spc="0" normalizeH="0" noProof="0" dirty="0" err="1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basics</a:t>
            </a:r>
            <a:r>
              <a:rPr kumimoji="0" lang="de-DE" sz="2000" b="1" i="0" u="none" strike="noStrike" kern="0" cap="none" spc="0" normalizeH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.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35" name="Titel 8">
            <a:extLst>
              <a:ext uri="{FF2B5EF4-FFF2-40B4-BE49-F238E27FC236}">
                <a16:creationId xmlns:a16="http://schemas.microsoft.com/office/drawing/2014/main" id="{0A5A7451-51F9-4601-A0FD-BF1BA4A19B2C}"/>
              </a:ext>
            </a:extLst>
          </p:cNvPr>
          <p:cNvSpPr txBox="1">
            <a:spLocks/>
          </p:cNvSpPr>
          <p:nvPr/>
        </p:nvSpPr>
        <p:spPr bwMode="auto">
          <a:xfrm>
            <a:off x="4334113" y="2655049"/>
            <a:ext cx="4294375" cy="453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cap="none" baseline="0">
                <a:solidFill>
                  <a:srgbClr val="282828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JavaScript</a:t>
            </a:r>
            <a:r>
              <a:rPr kumimoji="0" lang="de-DE" sz="2000" b="1" i="0" u="none" strike="noStrike" kern="0" cap="none" spc="0" normalizeH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~ </a:t>
            </a:r>
            <a:r>
              <a:rPr lang="de-DE" kern="0" dirty="0">
                <a:solidFill>
                  <a:schemeClr val="bg1"/>
                </a:solidFill>
                <a:latin typeface="Arial"/>
              </a:rPr>
              <a:t>(</a:t>
            </a:r>
            <a:r>
              <a:rPr kumimoji="0" lang="de-DE" sz="20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Web) Development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36" name="Titel 8">
            <a:extLst>
              <a:ext uri="{FF2B5EF4-FFF2-40B4-BE49-F238E27FC236}">
                <a16:creationId xmlns:a16="http://schemas.microsoft.com/office/drawing/2014/main" id="{D2B09210-BA97-47DF-AC80-DE69EC207EAA}"/>
              </a:ext>
            </a:extLst>
          </p:cNvPr>
          <p:cNvSpPr txBox="1">
            <a:spLocks/>
          </p:cNvSpPr>
          <p:nvPr/>
        </p:nvSpPr>
        <p:spPr bwMode="auto">
          <a:xfrm>
            <a:off x="6116558" y="1377900"/>
            <a:ext cx="2174801" cy="453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cap="none" baseline="0">
                <a:solidFill>
                  <a:srgbClr val="282828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Angular (JS)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37" name="Titel 8">
            <a:extLst>
              <a:ext uri="{FF2B5EF4-FFF2-40B4-BE49-F238E27FC236}">
                <a16:creationId xmlns:a16="http://schemas.microsoft.com/office/drawing/2014/main" id="{4C2E4EDE-2F03-41AB-B8A3-0A67F8E2362C}"/>
              </a:ext>
            </a:extLst>
          </p:cNvPr>
          <p:cNvSpPr txBox="1">
            <a:spLocks/>
          </p:cNvSpPr>
          <p:nvPr/>
        </p:nvSpPr>
        <p:spPr bwMode="auto">
          <a:xfrm>
            <a:off x="8628489" y="3692726"/>
            <a:ext cx="2174801" cy="453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cap="none" baseline="0">
                <a:solidFill>
                  <a:srgbClr val="282828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Transpile</a:t>
            </a:r>
            <a:r>
              <a:rPr kumimoji="0" lang="de-DE" sz="20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Code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40" name="Titel 8">
            <a:extLst>
              <a:ext uri="{FF2B5EF4-FFF2-40B4-BE49-F238E27FC236}">
                <a16:creationId xmlns:a16="http://schemas.microsoft.com/office/drawing/2014/main" id="{2FA7C710-4436-4994-8159-902E72AA6631}"/>
              </a:ext>
            </a:extLst>
          </p:cNvPr>
          <p:cNvSpPr txBox="1">
            <a:spLocks/>
          </p:cNvSpPr>
          <p:nvPr/>
        </p:nvSpPr>
        <p:spPr bwMode="auto">
          <a:xfrm>
            <a:off x="7731316" y="4567701"/>
            <a:ext cx="2174801" cy="453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cap="none" baseline="0">
                <a:solidFill>
                  <a:srgbClr val="282828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ES6</a:t>
            </a:r>
          </a:p>
        </p:txBody>
      </p:sp>
      <p:sp>
        <p:nvSpPr>
          <p:cNvPr id="41" name="Titel 8">
            <a:extLst>
              <a:ext uri="{FF2B5EF4-FFF2-40B4-BE49-F238E27FC236}">
                <a16:creationId xmlns:a16="http://schemas.microsoft.com/office/drawing/2014/main" id="{164BA7E4-32B2-4C33-B135-8B3FDEB3DC83}"/>
              </a:ext>
            </a:extLst>
          </p:cNvPr>
          <p:cNvSpPr txBox="1">
            <a:spLocks/>
          </p:cNvSpPr>
          <p:nvPr/>
        </p:nvSpPr>
        <p:spPr bwMode="auto">
          <a:xfrm>
            <a:off x="1754469" y="1147272"/>
            <a:ext cx="2776490" cy="453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cap="none" baseline="0">
                <a:solidFill>
                  <a:srgbClr val="282828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 err="1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Async</a:t>
            </a:r>
            <a:r>
              <a: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~ </a:t>
            </a:r>
            <a:r>
              <a:rPr kumimoji="0" lang="de-DE" sz="2000" b="1" i="0" u="none" strike="noStrike" kern="0" cap="none" spc="0" normalizeH="0" baseline="0" noProof="0" dirty="0" err="1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Callbacks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42" name="Titel 8">
            <a:extLst>
              <a:ext uri="{FF2B5EF4-FFF2-40B4-BE49-F238E27FC236}">
                <a16:creationId xmlns:a16="http://schemas.microsoft.com/office/drawing/2014/main" id="{893F6126-18AB-4BB9-B0AF-E7357885DBE9}"/>
              </a:ext>
            </a:extLst>
          </p:cNvPr>
          <p:cNvSpPr txBox="1">
            <a:spLocks/>
          </p:cNvSpPr>
          <p:nvPr/>
        </p:nvSpPr>
        <p:spPr bwMode="auto">
          <a:xfrm>
            <a:off x="8262730" y="1821553"/>
            <a:ext cx="2174801" cy="760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cap="none" baseline="0">
                <a:solidFill>
                  <a:srgbClr val="282828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Browsers &amp; Buttons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43" name="Titel 8">
            <a:extLst>
              <a:ext uri="{FF2B5EF4-FFF2-40B4-BE49-F238E27FC236}">
                <a16:creationId xmlns:a16="http://schemas.microsoft.com/office/drawing/2014/main" id="{FFBC508A-421E-428A-BB44-1F7D7036E230}"/>
              </a:ext>
            </a:extLst>
          </p:cNvPr>
          <p:cNvSpPr txBox="1">
            <a:spLocks/>
          </p:cNvSpPr>
          <p:nvPr/>
        </p:nvSpPr>
        <p:spPr bwMode="auto">
          <a:xfrm>
            <a:off x="6452005" y="3854574"/>
            <a:ext cx="1503909" cy="453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cap="none" baseline="0">
                <a:solidFill>
                  <a:srgbClr val="282828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Leaflet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8771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16E439EB-34F0-4F09-A3E9-26B4CD82F5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1"/>
          <a:stretch/>
        </p:blipFill>
        <p:spPr>
          <a:xfrm>
            <a:off x="-53163" y="-35437"/>
            <a:ext cx="12248707" cy="6925335"/>
          </a:xfrm>
          <a:prstGeom prst="rect">
            <a:avLst/>
          </a:prstGeom>
        </p:spPr>
      </p:pic>
      <p:sp>
        <p:nvSpPr>
          <p:cNvPr id="39" name="Rechteck 38"/>
          <p:cNvSpPr/>
          <p:nvPr/>
        </p:nvSpPr>
        <p:spPr>
          <a:xfrm>
            <a:off x="7805738" y="-37435"/>
            <a:ext cx="4386262" cy="694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76" y="-35437"/>
            <a:ext cx="7827114" cy="6948000"/>
          </a:xfrm>
          <a:prstGeom prst="rect">
            <a:avLst/>
          </a:prstGeom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25593" y="376758"/>
            <a:ext cx="7396007" cy="453183"/>
          </a:xfrm>
        </p:spPr>
        <p:txBody>
          <a:bodyPr/>
          <a:lstStyle/>
          <a:p>
            <a:r>
              <a:rPr lang="de-DE" dirty="0" err="1">
                <a:solidFill>
                  <a:srgbClr val="FFFFFF"/>
                </a:solidFill>
              </a:rPr>
              <a:t>What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we</a:t>
            </a:r>
            <a:r>
              <a:rPr lang="de-DE" dirty="0">
                <a:solidFill>
                  <a:srgbClr val="FFFFFF"/>
                </a:solidFill>
              </a:rPr>
              <a:t> will do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8152708" y="471249"/>
            <a:ext cx="3603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indent="-44450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800" b="1" dirty="0">
                <a:solidFill>
                  <a:schemeClr val="bg1"/>
                </a:solidFill>
              </a:rPr>
              <a:t>Language </a:t>
            </a:r>
            <a:r>
              <a:rPr lang="de-DE" sz="1800" b="1" dirty="0" err="1">
                <a:solidFill>
                  <a:schemeClr val="bg1"/>
                </a:solidFill>
              </a:rPr>
              <a:t>basics</a:t>
            </a:r>
            <a:endParaRPr lang="de-DE" sz="1800" b="1" dirty="0">
              <a:solidFill>
                <a:schemeClr val="bg1"/>
              </a:solidFill>
            </a:endParaRPr>
          </a:p>
          <a:p>
            <a:pPr marL="444500" lvl="1" indent="-444500">
              <a:buClr>
                <a:srgbClr val="C00000"/>
              </a:buClr>
            </a:pPr>
            <a:r>
              <a:rPr lang="de-DE" sz="1800" dirty="0">
                <a:solidFill>
                  <a:schemeClr val="bg1"/>
                </a:solidFill>
              </a:rPr>
              <a:t>	</a:t>
            </a:r>
            <a:r>
              <a:rPr lang="de-DE" sz="1800" dirty="0" err="1">
                <a:solidFill>
                  <a:schemeClr val="bg1"/>
                </a:solidFill>
              </a:rPr>
              <a:t>Widely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used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language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features</a:t>
            </a:r>
            <a:endParaRPr lang="de-DE" sz="1800" dirty="0">
              <a:solidFill>
                <a:schemeClr val="bg1"/>
              </a:solidFill>
            </a:endParaRPr>
          </a:p>
          <a:p>
            <a:pPr marL="444500" lvl="1" indent="-444500">
              <a:buClr>
                <a:srgbClr val="C00000"/>
              </a:buClr>
            </a:pPr>
            <a:endParaRPr lang="de-DE" sz="1800" dirty="0">
              <a:solidFill>
                <a:schemeClr val="bg1"/>
              </a:solidFill>
            </a:endParaRPr>
          </a:p>
          <a:p>
            <a:pPr marL="444500" indent="-44450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800" b="1" dirty="0">
                <a:solidFill>
                  <a:schemeClr val="bg1"/>
                </a:solidFill>
              </a:rPr>
              <a:t>Common </a:t>
            </a:r>
            <a:r>
              <a:rPr lang="de-DE" sz="1800" b="1" dirty="0" err="1">
                <a:solidFill>
                  <a:schemeClr val="bg1"/>
                </a:solidFill>
              </a:rPr>
              <a:t>pitfalls</a:t>
            </a:r>
            <a:endParaRPr lang="de-DE" sz="1800" b="1" dirty="0">
              <a:solidFill>
                <a:schemeClr val="bg1"/>
              </a:solidFill>
            </a:endParaRPr>
          </a:p>
          <a:p>
            <a:pPr marL="444500" lvl="1" indent="-444500">
              <a:buClr>
                <a:srgbClr val="C00000"/>
              </a:buClr>
            </a:pPr>
            <a:r>
              <a:rPr lang="de-DE" sz="1800" dirty="0">
                <a:solidFill>
                  <a:schemeClr val="bg1"/>
                </a:solidFill>
              </a:rPr>
              <a:t>	(</a:t>
            </a:r>
            <a:r>
              <a:rPr lang="de-DE" sz="1800" dirty="0" err="1">
                <a:solidFill>
                  <a:schemeClr val="bg1"/>
                </a:solidFill>
              </a:rPr>
              <a:t>Un</a:t>
            </a:r>
            <a:r>
              <a:rPr lang="de-DE" sz="1800" dirty="0">
                <a:solidFill>
                  <a:schemeClr val="bg1"/>
                </a:solidFill>
              </a:rPr>
              <a:t>)</a:t>
            </a:r>
            <a:r>
              <a:rPr lang="de-DE" sz="1800" dirty="0" err="1">
                <a:solidFill>
                  <a:schemeClr val="bg1"/>
                </a:solidFill>
              </a:rPr>
              <a:t>expected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behavior</a:t>
            </a:r>
            <a:endParaRPr lang="de-DE" sz="1800" dirty="0">
              <a:solidFill>
                <a:schemeClr val="bg1"/>
              </a:solidFill>
            </a:endParaRPr>
          </a:p>
          <a:p>
            <a:pPr marL="444500" lvl="1" indent="-444500">
              <a:buClr>
                <a:srgbClr val="C00000"/>
              </a:buClr>
            </a:pPr>
            <a:endParaRPr lang="de-DE" sz="1800" dirty="0">
              <a:solidFill>
                <a:schemeClr val="bg1"/>
              </a:solidFill>
            </a:endParaRPr>
          </a:p>
          <a:p>
            <a:pPr marL="444500" indent="-44450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800" b="1" dirty="0" err="1">
                <a:solidFill>
                  <a:schemeClr val="bg1"/>
                </a:solidFill>
              </a:rPr>
              <a:t>Ask</a:t>
            </a:r>
            <a:r>
              <a:rPr lang="de-DE" sz="1800" b="1" dirty="0">
                <a:solidFill>
                  <a:schemeClr val="bg1"/>
                </a:solidFill>
              </a:rPr>
              <a:t> </a:t>
            </a:r>
            <a:r>
              <a:rPr lang="de-DE" sz="1800" b="1" dirty="0" err="1">
                <a:solidFill>
                  <a:schemeClr val="bg1"/>
                </a:solidFill>
              </a:rPr>
              <a:t>questions</a:t>
            </a:r>
            <a:endParaRPr lang="de-DE" sz="1800" b="1" dirty="0">
              <a:solidFill>
                <a:schemeClr val="bg1"/>
              </a:solidFill>
            </a:endParaRPr>
          </a:p>
          <a:p>
            <a:pPr marL="444500" lvl="1" indent="-444500">
              <a:buClr>
                <a:srgbClr val="C00000"/>
              </a:buClr>
            </a:pPr>
            <a:r>
              <a:rPr lang="de-DE" sz="1800" dirty="0">
                <a:solidFill>
                  <a:schemeClr val="bg1"/>
                </a:solidFill>
              </a:rPr>
              <a:t>	</a:t>
            </a:r>
            <a:r>
              <a:rPr lang="de-DE" sz="1800" dirty="0" err="1">
                <a:solidFill>
                  <a:schemeClr val="bg1"/>
                </a:solidFill>
              </a:rPr>
              <a:t>Get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Answers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>
                <a:solidFill>
                  <a:schemeClr val="bg1"/>
                </a:solidFill>
                <a:sym typeface="Wingdings" panose="05000000000000000000" pitchFamily="2" charset="2"/>
              </a:rPr>
              <a:t> </a:t>
            </a:r>
          </a:p>
          <a:p>
            <a:pPr marL="444500" lvl="1" indent="-444500">
              <a:buClr>
                <a:srgbClr val="C00000"/>
              </a:buClr>
            </a:pPr>
            <a:endParaRPr lang="de-DE" sz="1800" dirty="0">
              <a:solidFill>
                <a:schemeClr val="bg1"/>
              </a:solidFill>
            </a:endParaRPr>
          </a:p>
          <a:p>
            <a:pPr marL="444500" indent="-44450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800" b="1" dirty="0" err="1">
                <a:solidFill>
                  <a:schemeClr val="bg1"/>
                </a:solidFill>
              </a:rPr>
              <a:t>Exercise</a:t>
            </a:r>
            <a:endParaRPr lang="de-DE" sz="1800" b="1" dirty="0">
              <a:solidFill>
                <a:schemeClr val="bg1"/>
              </a:solidFill>
            </a:endParaRPr>
          </a:p>
          <a:p>
            <a:pPr marL="444500" lvl="1" indent="-444500">
              <a:buClr>
                <a:srgbClr val="C00000"/>
              </a:buClr>
            </a:pPr>
            <a:r>
              <a:rPr lang="de-DE" sz="1800" dirty="0">
                <a:solidFill>
                  <a:schemeClr val="bg1"/>
                </a:solidFill>
              </a:rPr>
              <a:t>	</a:t>
            </a:r>
            <a:r>
              <a:rPr lang="de-DE" sz="1800" dirty="0" err="1">
                <a:solidFill>
                  <a:schemeClr val="bg1"/>
                </a:solidFill>
              </a:rPr>
              <a:t>Active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learning</a:t>
            </a:r>
            <a:endParaRPr lang="de-DE" sz="1800" dirty="0">
              <a:solidFill>
                <a:schemeClr val="bg1"/>
              </a:solidFill>
            </a:endParaRPr>
          </a:p>
          <a:p>
            <a:pPr marL="444500" lvl="1" indent="-444500">
              <a:buClr>
                <a:srgbClr val="C00000"/>
              </a:buClr>
            </a:pPr>
            <a:endParaRPr lang="de-DE" sz="1800" b="1" dirty="0">
              <a:solidFill>
                <a:schemeClr val="bg1"/>
              </a:solidFill>
            </a:endParaRPr>
          </a:p>
          <a:p>
            <a:pPr marL="444500" lvl="1" indent="-444500">
              <a:buClr>
                <a:srgbClr val="C00000"/>
              </a:buClr>
            </a:pPr>
            <a:endParaRPr lang="de-DE" sz="1800" b="1" dirty="0">
              <a:solidFill>
                <a:schemeClr val="bg1"/>
              </a:solidFill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30" y="6285433"/>
            <a:ext cx="2162288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7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16E439EB-34F0-4F09-A3E9-26B4CD82F5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1"/>
          <a:stretch/>
        </p:blipFill>
        <p:spPr>
          <a:xfrm>
            <a:off x="-53163" y="-35437"/>
            <a:ext cx="12248707" cy="6925335"/>
          </a:xfrm>
          <a:prstGeom prst="rect">
            <a:avLst/>
          </a:prstGeom>
        </p:spPr>
      </p:pic>
      <p:sp>
        <p:nvSpPr>
          <p:cNvPr id="39" name="Rechteck 38"/>
          <p:cNvSpPr/>
          <p:nvPr/>
        </p:nvSpPr>
        <p:spPr>
          <a:xfrm>
            <a:off x="7805738" y="-37435"/>
            <a:ext cx="4386262" cy="694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76" y="-35437"/>
            <a:ext cx="7827114" cy="6948000"/>
          </a:xfrm>
          <a:prstGeom prst="rect">
            <a:avLst/>
          </a:prstGeom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25593" y="376758"/>
            <a:ext cx="7396007" cy="453183"/>
          </a:xfrm>
        </p:spPr>
        <p:txBody>
          <a:bodyPr/>
          <a:lstStyle/>
          <a:p>
            <a:r>
              <a:rPr lang="de-DE" dirty="0" err="1">
                <a:solidFill>
                  <a:srgbClr val="FFFFFF"/>
                </a:solidFill>
              </a:rPr>
              <a:t>Expected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results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8152708" y="471249"/>
            <a:ext cx="36038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indent="-44450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800" b="1" dirty="0">
                <a:solidFill>
                  <a:schemeClr val="bg1"/>
                </a:solidFill>
              </a:rPr>
              <a:t>Ability </a:t>
            </a:r>
            <a:r>
              <a:rPr lang="de-DE" sz="1800" b="1" dirty="0" err="1">
                <a:solidFill>
                  <a:schemeClr val="bg1"/>
                </a:solidFill>
              </a:rPr>
              <a:t>to</a:t>
            </a:r>
            <a:r>
              <a:rPr lang="de-DE" sz="1800" b="1" dirty="0">
                <a:solidFill>
                  <a:schemeClr val="bg1"/>
                </a:solidFill>
              </a:rPr>
              <a:t> </a:t>
            </a:r>
            <a:r>
              <a:rPr lang="de-DE" sz="1800" b="1" dirty="0" err="1">
                <a:solidFill>
                  <a:schemeClr val="bg1"/>
                </a:solidFill>
              </a:rPr>
              <a:t>work</a:t>
            </a:r>
            <a:r>
              <a:rPr lang="de-DE" sz="1800" b="1" dirty="0">
                <a:solidFill>
                  <a:schemeClr val="bg1"/>
                </a:solidFill>
              </a:rPr>
              <a:t> </a:t>
            </a:r>
            <a:r>
              <a:rPr lang="de-DE" sz="1800" b="1" dirty="0" err="1">
                <a:solidFill>
                  <a:schemeClr val="bg1"/>
                </a:solidFill>
              </a:rPr>
              <a:t>with</a:t>
            </a:r>
            <a:r>
              <a:rPr lang="de-DE" sz="1800" b="1" dirty="0">
                <a:solidFill>
                  <a:schemeClr val="bg1"/>
                </a:solidFill>
              </a:rPr>
              <a:t> </a:t>
            </a:r>
            <a:r>
              <a:rPr lang="de-DE" sz="1800" b="1" dirty="0" err="1">
                <a:solidFill>
                  <a:schemeClr val="bg1"/>
                </a:solidFill>
              </a:rPr>
              <a:t>data</a:t>
            </a:r>
            <a:endParaRPr lang="de-DE" sz="1800" b="1" dirty="0">
              <a:solidFill>
                <a:schemeClr val="bg1"/>
              </a:solidFill>
            </a:endParaRPr>
          </a:p>
          <a:p>
            <a:pPr marL="444500" lvl="1" indent="-444500">
              <a:buClr>
                <a:srgbClr val="C00000"/>
              </a:buClr>
            </a:pPr>
            <a:r>
              <a:rPr lang="de-DE" sz="1800" dirty="0">
                <a:solidFill>
                  <a:schemeClr val="bg1"/>
                </a:solidFill>
              </a:rPr>
              <a:t>	(high-level) </a:t>
            </a:r>
            <a:r>
              <a:rPr lang="de-DE" sz="1800" dirty="0" err="1">
                <a:solidFill>
                  <a:schemeClr val="bg1"/>
                </a:solidFill>
              </a:rPr>
              <a:t>representation</a:t>
            </a:r>
            <a:r>
              <a:rPr lang="de-DE" sz="1800" dirty="0">
                <a:solidFill>
                  <a:schemeClr val="bg1"/>
                </a:solidFill>
              </a:rPr>
              <a:t>, </a:t>
            </a:r>
            <a:r>
              <a:rPr lang="de-DE" sz="1800" dirty="0" err="1">
                <a:solidFill>
                  <a:schemeClr val="bg1"/>
                </a:solidFill>
              </a:rPr>
              <a:t>access</a:t>
            </a:r>
            <a:r>
              <a:rPr lang="de-DE" sz="1800" dirty="0">
                <a:solidFill>
                  <a:schemeClr val="bg1"/>
                </a:solidFill>
              </a:rPr>
              <a:t>, </a:t>
            </a:r>
            <a:r>
              <a:rPr lang="de-DE" sz="1800" dirty="0" err="1">
                <a:solidFill>
                  <a:schemeClr val="bg1"/>
                </a:solidFill>
              </a:rPr>
              <a:t>modification</a:t>
            </a:r>
            <a:r>
              <a:rPr lang="de-DE" sz="1800" dirty="0">
                <a:solidFill>
                  <a:schemeClr val="bg1"/>
                </a:solidFill>
              </a:rPr>
              <a:t>, </a:t>
            </a:r>
            <a:r>
              <a:rPr lang="de-DE" sz="1800" dirty="0" err="1">
                <a:solidFill>
                  <a:schemeClr val="bg1"/>
                </a:solidFill>
              </a:rPr>
              <a:t>comparison</a:t>
            </a:r>
            <a:endParaRPr lang="de-DE" sz="1800" dirty="0">
              <a:solidFill>
                <a:schemeClr val="bg1"/>
              </a:solidFill>
            </a:endParaRPr>
          </a:p>
          <a:p>
            <a:pPr marL="444500" lvl="1" indent="-444500">
              <a:buClr>
                <a:srgbClr val="C00000"/>
              </a:buClr>
            </a:pPr>
            <a:endParaRPr lang="de-DE" sz="1800" dirty="0">
              <a:solidFill>
                <a:schemeClr val="bg1"/>
              </a:solidFill>
            </a:endParaRPr>
          </a:p>
          <a:p>
            <a:pPr marL="444500" indent="-44450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800" b="1" dirty="0">
                <a:solidFill>
                  <a:schemeClr val="bg1"/>
                </a:solidFill>
              </a:rPr>
              <a:t>Control </a:t>
            </a:r>
            <a:r>
              <a:rPr lang="de-DE" sz="1800" b="1" dirty="0" err="1">
                <a:solidFill>
                  <a:schemeClr val="bg1"/>
                </a:solidFill>
              </a:rPr>
              <a:t>the</a:t>
            </a:r>
            <a:r>
              <a:rPr lang="de-DE" sz="1800" b="1" dirty="0">
                <a:solidFill>
                  <a:schemeClr val="bg1"/>
                </a:solidFill>
              </a:rPr>
              <a:t> </a:t>
            </a:r>
            <a:r>
              <a:rPr lang="de-DE" sz="1800" b="1" dirty="0" err="1">
                <a:solidFill>
                  <a:schemeClr val="bg1"/>
                </a:solidFill>
              </a:rPr>
              <a:t>program</a:t>
            </a:r>
            <a:endParaRPr lang="de-DE" sz="1800" b="1" dirty="0">
              <a:solidFill>
                <a:schemeClr val="bg1"/>
              </a:solidFill>
            </a:endParaRPr>
          </a:p>
          <a:p>
            <a:pPr marL="444500" lvl="1" indent="-444500">
              <a:buClr>
                <a:srgbClr val="C00000"/>
              </a:buClr>
            </a:pPr>
            <a:r>
              <a:rPr lang="de-DE" sz="1800" dirty="0">
                <a:solidFill>
                  <a:schemeClr val="bg1"/>
                </a:solidFill>
              </a:rPr>
              <a:t>	</a:t>
            </a:r>
            <a:r>
              <a:rPr lang="de-DE" sz="1800" dirty="0" err="1">
                <a:solidFill>
                  <a:schemeClr val="bg1"/>
                </a:solidFill>
              </a:rPr>
              <a:t>scope</a:t>
            </a:r>
            <a:r>
              <a:rPr lang="de-DE" sz="1800" dirty="0">
                <a:solidFill>
                  <a:schemeClr val="bg1"/>
                </a:solidFill>
              </a:rPr>
              <a:t>, </a:t>
            </a:r>
            <a:r>
              <a:rPr lang="de-DE" sz="1800" dirty="0" err="1">
                <a:solidFill>
                  <a:schemeClr val="bg1"/>
                </a:solidFill>
              </a:rPr>
              <a:t>closures</a:t>
            </a:r>
            <a:r>
              <a:rPr lang="de-DE" sz="1800" dirty="0">
                <a:solidFill>
                  <a:schemeClr val="bg1"/>
                </a:solidFill>
              </a:rPr>
              <a:t>, </a:t>
            </a:r>
            <a:r>
              <a:rPr lang="de-DE" sz="1800" dirty="0" err="1">
                <a:solidFill>
                  <a:schemeClr val="bg1"/>
                </a:solidFill>
              </a:rPr>
              <a:t>sync</a:t>
            </a:r>
            <a:r>
              <a:rPr lang="de-DE" sz="1800" dirty="0">
                <a:solidFill>
                  <a:schemeClr val="bg1"/>
                </a:solidFill>
              </a:rPr>
              <a:t> vs. </a:t>
            </a:r>
            <a:r>
              <a:rPr lang="de-DE" sz="1800" dirty="0" err="1">
                <a:solidFill>
                  <a:schemeClr val="bg1"/>
                </a:solidFill>
              </a:rPr>
              <a:t>async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operations</a:t>
            </a:r>
            <a:endParaRPr lang="de-DE" sz="1800" dirty="0">
              <a:solidFill>
                <a:schemeClr val="bg1"/>
              </a:solidFill>
            </a:endParaRPr>
          </a:p>
          <a:p>
            <a:pPr marL="444500" lvl="1" indent="-444500">
              <a:buClr>
                <a:srgbClr val="C00000"/>
              </a:buClr>
            </a:pPr>
            <a:endParaRPr lang="de-DE" sz="1800" dirty="0">
              <a:solidFill>
                <a:schemeClr val="bg1"/>
              </a:solidFill>
            </a:endParaRPr>
          </a:p>
          <a:p>
            <a:pPr marL="444500" indent="-444500"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sz="1800" b="1" dirty="0">
                <a:solidFill>
                  <a:schemeClr val="bg1"/>
                </a:solidFill>
              </a:rPr>
              <a:t>Implement a REST </a:t>
            </a:r>
            <a:r>
              <a:rPr lang="de-DE" sz="1800" b="1" dirty="0" err="1">
                <a:solidFill>
                  <a:schemeClr val="bg1"/>
                </a:solidFill>
              </a:rPr>
              <a:t>client</a:t>
            </a:r>
            <a:r>
              <a:rPr lang="de-DE" sz="1800" b="1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30" y="6285433"/>
            <a:ext cx="2162288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9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9" descr="schreibblock"/>
          <p:cNvPicPr>
            <a:picLocks noChangeAspect="1" noChangeArrowheads="1"/>
          </p:cNvPicPr>
          <p:nvPr/>
        </p:nvPicPr>
        <p:blipFill rotWithShape="1">
          <a:blip r:embed="rId2" cstate="print"/>
          <a:srcRect l="20923" r="35454"/>
          <a:stretch/>
        </p:blipFill>
        <p:spPr>
          <a:xfrm>
            <a:off x="11430" y="0"/>
            <a:ext cx="5084876" cy="6876000"/>
          </a:xfrm>
          <a:prstGeom prst="rect">
            <a:avLst/>
          </a:prstGeom>
          <a:noFill/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689"/>
            <a:ext cx="4250723" cy="6858000"/>
          </a:xfrm>
          <a:prstGeom prst="rect">
            <a:avLst/>
          </a:prstGeom>
        </p:spPr>
      </p:pic>
      <p:sp>
        <p:nvSpPr>
          <p:cNvPr id="37" name="Rechteck 36"/>
          <p:cNvSpPr/>
          <p:nvPr/>
        </p:nvSpPr>
        <p:spPr>
          <a:xfrm>
            <a:off x="6075846" y="0"/>
            <a:ext cx="6106160" cy="687557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itel 4"/>
          <p:cNvSpPr txBox="1">
            <a:spLocks/>
          </p:cNvSpPr>
          <p:nvPr/>
        </p:nvSpPr>
        <p:spPr bwMode="auto">
          <a:xfrm>
            <a:off x="314960" y="377092"/>
            <a:ext cx="5636578" cy="5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cap="none" baseline="0">
                <a:solidFill>
                  <a:srgbClr val="282828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What</a:t>
            </a:r>
            <a:r>
              <a:rPr kumimoji="0" lang="de-DE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</a:t>
            </a:r>
            <a:r>
              <a:rPr kumimoji="0" lang="de-DE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we</a:t>
            </a:r>
            <a:r>
              <a:rPr kumimoji="0" lang="de-DE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will NOT do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621207" y="455803"/>
            <a:ext cx="6109240" cy="6034207"/>
          </a:xfrm>
          <a:prstGeom prst="round2DiagRect">
            <a:avLst>
              <a:gd name="adj1" fmla="val 0"/>
              <a:gd name="adj2" fmla="val 0"/>
            </a:avLst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444500" marR="0" lvl="0" indent="-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C00000"/>
              </a:buClr>
              <a:buSzTx/>
              <a:buFont typeface="Wingdings 3" panose="05040102010807070707" pitchFamily="18" charset="2"/>
              <a:buChar char="´"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Frameworks &amp; Trends</a:t>
            </a:r>
          </a:p>
          <a:p>
            <a:pPr marL="444500" marR="0" lvl="1" indent="-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Fundamentals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required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to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understand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444500" marR="0" lvl="0" indent="-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C00000"/>
              </a:buClr>
              <a:buSzTx/>
              <a:buFont typeface="Wingdings 3" panose="05040102010807070707" pitchFamily="18" charset="2"/>
              <a:buChar char="´"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„Web Development“</a:t>
            </a:r>
          </a:p>
          <a:p>
            <a:pPr marL="444500" marR="0" lvl="1" indent="-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Fundamentals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required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to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implement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444500" marR="0" lvl="0" indent="-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C00000"/>
              </a:buClr>
              <a:buSzTx/>
              <a:buFont typeface="Wingdings 3" panose="05040102010807070707" pitchFamily="18" charset="2"/>
              <a:buChar char="´"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ES2015+ (ES6+)</a:t>
            </a:r>
          </a:p>
          <a:p>
            <a:pPr marL="444500" marR="0" lvl="1" indent="-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Fundamentals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required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to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appreciate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444500" marR="0" lvl="0" indent="-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C00000"/>
              </a:buClr>
              <a:buSzTx/>
              <a:buFont typeface="Wingdings 3" panose="05040102010807070707" pitchFamily="18" charset="2"/>
              <a:buChar char="´"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Fixing </a:t>
            </a:r>
            <a:r>
              <a:rPr kumimoji="0" lang="de-DE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bugs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444500" marR="0" lvl="1" indent="-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„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We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use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Angular,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our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view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does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not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work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as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intended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.“</a:t>
            </a:r>
          </a:p>
          <a:p>
            <a:pPr marL="444500" marR="0" lvl="1" indent="-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444500" marR="0" lvl="1" indent="-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444500" marR="0" lvl="1" indent="-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444500" marR="0" lvl="1" indent="-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30" y="6285433"/>
            <a:ext cx="2162288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4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9" descr="schreibblock"/>
          <p:cNvPicPr>
            <a:picLocks noChangeAspect="1" noChangeArrowheads="1"/>
          </p:cNvPicPr>
          <p:nvPr/>
        </p:nvPicPr>
        <p:blipFill rotWithShape="1">
          <a:blip r:embed="rId2" cstate="print"/>
          <a:srcRect l="20923" r="35454"/>
          <a:stretch/>
        </p:blipFill>
        <p:spPr>
          <a:xfrm>
            <a:off x="11430" y="0"/>
            <a:ext cx="5084876" cy="6876000"/>
          </a:xfrm>
          <a:prstGeom prst="rect">
            <a:avLst/>
          </a:prstGeom>
          <a:noFill/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689"/>
            <a:ext cx="4250723" cy="6858000"/>
          </a:xfrm>
          <a:prstGeom prst="rect">
            <a:avLst/>
          </a:prstGeom>
        </p:spPr>
      </p:pic>
      <p:sp>
        <p:nvSpPr>
          <p:cNvPr id="37" name="Rechteck 36"/>
          <p:cNvSpPr/>
          <p:nvPr/>
        </p:nvSpPr>
        <p:spPr>
          <a:xfrm>
            <a:off x="6085840" y="18904"/>
            <a:ext cx="6106160" cy="687557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itel 4"/>
          <p:cNvSpPr txBox="1">
            <a:spLocks/>
          </p:cNvSpPr>
          <p:nvPr/>
        </p:nvSpPr>
        <p:spPr bwMode="auto">
          <a:xfrm>
            <a:off x="314960" y="377092"/>
            <a:ext cx="5636578" cy="5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cap="none" baseline="0">
                <a:solidFill>
                  <a:srgbClr val="282828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What</a:t>
            </a:r>
            <a:r>
              <a:rPr kumimoji="0" lang="de-DE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</a:t>
            </a:r>
            <a:r>
              <a:rPr kumimoji="0" lang="de-DE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we</a:t>
            </a:r>
            <a:r>
              <a:rPr kumimoji="0" lang="de-DE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will NOT do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621207" y="455803"/>
            <a:ext cx="6109240" cy="6034207"/>
          </a:xfrm>
          <a:prstGeom prst="round2DiagRect">
            <a:avLst>
              <a:gd name="adj1" fmla="val 0"/>
              <a:gd name="adj2" fmla="val 0"/>
            </a:avLst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444500" marR="0" lvl="0" indent="-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C00000"/>
              </a:buClr>
              <a:buSzTx/>
              <a:buFont typeface="Wingdings 3" panose="05040102010807070707" pitchFamily="18" charset="2"/>
              <a:buChar char="´"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OOP Patterns</a:t>
            </a:r>
          </a:p>
          <a:p>
            <a:pPr marL="444500" marR="0" lvl="1" indent="-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often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not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needed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444500" marR="0" lvl="1" indent="-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functional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trend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444500" marR="0" lvl="1" indent="-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too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many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possibilities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444500" marR="0" lvl="1" indent="-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abstraction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technique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444500" marR="0" lvl="1" indent="-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„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leaky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abstraction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“</a:t>
            </a:r>
          </a:p>
          <a:p>
            <a:pPr marL="444500" marR="0" lvl="1" indent="-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…</a:t>
            </a:r>
          </a:p>
          <a:p>
            <a:pPr marL="444500" marR="0" lvl="0" indent="-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C00000"/>
              </a:buClr>
              <a:buSzTx/>
              <a:buFont typeface="Wingdings 3" panose="05040102010807070707" pitchFamily="18" charset="2"/>
              <a:buChar char="´"/>
              <a:tabLst/>
              <a:defRPr/>
            </a:pPr>
            <a:r>
              <a:rPr kumimoji="0" lang="de-DE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Giving</a:t>
            </a: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absolute </a:t>
            </a:r>
            <a:r>
              <a:rPr kumimoji="0" lang="de-DE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advice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444500" marR="0" lvl="1" indent="-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e.g.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prototyping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vs. simple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object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creation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444500" marR="0" lvl="1" indent="-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444500" marR="0" lvl="1" indent="-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30" y="6285433"/>
            <a:ext cx="2162288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6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9" descr="schreibblock"/>
          <p:cNvPicPr>
            <a:picLocks noChangeAspect="1" noChangeArrowheads="1"/>
          </p:cNvPicPr>
          <p:nvPr/>
        </p:nvPicPr>
        <p:blipFill rotWithShape="1">
          <a:blip r:embed="rId2" cstate="print"/>
          <a:srcRect l="20923" r="35454"/>
          <a:stretch/>
        </p:blipFill>
        <p:spPr>
          <a:xfrm>
            <a:off x="11430" y="0"/>
            <a:ext cx="5084876" cy="6876000"/>
          </a:xfrm>
          <a:prstGeom prst="rect">
            <a:avLst/>
          </a:prstGeom>
          <a:noFill/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689"/>
            <a:ext cx="4250723" cy="6858000"/>
          </a:xfrm>
          <a:prstGeom prst="rect">
            <a:avLst/>
          </a:prstGeom>
        </p:spPr>
      </p:pic>
      <p:sp>
        <p:nvSpPr>
          <p:cNvPr id="37" name="Rechteck 36"/>
          <p:cNvSpPr/>
          <p:nvPr/>
        </p:nvSpPr>
        <p:spPr>
          <a:xfrm>
            <a:off x="6075846" y="0"/>
            <a:ext cx="6106160" cy="687557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itel 4"/>
          <p:cNvSpPr txBox="1">
            <a:spLocks/>
          </p:cNvSpPr>
          <p:nvPr/>
        </p:nvSpPr>
        <p:spPr bwMode="auto">
          <a:xfrm>
            <a:off x="314960" y="377092"/>
            <a:ext cx="5636578" cy="5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cap="none" baseline="0">
                <a:solidFill>
                  <a:srgbClr val="282828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Agenda Part I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621207" y="455803"/>
            <a:ext cx="6109240" cy="6034207"/>
          </a:xfrm>
          <a:prstGeom prst="round2DiagRect">
            <a:avLst>
              <a:gd name="adj1" fmla="val 0"/>
              <a:gd name="adj2" fmla="val 0"/>
            </a:avLst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444500" indent="-444500">
              <a:spcAft>
                <a:spcPts val="1200"/>
              </a:spcAft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b="1" dirty="0" err="1"/>
              <a:t>Introduction</a:t>
            </a:r>
            <a:r>
              <a:rPr lang="de-DE" b="1" dirty="0"/>
              <a:t> (~30min)</a:t>
            </a:r>
          </a:p>
          <a:p>
            <a:pPr marL="444500" lvl="1" indent="-444500">
              <a:spcAft>
                <a:spcPts val="1200"/>
              </a:spcAft>
              <a:buClr>
                <a:srgbClr val="C00000"/>
              </a:buClr>
            </a:pPr>
            <a:r>
              <a:rPr lang="de-DE" dirty="0"/>
              <a:t>	</a:t>
            </a:r>
            <a:r>
              <a:rPr lang="de-DE" dirty="0" err="1"/>
              <a:t>What</a:t>
            </a:r>
            <a:r>
              <a:rPr lang="de-DE" dirty="0"/>
              <a:t> and </a:t>
            </a:r>
            <a:r>
              <a:rPr lang="de-DE" dirty="0" err="1"/>
              <a:t>why</a:t>
            </a:r>
            <a:r>
              <a:rPr lang="de-DE" dirty="0"/>
              <a:t>?</a:t>
            </a:r>
          </a:p>
          <a:p>
            <a:pPr marL="444500" indent="-444500">
              <a:spcAft>
                <a:spcPts val="1200"/>
              </a:spcAft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b="1" dirty="0"/>
              <a:t>Basics Primitives (~30min)</a:t>
            </a:r>
          </a:p>
          <a:p>
            <a:pPr marL="444500" lvl="1" indent="-444500">
              <a:spcAft>
                <a:spcPts val="1200"/>
              </a:spcAft>
              <a:buClr>
                <a:srgbClr val="C00000"/>
              </a:buClr>
            </a:pPr>
            <a:r>
              <a:rPr lang="de-DE" dirty="0"/>
              <a:t>	Numbers, Strings, Objects &amp; Arrays</a:t>
            </a:r>
          </a:p>
          <a:p>
            <a:pPr marL="444500" indent="-444500">
              <a:spcAft>
                <a:spcPts val="1200"/>
              </a:spcAft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b="1" dirty="0"/>
              <a:t>Truth and </a:t>
            </a:r>
            <a:r>
              <a:rPr lang="de-DE" b="1" dirty="0" err="1"/>
              <a:t>Equality</a:t>
            </a:r>
            <a:r>
              <a:rPr lang="de-DE" b="1" dirty="0"/>
              <a:t> (~60min)</a:t>
            </a:r>
          </a:p>
          <a:p>
            <a:pPr marL="444500" lvl="1" indent="-444500">
              <a:spcAft>
                <a:spcPts val="1200"/>
              </a:spcAft>
              <a:buClr>
                <a:srgbClr val="C00000"/>
              </a:buClr>
            </a:pPr>
            <a:r>
              <a:rPr lang="de-DE" dirty="0"/>
              <a:t>	Operators, </a:t>
            </a:r>
            <a:r>
              <a:rPr lang="de-DE" dirty="0" err="1"/>
              <a:t>Booleans</a:t>
            </a:r>
            <a:r>
              <a:rPr lang="de-DE" dirty="0"/>
              <a:t> &amp; </a:t>
            </a:r>
            <a:r>
              <a:rPr lang="de-DE" dirty="0" err="1"/>
              <a:t>Expressions</a:t>
            </a:r>
            <a:endParaRPr lang="de-DE" dirty="0"/>
          </a:p>
          <a:p>
            <a:pPr marL="444500" indent="-444500">
              <a:spcAft>
                <a:spcPts val="1200"/>
              </a:spcAft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b="1" dirty="0" err="1"/>
              <a:t>Scope</a:t>
            </a:r>
            <a:r>
              <a:rPr lang="de-DE" b="1" dirty="0"/>
              <a:t> &amp; </a:t>
            </a:r>
            <a:r>
              <a:rPr lang="de-DE" b="1" dirty="0" err="1"/>
              <a:t>Closures</a:t>
            </a:r>
            <a:r>
              <a:rPr lang="de-DE" b="1" dirty="0"/>
              <a:t> (~90min)</a:t>
            </a:r>
          </a:p>
          <a:p>
            <a:pPr marL="444500" lvl="1" indent="-444500">
              <a:spcAft>
                <a:spcPts val="1200"/>
              </a:spcAft>
              <a:buClr>
                <a:srgbClr val="C00000"/>
              </a:buClr>
            </a:pPr>
            <a:r>
              <a:rPr lang="de-DE" dirty="0"/>
              <a:t>	</a:t>
            </a:r>
            <a:r>
              <a:rPr lang="de-DE" dirty="0" err="1"/>
              <a:t>Explained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30" y="6285433"/>
            <a:ext cx="2162288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8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9" descr="schreibblock"/>
          <p:cNvPicPr>
            <a:picLocks noChangeAspect="1" noChangeArrowheads="1"/>
          </p:cNvPicPr>
          <p:nvPr/>
        </p:nvPicPr>
        <p:blipFill rotWithShape="1">
          <a:blip r:embed="rId2" cstate="print"/>
          <a:srcRect l="20923" r="35454"/>
          <a:stretch/>
        </p:blipFill>
        <p:spPr>
          <a:xfrm>
            <a:off x="11430" y="0"/>
            <a:ext cx="5084876" cy="6876000"/>
          </a:xfrm>
          <a:prstGeom prst="rect">
            <a:avLst/>
          </a:prstGeom>
          <a:noFill/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689"/>
            <a:ext cx="4250723" cy="6858000"/>
          </a:xfrm>
          <a:prstGeom prst="rect">
            <a:avLst/>
          </a:prstGeom>
        </p:spPr>
      </p:pic>
      <p:sp>
        <p:nvSpPr>
          <p:cNvPr id="37" name="Rechteck 36"/>
          <p:cNvSpPr/>
          <p:nvPr/>
        </p:nvSpPr>
        <p:spPr>
          <a:xfrm>
            <a:off x="6075846" y="0"/>
            <a:ext cx="6106160" cy="687557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itel 4"/>
          <p:cNvSpPr txBox="1">
            <a:spLocks/>
          </p:cNvSpPr>
          <p:nvPr/>
        </p:nvSpPr>
        <p:spPr bwMode="auto">
          <a:xfrm>
            <a:off x="314960" y="377092"/>
            <a:ext cx="5636578" cy="5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cap="none" baseline="0">
                <a:solidFill>
                  <a:srgbClr val="282828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kern="0" dirty="0">
                <a:solidFill>
                  <a:schemeClr val="bg1"/>
                </a:solidFill>
              </a:rPr>
              <a:t>Agenda Part II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621207" y="455803"/>
            <a:ext cx="6109240" cy="6034207"/>
          </a:xfrm>
          <a:prstGeom prst="round2DiagRect">
            <a:avLst>
              <a:gd name="adj1" fmla="val 0"/>
              <a:gd name="adj2" fmla="val 0"/>
            </a:avLst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444500" indent="-444500">
              <a:spcAft>
                <a:spcPts val="1200"/>
              </a:spcAft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b="1" dirty="0" err="1"/>
              <a:t>Asynchronous</a:t>
            </a:r>
            <a:r>
              <a:rPr lang="de-DE" b="1" dirty="0"/>
              <a:t> </a:t>
            </a:r>
            <a:r>
              <a:rPr lang="de-DE" b="1" dirty="0" err="1"/>
              <a:t>Programming</a:t>
            </a:r>
            <a:r>
              <a:rPr lang="de-DE" b="1" dirty="0"/>
              <a:t> (~60min)</a:t>
            </a:r>
          </a:p>
          <a:p>
            <a:pPr marL="444500" lvl="1" indent="-444500">
              <a:spcAft>
                <a:spcPts val="1200"/>
              </a:spcAft>
              <a:buClr>
                <a:srgbClr val="C00000"/>
              </a:buClr>
            </a:pPr>
            <a:r>
              <a:rPr lang="de-DE" dirty="0"/>
              <a:t>	</a:t>
            </a:r>
            <a:r>
              <a:rPr lang="de-DE" dirty="0" err="1"/>
              <a:t>Synchronous</a:t>
            </a:r>
            <a:r>
              <a:rPr lang="de-DE" dirty="0"/>
              <a:t> &amp; </a:t>
            </a:r>
            <a:r>
              <a:rPr lang="de-DE" dirty="0" err="1"/>
              <a:t>asynchronous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,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control</a:t>
            </a:r>
            <a:endParaRPr lang="de-DE" dirty="0"/>
          </a:p>
          <a:p>
            <a:pPr marL="444500" indent="-444500">
              <a:spcAft>
                <a:spcPts val="1200"/>
              </a:spcAft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b="1" dirty="0"/>
              <a:t>Learning </a:t>
            </a:r>
            <a:r>
              <a:rPr lang="de-DE" b="1" dirty="0" err="1"/>
              <a:t>by</a:t>
            </a:r>
            <a:r>
              <a:rPr lang="de-DE" b="1" dirty="0"/>
              <a:t> </a:t>
            </a:r>
            <a:r>
              <a:rPr lang="de-DE" b="1" dirty="0" err="1"/>
              <a:t>Doing</a:t>
            </a:r>
            <a:r>
              <a:rPr lang="de-DE" b="1" dirty="0"/>
              <a:t> (~120min)</a:t>
            </a:r>
          </a:p>
          <a:p>
            <a:pPr marL="444500" lvl="1" indent="-444500">
              <a:spcAft>
                <a:spcPts val="1200"/>
              </a:spcAft>
              <a:buClr>
                <a:srgbClr val="C00000"/>
              </a:buClr>
            </a:pPr>
            <a:r>
              <a:rPr lang="de-DE" dirty="0"/>
              <a:t>	Test </a:t>
            </a:r>
            <a:r>
              <a:rPr lang="de-DE" dirty="0" err="1"/>
              <a:t>application</a:t>
            </a:r>
            <a:r>
              <a:rPr lang="de-DE" dirty="0"/>
              <a:t>, </a:t>
            </a:r>
            <a:r>
              <a:rPr lang="de-DE" dirty="0" err="1"/>
              <a:t>xServer</a:t>
            </a:r>
            <a:r>
              <a:rPr lang="de-DE" dirty="0"/>
              <a:t> </a:t>
            </a:r>
            <a:r>
              <a:rPr lang="de-DE" dirty="0" err="1"/>
              <a:t>internet</a:t>
            </a:r>
            <a:r>
              <a:rPr lang="de-DE" dirty="0"/>
              <a:t> </a:t>
            </a:r>
            <a:r>
              <a:rPr lang="de-DE" dirty="0" err="1"/>
              <a:t>monitoring</a:t>
            </a:r>
            <a:r>
              <a:rPr lang="de-DE" dirty="0"/>
              <a:t> </a:t>
            </a:r>
            <a:r>
              <a:rPr lang="de-DE" dirty="0" err="1"/>
              <a:t>subset</a:t>
            </a:r>
            <a:endParaRPr lang="de-DE" dirty="0"/>
          </a:p>
          <a:p>
            <a:pPr marL="444500" indent="-444500">
              <a:spcAft>
                <a:spcPts val="1200"/>
              </a:spcAft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de-DE" b="1" dirty="0"/>
              <a:t>Summary</a:t>
            </a:r>
          </a:p>
          <a:p>
            <a:pPr marL="444500" lvl="1" indent="-444500">
              <a:spcAft>
                <a:spcPts val="1200"/>
              </a:spcAft>
              <a:buClr>
                <a:srgbClr val="C00000"/>
              </a:buClr>
            </a:pPr>
            <a:r>
              <a:rPr lang="de-DE" dirty="0"/>
              <a:t>	Workshop (6.5h)</a:t>
            </a:r>
          </a:p>
          <a:p>
            <a:pPr marL="444500" lvl="1" indent="-444500">
              <a:spcAft>
                <a:spcPts val="1200"/>
              </a:spcAft>
              <a:buClr>
                <a:srgbClr val="C00000"/>
              </a:buClr>
            </a:pPr>
            <a:r>
              <a:rPr lang="de-DE" dirty="0"/>
              <a:t>	Lunch (1h)</a:t>
            </a:r>
          </a:p>
          <a:p>
            <a:pPr marL="444500" lvl="1" indent="-444500">
              <a:spcAft>
                <a:spcPts val="1200"/>
              </a:spcAft>
              <a:buClr>
                <a:srgbClr val="C00000"/>
              </a:buClr>
            </a:pPr>
            <a:r>
              <a:rPr lang="de-DE" dirty="0"/>
              <a:t>	Coffee (0.5h)</a:t>
            </a:r>
          </a:p>
          <a:p>
            <a:pPr marL="444500" lvl="1" indent="-444500">
              <a:spcAft>
                <a:spcPts val="1200"/>
              </a:spcAft>
              <a:buClr>
                <a:srgbClr val="C00000"/>
              </a:buClr>
            </a:pPr>
            <a:endParaRPr lang="de-DE" dirty="0"/>
          </a:p>
          <a:p>
            <a:pPr marL="444500" lvl="1" indent="-444500">
              <a:spcAft>
                <a:spcPts val="1200"/>
              </a:spcAft>
              <a:buClr>
                <a:srgbClr val="C00000"/>
              </a:buClr>
            </a:pPr>
            <a:endParaRPr lang="de-DE" dirty="0"/>
          </a:p>
          <a:p>
            <a:pPr marL="444500" lvl="1" indent="-444500">
              <a:spcAft>
                <a:spcPts val="1200"/>
              </a:spcAft>
              <a:buClr>
                <a:srgbClr val="C00000"/>
              </a:buClr>
            </a:pPr>
            <a:endParaRPr lang="de-DE" b="1" dirty="0">
              <a:solidFill>
                <a:srgbClr val="282828"/>
              </a:solidFill>
              <a:latin typeface="Arial" pitchFamily="34" charset="0"/>
              <a:cs typeface="Arial" pitchFamily="34" charset="0"/>
            </a:endParaRPr>
          </a:p>
          <a:p>
            <a:pPr marL="444500" lvl="1" indent="-444500">
              <a:spcAft>
                <a:spcPts val="1200"/>
              </a:spcAft>
              <a:buClr>
                <a:srgbClr val="C00000"/>
              </a:buClr>
            </a:pP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30" y="6285433"/>
            <a:ext cx="2162288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6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0152&quot;&gt;&lt;/object&gt;&lt;object type=&quot;2&quot; unique_id=&quot;10153&quot;&gt;&lt;object type=&quot;3&quot; unique_id=&quot;10178&quot;&gt;&lt;property id=&quot;20148&quot; value=&quot;5&quot;/&gt;&lt;property id=&quot;20300&quot; value=&quot;Folie 10&quot;/&gt;&lt;property id=&quot;20307&quot; value=&quot;505&quot;/&gt;&lt;/object&gt;&lt;object type=&quot;3&quot; unique_id=&quot;13367&quot;&gt;&lt;property id=&quot;20148&quot; value=&quot;5&quot;/&gt;&lt;property id=&quot;20300&quot; value=&quot;Folie 5&quot;/&gt;&lt;property id=&quot;20307&quot; value=&quot;538&quot;/&gt;&lt;/object&gt;&lt;object type=&quot;3&quot; unique_id=&quot;13370&quot;&gt;&lt;property id=&quot;20148&quot; value=&quot;5&quot;/&gt;&lt;property id=&quot;20300&quot; value=&quot;Folie 6&quot;/&gt;&lt;property id=&quot;20307&quot; value=&quot;532&quot;/&gt;&lt;/object&gt;&lt;object type=&quot;3&quot; unique_id=&quot;13376&quot;&gt;&lt;property id=&quot;20148&quot; value=&quot;5&quot;/&gt;&lt;property id=&quot;20300&quot; value=&quot;Folie 1&quot;/&gt;&lt;property id=&quot;20307&quot; value=&quot;548&quot;/&gt;&lt;/object&gt;&lt;object type=&quot;3&quot; unique_id=&quot;13377&quot;&gt;&lt;property id=&quot;20148&quot; value=&quot;5&quot;/&gt;&lt;property id=&quot;20300&quot; value=&quot;Folie 2&quot;/&gt;&lt;property id=&quot;20307&quot; value=&quot;540&quot;/&gt;&lt;/object&gt;&lt;object type=&quot;3&quot; unique_id=&quot;13379&quot;&gt;&lt;property id=&quot;20148&quot; value=&quot;5&quot;/&gt;&lt;property id=&quot;20300&quot; value=&quot;Folie 3&quot;/&gt;&lt;property id=&quot;20307&quot; value=&quot;541&quot;/&gt;&lt;/object&gt;&lt;object type=&quot;3&quot; unique_id=&quot;13381&quot;&gt;&lt;property id=&quot;20148&quot; value=&quot;5&quot;/&gt;&lt;property id=&quot;20300&quot; value=&quot;Folie 7&quot;/&gt;&lt;property id=&quot;20307&quot; value=&quot;550&quot;/&gt;&lt;/object&gt;&lt;object type=&quot;3&quot; unique_id=&quot;13583&quot;&gt;&lt;property id=&quot;20148&quot; value=&quot;5&quot;/&gt;&lt;property id=&quot;20300&quot; value=&quot;Folie 4&quot;/&gt;&lt;property id=&quot;20307&quot; value=&quot;554&quot;/&gt;&lt;/object&gt;&lt;object type=&quot;3&quot; unique_id=&quot;13584&quot;&gt;&lt;property id=&quot;20148&quot; value=&quot;5&quot;/&gt;&lt;property id=&quot;20300&quot; value=&quot;Folie 9&quot;/&gt;&lt;property id=&quot;20307&quot; value=&quot;555&quot;/&gt;&lt;/object&gt;&lt;object type=&quot;3&quot; unique_id=&quot;13711&quot;&gt;&lt;property id=&quot;20148&quot; value=&quot;5&quot;/&gt;&lt;property id=&quot;20300&quot; value=&quot;Folie 8&quot;/&gt;&lt;property id=&quot;20307&quot; value=&quot;5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PTV_PPT-Vorlage Events_16 zu 9_DE_2016">
  <a:themeElements>
    <a:clrScheme name="Benutzerdefinier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30014"/>
      </a:accent1>
      <a:accent2>
        <a:srgbClr val="A0140F"/>
      </a:accent2>
      <a:accent3>
        <a:srgbClr val="6E7378"/>
      </a:accent3>
      <a:accent4>
        <a:srgbClr val="E6000F"/>
      </a:accent4>
      <a:accent5>
        <a:srgbClr val="E15046"/>
      </a:accent5>
      <a:accent6>
        <a:srgbClr val="BEAFA0"/>
      </a:accent6>
      <a:hlink>
        <a:srgbClr val="FFFFFF"/>
      </a:hlink>
      <a:folHlink>
        <a:srgbClr val="B2B2B2"/>
      </a:folHlink>
    </a:clrScheme>
    <a:fontScheme name="3_PTV-Standardpräsentation_Vorlage_07-20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PTV-Standardpräsentation_Vorlage_07-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TV-Standardpräsentation_Vorlage_07-200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TV-Standardpräsentation_Vorlage_07-200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TV-Standardpräsentation_Vorlage_07-200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TV-Standardpräsentation_Vorlage_07-200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TV-Standardpräsentation_Vorlage_07-200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TV-Standardpräsentation_Vorlage_07-200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TV_PPT-Vorlage Standard_16 zu 9_DE_01-2016.potx" id="{020AE33F-4410-417D-A7DD-6214352D54FB}" vid="{C8D98936-7492-4961-9517-07276BC401E8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PTV_PPT-Template Standard_16 zu 9_DE_01-2016</Template>
  <TotalTime>0</TotalTime>
  <Words>898</Words>
  <Application>Microsoft Office PowerPoint</Application>
  <PresentationFormat>Breitbild</PresentationFormat>
  <Paragraphs>257</Paragraphs>
  <Slides>20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Times New Roman</vt:lpstr>
      <vt:lpstr>Wingdings</vt:lpstr>
      <vt:lpstr>Wingdings 3</vt:lpstr>
      <vt:lpstr>PTV_PPT-Vorlage Events_16 zu 9_DE_2016</vt:lpstr>
      <vt:lpstr>PowerPoint-Präsentation</vt:lpstr>
      <vt:lpstr>PowerPoint-Präsentation</vt:lpstr>
      <vt:lpstr>What was sent in</vt:lpstr>
      <vt:lpstr>What we will do</vt:lpstr>
      <vt:lpstr>Expected results</vt:lpstr>
      <vt:lpstr>PowerPoint-Präsentation</vt:lpstr>
      <vt:lpstr>PowerPoint-Präsentation</vt:lpstr>
      <vt:lpstr>PowerPoint-Präsentation</vt:lpstr>
      <vt:lpstr>PowerPoint-Präsentation</vt:lpstr>
      <vt:lpstr>What is JavaScript?</vt:lpstr>
      <vt:lpstr>What is JavaScript?</vt:lpstr>
      <vt:lpstr>JavaScript @ PTV</vt:lpstr>
      <vt:lpstr>Step 1 – Primitives</vt:lpstr>
      <vt:lpstr>Step 2 – Booleans</vt:lpstr>
      <vt:lpstr>Step 3 – Functions, Scopes, Closures</vt:lpstr>
      <vt:lpstr>Step 3 addition – map, filter, reduce</vt:lpstr>
      <vt:lpstr>Step 4 – Test Application</vt:lpstr>
      <vt:lpstr>Step 4 – Test Application Tasks</vt:lpstr>
      <vt:lpstr>Further readings</vt:lpstr>
      <vt:lpstr>Give Feedback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Stephan Rinnebach</dc:creator>
  <cp:lastModifiedBy>André Eberhard</cp:lastModifiedBy>
  <cp:revision>628</cp:revision>
  <cp:lastPrinted>2017-02-02T08:28:40Z</cp:lastPrinted>
  <dcterms:created xsi:type="dcterms:W3CDTF">2016-01-12T12:56:57Z</dcterms:created>
  <dcterms:modified xsi:type="dcterms:W3CDTF">2018-05-07T10:50:14Z</dcterms:modified>
</cp:coreProperties>
</file>