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0"/>
  </p:notesMasterIdLst>
  <p:sldIdLst>
    <p:sldId id="274" r:id="rId2"/>
    <p:sldId id="275" r:id="rId3"/>
    <p:sldId id="276" r:id="rId4"/>
    <p:sldId id="277" r:id="rId5"/>
    <p:sldId id="278" r:id="rId6"/>
    <p:sldId id="294" r:id="rId7"/>
    <p:sldId id="282" r:id="rId8"/>
    <p:sldId id="293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01F2BD-ABC3-4B08-9ED9-A28F80F6F3C8}">
  <a:tblStyle styleId="{3301F2BD-ABC3-4B08-9ED9-A28F80F6F3C8}" styleName="Table_0"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DF3E7"/>
          </a:solidFill>
        </a:fill>
      </a:tcStyle>
    </a:wholeTbl>
    <a:band1H>
      <a:tcTxStyle/>
      <a:tcStyle>
        <a:tcBdr/>
        <a:fill>
          <a:solidFill>
            <a:srgbClr val="D8E7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8E7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/>
        <a:fill>
          <a:solidFill>
            <a:srgbClr val="86BC25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/>
        <a:fill>
          <a:solidFill>
            <a:srgbClr val="86BC25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6BC2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86BC2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2675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737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13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70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6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66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65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593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11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>
  <p:cSld name="TITLE_1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333499" y="2577410"/>
            <a:ext cx="156210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Helvetica Neue"/>
              <a:buNone/>
              <a:defRPr sz="8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863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206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333500" y="6158810"/>
            <a:ext cx="15621000" cy="2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Helvetica Neue"/>
              <a:buNone/>
              <a:defRPr sz="45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45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 sz="45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Helvetica Neue"/>
              <a:buNone/>
              <a:defRPr sz="45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Helvetica Neue"/>
              <a:buNone/>
              <a:defRPr sz="45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1275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2900"/>
              <a:buFont typeface="Helvetica Neue"/>
              <a:buChar char="•"/>
              <a:defRPr sz="39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1275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2900"/>
              <a:buFont typeface="Helvetica Neue"/>
              <a:buChar char="•"/>
              <a:defRPr sz="39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1275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2900"/>
              <a:buFont typeface="Helvetica Neue"/>
              <a:buChar char="•"/>
              <a:defRPr sz="39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1275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2900"/>
              <a:buFont typeface="Helvetica Neue"/>
              <a:buChar char="•"/>
              <a:defRPr sz="39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969273" y="9810750"/>
            <a:ext cx="339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A9B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Shape 17" descr="Aust-Govt-inline_70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5036" y="10938619"/>
            <a:ext cx="3074591" cy="74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600" y="1094425"/>
            <a:ext cx="4535975" cy="11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1800725" y="8626375"/>
            <a:ext cx="30000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015A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dta</a:t>
            </a:r>
            <a:r>
              <a:rPr lang="en-US" sz="4500">
                <a:solidFill>
                  <a:srgbClr val="3FB2E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45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gov.au</a:t>
            </a:r>
            <a:endParaRPr sz="45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1">
  <p:cSld name="TITLE_1_1"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969273" y="9810750"/>
            <a:ext cx="339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A9B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Shape 22" descr="Aust-Govt-inline_70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5036" y="10938619"/>
            <a:ext cx="3074591" cy="74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600" y="1094425"/>
            <a:ext cx="4535975" cy="11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 descr="DTA-wordmark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313" y="8778776"/>
            <a:ext cx="1162995" cy="7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URL">
  <p:cSld name="Blank">
    <p:bg>
      <p:bgPr>
        <a:solidFill>
          <a:srgbClr val="255E8C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969273" y="9810750"/>
            <a:ext cx="339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A9B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16159163" y="9486600"/>
            <a:ext cx="19005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</a:rPr>
              <a:t>dta</a:t>
            </a:r>
            <a:r>
              <a:rPr lang="en-US" sz="2400" b="1">
                <a:solidFill>
                  <a:schemeClr val="lt2"/>
                </a:solidFill>
              </a:rPr>
              <a:t>.</a:t>
            </a:r>
            <a:r>
              <a:rPr lang="en-US" sz="2400">
                <a:solidFill>
                  <a:schemeClr val="lt2"/>
                </a:solidFill>
              </a:rPr>
              <a:t>gov.au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68981" y="2069944"/>
            <a:ext cx="16469400" cy="6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Helvetica Neue"/>
              <a:buNone/>
              <a:defRPr sz="860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URL 1">
  <p:cSld name="Blank_1">
    <p:bg>
      <p:bgPr>
        <a:solidFill>
          <a:srgbClr val="41414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969273" y="9810750"/>
            <a:ext cx="339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A9B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68981" y="2069944"/>
            <a:ext cx="16469400" cy="6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Helvetica Neue"/>
              <a:buNone/>
              <a:defRPr sz="860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9pPr>
          </a:lstStyle>
          <a:p>
            <a:endParaRPr/>
          </a:p>
        </p:txBody>
      </p:sp>
      <p:pic>
        <p:nvPicPr>
          <p:cNvPr id="32" name="Shape 32" descr="DTA-wordmar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97091" y="9484900"/>
            <a:ext cx="682650" cy="4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 no URL">
  <p:cSld name="Utterly Blank">
    <p:bg>
      <p:bgPr>
        <a:solidFill>
          <a:srgbClr val="255E8C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969273" y="9810750"/>
            <a:ext cx="339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A9B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68981" y="2069944"/>
            <a:ext cx="16469400" cy="6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Helvetica Neue"/>
              <a:buNone/>
              <a:defRPr sz="860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URL">
  <p:cSld name="CUSTOM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16159163" y="9486600"/>
            <a:ext cx="19005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dta</a:t>
            </a:r>
            <a:r>
              <a:rPr lang="en-US" sz="2400" b="1">
                <a:solidFill>
                  <a:schemeClr val="accent1"/>
                </a:solidFill>
              </a:rPr>
              <a:t>.</a:t>
            </a:r>
            <a:r>
              <a:rPr lang="en-US" sz="2400">
                <a:solidFill>
                  <a:schemeClr val="accent1"/>
                </a:solidFill>
              </a:rPr>
              <a:t>gov.au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968981" y="2069944"/>
            <a:ext cx="16469400" cy="6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Helvetica Neue"/>
              <a:buNone/>
              <a:defRPr sz="860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URL 1">
  <p:cSld name="CUSTOM_1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968981" y="2069944"/>
            <a:ext cx="16469400" cy="6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Helvetica Neue"/>
              <a:buNone/>
              <a:defRPr sz="860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1" name="Shape 41" descr="DTA-wordmark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97100" y="9477123"/>
            <a:ext cx="680240" cy="4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Helvetica Neue"/>
              <a:buNone/>
              <a:defRPr sz="860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2pPr>
            <a:lvl3pPr lvl="2" indent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3pPr>
            <a:lvl4pPr lvl="3" indent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4pPr>
            <a:lvl5pPr lvl="4" indent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5pPr>
            <a:lvl6pPr lvl="5" indent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6pPr>
            <a:lvl7pPr lvl="6" indent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7pPr>
            <a:lvl8pPr lvl="7" indent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8pPr>
            <a:lvl9pPr lvl="8" indent="0">
              <a:spcBef>
                <a:spcPts val="0"/>
              </a:spcBef>
              <a:spcAft>
                <a:spcPts val="0"/>
              </a:spcAft>
              <a:buSzPts val="2100"/>
              <a:buNone/>
              <a:defRPr sz="27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t" anchorCtr="0"/>
          <a:lstStyle>
            <a:lvl1pPr marL="457200" marR="0" lvl="0" indent="-4953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Helvetica Neue"/>
              <a:buChar char="•"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9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 b="0" i="0" u="none" strike="noStrike" cap="none">
                <a:solidFill>
                  <a:srgbClr val="8A9B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57400" marR="0" lvl="3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0" marR="0" lvl="4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0" marR="0" lvl="5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114800" marR="0" lvl="6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400" marR="0" lvl="8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37150" rIns="137150" bIns="13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800" b="0" i="0" u="none" strike="noStrike" cap="none">
                <a:solidFill>
                  <a:srgbClr val="8A9B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57400" marR="0" lvl="3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0" marR="0" lvl="4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0" marR="0" lvl="5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114800" marR="0" lvl="6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400" marR="0" lvl="8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A9B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A9BB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A9BB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A9BB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A9BB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A9BB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A9BB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A9BB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A9BB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emf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subTitle" idx="4294967295"/>
          </p:nvPr>
        </p:nvSpPr>
        <p:spPr>
          <a:xfrm>
            <a:off x="1876925" y="3696525"/>
            <a:ext cx="17107200" cy="3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5A96"/>
              </a:buClr>
              <a:buFont typeface="Helvetica Neue"/>
              <a:buNone/>
            </a:pPr>
            <a:r>
              <a:rPr lang="en-US" sz="10000" dirty="0">
                <a:solidFill>
                  <a:srgbClr val="414141"/>
                </a:solidFill>
              </a:rPr>
              <a:t>Data </a:t>
            </a:r>
            <a:r>
              <a:rPr lang="en-US" sz="10000" dirty="0" smtClean="0">
                <a:solidFill>
                  <a:srgbClr val="414141"/>
                </a:solidFill>
              </a:rPr>
              <a:t>Fellowship</a:t>
            </a:r>
            <a:br>
              <a:rPr lang="en-US" sz="10000" dirty="0" smtClean="0">
                <a:solidFill>
                  <a:srgbClr val="414141"/>
                </a:solidFill>
              </a:rPr>
            </a:br>
            <a:r>
              <a:rPr lang="en-US" sz="4000" dirty="0" smtClean="0">
                <a:solidFill>
                  <a:srgbClr val="414141"/>
                </a:solidFill>
              </a:rPr>
              <a:t>Network visualisation and analysis of government procurement policy</a:t>
            </a:r>
            <a:endParaRPr sz="4000" dirty="0">
              <a:solidFill>
                <a:srgbClr val="414141"/>
              </a:solidFill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A96"/>
              </a:buClr>
              <a:buFont typeface="Helvetica Neue"/>
              <a:buNone/>
            </a:pPr>
            <a:endParaRPr lang="en-US" sz="4500" dirty="0">
              <a:solidFill>
                <a:srgbClr val="414141"/>
              </a:solidFill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A96"/>
              </a:buClr>
              <a:buFont typeface="Helvetica Neue"/>
              <a:buNone/>
            </a:pPr>
            <a:r>
              <a:rPr lang="en-AU" sz="4500" dirty="0" err="1" smtClean="0">
                <a:solidFill>
                  <a:srgbClr val="414141"/>
                </a:solidFill>
              </a:rPr>
              <a:t>dta</a:t>
            </a:r>
            <a:r>
              <a:rPr lang="en-AU" sz="4500" dirty="0" smtClean="0">
                <a:solidFill>
                  <a:srgbClr val="414141"/>
                </a:solidFill>
              </a:rPr>
              <a:t>-accelerator </a:t>
            </a:r>
            <a:endParaRPr sz="4500" dirty="0">
              <a:solidFill>
                <a:srgbClr val="41414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A96"/>
              </a:buClr>
              <a:buFont typeface="Helvetica Neue"/>
              <a:buNone/>
            </a:pPr>
            <a:r>
              <a:rPr lang="en-US" sz="4500" dirty="0">
                <a:solidFill>
                  <a:srgbClr val="414141"/>
                </a:solidFill>
              </a:rPr>
              <a:t>   </a:t>
            </a:r>
            <a:endParaRPr sz="4500" dirty="0">
              <a:solidFill>
                <a:srgbClr val="41414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A96"/>
              </a:buClr>
              <a:buFont typeface="Helvetica Neue"/>
              <a:buNone/>
            </a:pPr>
            <a:endParaRPr sz="4500" dirty="0">
              <a:solidFill>
                <a:srgbClr val="414141"/>
              </a:solidFill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925" y="6864750"/>
            <a:ext cx="677550" cy="6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9532575" y="8884950"/>
            <a:ext cx="85740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141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Presenting from: </a:t>
            </a:r>
            <a:r>
              <a:rPr lang="en-US" sz="4000" dirty="0" smtClean="0">
                <a:solidFill>
                  <a:srgbClr val="4141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Canberra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6969375" y="3064703"/>
            <a:ext cx="10597408" cy="5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8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it is just </a:t>
            </a:r>
            <a:r>
              <a:rPr lang="en-US" sz="8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me, </a:t>
            </a:r>
            <a:r>
              <a:rPr lang="en-US" sz="8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 is a picture of </a:t>
            </a:r>
            <a:r>
              <a:rPr lang="en-US" sz="8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of my cats </a:t>
            </a:r>
            <a:r>
              <a:rPr lang="en-US" sz="8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lang="en-US" sz="8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 puppy</a:t>
            </a:r>
            <a:endParaRPr sz="8000" dirty="0"/>
          </a:p>
        </p:txBody>
      </p:sp>
      <p:sp>
        <p:nvSpPr>
          <p:cNvPr id="169" name="Shape 169"/>
          <p:cNvSpPr/>
          <p:nvPr/>
        </p:nvSpPr>
        <p:spPr>
          <a:xfrm>
            <a:off x="946325" y="801892"/>
            <a:ext cx="148116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5900" b="0" i="0" u="none" strike="noStrike" cap="none">
                <a:solidFill>
                  <a:srgbClr val="45C2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</a:t>
            </a:r>
            <a:r>
              <a:rPr lang="en-US" sz="5900">
                <a:solidFill>
                  <a:srgbClr val="45C2F0"/>
                </a:solidFill>
              </a:rPr>
              <a:t> </a:t>
            </a:r>
            <a:r>
              <a:rPr lang="en-US" sz="5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updates</a:t>
            </a:r>
            <a:endParaRPr sz="5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44" y="2846229"/>
            <a:ext cx="7521264" cy="5640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769787" y="3942000"/>
            <a:ext cx="3703500" cy="3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91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Sprint goals</a:t>
            </a:r>
            <a:endParaRPr sz="91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5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5551715" y="643416"/>
            <a:ext cx="12027947" cy="82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-AU" sz="36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 and cleanse </a:t>
            </a:r>
            <a:r>
              <a:rPr lang="en-AU" sz="3600" dirty="0" err="1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AusTender</a:t>
            </a:r>
            <a:r>
              <a:rPr lang="en-AU" sz="36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contract data from </a:t>
            </a:r>
            <a:br>
              <a:rPr lang="en-AU" sz="36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AU" sz="36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January 2007 to 1 May 2018</a:t>
            </a:r>
            <a:endParaRPr sz="36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570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-AU" sz="36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 and apply machine learning algorithms to identify small/medium/large and transnational businesses</a:t>
            </a:r>
            <a:endParaRPr sz="36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570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-AU" sz="36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current text analysis techniques to group 3000 contract categories into 150 contract ‘families’</a:t>
            </a:r>
            <a:endParaRPr sz="36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570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-AU" sz="36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ASX listed vendors and link major contract dates to a graph of their market capitalisation </a:t>
            </a:r>
          </a:p>
          <a:p>
            <a:pPr marL="0" lvl="0" indent="0" rtl="0">
              <a:spcBef>
                <a:spcPts val="570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-AU" sz="3600" dirty="0" smtClean="0">
                <a:solidFill>
                  <a:schemeClr val="lt1"/>
                </a:solidFill>
                <a:latin typeface="Helvetica Neue"/>
                <a:sym typeface="Helvetica Neue"/>
              </a:rPr>
              <a:t>Identify appropriate statistical model to evaluate </a:t>
            </a:r>
            <a:br>
              <a:rPr lang="en-AU" sz="3600" dirty="0" smtClean="0">
                <a:solidFill>
                  <a:schemeClr val="lt1"/>
                </a:solidFill>
                <a:latin typeface="Helvetica Neue"/>
                <a:sym typeface="Helvetica Neue"/>
              </a:rPr>
            </a:br>
            <a:r>
              <a:rPr lang="en-AU" sz="3600" dirty="0" smtClean="0">
                <a:solidFill>
                  <a:schemeClr val="lt1"/>
                </a:solidFill>
                <a:latin typeface="Helvetica Neue"/>
                <a:sym typeface="Helvetica Neue"/>
              </a:rPr>
              <a:t>the relationship between changes in government policy </a:t>
            </a:r>
            <a:br>
              <a:rPr lang="en-AU" sz="3600" dirty="0" smtClean="0">
                <a:solidFill>
                  <a:schemeClr val="lt1"/>
                </a:solidFill>
                <a:latin typeface="Helvetica Neue"/>
                <a:sym typeface="Helvetica Neue"/>
              </a:rPr>
            </a:br>
            <a:r>
              <a:rPr lang="en-AU" sz="3600" dirty="0" smtClean="0">
                <a:solidFill>
                  <a:schemeClr val="lt1"/>
                </a:solidFill>
                <a:latin typeface="Helvetica Neue"/>
                <a:sym typeface="Helvetica Neue"/>
              </a:rPr>
              <a:t>and procurement decisions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946325" y="801900"/>
            <a:ext cx="36477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5900">
                <a:solidFill>
                  <a:srgbClr val="45C2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5900" b="0" i="0" u="none" strike="noStrike" cap="none">
                <a:solidFill>
                  <a:srgbClr val="45C2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5900">
                <a:solidFill>
                  <a:srgbClr val="45C2F0"/>
                </a:solidFill>
              </a:rPr>
              <a:t> </a:t>
            </a:r>
            <a:endParaRPr sz="5900">
              <a:solidFill>
                <a:srgbClr val="45C2F0"/>
              </a:solidFill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282" y="951650"/>
            <a:ext cx="612400" cy="6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598" y="2766466"/>
            <a:ext cx="612400" cy="6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301" y="6396098"/>
            <a:ext cx="612400" cy="6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301" y="4581282"/>
            <a:ext cx="612400" cy="6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301" y="8291516"/>
            <a:ext cx="612400" cy="6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904100" y="3335628"/>
            <a:ext cx="16003200" cy="542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8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Government could make better use of APIs to automate data entry and improve overall data quality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8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en-US" sz="8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946325" y="801892"/>
            <a:ext cx="148116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5900">
                <a:solidFill>
                  <a:srgbClr val="45C2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5900" b="0" i="0" u="none" strike="noStrike" cap="none">
                <a:solidFill>
                  <a:srgbClr val="45C2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5900">
                <a:solidFill>
                  <a:schemeClr val="lt2"/>
                </a:solidFill>
              </a:rPr>
              <a:t> </a:t>
            </a:r>
            <a:r>
              <a:rPr lang="en-US" sz="5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Sprint takeaways</a:t>
            </a:r>
            <a:endParaRPr sz="5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904092" y="3262806"/>
            <a:ext cx="16003200" cy="3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9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 and text analysis is applicable to DTA datasets and rapidly provides policy insights </a:t>
            </a:r>
            <a:endParaRPr sz="9000" dirty="0"/>
          </a:p>
        </p:txBody>
      </p:sp>
      <p:sp>
        <p:nvSpPr>
          <p:cNvPr id="194" name="Shape 194"/>
          <p:cNvSpPr/>
          <p:nvPr/>
        </p:nvSpPr>
        <p:spPr>
          <a:xfrm>
            <a:off x="946325" y="801892"/>
            <a:ext cx="148116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5900">
                <a:solidFill>
                  <a:srgbClr val="45C2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5900" b="0" i="0" u="none" strike="noStrike" cap="none">
                <a:solidFill>
                  <a:srgbClr val="45C2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5900">
                <a:solidFill>
                  <a:srgbClr val="45C2F0"/>
                </a:solidFill>
              </a:rPr>
              <a:t> </a:t>
            </a:r>
            <a:r>
              <a:rPr lang="en-US" sz="5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Sprint takeaways</a:t>
            </a:r>
            <a:endParaRPr sz="5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946325" y="801892"/>
            <a:ext cx="148116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5900" dirty="0">
                <a:solidFill>
                  <a:srgbClr val="45C2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5900" b="0" i="0" u="none" strike="noStrike" cap="none" dirty="0">
                <a:solidFill>
                  <a:srgbClr val="45C2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5900" dirty="0">
                <a:solidFill>
                  <a:srgbClr val="45C2F0"/>
                </a:solidFill>
              </a:rPr>
              <a:t> </a:t>
            </a:r>
            <a:r>
              <a:rPr lang="en-US" sz="59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Sprint takeaways</a:t>
            </a:r>
            <a:endParaRPr sz="5900" dirty="0"/>
          </a:p>
        </p:txBody>
      </p:sp>
      <p:sp>
        <p:nvSpPr>
          <p:cNvPr id="12" name="Shape 193"/>
          <p:cNvSpPr/>
          <p:nvPr/>
        </p:nvSpPr>
        <p:spPr>
          <a:xfrm>
            <a:off x="904092" y="3262806"/>
            <a:ext cx="16003200" cy="3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9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series analysis and visualisation of human networks is not as easy as I thought it would be.</a:t>
            </a:r>
            <a:endParaRPr sz="9000" dirty="0"/>
          </a:p>
        </p:txBody>
      </p:sp>
    </p:spTree>
    <p:extLst>
      <p:ext uri="{BB962C8B-B14F-4D97-AF65-F5344CB8AC3E}">
        <p14:creationId xmlns:p14="http://schemas.microsoft.com/office/powerpoint/2010/main" val="31270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946325" y="801892"/>
            <a:ext cx="14811600" cy="1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5900">
                <a:solidFill>
                  <a:srgbClr val="45C2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5900" b="0" i="0" u="none" strike="noStrike" cap="none">
                <a:solidFill>
                  <a:srgbClr val="45C2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5900">
                <a:solidFill>
                  <a:srgbClr val="45C2F0"/>
                </a:solidFill>
              </a:rPr>
              <a:t> </a:t>
            </a:r>
            <a:r>
              <a:rPr lang="en-US" sz="5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the thing</a:t>
            </a:r>
            <a:endParaRPr sz="59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521"/>
          <a:stretch/>
        </p:blipFill>
        <p:spPr>
          <a:xfrm>
            <a:off x="12284029" y="409222"/>
            <a:ext cx="4741840" cy="3350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1" t="-1" b="18534"/>
          <a:stretch/>
        </p:blipFill>
        <p:spPr>
          <a:xfrm>
            <a:off x="5106655" y="2083792"/>
            <a:ext cx="5570984" cy="389131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2915094" y="5069285"/>
            <a:ext cx="4601851" cy="3734590"/>
            <a:chOff x="9978711" y="4687909"/>
            <a:chExt cx="6252297" cy="507399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8711" y="4687909"/>
              <a:ext cx="5367203" cy="4128617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6688" y="5212892"/>
              <a:ext cx="5231237" cy="402402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5529" y="5757689"/>
              <a:ext cx="5205479" cy="400421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7" t="2644" r="8642" b="17250"/>
          <a:stretch/>
        </p:blipFill>
        <p:spPr>
          <a:xfrm>
            <a:off x="370698" y="2103272"/>
            <a:ext cx="3675531" cy="29660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7" r="8821" b="18342"/>
          <a:stretch/>
        </p:blipFill>
        <p:spPr>
          <a:xfrm>
            <a:off x="331954" y="5462582"/>
            <a:ext cx="3760631" cy="29548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7" t="1383" r="6704" b="18697"/>
          <a:stretch/>
        </p:blipFill>
        <p:spPr>
          <a:xfrm>
            <a:off x="4419405" y="6559099"/>
            <a:ext cx="3760631" cy="2947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t="3827" r="9748" b="19144"/>
          <a:stretch/>
        </p:blipFill>
        <p:spPr>
          <a:xfrm>
            <a:off x="8528237" y="6588669"/>
            <a:ext cx="3776112" cy="2888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subTitle" idx="4294967295"/>
          </p:nvPr>
        </p:nvSpPr>
        <p:spPr>
          <a:xfrm>
            <a:off x="1876925" y="4145482"/>
            <a:ext cx="15621000" cy="3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5A96"/>
              </a:buClr>
              <a:buFont typeface="Helvetica Neue"/>
              <a:buNone/>
            </a:pPr>
            <a:r>
              <a:rPr lang="en-US" sz="10000">
                <a:solidFill>
                  <a:srgbClr val="414141"/>
                </a:solidFill>
              </a:rPr>
              <a:t>Thank you</a:t>
            </a:r>
            <a:r>
              <a:rPr lang="en-US" sz="10000">
                <a:solidFill>
                  <a:srgbClr val="015A96"/>
                </a:solidFill>
              </a:rPr>
              <a:t> </a:t>
            </a:r>
            <a:endParaRPr sz="10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A96"/>
              </a:buClr>
              <a:buFont typeface="Helvetica Neue"/>
              <a:buNone/>
            </a:pPr>
            <a:endParaRPr sz="4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A96"/>
              </a:buClr>
              <a:buFont typeface="Helvetica Neue"/>
              <a:buNone/>
            </a:pPr>
            <a:endParaRPr sz="45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TO Colour June 2016">
      <a:dk1>
        <a:srgbClr val="255E8C"/>
      </a:dk1>
      <a:lt1>
        <a:srgbClr val="FFFFFF"/>
      </a:lt1>
      <a:dk2>
        <a:srgbClr val="255E8C"/>
      </a:dk2>
      <a:lt2>
        <a:srgbClr val="53BCE0"/>
      </a:lt2>
      <a:accent1>
        <a:srgbClr val="22A0CB"/>
      </a:accent1>
      <a:accent2>
        <a:srgbClr val="912B87"/>
      </a:accent2>
      <a:accent3>
        <a:srgbClr val="C52A72"/>
      </a:accent3>
      <a:accent4>
        <a:srgbClr val="EF6A30"/>
      </a:accent4>
      <a:accent5>
        <a:srgbClr val="859949"/>
      </a:accent5>
      <a:accent6>
        <a:srgbClr val="909496"/>
      </a:accent6>
      <a:hlink>
        <a:srgbClr val="53BCE0"/>
      </a:hlink>
      <a:folHlink>
        <a:srgbClr val="61C7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110</Words>
  <Application>Microsoft Office PowerPoint</Application>
  <PresentationFormat>Custom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Drake-Brockman, Patrick (Data61, Black Mountain)</cp:lastModifiedBy>
  <cp:revision>10</cp:revision>
  <dcterms:modified xsi:type="dcterms:W3CDTF">2018-06-04T04:46:16Z</dcterms:modified>
</cp:coreProperties>
</file>