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4"/>
  </p:notesMasterIdLst>
  <p:sldIdLst>
    <p:sldId id="257" r:id="rId3"/>
    <p:sldId id="316" r:id="rId4"/>
    <p:sldId id="265" r:id="rId5"/>
    <p:sldId id="261" r:id="rId6"/>
    <p:sldId id="333" r:id="rId7"/>
    <p:sldId id="264" r:id="rId8"/>
    <p:sldId id="307" r:id="rId9"/>
    <p:sldId id="329" r:id="rId10"/>
    <p:sldId id="263" r:id="rId11"/>
    <p:sldId id="318" r:id="rId12"/>
    <p:sldId id="296" r:id="rId13"/>
    <p:sldId id="314" r:id="rId14"/>
    <p:sldId id="305" r:id="rId15"/>
    <p:sldId id="315" r:id="rId16"/>
    <p:sldId id="310" r:id="rId17"/>
    <p:sldId id="330" r:id="rId18"/>
    <p:sldId id="311" r:id="rId19"/>
    <p:sldId id="325" r:id="rId20"/>
    <p:sldId id="312" r:id="rId21"/>
    <p:sldId id="313" r:id="rId22"/>
    <p:sldId id="306" r:id="rId23"/>
    <p:sldId id="267" r:id="rId24"/>
    <p:sldId id="328" r:id="rId25"/>
    <p:sldId id="270" r:id="rId26"/>
    <p:sldId id="268" r:id="rId27"/>
    <p:sldId id="271" r:id="rId28"/>
    <p:sldId id="272" r:id="rId29"/>
    <p:sldId id="319" r:id="rId30"/>
    <p:sldId id="335" r:id="rId31"/>
    <p:sldId id="277" r:id="rId32"/>
    <p:sldId id="278" r:id="rId33"/>
    <p:sldId id="279" r:id="rId34"/>
    <p:sldId id="280" r:id="rId35"/>
    <p:sldId id="283" r:id="rId36"/>
    <p:sldId id="286" r:id="rId37"/>
    <p:sldId id="321" r:id="rId38"/>
    <p:sldId id="300" r:id="rId39"/>
    <p:sldId id="302" r:id="rId40"/>
    <p:sldId id="303" r:id="rId41"/>
    <p:sldId id="282" r:id="rId42"/>
    <p:sldId id="301" r:id="rId43"/>
    <p:sldId id="342" r:id="rId44"/>
    <p:sldId id="337" r:id="rId45"/>
    <p:sldId id="341" r:id="rId46"/>
    <p:sldId id="336" r:id="rId47"/>
    <p:sldId id="343" r:id="rId48"/>
    <p:sldId id="344" r:id="rId49"/>
    <p:sldId id="345" r:id="rId50"/>
    <p:sldId id="339" r:id="rId51"/>
    <p:sldId id="340" r:id="rId52"/>
    <p:sldId id="291"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A34F"/>
    <a:srgbClr val="3774BD"/>
    <a:srgbClr val="1F67B8"/>
    <a:srgbClr val="353535"/>
    <a:srgbClr val="5B6873"/>
    <a:srgbClr val="FFFFFF"/>
    <a:srgbClr val="AAAAAA"/>
    <a:srgbClr val="016AA3"/>
    <a:srgbClr val="97ADB9"/>
    <a:srgbClr val="6D22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18" autoAdjust="0"/>
    <p:restoredTop sz="94737" autoAdjust="0"/>
  </p:normalViewPr>
  <p:slideViewPr>
    <p:cSldViewPr snapToGrid="0">
      <p:cViewPr varScale="1">
        <p:scale>
          <a:sx n="59" d="100"/>
          <a:sy n="59" d="100"/>
        </p:scale>
        <p:origin x="42" y="3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ableStyles" Target="tableStyle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39B64D-07F2-4DF9-AF8E-EB1526AA9674}"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2FC552C4-C509-488C-B180-8B39DB7A3854}">
      <dgm:prSet phldrT="[Text]" custT="1"/>
      <dgm:spPr/>
      <dgm:t>
        <a:bodyPr/>
        <a:lstStyle/>
        <a:p>
          <a:r>
            <a:rPr lang="en-US" sz="1600" b="1" dirty="0" smtClean="0">
              <a:latin typeface="Segoe UI Light" panose="020B0502040204020203" pitchFamily="34" charset="0"/>
              <a:cs typeface="Segoe UI Light" panose="020B0502040204020203" pitchFamily="34" charset="0"/>
            </a:rPr>
            <a:t>Workflow</a:t>
          </a:r>
          <a:endParaRPr lang="en-US" sz="1400" b="1" dirty="0">
            <a:latin typeface="Segoe UI Light" panose="020B0502040204020203" pitchFamily="34" charset="0"/>
            <a:cs typeface="Segoe UI Light" panose="020B0502040204020203" pitchFamily="34" charset="0"/>
          </a:endParaRPr>
        </a:p>
      </dgm:t>
    </dgm:pt>
    <dgm:pt modelId="{7930DD7F-8C82-49C2-B060-F156CB548424}" type="parTrans" cxnId="{7444F958-E6DB-42F7-AD7D-362413FE4679}">
      <dgm:prSet/>
      <dgm:spPr/>
      <dgm:t>
        <a:bodyPr/>
        <a:lstStyle/>
        <a:p>
          <a:endParaRPr lang="en-US"/>
        </a:p>
      </dgm:t>
    </dgm:pt>
    <dgm:pt modelId="{187BC6D3-A764-4AAC-97CB-D3A8BA24410D}" type="sibTrans" cxnId="{7444F958-E6DB-42F7-AD7D-362413FE4679}">
      <dgm:prSet/>
      <dgm:spPr/>
      <dgm:t>
        <a:bodyPr/>
        <a:lstStyle/>
        <a:p>
          <a:endParaRPr lang="en-US"/>
        </a:p>
      </dgm:t>
    </dgm:pt>
    <dgm:pt modelId="{55D85DE9-F146-4569-A8F6-B7E907B6A0FA}">
      <dgm:prSet custT="1"/>
      <dgm:spPr/>
      <dgm:t>
        <a:bodyPr/>
        <a:lstStyle/>
        <a:p>
          <a:r>
            <a:rPr lang="en-US" sz="1100" i="1" dirty="0" smtClean="0">
              <a:latin typeface="+mn-lt"/>
              <a:cs typeface="Segoe UI Light" panose="020B0502040204020203" pitchFamily="34" charset="0"/>
            </a:rPr>
            <a:t>Super Admin  </a:t>
          </a:r>
          <a:endParaRPr lang="en-US" sz="1100" dirty="0">
            <a:latin typeface="+mn-lt"/>
            <a:cs typeface="Segoe UI Light" panose="020B0502040204020203" pitchFamily="34" charset="0"/>
          </a:endParaRPr>
        </a:p>
      </dgm:t>
    </dgm:pt>
    <dgm:pt modelId="{2DD62451-4C30-46F4-8B94-0C6227679FB5}" type="parTrans" cxnId="{3C797026-52EC-4AD3-9000-4E67B6F50016}">
      <dgm:prSet/>
      <dgm:spPr/>
      <dgm:t>
        <a:bodyPr/>
        <a:lstStyle/>
        <a:p>
          <a:endParaRPr lang="en-US"/>
        </a:p>
      </dgm:t>
    </dgm:pt>
    <dgm:pt modelId="{7FD1EC63-3123-47EB-8C68-68C5B649A145}" type="sibTrans" cxnId="{3C797026-52EC-4AD3-9000-4E67B6F50016}">
      <dgm:prSet/>
      <dgm:spPr/>
      <dgm:t>
        <a:bodyPr/>
        <a:lstStyle/>
        <a:p>
          <a:endParaRPr lang="en-US"/>
        </a:p>
      </dgm:t>
    </dgm:pt>
    <dgm:pt modelId="{8ACD736C-A7AB-4BC8-BAD7-FA05E777084F}">
      <dgm:prSet custT="1"/>
      <dgm:spPr/>
      <dgm:t>
        <a:bodyPr/>
        <a:lstStyle/>
        <a:p>
          <a:r>
            <a:rPr lang="en-US" sz="1200" dirty="0" smtClean="0">
              <a:latin typeface="Segoe UI Light" panose="020B0502040204020203" pitchFamily="34" charset="0"/>
              <a:cs typeface="Segoe UI Light" panose="020B0502040204020203" pitchFamily="34" charset="0"/>
            </a:rPr>
            <a:t>Access to all available workflows</a:t>
          </a:r>
          <a:endParaRPr lang="en-US" sz="1200" dirty="0">
            <a:latin typeface="Segoe UI Light" panose="020B0502040204020203" pitchFamily="34" charset="0"/>
            <a:cs typeface="Segoe UI Light" panose="020B0502040204020203" pitchFamily="34" charset="0"/>
          </a:endParaRPr>
        </a:p>
      </dgm:t>
    </dgm:pt>
    <dgm:pt modelId="{6589BE76-085D-48BC-A0C7-709D57D121CF}" type="parTrans" cxnId="{388901A4-9328-43DC-84E6-18D48381BFA2}">
      <dgm:prSet/>
      <dgm:spPr/>
      <dgm:t>
        <a:bodyPr/>
        <a:lstStyle/>
        <a:p>
          <a:endParaRPr lang="en-US"/>
        </a:p>
      </dgm:t>
    </dgm:pt>
    <dgm:pt modelId="{DB305FE5-FFA8-4C16-BF93-03C1BC87BF05}" type="sibTrans" cxnId="{388901A4-9328-43DC-84E6-18D48381BFA2}">
      <dgm:prSet/>
      <dgm:spPr/>
      <dgm:t>
        <a:bodyPr/>
        <a:lstStyle/>
        <a:p>
          <a:endParaRPr lang="en-US"/>
        </a:p>
      </dgm:t>
    </dgm:pt>
    <dgm:pt modelId="{7F31BBE8-96BC-4DF5-86BC-52F8236558A7}">
      <dgm:prSet custT="1"/>
      <dgm:spPr/>
      <dgm:t>
        <a:bodyPr/>
        <a:lstStyle/>
        <a:p>
          <a:r>
            <a:rPr lang="en-US" sz="1100" i="1" dirty="0" smtClean="0">
              <a:latin typeface="+mn-lt"/>
              <a:cs typeface="Segoe UI Light" panose="020B0502040204020203" pitchFamily="34" charset="0"/>
            </a:rPr>
            <a:t>IT Admin</a:t>
          </a:r>
          <a:endParaRPr lang="en-US" sz="1100" dirty="0">
            <a:latin typeface="+mn-lt"/>
            <a:cs typeface="Segoe UI Light" panose="020B0502040204020203" pitchFamily="34" charset="0"/>
          </a:endParaRPr>
        </a:p>
      </dgm:t>
    </dgm:pt>
    <dgm:pt modelId="{95FCE01E-92AB-463C-B41F-8A47D2786032}" type="parTrans" cxnId="{99B1C605-257F-40CB-A014-4D68AF9A02D3}">
      <dgm:prSet/>
      <dgm:spPr/>
      <dgm:t>
        <a:bodyPr/>
        <a:lstStyle/>
        <a:p>
          <a:endParaRPr lang="en-US"/>
        </a:p>
      </dgm:t>
    </dgm:pt>
    <dgm:pt modelId="{35814126-0584-4015-8A93-B1BE227115E1}" type="sibTrans" cxnId="{99B1C605-257F-40CB-A014-4D68AF9A02D3}">
      <dgm:prSet/>
      <dgm:spPr/>
      <dgm:t>
        <a:bodyPr/>
        <a:lstStyle/>
        <a:p>
          <a:endParaRPr lang="en-US"/>
        </a:p>
      </dgm:t>
    </dgm:pt>
    <dgm:pt modelId="{A8054E36-A6A3-41F6-90BE-132836A5838D}">
      <dgm:prSet custT="1"/>
      <dgm:spPr/>
      <dgm:t>
        <a:bodyPr/>
        <a:lstStyle/>
        <a:p>
          <a:r>
            <a:rPr lang="en-US" sz="1200" dirty="0" smtClean="0">
              <a:latin typeface="Segoe UI Light" panose="020B0502040204020203" pitchFamily="34" charset="0"/>
              <a:cs typeface="Segoe UI Light" panose="020B0502040204020203" pitchFamily="34" charset="0"/>
            </a:rPr>
            <a:t>System Administration workflow</a:t>
          </a:r>
          <a:endParaRPr lang="en-US" sz="1200" dirty="0">
            <a:latin typeface="Segoe UI Light" panose="020B0502040204020203" pitchFamily="34" charset="0"/>
            <a:cs typeface="Segoe UI Light" panose="020B0502040204020203" pitchFamily="34" charset="0"/>
          </a:endParaRPr>
        </a:p>
      </dgm:t>
    </dgm:pt>
    <dgm:pt modelId="{2E3C9602-B615-4F5F-BBBF-125FADB7088E}" type="parTrans" cxnId="{4B338273-C972-4D8D-A140-29703BA8F28E}">
      <dgm:prSet/>
      <dgm:spPr/>
      <dgm:t>
        <a:bodyPr/>
        <a:lstStyle/>
        <a:p>
          <a:endParaRPr lang="en-US"/>
        </a:p>
      </dgm:t>
    </dgm:pt>
    <dgm:pt modelId="{904874D9-251B-4E33-A07D-9B81661778B0}" type="sibTrans" cxnId="{4B338273-C972-4D8D-A140-29703BA8F28E}">
      <dgm:prSet/>
      <dgm:spPr/>
      <dgm:t>
        <a:bodyPr/>
        <a:lstStyle/>
        <a:p>
          <a:endParaRPr lang="en-US"/>
        </a:p>
      </dgm:t>
    </dgm:pt>
    <dgm:pt modelId="{CDC8D534-D372-44F1-9AC1-9D6D91B36CAD}">
      <dgm:prSet custT="1"/>
      <dgm:spPr/>
      <dgm:t>
        <a:bodyPr/>
        <a:lstStyle/>
        <a:p>
          <a:r>
            <a:rPr lang="en-US" sz="1100" i="1" dirty="0" smtClean="0">
              <a:latin typeface="+mn-lt"/>
              <a:cs typeface="Segoe UI Light" panose="020B0502040204020203" pitchFamily="34" charset="0"/>
            </a:rPr>
            <a:t>Internal Control</a:t>
          </a:r>
          <a:endParaRPr lang="en-US" sz="1100" dirty="0">
            <a:latin typeface="+mn-lt"/>
            <a:cs typeface="Segoe UI Light" panose="020B0502040204020203" pitchFamily="34" charset="0"/>
          </a:endParaRPr>
        </a:p>
      </dgm:t>
    </dgm:pt>
    <dgm:pt modelId="{AED4F318-B5DD-418C-A471-C087792398AE}" type="parTrans" cxnId="{5C237F81-8978-495C-A2D9-5958CC1847CA}">
      <dgm:prSet/>
      <dgm:spPr/>
      <dgm:t>
        <a:bodyPr/>
        <a:lstStyle/>
        <a:p>
          <a:endParaRPr lang="en-US"/>
        </a:p>
      </dgm:t>
    </dgm:pt>
    <dgm:pt modelId="{AD10C7C6-18BC-497A-9674-B41F9E0EA565}" type="sibTrans" cxnId="{5C237F81-8978-495C-A2D9-5958CC1847CA}">
      <dgm:prSet/>
      <dgm:spPr/>
      <dgm:t>
        <a:bodyPr/>
        <a:lstStyle/>
        <a:p>
          <a:endParaRPr lang="en-US"/>
        </a:p>
      </dgm:t>
    </dgm:pt>
    <dgm:pt modelId="{7239E2B1-A715-4680-93D8-1FBBFB7CE4C9}">
      <dgm:prSet custT="1"/>
      <dgm:spPr/>
      <dgm:t>
        <a:bodyPr/>
        <a:lstStyle/>
        <a:p>
          <a:r>
            <a:rPr lang="en-US" sz="1200" dirty="0" smtClean="0">
              <a:latin typeface="Segoe UI Light" panose="020B0502040204020203" pitchFamily="34" charset="0"/>
              <a:cs typeface="Segoe UI Light" panose="020B0502040204020203" pitchFamily="34" charset="0"/>
            </a:rPr>
            <a:t>System Administration workflow</a:t>
          </a:r>
          <a:endParaRPr lang="en-US" sz="1200" dirty="0">
            <a:latin typeface="Segoe UI Light" panose="020B0502040204020203" pitchFamily="34" charset="0"/>
            <a:cs typeface="Segoe UI Light" panose="020B0502040204020203" pitchFamily="34" charset="0"/>
          </a:endParaRPr>
        </a:p>
      </dgm:t>
    </dgm:pt>
    <dgm:pt modelId="{714F1DF8-F15D-4BEE-B110-8275572A380A}" type="parTrans" cxnId="{22F85D7B-1AF6-4891-9C5F-4A869C1DC3F8}">
      <dgm:prSet/>
      <dgm:spPr/>
      <dgm:t>
        <a:bodyPr/>
        <a:lstStyle/>
        <a:p>
          <a:endParaRPr lang="en-US"/>
        </a:p>
      </dgm:t>
    </dgm:pt>
    <dgm:pt modelId="{513BE814-F34F-49B9-BA0B-B449A0C7195B}" type="sibTrans" cxnId="{22F85D7B-1AF6-4891-9C5F-4A869C1DC3F8}">
      <dgm:prSet/>
      <dgm:spPr/>
      <dgm:t>
        <a:bodyPr/>
        <a:lstStyle/>
        <a:p>
          <a:endParaRPr lang="en-US"/>
        </a:p>
      </dgm:t>
    </dgm:pt>
    <dgm:pt modelId="{6E592224-1A19-4AC9-9E39-0DFEDD34F549}">
      <dgm:prSet custT="1"/>
      <dgm:spPr/>
      <dgm:t>
        <a:bodyPr/>
        <a:lstStyle/>
        <a:p>
          <a:r>
            <a:rPr lang="en-US" sz="1100" i="1" dirty="0" smtClean="0">
              <a:latin typeface="+mn-lt"/>
              <a:cs typeface="Segoe UI Light" panose="020B0502040204020203" pitchFamily="34" charset="0"/>
            </a:rPr>
            <a:t>Business Admin</a:t>
          </a:r>
          <a:endParaRPr lang="en-US" sz="1100" dirty="0">
            <a:latin typeface="+mn-lt"/>
            <a:cs typeface="Segoe UI Light" panose="020B0502040204020203" pitchFamily="34" charset="0"/>
          </a:endParaRPr>
        </a:p>
      </dgm:t>
    </dgm:pt>
    <dgm:pt modelId="{85C01F81-E953-4915-8E9C-65AAD7E59E9A}" type="parTrans" cxnId="{C1F78086-119C-4841-9867-C67D6430DE02}">
      <dgm:prSet/>
      <dgm:spPr/>
      <dgm:t>
        <a:bodyPr/>
        <a:lstStyle/>
        <a:p>
          <a:endParaRPr lang="en-US"/>
        </a:p>
      </dgm:t>
    </dgm:pt>
    <dgm:pt modelId="{1A8046D7-783B-4F02-A33B-3C33F9D2D736}" type="sibTrans" cxnId="{C1F78086-119C-4841-9867-C67D6430DE02}">
      <dgm:prSet/>
      <dgm:spPr/>
      <dgm:t>
        <a:bodyPr/>
        <a:lstStyle/>
        <a:p>
          <a:endParaRPr lang="en-US"/>
        </a:p>
      </dgm:t>
    </dgm:pt>
    <dgm:pt modelId="{0B0BDC7F-BDB1-4918-9FA6-4CFDE5BEFCFF}">
      <dgm:prSet custT="1"/>
      <dgm:spPr/>
      <dgm:t>
        <a:bodyPr/>
        <a:lstStyle/>
        <a:p>
          <a:r>
            <a:rPr lang="en-US" sz="1200" dirty="0" smtClean="0">
              <a:latin typeface="Segoe UI Light" panose="020B0502040204020203" pitchFamily="34" charset="0"/>
              <a:cs typeface="Segoe UI Light" panose="020B0502040204020203" pitchFamily="34" charset="0"/>
            </a:rPr>
            <a:t>System Administration workflow</a:t>
          </a:r>
          <a:endParaRPr lang="en-US" sz="1200" dirty="0">
            <a:latin typeface="Segoe UI Light" panose="020B0502040204020203" pitchFamily="34" charset="0"/>
            <a:cs typeface="Segoe UI Light" panose="020B0502040204020203" pitchFamily="34" charset="0"/>
          </a:endParaRPr>
        </a:p>
      </dgm:t>
    </dgm:pt>
    <dgm:pt modelId="{D1191E5B-65AC-4767-B540-B4D2E0678427}" type="parTrans" cxnId="{F290121D-4789-4680-AB43-A766D8FDD2ED}">
      <dgm:prSet/>
      <dgm:spPr/>
      <dgm:t>
        <a:bodyPr/>
        <a:lstStyle/>
        <a:p>
          <a:endParaRPr lang="en-US"/>
        </a:p>
      </dgm:t>
    </dgm:pt>
    <dgm:pt modelId="{D78B9AE6-FA19-4663-9A72-FA4C6358C03D}" type="sibTrans" cxnId="{F290121D-4789-4680-AB43-A766D8FDD2ED}">
      <dgm:prSet/>
      <dgm:spPr/>
      <dgm:t>
        <a:bodyPr/>
        <a:lstStyle/>
        <a:p>
          <a:endParaRPr lang="en-US"/>
        </a:p>
      </dgm:t>
    </dgm:pt>
    <dgm:pt modelId="{301EDC59-6154-4FE5-A0DF-AE3A115AD420}">
      <dgm:prSet custT="1"/>
      <dgm:spPr/>
      <dgm:t>
        <a:bodyPr/>
        <a:lstStyle/>
        <a:p>
          <a:r>
            <a:rPr lang="en-US" sz="1100" i="1" dirty="0" smtClean="0">
              <a:latin typeface="+mn-lt"/>
              <a:cs typeface="Segoe UI Light" panose="020B0502040204020203" pitchFamily="34" charset="0"/>
            </a:rPr>
            <a:t>Tele Collector</a:t>
          </a:r>
          <a:endParaRPr lang="en-US" sz="1100" dirty="0">
            <a:latin typeface="+mn-lt"/>
            <a:cs typeface="Segoe UI Light" panose="020B0502040204020203" pitchFamily="34" charset="0"/>
          </a:endParaRPr>
        </a:p>
      </dgm:t>
    </dgm:pt>
    <dgm:pt modelId="{F93AB580-93D8-4003-8828-E0C350435B34}" type="parTrans" cxnId="{782D06F6-61E9-4A9A-8123-7CA7D2C02C16}">
      <dgm:prSet/>
      <dgm:spPr/>
      <dgm:t>
        <a:bodyPr/>
        <a:lstStyle/>
        <a:p>
          <a:endParaRPr lang="en-US"/>
        </a:p>
      </dgm:t>
    </dgm:pt>
    <dgm:pt modelId="{C40CD598-54C5-4AF7-9186-26FF7432CC5C}" type="sibTrans" cxnId="{782D06F6-61E9-4A9A-8123-7CA7D2C02C16}">
      <dgm:prSet/>
      <dgm:spPr/>
      <dgm:t>
        <a:bodyPr/>
        <a:lstStyle/>
        <a:p>
          <a:endParaRPr lang="en-US"/>
        </a:p>
      </dgm:t>
    </dgm:pt>
    <dgm:pt modelId="{F8B0C877-BC85-46D9-AEE8-B49F32BA2445}">
      <dgm:prSet custT="1"/>
      <dgm:spPr/>
      <dgm:t>
        <a:bodyPr/>
        <a:lstStyle/>
        <a:p>
          <a:r>
            <a:rPr lang="en-US" sz="1200" dirty="0" smtClean="0">
              <a:latin typeface="Segoe UI Light" panose="020B0502040204020203" pitchFamily="34" charset="0"/>
              <a:cs typeface="Segoe UI Light" panose="020B0502040204020203" pitchFamily="34" charset="0"/>
            </a:rPr>
            <a:t>Tele-Collector workflow</a:t>
          </a:r>
          <a:endParaRPr lang="en-US" sz="1200" dirty="0">
            <a:latin typeface="Segoe UI Light" panose="020B0502040204020203" pitchFamily="34" charset="0"/>
            <a:cs typeface="Segoe UI Light" panose="020B0502040204020203" pitchFamily="34" charset="0"/>
          </a:endParaRPr>
        </a:p>
      </dgm:t>
    </dgm:pt>
    <dgm:pt modelId="{D6187925-9E72-44B1-B850-24D18A65BBA1}" type="parTrans" cxnId="{440DF869-D50A-40A1-A3C5-1D7A58BC332F}">
      <dgm:prSet/>
      <dgm:spPr/>
      <dgm:t>
        <a:bodyPr/>
        <a:lstStyle/>
        <a:p>
          <a:endParaRPr lang="en-US"/>
        </a:p>
      </dgm:t>
    </dgm:pt>
    <dgm:pt modelId="{9BDC6F4F-4B43-4F21-9581-19A598D5C794}" type="sibTrans" cxnId="{440DF869-D50A-40A1-A3C5-1D7A58BC332F}">
      <dgm:prSet/>
      <dgm:spPr/>
      <dgm:t>
        <a:bodyPr/>
        <a:lstStyle/>
        <a:p>
          <a:endParaRPr lang="en-US"/>
        </a:p>
      </dgm:t>
    </dgm:pt>
    <dgm:pt modelId="{BA6665F3-89C1-41E5-94B0-D3C801A938C0}">
      <dgm:prSet custT="1"/>
      <dgm:spPr/>
      <dgm:t>
        <a:bodyPr/>
        <a:lstStyle/>
        <a:p>
          <a:r>
            <a:rPr lang="en-US" sz="1100" i="1" dirty="0" smtClean="0">
              <a:latin typeface="+mn-lt"/>
              <a:cs typeface="Segoe UI Light" panose="020B0502040204020203" pitchFamily="34" charset="0"/>
            </a:rPr>
            <a:t>Field Collector</a:t>
          </a:r>
          <a:endParaRPr lang="en-US" sz="1100" dirty="0">
            <a:latin typeface="+mn-lt"/>
            <a:cs typeface="Segoe UI Light" panose="020B0502040204020203" pitchFamily="34" charset="0"/>
          </a:endParaRPr>
        </a:p>
      </dgm:t>
    </dgm:pt>
    <dgm:pt modelId="{9BB08E83-C088-40BC-9608-4F499C397FB9}" type="parTrans" cxnId="{DDBC4390-4265-4367-9257-D305FA04EF8E}">
      <dgm:prSet/>
      <dgm:spPr/>
      <dgm:t>
        <a:bodyPr/>
        <a:lstStyle/>
        <a:p>
          <a:endParaRPr lang="en-US"/>
        </a:p>
      </dgm:t>
    </dgm:pt>
    <dgm:pt modelId="{2B64A9A4-C59F-4837-AC1A-AD62BF08F01D}" type="sibTrans" cxnId="{DDBC4390-4265-4367-9257-D305FA04EF8E}">
      <dgm:prSet/>
      <dgm:spPr/>
      <dgm:t>
        <a:bodyPr/>
        <a:lstStyle/>
        <a:p>
          <a:endParaRPr lang="en-US"/>
        </a:p>
      </dgm:t>
    </dgm:pt>
    <dgm:pt modelId="{B0CC97DC-C86D-4E48-89B5-4129B9D8EE65}">
      <dgm:prSet custT="1"/>
      <dgm:spPr/>
      <dgm:t>
        <a:bodyPr/>
        <a:lstStyle/>
        <a:p>
          <a:r>
            <a:rPr lang="en-US" sz="1200" dirty="0" smtClean="0">
              <a:latin typeface="Segoe UI Light" panose="020B0502040204020203" pitchFamily="34" charset="0"/>
              <a:cs typeface="Segoe UI Light" panose="020B0502040204020203" pitchFamily="34" charset="0"/>
            </a:rPr>
            <a:t>Field-Collector workflow</a:t>
          </a:r>
          <a:endParaRPr lang="en-US" sz="1200" dirty="0">
            <a:latin typeface="Segoe UI Light" panose="020B0502040204020203" pitchFamily="34" charset="0"/>
            <a:cs typeface="Segoe UI Light" panose="020B0502040204020203" pitchFamily="34" charset="0"/>
          </a:endParaRPr>
        </a:p>
      </dgm:t>
    </dgm:pt>
    <dgm:pt modelId="{A875525D-2DC4-4B0F-A8E5-9AC83EDA1ED6}" type="parTrans" cxnId="{A4845722-928A-49C5-B839-E48BA6BDE8C9}">
      <dgm:prSet/>
      <dgm:spPr/>
      <dgm:t>
        <a:bodyPr/>
        <a:lstStyle/>
        <a:p>
          <a:endParaRPr lang="en-US"/>
        </a:p>
      </dgm:t>
    </dgm:pt>
    <dgm:pt modelId="{0DE92275-1773-4AE2-8C29-05F3AB3F49E5}" type="sibTrans" cxnId="{A4845722-928A-49C5-B839-E48BA6BDE8C9}">
      <dgm:prSet/>
      <dgm:spPr/>
      <dgm:t>
        <a:bodyPr/>
        <a:lstStyle/>
        <a:p>
          <a:endParaRPr lang="en-US"/>
        </a:p>
      </dgm:t>
    </dgm:pt>
    <dgm:pt modelId="{DFC2D8EF-8EA7-4030-B810-04A65F9FC3E1}">
      <dgm:prSet custT="1"/>
      <dgm:spPr/>
      <dgm:t>
        <a:bodyPr/>
        <a:lstStyle/>
        <a:p>
          <a:r>
            <a:rPr lang="en-US" sz="1100" i="1" dirty="0" smtClean="0">
              <a:latin typeface="+mn-lt"/>
              <a:cs typeface="Segoe UI Light" panose="020B0502040204020203" pitchFamily="34" charset="0"/>
            </a:rPr>
            <a:t>Recovery </a:t>
          </a:r>
          <a:endParaRPr lang="en-US" sz="1100" dirty="0">
            <a:latin typeface="+mn-lt"/>
            <a:cs typeface="Segoe UI Light" panose="020B0502040204020203" pitchFamily="34" charset="0"/>
          </a:endParaRPr>
        </a:p>
      </dgm:t>
    </dgm:pt>
    <dgm:pt modelId="{7E4C71CF-9516-4C8F-A4FB-E9B5B3E6004A}" type="parTrans" cxnId="{F114FCB4-8A02-4989-A63F-062556C9346A}">
      <dgm:prSet/>
      <dgm:spPr/>
      <dgm:t>
        <a:bodyPr/>
        <a:lstStyle/>
        <a:p>
          <a:endParaRPr lang="en-US"/>
        </a:p>
      </dgm:t>
    </dgm:pt>
    <dgm:pt modelId="{01BAD9F4-8316-482F-BC7B-B1DE3DB8C709}" type="sibTrans" cxnId="{F114FCB4-8A02-4989-A63F-062556C9346A}">
      <dgm:prSet/>
      <dgm:spPr/>
      <dgm:t>
        <a:bodyPr/>
        <a:lstStyle/>
        <a:p>
          <a:endParaRPr lang="en-US"/>
        </a:p>
      </dgm:t>
    </dgm:pt>
    <dgm:pt modelId="{5DFB07CD-506C-4AA4-BF8B-35E733CD3270}">
      <dgm:prSet custT="1"/>
      <dgm:spPr/>
      <dgm:t>
        <a:bodyPr/>
        <a:lstStyle/>
        <a:p>
          <a:r>
            <a:rPr lang="en-US" sz="1200" dirty="0" smtClean="0">
              <a:latin typeface="Segoe UI Light" panose="020B0502040204020203" pitchFamily="34" charset="0"/>
              <a:cs typeface="Segoe UI Light" panose="020B0502040204020203" pitchFamily="34" charset="0"/>
            </a:rPr>
            <a:t>Repossession workflow</a:t>
          </a:r>
          <a:endParaRPr lang="en-US" sz="1200" dirty="0">
            <a:latin typeface="Segoe UI Light" panose="020B0502040204020203" pitchFamily="34" charset="0"/>
            <a:cs typeface="Segoe UI Light" panose="020B0502040204020203" pitchFamily="34" charset="0"/>
          </a:endParaRPr>
        </a:p>
      </dgm:t>
    </dgm:pt>
    <dgm:pt modelId="{9A2A6776-8B90-4F1F-8391-C1576C9D26CA}" type="parTrans" cxnId="{1526D7CC-B2A9-4B21-8E8B-E9CEBD962A94}">
      <dgm:prSet/>
      <dgm:spPr/>
      <dgm:t>
        <a:bodyPr/>
        <a:lstStyle/>
        <a:p>
          <a:endParaRPr lang="en-US"/>
        </a:p>
      </dgm:t>
    </dgm:pt>
    <dgm:pt modelId="{61389A9E-85F1-43F2-AEDF-D93815E9861A}" type="sibTrans" cxnId="{1526D7CC-B2A9-4B21-8E8B-E9CEBD962A94}">
      <dgm:prSet/>
      <dgm:spPr/>
      <dgm:t>
        <a:bodyPr/>
        <a:lstStyle/>
        <a:p>
          <a:endParaRPr lang="en-US"/>
        </a:p>
      </dgm:t>
    </dgm:pt>
    <dgm:pt modelId="{2684CBA4-A280-45A1-ACEA-7ED412226FC4}">
      <dgm:prSet custT="1"/>
      <dgm:spPr/>
      <dgm:t>
        <a:bodyPr/>
        <a:lstStyle/>
        <a:p>
          <a:r>
            <a:rPr lang="en-US" sz="1100" i="1" dirty="0" smtClean="0">
              <a:latin typeface="+mn-lt"/>
              <a:cs typeface="Segoe UI Light" panose="020B0502040204020203" pitchFamily="34" charset="0"/>
            </a:rPr>
            <a:t>Litigation</a:t>
          </a:r>
          <a:endParaRPr lang="en-US" sz="1100" dirty="0">
            <a:latin typeface="+mn-lt"/>
            <a:cs typeface="Segoe UI Light" panose="020B0502040204020203" pitchFamily="34" charset="0"/>
          </a:endParaRPr>
        </a:p>
      </dgm:t>
    </dgm:pt>
    <dgm:pt modelId="{51CDD24E-398C-41F6-BFC9-9FD5E0ECB4C1}" type="parTrans" cxnId="{4A95893A-0A0D-4ED4-BC92-D67592CC2D0C}">
      <dgm:prSet/>
      <dgm:spPr/>
      <dgm:t>
        <a:bodyPr/>
        <a:lstStyle/>
        <a:p>
          <a:endParaRPr lang="en-US"/>
        </a:p>
      </dgm:t>
    </dgm:pt>
    <dgm:pt modelId="{3A9FEA1E-EE8A-48A6-9617-FB6A54ED55A8}" type="sibTrans" cxnId="{4A95893A-0A0D-4ED4-BC92-D67592CC2D0C}">
      <dgm:prSet/>
      <dgm:spPr/>
      <dgm:t>
        <a:bodyPr/>
        <a:lstStyle/>
        <a:p>
          <a:endParaRPr lang="en-US"/>
        </a:p>
      </dgm:t>
    </dgm:pt>
    <dgm:pt modelId="{65A08A6A-B6B2-4C12-9B4A-5D20905ADEE1}">
      <dgm:prSet custT="1"/>
      <dgm:spPr/>
      <dgm:t>
        <a:bodyPr/>
        <a:lstStyle/>
        <a:p>
          <a:r>
            <a:rPr lang="en-US" sz="1200" dirty="0" smtClean="0">
              <a:latin typeface="Segoe UI Light" panose="020B0502040204020203" pitchFamily="34" charset="0"/>
              <a:cs typeface="Segoe UI Light" panose="020B0502040204020203" pitchFamily="34" charset="0"/>
            </a:rPr>
            <a:t>Litigation workflow</a:t>
          </a:r>
          <a:endParaRPr lang="en-US" sz="1200" dirty="0">
            <a:latin typeface="Segoe UI Light" panose="020B0502040204020203" pitchFamily="34" charset="0"/>
            <a:cs typeface="Segoe UI Light" panose="020B0502040204020203" pitchFamily="34" charset="0"/>
          </a:endParaRPr>
        </a:p>
      </dgm:t>
    </dgm:pt>
    <dgm:pt modelId="{C4C9F33E-CA29-4AE3-B522-D9AC795CA2D0}" type="parTrans" cxnId="{EF8A862E-49D9-4460-B817-695D19983471}">
      <dgm:prSet/>
      <dgm:spPr/>
      <dgm:t>
        <a:bodyPr/>
        <a:lstStyle/>
        <a:p>
          <a:endParaRPr lang="en-US"/>
        </a:p>
      </dgm:t>
    </dgm:pt>
    <dgm:pt modelId="{CADAE556-A855-4584-96E4-C08A5CA3EF58}" type="sibTrans" cxnId="{EF8A862E-49D9-4460-B817-695D19983471}">
      <dgm:prSet/>
      <dgm:spPr/>
      <dgm:t>
        <a:bodyPr/>
        <a:lstStyle/>
        <a:p>
          <a:endParaRPr lang="en-US"/>
        </a:p>
      </dgm:t>
    </dgm:pt>
    <dgm:pt modelId="{03F2B8F3-4862-4E7D-9C14-86F9EE9F32F9}">
      <dgm:prSet custT="1"/>
      <dgm:spPr/>
      <dgm:t>
        <a:bodyPr/>
        <a:lstStyle/>
        <a:p>
          <a:r>
            <a:rPr lang="en-US" sz="1100" i="1" dirty="0" smtClean="0">
              <a:latin typeface="+mn-lt"/>
              <a:cs typeface="Segoe UI Light" panose="020B0502040204020203" pitchFamily="34" charset="0"/>
            </a:rPr>
            <a:t>Report</a:t>
          </a:r>
          <a:endParaRPr lang="en-US" sz="1100" dirty="0">
            <a:latin typeface="+mn-lt"/>
            <a:cs typeface="Segoe UI Light" panose="020B0502040204020203" pitchFamily="34" charset="0"/>
          </a:endParaRPr>
        </a:p>
      </dgm:t>
    </dgm:pt>
    <dgm:pt modelId="{902D238E-420D-4D9D-B085-53C10D65ABDE}" type="parTrans" cxnId="{16D188AA-3B28-4F29-9E9F-4E096A2214A2}">
      <dgm:prSet/>
      <dgm:spPr/>
      <dgm:t>
        <a:bodyPr/>
        <a:lstStyle/>
        <a:p>
          <a:endParaRPr lang="en-US"/>
        </a:p>
      </dgm:t>
    </dgm:pt>
    <dgm:pt modelId="{8A1F19BD-C46C-45B7-95EA-6CF03E542E59}" type="sibTrans" cxnId="{16D188AA-3B28-4F29-9E9F-4E096A2214A2}">
      <dgm:prSet/>
      <dgm:spPr/>
      <dgm:t>
        <a:bodyPr/>
        <a:lstStyle/>
        <a:p>
          <a:endParaRPr lang="en-US"/>
        </a:p>
      </dgm:t>
    </dgm:pt>
    <dgm:pt modelId="{821C97BF-4B5F-48D8-9792-B5D2963129CC}">
      <dgm:prSet custT="1"/>
      <dgm:spPr/>
      <dgm:t>
        <a:bodyPr/>
        <a:lstStyle/>
        <a:p>
          <a:r>
            <a:rPr lang="en-US" sz="1200" dirty="0" smtClean="0">
              <a:latin typeface="Segoe UI Light" panose="020B0502040204020203" pitchFamily="34" charset="0"/>
              <a:cs typeface="Segoe UI Light" panose="020B0502040204020203" pitchFamily="34" charset="0"/>
            </a:rPr>
            <a:t>MIS Dashboard workflow</a:t>
          </a:r>
          <a:endParaRPr lang="en-US" sz="1200" dirty="0">
            <a:latin typeface="Segoe UI Light" panose="020B0502040204020203" pitchFamily="34" charset="0"/>
            <a:cs typeface="Segoe UI Light" panose="020B0502040204020203" pitchFamily="34" charset="0"/>
          </a:endParaRPr>
        </a:p>
      </dgm:t>
    </dgm:pt>
    <dgm:pt modelId="{895D2A3D-C505-49C9-97FD-3A7F78B5B2DA}" type="parTrans" cxnId="{3661C43F-6766-417E-82F4-E8BBD57FB187}">
      <dgm:prSet/>
      <dgm:spPr/>
      <dgm:t>
        <a:bodyPr/>
        <a:lstStyle/>
        <a:p>
          <a:endParaRPr lang="en-US"/>
        </a:p>
      </dgm:t>
    </dgm:pt>
    <dgm:pt modelId="{E59D6AF2-54C9-4127-AD21-B592C3577F23}" type="sibTrans" cxnId="{3661C43F-6766-417E-82F4-E8BBD57FB187}">
      <dgm:prSet/>
      <dgm:spPr/>
      <dgm:t>
        <a:bodyPr/>
        <a:lstStyle/>
        <a:p>
          <a:endParaRPr lang="en-US"/>
        </a:p>
      </dgm:t>
    </dgm:pt>
    <dgm:pt modelId="{E8FE1269-21D0-4734-8013-6B29B0A35A92}">
      <dgm:prSet phldrT="[Text]" custT="1"/>
      <dgm:spPr/>
      <dgm:t>
        <a:bodyPr/>
        <a:lstStyle/>
        <a:p>
          <a:pPr algn="l"/>
          <a:r>
            <a:rPr lang="en-US" sz="1200" b="1" dirty="0" smtClean="0">
              <a:latin typeface="Segoe UI Light" panose="020B0502040204020203" pitchFamily="34" charset="0"/>
              <a:cs typeface="Segoe UI Light" panose="020B0502040204020203" pitchFamily="34" charset="0"/>
            </a:rPr>
            <a:t>Description</a:t>
          </a:r>
          <a:endParaRPr lang="en-US" sz="1100" b="1" dirty="0">
            <a:latin typeface="Segoe UI Light" panose="020B0502040204020203" pitchFamily="34" charset="0"/>
            <a:cs typeface="Segoe UI Light" panose="020B0502040204020203" pitchFamily="34" charset="0"/>
          </a:endParaRPr>
        </a:p>
      </dgm:t>
    </dgm:pt>
    <dgm:pt modelId="{CC4E3350-9B1A-4454-9071-FC46B03744CD}" type="parTrans" cxnId="{DAE4305F-C460-40D6-9CB5-D3BC31FA8B99}">
      <dgm:prSet/>
      <dgm:spPr/>
      <dgm:t>
        <a:bodyPr/>
        <a:lstStyle/>
        <a:p>
          <a:endParaRPr lang="en-US"/>
        </a:p>
      </dgm:t>
    </dgm:pt>
    <dgm:pt modelId="{18023569-9A2C-4CFE-87F0-85DFBAD58B86}" type="sibTrans" cxnId="{DAE4305F-C460-40D6-9CB5-D3BC31FA8B99}">
      <dgm:prSet/>
      <dgm:spPr/>
      <dgm:t>
        <a:bodyPr/>
        <a:lstStyle/>
        <a:p>
          <a:endParaRPr lang="en-US"/>
        </a:p>
      </dgm:t>
    </dgm:pt>
    <dgm:pt modelId="{9830B11E-6ADB-4B16-BBBC-9DFE2155219E}" type="pres">
      <dgm:prSet presAssocID="{A739B64D-07F2-4DF9-AF8E-EB1526AA9674}" presName="vert0" presStyleCnt="0">
        <dgm:presLayoutVars>
          <dgm:dir/>
          <dgm:animOne val="branch"/>
          <dgm:animLvl val="lvl"/>
        </dgm:presLayoutVars>
      </dgm:prSet>
      <dgm:spPr/>
      <dgm:t>
        <a:bodyPr/>
        <a:lstStyle/>
        <a:p>
          <a:endParaRPr lang="en-US"/>
        </a:p>
      </dgm:t>
    </dgm:pt>
    <dgm:pt modelId="{31C34588-9D98-4C51-AC9C-9A1060ACCA9B}" type="pres">
      <dgm:prSet presAssocID="{2FC552C4-C509-488C-B180-8B39DB7A3854}" presName="thickLine" presStyleLbl="alignNode1" presStyleIdx="0" presStyleCnt="10"/>
      <dgm:spPr/>
    </dgm:pt>
    <dgm:pt modelId="{9A839B24-9EA1-40CB-9F9B-8E1017EB3587}" type="pres">
      <dgm:prSet presAssocID="{2FC552C4-C509-488C-B180-8B39DB7A3854}" presName="horz1" presStyleCnt="0"/>
      <dgm:spPr/>
    </dgm:pt>
    <dgm:pt modelId="{81B10E40-436B-4B8E-9E76-12222C501306}" type="pres">
      <dgm:prSet presAssocID="{2FC552C4-C509-488C-B180-8B39DB7A3854}" presName="tx1" presStyleLbl="revTx" presStyleIdx="0" presStyleCnt="20" custScaleX="149732"/>
      <dgm:spPr/>
      <dgm:t>
        <a:bodyPr/>
        <a:lstStyle/>
        <a:p>
          <a:endParaRPr lang="en-US"/>
        </a:p>
      </dgm:t>
    </dgm:pt>
    <dgm:pt modelId="{AA29137A-C559-4EDB-866A-A64B82021679}" type="pres">
      <dgm:prSet presAssocID="{2FC552C4-C509-488C-B180-8B39DB7A3854}" presName="vert1" presStyleCnt="0"/>
      <dgm:spPr/>
    </dgm:pt>
    <dgm:pt modelId="{A9BE59A9-58E2-44FC-BFCE-CF7D54FB33E8}" type="pres">
      <dgm:prSet presAssocID="{E8FE1269-21D0-4734-8013-6B29B0A35A92}" presName="vertSpace2a" presStyleCnt="0"/>
      <dgm:spPr/>
    </dgm:pt>
    <dgm:pt modelId="{8C432EDA-3E1A-410A-95EF-4E85FE49A555}" type="pres">
      <dgm:prSet presAssocID="{E8FE1269-21D0-4734-8013-6B29B0A35A92}" presName="horz2" presStyleCnt="0"/>
      <dgm:spPr/>
    </dgm:pt>
    <dgm:pt modelId="{23EF218D-2D62-4CB7-B993-8CD73AE64289}" type="pres">
      <dgm:prSet presAssocID="{E8FE1269-21D0-4734-8013-6B29B0A35A92}" presName="horzSpace2" presStyleCnt="0"/>
      <dgm:spPr/>
    </dgm:pt>
    <dgm:pt modelId="{68A6DE81-CB08-49B5-B4BD-FDE459C0A5EF}" type="pres">
      <dgm:prSet presAssocID="{E8FE1269-21D0-4734-8013-6B29B0A35A92}" presName="tx2" presStyleLbl="revTx" presStyleIdx="1" presStyleCnt="20" custScaleY="68945" custLinFactNeighborY="12152"/>
      <dgm:spPr/>
      <dgm:t>
        <a:bodyPr/>
        <a:lstStyle/>
        <a:p>
          <a:endParaRPr lang="en-US"/>
        </a:p>
      </dgm:t>
    </dgm:pt>
    <dgm:pt modelId="{7AF636C9-B70E-49CC-AFB5-954245E8C6EE}" type="pres">
      <dgm:prSet presAssocID="{E8FE1269-21D0-4734-8013-6B29B0A35A92}" presName="vert2" presStyleCnt="0"/>
      <dgm:spPr/>
    </dgm:pt>
    <dgm:pt modelId="{88076F2D-9B73-4472-AB97-E19A98BF9B42}" type="pres">
      <dgm:prSet presAssocID="{E8FE1269-21D0-4734-8013-6B29B0A35A92}" presName="thinLine2b" presStyleLbl="callout" presStyleIdx="0" presStyleCnt="10" custLinFactY="100000" custLinFactNeighborY="172925"/>
      <dgm:spPr/>
    </dgm:pt>
    <dgm:pt modelId="{7415ED6E-EB65-4D48-B6DE-445ACE9806B5}" type="pres">
      <dgm:prSet presAssocID="{E8FE1269-21D0-4734-8013-6B29B0A35A92}" presName="vertSpace2b" presStyleCnt="0"/>
      <dgm:spPr/>
    </dgm:pt>
    <dgm:pt modelId="{F1250D40-DA73-402D-93AD-D0C68CFE0C5F}" type="pres">
      <dgm:prSet presAssocID="{55D85DE9-F146-4569-A8F6-B7E907B6A0FA}" presName="thickLine" presStyleLbl="alignNode1" presStyleIdx="1" presStyleCnt="10"/>
      <dgm:spPr/>
    </dgm:pt>
    <dgm:pt modelId="{21FE9E11-FA4C-4EF6-8289-5C96F916B98E}" type="pres">
      <dgm:prSet presAssocID="{55D85DE9-F146-4569-A8F6-B7E907B6A0FA}" presName="horz1" presStyleCnt="0"/>
      <dgm:spPr/>
    </dgm:pt>
    <dgm:pt modelId="{00E410E7-8741-4C4C-B06D-55E3611BF4E4}" type="pres">
      <dgm:prSet presAssocID="{55D85DE9-F146-4569-A8F6-B7E907B6A0FA}" presName="tx1" presStyleLbl="revTx" presStyleIdx="2" presStyleCnt="20" custScaleX="145614"/>
      <dgm:spPr/>
      <dgm:t>
        <a:bodyPr/>
        <a:lstStyle/>
        <a:p>
          <a:endParaRPr lang="en-US"/>
        </a:p>
      </dgm:t>
    </dgm:pt>
    <dgm:pt modelId="{E2028E3E-9D73-440D-8870-BA8FCDCBF92B}" type="pres">
      <dgm:prSet presAssocID="{55D85DE9-F146-4569-A8F6-B7E907B6A0FA}" presName="vert1" presStyleCnt="0"/>
      <dgm:spPr/>
    </dgm:pt>
    <dgm:pt modelId="{3995845F-8CCF-460F-A3FF-56BAACA14BFD}" type="pres">
      <dgm:prSet presAssocID="{8ACD736C-A7AB-4BC8-BAD7-FA05E777084F}" presName="vertSpace2a" presStyleCnt="0"/>
      <dgm:spPr/>
    </dgm:pt>
    <dgm:pt modelId="{6035A7BB-3B08-49BC-8F6A-64F5E7B6E2EE}" type="pres">
      <dgm:prSet presAssocID="{8ACD736C-A7AB-4BC8-BAD7-FA05E777084F}" presName="horz2" presStyleCnt="0"/>
      <dgm:spPr/>
    </dgm:pt>
    <dgm:pt modelId="{347A43EA-BCDC-46F1-8425-6C6A60F6DF3C}" type="pres">
      <dgm:prSet presAssocID="{8ACD736C-A7AB-4BC8-BAD7-FA05E777084F}" presName="horzSpace2" presStyleCnt="0"/>
      <dgm:spPr/>
    </dgm:pt>
    <dgm:pt modelId="{88D5076A-A3CF-4313-B0D5-094C01DD5150}" type="pres">
      <dgm:prSet presAssocID="{8ACD736C-A7AB-4BC8-BAD7-FA05E777084F}" presName="tx2" presStyleLbl="revTx" presStyleIdx="3" presStyleCnt="20"/>
      <dgm:spPr/>
      <dgm:t>
        <a:bodyPr/>
        <a:lstStyle/>
        <a:p>
          <a:endParaRPr lang="en-US"/>
        </a:p>
      </dgm:t>
    </dgm:pt>
    <dgm:pt modelId="{98D8D919-49E0-4BBD-98C1-A5B8FD70187C}" type="pres">
      <dgm:prSet presAssocID="{8ACD736C-A7AB-4BC8-BAD7-FA05E777084F}" presName="vert2" presStyleCnt="0"/>
      <dgm:spPr/>
    </dgm:pt>
    <dgm:pt modelId="{0DC2CBBA-F6FF-47BA-9119-AA17EA37807C}" type="pres">
      <dgm:prSet presAssocID="{8ACD736C-A7AB-4BC8-BAD7-FA05E777084F}" presName="thinLine2b" presStyleLbl="callout" presStyleIdx="1" presStyleCnt="10"/>
      <dgm:spPr/>
    </dgm:pt>
    <dgm:pt modelId="{8945FFBE-03B8-48E9-8850-25B832934D61}" type="pres">
      <dgm:prSet presAssocID="{8ACD736C-A7AB-4BC8-BAD7-FA05E777084F}" presName="vertSpace2b" presStyleCnt="0"/>
      <dgm:spPr/>
    </dgm:pt>
    <dgm:pt modelId="{57956896-3BF4-4118-94FF-158D0BD080BA}" type="pres">
      <dgm:prSet presAssocID="{7F31BBE8-96BC-4DF5-86BC-52F8236558A7}" presName="thickLine" presStyleLbl="alignNode1" presStyleIdx="2" presStyleCnt="10"/>
      <dgm:spPr/>
    </dgm:pt>
    <dgm:pt modelId="{66CB6C8F-A282-466F-BB71-10A4746D2423}" type="pres">
      <dgm:prSet presAssocID="{7F31BBE8-96BC-4DF5-86BC-52F8236558A7}" presName="horz1" presStyleCnt="0"/>
      <dgm:spPr/>
    </dgm:pt>
    <dgm:pt modelId="{FAE88E4B-2AB1-4BDE-B301-D35833726DAC}" type="pres">
      <dgm:prSet presAssocID="{7F31BBE8-96BC-4DF5-86BC-52F8236558A7}" presName="tx1" presStyleLbl="revTx" presStyleIdx="4" presStyleCnt="20" custScaleX="146687"/>
      <dgm:spPr/>
      <dgm:t>
        <a:bodyPr/>
        <a:lstStyle/>
        <a:p>
          <a:endParaRPr lang="en-US"/>
        </a:p>
      </dgm:t>
    </dgm:pt>
    <dgm:pt modelId="{49F27705-8F63-4635-A644-8D818768423B}" type="pres">
      <dgm:prSet presAssocID="{7F31BBE8-96BC-4DF5-86BC-52F8236558A7}" presName="vert1" presStyleCnt="0"/>
      <dgm:spPr/>
    </dgm:pt>
    <dgm:pt modelId="{B55FED0D-3440-4B1D-8A5E-1E45ABF9BC02}" type="pres">
      <dgm:prSet presAssocID="{A8054E36-A6A3-41F6-90BE-132836A5838D}" presName="vertSpace2a" presStyleCnt="0"/>
      <dgm:spPr/>
    </dgm:pt>
    <dgm:pt modelId="{34BBCB84-F2D3-4658-B450-1973499287D4}" type="pres">
      <dgm:prSet presAssocID="{A8054E36-A6A3-41F6-90BE-132836A5838D}" presName="horz2" presStyleCnt="0"/>
      <dgm:spPr/>
    </dgm:pt>
    <dgm:pt modelId="{6C4B898C-C6DD-4E0D-87C1-56BF9898D018}" type="pres">
      <dgm:prSet presAssocID="{A8054E36-A6A3-41F6-90BE-132836A5838D}" presName="horzSpace2" presStyleCnt="0"/>
      <dgm:spPr/>
    </dgm:pt>
    <dgm:pt modelId="{183063F4-B714-45D0-8717-642FC088C65C}" type="pres">
      <dgm:prSet presAssocID="{A8054E36-A6A3-41F6-90BE-132836A5838D}" presName="tx2" presStyleLbl="revTx" presStyleIdx="5" presStyleCnt="20"/>
      <dgm:spPr/>
      <dgm:t>
        <a:bodyPr/>
        <a:lstStyle/>
        <a:p>
          <a:endParaRPr lang="en-US"/>
        </a:p>
      </dgm:t>
    </dgm:pt>
    <dgm:pt modelId="{0E0C6571-0F70-47C1-9B7A-EEC567315583}" type="pres">
      <dgm:prSet presAssocID="{A8054E36-A6A3-41F6-90BE-132836A5838D}" presName="vert2" presStyleCnt="0"/>
      <dgm:spPr/>
    </dgm:pt>
    <dgm:pt modelId="{63D44826-0A60-4824-B6C9-764D61DB2D90}" type="pres">
      <dgm:prSet presAssocID="{A8054E36-A6A3-41F6-90BE-132836A5838D}" presName="thinLine2b" presStyleLbl="callout" presStyleIdx="2" presStyleCnt="10"/>
      <dgm:spPr/>
    </dgm:pt>
    <dgm:pt modelId="{3C93F301-2192-48DF-9DFE-85AC60EAED62}" type="pres">
      <dgm:prSet presAssocID="{A8054E36-A6A3-41F6-90BE-132836A5838D}" presName="vertSpace2b" presStyleCnt="0"/>
      <dgm:spPr/>
    </dgm:pt>
    <dgm:pt modelId="{8542D4C0-8FDA-44D3-A29F-0AB7C42EE2DA}" type="pres">
      <dgm:prSet presAssocID="{CDC8D534-D372-44F1-9AC1-9D6D91B36CAD}" presName="thickLine" presStyleLbl="alignNode1" presStyleIdx="3" presStyleCnt="10"/>
      <dgm:spPr/>
    </dgm:pt>
    <dgm:pt modelId="{107F19A4-2E04-45A3-B2EA-C042BA916B5C}" type="pres">
      <dgm:prSet presAssocID="{CDC8D534-D372-44F1-9AC1-9D6D91B36CAD}" presName="horz1" presStyleCnt="0"/>
      <dgm:spPr/>
    </dgm:pt>
    <dgm:pt modelId="{89DC1661-E942-4D06-AAEE-05F2F8D37D30}" type="pres">
      <dgm:prSet presAssocID="{CDC8D534-D372-44F1-9AC1-9D6D91B36CAD}" presName="tx1" presStyleLbl="revTx" presStyleIdx="6" presStyleCnt="20" custScaleX="146687"/>
      <dgm:spPr/>
      <dgm:t>
        <a:bodyPr/>
        <a:lstStyle/>
        <a:p>
          <a:endParaRPr lang="en-US"/>
        </a:p>
      </dgm:t>
    </dgm:pt>
    <dgm:pt modelId="{5149E148-8A8F-4CD5-A747-134DB64416D5}" type="pres">
      <dgm:prSet presAssocID="{CDC8D534-D372-44F1-9AC1-9D6D91B36CAD}" presName="vert1" presStyleCnt="0"/>
      <dgm:spPr/>
    </dgm:pt>
    <dgm:pt modelId="{7F7DD980-2044-47CC-9912-4443F0D7AEA0}" type="pres">
      <dgm:prSet presAssocID="{7239E2B1-A715-4680-93D8-1FBBFB7CE4C9}" presName="vertSpace2a" presStyleCnt="0"/>
      <dgm:spPr/>
    </dgm:pt>
    <dgm:pt modelId="{2C5719BA-916E-415F-92D6-256DDAC85845}" type="pres">
      <dgm:prSet presAssocID="{7239E2B1-A715-4680-93D8-1FBBFB7CE4C9}" presName="horz2" presStyleCnt="0"/>
      <dgm:spPr/>
    </dgm:pt>
    <dgm:pt modelId="{331B4B6E-CD46-4A6B-9DFE-E78CB6306948}" type="pres">
      <dgm:prSet presAssocID="{7239E2B1-A715-4680-93D8-1FBBFB7CE4C9}" presName="horzSpace2" presStyleCnt="0"/>
      <dgm:spPr/>
    </dgm:pt>
    <dgm:pt modelId="{E3DC0576-C0F0-4346-B372-05EB0DBBCDF7}" type="pres">
      <dgm:prSet presAssocID="{7239E2B1-A715-4680-93D8-1FBBFB7CE4C9}" presName="tx2" presStyleLbl="revTx" presStyleIdx="7" presStyleCnt="20"/>
      <dgm:spPr/>
      <dgm:t>
        <a:bodyPr/>
        <a:lstStyle/>
        <a:p>
          <a:endParaRPr lang="en-US"/>
        </a:p>
      </dgm:t>
    </dgm:pt>
    <dgm:pt modelId="{2B7909E7-EC89-4B0A-9450-E3C40B06D0D7}" type="pres">
      <dgm:prSet presAssocID="{7239E2B1-A715-4680-93D8-1FBBFB7CE4C9}" presName="vert2" presStyleCnt="0"/>
      <dgm:spPr/>
    </dgm:pt>
    <dgm:pt modelId="{8E031DAD-E7AC-4BF8-94DF-89484C5ED63E}" type="pres">
      <dgm:prSet presAssocID="{7239E2B1-A715-4680-93D8-1FBBFB7CE4C9}" presName="thinLine2b" presStyleLbl="callout" presStyleIdx="3" presStyleCnt="10"/>
      <dgm:spPr/>
    </dgm:pt>
    <dgm:pt modelId="{FE13B95A-1C9A-4AAC-B4E9-43F2C7BAA636}" type="pres">
      <dgm:prSet presAssocID="{7239E2B1-A715-4680-93D8-1FBBFB7CE4C9}" presName="vertSpace2b" presStyleCnt="0"/>
      <dgm:spPr/>
    </dgm:pt>
    <dgm:pt modelId="{F1904009-07EA-4A28-AD19-1615BACE08AF}" type="pres">
      <dgm:prSet presAssocID="{6E592224-1A19-4AC9-9E39-0DFEDD34F549}" presName="thickLine" presStyleLbl="alignNode1" presStyleIdx="4" presStyleCnt="10"/>
      <dgm:spPr/>
    </dgm:pt>
    <dgm:pt modelId="{4FC57311-AF7C-47D4-A965-A7C9FAFC1AA0}" type="pres">
      <dgm:prSet presAssocID="{6E592224-1A19-4AC9-9E39-0DFEDD34F549}" presName="horz1" presStyleCnt="0"/>
      <dgm:spPr/>
    </dgm:pt>
    <dgm:pt modelId="{AA9C9D0A-873A-4EDE-B264-A98BCAF8A689}" type="pres">
      <dgm:prSet presAssocID="{6E592224-1A19-4AC9-9E39-0DFEDD34F549}" presName="tx1" presStyleLbl="revTx" presStyleIdx="8" presStyleCnt="20" custScaleX="145614"/>
      <dgm:spPr/>
      <dgm:t>
        <a:bodyPr/>
        <a:lstStyle/>
        <a:p>
          <a:endParaRPr lang="en-US"/>
        </a:p>
      </dgm:t>
    </dgm:pt>
    <dgm:pt modelId="{77519351-546E-4199-B530-643903610897}" type="pres">
      <dgm:prSet presAssocID="{6E592224-1A19-4AC9-9E39-0DFEDD34F549}" presName="vert1" presStyleCnt="0"/>
      <dgm:spPr/>
    </dgm:pt>
    <dgm:pt modelId="{CFBCBA14-9C92-48A1-8185-019A090E22F0}" type="pres">
      <dgm:prSet presAssocID="{0B0BDC7F-BDB1-4918-9FA6-4CFDE5BEFCFF}" presName="vertSpace2a" presStyleCnt="0"/>
      <dgm:spPr/>
    </dgm:pt>
    <dgm:pt modelId="{A13C4C1D-9C9E-4BF9-8DBC-C1F0C8A3C5A7}" type="pres">
      <dgm:prSet presAssocID="{0B0BDC7F-BDB1-4918-9FA6-4CFDE5BEFCFF}" presName="horz2" presStyleCnt="0"/>
      <dgm:spPr/>
    </dgm:pt>
    <dgm:pt modelId="{6158B7CD-71B4-4A42-8C81-B3166598573D}" type="pres">
      <dgm:prSet presAssocID="{0B0BDC7F-BDB1-4918-9FA6-4CFDE5BEFCFF}" presName="horzSpace2" presStyleCnt="0"/>
      <dgm:spPr/>
    </dgm:pt>
    <dgm:pt modelId="{EAB0E11A-2636-41AF-A95E-3F98BE03828B}" type="pres">
      <dgm:prSet presAssocID="{0B0BDC7F-BDB1-4918-9FA6-4CFDE5BEFCFF}" presName="tx2" presStyleLbl="revTx" presStyleIdx="9" presStyleCnt="20"/>
      <dgm:spPr/>
      <dgm:t>
        <a:bodyPr/>
        <a:lstStyle/>
        <a:p>
          <a:endParaRPr lang="en-US"/>
        </a:p>
      </dgm:t>
    </dgm:pt>
    <dgm:pt modelId="{04F703E1-B178-491B-B7FA-F4BED2D9D4D6}" type="pres">
      <dgm:prSet presAssocID="{0B0BDC7F-BDB1-4918-9FA6-4CFDE5BEFCFF}" presName="vert2" presStyleCnt="0"/>
      <dgm:spPr/>
    </dgm:pt>
    <dgm:pt modelId="{B30B658B-837B-4BE4-B7BF-19A64AF651D5}" type="pres">
      <dgm:prSet presAssocID="{0B0BDC7F-BDB1-4918-9FA6-4CFDE5BEFCFF}" presName="thinLine2b" presStyleLbl="callout" presStyleIdx="4" presStyleCnt="10"/>
      <dgm:spPr/>
    </dgm:pt>
    <dgm:pt modelId="{52A0F3DC-ADC8-4D65-BD6E-38630B79EFF5}" type="pres">
      <dgm:prSet presAssocID="{0B0BDC7F-BDB1-4918-9FA6-4CFDE5BEFCFF}" presName="vertSpace2b" presStyleCnt="0"/>
      <dgm:spPr/>
    </dgm:pt>
    <dgm:pt modelId="{E0B88BEB-818B-4296-B6D0-EC96EC72A8D0}" type="pres">
      <dgm:prSet presAssocID="{301EDC59-6154-4FE5-A0DF-AE3A115AD420}" presName="thickLine" presStyleLbl="alignNode1" presStyleIdx="5" presStyleCnt="10"/>
      <dgm:spPr/>
    </dgm:pt>
    <dgm:pt modelId="{5D72C1AA-8E3F-4EC8-8C5B-590EC1A4BB04}" type="pres">
      <dgm:prSet presAssocID="{301EDC59-6154-4FE5-A0DF-AE3A115AD420}" presName="horz1" presStyleCnt="0"/>
      <dgm:spPr/>
    </dgm:pt>
    <dgm:pt modelId="{00F5F449-A558-476F-97AF-53C10B83D1DD}" type="pres">
      <dgm:prSet presAssocID="{301EDC59-6154-4FE5-A0DF-AE3A115AD420}" presName="tx1" presStyleLbl="revTx" presStyleIdx="10" presStyleCnt="20" custScaleX="144232"/>
      <dgm:spPr/>
      <dgm:t>
        <a:bodyPr/>
        <a:lstStyle/>
        <a:p>
          <a:endParaRPr lang="en-US"/>
        </a:p>
      </dgm:t>
    </dgm:pt>
    <dgm:pt modelId="{55BF1813-D9BC-42E3-9EDA-48B5651450EE}" type="pres">
      <dgm:prSet presAssocID="{301EDC59-6154-4FE5-A0DF-AE3A115AD420}" presName="vert1" presStyleCnt="0"/>
      <dgm:spPr/>
    </dgm:pt>
    <dgm:pt modelId="{9B30F5CA-B48A-48E6-BADC-A8B648785980}" type="pres">
      <dgm:prSet presAssocID="{F8B0C877-BC85-46D9-AEE8-B49F32BA2445}" presName="vertSpace2a" presStyleCnt="0"/>
      <dgm:spPr/>
    </dgm:pt>
    <dgm:pt modelId="{72C96003-55C6-4905-AB17-85523E9E1918}" type="pres">
      <dgm:prSet presAssocID="{F8B0C877-BC85-46D9-AEE8-B49F32BA2445}" presName="horz2" presStyleCnt="0"/>
      <dgm:spPr/>
    </dgm:pt>
    <dgm:pt modelId="{6162E592-EB41-4241-821D-D048C930D22B}" type="pres">
      <dgm:prSet presAssocID="{F8B0C877-BC85-46D9-AEE8-B49F32BA2445}" presName="horzSpace2" presStyleCnt="0"/>
      <dgm:spPr/>
    </dgm:pt>
    <dgm:pt modelId="{E73901DA-D6FD-46AE-B9FE-182CB33C0BF1}" type="pres">
      <dgm:prSet presAssocID="{F8B0C877-BC85-46D9-AEE8-B49F32BA2445}" presName="tx2" presStyleLbl="revTx" presStyleIdx="11" presStyleCnt="20"/>
      <dgm:spPr/>
      <dgm:t>
        <a:bodyPr/>
        <a:lstStyle/>
        <a:p>
          <a:endParaRPr lang="en-US"/>
        </a:p>
      </dgm:t>
    </dgm:pt>
    <dgm:pt modelId="{7F3F8697-3DF2-4860-A70D-5438B460CE83}" type="pres">
      <dgm:prSet presAssocID="{F8B0C877-BC85-46D9-AEE8-B49F32BA2445}" presName="vert2" presStyleCnt="0"/>
      <dgm:spPr/>
    </dgm:pt>
    <dgm:pt modelId="{8E9D4F4C-2BEA-4CAC-A7F7-AED81EA5A174}" type="pres">
      <dgm:prSet presAssocID="{F8B0C877-BC85-46D9-AEE8-B49F32BA2445}" presName="thinLine2b" presStyleLbl="callout" presStyleIdx="5" presStyleCnt="10"/>
      <dgm:spPr/>
    </dgm:pt>
    <dgm:pt modelId="{E591FF08-A108-43C5-B9B9-72A521826C76}" type="pres">
      <dgm:prSet presAssocID="{F8B0C877-BC85-46D9-AEE8-B49F32BA2445}" presName="vertSpace2b" presStyleCnt="0"/>
      <dgm:spPr/>
    </dgm:pt>
    <dgm:pt modelId="{A0F442D4-3CF2-48DE-88EB-AA4D0263E3E8}" type="pres">
      <dgm:prSet presAssocID="{BA6665F3-89C1-41E5-94B0-D3C801A938C0}" presName="thickLine" presStyleLbl="alignNode1" presStyleIdx="6" presStyleCnt="10"/>
      <dgm:spPr/>
    </dgm:pt>
    <dgm:pt modelId="{2BE3538C-2CD4-4104-BAA9-10A93A4A8648}" type="pres">
      <dgm:prSet presAssocID="{BA6665F3-89C1-41E5-94B0-D3C801A938C0}" presName="horz1" presStyleCnt="0"/>
      <dgm:spPr/>
    </dgm:pt>
    <dgm:pt modelId="{2DCBB364-A243-418C-A6AC-151E15F65557}" type="pres">
      <dgm:prSet presAssocID="{BA6665F3-89C1-41E5-94B0-D3C801A938C0}" presName="tx1" presStyleLbl="revTx" presStyleIdx="12" presStyleCnt="20" custScaleX="146687"/>
      <dgm:spPr/>
      <dgm:t>
        <a:bodyPr/>
        <a:lstStyle/>
        <a:p>
          <a:endParaRPr lang="en-US"/>
        </a:p>
      </dgm:t>
    </dgm:pt>
    <dgm:pt modelId="{74C11107-2638-492F-B516-DDFF15BC72E0}" type="pres">
      <dgm:prSet presAssocID="{BA6665F3-89C1-41E5-94B0-D3C801A938C0}" presName="vert1" presStyleCnt="0"/>
      <dgm:spPr/>
    </dgm:pt>
    <dgm:pt modelId="{5D1F79BC-BEC3-440C-A3CD-5A75D6D18EFD}" type="pres">
      <dgm:prSet presAssocID="{B0CC97DC-C86D-4E48-89B5-4129B9D8EE65}" presName="vertSpace2a" presStyleCnt="0"/>
      <dgm:spPr/>
    </dgm:pt>
    <dgm:pt modelId="{33D625C6-9928-48C8-9E4E-503AC2AE9E88}" type="pres">
      <dgm:prSet presAssocID="{B0CC97DC-C86D-4E48-89B5-4129B9D8EE65}" presName="horz2" presStyleCnt="0"/>
      <dgm:spPr/>
    </dgm:pt>
    <dgm:pt modelId="{CBB65FBB-9A9F-4B40-913E-A2E91B7086A7}" type="pres">
      <dgm:prSet presAssocID="{B0CC97DC-C86D-4E48-89B5-4129B9D8EE65}" presName="horzSpace2" presStyleCnt="0"/>
      <dgm:spPr/>
    </dgm:pt>
    <dgm:pt modelId="{3124A97B-6200-41C8-AA78-499C29209B71}" type="pres">
      <dgm:prSet presAssocID="{B0CC97DC-C86D-4E48-89B5-4129B9D8EE65}" presName="tx2" presStyleLbl="revTx" presStyleIdx="13" presStyleCnt="20"/>
      <dgm:spPr/>
      <dgm:t>
        <a:bodyPr/>
        <a:lstStyle/>
        <a:p>
          <a:endParaRPr lang="en-US"/>
        </a:p>
      </dgm:t>
    </dgm:pt>
    <dgm:pt modelId="{CE617128-D5B7-4ABD-ACDA-68D3A6B73507}" type="pres">
      <dgm:prSet presAssocID="{B0CC97DC-C86D-4E48-89B5-4129B9D8EE65}" presName="vert2" presStyleCnt="0"/>
      <dgm:spPr/>
    </dgm:pt>
    <dgm:pt modelId="{B7E624BD-68A0-44F9-BF96-1099ECCD970E}" type="pres">
      <dgm:prSet presAssocID="{B0CC97DC-C86D-4E48-89B5-4129B9D8EE65}" presName="thinLine2b" presStyleLbl="callout" presStyleIdx="6" presStyleCnt="10"/>
      <dgm:spPr/>
    </dgm:pt>
    <dgm:pt modelId="{2B34D8FD-14E5-4B20-B75B-5FB0A8266A0F}" type="pres">
      <dgm:prSet presAssocID="{B0CC97DC-C86D-4E48-89B5-4129B9D8EE65}" presName="vertSpace2b" presStyleCnt="0"/>
      <dgm:spPr/>
    </dgm:pt>
    <dgm:pt modelId="{1F101380-706A-4287-B9F3-0FFA4D9B1AD8}" type="pres">
      <dgm:prSet presAssocID="{DFC2D8EF-8EA7-4030-B810-04A65F9FC3E1}" presName="thickLine" presStyleLbl="alignNode1" presStyleIdx="7" presStyleCnt="10"/>
      <dgm:spPr/>
    </dgm:pt>
    <dgm:pt modelId="{65221FB5-CAF7-4B3E-8C18-43293A272347}" type="pres">
      <dgm:prSet presAssocID="{DFC2D8EF-8EA7-4030-B810-04A65F9FC3E1}" presName="horz1" presStyleCnt="0"/>
      <dgm:spPr/>
    </dgm:pt>
    <dgm:pt modelId="{DA61E88B-B15D-49AF-9CDF-DF6D644F8F36}" type="pres">
      <dgm:prSet presAssocID="{DFC2D8EF-8EA7-4030-B810-04A65F9FC3E1}" presName="tx1" presStyleLbl="revTx" presStyleIdx="14" presStyleCnt="20" custScaleX="140000"/>
      <dgm:spPr/>
      <dgm:t>
        <a:bodyPr/>
        <a:lstStyle/>
        <a:p>
          <a:endParaRPr lang="en-US"/>
        </a:p>
      </dgm:t>
    </dgm:pt>
    <dgm:pt modelId="{F2DD4682-1D4E-4F57-9A7C-21A6DF3BA299}" type="pres">
      <dgm:prSet presAssocID="{DFC2D8EF-8EA7-4030-B810-04A65F9FC3E1}" presName="vert1" presStyleCnt="0"/>
      <dgm:spPr/>
    </dgm:pt>
    <dgm:pt modelId="{4B67CD40-7712-490C-A9F6-F277FD09BEB4}" type="pres">
      <dgm:prSet presAssocID="{5DFB07CD-506C-4AA4-BF8B-35E733CD3270}" presName="vertSpace2a" presStyleCnt="0"/>
      <dgm:spPr/>
    </dgm:pt>
    <dgm:pt modelId="{5D1ABA73-4529-4D21-8CE4-10EA8B10C446}" type="pres">
      <dgm:prSet presAssocID="{5DFB07CD-506C-4AA4-BF8B-35E733CD3270}" presName="horz2" presStyleCnt="0"/>
      <dgm:spPr/>
    </dgm:pt>
    <dgm:pt modelId="{397CBBEB-9FF0-4ACC-8395-CECD28F6306E}" type="pres">
      <dgm:prSet presAssocID="{5DFB07CD-506C-4AA4-BF8B-35E733CD3270}" presName="horzSpace2" presStyleCnt="0"/>
      <dgm:spPr/>
    </dgm:pt>
    <dgm:pt modelId="{D066134C-CEEB-42B8-A7C4-4D6627DE2F74}" type="pres">
      <dgm:prSet presAssocID="{5DFB07CD-506C-4AA4-BF8B-35E733CD3270}" presName="tx2" presStyleLbl="revTx" presStyleIdx="15" presStyleCnt="20"/>
      <dgm:spPr/>
      <dgm:t>
        <a:bodyPr/>
        <a:lstStyle/>
        <a:p>
          <a:endParaRPr lang="en-US"/>
        </a:p>
      </dgm:t>
    </dgm:pt>
    <dgm:pt modelId="{F3D30BE3-BB51-41E5-97BB-52574707CA12}" type="pres">
      <dgm:prSet presAssocID="{5DFB07CD-506C-4AA4-BF8B-35E733CD3270}" presName="vert2" presStyleCnt="0"/>
      <dgm:spPr/>
    </dgm:pt>
    <dgm:pt modelId="{3BB5781F-86AB-417D-A06C-54233029614D}" type="pres">
      <dgm:prSet presAssocID="{5DFB07CD-506C-4AA4-BF8B-35E733CD3270}" presName="thinLine2b" presStyleLbl="callout" presStyleIdx="7" presStyleCnt="10"/>
      <dgm:spPr/>
    </dgm:pt>
    <dgm:pt modelId="{E0C2F92C-5993-4C9D-B185-F13E47A7320B}" type="pres">
      <dgm:prSet presAssocID="{5DFB07CD-506C-4AA4-BF8B-35E733CD3270}" presName="vertSpace2b" presStyleCnt="0"/>
      <dgm:spPr/>
    </dgm:pt>
    <dgm:pt modelId="{CED820B1-7291-48DF-B370-89C3B8689F3B}" type="pres">
      <dgm:prSet presAssocID="{2684CBA4-A280-45A1-ACEA-7ED412226FC4}" presName="thickLine" presStyleLbl="alignNode1" presStyleIdx="8" presStyleCnt="10"/>
      <dgm:spPr/>
    </dgm:pt>
    <dgm:pt modelId="{4C586F7B-48AB-4BD3-A22E-DE8187346C3E}" type="pres">
      <dgm:prSet presAssocID="{2684CBA4-A280-45A1-ACEA-7ED412226FC4}" presName="horz1" presStyleCnt="0"/>
      <dgm:spPr/>
    </dgm:pt>
    <dgm:pt modelId="{15930B74-D6CA-4FCB-B7A0-B9C85D94C029}" type="pres">
      <dgm:prSet presAssocID="{2684CBA4-A280-45A1-ACEA-7ED412226FC4}" presName="tx1" presStyleLbl="revTx" presStyleIdx="16" presStyleCnt="20" custScaleX="140000"/>
      <dgm:spPr/>
      <dgm:t>
        <a:bodyPr/>
        <a:lstStyle/>
        <a:p>
          <a:endParaRPr lang="en-US"/>
        </a:p>
      </dgm:t>
    </dgm:pt>
    <dgm:pt modelId="{7C3CCF20-63DF-4700-8C3E-C92D793301B2}" type="pres">
      <dgm:prSet presAssocID="{2684CBA4-A280-45A1-ACEA-7ED412226FC4}" presName="vert1" presStyleCnt="0"/>
      <dgm:spPr/>
    </dgm:pt>
    <dgm:pt modelId="{B19811C5-5AEF-4385-A24C-0ACA20CAC863}" type="pres">
      <dgm:prSet presAssocID="{65A08A6A-B6B2-4C12-9B4A-5D20905ADEE1}" presName="vertSpace2a" presStyleCnt="0"/>
      <dgm:spPr/>
    </dgm:pt>
    <dgm:pt modelId="{1E2F8361-C4A9-4C40-871E-4EF2B5369B64}" type="pres">
      <dgm:prSet presAssocID="{65A08A6A-B6B2-4C12-9B4A-5D20905ADEE1}" presName="horz2" presStyleCnt="0"/>
      <dgm:spPr/>
    </dgm:pt>
    <dgm:pt modelId="{43FB0D3C-6C88-451F-8D8F-CCB1D3DA4565}" type="pres">
      <dgm:prSet presAssocID="{65A08A6A-B6B2-4C12-9B4A-5D20905ADEE1}" presName="horzSpace2" presStyleCnt="0"/>
      <dgm:spPr/>
    </dgm:pt>
    <dgm:pt modelId="{AC95A539-752B-42A9-9954-C46B408B5E6A}" type="pres">
      <dgm:prSet presAssocID="{65A08A6A-B6B2-4C12-9B4A-5D20905ADEE1}" presName="tx2" presStyleLbl="revTx" presStyleIdx="17" presStyleCnt="20"/>
      <dgm:spPr/>
      <dgm:t>
        <a:bodyPr/>
        <a:lstStyle/>
        <a:p>
          <a:endParaRPr lang="en-US"/>
        </a:p>
      </dgm:t>
    </dgm:pt>
    <dgm:pt modelId="{34F7E5EC-EDA5-4253-8D67-808284244FCA}" type="pres">
      <dgm:prSet presAssocID="{65A08A6A-B6B2-4C12-9B4A-5D20905ADEE1}" presName="vert2" presStyleCnt="0"/>
      <dgm:spPr/>
    </dgm:pt>
    <dgm:pt modelId="{3F6B48FB-DACE-40EC-AF04-39708979EEA8}" type="pres">
      <dgm:prSet presAssocID="{65A08A6A-B6B2-4C12-9B4A-5D20905ADEE1}" presName="thinLine2b" presStyleLbl="callout" presStyleIdx="8" presStyleCnt="10"/>
      <dgm:spPr/>
    </dgm:pt>
    <dgm:pt modelId="{013515DD-6F7D-4ED3-B066-0E22788BDC58}" type="pres">
      <dgm:prSet presAssocID="{65A08A6A-B6B2-4C12-9B4A-5D20905ADEE1}" presName="vertSpace2b" presStyleCnt="0"/>
      <dgm:spPr/>
    </dgm:pt>
    <dgm:pt modelId="{C8CF3722-2874-4E4D-BDE3-A6575BC8D6DC}" type="pres">
      <dgm:prSet presAssocID="{03F2B8F3-4862-4E7D-9C14-86F9EE9F32F9}" presName="thickLine" presStyleLbl="alignNode1" presStyleIdx="9" presStyleCnt="10"/>
      <dgm:spPr/>
    </dgm:pt>
    <dgm:pt modelId="{5BA33829-8E5A-4693-9D1C-66FC637925F4}" type="pres">
      <dgm:prSet presAssocID="{03F2B8F3-4862-4E7D-9C14-86F9EE9F32F9}" presName="horz1" presStyleCnt="0"/>
      <dgm:spPr/>
    </dgm:pt>
    <dgm:pt modelId="{5C3AE676-94D9-4070-A72B-082FDE272665}" type="pres">
      <dgm:prSet presAssocID="{03F2B8F3-4862-4E7D-9C14-86F9EE9F32F9}" presName="tx1" presStyleLbl="revTx" presStyleIdx="18" presStyleCnt="20" custScaleX="140000"/>
      <dgm:spPr/>
      <dgm:t>
        <a:bodyPr/>
        <a:lstStyle/>
        <a:p>
          <a:endParaRPr lang="en-US"/>
        </a:p>
      </dgm:t>
    </dgm:pt>
    <dgm:pt modelId="{44C2A987-19F6-480E-B43A-45FB5AE963CF}" type="pres">
      <dgm:prSet presAssocID="{03F2B8F3-4862-4E7D-9C14-86F9EE9F32F9}" presName="vert1" presStyleCnt="0"/>
      <dgm:spPr/>
    </dgm:pt>
    <dgm:pt modelId="{A2343CA7-9990-4A63-99A7-092126F08E4C}" type="pres">
      <dgm:prSet presAssocID="{821C97BF-4B5F-48D8-9792-B5D2963129CC}" presName="vertSpace2a" presStyleCnt="0"/>
      <dgm:spPr/>
    </dgm:pt>
    <dgm:pt modelId="{440E7F10-6522-444C-B12E-B88556B35685}" type="pres">
      <dgm:prSet presAssocID="{821C97BF-4B5F-48D8-9792-B5D2963129CC}" presName="horz2" presStyleCnt="0"/>
      <dgm:spPr/>
    </dgm:pt>
    <dgm:pt modelId="{6342295D-FA3F-41E2-A533-75B44C264565}" type="pres">
      <dgm:prSet presAssocID="{821C97BF-4B5F-48D8-9792-B5D2963129CC}" presName="horzSpace2" presStyleCnt="0"/>
      <dgm:spPr/>
    </dgm:pt>
    <dgm:pt modelId="{44095F41-4177-4244-9F58-FE74B6E577A8}" type="pres">
      <dgm:prSet presAssocID="{821C97BF-4B5F-48D8-9792-B5D2963129CC}" presName="tx2" presStyleLbl="revTx" presStyleIdx="19" presStyleCnt="20"/>
      <dgm:spPr/>
      <dgm:t>
        <a:bodyPr/>
        <a:lstStyle/>
        <a:p>
          <a:endParaRPr lang="en-US"/>
        </a:p>
      </dgm:t>
    </dgm:pt>
    <dgm:pt modelId="{909DBDB1-462B-449F-89B6-654696A5C3DA}" type="pres">
      <dgm:prSet presAssocID="{821C97BF-4B5F-48D8-9792-B5D2963129CC}" presName="vert2" presStyleCnt="0"/>
      <dgm:spPr/>
    </dgm:pt>
    <dgm:pt modelId="{F4144401-CCE0-45C8-925A-742C76F32343}" type="pres">
      <dgm:prSet presAssocID="{821C97BF-4B5F-48D8-9792-B5D2963129CC}" presName="thinLine2b" presStyleLbl="callout" presStyleIdx="9" presStyleCnt="10" custScaleX="100001" custLinFactNeighborX="20"/>
      <dgm:spPr/>
    </dgm:pt>
    <dgm:pt modelId="{E375EE8A-192B-404F-A75D-6E85A53B2767}" type="pres">
      <dgm:prSet presAssocID="{821C97BF-4B5F-48D8-9792-B5D2963129CC}" presName="vertSpace2b" presStyleCnt="0"/>
      <dgm:spPr/>
    </dgm:pt>
  </dgm:ptLst>
  <dgm:cxnLst>
    <dgm:cxn modelId="{AAB4F694-F1C5-4A86-AB3B-553E65D3E2DA}" type="presOf" srcId="{65A08A6A-B6B2-4C12-9B4A-5D20905ADEE1}" destId="{AC95A539-752B-42A9-9954-C46B408B5E6A}" srcOrd="0" destOrd="0" presId="urn:microsoft.com/office/officeart/2008/layout/LinedList"/>
    <dgm:cxn modelId="{7444F958-E6DB-42F7-AD7D-362413FE4679}" srcId="{A739B64D-07F2-4DF9-AF8E-EB1526AA9674}" destId="{2FC552C4-C509-488C-B180-8B39DB7A3854}" srcOrd="0" destOrd="0" parTransId="{7930DD7F-8C82-49C2-B060-F156CB548424}" sibTransId="{187BC6D3-A764-4AAC-97CB-D3A8BA24410D}"/>
    <dgm:cxn modelId="{99B1C605-257F-40CB-A014-4D68AF9A02D3}" srcId="{A739B64D-07F2-4DF9-AF8E-EB1526AA9674}" destId="{7F31BBE8-96BC-4DF5-86BC-52F8236558A7}" srcOrd="2" destOrd="0" parTransId="{95FCE01E-92AB-463C-B41F-8A47D2786032}" sibTransId="{35814126-0584-4015-8A93-B1BE227115E1}"/>
    <dgm:cxn modelId="{440DF869-D50A-40A1-A3C5-1D7A58BC332F}" srcId="{301EDC59-6154-4FE5-A0DF-AE3A115AD420}" destId="{F8B0C877-BC85-46D9-AEE8-B49F32BA2445}" srcOrd="0" destOrd="0" parTransId="{D6187925-9E72-44B1-B850-24D18A65BBA1}" sibTransId="{9BDC6F4F-4B43-4F21-9581-19A598D5C794}"/>
    <dgm:cxn modelId="{782D06F6-61E9-4A9A-8123-7CA7D2C02C16}" srcId="{A739B64D-07F2-4DF9-AF8E-EB1526AA9674}" destId="{301EDC59-6154-4FE5-A0DF-AE3A115AD420}" srcOrd="5" destOrd="0" parTransId="{F93AB580-93D8-4003-8828-E0C350435B34}" sibTransId="{C40CD598-54C5-4AF7-9186-26FF7432CC5C}"/>
    <dgm:cxn modelId="{29F604C8-F3A5-4F27-AE14-F9A4EED3A3F2}" type="presOf" srcId="{F8B0C877-BC85-46D9-AEE8-B49F32BA2445}" destId="{E73901DA-D6FD-46AE-B9FE-182CB33C0BF1}" srcOrd="0" destOrd="0" presId="urn:microsoft.com/office/officeart/2008/layout/LinedList"/>
    <dgm:cxn modelId="{938C16A5-A078-4E91-A2DA-200EDFB96C6D}" type="presOf" srcId="{A8054E36-A6A3-41F6-90BE-132836A5838D}" destId="{183063F4-B714-45D0-8717-642FC088C65C}" srcOrd="0" destOrd="0" presId="urn:microsoft.com/office/officeart/2008/layout/LinedList"/>
    <dgm:cxn modelId="{EEC5A550-0868-4EC2-B3D1-AF5F35AE2FC2}" type="presOf" srcId="{821C97BF-4B5F-48D8-9792-B5D2963129CC}" destId="{44095F41-4177-4244-9F58-FE74B6E577A8}" srcOrd="0" destOrd="0" presId="urn:microsoft.com/office/officeart/2008/layout/LinedList"/>
    <dgm:cxn modelId="{F47FE080-9FCA-477F-B6E7-11F0D8C14A92}" type="presOf" srcId="{03F2B8F3-4862-4E7D-9C14-86F9EE9F32F9}" destId="{5C3AE676-94D9-4070-A72B-082FDE272665}" srcOrd="0" destOrd="0" presId="urn:microsoft.com/office/officeart/2008/layout/LinedList"/>
    <dgm:cxn modelId="{C867CAA8-606E-46C0-BF5B-31D2A485350C}" type="presOf" srcId="{55D85DE9-F146-4569-A8F6-B7E907B6A0FA}" destId="{00E410E7-8741-4C4C-B06D-55E3611BF4E4}" srcOrd="0" destOrd="0" presId="urn:microsoft.com/office/officeart/2008/layout/LinedList"/>
    <dgm:cxn modelId="{C1F78086-119C-4841-9867-C67D6430DE02}" srcId="{A739B64D-07F2-4DF9-AF8E-EB1526AA9674}" destId="{6E592224-1A19-4AC9-9E39-0DFEDD34F549}" srcOrd="4" destOrd="0" parTransId="{85C01F81-E953-4915-8E9C-65AAD7E59E9A}" sibTransId="{1A8046D7-783B-4F02-A33B-3C33F9D2D736}"/>
    <dgm:cxn modelId="{DAE4305F-C460-40D6-9CB5-D3BC31FA8B99}" srcId="{2FC552C4-C509-488C-B180-8B39DB7A3854}" destId="{E8FE1269-21D0-4734-8013-6B29B0A35A92}" srcOrd="0" destOrd="0" parTransId="{CC4E3350-9B1A-4454-9071-FC46B03744CD}" sibTransId="{18023569-9A2C-4CFE-87F0-85DFBAD58B86}"/>
    <dgm:cxn modelId="{055539CC-E69A-4453-A764-D668227D7915}" type="presOf" srcId="{5DFB07CD-506C-4AA4-BF8B-35E733CD3270}" destId="{D066134C-CEEB-42B8-A7C4-4D6627DE2F74}" srcOrd="0" destOrd="0" presId="urn:microsoft.com/office/officeart/2008/layout/LinedList"/>
    <dgm:cxn modelId="{3661C43F-6766-417E-82F4-E8BBD57FB187}" srcId="{03F2B8F3-4862-4E7D-9C14-86F9EE9F32F9}" destId="{821C97BF-4B5F-48D8-9792-B5D2963129CC}" srcOrd="0" destOrd="0" parTransId="{895D2A3D-C505-49C9-97FD-3A7F78B5B2DA}" sibTransId="{E59D6AF2-54C9-4127-AD21-B592C3577F23}"/>
    <dgm:cxn modelId="{4B338273-C972-4D8D-A140-29703BA8F28E}" srcId="{7F31BBE8-96BC-4DF5-86BC-52F8236558A7}" destId="{A8054E36-A6A3-41F6-90BE-132836A5838D}" srcOrd="0" destOrd="0" parTransId="{2E3C9602-B615-4F5F-BBBF-125FADB7088E}" sibTransId="{904874D9-251B-4E33-A07D-9B81661778B0}"/>
    <dgm:cxn modelId="{DC66C569-77B4-42F4-941D-93956B183433}" type="presOf" srcId="{301EDC59-6154-4FE5-A0DF-AE3A115AD420}" destId="{00F5F449-A558-476F-97AF-53C10B83D1DD}" srcOrd="0" destOrd="0" presId="urn:microsoft.com/office/officeart/2008/layout/LinedList"/>
    <dgm:cxn modelId="{EA78F016-BD94-4EC4-B896-445647C9FA7D}" type="presOf" srcId="{DFC2D8EF-8EA7-4030-B810-04A65F9FC3E1}" destId="{DA61E88B-B15D-49AF-9CDF-DF6D644F8F36}" srcOrd="0" destOrd="0" presId="urn:microsoft.com/office/officeart/2008/layout/LinedList"/>
    <dgm:cxn modelId="{D2081EAD-6160-4D91-9751-8235CA19CD90}" type="presOf" srcId="{CDC8D534-D372-44F1-9AC1-9D6D91B36CAD}" destId="{89DC1661-E942-4D06-AAEE-05F2F8D37D30}" srcOrd="0" destOrd="0" presId="urn:microsoft.com/office/officeart/2008/layout/LinedList"/>
    <dgm:cxn modelId="{5C237F81-8978-495C-A2D9-5958CC1847CA}" srcId="{A739B64D-07F2-4DF9-AF8E-EB1526AA9674}" destId="{CDC8D534-D372-44F1-9AC1-9D6D91B36CAD}" srcOrd="3" destOrd="0" parTransId="{AED4F318-B5DD-418C-A471-C087792398AE}" sibTransId="{AD10C7C6-18BC-497A-9674-B41F9E0EA565}"/>
    <dgm:cxn modelId="{DDBC4390-4265-4367-9257-D305FA04EF8E}" srcId="{A739B64D-07F2-4DF9-AF8E-EB1526AA9674}" destId="{BA6665F3-89C1-41E5-94B0-D3C801A938C0}" srcOrd="6" destOrd="0" parTransId="{9BB08E83-C088-40BC-9608-4F499C397FB9}" sibTransId="{2B64A9A4-C59F-4837-AC1A-AD62BF08F01D}"/>
    <dgm:cxn modelId="{EF8A862E-49D9-4460-B817-695D19983471}" srcId="{2684CBA4-A280-45A1-ACEA-7ED412226FC4}" destId="{65A08A6A-B6B2-4C12-9B4A-5D20905ADEE1}" srcOrd="0" destOrd="0" parTransId="{C4C9F33E-CA29-4AE3-B522-D9AC795CA2D0}" sibTransId="{CADAE556-A855-4584-96E4-C08A5CA3EF58}"/>
    <dgm:cxn modelId="{30CC14C9-6C8A-40E6-8E8F-C40FCD715FA6}" type="presOf" srcId="{2FC552C4-C509-488C-B180-8B39DB7A3854}" destId="{81B10E40-436B-4B8E-9E76-12222C501306}" srcOrd="0" destOrd="0" presId="urn:microsoft.com/office/officeart/2008/layout/LinedList"/>
    <dgm:cxn modelId="{4A95893A-0A0D-4ED4-BC92-D67592CC2D0C}" srcId="{A739B64D-07F2-4DF9-AF8E-EB1526AA9674}" destId="{2684CBA4-A280-45A1-ACEA-7ED412226FC4}" srcOrd="8" destOrd="0" parTransId="{51CDD24E-398C-41F6-BFC9-9FD5E0ECB4C1}" sibTransId="{3A9FEA1E-EE8A-48A6-9617-FB6A54ED55A8}"/>
    <dgm:cxn modelId="{388901A4-9328-43DC-84E6-18D48381BFA2}" srcId="{55D85DE9-F146-4569-A8F6-B7E907B6A0FA}" destId="{8ACD736C-A7AB-4BC8-BAD7-FA05E777084F}" srcOrd="0" destOrd="0" parTransId="{6589BE76-085D-48BC-A0C7-709D57D121CF}" sibTransId="{DB305FE5-FFA8-4C16-BF93-03C1BC87BF05}"/>
    <dgm:cxn modelId="{1526D7CC-B2A9-4B21-8E8B-E9CEBD962A94}" srcId="{DFC2D8EF-8EA7-4030-B810-04A65F9FC3E1}" destId="{5DFB07CD-506C-4AA4-BF8B-35E733CD3270}" srcOrd="0" destOrd="0" parTransId="{9A2A6776-8B90-4F1F-8391-C1576C9D26CA}" sibTransId="{61389A9E-85F1-43F2-AEDF-D93815E9861A}"/>
    <dgm:cxn modelId="{A40DDF04-6AC4-41A7-876C-823CFFFA2623}" type="presOf" srcId="{E8FE1269-21D0-4734-8013-6B29B0A35A92}" destId="{68A6DE81-CB08-49B5-B4BD-FDE459C0A5EF}" srcOrd="0" destOrd="0" presId="urn:microsoft.com/office/officeart/2008/layout/LinedList"/>
    <dgm:cxn modelId="{F114FCB4-8A02-4989-A63F-062556C9346A}" srcId="{A739B64D-07F2-4DF9-AF8E-EB1526AA9674}" destId="{DFC2D8EF-8EA7-4030-B810-04A65F9FC3E1}" srcOrd="7" destOrd="0" parTransId="{7E4C71CF-9516-4C8F-A4FB-E9B5B3E6004A}" sibTransId="{01BAD9F4-8316-482F-BC7B-B1DE3DB8C709}"/>
    <dgm:cxn modelId="{31EA2322-96D5-4221-91A4-E3D0023AFB36}" type="presOf" srcId="{8ACD736C-A7AB-4BC8-BAD7-FA05E777084F}" destId="{88D5076A-A3CF-4313-B0D5-094C01DD5150}" srcOrd="0" destOrd="0" presId="urn:microsoft.com/office/officeart/2008/layout/LinedList"/>
    <dgm:cxn modelId="{E15667EC-E057-4462-A754-29F2EEBB7D6A}" type="presOf" srcId="{7239E2B1-A715-4680-93D8-1FBBFB7CE4C9}" destId="{E3DC0576-C0F0-4346-B372-05EB0DBBCDF7}" srcOrd="0" destOrd="0" presId="urn:microsoft.com/office/officeart/2008/layout/LinedList"/>
    <dgm:cxn modelId="{22F85D7B-1AF6-4891-9C5F-4A869C1DC3F8}" srcId="{CDC8D534-D372-44F1-9AC1-9D6D91B36CAD}" destId="{7239E2B1-A715-4680-93D8-1FBBFB7CE4C9}" srcOrd="0" destOrd="0" parTransId="{714F1DF8-F15D-4BEE-B110-8275572A380A}" sibTransId="{513BE814-F34F-49B9-BA0B-B449A0C7195B}"/>
    <dgm:cxn modelId="{78673565-45AF-42A6-B3D2-0E9AC3B67079}" type="presOf" srcId="{7F31BBE8-96BC-4DF5-86BC-52F8236558A7}" destId="{FAE88E4B-2AB1-4BDE-B301-D35833726DAC}" srcOrd="0" destOrd="0" presId="urn:microsoft.com/office/officeart/2008/layout/LinedList"/>
    <dgm:cxn modelId="{A4845722-928A-49C5-B839-E48BA6BDE8C9}" srcId="{BA6665F3-89C1-41E5-94B0-D3C801A938C0}" destId="{B0CC97DC-C86D-4E48-89B5-4129B9D8EE65}" srcOrd="0" destOrd="0" parTransId="{A875525D-2DC4-4B0F-A8E5-9AC83EDA1ED6}" sibTransId="{0DE92275-1773-4AE2-8C29-05F3AB3F49E5}"/>
    <dgm:cxn modelId="{47025AA8-78E5-4A64-B70B-CA69A93441AA}" type="presOf" srcId="{0B0BDC7F-BDB1-4918-9FA6-4CFDE5BEFCFF}" destId="{EAB0E11A-2636-41AF-A95E-3F98BE03828B}" srcOrd="0" destOrd="0" presId="urn:microsoft.com/office/officeart/2008/layout/LinedList"/>
    <dgm:cxn modelId="{104AEA3F-7996-4E36-8281-8DAED347B0EA}" type="presOf" srcId="{2684CBA4-A280-45A1-ACEA-7ED412226FC4}" destId="{15930B74-D6CA-4FCB-B7A0-B9C85D94C029}" srcOrd="0" destOrd="0" presId="urn:microsoft.com/office/officeart/2008/layout/LinedList"/>
    <dgm:cxn modelId="{810BC52B-3FD5-432C-94B9-1D3E4FE8254F}" type="presOf" srcId="{BA6665F3-89C1-41E5-94B0-D3C801A938C0}" destId="{2DCBB364-A243-418C-A6AC-151E15F65557}" srcOrd="0" destOrd="0" presId="urn:microsoft.com/office/officeart/2008/layout/LinedList"/>
    <dgm:cxn modelId="{157E5911-7492-4659-A8ED-BBC36E142548}" type="presOf" srcId="{B0CC97DC-C86D-4E48-89B5-4129B9D8EE65}" destId="{3124A97B-6200-41C8-AA78-499C29209B71}" srcOrd="0" destOrd="0" presId="urn:microsoft.com/office/officeart/2008/layout/LinedList"/>
    <dgm:cxn modelId="{3C797026-52EC-4AD3-9000-4E67B6F50016}" srcId="{A739B64D-07F2-4DF9-AF8E-EB1526AA9674}" destId="{55D85DE9-F146-4569-A8F6-B7E907B6A0FA}" srcOrd="1" destOrd="0" parTransId="{2DD62451-4C30-46F4-8B94-0C6227679FB5}" sibTransId="{7FD1EC63-3123-47EB-8C68-68C5B649A145}"/>
    <dgm:cxn modelId="{16D188AA-3B28-4F29-9E9F-4E096A2214A2}" srcId="{A739B64D-07F2-4DF9-AF8E-EB1526AA9674}" destId="{03F2B8F3-4862-4E7D-9C14-86F9EE9F32F9}" srcOrd="9" destOrd="0" parTransId="{902D238E-420D-4D9D-B085-53C10D65ABDE}" sibTransId="{8A1F19BD-C46C-45B7-95EA-6CF03E542E59}"/>
    <dgm:cxn modelId="{F290121D-4789-4680-AB43-A766D8FDD2ED}" srcId="{6E592224-1A19-4AC9-9E39-0DFEDD34F549}" destId="{0B0BDC7F-BDB1-4918-9FA6-4CFDE5BEFCFF}" srcOrd="0" destOrd="0" parTransId="{D1191E5B-65AC-4767-B540-B4D2E0678427}" sibTransId="{D78B9AE6-FA19-4663-9A72-FA4C6358C03D}"/>
    <dgm:cxn modelId="{61C4721E-4A71-4354-ADE5-8602F425DC34}" type="presOf" srcId="{6E592224-1A19-4AC9-9E39-0DFEDD34F549}" destId="{AA9C9D0A-873A-4EDE-B264-A98BCAF8A689}" srcOrd="0" destOrd="0" presId="urn:microsoft.com/office/officeart/2008/layout/LinedList"/>
    <dgm:cxn modelId="{1B159FB1-9FC4-422E-B597-CD5FF27404C2}" type="presOf" srcId="{A739B64D-07F2-4DF9-AF8E-EB1526AA9674}" destId="{9830B11E-6ADB-4B16-BBBC-9DFE2155219E}" srcOrd="0" destOrd="0" presId="urn:microsoft.com/office/officeart/2008/layout/LinedList"/>
    <dgm:cxn modelId="{E2919A1B-8EEB-4B69-BC0C-9B52B138C601}" type="presParOf" srcId="{9830B11E-6ADB-4B16-BBBC-9DFE2155219E}" destId="{31C34588-9D98-4C51-AC9C-9A1060ACCA9B}" srcOrd="0" destOrd="0" presId="urn:microsoft.com/office/officeart/2008/layout/LinedList"/>
    <dgm:cxn modelId="{6AFFA78E-2C1A-4ECD-B132-F7854A2D7C37}" type="presParOf" srcId="{9830B11E-6ADB-4B16-BBBC-9DFE2155219E}" destId="{9A839B24-9EA1-40CB-9F9B-8E1017EB3587}" srcOrd="1" destOrd="0" presId="urn:microsoft.com/office/officeart/2008/layout/LinedList"/>
    <dgm:cxn modelId="{3DA83870-BB94-4AEE-BCFC-6D0D59AC5756}" type="presParOf" srcId="{9A839B24-9EA1-40CB-9F9B-8E1017EB3587}" destId="{81B10E40-436B-4B8E-9E76-12222C501306}" srcOrd="0" destOrd="0" presId="urn:microsoft.com/office/officeart/2008/layout/LinedList"/>
    <dgm:cxn modelId="{99CA1BF1-336D-4236-AF72-DE5EA7A2DAD6}" type="presParOf" srcId="{9A839B24-9EA1-40CB-9F9B-8E1017EB3587}" destId="{AA29137A-C559-4EDB-866A-A64B82021679}" srcOrd="1" destOrd="0" presId="urn:microsoft.com/office/officeart/2008/layout/LinedList"/>
    <dgm:cxn modelId="{D4A75F29-B082-484E-9684-78387FF56419}" type="presParOf" srcId="{AA29137A-C559-4EDB-866A-A64B82021679}" destId="{A9BE59A9-58E2-44FC-BFCE-CF7D54FB33E8}" srcOrd="0" destOrd="0" presId="urn:microsoft.com/office/officeart/2008/layout/LinedList"/>
    <dgm:cxn modelId="{C903F3D9-A547-487D-ADCD-8A2F75A9796A}" type="presParOf" srcId="{AA29137A-C559-4EDB-866A-A64B82021679}" destId="{8C432EDA-3E1A-410A-95EF-4E85FE49A555}" srcOrd="1" destOrd="0" presId="urn:microsoft.com/office/officeart/2008/layout/LinedList"/>
    <dgm:cxn modelId="{84BC9E76-8F15-43DC-8CDD-28C32EA25E9C}" type="presParOf" srcId="{8C432EDA-3E1A-410A-95EF-4E85FE49A555}" destId="{23EF218D-2D62-4CB7-B993-8CD73AE64289}" srcOrd="0" destOrd="0" presId="urn:microsoft.com/office/officeart/2008/layout/LinedList"/>
    <dgm:cxn modelId="{47A8EC1C-D8EA-4D2E-90F0-D5E24CA0E280}" type="presParOf" srcId="{8C432EDA-3E1A-410A-95EF-4E85FE49A555}" destId="{68A6DE81-CB08-49B5-B4BD-FDE459C0A5EF}" srcOrd="1" destOrd="0" presId="urn:microsoft.com/office/officeart/2008/layout/LinedList"/>
    <dgm:cxn modelId="{92B62985-A6EA-4C24-B8D7-020C4602E060}" type="presParOf" srcId="{8C432EDA-3E1A-410A-95EF-4E85FE49A555}" destId="{7AF636C9-B70E-49CC-AFB5-954245E8C6EE}" srcOrd="2" destOrd="0" presId="urn:microsoft.com/office/officeart/2008/layout/LinedList"/>
    <dgm:cxn modelId="{C56B648D-AA28-466A-807D-AA7F29C91338}" type="presParOf" srcId="{AA29137A-C559-4EDB-866A-A64B82021679}" destId="{88076F2D-9B73-4472-AB97-E19A98BF9B42}" srcOrd="2" destOrd="0" presId="urn:microsoft.com/office/officeart/2008/layout/LinedList"/>
    <dgm:cxn modelId="{2170C310-45D8-413B-B426-0C85A90EFD5C}" type="presParOf" srcId="{AA29137A-C559-4EDB-866A-A64B82021679}" destId="{7415ED6E-EB65-4D48-B6DE-445ACE9806B5}" srcOrd="3" destOrd="0" presId="urn:microsoft.com/office/officeart/2008/layout/LinedList"/>
    <dgm:cxn modelId="{E2BB76F2-2B04-419E-B318-3F9AFA60C64B}" type="presParOf" srcId="{9830B11E-6ADB-4B16-BBBC-9DFE2155219E}" destId="{F1250D40-DA73-402D-93AD-D0C68CFE0C5F}" srcOrd="2" destOrd="0" presId="urn:microsoft.com/office/officeart/2008/layout/LinedList"/>
    <dgm:cxn modelId="{8A98D0A7-FA16-4E34-B57A-70B309C4CB89}" type="presParOf" srcId="{9830B11E-6ADB-4B16-BBBC-9DFE2155219E}" destId="{21FE9E11-FA4C-4EF6-8289-5C96F916B98E}" srcOrd="3" destOrd="0" presId="urn:microsoft.com/office/officeart/2008/layout/LinedList"/>
    <dgm:cxn modelId="{73E5B905-3C3B-4BE3-9828-A06241B4174B}" type="presParOf" srcId="{21FE9E11-FA4C-4EF6-8289-5C96F916B98E}" destId="{00E410E7-8741-4C4C-B06D-55E3611BF4E4}" srcOrd="0" destOrd="0" presId="urn:microsoft.com/office/officeart/2008/layout/LinedList"/>
    <dgm:cxn modelId="{BF2C7018-CB0A-4B4C-98F0-352A3028FCE5}" type="presParOf" srcId="{21FE9E11-FA4C-4EF6-8289-5C96F916B98E}" destId="{E2028E3E-9D73-440D-8870-BA8FCDCBF92B}" srcOrd="1" destOrd="0" presId="urn:microsoft.com/office/officeart/2008/layout/LinedList"/>
    <dgm:cxn modelId="{D6F6BBBF-495F-491F-A6B9-7E944C00D028}" type="presParOf" srcId="{E2028E3E-9D73-440D-8870-BA8FCDCBF92B}" destId="{3995845F-8CCF-460F-A3FF-56BAACA14BFD}" srcOrd="0" destOrd="0" presId="urn:microsoft.com/office/officeart/2008/layout/LinedList"/>
    <dgm:cxn modelId="{485D8C48-23C6-477A-BB63-6E51AB099D11}" type="presParOf" srcId="{E2028E3E-9D73-440D-8870-BA8FCDCBF92B}" destId="{6035A7BB-3B08-49BC-8F6A-64F5E7B6E2EE}" srcOrd="1" destOrd="0" presId="urn:microsoft.com/office/officeart/2008/layout/LinedList"/>
    <dgm:cxn modelId="{E6E24FDE-EF02-4E72-A5D0-88CE12EC250D}" type="presParOf" srcId="{6035A7BB-3B08-49BC-8F6A-64F5E7B6E2EE}" destId="{347A43EA-BCDC-46F1-8425-6C6A60F6DF3C}" srcOrd="0" destOrd="0" presId="urn:microsoft.com/office/officeart/2008/layout/LinedList"/>
    <dgm:cxn modelId="{AA01721B-C92A-424D-97B9-9AD1B1BD44B4}" type="presParOf" srcId="{6035A7BB-3B08-49BC-8F6A-64F5E7B6E2EE}" destId="{88D5076A-A3CF-4313-B0D5-094C01DD5150}" srcOrd="1" destOrd="0" presId="urn:microsoft.com/office/officeart/2008/layout/LinedList"/>
    <dgm:cxn modelId="{61CBF3ED-FD2E-4FE7-8EAF-B0A1AF48437A}" type="presParOf" srcId="{6035A7BB-3B08-49BC-8F6A-64F5E7B6E2EE}" destId="{98D8D919-49E0-4BBD-98C1-A5B8FD70187C}" srcOrd="2" destOrd="0" presId="urn:microsoft.com/office/officeart/2008/layout/LinedList"/>
    <dgm:cxn modelId="{0A9EB7F3-7CFE-4D5E-B49A-216759457EC5}" type="presParOf" srcId="{E2028E3E-9D73-440D-8870-BA8FCDCBF92B}" destId="{0DC2CBBA-F6FF-47BA-9119-AA17EA37807C}" srcOrd="2" destOrd="0" presId="urn:microsoft.com/office/officeart/2008/layout/LinedList"/>
    <dgm:cxn modelId="{F04C10F6-D58E-4793-A60F-0DBCACD86254}" type="presParOf" srcId="{E2028E3E-9D73-440D-8870-BA8FCDCBF92B}" destId="{8945FFBE-03B8-48E9-8850-25B832934D61}" srcOrd="3" destOrd="0" presId="urn:microsoft.com/office/officeart/2008/layout/LinedList"/>
    <dgm:cxn modelId="{2952DEE1-82D5-44C5-A7CF-4FA6F15E4B0F}" type="presParOf" srcId="{9830B11E-6ADB-4B16-BBBC-9DFE2155219E}" destId="{57956896-3BF4-4118-94FF-158D0BD080BA}" srcOrd="4" destOrd="0" presId="urn:microsoft.com/office/officeart/2008/layout/LinedList"/>
    <dgm:cxn modelId="{1895EAD7-733C-406A-B979-258AE35D1D10}" type="presParOf" srcId="{9830B11E-6ADB-4B16-BBBC-9DFE2155219E}" destId="{66CB6C8F-A282-466F-BB71-10A4746D2423}" srcOrd="5" destOrd="0" presId="urn:microsoft.com/office/officeart/2008/layout/LinedList"/>
    <dgm:cxn modelId="{486D421D-D84B-4801-AC67-0CC188505340}" type="presParOf" srcId="{66CB6C8F-A282-466F-BB71-10A4746D2423}" destId="{FAE88E4B-2AB1-4BDE-B301-D35833726DAC}" srcOrd="0" destOrd="0" presId="urn:microsoft.com/office/officeart/2008/layout/LinedList"/>
    <dgm:cxn modelId="{15544531-1CF0-47C1-BA3D-A049129B1852}" type="presParOf" srcId="{66CB6C8F-A282-466F-BB71-10A4746D2423}" destId="{49F27705-8F63-4635-A644-8D818768423B}" srcOrd="1" destOrd="0" presId="urn:microsoft.com/office/officeart/2008/layout/LinedList"/>
    <dgm:cxn modelId="{A2039125-FE2B-4973-8814-A17C677D95A5}" type="presParOf" srcId="{49F27705-8F63-4635-A644-8D818768423B}" destId="{B55FED0D-3440-4B1D-8A5E-1E45ABF9BC02}" srcOrd="0" destOrd="0" presId="urn:microsoft.com/office/officeart/2008/layout/LinedList"/>
    <dgm:cxn modelId="{F7A7B59A-815B-4D01-811C-1ACE3D929C02}" type="presParOf" srcId="{49F27705-8F63-4635-A644-8D818768423B}" destId="{34BBCB84-F2D3-4658-B450-1973499287D4}" srcOrd="1" destOrd="0" presId="urn:microsoft.com/office/officeart/2008/layout/LinedList"/>
    <dgm:cxn modelId="{92892C27-DFEF-4A43-B0BD-790D5D30865F}" type="presParOf" srcId="{34BBCB84-F2D3-4658-B450-1973499287D4}" destId="{6C4B898C-C6DD-4E0D-87C1-56BF9898D018}" srcOrd="0" destOrd="0" presId="urn:microsoft.com/office/officeart/2008/layout/LinedList"/>
    <dgm:cxn modelId="{24B11AA0-09DE-4286-90F0-FB87B2804F41}" type="presParOf" srcId="{34BBCB84-F2D3-4658-B450-1973499287D4}" destId="{183063F4-B714-45D0-8717-642FC088C65C}" srcOrd="1" destOrd="0" presId="urn:microsoft.com/office/officeart/2008/layout/LinedList"/>
    <dgm:cxn modelId="{B3DFEC93-8940-4BBB-B359-15437582A5A0}" type="presParOf" srcId="{34BBCB84-F2D3-4658-B450-1973499287D4}" destId="{0E0C6571-0F70-47C1-9B7A-EEC567315583}" srcOrd="2" destOrd="0" presId="urn:microsoft.com/office/officeart/2008/layout/LinedList"/>
    <dgm:cxn modelId="{A7EDE56A-54F2-4049-A4B3-58F16C73EC3F}" type="presParOf" srcId="{49F27705-8F63-4635-A644-8D818768423B}" destId="{63D44826-0A60-4824-B6C9-764D61DB2D90}" srcOrd="2" destOrd="0" presId="urn:microsoft.com/office/officeart/2008/layout/LinedList"/>
    <dgm:cxn modelId="{2B3ACC89-477C-4F77-81F2-FCDC89FAF5D1}" type="presParOf" srcId="{49F27705-8F63-4635-A644-8D818768423B}" destId="{3C93F301-2192-48DF-9DFE-85AC60EAED62}" srcOrd="3" destOrd="0" presId="urn:microsoft.com/office/officeart/2008/layout/LinedList"/>
    <dgm:cxn modelId="{F70D1458-BBCB-4ED3-BCB3-7E56849D66CE}" type="presParOf" srcId="{9830B11E-6ADB-4B16-BBBC-9DFE2155219E}" destId="{8542D4C0-8FDA-44D3-A29F-0AB7C42EE2DA}" srcOrd="6" destOrd="0" presId="urn:microsoft.com/office/officeart/2008/layout/LinedList"/>
    <dgm:cxn modelId="{AAE62C25-4EF0-43B0-B0B5-55AAB4BE676B}" type="presParOf" srcId="{9830B11E-6ADB-4B16-BBBC-9DFE2155219E}" destId="{107F19A4-2E04-45A3-B2EA-C042BA916B5C}" srcOrd="7" destOrd="0" presId="urn:microsoft.com/office/officeart/2008/layout/LinedList"/>
    <dgm:cxn modelId="{BF3631BB-3768-4145-A1C3-3BE1CA96C96B}" type="presParOf" srcId="{107F19A4-2E04-45A3-B2EA-C042BA916B5C}" destId="{89DC1661-E942-4D06-AAEE-05F2F8D37D30}" srcOrd="0" destOrd="0" presId="urn:microsoft.com/office/officeart/2008/layout/LinedList"/>
    <dgm:cxn modelId="{67AFD15A-5A6B-4BFC-B83D-F2368AA771FB}" type="presParOf" srcId="{107F19A4-2E04-45A3-B2EA-C042BA916B5C}" destId="{5149E148-8A8F-4CD5-A747-134DB64416D5}" srcOrd="1" destOrd="0" presId="urn:microsoft.com/office/officeart/2008/layout/LinedList"/>
    <dgm:cxn modelId="{EC1AD102-E890-4310-9BBE-53291DE71B65}" type="presParOf" srcId="{5149E148-8A8F-4CD5-A747-134DB64416D5}" destId="{7F7DD980-2044-47CC-9912-4443F0D7AEA0}" srcOrd="0" destOrd="0" presId="urn:microsoft.com/office/officeart/2008/layout/LinedList"/>
    <dgm:cxn modelId="{B61BC365-6960-4AD6-A2B9-670534A4D0EC}" type="presParOf" srcId="{5149E148-8A8F-4CD5-A747-134DB64416D5}" destId="{2C5719BA-916E-415F-92D6-256DDAC85845}" srcOrd="1" destOrd="0" presId="urn:microsoft.com/office/officeart/2008/layout/LinedList"/>
    <dgm:cxn modelId="{6AAED5DA-1BA2-4535-B7BE-FDAA670CEB1C}" type="presParOf" srcId="{2C5719BA-916E-415F-92D6-256DDAC85845}" destId="{331B4B6E-CD46-4A6B-9DFE-E78CB6306948}" srcOrd="0" destOrd="0" presId="urn:microsoft.com/office/officeart/2008/layout/LinedList"/>
    <dgm:cxn modelId="{C72FF41C-625A-40AC-AE69-338FDD0A4FF6}" type="presParOf" srcId="{2C5719BA-916E-415F-92D6-256DDAC85845}" destId="{E3DC0576-C0F0-4346-B372-05EB0DBBCDF7}" srcOrd="1" destOrd="0" presId="urn:microsoft.com/office/officeart/2008/layout/LinedList"/>
    <dgm:cxn modelId="{3EF1E052-920C-4393-BE38-B7198F927E80}" type="presParOf" srcId="{2C5719BA-916E-415F-92D6-256DDAC85845}" destId="{2B7909E7-EC89-4B0A-9450-E3C40B06D0D7}" srcOrd="2" destOrd="0" presId="urn:microsoft.com/office/officeart/2008/layout/LinedList"/>
    <dgm:cxn modelId="{8AC45E2C-75F2-45FB-BADF-33E471A16359}" type="presParOf" srcId="{5149E148-8A8F-4CD5-A747-134DB64416D5}" destId="{8E031DAD-E7AC-4BF8-94DF-89484C5ED63E}" srcOrd="2" destOrd="0" presId="urn:microsoft.com/office/officeart/2008/layout/LinedList"/>
    <dgm:cxn modelId="{6EFEE224-2092-4AEA-B7A6-364F219FCABB}" type="presParOf" srcId="{5149E148-8A8F-4CD5-A747-134DB64416D5}" destId="{FE13B95A-1C9A-4AAC-B4E9-43F2C7BAA636}" srcOrd="3" destOrd="0" presId="urn:microsoft.com/office/officeart/2008/layout/LinedList"/>
    <dgm:cxn modelId="{671CE08D-E5D8-49BB-A3A5-C0B2AE807415}" type="presParOf" srcId="{9830B11E-6ADB-4B16-BBBC-9DFE2155219E}" destId="{F1904009-07EA-4A28-AD19-1615BACE08AF}" srcOrd="8" destOrd="0" presId="urn:microsoft.com/office/officeart/2008/layout/LinedList"/>
    <dgm:cxn modelId="{0E9EA0A8-F37C-4A4A-A50C-83EAC7240F83}" type="presParOf" srcId="{9830B11E-6ADB-4B16-BBBC-9DFE2155219E}" destId="{4FC57311-AF7C-47D4-A965-A7C9FAFC1AA0}" srcOrd="9" destOrd="0" presId="urn:microsoft.com/office/officeart/2008/layout/LinedList"/>
    <dgm:cxn modelId="{EEB01BBF-4301-4CA6-85EA-115B3AA1D16C}" type="presParOf" srcId="{4FC57311-AF7C-47D4-A965-A7C9FAFC1AA0}" destId="{AA9C9D0A-873A-4EDE-B264-A98BCAF8A689}" srcOrd="0" destOrd="0" presId="urn:microsoft.com/office/officeart/2008/layout/LinedList"/>
    <dgm:cxn modelId="{E464813B-6C8A-40C5-A091-2E8CF73B83E0}" type="presParOf" srcId="{4FC57311-AF7C-47D4-A965-A7C9FAFC1AA0}" destId="{77519351-546E-4199-B530-643903610897}" srcOrd="1" destOrd="0" presId="urn:microsoft.com/office/officeart/2008/layout/LinedList"/>
    <dgm:cxn modelId="{6BB4BF64-C5BF-4532-9D1E-F49959305FA5}" type="presParOf" srcId="{77519351-546E-4199-B530-643903610897}" destId="{CFBCBA14-9C92-48A1-8185-019A090E22F0}" srcOrd="0" destOrd="0" presId="urn:microsoft.com/office/officeart/2008/layout/LinedList"/>
    <dgm:cxn modelId="{49A618CF-2E64-453B-91F5-637FBDBCF972}" type="presParOf" srcId="{77519351-546E-4199-B530-643903610897}" destId="{A13C4C1D-9C9E-4BF9-8DBC-C1F0C8A3C5A7}" srcOrd="1" destOrd="0" presId="urn:microsoft.com/office/officeart/2008/layout/LinedList"/>
    <dgm:cxn modelId="{C231AC50-E93E-4BCF-A578-AAC2AB0FF4BE}" type="presParOf" srcId="{A13C4C1D-9C9E-4BF9-8DBC-C1F0C8A3C5A7}" destId="{6158B7CD-71B4-4A42-8C81-B3166598573D}" srcOrd="0" destOrd="0" presId="urn:microsoft.com/office/officeart/2008/layout/LinedList"/>
    <dgm:cxn modelId="{25015E99-1EDC-4948-85EA-9D0CEC5894BF}" type="presParOf" srcId="{A13C4C1D-9C9E-4BF9-8DBC-C1F0C8A3C5A7}" destId="{EAB0E11A-2636-41AF-A95E-3F98BE03828B}" srcOrd="1" destOrd="0" presId="urn:microsoft.com/office/officeart/2008/layout/LinedList"/>
    <dgm:cxn modelId="{19D74322-47F4-4CA2-AD29-731FDAC9A1F2}" type="presParOf" srcId="{A13C4C1D-9C9E-4BF9-8DBC-C1F0C8A3C5A7}" destId="{04F703E1-B178-491B-B7FA-F4BED2D9D4D6}" srcOrd="2" destOrd="0" presId="urn:microsoft.com/office/officeart/2008/layout/LinedList"/>
    <dgm:cxn modelId="{4597A755-10AE-47C8-B075-43D3BCA915B4}" type="presParOf" srcId="{77519351-546E-4199-B530-643903610897}" destId="{B30B658B-837B-4BE4-B7BF-19A64AF651D5}" srcOrd="2" destOrd="0" presId="urn:microsoft.com/office/officeart/2008/layout/LinedList"/>
    <dgm:cxn modelId="{374DB316-1741-44E2-B27C-A10FCCC8CEAD}" type="presParOf" srcId="{77519351-546E-4199-B530-643903610897}" destId="{52A0F3DC-ADC8-4D65-BD6E-38630B79EFF5}" srcOrd="3" destOrd="0" presId="urn:microsoft.com/office/officeart/2008/layout/LinedList"/>
    <dgm:cxn modelId="{D5BD874C-9C47-42D5-8921-3E2DEFD33B11}" type="presParOf" srcId="{9830B11E-6ADB-4B16-BBBC-9DFE2155219E}" destId="{E0B88BEB-818B-4296-B6D0-EC96EC72A8D0}" srcOrd="10" destOrd="0" presId="urn:microsoft.com/office/officeart/2008/layout/LinedList"/>
    <dgm:cxn modelId="{8C080FF2-F7F4-4357-BCF9-E8E772B77AA7}" type="presParOf" srcId="{9830B11E-6ADB-4B16-BBBC-9DFE2155219E}" destId="{5D72C1AA-8E3F-4EC8-8C5B-590EC1A4BB04}" srcOrd="11" destOrd="0" presId="urn:microsoft.com/office/officeart/2008/layout/LinedList"/>
    <dgm:cxn modelId="{020E366A-0ADB-4B15-B814-6655F1665BF9}" type="presParOf" srcId="{5D72C1AA-8E3F-4EC8-8C5B-590EC1A4BB04}" destId="{00F5F449-A558-476F-97AF-53C10B83D1DD}" srcOrd="0" destOrd="0" presId="urn:microsoft.com/office/officeart/2008/layout/LinedList"/>
    <dgm:cxn modelId="{0ECBB3D2-6750-427E-86B1-6D2DFE3421C4}" type="presParOf" srcId="{5D72C1AA-8E3F-4EC8-8C5B-590EC1A4BB04}" destId="{55BF1813-D9BC-42E3-9EDA-48B5651450EE}" srcOrd="1" destOrd="0" presId="urn:microsoft.com/office/officeart/2008/layout/LinedList"/>
    <dgm:cxn modelId="{4A715F80-C6FD-4855-8A4D-7923BFE5C472}" type="presParOf" srcId="{55BF1813-D9BC-42E3-9EDA-48B5651450EE}" destId="{9B30F5CA-B48A-48E6-BADC-A8B648785980}" srcOrd="0" destOrd="0" presId="urn:microsoft.com/office/officeart/2008/layout/LinedList"/>
    <dgm:cxn modelId="{EB275D13-E091-4083-B850-6782922EFCB7}" type="presParOf" srcId="{55BF1813-D9BC-42E3-9EDA-48B5651450EE}" destId="{72C96003-55C6-4905-AB17-85523E9E1918}" srcOrd="1" destOrd="0" presId="urn:microsoft.com/office/officeart/2008/layout/LinedList"/>
    <dgm:cxn modelId="{165F9704-50CA-4A63-A0E0-AD6888B9D8BA}" type="presParOf" srcId="{72C96003-55C6-4905-AB17-85523E9E1918}" destId="{6162E592-EB41-4241-821D-D048C930D22B}" srcOrd="0" destOrd="0" presId="urn:microsoft.com/office/officeart/2008/layout/LinedList"/>
    <dgm:cxn modelId="{8D476396-C3C6-42B7-A5B2-29F3CBF25247}" type="presParOf" srcId="{72C96003-55C6-4905-AB17-85523E9E1918}" destId="{E73901DA-D6FD-46AE-B9FE-182CB33C0BF1}" srcOrd="1" destOrd="0" presId="urn:microsoft.com/office/officeart/2008/layout/LinedList"/>
    <dgm:cxn modelId="{9A4CB5E7-A0C0-44AF-AABB-695E009B9067}" type="presParOf" srcId="{72C96003-55C6-4905-AB17-85523E9E1918}" destId="{7F3F8697-3DF2-4860-A70D-5438B460CE83}" srcOrd="2" destOrd="0" presId="urn:microsoft.com/office/officeart/2008/layout/LinedList"/>
    <dgm:cxn modelId="{3CAF7F64-3A83-4DAB-B1E1-0632346C7232}" type="presParOf" srcId="{55BF1813-D9BC-42E3-9EDA-48B5651450EE}" destId="{8E9D4F4C-2BEA-4CAC-A7F7-AED81EA5A174}" srcOrd="2" destOrd="0" presId="urn:microsoft.com/office/officeart/2008/layout/LinedList"/>
    <dgm:cxn modelId="{A683AF8D-D01E-475D-90DF-88917C3C5F08}" type="presParOf" srcId="{55BF1813-D9BC-42E3-9EDA-48B5651450EE}" destId="{E591FF08-A108-43C5-B9B9-72A521826C76}" srcOrd="3" destOrd="0" presId="urn:microsoft.com/office/officeart/2008/layout/LinedList"/>
    <dgm:cxn modelId="{7B1377B4-067F-4650-9798-11790019974F}" type="presParOf" srcId="{9830B11E-6ADB-4B16-BBBC-9DFE2155219E}" destId="{A0F442D4-3CF2-48DE-88EB-AA4D0263E3E8}" srcOrd="12" destOrd="0" presId="urn:microsoft.com/office/officeart/2008/layout/LinedList"/>
    <dgm:cxn modelId="{FB880CD2-A0C9-4E7B-B47D-DC8C60449116}" type="presParOf" srcId="{9830B11E-6ADB-4B16-BBBC-9DFE2155219E}" destId="{2BE3538C-2CD4-4104-BAA9-10A93A4A8648}" srcOrd="13" destOrd="0" presId="urn:microsoft.com/office/officeart/2008/layout/LinedList"/>
    <dgm:cxn modelId="{31C4EB8B-C25D-46DE-943B-5C46035EB587}" type="presParOf" srcId="{2BE3538C-2CD4-4104-BAA9-10A93A4A8648}" destId="{2DCBB364-A243-418C-A6AC-151E15F65557}" srcOrd="0" destOrd="0" presId="urn:microsoft.com/office/officeart/2008/layout/LinedList"/>
    <dgm:cxn modelId="{A2E4FBB6-0694-459A-9704-B07B4BB8838E}" type="presParOf" srcId="{2BE3538C-2CD4-4104-BAA9-10A93A4A8648}" destId="{74C11107-2638-492F-B516-DDFF15BC72E0}" srcOrd="1" destOrd="0" presId="urn:microsoft.com/office/officeart/2008/layout/LinedList"/>
    <dgm:cxn modelId="{B8F3C32C-F0DA-4A91-9FCF-E8B379E729A7}" type="presParOf" srcId="{74C11107-2638-492F-B516-DDFF15BC72E0}" destId="{5D1F79BC-BEC3-440C-A3CD-5A75D6D18EFD}" srcOrd="0" destOrd="0" presId="urn:microsoft.com/office/officeart/2008/layout/LinedList"/>
    <dgm:cxn modelId="{9F597644-E583-4FBB-82E8-7F76DF445282}" type="presParOf" srcId="{74C11107-2638-492F-B516-DDFF15BC72E0}" destId="{33D625C6-9928-48C8-9E4E-503AC2AE9E88}" srcOrd="1" destOrd="0" presId="urn:microsoft.com/office/officeart/2008/layout/LinedList"/>
    <dgm:cxn modelId="{CF79DC5D-2D33-4D85-A34D-BBFBF38C41F6}" type="presParOf" srcId="{33D625C6-9928-48C8-9E4E-503AC2AE9E88}" destId="{CBB65FBB-9A9F-4B40-913E-A2E91B7086A7}" srcOrd="0" destOrd="0" presId="urn:microsoft.com/office/officeart/2008/layout/LinedList"/>
    <dgm:cxn modelId="{4206489C-5905-4515-B33A-D6F87DF2C634}" type="presParOf" srcId="{33D625C6-9928-48C8-9E4E-503AC2AE9E88}" destId="{3124A97B-6200-41C8-AA78-499C29209B71}" srcOrd="1" destOrd="0" presId="urn:microsoft.com/office/officeart/2008/layout/LinedList"/>
    <dgm:cxn modelId="{488DD1AF-D3B7-4F7A-A69E-51C9719A0A82}" type="presParOf" srcId="{33D625C6-9928-48C8-9E4E-503AC2AE9E88}" destId="{CE617128-D5B7-4ABD-ACDA-68D3A6B73507}" srcOrd="2" destOrd="0" presId="urn:microsoft.com/office/officeart/2008/layout/LinedList"/>
    <dgm:cxn modelId="{D60BF24E-FE06-4165-84A8-1C572B72AD44}" type="presParOf" srcId="{74C11107-2638-492F-B516-DDFF15BC72E0}" destId="{B7E624BD-68A0-44F9-BF96-1099ECCD970E}" srcOrd="2" destOrd="0" presId="urn:microsoft.com/office/officeart/2008/layout/LinedList"/>
    <dgm:cxn modelId="{9D22AEB8-731E-46D8-A9B9-B0C14E7680B4}" type="presParOf" srcId="{74C11107-2638-492F-B516-DDFF15BC72E0}" destId="{2B34D8FD-14E5-4B20-B75B-5FB0A8266A0F}" srcOrd="3" destOrd="0" presId="urn:microsoft.com/office/officeart/2008/layout/LinedList"/>
    <dgm:cxn modelId="{F63473A7-90A1-4609-AB28-AAAF751D0DE3}" type="presParOf" srcId="{9830B11E-6ADB-4B16-BBBC-9DFE2155219E}" destId="{1F101380-706A-4287-B9F3-0FFA4D9B1AD8}" srcOrd="14" destOrd="0" presId="urn:microsoft.com/office/officeart/2008/layout/LinedList"/>
    <dgm:cxn modelId="{8369BB98-9CFF-48CF-9BE8-89FA9E83F3F1}" type="presParOf" srcId="{9830B11E-6ADB-4B16-BBBC-9DFE2155219E}" destId="{65221FB5-CAF7-4B3E-8C18-43293A272347}" srcOrd="15" destOrd="0" presId="urn:microsoft.com/office/officeart/2008/layout/LinedList"/>
    <dgm:cxn modelId="{18633C17-2350-4233-9DA1-4733AFE58FF8}" type="presParOf" srcId="{65221FB5-CAF7-4B3E-8C18-43293A272347}" destId="{DA61E88B-B15D-49AF-9CDF-DF6D644F8F36}" srcOrd="0" destOrd="0" presId="urn:microsoft.com/office/officeart/2008/layout/LinedList"/>
    <dgm:cxn modelId="{1BC42B31-D9E2-4A3E-8459-C21DC38DC179}" type="presParOf" srcId="{65221FB5-CAF7-4B3E-8C18-43293A272347}" destId="{F2DD4682-1D4E-4F57-9A7C-21A6DF3BA299}" srcOrd="1" destOrd="0" presId="urn:microsoft.com/office/officeart/2008/layout/LinedList"/>
    <dgm:cxn modelId="{DFED5605-847C-42D6-AAD6-C96BD4027989}" type="presParOf" srcId="{F2DD4682-1D4E-4F57-9A7C-21A6DF3BA299}" destId="{4B67CD40-7712-490C-A9F6-F277FD09BEB4}" srcOrd="0" destOrd="0" presId="urn:microsoft.com/office/officeart/2008/layout/LinedList"/>
    <dgm:cxn modelId="{96BBFF18-ED8F-4AD2-963B-1D06B767CA7C}" type="presParOf" srcId="{F2DD4682-1D4E-4F57-9A7C-21A6DF3BA299}" destId="{5D1ABA73-4529-4D21-8CE4-10EA8B10C446}" srcOrd="1" destOrd="0" presId="urn:microsoft.com/office/officeart/2008/layout/LinedList"/>
    <dgm:cxn modelId="{01172649-4EA6-4570-ACAE-0E79827119A1}" type="presParOf" srcId="{5D1ABA73-4529-4D21-8CE4-10EA8B10C446}" destId="{397CBBEB-9FF0-4ACC-8395-CECD28F6306E}" srcOrd="0" destOrd="0" presId="urn:microsoft.com/office/officeart/2008/layout/LinedList"/>
    <dgm:cxn modelId="{7D7B2176-6173-405D-A403-B98F95DCA822}" type="presParOf" srcId="{5D1ABA73-4529-4D21-8CE4-10EA8B10C446}" destId="{D066134C-CEEB-42B8-A7C4-4D6627DE2F74}" srcOrd="1" destOrd="0" presId="urn:microsoft.com/office/officeart/2008/layout/LinedList"/>
    <dgm:cxn modelId="{44CA5159-DB60-4CA5-B436-D977E43CCDE5}" type="presParOf" srcId="{5D1ABA73-4529-4D21-8CE4-10EA8B10C446}" destId="{F3D30BE3-BB51-41E5-97BB-52574707CA12}" srcOrd="2" destOrd="0" presId="urn:microsoft.com/office/officeart/2008/layout/LinedList"/>
    <dgm:cxn modelId="{EC7AE14F-CEE7-46F8-8EEA-C68D88DE1C79}" type="presParOf" srcId="{F2DD4682-1D4E-4F57-9A7C-21A6DF3BA299}" destId="{3BB5781F-86AB-417D-A06C-54233029614D}" srcOrd="2" destOrd="0" presId="urn:microsoft.com/office/officeart/2008/layout/LinedList"/>
    <dgm:cxn modelId="{2FE54684-A694-448F-8607-43452842A92F}" type="presParOf" srcId="{F2DD4682-1D4E-4F57-9A7C-21A6DF3BA299}" destId="{E0C2F92C-5993-4C9D-B185-F13E47A7320B}" srcOrd="3" destOrd="0" presId="urn:microsoft.com/office/officeart/2008/layout/LinedList"/>
    <dgm:cxn modelId="{B8B5E5F9-A7F8-4A5C-8CCC-5C0570C24F10}" type="presParOf" srcId="{9830B11E-6ADB-4B16-BBBC-9DFE2155219E}" destId="{CED820B1-7291-48DF-B370-89C3B8689F3B}" srcOrd="16" destOrd="0" presId="urn:microsoft.com/office/officeart/2008/layout/LinedList"/>
    <dgm:cxn modelId="{A4D221A7-5EF5-4D4C-BF99-7228077E2D51}" type="presParOf" srcId="{9830B11E-6ADB-4B16-BBBC-9DFE2155219E}" destId="{4C586F7B-48AB-4BD3-A22E-DE8187346C3E}" srcOrd="17" destOrd="0" presId="urn:microsoft.com/office/officeart/2008/layout/LinedList"/>
    <dgm:cxn modelId="{8B973C56-0FE9-400D-AC37-36F105CB17F3}" type="presParOf" srcId="{4C586F7B-48AB-4BD3-A22E-DE8187346C3E}" destId="{15930B74-D6CA-4FCB-B7A0-B9C85D94C029}" srcOrd="0" destOrd="0" presId="urn:microsoft.com/office/officeart/2008/layout/LinedList"/>
    <dgm:cxn modelId="{1D0EA3EB-067B-45DE-9C2F-8E688796028F}" type="presParOf" srcId="{4C586F7B-48AB-4BD3-A22E-DE8187346C3E}" destId="{7C3CCF20-63DF-4700-8C3E-C92D793301B2}" srcOrd="1" destOrd="0" presId="urn:microsoft.com/office/officeart/2008/layout/LinedList"/>
    <dgm:cxn modelId="{21B111A3-FEC5-45C3-916E-E4D602CBD17A}" type="presParOf" srcId="{7C3CCF20-63DF-4700-8C3E-C92D793301B2}" destId="{B19811C5-5AEF-4385-A24C-0ACA20CAC863}" srcOrd="0" destOrd="0" presId="urn:microsoft.com/office/officeart/2008/layout/LinedList"/>
    <dgm:cxn modelId="{43D9F0CB-3C78-4357-AB82-19FD7140E93D}" type="presParOf" srcId="{7C3CCF20-63DF-4700-8C3E-C92D793301B2}" destId="{1E2F8361-C4A9-4C40-871E-4EF2B5369B64}" srcOrd="1" destOrd="0" presId="urn:microsoft.com/office/officeart/2008/layout/LinedList"/>
    <dgm:cxn modelId="{5D7541F0-CF4F-4A35-BA10-8294D134D9ED}" type="presParOf" srcId="{1E2F8361-C4A9-4C40-871E-4EF2B5369B64}" destId="{43FB0D3C-6C88-451F-8D8F-CCB1D3DA4565}" srcOrd="0" destOrd="0" presId="urn:microsoft.com/office/officeart/2008/layout/LinedList"/>
    <dgm:cxn modelId="{9A8FF07E-800C-4702-96A1-B25E3DF83E12}" type="presParOf" srcId="{1E2F8361-C4A9-4C40-871E-4EF2B5369B64}" destId="{AC95A539-752B-42A9-9954-C46B408B5E6A}" srcOrd="1" destOrd="0" presId="urn:microsoft.com/office/officeart/2008/layout/LinedList"/>
    <dgm:cxn modelId="{A15385A7-CDEA-4591-9950-F32FFFEA1206}" type="presParOf" srcId="{1E2F8361-C4A9-4C40-871E-4EF2B5369B64}" destId="{34F7E5EC-EDA5-4253-8D67-808284244FCA}" srcOrd="2" destOrd="0" presId="urn:microsoft.com/office/officeart/2008/layout/LinedList"/>
    <dgm:cxn modelId="{C804139C-AACC-4C71-91FB-666411D639BE}" type="presParOf" srcId="{7C3CCF20-63DF-4700-8C3E-C92D793301B2}" destId="{3F6B48FB-DACE-40EC-AF04-39708979EEA8}" srcOrd="2" destOrd="0" presId="urn:microsoft.com/office/officeart/2008/layout/LinedList"/>
    <dgm:cxn modelId="{D4ED6FF7-4E2B-4044-B083-41057386426B}" type="presParOf" srcId="{7C3CCF20-63DF-4700-8C3E-C92D793301B2}" destId="{013515DD-6F7D-4ED3-B066-0E22788BDC58}" srcOrd="3" destOrd="0" presId="urn:microsoft.com/office/officeart/2008/layout/LinedList"/>
    <dgm:cxn modelId="{B5825F6E-4422-4C92-8FD5-BC110E4129A4}" type="presParOf" srcId="{9830B11E-6ADB-4B16-BBBC-9DFE2155219E}" destId="{C8CF3722-2874-4E4D-BDE3-A6575BC8D6DC}" srcOrd="18" destOrd="0" presId="urn:microsoft.com/office/officeart/2008/layout/LinedList"/>
    <dgm:cxn modelId="{1806075E-4842-407C-A4F0-F4D68B6A7867}" type="presParOf" srcId="{9830B11E-6ADB-4B16-BBBC-9DFE2155219E}" destId="{5BA33829-8E5A-4693-9D1C-66FC637925F4}" srcOrd="19" destOrd="0" presId="urn:microsoft.com/office/officeart/2008/layout/LinedList"/>
    <dgm:cxn modelId="{62D3BE14-05AF-46E6-A0B3-331C293DA6BE}" type="presParOf" srcId="{5BA33829-8E5A-4693-9D1C-66FC637925F4}" destId="{5C3AE676-94D9-4070-A72B-082FDE272665}" srcOrd="0" destOrd="0" presId="urn:microsoft.com/office/officeart/2008/layout/LinedList"/>
    <dgm:cxn modelId="{058F827A-C855-422A-9E04-F9F899343AAB}" type="presParOf" srcId="{5BA33829-8E5A-4693-9D1C-66FC637925F4}" destId="{44C2A987-19F6-480E-B43A-45FB5AE963CF}" srcOrd="1" destOrd="0" presId="urn:microsoft.com/office/officeart/2008/layout/LinedList"/>
    <dgm:cxn modelId="{2F27977F-496E-4A78-955B-8C9317579BB8}" type="presParOf" srcId="{44C2A987-19F6-480E-B43A-45FB5AE963CF}" destId="{A2343CA7-9990-4A63-99A7-092126F08E4C}" srcOrd="0" destOrd="0" presId="urn:microsoft.com/office/officeart/2008/layout/LinedList"/>
    <dgm:cxn modelId="{A752DBE4-A234-4DF1-953E-7A5B20482857}" type="presParOf" srcId="{44C2A987-19F6-480E-B43A-45FB5AE963CF}" destId="{440E7F10-6522-444C-B12E-B88556B35685}" srcOrd="1" destOrd="0" presId="urn:microsoft.com/office/officeart/2008/layout/LinedList"/>
    <dgm:cxn modelId="{88DE1374-24AC-456C-A610-1EE0AE4BCD81}" type="presParOf" srcId="{440E7F10-6522-444C-B12E-B88556B35685}" destId="{6342295D-FA3F-41E2-A533-75B44C264565}" srcOrd="0" destOrd="0" presId="urn:microsoft.com/office/officeart/2008/layout/LinedList"/>
    <dgm:cxn modelId="{71189071-7FD1-4CE4-9DB5-C1900EDB2648}" type="presParOf" srcId="{440E7F10-6522-444C-B12E-B88556B35685}" destId="{44095F41-4177-4244-9F58-FE74B6E577A8}" srcOrd="1" destOrd="0" presId="urn:microsoft.com/office/officeart/2008/layout/LinedList"/>
    <dgm:cxn modelId="{9869B882-FC36-4E43-9EEB-C901A65FA0ED}" type="presParOf" srcId="{440E7F10-6522-444C-B12E-B88556B35685}" destId="{909DBDB1-462B-449F-89B6-654696A5C3DA}" srcOrd="2" destOrd="0" presId="urn:microsoft.com/office/officeart/2008/layout/LinedList"/>
    <dgm:cxn modelId="{7B000428-4261-49C9-A3C1-55707FFEF1CD}" type="presParOf" srcId="{44C2A987-19F6-480E-B43A-45FB5AE963CF}" destId="{F4144401-CCE0-45C8-925A-742C76F32343}" srcOrd="2" destOrd="0" presId="urn:microsoft.com/office/officeart/2008/layout/LinedList"/>
    <dgm:cxn modelId="{706CF671-E0F7-4E00-BDA5-E8D2357CE53C}" type="presParOf" srcId="{44C2A987-19F6-480E-B43A-45FB5AE963CF}" destId="{E375EE8A-192B-404F-A75D-6E85A53B2767}" srcOrd="3"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BAF349-6486-4E29-B34F-133372F4546F}" type="doc">
      <dgm:prSet loTypeId="urn:microsoft.com/office/officeart/2005/8/layout/hList6" loCatId="list" qsTypeId="urn:microsoft.com/office/officeart/2005/8/quickstyle/simple2" qsCatId="simple" csTypeId="urn:microsoft.com/office/officeart/2005/8/colors/accent0_3" csCatId="mainScheme" phldr="1"/>
      <dgm:spPr/>
      <dgm:t>
        <a:bodyPr/>
        <a:lstStyle/>
        <a:p>
          <a:endParaRPr lang="en-US"/>
        </a:p>
      </dgm:t>
    </dgm:pt>
    <dgm:pt modelId="{CF1964C9-181A-4625-9298-B215B8C9C31E}">
      <dgm:prSet phldrT="[Text]"/>
      <dgm:spPr>
        <a:xfrm rot="16200000">
          <a:off x="-1204376" y="1204903"/>
          <a:ext cx="3778250" cy="1368443"/>
        </a:xfrm>
        <a:solidFill>
          <a:srgbClr val="44546A">
            <a:hueOff val="0"/>
            <a:satOff val="0"/>
            <a:lumOff val="0"/>
            <a:alphaOff val="0"/>
          </a:srgbClr>
        </a:solidFill>
        <a:ln w="19050" cap="flat" cmpd="sng" algn="ctr">
          <a:solidFill>
            <a:srgbClr val="E7E6E6">
              <a:hueOff val="0"/>
              <a:satOff val="0"/>
              <a:lumOff val="0"/>
              <a:alphaOff val="0"/>
            </a:srgbClr>
          </a:solidFill>
          <a:prstDash val="solid"/>
          <a:miter lim="800000"/>
        </a:ln>
        <a:effectLst/>
      </dgm:spPr>
      <dgm:t>
        <a:bodyPr/>
        <a:lstStyle/>
        <a:p>
          <a:r>
            <a:rPr lang="en-US" dirty="0">
              <a:solidFill>
                <a:sysClr val="window" lastClr="FFFFFF"/>
              </a:solidFill>
              <a:latin typeface="Calibri" panose="020F0502020204030204"/>
              <a:ea typeface="+mn-ea"/>
              <a:cs typeface="+mn-cs"/>
            </a:rPr>
            <a:t>Supervisor</a:t>
          </a:r>
        </a:p>
      </dgm:t>
    </dgm:pt>
    <dgm:pt modelId="{F73A2C66-DE55-4B63-A33C-572FBC567577}" type="parTrans" cxnId="{6245313F-DB99-4C4A-A37F-5860D7BDF6FD}">
      <dgm:prSet/>
      <dgm:spPr/>
      <dgm:t>
        <a:bodyPr/>
        <a:lstStyle/>
        <a:p>
          <a:endParaRPr lang="en-US"/>
        </a:p>
      </dgm:t>
    </dgm:pt>
    <dgm:pt modelId="{DD85EE2B-566E-4363-B947-2349814D59FC}" type="sibTrans" cxnId="{6245313F-DB99-4C4A-A37F-5860D7BDF6FD}">
      <dgm:prSet/>
      <dgm:spPr/>
      <dgm:t>
        <a:bodyPr/>
        <a:lstStyle/>
        <a:p>
          <a:endParaRPr lang="en-US"/>
        </a:p>
      </dgm:t>
    </dgm:pt>
    <dgm:pt modelId="{A67EA783-A3DB-4136-A7D1-DEEBFC5E7A5D}">
      <dgm:prSet phldrT="[Text]"/>
      <dgm:spPr>
        <a:xfrm rot="16200000">
          <a:off x="-1204376" y="1204903"/>
          <a:ext cx="3778250" cy="1368443"/>
        </a:xfrm>
        <a:solidFill>
          <a:srgbClr val="44546A">
            <a:hueOff val="0"/>
            <a:satOff val="0"/>
            <a:lumOff val="0"/>
            <a:alphaOff val="0"/>
          </a:srgbClr>
        </a:solidFill>
        <a:ln w="19050" cap="flat" cmpd="sng" algn="ctr">
          <a:solidFill>
            <a:srgbClr val="E7E6E6">
              <a:hueOff val="0"/>
              <a:satOff val="0"/>
              <a:lumOff val="0"/>
              <a:alphaOff val="0"/>
            </a:srgbClr>
          </a:solidFill>
          <a:prstDash val="solid"/>
          <a:miter lim="800000"/>
        </a:ln>
        <a:effectLst/>
      </dgm:spPr>
      <dgm:t>
        <a:bodyPr/>
        <a:lstStyle/>
        <a:p>
          <a:r>
            <a:rPr lang="en-US">
              <a:solidFill>
                <a:sysClr val="window" lastClr="FFFFFF"/>
              </a:solidFill>
              <a:latin typeface="Calibri" panose="020F0502020204030204"/>
              <a:ea typeface="+mn-ea"/>
              <a:cs typeface="+mn-cs"/>
            </a:rPr>
            <a:t>View</a:t>
          </a:r>
        </a:p>
      </dgm:t>
    </dgm:pt>
    <dgm:pt modelId="{ED7F9150-1FC5-4FE8-97DD-3DE491D5F646}" type="parTrans" cxnId="{AD337AC4-0F47-40CA-8524-B83F526379E4}">
      <dgm:prSet/>
      <dgm:spPr/>
      <dgm:t>
        <a:bodyPr/>
        <a:lstStyle/>
        <a:p>
          <a:endParaRPr lang="en-US"/>
        </a:p>
      </dgm:t>
    </dgm:pt>
    <dgm:pt modelId="{18B93B3D-A8B7-4322-907B-E826BAF8A3ED}" type="sibTrans" cxnId="{AD337AC4-0F47-40CA-8524-B83F526379E4}">
      <dgm:prSet/>
      <dgm:spPr/>
      <dgm:t>
        <a:bodyPr/>
        <a:lstStyle/>
        <a:p>
          <a:endParaRPr lang="en-US"/>
        </a:p>
      </dgm:t>
    </dgm:pt>
    <dgm:pt modelId="{633CAAD9-5786-43F3-AFD6-4FFB50A894EB}">
      <dgm:prSet phldrT="[Text]"/>
      <dgm:spPr>
        <a:xfrm rot="16200000">
          <a:off x="-1204376" y="1204903"/>
          <a:ext cx="3778250" cy="1368443"/>
        </a:xfrm>
        <a:solidFill>
          <a:srgbClr val="44546A">
            <a:hueOff val="0"/>
            <a:satOff val="0"/>
            <a:lumOff val="0"/>
            <a:alphaOff val="0"/>
          </a:srgbClr>
        </a:solidFill>
        <a:ln w="19050" cap="flat" cmpd="sng" algn="ctr">
          <a:solidFill>
            <a:srgbClr val="E7E6E6">
              <a:hueOff val="0"/>
              <a:satOff val="0"/>
              <a:lumOff val="0"/>
              <a:alphaOff val="0"/>
            </a:srgbClr>
          </a:solidFill>
          <a:prstDash val="solid"/>
          <a:miter lim="800000"/>
        </a:ln>
        <a:effectLst/>
      </dgm:spPr>
      <dgm:t>
        <a:bodyPr/>
        <a:lstStyle/>
        <a:p>
          <a:r>
            <a:rPr lang="en-US">
              <a:solidFill>
                <a:sysClr val="window" lastClr="FFFFFF"/>
              </a:solidFill>
              <a:latin typeface="Calibri" panose="020F0502020204030204"/>
              <a:ea typeface="+mn-ea"/>
              <a:cs typeface="+mn-cs"/>
            </a:rPr>
            <a:t>Edit</a:t>
          </a:r>
        </a:p>
      </dgm:t>
    </dgm:pt>
    <dgm:pt modelId="{5107523D-5B75-46B9-8645-058B78966C09}" type="parTrans" cxnId="{B45FF374-CBB8-4E7C-BDCD-9B35DA8CC417}">
      <dgm:prSet/>
      <dgm:spPr/>
      <dgm:t>
        <a:bodyPr/>
        <a:lstStyle/>
        <a:p>
          <a:endParaRPr lang="en-US"/>
        </a:p>
      </dgm:t>
    </dgm:pt>
    <dgm:pt modelId="{F437EEC4-84BA-4AAD-A498-F16F743C6053}" type="sibTrans" cxnId="{B45FF374-CBB8-4E7C-BDCD-9B35DA8CC417}">
      <dgm:prSet/>
      <dgm:spPr/>
      <dgm:t>
        <a:bodyPr/>
        <a:lstStyle/>
        <a:p>
          <a:endParaRPr lang="en-US"/>
        </a:p>
      </dgm:t>
    </dgm:pt>
    <dgm:pt modelId="{A608F4D7-BCD7-4AA0-A549-41F18E8E405D}">
      <dgm:prSet phldrT="[Text]"/>
      <dgm:spPr>
        <a:xfrm rot="16200000">
          <a:off x="266699" y="1204903"/>
          <a:ext cx="3778250" cy="1368443"/>
        </a:xfrm>
        <a:solidFill>
          <a:srgbClr val="44546A">
            <a:hueOff val="0"/>
            <a:satOff val="0"/>
            <a:lumOff val="0"/>
            <a:alphaOff val="0"/>
          </a:srgbClr>
        </a:solidFill>
        <a:ln w="19050" cap="flat" cmpd="sng" algn="ctr">
          <a:solidFill>
            <a:srgbClr val="E7E6E6">
              <a:hueOff val="0"/>
              <a:satOff val="0"/>
              <a:lumOff val="0"/>
              <a:alphaOff val="0"/>
            </a:srgbClr>
          </a:solidFill>
          <a:prstDash val="solid"/>
          <a:miter lim="800000"/>
        </a:ln>
        <a:effectLst/>
      </dgm:spPr>
      <dgm:t>
        <a:bodyPr/>
        <a:lstStyle/>
        <a:p>
          <a:r>
            <a:rPr lang="en-US">
              <a:solidFill>
                <a:sysClr val="window" lastClr="FFFFFF"/>
              </a:solidFill>
              <a:latin typeface="Calibri" panose="020F0502020204030204"/>
              <a:ea typeface="+mn-ea"/>
              <a:cs typeface="+mn-cs"/>
            </a:rPr>
            <a:t>User</a:t>
          </a:r>
        </a:p>
      </dgm:t>
    </dgm:pt>
    <dgm:pt modelId="{96F2D7DC-DC17-407F-9423-A8AB8735F637}" type="parTrans" cxnId="{A93999A3-CB6F-4ACC-816C-37F3B6B42457}">
      <dgm:prSet/>
      <dgm:spPr/>
      <dgm:t>
        <a:bodyPr/>
        <a:lstStyle/>
        <a:p>
          <a:endParaRPr lang="en-US"/>
        </a:p>
      </dgm:t>
    </dgm:pt>
    <dgm:pt modelId="{1C8020D7-1F50-4C6D-A997-8EB8D1238E6E}" type="sibTrans" cxnId="{A93999A3-CB6F-4ACC-816C-37F3B6B42457}">
      <dgm:prSet/>
      <dgm:spPr/>
      <dgm:t>
        <a:bodyPr/>
        <a:lstStyle/>
        <a:p>
          <a:endParaRPr lang="en-US"/>
        </a:p>
      </dgm:t>
    </dgm:pt>
    <dgm:pt modelId="{9DA70E23-84A4-4374-B8D5-099D9220694A}">
      <dgm:prSet phldrT="[Text]"/>
      <dgm:spPr>
        <a:xfrm rot="16200000">
          <a:off x="266699" y="1204903"/>
          <a:ext cx="3778250" cy="1368443"/>
        </a:xfrm>
        <a:solidFill>
          <a:srgbClr val="44546A">
            <a:hueOff val="0"/>
            <a:satOff val="0"/>
            <a:lumOff val="0"/>
            <a:alphaOff val="0"/>
          </a:srgbClr>
        </a:solidFill>
        <a:ln w="19050" cap="flat" cmpd="sng" algn="ctr">
          <a:solidFill>
            <a:srgbClr val="E7E6E6">
              <a:hueOff val="0"/>
              <a:satOff val="0"/>
              <a:lumOff val="0"/>
              <a:alphaOff val="0"/>
            </a:srgbClr>
          </a:solidFill>
          <a:prstDash val="solid"/>
          <a:miter lim="800000"/>
        </a:ln>
        <a:effectLst/>
      </dgm:spPr>
      <dgm:t>
        <a:bodyPr/>
        <a:lstStyle/>
        <a:p>
          <a:r>
            <a:rPr lang="en-US" dirty="0">
              <a:solidFill>
                <a:sysClr val="window" lastClr="FFFFFF"/>
              </a:solidFill>
              <a:latin typeface="Calibri" panose="020F0502020204030204"/>
              <a:ea typeface="+mn-ea"/>
              <a:cs typeface="+mn-cs"/>
            </a:rPr>
            <a:t>View</a:t>
          </a:r>
        </a:p>
      </dgm:t>
    </dgm:pt>
    <dgm:pt modelId="{C27C9EB0-44D1-49EA-B6A5-4155D34C60C6}" type="parTrans" cxnId="{4FD00CBE-45D2-402B-BB01-68D6D662856B}">
      <dgm:prSet/>
      <dgm:spPr/>
      <dgm:t>
        <a:bodyPr/>
        <a:lstStyle/>
        <a:p>
          <a:endParaRPr lang="en-US"/>
        </a:p>
      </dgm:t>
    </dgm:pt>
    <dgm:pt modelId="{B48FCF2F-668D-4CDF-8613-211F3B14FA4D}" type="sibTrans" cxnId="{4FD00CBE-45D2-402B-BB01-68D6D662856B}">
      <dgm:prSet/>
      <dgm:spPr/>
      <dgm:t>
        <a:bodyPr/>
        <a:lstStyle/>
        <a:p>
          <a:endParaRPr lang="en-US"/>
        </a:p>
      </dgm:t>
    </dgm:pt>
    <dgm:pt modelId="{CAC10214-80ED-49EA-981E-955D74867569}">
      <dgm:prSet phldrT="[Text]"/>
      <dgm:spPr>
        <a:xfrm rot="16200000">
          <a:off x="1737776" y="1204903"/>
          <a:ext cx="3778250" cy="1368443"/>
        </a:xfrm>
        <a:solidFill>
          <a:srgbClr val="44546A">
            <a:hueOff val="0"/>
            <a:satOff val="0"/>
            <a:lumOff val="0"/>
            <a:alphaOff val="0"/>
          </a:srgbClr>
        </a:solidFill>
        <a:ln w="19050" cap="flat" cmpd="sng" algn="ctr">
          <a:solidFill>
            <a:srgbClr val="E7E6E6">
              <a:hueOff val="0"/>
              <a:satOff val="0"/>
              <a:lumOff val="0"/>
              <a:alphaOff val="0"/>
            </a:srgbClr>
          </a:solidFill>
          <a:prstDash val="solid"/>
          <a:miter lim="800000"/>
        </a:ln>
        <a:effectLst/>
      </dgm:spPr>
      <dgm:t>
        <a:bodyPr/>
        <a:lstStyle/>
        <a:p>
          <a:r>
            <a:rPr lang="en-US">
              <a:solidFill>
                <a:sysClr val="window" lastClr="FFFFFF"/>
              </a:solidFill>
              <a:latin typeface="Calibri" panose="020F0502020204030204"/>
              <a:ea typeface="+mn-ea"/>
              <a:cs typeface="+mn-cs"/>
            </a:rPr>
            <a:t>View</a:t>
          </a:r>
        </a:p>
      </dgm:t>
    </dgm:pt>
    <dgm:pt modelId="{2028C56C-D6D8-45E4-A43B-96725002A4A7}" type="parTrans" cxnId="{8558E0C6-3E97-47A5-9284-76961F7F1D74}">
      <dgm:prSet/>
      <dgm:spPr/>
      <dgm:t>
        <a:bodyPr/>
        <a:lstStyle/>
        <a:p>
          <a:endParaRPr lang="en-US"/>
        </a:p>
      </dgm:t>
    </dgm:pt>
    <dgm:pt modelId="{A9C350A4-4A87-4EDA-833B-2001113829E3}" type="sibTrans" cxnId="{8558E0C6-3E97-47A5-9284-76961F7F1D74}">
      <dgm:prSet/>
      <dgm:spPr/>
      <dgm:t>
        <a:bodyPr/>
        <a:lstStyle/>
        <a:p>
          <a:endParaRPr lang="en-US"/>
        </a:p>
      </dgm:t>
    </dgm:pt>
    <dgm:pt modelId="{84B572D8-2BEF-4170-BE19-B7DF7C1FB0BB}">
      <dgm:prSet phldrT="[Text]"/>
      <dgm:spPr>
        <a:xfrm rot="16200000">
          <a:off x="1737776" y="1204903"/>
          <a:ext cx="3778250" cy="1368443"/>
        </a:xfrm>
        <a:solidFill>
          <a:srgbClr val="44546A">
            <a:hueOff val="0"/>
            <a:satOff val="0"/>
            <a:lumOff val="0"/>
            <a:alphaOff val="0"/>
          </a:srgbClr>
        </a:solidFill>
        <a:ln w="19050" cap="flat" cmpd="sng" algn="ctr">
          <a:solidFill>
            <a:srgbClr val="E7E6E6">
              <a:hueOff val="0"/>
              <a:satOff val="0"/>
              <a:lumOff val="0"/>
              <a:alphaOff val="0"/>
            </a:srgbClr>
          </a:solidFill>
          <a:prstDash val="solid"/>
          <a:miter lim="800000"/>
        </a:ln>
        <a:effectLst/>
      </dgm:spPr>
      <dgm:t>
        <a:bodyPr/>
        <a:lstStyle/>
        <a:p>
          <a:r>
            <a:rPr lang="en-US">
              <a:solidFill>
                <a:sysClr val="window" lastClr="FFFFFF"/>
              </a:solidFill>
              <a:latin typeface="Calibri" panose="020F0502020204030204"/>
              <a:ea typeface="+mn-ea"/>
              <a:cs typeface="+mn-cs"/>
            </a:rPr>
            <a:t>View Only</a:t>
          </a:r>
        </a:p>
      </dgm:t>
    </dgm:pt>
    <dgm:pt modelId="{6DE81E28-DB3B-4FE2-B5E9-331FC762BC2F}" type="parTrans" cxnId="{7E772675-3520-4276-A677-6BD2768169E8}">
      <dgm:prSet/>
      <dgm:spPr/>
      <dgm:t>
        <a:bodyPr/>
        <a:lstStyle/>
        <a:p>
          <a:endParaRPr lang="en-US"/>
        </a:p>
      </dgm:t>
    </dgm:pt>
    <dgm:pt modelId="{6E746D3D-62DB-48F2-8E69-AC413C5A7045}" type="sibTrans" cxnId="{7E772675-3520-4276-A677-6BD2768169E8}">
      <dgm:prSet/>
      <dgm:spPr/>
      <dgm:t>
        <a:bodyPr/>
        <a:lstStyle/>
        <a:p>
          <a:endParaRPr lang="en-US"/>
        </a:p>
      </dgm:t>
    </dgm:pt>
    <dgm:pt modelId="{FAD297D7-FF93-4C05-B85A-7036B1DAC096}">
      <dgm:prSet phldrT="[Text]"/>
      <dgm:spPr>
        <a:xfrm rot="16200000">
          <a:off x="-1204376" y="1204903"/>
          <a:ext cx="3778250" cy="1368443"/>
        </a:xfrm>
        <a:solidFill>
          <a:srgbClr val="44546A">
            <a:hueOff val="0"/>
            <a:satOff val="0"/>
            <a:lumOff val="0"/>
            <a:alphaOff val="0"/>
          </a:srgbClr>
        </a:solidFill>
        <a:ln w="19050" cap="flat" cmpd="sng" algn="ctr">
          <a:solidFill>
            <a:srgbClr val="E7E6E6">
              <a:hueOff val="0"/>
              <a:satOff val="0"/>
              <a:lumOff val="0"/>
              <a:alphaOff val="0"/>
            </a:srgbClr>
          </a:solidFill>
          <a:prstDash val="solid"/>
          <a:miter lim="800000"/>
        </a:ln>
        <a:effectLst/>
      </dgm:spPr>
      <dgm:t>
        <a:bodyPr/>
        <a:lstStyle/>
        <a:p>
          <a:r>
            <a:rPr lang="en-US" dirty="0">
              <a:solidFill>
                <a:sysClr val="window" lastClr="FFFFFF"/>
              </a:solidFill>
              <a:latin typeface="Calibri" panose="020F0502020204030204"/>
              <a:ea typeface="+mn-ea"/>
              <a:cs typeface="+mn-cs"/>
            </a:rPr>
            <a:t>Input</a:t>
          </a:r>
        </a:p>
      </dgm:t>
    </dgm:pt>
    <dgm:pt modelId="{4D1B9D6E-4C79-497E-A19D-8931B8FE8FA2}" type="parTrans" cxnId="{CF0523B6-24F0-436C-AB41-C1369B194E8E}">
      <dgm:prSet/>
      <dgm:spPr/>
      <dgm:t>
        <a:bodyPr/>
        <a:lstStyle/>
        <a:p>
          <a:endParaRPr lang="en-US"/>
        </a:p>
      </dgm:t>
    </dgm:pt>
    <dgm:pt modelId="{937E7E02-00EF-4AD8-8B63-9F6B508C574A}" type="sibTrans" cxnId="{CF0523B6-24F0-436C-AB41-C1369B194E8E}">
      <dgm:prSet/>
      <dgm:spPr/>
      <dgm:t>
        <a:bodyPr/>
        <a:lstStyle/>
        <a:p>
          <a:endParaRPr lang="en-US"/>
        </a:p>
      </dgm:t>
    </dgm:pt>
    <dgm:pt modelId="{CDBBA354-68BE-43DD-A57A-BB512D91338F}">
      <dgm:prSet phldrT="[Text]"/>
      <dgm:spPr>
        <a:xfrm rot="16200000">
          <a:off x="-1204376" y="1204903"/>
          <a:ext cx="3778250" cy="1368443"/>
        </a:xfrm>
        <a:solidFill>
          <a:srgbClr val="44546A">
            <a:hueOff val="0"/>
            <a:satOff val="0"/>
            <a:lumOff val="0"/>
            <a:alphaOff val="0"/>
          </a:srgbClr>
        </a:solidFill>
        <a:ln w="19050" cap="flat" cmpd="sng" algn="ctr">
          <a:solidFill>
            <a:srgbClr val="E7E6E6">
              <a:hueOff val="0"/>
              <a:satOff val="0"/>
              <a:lumOff val="0"/>
              <a:alphaOff val="0"/>
            </a:srgbClr>
          </a:solidFill>
          <a:prstDash val="solid"/>
          <a:miter lim="800000"/>
        </a:ln>
        <a:effectLst/>
      </dgm:spPr>
      <dgm:t>
        <a:bodyPr/>
        <a:lstStyle/>
        <a:p>
          <a:r>
            <a:rPr lang="en-US" dirty="0">
              <a:solidFill>
                <a:sysClr val="window" lastClr="FFFFFF"/>
              </a:solidFill>
              <a:latin typeface="Calibri" panose="020F0502020204030204"/>
              <a:ea typeface="+mn-ea"/>
              <a:cs typeface="+mn-cs"/>
            </a:rPr>
            <a:t>Assign</a:t>
          </a:r>
        </a:p>
      </dgm:t>
    </dgm:pt>
    <dgm:pt modelId="{3AC5046C-4F7B-4CBD-9038-D35C36913801}" type="parTrans" cxnId="{3AC40277-E98B-4551-8BC5-D5FD482009A8}">
      <dgm:prSet/>
      <dgm:spPr/>
      <dgm:t>
        <a:bodyPr/>
        <a:lstStyle/>
        <a:p>
          <a:endParaRPr lang="en-US"/>
        </a:p>
      </dgm:t>
    </dgm:pt>
    <dgm:pt modelId="{980ED915-13E4-441E-83CF-A7C8180D13E6}" type="sibTrans" cxnId="{3AC40277-E98B-4551-8BC5-D5FD482009A8}">
      <dgm:prSet/>
      <dgm:spPr/>
      <dgm:t>
        <a:bodyPr/>
        <a:lstStyle/>
        <a:p>
          <a:endParaRPr lang="en-US"/>
        </a:p>
      </dgm:t>
    </dgm:pt>
    <dgm:pt modelId="{3C9FB83B-B76A-460B-A3D0-7892C7A0AFB3}">
      <dgm:prSet phldrT="[Text]"/>
      <dgm:spPr>
        <a:xfrm rot="16200000">
          <a:off x="266699" y="1204903"/>
          <a:ext cx="3778250" cy="1368443"/>
        </a:xfrm>
        <a:solidFill>
          <a:srgbClr val="44546A">
            <a:hueOff val="0"/>
            <a:satOff val="0"/>
            <a:lumOff val="0"/>
            <a:alphaOff val="0"/>
          </a:srgbClr>
        </a:solidFill>
        <a:ln w="19050" cap="flat" cmpd="sng" algn="ctr">
          <a:solidFill>
            <a:srgbClr val="E7E6E6">
              <a:hueOff val="0"/>
              <a:satOff val="0"/>
              <a:lumOff val="0"/>
              <a:alphaOff val="0"/>
            </a:srgbClr>
          </a:solidFill>
          <a:prstDash val="solid"/>
          <a:miter lim="800000"/>
        </a:ln>
        <a:effectLst/>
      </dgm:spPr>
      <dgm:t>
        <a:bodyPr/>
        <a:lstStyle/>
        <a:p>
          <a:r>
            <a:rPr lang="en-US" dirty="0">
              <a:solidFill>
                <a:sysClr val="window" lastClr="FFFFFF"/>
              </a:solidFill>
              <a:latin typeface="Calibri" panose="020F0502020204030204"/>
              <a:ea typeface="+mn-ea"/>
              <a:cs typeface="+mn-cs"/>
            </a:rPr>
            <a:t>Edit</a:t>
          </a:r>
        </a:p>
      </dgm:t>
    </dgm:pt>
    <dgm:pt modelId="{8C4AB68A-EEF5-4271-8305-230D1B165A5D}" type="parTrans" cxnId="{03597FDA-BAA1-4C0D-9F8C-225990D2AF57}">
      <dgm:prSet/>
      <dgm:spPr/>
      <dgm:t>
        <a:bodyPr/>
        <a:lstStyle/>
        <a:p>
          <a:endParaRPr lang="en-US"/>
        </a:p>
      </dgm:t>
    </dgm:pt>
    <dgm:pt modelId="{E1F4FDC7-307B-4E51-84DF-55512D2B711D}" type="sibTrans" cxnId="{03597FDA-BAA1-4C0D-9F8C-225990D2AF57}">
      <dgm:prSet/>
      <dgm:spPr/>
      <dgm:t>
        <a:bodyPr/>
        <a:lstStyle/>
        <a:p>
          <a:endParaRPr lang="en-US"/>
        </a:p>
      </dgm:t>
    </dgm:pt>
    <dgm:pt modelId="{339D52D1-1F45-4F18-A408-0103DBE8F3E6}">
      <dgm:prSet phldrT="[Text]"/>
      <dgm:spPr>
        <a:xfrm rot="16200000">
          <a:off x="266699" y="1204903"/>
          <a:ext cx="3778250" cy="1368443"/>
        </a:xfrm>
        <a:solidFill>
          <a:srgbClr val="44546A">
            <a:hueOff val="0"/>
            <a:satOff val="0"/>
            <a:lumOff val="0"/>
            <a:alphaOff val="0"/>
          </a:srgbClr>
        </a:solidFill>
        <a:ln w="19050" cap="flat" cmpd="sng" algn="ctr">
          <a:solidFill>
            <a:srgbClr val="E7E6E6">
              <a:hueOff val="0"/>
              <a:satOff val="0"/>
              <a:lumOff val="0"/>
              <a:alphaOff val="0"/>
            </a:srgbClr>
          </a:solidFill>
          <a:prstDash val="solid"/>
          <a:miter lim="800000"/>
        </a:ln>
        <a:effectLst/>
      </dgm:spPr>
      <dgm:t>
        <a:bodyPr/>
        <a:lstStyle/>
        <a:p>
          <a:r>
            <a:rPr lang="en-US" dirty="0">
              <a:solidFill>
                <a:sysClr val="window" lastClr="FFFFFF"/>
              </a:solidFill>
              <a:latin typeface="Calibri" panose="020F0502020204030204"/>
              <a:ea typeface="+mn-ea"/>
              <a:cs typeface="+mn-cs"/>
            </a:rPr>
            <a:t>Input</a:t>
          </a:r>
        </a:p>
      </dgm:t>
    </dgm:pt>
    <dgm:pt modelId="{EED8D1BE-0FEE-425B-BDC5-38B5F4CE449C}" type="parTrans" cxnId="{1D6AE651-66F8-416D-9717-31AD4E6A8658}">
      <dgm:prSet/>
      <dgm:spPr/>
      <dgm:t>
        <a:bodyPr/>
        <a:lstStyle/>
        <a:p>
          <a:endParaRPr lang="en-US"/>
        </a:p>
      </dgm:t>
    </dgm:pt>
    <dgm:pt modelId="{2FA1FB3F-368B-4F1D-A309-A9117FDB9DD2}" type="sibTrans" cxnId="{1D6AE651-66F8-416D-9717-31AD4E6A8658}">
      <dgm:prSet/>
      <dgm:spPr/>
      <dgm:t>
        <a:bodyPr/>
        <a:lstStyle/>
        <a:p>
          <a:endParaRPr lang="en-US"/>
        </a:p>
      </dgm:t>
    </dgm:pt>
    <dgm:pt modelId="{4125A747-CB22-40F8-97FF-DE4307936AAA}">
      <dgm:prSet phldrT="[Text]"/>
      <dgm:spPr>
        <a:xfrm rot="16200000">
          <a:off x="-1204376" y="1204903"/>
          <a:ext cx="3778250" cy="1368443"/>
        </a:xfrm>
        <a:solidFill>
          <a:srgbClr val="44546A">
            <a:hueOff val="0"/>
            <a:satOff val="0"/>
            <a:lumOff val="0"/>
            <a:alphaOff val="0"/>
          </a:srgbClr>
        </a:solidFill>
        <a:ln w="19050" cap="flat" cmpd="sng" algn="ctr">
          <a:solidFill>
            <a:srgbClr val="E7E6E6">
              <a:hueOff val="0"/>
              <a:satOff val="0"/>
              <a:lumOff val="0"/>
              <a:alphaOff val="0"/>
            </a:srgbClr>
          </a:solidFill>
          <a:prstDash val="solid"/>
          <a:miter lim="800000"/>
        </a:ln>
        <a:effectLst/>
      </dgm:spPr>
      <dgm:t>
        <a:bodyPr/>
        <a:lstStyle/>
        <a:p>
          <a:r>
            <a:rPr lang="en-US" dirty="0" smtClean="0">
              <a:solidFill>
                <a:sysClr val="window" lastClr="FFFFFF"/>
              </a:solidFill>
              <a:latin typeface="Calibri" panose="020F0502020204030204"/>
              <a:ea typeface="+mn-ea"/>
              <a:cs typeface="+mn-cs"/>
            </a:rPr>
            <a:t>Close Case</a:t>
          </a:r>
          <a:endParaRPr lang="en-US" dirty="0">
            <a:solidFill>
              <a:sysClr val="window" lastClr="FFFFFF"/>
            </a:solidFill>
            <a:latin typeface="Calibri" panose="020F0502020204030204"/>
            <a:ea typeface="+mn-ea"/>
            <a:cs typeface="+mn-cs"/>
          </a:endParaRPr>
        </a:p>
      </dgm:t>
    </dgm:pt>
    <dgm:pt modelId="{95E137FA-9EEB-49EB-A20E-36497FDD0C65}" type="parTrans" cxnId="{9C41AF3E-813A-449B-BB65-54D523855215}">
      <dgm:prSet/>
      <dgm:spPr/>
      <dgm:t>
        <a:bodyPr/>
        <a:lstStyle/>
        <a:p>
          <a:endParaRPr lang="en-US"/>
        </a:p>
      </dgm:t>
    </dgm:pt>
    <dgm:pt modelId="{4851D9D6-EA5A-46BA-988B-2140ED029021}" type="sibTrans" cxnId="{9C41AF3E-813A-449B-BB65-54D523855215}">
      <dgm:prSet/>
      <dgm:spPr/>
      <dgm:t>
        <a:bodyPr/>
        <a:lstStyle/>
        <a:p>
          <a:endParaRPr lang="en-US"/>
        </a:p>
      </dgm:t>
    </dgm:pt>
    <dgm:pt modelId="{DA973649-0DC8-428B-AF51-D6F3CFB6C3C8}">
      <dgm:prSet phldrT="[Text]"/>
      <dgm:spPr>
        <a:xfrm rot="16200000">
          <a:off x="266699" y="1204903"/>
          <a:ext cx="3778250" cy="1368443"/>
        </a:xfrm>
        <a:solidFill>
          <a:srgbClr val="44546A">
            <a:hueOff val="0"/>
            <a:satOff val="0"/>
            <a:lumOff val="0"/>
            <a:alphaOff val="0"/>
          </a:srgbClr>
        </a:solidFill>
        <a:ln w="19050" cap="flat" cmpd="sng" algn="ctr">
          <a:solidFill>
            <a:srgbClr val="E7E6E6">
              <a:hueOff val="0"/>
              <a:satOff val="0"/>
              <a:lumOff val="0"/>
              <a:alphaOff val="0"/>
            </a:srgbClr>
          </a:solidFill>
          <a:prstDash val="solid"/>
          <a:miter lim="800000"/>
        </a:ln>
        <a:effectLst/>
      </dgm:spPr>
      <dgm:t>
        <a:bodyPr/>
        <a:lstStyle/>
        <a:p>
          <a:r>
            <a:rPr lang="en-US" dirty="0" smtClean="0">
              <a:solidFill>
                <a:sysClr val="window" lastClr="FFFFFF"/>
              </a:solidFill>
              <a:latin typeface="Calibri" panose="020F0502020204030204"/>
              <a:ea typeface="+mn-ea"/>
              <a:cs typeface="+mn-cs"/>
            </a:rPr>
            <a:t>Close Case</a:t>
          </a:r>
          <a:endParaRPr lang="en-US" dirty="0">
            <a:solidFill>
              <a:sysClr val="window" lastClr="FFFFFF"/>
            </a:solidFill>
            <a:latin typeface="Calibri" panose="020F0502020204030204"/>
            <a:ea typeface="+mn-ea"/>
            <a:cs typeface="+mn-cs"/>
          </a:endParaRPr>
        </a:p>
      </dgm:t>
    </dgm:pt>
    <dgm:pt modelId="{29928D4D-32B6-47B0-8B92-98EF0BFB08C9}" type="parTrans" cxnId="{BE823583-0FD0-4154-A0B3-4B1382A9A18E}">
      <dgm:prSet/>
      <dgm:spPr/>
      <dgm:t>
        <a:bodyPr/>
        <a:lstStyle/>
        <a:p>
          <a:endParaRPr lang="en-US"/>
        </a:p>
      </dgm:t>
    </dgm:pt>
    <dgm:pt modelId="{22F7A7EA-1603-4F1F-BCE6-66B51BEB02E7}" type="sibTrans" cxnId="{BE823583-0FD0-4154-A0B3-4B1382A9A18E}">
      <dgm:prSet/>
      <dgm:spPr/>
      <dgm:t>
        <a:bodyPr/>
        <a:lstStyle/>
        <a:p>
          <a:endParaRPr lang="en-US"/>
        </a:p>
      </dgm:t>
    </dgm:pt>
    <dgm:pt modelId="{6EA59D48-A705-4474-BB07-1F88FB78FAFA}" type="pres">
      <dgm:prSet presAssocID="{B6BAF349-6486-4E29-B34F-133372F4546F}" presName="Name0" presStyleCnt="0">
        <dgm:presLayoutVars>
          <dgm:dir/>
          <dgm:resizeHandles val="exact"/>
        </dgm:presLayoutVars>
      </dgm:prSet>
      <dgm:spPr/>
      <dgm:t>
        <a:bodyPr/>
        <a:lstStyle/>
        <a:p>
          <a:endParaRPr lang="en-US"/>
        </a:p>
      </dgm:t>
    </dgm:pt>
    <dgm:pt modelId="{FF76F702-BB68-41CF-8A93-A3C9CBFAE47D}" type="pres">
      <dgm:prSet presAssocID="{CF1964C9-181A-4625-9298-B215B8C9C31E}" presName="node" presStyleLbl="node1" presStyleIdx="0" presStyleCnt="3">
        <dgm:presLayoutVars>
          <dgm:bulletEnabled val="1"/>
        </dgm:presLayoutVars>
      </dgm:prSet>
      <dgm:spPr>
        <a:prstGeom prst="flowChartManualOperation">
          <a:avLst/>
        </a:prstGeom>
      </dgm:spPr>
      <dgm:t>
        <a:bodyPr/>
        <a:lstStyle/>
        <a:p>
          <a:endParaRPr lang="en-US"/>
        </a:p>
      </dgm:t>
    </dgm:pt>
    <dgm:pt modelId="{6B61C8E4-242F-4D64-93C5-787D76C8F592}" type="pres">
      <dgm:prSet presAssocID="{DD85EE2B-566E-4363-B947-2349814D59FC}" presName="sibTrans" presStyleCnt="0"/>
      <dgm:spPr/>
    </dgm:pt>
    <dgm:pt modelId="{6C18E3FC-BF47-4819-B9EE-90D2C2AE65EB}" type="pres">
      <dgm:prSet presAssocID="{A608F4D7-BCD7-4AA0-A549-41F18E8E405D}" presName="node" presStyleLbl="node1" presStyleIdx="1" presStyleCnt="3">
        <dgm:presLayoutVars>
          <dgm:bulletEnabled val="1"/>
        </dgm:presLayoutVars>
      </dgm:prSet>
      <dgm:spPr>
        <a:prstGeom prst="flowChartManualOperation">
          <a:avLst/>
        </a:prstGeom>
      </dgm:spPr>
      <dgm:t>
        <a:bodyPr/>
        <a:lstStyle/>
        <a:p>
          <a:endParaRPr lang="en-US"/>
        </a:p>
      </dgm:t>
    </dgm:pt>
    <dgm:pt modelId="{22992DB7-4C31-404E-A213-8E3B469E3F0F}" type="pres">
      <dgm:prSet presAssocID="{1C8020D7-1F50-4C6D-A997-8EB8D1238E6E}" presName="sibTrans" presStyleCnt="0"/>
      <dgm:spPr/>
    </dgm:pt>
    <dgm:pt modelId="{46D79DE8-24B7-4A6B-AACB-767F0DED78D0}" type="pres">
      <dgm:prSet presAssocID="{CAC10214-80ED-49EA-981E-955D74867569}" presName="node" presStyleLbl="node1" presStyleIdx="2" presStyleCnt="3">
        <dgm:presLayoutVars>
          <dgm:bulletEnabled val="1"/>
        </dgm:presLayoutVars>
      </dgm:prSet>
      <dgm:spPr>
        <a:prstGeom prst="flowChartManualOperation">
          <a:avLst/>
        </a:prstGeom>
      </dgm:spPr>
      <dgm:t>
        <a:bodyPr/>
        <a:lstStyle/>
        <a:p>
          <a:endParaRPr lang="en-US"/>
        </a:p>
      </dgm:t>
    </dgm:pt>
  </dgm:ptLst>
  <dgm:cxnLst>
    <dgm:cxn modelId="{D7B90F6F-8570-4CA7-B9E2-9BD1E9F23603}" type="presOf" srcId="{CDBBA354-68BE-43DD-A57A-BB512D91338F}" destId="{FF76F702-BB68-41CF-8A93-A3C9CBFAE47D}" srcOrd="0" destOrd="4" presId="urn:microsoft.com/office/officeart/2005/8/layout/hList6"/>
    <dgm:cxn modelId="{3B940B4F-AA39-4061-B559-19F23C8F9452}" type="presOf" srcId="{FAD297D7-FF93-4C05-B85A-7036B1DAC096}" destId="{FF76F702-BB68-41CF-8A93-A3C9CBFAE47D}" srcOrd="0" destOrd="3" presId="urn:microsoft.com/office/officeart/2005/8/layout/hList6"/>
    <dgm:cxn modelId="{3AC40277-E98B-4551-8BC5-D5FD482009A8}" srcId="{CF1964C9-181A-4625-9298-B215B8C9C31E}" destId="{CDBBA354-68BE-43DD-A57A-BB512D91338F}" srcOrd="3" destOrd="0" parTransId="{3AC5046C-4F7B-4CBD-9038-D35C36913801}" sibTransId="{980ED915-13E4-441E-83CF-A7C8180D13E6}"/>
    <dgm:cxn modelId="{9019A9EB-DDC6-4AED-8E46-CA4D4F1F0F91}" type="presOf" srcId="{3C9FB83B-B76A-460B-A3D0-7892C7A0AFB3}" destId="{6C18E3FC-BF47-4819-B9EE-90D2C2AE65EB}" srcOrd="0" destOrd="2" presId="urn:microsoft.com/office/officeart/2005/8/layout/hList6"/>
    <dgm:cxn modelId="{13C2E308-9307-466C-A796-52B9530AC4E1}" type="presOf" srcId="{DA973649-0DC8-428B-AF51-D6F3CFB6C3C8}" destId="{6C18E3FC-BF47-4819-B9EE-90D2C2AE65EB}" srcOrd="0" destOrd="4" presId="urn:microsoft.com/office/officeart/2005/8/layout/hList6"/>
    <dgm:cxn modelId="{CF6E39B6-6D34-49CE-8B2C-E7E489405C86}" type="presOf" srcId="{633CAAD9-5786-43F3-AFD6-4FFB50A894EB}" destId="{FF76F702-BB68-41CF-8A93-A3C9CBFAE47D}" srcOrd="0" destOrd="2" presId="urn:microsoft.com/office/officeart/2005/8/layout/hList6"/>
    <dgm:cxn modelId="{9C41AF3E-813A-449B-BB65-54D523855215}" srcId="{CF1964C9-181A-4625-9298-B215B8C9C31E}" destId="{4125A747-CB22-40F8-97FF-DE4307936AAA}" srcOrd="4" destOrd="0" parTransId="{95E137FA-9EEB-49EB-A20E-36497FDD0C65}" sibTransId="{4851D9D6-EA5A-46BA-988B-2140ED029021}"/>
    <dgm:cxn modelId="{BE823583-0FD0-4154-A0B3-4B1382A9A18E}" srcId="{A608F4D7-BCD7-4AA0-A549-41F18E8E405D}" destId="{DA973649-0DC8-428B-AF51-D6F3CFB6C3C8}" srcOrd="3" destOrd="0" parTransId="{29928D4D-32B6-47B0-8B92-98EF0BFB08C9}" sibTransId="{22F7A7EA-1603-4F1F-BCE6-66B51BEB02E7}"/>
    <dgm:cxn modelId="{C461827A-6CE8-49BC-9F4E-67D07C8CC8AB}" type="presOf" srcId="{9DA70E23-84A4-4374-B8D5-099D9220694A}" destId="{6C18E3FC-BF47-4819-B9EE-90D2C2AE65EB}" srcOrd="0" destOrd="1" presId="urn:microsoft.com/office/officeart/2005/8/layout/hList6"/>
    <dgm:cxn modelId="{6245313F-DB99-4C4A-A37F-5860D7BDF6FD}" srcId="{B6BAF349-6486-4E29-B34F-133372F4546F}" destId="{CF1964C9-181A-4625-9298-B215B8C9C31E}" srcOrd="0" destOrd="0" parTransId="{F73A2C66-DE55-4B63-A33C-572FBC567577}" sibTransId="{DD85EE2B-566E-4363-B947-2349814D59FC}"/>
    <dgm:cxn modelId="{F0C3CB0F-1508-4802-8EC7-21079D216D71}" type="presOf" srcId="{CAC10214-80ED-49EA-981E-955D74867569}" destId="{46D79DE8-24B7-4A6B-AACB-767F0DED78D0}" srcOrd="0" destOrd="0" presId="urn:microsoft.com/office/officeart/2005/8/layout/hList6"/>
    <dgm:cxn modelId="{AD337AC4-0F47-40CA-8524-B83F526379E4}" srcId="{CF1964C9-181A-4625-9298-B215B8C9C31E}" destId="{A67EA783-A3DB-4136-A7D1-DEEBFC5E7A5D}" srcOrd="0" destOrd="0" parTransId="{ED7F9150-1FC5-4FE8-97DD-3DE491D5F646}" sibTransId="{18B93B3D-A8B7-4322-907B-E826BAF8A3ED}"/>
    <dgm:cxn modelId="{77E6F6C7-B552-4808-A22C-79080C2439FB}" type="presOf" srcId="{4125A747-CB22-40F8-97FF-DE4307936AAA}" destId="{FF76F702-BB68-41CF-8A93-A3C9CBFAE47D}" srcOrd="0" destOrd="5" presId="urn:microsoft.com/office/officeart/2005/8/layout/hList6"/>
    <dgm:cxn modelId="{9BB1D954-5441-463F-8F12-28103CC28C55}" type="presOf" srcId="{A67EA783-A3DB-4136-A7D1-DEEBFC5E7A5D}" destId="{FF76F702-BB68-41CF-8A93-A3C9CBFAE47D}" srcOrd="0" destOrd="1" presId="urn:microsoft.com/office/officeart/2005/8/layout/hList6"/>
    <dgm:cxn modelId="{4FD00CBE-45D2-402B-BB01-68D6D662856B}" srcId="{A608F4D7-BCD7-4AA0-A549-41F18E8E405D}" destId="{9DA70E23-84A4-4374-B8D5-099D9220694A}" srcOrd="0" destOrd="0" parTransId="{C27C9EB0-44D1-49EA-B6A5-4155D34C60C6}" sibTransId="{B48FCF2F-668D-4CDF-8613-211F3B14FA4D}"/>
    <dgm:cxn modelId="{7E9244EE-2C85-4F4A-9D2F-A95AA3BFA0B2}" type="presOf" srcId="{339D52D1-1F45-4F18-A408-0103DBE8F3E6}" destId="{6C18E3FC-BF47-4819-B9EE-90D2C2AE65EB}" srcOrd="0" destOrd="3" presId="urn:microsoft.com/office/officeart/2005/8/layout/hList6"/>
    <dgm:cxn modelId="{A93999A3-CB6F-4ACC-816C-37F3B6B42457}" srcId="{B6BAF349-6486-4E29-B34F-133372F4546F}" destId="{A608F4D7-BCD7-4AA0-A549-41F18E8E405D}" srcOrd="1" destOrd="0" parTransId="{96F2D7DC-DC17-407F-9423-A8AB8735F637}" sibTransId="{1C8020D7-1F50-4C6D-A997-8EB8D1238E6E}"/>
    <dgm:cxn modelId="{0C48DD66-EBC0-4C08-80E9-5CF77C70F65D}" type="presOf" srcId="{B6BAF349-6486-4E29-B34F-133372F4546F}" destId="{6EA59D48-A705-4474-BB07-1F88FB78FAFA}" srcOrd="0" destOrd="0" presId="urn:microsoft.com/office/officeart/2005/8/layout/hList6"/>
    <dgm:cxn modelId="{CF0523B6-24F0-436C-AB41-C1369B194E8E}" srcId="{CF1964C9-181A-4625-9298-B215B8C9C31E}" destId="{FAD297D7-FF93-4C05-B85A-7036B1DAC096}" srcOrd="2" destOrd="0" parTransId="{4D1B9D6E-4C79-497E-A19D-8931B8FE8FA2}" sibTransId="{937E7E02-00EF-4AD8-8B63-9F6B508C574A}"/>
    <dgm:cxn modelId="{7E772675-3520-4276-A677-6BD2768169E8}" srcId="{CAC10214-80ED-49EA-981E-955D74867569}" destId="{84B572D8-2BEF-4170-BE19-B7DF7C1FB0BB}" srcOrd="0" destOrd="0" parTransId="{6DE81E28-DB3B-4FE2-B5E9-331FC762BC2F}" sibTransId="{6E746D3D-62DB-48F2-8E69-AC413C5A7045}"/>
    <dgm:cxn modelId="{8558E0C6-3E97-47A5-9284-76961F7F1D74}" srcId="{B6BAF349-6486-4E29-B34F-133372F4546F}" destId="{CAC10214-80ED-49EA-981E-955D74867569}" srcOrd="2" destOrd="0" parTransId="{2028C56C-D6D8-45E4-A43B-96725002A4A7}" sibTransId="{A9C350A4-4A87-4EDA-833B-2001113829E3}"/>
    <dgm:cxn modelId="{1D6AE651-66F8-416D-9717-31AD4E6A8658}" srcId="{A608F4D7-BCD7-4AA0-A549-41F18E8E405D}" destId="{339D52D1-1F45-4F18-A408-0103DBE8F3E6}" srcOrd="2" destOrd="0" parTransId="{EED8D1BE-0FEE-425B-BDC5-38B5F4CE449C}" sibTransId="{2FA1FB3F-368B-4F1D-A309-A9117FDB9DD2}"/>
    <dgm:cxn modelId="{B45FF374-CBB8-4E7C-BDCD-9B35DA8CC417}" srcId="{CF1964C9-181A-4625-9298-B215B8C9C31E}" destId="{633CAAD9-5786-43F3-AFD6-4FFB50A894EB}" srcOrd="1" destOrd="0" parTransId="{5107523D-5B75-46B9-8645-058B78966C09}" sibTransId="{F437EEC4-84BA-4AAD-A498-F16F743C6053}"/>
    <dgm:cxn modelId="{267D8945-F426-4755-8F91-AB382F232348}" type="presOf" srcId="{A608F4D7-BCD7-4AA0-A549-41F18E8E405D}" destId="{6C18E3FC-BF47-4819-B9EE-90D2C2AE65EB}" srcOrd="0" destOrd="0" presId="urn:microsoft.com/office/officeart/2005/8/layout/hList6"/>
    <dgm:cxn modelId="{D3490F55-A0FB-4511-85A3-CE6540AE5854}" type="presOf" srcId="{84B572D8-2BEF-4170-BE19-B7DF7C1FB0BB}" destId="{46D79DE8-24B7-4A6B-AACB-767F0DED78D0}" srcOrd="0" destOrd="1" presId="urn:microsoft.com/office/officeart/2005/8/layout/hList6"/>
    <dgm:cxn modelId="{C199E5B4-33CF-4F46-8902-52D03E286545}" type="presOf" srcId="{CF1964C9-181A-4625-9298-B215B8C9C31E}" destId="{FF76F702-BB68-41CF-8A93-A3C9CBFAE47D}" srcOrd="0" destOrd="0" presId="urn:microsoft.com/office/officeart/2005/8/layout/hList6"/>
    <dgm:cxn modelId="{03597FDA-BAA1-4C0D-9F8C-225990D2AF57}" srcId="{A608F4D7-BCD7-4AA0-A549-41F18E8E405D}" destId="{3C9FB83B-B76A-460B-A3D0-7892C7A0AFB3}" srcOrd="1" destOrd="0" parTransId="{8C4AB68A-EEF5-4271-8305-230D1B165A5D}" sibTransId="{E1F4FDC7-307B-4E51-84DF-55512D2B711D}"/>
    <dgm:cxn modelId="{65B9B68B-A278-4A9A-AAC0-D6EED9C5DBBC}" type="presParOf" srcId="{6EA59D48-A705-4474-BB07-1F88FB78FAFA}" destId="{FF76F702-BB68-41CF-8A93-A3C9CBFAE47D}" srcOrd="0" destOrd="0" presId="urn:microsoft.com/office/officeart/2005/8/layout/hList6"/>
    <dgm:cxn modelId="{656A7A15-40EC-474B-B2F1-76BE6942F2E0}" type="presParOf" srcId="{6EA59D48-A705-4474-BB07-1F88FB78FAFA}" destId="{6B61C8E4-242F-4D64-93C5-787D76C8F592}" srcOrd="1" destOrd="0" presId="urn:microsoft.com/office/officeart/2005/8/layout/hList6"/>
    <dgm:cxn modelId="{8568C744-F862-4E65-955E-7095F07E4144}" type="presParOf" srcId="{6EA59D48-A705-4474-BB07-1F88FB78FAFA}" destId="{6C18E3FC-BF47-4819-B9EE-90D2C2AE65EB}" srcOrd="2" destOrd="0" presId="urn:microsoft.com/office/officeart/2005/8/layout/hList6"/>
    <dgm:cxn modelId="{BE71302E-CF8F-43B4-9B04-3C9763F1A0AB}" type="presParOf" srcId="{6EA59D48-A705-4474-BB07-1F88FB78FAFA}" destId="{22992DB7-4C31-404E-A213-8E3B469E3F0F}" srcOrd="3" destOrd="0" presId="urn:microsoft.com/office/officeart/2005/8/layout/hList6"/>
    <dgm:cxn modelId="{BF849EF8-8094-4AEA-B193-EF53087AE5FB}" type="presParOf" srcId="{6EA59D48-A705-4474-BB07-1F88FB78FAFA}" destId="{46D79DE8-24B7-4A6B-AACB-767F0DED78D0}" srcOrd="4" destOrd="0" presId="urn:microsoft.com/office/officeart/2005/8/layout/hList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C34588-9D98-4C51-AC9C-9A1060ACCA9B}">
      <dsp:nvSpPr>
        <dsp:cNvPr id="0" name=""/>
        <dsp:cNvSpPr/>
      </dsp:nvSpPr>
      <dsp:spPr>
        <a:xfrm>
          <a:off x="0" y="503"/>
          <a:ext cx="380999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B10E40-436B-4B8E-9E76-12222C501306}">
      <dsp:nvSpPr>
        <dsp:cNvPr id="0" name=""/>
        <dsp:cNvSpPr/>
      </dsp:nvSpPr>
      <dsp:spPr>
        <a:xfrm>
          <a:off x="0" y="503"/>
          <a:ext cx="1037335" cy="412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b="1" kern="1200" dirty="0" smtClean="0">
              <a:latin typeface="Segoe UI Light" panose="020B0502040204020203" pitchFamily="34" charset="0"/>
              <a:cs typeface="Segoe UI Light" panose="020B0502040204020203" pitchFamily="34" charset="0"/>
            </a:rPr>
            <a:t>Workflow</a:t>
          </a:r>
          <a:endParaRPr lang="en-US" sz="1400" b="1" kern="1200" dirty="0">
            <a:latin typeface="Segoe UI Light" panose="020B0502040204020203" pitchFamily="34" charset="0"/>
            <a:cs typeface="Segoe UI Light" panose="020B0502040204020203" pitchFamily="34" charset="0"/>
          </a:endParaRPr>
        </a:p>
      </dsp:txBody>
      <dsp:txXfrm>
        <a:off x="0" y="503"/>
        <a:ext cx="1037335" cy="412331"/>
      </dsp:txXfrm>
    </dsp:sp>
    <dsp:sp modelId="{68A6DE81-CB08-49B5-B4BD-FDE459C0A5EF}">
      <dsp:nvSpPr>
        <dsp:cNvPr id="0" name=""/>
        <dsp:cNvSpPr/>
      </dsp:nvSpPr>
      <dsp:spPr>
        <a:xfrm>
          <a:off x="1089295" y="71226"/>
          <a:ext cx="2719219" cy="284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b="1" kern="1200" dirty="0" smtClean="0">
              <a:latin typeface="Segoe UI Light" panose="020B0502040204020203" pitchFamily="34" charset="0"/>
              <a:cs typeface="Segoe UI Light" panose="020B0502040204020203" pitchFamily="34" charset="0"/>
            </a:rPr>
            <a:t>Description</a:t>
          </a:r>
          <a:endParaRPr lang="en-US" sz="1100" b="1" kern="1200" dirty="0">
            <a:latin typeface="Segoe UI Light" panose="020B0502040204020203" pitchFamily="34" charset="0"/>
            <a:cs typeface="Segoe UI Light" panose="020B0502040204020203" pitchFamily="34" charset="0"/>
          </a:endParaRPr>
        </a:p>
      </dsp:txBody>
      <dsp:txXfrm>
        <a:off x="1089295" y="71226"/>
        <a:ext cx="2719219" cy="284282"/>
      </dsp:txXfrm>
    </dsp:sp>
    <dsp:sp modelId="{88076F2D-9B73-4472-AB97-E19A98BF9B42}">
      <dsp:nvSpPr>
        <dsp:cNvPr id="0" name=""/>
        <dsp:cNvSpPr/>
      </dsp:nvSpPr>
      <dsp:spPr>
        <a:xfrm>
          <a:off x="1037335" y="377053"/>
          <a:ext cx="277117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250D40-DA73-402D-93AD-D0C68CFE0C5F}">
      <dsp:nvSpPr>
        <dsp:cNvPr id="0" name=""/>
        <dsp:cNvSpPr/>
      </dsp:nvSpPr>
      <dsp:spPr>
        <a:xfrm>
          <a:off x="0" y="412835"/>
          <a:ext cx="380999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E410E7-8741-4C4C-B06D-55E3611BF4E4}">
      <dsp:nvSpPr>
        <dsp:cNvPr id="0" name=""/>
        <dsp:cNvSpPr/>
      </dsp:nvSpPr>
      <dsp:spPr>
        <a:xfrm>
          <a:off x="0" y="412835"/>
          <a:ext cx="1016391" cy="412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i="1" kern="1200" dirty="0" smtClean="0">
              <a:latin typeface="+mn-lt"/>
              <a:cs typeface="Segoe UI Light" panose="020B0502040204020203" pitchFamily="34" charset="0"/>
            </a:rPr>
            <a:t>Super Admin  </a:t>
          </a:r>
          <a:endParaRPr lang="en-US" sz="1100" kern="1200" dirty="0">
            <a:latin typeface="+mn-lt"/>
            <a:cs typeface="Segoe UI Light" panose="020B0502040204020203" pitchFamily="34" charset="0"/>
          </a:endParaRPr>
        </a:p>
      </dsp:txBody>
      <dsp:txXfrm>
        <a:off x="0" y="412835"/>
        <a:ext cx="1016391" cy="412331"/>
      </dsp:txXfrm>
    </dsp:sp>
    <dsp:sp modelId="{88D5076A-A3CF-4313-B0D5-094C01DD5150}">
      <dsp:nvSpPr>
        <dsp:cNvPr id="0" name=""/>
        <dsp:cNvSpPr/>
      </dsp:nvSpPr>
      <dsp:spPr>
        <a:xfrm>
          <a:off x="1068741" y="431559"/>
          <a:ext cx="2739664" cy="374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kern="1200" dirty="0" smtClean="0">
              <a:latin typeface="Segoe UI Light" panose="020B0502040204020203" pitchFamily="34" charset="0"/>
              <a:cs typeface="Segoe UI Light" panose="020B0502040204020203" pitchFamily="34" charset="0"/>
            </a:rPr>
            <a:t>Access to all available workflows</a:t>
          </a:r>
          <a:endParaRPr lang="en-US" sz="1200" kern="1200" dirty="0">
            <a:latin typeface="Segoe UI Light" panose="020B0502040204020203" pitchFamily="34" charset="0"/>
            <a:cs typeface="Segoe UI Light" panose="020B0502040204020203" pitchFamily="34" charset="0"/>
          </a:endParaRPr>
        </a:p>
      </dsp:txBody>
      <dsp:txXfrm>
        <a:off x="1068741" y="431559"/>
        <a:ext cx="2739664" cy="374481"/>
      </dsp:txXfrm>
    </dsp:sp>
    <dsp:sp modelId="{0DC2CBBA-F6FF-47BA-9119-AA17EA37807C}">
      <dsp:nvSpPr>
        <dsp:cNvPr id="0" name=""/>
        <dsp:cNvSpPr/>
      </dsp:nvSpPr>
      <dsp:spPr>
        <a:xfrm>
          <a:off x="1016391" y="806040"/>
          <a:ext cx="279201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7956896-3BF4-4118-94FF-158D0BD080BA}">
      <dsp:nvSpPr>
        <dsp:cNvPr id="0" name=""/>
        <dsp:cNvSpPr/>
      </dsp:nvSpPr>
      <dsp:spPr>
        <a:xfrm>
          <a:off x="0" y="825167"/>
          <a:ext cx="380999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E88E4B-2AB1-4BDE-B301-D35833726DAC}">
      <dsp:nvSpPr>
        <dsp:cNvPr id="0" name=""/>
        <dsp:cNvSpPr/>
      </dsp:nvSpPr>
      <dsp:spPr>
        <a:xfrm>
          <a:off x="0" y="825167"/>
          <a:ext cx="1021697" cy="412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i="1" kern="1200" dirty="0" smtClean="0">
              <a:latin typeface="+mn-lt"/>
              <a:cs typeface="Segoe UI Light" panose="020B0502040204020203" pitchFamily="34" charset="0"/>
            </a:rPr>
            <a:t>IT Admin</a:t>
          </a:r>
          <a:endParaRPr lang="en-US" sz="1100" kern="1200" dirty="0">
            <a:latin typeface="+mn-lt"/>
            <a:cs typeface="Segoe UI Light" panose="020B0502040204020203" pitchFamily="34" charset="0"/>
          </a:endParaRPr>
        </a:p>
      </dsp:txBody>
      <dsp:txXfrm>
        <a:off x="0" y="825167"/>
        <a:ext cx="1021697" cy="412331"/>
      </dsp:txXfrm>
    </dsp:sp>
    <dsp:sp modelId="{183063F4-B714-45D0-8717-642FC088C65C}">
      <dsp:nvSpPr>
        <dsp:cNvPr id="0" name=""/>
        <dsp:cNvSpPr/>
      </dsp:nvSpPr>
      <dsp:spPr>
        <a:xfrm>
          <a:off x="1073936" y="843891"/>
          <a:ext cx="2733823" cy="374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kern="1200" dirty="0" smtClean="0">
              <a:latin typeface="Segoe UI Light" panose="020B0502040204020203" pitchFamily="34" charset="0"/>
              <a:cs typeface="Segoe UI Light" panose="020B0502040204020203" pitchFamily="34" charset="0"/>
            </a:rPr>
            <a:t>System Administration workflow</a:t>
          </a:r>
          <a:endParaRPr lang="en-US" sz="1200" kern="1200" dirty="0">
            <a:latin typeface="Segoe UI Light" panose="020B0502040204020203" pitchFamily="34" charset="0"/>
            <a:cs typeface="Segoe UI Light" panose="020B0502040204020203" pitchFamily="34" charset="0"/>
          </a:endParaRPr>
        </a:p>
      </dsp:txBody>
      <dsp:txXfrm>
        <a:off x="1073936" y="843891"/>
        <a:ext cx="2733823" cy="374481"/>
      </dsp:txXfrm>
    </dsp:sp>
    <dsp:sp modelId="{63D44826-0A60-4824-B6C9-764D61DB2D90}">
      <dsp:nvSpPr>
        <dsp:cNvPr id="0" name=""/>
        <dsp:cNvSpPr/>
      </dsp:nvSpPr>
      <dsp:spPr>
        <a:xfrm>
          <a:off x="1021697" y="1218372"/>
          <a:ext cx="2786061"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542D4C0-8FDA-44D3-A29F-0AB7C42EE2DA}">
      <dsp:nvSpPr>
        <dsp:cNvPr id="0" name=""/>
        <dsp:cNvSpPr/>
      </dsp:nvSpPr>
      <dsp:spPr>
        <a:xfrm>
          <a:off x="0" y="1237498"/>
          <a:ext cx="380999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DC1661-E942-4D06-AAEE-05F2F8D37D30}">
      <dsp:nvSpPr>
        <dsp:cNvPr id="0" name=""/>
        <dsp:cNvSpPr/>
      </dsp:nvSpPr>
      <dsp:spPr>
        <a:xfrm>
          <a:off x="0" y="1237498"/>
          <a:ext cx="1021697" cy="412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i="1" kern="1200" dirty="0" smtClean="0">
              <a:latin typeface="+mn-lt"/>
              <a:cs typeface="Segoe UI Light" panose="020B0502040204020203" pitchFamily="34" charset="0"/>
            </a:rPr>
            <a:t>Internal Control</a:t>
          </a:r>
          <a:endParaRPr lang="en-US" sz="1100" kern="1200" dirty="0">
            <a:latin typeface="+mn-lt"/>
            <a:cs typeface="Segoe UI Light" panose="020B0502040204020203" pitchFamily="34" charset="0"/>
          </a:endParaRPr>
        </a:p>
      </dsp:txBody>
      <dsp:txXfrm>
        <a:off x="0" y="1237498"/>
        <a:ext cx="1021697" cy="412331"/>
      </dsp:txXfrm>
    </dsp:sp>
    <dsp:sp modelId="{E3DC0576-C0F0-4346-B372-05EB0DBBCDF7}">
      <dsp:nvSpPr>
        <dsp:cNvPr id="0" name=""/>
        <dsp:cNvSpPr/>
      </dsp:nvSpPr>
      <dsp:spPr>
        <a:xfrm>
          <a:off x="1073936" y="1256222"/>
          <a:ext cx="2733823" cy="374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kern="1200" dirty="0" smtClean="0">
              <a:latin typeface="Segoe UI Light" panose="020B0502040204020203" pitchFamily="34" charset="0"/>
              <a:cs typeface="Segoe UI Light" panose="020B0502040204020203" pitchFamily="34" charset="0"/>
            </a:rPr>
            <a:t>System Administration workflow</a:t>
          </a:r>
          <a:endParaRPr lang="en-US" sz="1200" kern="1200" dirty="0">
            <a:latin typeface="Segoe UI Light" panose="020B0502040204020203" pitchFamily="34" charset="0"/>
            <a:cs typeface="Segoe UI Light" panose="020B0502040204020203" pitchFamily="34" charset="0"/>
          </a:endParaRPr>
        </a:p>
      </dsp:txBody>
      <dsp:txXfrm>
        <a:off x="1073936" y="1256222"/>
        <a:ext cx="2733823" cy="374481"/>
      </dsp:txXfrm>
    </dsp:sp>
    <dsp:sp modelId="{8E031DAD-E7AC-4BF8-94DF-89484C5ED63E}">
      <dsp:nvSpPr>
        <dsp:cNvPr id="0" name=""/>
        <dsp:cNvSpPr/>
      </dsp:nvSpPr>
      <dsp:spPr>
        <a:xfrm>
          <a:off x="1021697" y="1630703"/>
          <a:ext cx="2786061"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904009-07EA-4A28-AD19-1615BACE08AF}">
      <dsp:nvSpPr>
        <dsp:cNvPr id="0" name=""/>
        <dsp:cNvSpPr/>
      </dsp:nvSpPr>
      <dsp:spPr>
        <a:xfrm>
          <a:off x="0" y="1649830"/>
          <a:ext cx="380999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9C9D0A-873A-4EDE-B264-A98BCAF8A689}">
      <dsp:nvSpPr>
        <dsp:cNvPr id="0" name=""/>
        <dsp:cNvSpPr/>
      </dsp:nvSpPr>
      <dsp:spPr>
        <a:xfrm>
          <a:off x="0" y="1649830"/>
          <a:ext cx="1016391" cy="412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i="1" kern="1200" dirty="0" smtClean="0">
              <a:latin typeface="+mn-lt"/>
              <a:cs typeface="Segoe UI Light" panose="020B0502040204020203" pitchFamily="34" charset="0"/>
            </a:rPr>
            <a:t>Business Admin</a:t>
          </a:r>
          <a:endParaRPr lang="en-US" sz="1100" kern="1200" dirty="0">
            <a:latin typeface="+mn-lt"/>
            <a:cs typeface="Segoe UI Light" panose="020B0502040204020203" pitchFamily="34" charset="0"/>
          </a:endParaRPr>
        </a:p>
      </dsp:txBody>
      <dsp:txXfrm>
        <a:off x="0" y="1649830"/>
        <a:ext cx="1016391" cy="412331"/>
      </dsp:txXfrm>
    </dsp:sp>
    <dsp:sp modelId="{EAB0E11A-2636-41AF-A95E-3F98BE03828B}">
      <dsp:nvSpPr>
        <dsp:cNvPr id="0" name=""/>
        <dsp:cNvSpPr/>
      </dsp:nvSpPr>
      <dsp:spPr>
        <a:xfrm>
          <a:off x="1068741" y="1668554"/>
          <a:ext cx="2739664" cy="374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kern="1200" dirty="0" smtClean="0">
              <a:latin typeface="Segoe UI Light" panose="020B0502040204020203" pitchFamily="34" charset="0"/>
              <a:cs typeface="Segoe UI Light" panose="020B0502040204020203" pitchFamily="34" charset="0"/>
            </a:rPr>
            <a:t>System Administration workflow</a:t>
          </a:r>
          <a:endParaRPr lang="en-US" sz="1200" kern="1200" dirty="0">
            <a:latin typeface="Segoe UI Light" panose="020B0502040204020203" pitchFamily="34" charset="0"/>
            <a:cs typeface="Segoe UI Light" panose="020B0502040204020203" pitchFamily="34" charset="0"/>
          </a:endParaRPr>
        </a:p>
      </dsp:txBody>
      <dsp:txXfrm>
        <a:off x="1068741" y="1668554"/>
        <a:ext cx="2739664" cy="374481"/>
      </dsp:txXfrm>
    </dsp:sp>
    <dsp:sp modelId="{B30B658B-837B-4BE4-B7BF-19A64AF651D5}">
      <dsp:nvSpPr>
        <dsp:cNvPr id="0" name=""/>
        <dsp:cNvSpPr/>
      </dsp:nvSpPr>
      <dsp:spPr>
        <a:xfrm>
          <a:off x="1016391" y="2043035"/>
          <a:ext cx="279201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0B88BEB-818B-4296-B6D0-EC96EC72A8D0}">
      <dsp:nvSpPr>
        <dsp:cNvPr id="0" name=""/>
        <dsp:cNvSpPr/>
      </dsp:nvSpPr>
      <dsp:spPr>
        <a:xfrm>
          <a:off x="0" y="2062162"/>
          <a:ext cx="380999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F5F449-A558-476F-97AF-53C10B83D1DD}">
      <dsp:nvSpPr>
        <dsp:cNvPr id="0" name=""/>
        <dsp:cNvSpPr/>
      </dsp:nvSpPr>
      <dsp:spPr>
        <a:xfrm>
          <a:off x="0" y="2062162"/>
          <a:ext cx="1008891" cy="412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i="1" kern="1200" dirty="0" smtClean="0">
              <a:latin typeface="+mn-lt"/>
              <a:cs typeface="Segoe UI Light" panose="020B0502040204020203" pitchFamily="34" charset="0"/>
            </a:rPr>
            <a:t>Tele Collector</a:t>
          </a:r>
          <a:endParaRPr lang="en-US" sz="1100" kern="1200" dirty="0">
            <a:latin typeface="+mn-lt"/>
            <a:cs typeface="Segoe UI Light" panose="020B0502040204020203" pitchFamily="34" charset="0"/>
          </a:endParaRPr>
        </a:p>
      </dsp:txBody>
      <dsp:txXfrm>
        <a:off x="0" y="2062162"/>
        <a:ext cx="1008891" cy="412331"/>
      </dsp:txXfrm>
    </dsp:sp>
    <dsp:sp modelId="{E73901DA-D6FD-46AE-B9FE-182CB33C0BF1}">
      <dsp:nvSpPr>
        <dsp:cNvPr id="0" name=""/>
        <dsp:cNvSpPr/>
      </dsp:nvSpPr>
      <dsp:spPr>
        <a:xfrm>
          <a:off x="1061353" y="2080886"/>
          <a:ext cx="2745506" cy="374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kern="1200" dirty="0" smtClean="0">
              <a:latin typeface="Segoe UI Light" panose="020B0502040204020203" pitchFamily="34" charset="0"/>
              <a:cs typeface="Segoe UI Light" panose="020B0502040204020203" pitchFamily="34" charset="0"/>
            </a:rPr>
            <a:t>Tele-Collector workflow</a:t>
          </a:r>
          <a:endParaRPr lang="en-US" sz="1200" kern="1200" dirty="0">
            <a:latin typeface="Segoe UI Light" panose="020B0502040204020203" pitchFamily="34" charset="0"/>
            <a:cs typeface="Segoe UI Light" panose="020B0502040204020203" pitchFamily="34" charset="0"/>
          </a:endParaRPr>
        </a:p>
      </dsp:txBody>
      <dsp:txXfrm>
        <a:off x="1061353" y="2080886"/>
        <a:ext cx="2745506" cy="374481"/>
      </dsp:txXfrm>
    </dsp:sp>
    <dsp:sp modelId="{8E9D4F4C-2BEA-4CAC-A7F7-AED81EA5A174}">
      <dsp:nvSpPr>
        <dsp:cNvPr id="0" name=""/>
        <dsp:cNvSpPr/>
      </dsp:nvSpPr>
      <dsp:spPr>
        <a:xfrm>
          <a:off x="1008891" y="2455367"/>
          <a:ext cx="279796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0F442D4-3CF2-48DE-88EB-AA4D0263E3E8}">
      <dsp:nvSpPr>
        <dsp:cNvPr id="0" name=""/>
        <dsp:cNvSpPr/>
      </dsp:nvSpPr>
      <dsp:spPr>
        <a:xfrm>
          <a:off x="0" y="2474494"/>
          <a:ext cx="380999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CBB364-A243-418C-A6AC-151E15F65557}">
      <dsp:nvSpPr>
        <dsp:cNvPr id="0" name=""/>
        <dsp:cNvSpPr/>
      </dsp:nvSpPr>
      <dsp:spPr>
        <a:xfrm>
          <a:off x="0" y="2474494"/>
          <a:ext cx="1021697" cy="412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i="1" kern="1200" dirty="0" smtClean="0">
              <a:latin typeface="+mn-lt"/>
              <a:cs typeface="Segoe UI Light" panose="020B0502040204020203" pitchFamily="34" charset="0"/>
            </a:rPr>
            <a:t>Field Collector</a:t>
          </a:r>
          <a:endParaRPr lang="en-US" sz="1100" kern="1200" dirty="0">
            <a:latin typeface="+mn-lt"/>
            <a:cs typeface="Segoe UI Light" panose="020B0502040204020203" pitchFamily="34" charset="0"/>
          </a:endParaRPr>
        </a:p>
      </dsp:txBody>
      <dsp:txXfrm>
        <a:off x="0" y="2474494"/>
        <a:ext cx="1021697" cy="412331"/>
      </dsp:txXfrm>
    </dsp:sp>
    <dsp:sp modelId="{3124A97B-6200-41C8-AA78-499C29209B71}">
      <dsp:nvSpPr>
        <dsp:cNvPr id="0" name=""/>
        <dsp:cNvSpPr/>
      </dsp:nvSpPr>
      <dsp:spPr>
        <a:xfrm>
          <a:off x="1073936" y="2493218"/>
          <a:ext cx="2733823" cy="374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kern="1200" dirty="0" smtClean="0">
              <a:latin typeface="Segoe UI Light" panose="020B0502040204020203" pitchFamily="34" charset="0"/>
              <a:cs typeface="Segoe UI Light" panose="020B0502040204020203" pitchFamily="34" charset="0"/>
            </a:rPr>
            <a:t>Field-Collector workflow</a:t>
          </a:r>
          <a:endParaRPr lang="en-US" sz="1200" kern="1200" dirty="0">
            <a:latin typeface="Segoe UI Light" panose="020B0502040204020203" pitchFamily="34" charset="0"/>
            <a:cs typeface="Segoe UI Light" panose="020B0502040204020203" pitchFamily="34" charset="0"/>
          </a:endParaRPr>
        </a:p>
      </dsp:txBody>
      <dsp:txXfrm>
        <a:off x="1073936" y="2493218"/>
        <a:ext cx="2733823" cy="374481"/>
      </dsp:txXfrm>
    </dsp:sp>
    <dsp:sp modelId="{B7E624BD-68A0-44F9-BF96-1099ECCD970E}">
      <dsp:nvSpPr>
        <dsp:cNvPr id="0" name=""/>
        <dsp:cNvSpPr/>
      </dsp:nvSpPr>
      <dsp:spPr>
        <a:xfrm>
          <a:off x="1021697" y="2867699"/>
          <a:ext cx="2786061"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F101380-706A-4287-B9F3-0FFA4D9B1AD8}">
      <dsp:nvSpPr>
        <dsp:cNvPr id="0" name=""/>
        <dsp:cNvSpPr/>
      </dsp:nvSpPr>
      <dsp:spPr>
        <a:xfrm>
          <a:off x="0" y="2886826"/>
          <a:ext cx="380999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61E88B-B15D-49AF-9CDF-DF6D644F8F36}">
      <dsp:nvSpPr>
        <dsp:cNvPr id="0" name=""/>
        <dsp:cNvSpPr/>
      </dsp:nvSpPr>
      <dsp:spPr>
        <a:xfrm>
          <a:off x="0" y="2886826"/>
          <a:ext cx="987623" cy="412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i="1" kern="1200" dirty="0" smtClean="0">
              <a:latin typeface="+mn-lt"/>
              <a:cs typeface="Segoe UI Light" panose="020B0502040204020203" pitchFamily="34" charset="0"/>
            </a:rPr>
            <a:t>Recovery </a:t>
          </a:r>
          <a:endParaRPr lang="en-US" sz="1100" kern="1200" dirty="0">
            <a:latin typeface="+mn-lt"/>
            <a:cs typeface="Segoe UI Light" panose="020B0502040204020203" pitchFamily="34" charset="0"/>
          </a:endParaRPr>
        </a:p>
      </dsp:txBody>
      <dsp:txXfrm>
        <a:off x="0" y="2886826"/>
        <a:ext cx="987623" cy="412331"/>
      </dsp:txXfrm>
    </dsp:sp>
    <dsp:sp modelId="{D066134C-CEEB-42B8-A7C4-4D6627DE2F74}">
      <dsp:nvSpPr>
        <dsp:cNvPr id="0" name=""/>
        <dsp:cNvSpPr/>
      </dsp:nvSpPr>
      <dsp:spPr>
        <a:xfrm>
          <a:off x="1040531" y="2905550"/>
          <a:ext cx="2768872" cy="374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kern="1200" dirty="0" smtClean="0">
              <a:latin typeface="Segoe UI Light" panose="020B0502040204020203" pitchFamily="34" charset="0"/>
              <a:cs typeface="Segoe UI Light" panose="020B0502040204020203" pitchFamily="34" charset="0"/>
            </a:rPr>
            <a:t>Repossession workflow</a:t>
          </a:r>
          <a:endParaRPr lang="en-US" sz="1200" kern="1200" dirty="0">
            <a:latin typeface="Segoe UI Light" panose="020B0502040204020203" pitchFamily="34" charset="0"/>
            <a:cs typeface="Segoe UI Light" panose="020B0502040204020203" pitchFamily="34" charset="0"/>
          </a:endParaRPr>
        </a:p>
      </dsp:txBody>
      <dsp:txXfrm>
        <a:off x="1040531" y="2905550"/>
        <a:ext cx="2768872" cy="374481"/>
      </dsp:txXfrm>
    </dsp:sp>
    <dsp:sp modelId="{3BB5781F-86AB-417D-A06C-54233029614D}">
      <dsp:nvSpPr>
        <dsp:cNvPr id="0" name=""/>
        <dsp:cNvSpPr/>
      </dsp:nvSpPr>
      <dsp:spPr>
        <a:xfrm>
          <a:off x="987623" y="3280031"/>
          <a:ext cx="28217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ED820B1-7291-48DF-B370-89C3B8689F3B}">
      <dsp:nvSpPr>
        <dsp:cNvPr id="0" name=""/>
        <dsp:cNvSpPr/>
      </dsp:nvSpPr>
      <dsp:spPr>
        <a:xfrm>
          <a:off x="0" y="3299157"/>
          <a:ext cx="380999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930B74-D6CA-4FCB-B7A0-B9C85D94C029}">
      <dsp:nvSpPr>
        <dsp:cNvPr id="0" name=""/>
        <dsp:cNvSpPr/>
      </dsp:nvSpPr>
      <dsp:spPr>
        <a:xfrm>
          <a:off x="0" y="3299157"/>
          <a:ext cx="987623" cy="412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i="1" kern="1200" dirty="0" smtClean="0">
              <a:latin typeface="+mn-lt"/>
              <a:cs typeface="Segoe UI Light" panose="020B0502040204020203" pitchFamily="34" charset="0"/>
            </a:rPr>
            <a:t>Litigation</a:t>
          </a:r>
          <a:endParaRPr lang="en-US" sz="1100" kern="1200" dirty="0">
            <a:latin typeface="+mn-lt"/>
            <a:cs typeface="Segoe UI Light" panose="020B0502040204020203" pitchFamily="34" charset="0"/>
          </a:endParaRPr>
        </a:p>
      </dsp:txBody>
      <dsp:txXfrm>
        <a:off x="0" y="3299157"/>
        <a:ext cx="987623" cy="412331"/>
      </dsp:txXfrm>
    </dsp:sp>
    <dsp:sp modelId="{AC95A539-752B-42A9-9954-C46B408B5E6A}">
      <dsp:nvSpPr>
        <dsp:cNvPr id="0" name=""/>
        <dsp:cNvSpPr/>
      </dsp:nvSpPr>
      <dsp:spPr>
        <a:xfrm>
          <a:off x="1040531" y="3317881"/>
          <a:ext cx="2768872" cy="374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kern="1200" dirty="0" smtClean="0">
              <a:latin typeface="Segoe UI Light" panose="020B0502040204020203" pitchFamily="34" charset="0"/>
              <a:cs typeface="Segoe UI Light" panose="020B0502040204020203" pitchFamily="34" charset="0"/>
            </a:rPr>
            <a:t>Litigation workflow</a:t>
          </a:r>
          <a:endParaRPr lang="en-US" sz="1200" kern="1200" dirty="0">
            <a:latin typeface="Segoe UI Light" panose="020B0502040204020203" pitchFamily="34" charset="0"/>
            <a:cs typeface="Segoe UI Light" panose="020B0502040204020203" pitchFamily="34" charset="0"/>
          </a:endParaRPr>
        </a:p>
      </dsp:txBody>
      <dsp:txXfrm>
        <a:off x="1040531" y="3317881"/>
        <a:ext cx="2768872" cy="374481"/>
      </dsp:txXfrm>
    </dsp:sp>
    <dsp:sp modelId="{3F6B48FB-DACE-40EC-AF04-39708979EEA8}">
      <dsp:nvSpPr>
        <dsp:cNvPr id="0" name=""/>
        <dsp:cNvSpPr/>
      </dsp:nvSpPr>
      <dsp:spPr>
        <a:xfrm>
          <a:off x="987623" y="3692363"/>
          <a:ext cx="28217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8CF3722-2874-4E4D-BDE3-A6575BC8D6DC}">
      <dsp:nvSpPr>
        <dsp:cNvPr id="0" name=""/>
        <dsp:cNvSpPr/>
      </dsp:nvSpPr>
      <dsp:spPr>
        <a:xfrm>
          <a:off x="0" y="3711489"/>
          <a:ext cx="380999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3AE676-94D9-4070-A72B-082FDE272665}">
      <dsp:nvSpPr>
        <dsp:cNvPr id="0" name=""/>
        <dsp:cNvSpPr/>
      </dsp:nvSpPr>
      <dsp:spPr>
        <a:xfrm>
          <a:off x="0" y="3711489"/>
          <a:ext cx="987623" cy="412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i="1" kern="1200" dirty="0" smtClean="0">
              <a:latin typeface="+mn-lt"/>
              <a:cs typeface="Segoe UI Light" panose="020B0502040204020203" pitchFamily="34" charset="0"/>
            </a:rPr>
            <a:t>Report</a:t>
          </a:r>
          <a:endParaRPr lang="en-US" sz="1100" kern="1200" dirty="0">
            <a:latin typeface="+mn-lt"/>
            <a:cs typeface="Segoe UI Light" panose="020B0502040204020203" pitchFamily="34" charset="0"/>
          </a:endParaRPr>
        </a:p>
      </dsp:txBody>
      <dsp:txXfrm>
        <a:off x="0" y="3711489"/>
        <a:ext cx="987623" cy="412331"/>
      </dsp:txXfrm>
    </dsp:sp>
    <dsp:sp modelId="{44095F41-4177-4244-9F58-FE74B6E577A8}">
      <dsp:nvSpPr>
        <dsp:cNvPr id="0" name=""/>
        <dsp:cNvSpPr/>
      </dsp:nvSpPr>
      <dsp:spPr>
        <a:xfrm>
          <a:off x="1040531" y="3730213"/>
          <a:ext cx="2768872" cy="374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kern="1200" dirty="0" smtClean="0">
              <a:latin typeface="Segoe UI Light" panose="020B0502040204020203" pitchFamily="34" charset="0"/>
              <a:cs typeface="Segoe UI Light" panose="020B0502040204020203" pitchFamily="34" charset="0"/>
            </a:rPr>
            <a:t>MIS Dashboard workflow</a:t>
          </a:r>
          <a:endParaRPr lang="en-US" sz="1200" kern="1200" dirty="0">
            <a:latin typeface="Segoe UI Light" panose="020B0502040204020203" pitchFamily="34" charset="0"/>
            <a:cs typeface="Segoe UI Light" panose="020B0502040204020203" pitchFamily="34" charset="0"/>
          </a:endParaRPr>
        </a:p>
      </dsp:txBody>
      <dsp:txXfrm>
        <a:off x="1040531" y="3730213"/>
        <a:ext cx="2768872" cy="374481"/>
      </dsp:txXfrm>
    </dsp:sp>
    <dsp:sp modelId="{F4144401-CCE0-45C8-925A-742C76F32343}">
      <dsp:nvSpPr>
        <dsp:cNvPr id="0" name=""/>
        <dsp:cNvSpPr/>
      </dsp:nvSpPr>
      <dsp:spPr>
        <a:xfrm>
          <a:off x="988187" y="4104694"/>
          <a:ext cx="282180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76F702-BB68-41CF-8A93-A3C9CBFAE47D}">
      <dsp:nvSpPr>
        <dsp:cNvPr id="0" name=""/>
        <dsp:cNvSpPr/>
      </dsp:nvSpPr>
      <dsp:spPr>
        <a:xfrm rot="16200000">
          <a:off x="-1059033" y="1059521"/>
          <a:ext cx="3387725" cy="1268681"/>
        </a:xfrm>
        <a:prstGeom prst="flowChartManualOperation">
          <a:avLst/>
        </a:prstGeom>
        <a:solidFill>
          <a:srgbClr val="44546A">
            <a:hueOff val="0"/>
            <a:satOff val="0"/>
            <a:lumOff val="0"/>
            <a:alphaOff val="0"/>
          </a:srgbClr>
        </a:solidFill>
        <a:ln w="19050" cap="flat" cmpd="sng" algn="ctr">
          <a:solidFill>
            <a:srgbClr val="E7E6E6">
              <a:hueOff val="0"/>
              <a:satOff val="0"/>
              <a:lumOff val="0"/>
              <a:alphaOff val="0"/>
            </a:srgb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4300" tIns="0" rIns="117326" bIns="0" numCol="1" spcCol="1270" anchor="t" anchorCtr="0">
          <a:noAutofit/>
        </a:bodyPr>
        <a:lstStyle/>
        <a:p>
          <a:pPr lvl="0" algn="l" defTabSz="800100">
            <a:lnSpc>
              <a:spcPct val="90000"/>
            </a:lnSpc>
            <a:spcBef>
              <a:spcPct val="0"/>
            </a:spcBef>
            <a:spcAft>
              <a:spcPct val="35000"/>
            </a:spcAft>
          </a:pPr>
          <a:r>
            <a:rPr lang="en-US" sz="1800" kern="1200" dirty="0">
              <a:solidFill>
                <a:sysClr val="window" lastClr="FFFFFF"/>
              </a:solidFill>
              <a:latin typeface="Calibri" panose="020F0502020204030204"/>
              <a:ea typeface="+mn-ea"/>
              <a:cs typeface="+mn-cs"/>
            </a:rPr>
            <a:t>Supervisor</a:t>
          </a:r>
        </a:p>
        <a:p>
          <a:pPr marL="114300" lvl="1" indent="-114300" algn="l" defTabSz="622300">
            <a:lnSpc>
              <a:spcPct val="90000"/>
            </a:lnSpc>
            <a:spcBef>
              <a:spcPct val="0"/>
            </a:spcBef>
            <a:spcAft>
              <a:spcPct val="15000"/>
            </a:spcAft>
            <a:buChar char="••"/>
          </a:pPr>
          <a:r>
            <a:rPr lang="en-US" sz="1400" kern="1200">
              <a:solidFill>
                <a:sysClr val="window" lastClr="FFFFFF"/>
              </a:solidFill>
              <a:latin typeface="Calibri" panose="020F0502020204030204"/>
              <a:ea typeface="+mn-ea"/>
              <a:cs typeface="+mn-cs"/>
            </a:rPr>
            <a:t>View</a:t>
          </a:r>
        </a:p>
        <a:p>
          <a:pPr marL="114300" lvl="1" indent="-114300" algn="l" defTabSz="622300">
            <a:lnSpc>
              <a:spcPct val="90000"/>
            </a:lnSpc>
            <a:spcBef>
              <a:spcPct val="0"/>
            </a:spcBef>
            <a:spcAft>
              <a:spcPct val="15000"/>
            </a:spcAft>
            <a:buChar char="••"/>
          </a:pPr>
          <a:r>
            <a:rPr lang="en-US" sz="1400" kern="1200">
              <a:solidFill>
                <a:sysClr val="window" lastClr="FFFFFF"/>
              </a:solidFill>
              <a:latin typeface="Calibri" panose="020F0502020204030204"/>
              <a:ea typeface="+mn-ea"/>
              <a:cs typeface="+mn-cs"/>
            </a:rPr>
            <a:t>Edit</a:t>
          </a:r>
        </a:p>
        <a:p>
          <a:pPr marL="114300" lvl="1" indent="-114300" algn="l" defTabSz="622300">
            <a:lnSpc>
              <a:spcPct val="90000"/>
            </a:lnSpc>
            <a:spcBef>
              <a:spcPct val="0"/>
            </a:spcBef>
            <a:spcAft>
              <a:spcPct val="15000"/>
            </a:spcAft>
            <a:buChar char="••"/>
          </a:pPr>
          <a:r>
            <a:rPr lang="en-US" sz="1400" kern="1200" dirty="0">
              <a:solidFill>
                <a:sysClr val="window" lastClr="FFFFFF"/>
              </a:solidFill>
              <a:latin typeface="Calibri" panose="020F0502020204030204"/>
              <a:ea typeface="+mn-ea"/>
              <a:cs typeface="+mn-cs"/>
            </a:rPr>
            <a:t>Input</a:t>
          </a:r>
        </a:p>
        <a:p>
          <a:pPr marL="114300" lvl="1" indent="-114300" algn="l" defTabSz="622300">
            <a:lnSpc>
              <a:spcPct val="90000"/>
            </a:lnSpc>
            <a:spcBef>
              <a:spcPct val="0"/>
            </a:spcBef>
            <a:spcAft>
              <a:spcPct val="15000"/>
            </a:spcAft>
            <a:buChar char="••"/>
          </a:pPr>
          <a:r>
            <a:rPr lang="en-US" sz="1400" kern="1200" dirty="0">
              <a:solidFill>
                <a:sysClr val="window" lastClr="FFFFFF"/>
              </a:solidFill>
              <a:latin typeface="Calibri" panose="020F0502020204030204"/>
              <a:ea typeface="+mn-ea"/>
              <a:cs typeface="+mn-cs"/>
            </a:rPr>
            <a:t>Assign</a:t>
          </a:r>
        </a:p>
        <a:p>
          <a:pPr marL="114300" lvl="1" indent="-114300" algn="l" defTabSz="622300">
            <a:lnSpc>
              <a:spcPct val="90000"/>
            </a:lnSpc>
            <a:spcBef>
              <a:spcPct val="0"/>
            </a:spcBef>
            <a:spcAft>
              <a:spcPct val="15000"/>
            </a:spcAft>
            <a:buChar char="••"/>
          </a:pPr>
          <a:r>
            <a:rPr lang="en-US" sz="1400" kern="1200" dirty="0" smtClean="0">
              <a:solidFill>
                <a:sysClr val="window" lastClr="FFFFFF"/>
              </a:solidFill>
              <a:latin typeface="Calibri" panose="020F0502020204030204"/>
              <a:ea typeface="+mn-ea"/>
              <a:cs typeface="+mn-cs"/>
            </a:rPr>
            <a:t>Close Case</a:t>
          </a:r>
          <a:endParaRPr lang="en-US" sz="1400" kern="1200" dirty="0">
            <a:solidFill>
              <a:sysClr val="window" lastClr="FFFFFF"/>
            </a:solidFill>
            <a:latin typeface="Calibri" panose="020F0502020204030204"/>
            <a:ea typeface="+mn-ea"/>
            <a:cs typeface="+mn-cs"/>
          </a:endParaRPr>
        </a:p>
      </dsp:txBody>
      <dsp:txXfrm rot="5400000">
        <a:off x="489" y="677544"/>
        <a:ext cx="1268681" cy="2032635"/>
      </dsp:txXfrm>
    </dsp:sp>
    <dsp:sp modelId="{6C18E3FC-BF47-4819-B9EE-90D2C2AE65EB}">
      <dsp:nvSpPr>
        <dsp:cNvPr id="0" name=""/>
        <dsp:cNvSpPr/>
      </dsp:nvSpPr>
      <dsp:spPr>
        <a:xfrm rot="16200000">
          <a:off x="304799" y="1059521"/>
          <a:ext cx="3387725" cy="1268681"/>
        </a:xfrm>
        <a:prstGeom prst="flowChartManualOperation">
          <a:avLst/>
        </a:prstGeom>
        <a:solidFill>
          <a:srgbClr val="44546A">
            <a:hueOff val="0"/>
            <a:satOff val="0"/>
            <a:lumOff val="0"/>
            <a:alphaOff val="0"/>
          </a:srgbClr>
        </a:solidFill>
        <a:ln w="19050" cap="flat" cmpd="sng" algn="ctr">
          <a:solidFill>
            <a:srgbClr val="E7E6E6">
              <a:hueOff val="0"/>
              <a:satOff val="0"/>
              <a:lumOff val="0"/>
              <a:alphaOff val="0"/>
            </a:srgb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4300" tIns="0" rIns="117326" bIns="0" numCol="1" spcCol="1270" anchor="t" anchorCtr="0">
          <a:noAutofit/>
        </a:bodyPr>
        <a:lstStyle/>
        <a:p>
          <a:pPr lvl="0" algn="l" defTabSz="800100">
            <a:lnSpc>
              <a:spcPct val="90000"/>
            </a:lnSpc>
            <a:spcBef>
              <a:spcPct val="0"/>
            </a:spcBef>
            <a:spcAft>
              <a:spcPct val="35000"/>
            </a:spcAft>
          </a:pPr>
          <a:r>
            <a:rPr lang="en-US" sz="1800" kern="1200">
              <a:solidFill>
                <a:sysClr val="window" lastClr="FFFFFF"/>
              </a:solidFill>
              <a:latin typeface="Calibri" panose="020F0502020204030204"/>
              <a:ea typeface="+mn-ea"/>
              <a:cs typeface="+mn-cs"/>
            </a:rPr>
            <a:t>User</a:t>
          </a:r>
        </a:p>
        <a:p>
          <a:pPr marL="114300" lvl="1" indent="-114300" algn="l" defTabSz="622300">
            <a:lnSpc>
              <a:spcPct val="90000"/>
            </a:lnSpc>
            <a:spcBef>
              <a:spcPct val="0"/>
            </a:spcBef>
            <a:spcAft>
              <a:spcPct val="15000"/>
            </a:spcAft>
            <a:buChar char="••"/>
          </a:pPr>
          <a:r>
            <a:rPr lang="en-US" sz="1400" kern="1200" dirty="0">
              <a:solidFill>
                <a:sysClr val="window" lastClr="FFFFFF"/>
              </a:solidFill>
              <a:latin typeface="Calibri" panose="020F0502020204030204"/>
              <a:ea typeface="+mn-ea"/>
              <a:cs typeface="+mn-cs"/>
            </a:rPr>
            <a:t>View</a:t>
          </a:r>
        </a:p>
        <a:p>
          <a:pPr marL="114300" lvl="1" indent="-114300" algn="l" defTabSz="622300">
            <a:lnSpc>
              <a:spcPct val="90000"/>
            </a:lnSpc>
            <a:spcBef>
              <a:spcPct val="0"/>
            </a:spcBef>
            <a:spcAft>
              <a:spcPct val="15000"/>
            </a:spcAft>
            <a:buChar char="••"/>
          </a:pPr>
          <a:r>
            <a:rPr lang="en-US" sz="1400" kern="1200" dirty="0">
              <a:solidFill>
                <a:sysClr val="window" lastClr="FFFFFF"/>
              </a:solidFill>
              <a:latin typeface="Calibri" panose="020F0502020204030204"/>
              <a:ea typeface="+mn-ea"/>
              <a:cs typeface="+mn-cs"/>
            </a:rPr>
            <a:t>Edit</a:t>
          </a:r>
        </a:p>
        <a:p>
          <a:pPr marL="114300" lvl="1" indent="-114300" algn="l" defTabSz="622300">
            <a:lnSpc>
              <a:spcPct val="90000"/>
            </a:lnSpc>
            <a:spcBef>
              <a:spcPct val="0"/>
            </a:spcBef>
            <a:spcAft>
              <a:spcPct val="15000"/>
            </a:spcAft>
            <a:buChar char="••"/>
          </a:pPr>
          <a:r>
            <a:rPr lang="en-US" sz="1400" kern="1200" dirty="0">
              <a:solidFill>
                <a:sysClr val="window" lastClr="FFFFFF"/>
              </a:solidFill>
              <a:latin typeface="Calibri" panose="020F0502020204030204"/>
              <a:ea typeface="+mn-ea"/>
              <a:cs typeface="+mn-cs"/>
            </a:rPr>
            <a:t>Input</a:t>
          </a:r>
        </a:p>
        <a:p>
          <a:pPr marL="114300" lvl="1" indent="-114300" algn="l" defTabSz="622300">
            <a:lnSpc>
              <a:spcPct val="90000"/>
            </a:lnSpc>
            <a:spcBef>
              <a:spcPct val="0"/>
            </a:spcBef>
            <a:spcAft>
              <a:spcPct val="15000"/>
            </a:spcAft>
            <a:buChar char="••"/>
          </a:pPr>
          <a:r>
            <a:rPr lang="en-US" sz="1400" kern="1200" dirty="0" smtClean="0">
              <a:solidFill>
                <a:sysClr val="window" lastClr="FFFFFF"/>
              </a:solidFill>
              <a:latin typeface="Calibri" panose="020F0502020204030204"/>
              <a:ea typeface="+mn-ea"/>
              <a:cs typeface="+mn-cs"/>
            </a:rPr>
            <a:t>Close Case</a:t>
          </a:r>
          <a:endParaRPr lang="en-US" sz="1400" kern="1200" dirty="0">
            <a:solidFill>
              <a:sysClr val="window" lastClr="FFFFFF"/>
            </a:solidFill>
            <a:latin typeface="Calibri" panose="020F0502020204030204"/>
            <a:ea typeface="+mn-ea"/>
            <a:cs typeface="+mn-cs"/>
          </a:endParaRPr>
        </a:p>
      </dsp:txBody>
      <dsp:txXfrm rot="5400000">
        <a:off x="1364321" y="677544"/>
        <a:ext cx="1268681" cy="2032635"/>
      </dsp:txXfrm>
    </dsp:sp>
    <dsp:sp modelId="{46D79DE8-24B7-4A6B-AACB-767F0DED78D0}">
      <dsp:nvSpPr>
        <dsp:cNvPr id="0" name=""/>
        <dsp:cNvSpPr/>
      </dsp:nvSpPr>
      <dsp:spPr>
        <a:xfrm rot="16200000">
          <a:off x="1668632" y="1059521"/>
          <a:ext cx="3387725" cy="1268681"/>
        </a:xfrm>
        <a:prstGeom prst="flowChartManualOperation">
          <a:avLst/>
        </a:prstGeom>
        <a:solidFill>
          <a:srgbClr val="44546A">
            <a:hueOff val="0"/>
            <a:satOff val="0"/>
            <a:lumOff val="0"/>
            <a:alphaOff val="0"/>
          </a:srgbClr>
        </a:solidFill>
        <a:ln w="19050" cap="flat" cmpd="sng" algn="ctr">
          <a:solidFill>
            <a:srgbClr val="E7E6E6">
              <a:hueOff val="0"/>
              <a:satOff val="0"/>
              <a:lumOff val="0"/>
              <a:alphaOff val="0"/>
            </a:srgb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4300" tIns="0" rIns="117326" bIns="0" numCol="1" spcCol="1270" anchor="t" anchorCtr="0">
          <a:noAutofit/>
        </a:bodyPr>
        <a:lstStyle/>
        <a:p>
          <a:pPr lvl="0" algn="l" defTabSz="800100">
            <a:lnSpc>
              <a:spcPct val="90000"/>
            </a:lnSpc>
            <a:spcBef>
              <a:spcPct val="0"/>
            </a:spcBef>
            <a:spcAft>
              <a:spcPct val="35000"/>
            </a:spcAft>
          </a:pPr>
          <a:r>
            <a:rPr lang="en-US" sz="1800" kern="1200">
              <a:solidFill>
                <a:sysClr val="window" lastClr="FFFFFF"/>
              </a:solidFill>
              <a:latin typeface="Calibri" panose="020F0502020204030204"/>
              <a:ea typeface="+mn-ea"/>
              <a:cs typeface="+mn-cs"/>
            </a:rPr>
            <a:t>View</a:t>
          </a:r>
        </a:p>
        <a:p>
          <a:pPr marL="114300" lvl="1" indent="-114300" algn="l" defTabSz="622300">
            <a:lnSpc>
              <a:spcPct val="90000"/>
            </a:lnSpc>
            <a:spcBef>
              <a:spcPct val="0"/>
            </a:spcBef>
            <a:spcAft>
              <a:spcPct val="15000"/>
            </a:spcAft>
            <a:buChar char="••"/>
          </a:pPr>
          <a:r>
            <a:rPr lang="en-US" sz="1400" kern="1200">
              <a:solidFill>
                <a:sysClr val="window" lastClr="FFFFFF"/>
              </a:solidFill>
              <a:latin typeface="Calibri" panose="020F0502020204030204"/>
              <a:ea typeface="+mn-ea"/>
              <a:cs typeface="+mn-cs"/>
            </a:rPr>
            <a:t>View Only</a:t>
          </a:r>
        </a:p>
      </dsp:txBody>
      <dsp:txXfrm rot="5400000">
        <a:off x="2728154" y="677544"/>
        <a:ext cx="1268681" cy="203263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2DBE17-A141-46D9-A98F-05717F32D18C}" type="datetimeFigureOut">
              <a:rPr lang="en-US" smtClean="0"/>
              <a:t>2/2/2018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97159D-A1F6-48B1-9E3F-8444C8BB240C}" type="slidenum">
              <a:rPr lang="en-US" smtClean="0"/>
              <a:t>‹#›</a:t>
            </a:fld>
            <a:endParaRPr lang="en-US"/>
          </a:p>
        </p:txBody>
      </p:sp>
    </p:spTree>
    <p:extLst>
      <p:ext uri="{BB962C8B-B14F-4D97-AF65-F5344CB8AC3E}">
        <p14:creationId xmlns:p14="http://schemas.microsoft.com/office/powerpoint/2010/main" val="196878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97159D-A1F6-48B1-9E3F-8444C8BB240C}" type="slidenum">
              <a:rPr lang="en-US" smtClean="0"/>
              <a:t>1</a:t>
            </a:fld>
            <a:endParaRPr lang="en-US"/>
          </a:p>
        </p:txBody>
      </p:sp>
    </p:spTree>
    <p:extLst>
      <p:ext uri="{BB962C8B-B14F-4D97-AF65-F5344CB8AC3E}">
        <p14:creationId xmlns:p14="http://schemas.microsoft.com/office/powerpoint/2010/main" val="1615956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CD7784E-F18D-4EC3-95A4-77F3947F368C}" type="datetimeFigureOut">
              <a:rPr lang="en-US" smtClean="0"/>
              <a:t>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E3A1A2-B096-466A-9B45-116691277567}" type="slidenum">
              <a:rPr lang="en-US" smtClean="0"/>
              <a:t>‹#›</a:t>
            </a:fld>
            <a:endParaRPr lang="en-US"/>
          </a:p>
        </p:txBody>
      </p:sp>
    </p:spTree>
    <p:extLst>
      <p:ext uri="{BB962C8B-B14F-4D97-AF65-F5344CB8AC3E}">
        <p14:creationId xmlns:p14="http://schemas.microsoft.com/office/powerpoint/2010/main" val="2180290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D7784E-F18D-4EC3-95A4-77F3947F368C}" type="datetimeFigureOut">
              <a:rPr lang="en-US" smtClean="0"/>
              <a:t>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E3A1A2-B096-466A-9B45-116691277567}" type="slidenum">
              <a:rPr lang="en-US" smtClean="0"/>
              <a:t>‹#›</a:t>
            </a:fld>
            <a:endParaRPr lang="en-US"/>
          </a:p>
        </p:txBody>
      </p:sp>
    </p:spTree>
    <p:extLst>
      <p:ext uri="{BB962C8B-B14F-4D97-AF65-F5344CB8AC3E}">
        <p14:creationId xmlns:p14="http://schemas.microsoft.com/office/powerpoint/2010/main" val="305764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D7784E-F18D-4EC3-95A4-77F3947F368C}" type="datetimeFigureOut">
              <a:rPr lang="en-US" smtClean="0"/>
              <a:t>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E3A1A2-B096-466A-9B45-116691277567}" type="slidenum">
              <a:rPr lang="en-US" smtClean="0"/>
              <a:t>‹#›</a:t>
            </a:fld>
            <a:endParaRPr lang="en-US"/>
          </a:p>
        </p:txBody>
      </p:sp>
    </p:spTree>
    <p:extLst>
      <p:ext uri="{BB962C8B-B14F-4D97-AF65-F5344CB8AC3E}">
        <p14:creationId xmlns:p14="http://schemas.microsoft.com/office/powerpoint/2010/main" val="36702052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15" name="Picture Placeholder 11"/>
          <p:cNvSpPr>
            <a:spLocks noGrp="1"/>
          </p:cNvSpPr>
          <p:nvPr>
            <p:ph type="pic" sz="quarter" idx="13"/>
          </p:nvPr>
        </p:nvSpPr>
        <p:spPr>
          <a:xfrm>
            <a:off x="9202086" y="1905000"/>
            <a:ext cx="1812616" cy="1812616"/>
          </a:xfrm>
          <a:prstGeom prst="ellipse">
            <a:avLst/>
          </a:prstGeom>
        </p:spPr>
        <p:txBody>
          <a:bodyPr/>
          <a:lstStyle/>
          <a:p>
            <a:endParaRPr lang="en-US"/>
          </a:p>
        </p:txBody>
      </p:sp>
      <p:sp>
        <p:nvSpPr>
          <p:cNvPr id="12" name="Picture Placeholder 11"/>
          <p:cNvSpPr>
            <a:spLocks noGrp="1"/>
          </p:cNvSpPr>
          <p:nvPr>
            <p:ph type="pic" sz="quarter" idx="10"/>
          </p:nvPr>
        </p:nvSpPr>
        <p:spPr>
          <a:xfrm>
            <a:off x="1177299" y="1905000"/>
            <a:ext cx="1812616" cy="1812616"/>
          </a:xfrm>
          <a:prstGeom prst="ellipse">
            <a:avLst/>
          </a:prstGeom>
        </p:spPr>
        <p:txBody>
          <a:bodyPr/>
          <a:lstStyle/>
          <a:p>
            <a:endParaRPr lang="en-US"/>
          </a:p>
        </p:txBody>
      </p:sp>
      <p:sp>
        <p:nvSpPr>
          <p:cNvPr id="13" name="Picture Placeholder 11"/>
          <p:cNvSpPr>
            <a:spLocks noGrp="1"/>
          </p:cNvSpPr>
          <p:nvPr>
            <p:ph type="pic" sz="quarter" idx="11"/>
          </p:nvPr>
        </p:nvSpPr>
        <p:spPr>
          <a:xfrm>
            <a:off x="3852228" y="1905000"/>
            <a:ext cx="1812616" cy="1812616"/>
          </a:xfrm>
          <a:prstGeom prst="ellipse">
            <a:avLst/>
          </a:prstGeom>
        </p:spPr>
        <p:txBody>
          <a:bodyPr/>
          <a:lstStyle/>
          <a:p>
            <a:endParaRPr lang="en-US"/>
          </a:p>
        </p:txBody>
      </p:sp>
      <p:sp>
        <p:nvSpPr>
          <p:cNvPr id="14" name="Picture Placeholder 11"/>
          <p:cNvSpPr>
            <a:spLocks noGrp="1"/>
          </p:cNvSpPr>
          <p:nvPr>
            <p:ph type="pic" sz="quarter" idx="12"/>
          </p:nvPr>
        </p:nvSpPr>
        <p:spPr>
          <a:xfrm>
            <a:off x="6527157" y="1905000"/>
            <a:ext cx="1812616" cy="1812616"/>
          </a:xfrm>
          <a:prstGeom prst="ellipse">
            <a:avLst/>
          </a:prstGeom>
        </p:spPr>
        <p:txBody>
          <a:bodyPr/>
          <a:lstStyle/>
          <a:p>
            <a:endParaRPr lang="en-US"/>
          </a:p>
        </p:txBody>
      </p:sp>
    </p:spTree>
    <p:extLst>
      <p:ext uri="{BB962C8B-B14F-4D97-AF65-F5344CB8AC3E}">
        <p14:creationId xmlns:p14="http://schemas.microsoft.com/office/powerpoint/2010/main" val="25020964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4" y="2514601"/>
            <a:ext cx="8915399" cy="2262781"/>
          </a:xfrm>
        </p:spPr>
        <p:txBody>
          <a:bodyPr anchor="b">
            <a:normAutofit/>
          </a:bodyPr>
          <a:lstStyle>
            <a:lvl1pPr>
              <a:defRPr sz="5398"/>
            </a:lvl1pPr>
          </a:lstStyle>
          <a:p>
            <a:r>
              <a:rPr lang="en-US" smtClean="0"/>
              <a:t>Click to edit Master title style</a:t>
            </a:r>
            <a:endParaRPr lang="en-US" dirty="0"/>
          </a:p>
        </p:txBody>
      </p:sp>
      <p:sp>
        <p:nvSpPr>
          <p:cNvPr id="3" name="Subtitle 2"/>
          <p:cNvSpPr>
            <a:spLocks noGrp="1"/>
          </p:cNvSpPr>
          <p:nvPr>
            <p:ph type="subTitle" idx="1"/>
          </p:nvPr>
        </p:nvSpPr>
        <p:spPr>
          <a:xfrm>
            <a:off x="2589214" y="4777381"/>
            <a:ext cx="8915399" cy="1126283"/>
          </a:xfrm>
        </p:spPr>
        <p:txBody>
          <a:bodyPr anchor="t"/>
          <a:lstStyle>
            <a:lvl1pPr marL="0" indent="0" algn="l">
              <a:buNone/>
              <a:defRPr>
                <a:solidFill>
                  <a:schemeClr val="tx1">
                    <a:lumMod val="65000"/>
                    <a:lumOff val="35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BE6B025-9F71-4FFF-9098-4738D5479215}" type="datetime1">
              <a:rPr lang="en-US" smtClean="0">
                <a:solidFill>
                  <a:prstClr val="black">
                    <a:tint val="75000"/>
                  </a:prstClr>
                </a:solidFill>
              </a:rPr>
              <a:pPr/>
              <a:t>2/2/2018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Corporate Presentation</a:t>
            </a:r>
            <a:endParaRPr lang="en-US" dirty="0">
              <a:solidFill>
                <a:prstClr val="black">
                  <a:tint val="75000"/>
                </a:prstClr>
              </a:solidFill>
            </a:endParaRPr>
          </a:p>
        </p:txBody>
      </p:sp>
      <p:sp>
        <p:nvSpPr>
          <p:cNvPr id="7" name="Freeform 6"/>
          <p:cNvSpPr/>
          <p:nvPr/>
        </p:nvSpPr>
        <p:spPr bwMode="auto">
          <a:xfrm>
            <a:off x="0" y="4323812"/>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3" y="4529542"/>
            <a:ext cx="779767" cy="365125"/>
          </a:xfrm>
        </p:spPr>
        <p:txBody>
          <a:bodyPr/>
          <a:lstStyle/>
          <a:p>
            <a:fld id="{A3F31473-23EB-4724-8B59-FE6D21D89FA4}" type="slidenum">
              <a:rPr lang="en-US" smtClean="0"/>
              <a:pPr/>
              <a:t>‹#›</a:t>
            </a:fld>
            <a:endParaRPr lang="en-US"/>
          </a:p>
        </p:txBody>
      </p:sp>
    </p:spTree>
    <p:extLst>
      <p:ext uri="{BB962C8B-B14F-4D97-AF65-F5344CB8AC3E}">
        <p14:creationId xmlns:p14="http://schemas.microsoft.com/office/powerpoint/2010/main" val="2815615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4569CF6-C16B-4D0A-BE36-2498D5FEF383}" type="datetime1">
              <a:rPr lang="en-US" smtClean="0">
                <a:solidFill>
                  <a:prstClr val="black">
                    <a:tint val="75000"/>
                  </a:prstClr>
                </a:solidFill>
              </a:rPr>
              <a:pPr/>
              <a:t>2/2/2018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Corporate Presentation</a:t>
            </a:r>
            <a:endParaRPr lang="en-US" dirty="0">
              <a:solidFill>
                <a:prstClr val="black">
                  <a:tint val="75000"/>
                </a:prstClr>
              </a:solidFill>
            </a:endParaRPr>
          </a:p>
        </p:txBody>
      </p:sp>
      <p:sp>
        <p:nvSpPr>
          <p:cNvPr id="8" name="Freeform 11"/>
          <p:cNvSpPr/>
          <p:nvPr/>
        </p:nvSpPr>
        <p:spPr bwMode="auto">
          <a:xfrm flipV="1">
            <a:off x="-4188" y="71437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3F31473-23EB-4724-8B59-FE6D21D89FA4}" type="slidenum">
              <a:rPr lang="en-US" smtClean="0"/>
              <a:pPr/>
              <a:t>‹#›</a:t>
            </a:fld>
            <a:endParaRPr lang="en-US"/>
          </a:p>
        </p:txBody>
      </p:sp>
    </p:spTree>
    <p:extLst>
      <p:ext uri="{BB962C8B-B14F-4D97-AF65-F5344CB8AC3E}">
        <p14:creationId xmlns:p14="http://schemas.microsoft.com/office/powerpoint/2010/main" val="591000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3" y="2058750"/>
            <a:ext cx="8915399" cy="1468800"/>
          </a:xfrm>
        </p:spPr>
        <p:txBody>
          <a:bodyPr anchor="b"/>
          <a:lstStyle>
            <a:lvl1pPr algn="l">
              <a:defRPr sz="3999"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3" y="3530129"/>
            <a:ext cx="8915399" cy="860400"/>
          </a:xfrm>
        </p:spPr>
        <p:txBody>
          <a:bodyPr anchor="t"/>
          <a:lstStyle>
            <a:lvl1pPr marL="0" indent="0" algn="l">
              <a:buNone/>
              <a:defRPr sz="1999">
                <a:solidFill>
                  <a:schemeClr val="tx1">
                    <a:lumMod val="65000"/>
                    <a:lumOff val="3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832CDE-F1C2-480F-9FEA-7A01F712673B}" type="datetime1">
              <a:rPr lang="en-US" smtClean="0">
                <a:solidFill>
                  <a:prstClr val="black">
                    <a:tint val="75000"/>
                  </a:prstClr>
                </a:solidFill>
              </a:rPr>
              <a:pPr/>
              <a:t>2/2/2018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Corporate Presentation</a:t>
            </a:r>
            <a:endParaRPr lang="en-US" dirty="0">
              <a:solidFill>
                <a:prstClr val="black">
                  <a:tint val="75000"/>
                </a:prstClr>
              </a:solidFill>
            </a:endParaRPr>
          </a:p>
        </p:txBody>
      </p:sp>
      <p:sp>
        <p:nvSpPr>
          <p:cNvPr id="9" name="Freeform 11"/>
          <p:cNvSpPr/>
          <p:nvPr/>
        </p:nvSpPr>
        <p:spPr bwMode="auto">
          <a:xfrm flipV="1">
            <a:off x="-4188" y="317817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3" y="3244141"/>
            <a:ext cx="779767" cy="365125"/>
          </a:xfrm>
        </p:spPr>
        <p:txBody>
          <a:bodyPr/>
          <a:lstStyle/>
          <a:p>
            <a:fld id="{A3F31473-23EB-4724-8B59-FE6D21D89FA4}" type="slidenum">
              <a:rPr lang="en-US" smtClean="0"/>
              <a:pPr/>
              <a:t>‹#›</a:t>
            </a:fld>
            <a:endParaRPr lang="en-US"/>
          </a:p>
        </p:txBody>
      </p:sp>
    </p:spTree>
    <p:extLst>
      <p:ext uri="{BB962C8B-B14F-4D97-AF65-F5344CB8AC3E}">
        <p14:creationId xmlns:p14="http://schemas.microsoft.com/office/powerpoint/2010/main" val="1997758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3"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EF91738-C9DD-4B97-BB6E-936970796C85}" type="datetime1">
              <a:rPr lang="en-US" smtClean="0">
                <a:solidFill>
                  <a:prstClr val="black">
                    <a:tint val="75000"/>
                  </a:prstClr>
                </a:solidFill>
              </a:rPr>
              <a:pPr/>
              <a:t>2/2/2018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Corporate Presentation</a:t>
            </a:r>
            <a:endParaRPr lang="en-US" dirty="0">
              <a:solidFill>
                <a:prstClr val="black">
                  <a:tint val="75000"/>
                </a:prstClr>
              </a:solidFill>
            </a:endParaRPr>
          </a:p>
        </p:txBody>
      </p:sp>
      <p:sp>
        <p:nvSpPr>
          <p:cNvPr id="12" name="Freeform 11"/>
          <p:cNvSpPr/>
          <p:nvPr/>
        </p:nvSpPr>
        <p:spPr bwMode="auto">
          <a:xfrm flipV="1">
            <a:off x="-4188" y="71437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3" y="787784"/>
            <a:ext cx="779767" cy="365125"/>
          </a:xfrm>
        </p:spPr>
        <p:txBody>
          <a:bodyPr/>
          <a:lstStyle/>
          <a:p>
            <a:fld id="{A3F31473-23EB-4724-8B59-FE6D21D89FA4}" type="slidenum">
              <a:rPr lang="en-US" smtClean="0"/>
              <a:pPr/>
              <a:t>‹#›</a:t>
            </a:fld>
            <a:endParaRPr lang="en-US"/>
          </a:p>
        </p:txBody>
      </p:sp>
    </p:spTree>
    <p:extLst>
      <p:ext uri="{BB962C8B-B14F-4D97-AF65-F5344CB8AC3E}">
        <p14:creationId xmlns:p14="http://schemas.microsoft.com/office/powerpoint/2010/main" val="247542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C4039B4-313A-42FB-907E-6A692114EC53}" type="datetime1">
              <a:rPr lang="en-US" smtClean="0">
                <a:solidFill>
                  <a:prstClr val="black">
                    <a:tint val="75000"/>
                  </a:prstClr>
                </a:solidFill>
              </a:rPr>
              <a:pPr/>
              <a:t>2/2/2018</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en-US" smtClean="0">
                <a:solidFill>
                  <a:prstClr val="black">
                    <a:tint val="75000"/>
                  </a:prstClr>
                </a:solidFill>
              </a:rPr>
              <a:t>Corporate Presentation</a:t>
            </a:r>
            <a:endParaRPr lang="en-US" dirty="0">
              <a:solidFill>
                <a:prstClr val="black">
                  <a:tint val="75000"/>
                </a:prstClr>
              </a:solidFill>
            </a:endParaRPr>
          </a:p>
        </p:txBody>
      </p:sp>
      <p:sp>
        <p:nvSpPr>
          <p:cNvPr id="12" name="Freeform 11"/>
          <p:cNvSpPr/>
          <p:nvPr/>
        </p:nvSpPr>
        <p:spPr bwMode="auto">
          <a:xfrm flipV="1">
            <a:off x="-4188" y="71437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3" y="787784"/>
            <a:ext cx="779767" cy="365125"/>
          </a:xfrm>
        </p:spPr>
        <p:txBody>
          <a:bodyPr/>
          <a:lstStyle/>
          <a:p>
            <a:fld id="{A3F31473-23EB-4724-8B59-FE6D21D89FA4}" type="slidenum">
              <a:rPr lang="en-US" smtClean="0"/>
              <a:pPr/>
              <a:t>‹#›</a:t>
            </a:fld>
            <a:endParaRPr lang="en-US"/>
          </a:p>
        </p:txBody>
      </p:sp>
    </p:spTree>
    <p:extLst>
      <p:ext uri="{BB962C8B-B14F-4D97-AF65-F5344CB8AC3E}">
        <p14:creationId xmlns:p14="http://schemas.microsoft.com/office/powerpoint/2010/main" val="3698026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4FB03CA-D9BE-4E7D-AB1E-E95A236FCEA5}" type="datetime1">
              <a:rPr lang="en-US" smtClean="0">
                <a:solidFill>
                  <a:prstClr val="black">
                    <a:tint val="75000"/>
                  </a:prstClr>
                </a:solidFill>
              </a:rPr>
              <a:pPr/>
              <a:t>2/2/2018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Corporate Presentation</a:t>
            </a:r>
            <a:endParaRPr lang="en-US" dirty="0">
              <a:solidFill>
                <a:prstClr val="black">
                  <a:tint val="75000"/>
                </a:prstClr>
              </a:solidFill>
            </a:endParaRPr>
          </a:p>
        </p:txBody>
      </p:sp>
      <p:sp>
        <p:nvSpPr>
          <p:cNvPr id="7" name="Freeform 11"/>
          <p:cNvSpPr/>
          <p:nvPr/>
        </p:nvSpPr>
        <p:spPr bwMode="auto">
          <a:xfrm flipV="1">
            <a:off x="-4188" y="71437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3F31473-23EB-4724-8B59-FE6D21D89FA4}" type="slidenum">
              <a:rPr lang="en-US" smtClean="0"/>
              <a:pPr/>
              <a:t>‹#›</a:t>
            </a:fld>
            <a:endParaRPr lang="en-US"/>
          </a:p>
        </p:txBody>
      </p:sp>
    </p:spTree>
    <p:extLst>
      <p:ext uri="{BB962C8B-B14F-4D97-AF65-F5344CB8AC3E}">
        <p14:creationId xmlns:p14="http://schemas.microsoft.com/office/powerpoint/2010/main" val="1631138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61C815-C7BF-49CB-AAAA-E334EA54BB93}" type="datetime1">
              <a:rPr lang="en-US" smtClean="0">
                <a:solidFill>
                  <a:prstClr val="black">
                    <a:tint val="75000"/>
                  </a:prstClr>
                </a:solidFill>
              </a:rPr>
              <a:pPr/>
              <a:t>2/2/2018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Corporate Presentation</a:t>
            </a:r>
            <a:endParaRPr lang="en-US" dirty="0">
              <a:solidFill>
                <a:prstClr val="black">
                  <a:tint val="75000"/>
                </a:prstClr>
              </a:solidFill>
            </a:endParaRPr>
          </a:p>
        </p:txBody>
      </p:sp>
      <p:sp>
        <p:nvSpPr>
          <p:cNvPr id="6" name="Freeform 11"/>
          <p:cNvSpPr/>
          <p:nvPr/>
        </p:nvSpPr>
        <p:spPr bwMode="auto">
          <a:xfrm flipV="1">
            <a:off x="-4188" y="71437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3F31473-23EB-4724-8B59-FE6D21D89FA4}" type="slidenum">
              <a:rPr lang="en-US" smtClean="0"/>
              <a:pPr/>
              <a:t>‹#›</a:t>
            </a:fld>
            <a:endParaRPr lang="en-US"/>
          </a:p>
        </p:txBody>
      </p:sp>
    </p:spTree>
    <p:extLst>
      <p:ext uri="{BB962C8B-B14F-4D97-AF65-F5344CB8AC3E}">
        <p14:creationId xmlns:p14="http://schemas.microsoft.com/office/powerpoint/2010/main" val="1183204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D7784E-F18D-4EC3-95A4-77F3947F368C}" type="datetimeFigureOut">
              <a:rPr lang="en-US" smtClean="0"/>
              <a:t>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E3A1A2-B096-466A-9B45-116691277567}" type="slidenum">
              <a:rPr lang="en-US" smtClean="0"/>
              <a:t>‹#›</a:t>
            </a:fld>
            <a:endParaRPr lang="en-US"/>
          </a:p>
        </p:txBody>
      </p:sp>
    </p:spTree>
    <p:extLst>
      <p:ext uri="{BB962C8B-B14F-4D97-AF65-F5344CB8AC3E}">
        <p14:creationId xmlns:p14="http://schemas.microsoft.com/office/powerpoint/2010/main" val="13442742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1999" b="0"/>
            </a:lvl1pPr>
          </a:lstStyle>
          <a:p>
            <a:r>
              <a:rPr lang="en-US" smtClean="0"/>
              <a:t>Click to edit Master title style</a:t>
            </a:r>
            <a:endParaRPr lang="en-US" dirty="0"/>
          </a:p>
        </p:txBody>
      </p:sp>
      <p:sp>
        <p:nvSpPr>
          <p:cNvPr id="3" name="Content Placeholder 2"/>
          <p:cNvSpPr>
            <a:spLocks noGrp="1"/>
          </p:cNvSpPr>
          <p:nvPr>
            <p:ph idx="1"/>
          </p:nvPr>
        </p:nvSpPr>
        <p:spPr>
          <a:xfrm>
            <a:off x="6323012" y="446090"/>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7E30B8-DF3F-4CD0-8FE2-5A5D91E87A7F}" type="datetime1">
              <a:rPr lang="en-US" smtClean="0">
                <a:solidFill>
                  <a:prstClr val="black">
                    <a:tint val="75000"/>
                  </a:prstClr>
                </a:solidFill>
              </a:rPr>
              <a:pPr/>
              <a:t>2/2/2018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Corporate Presentation</a:t>
            </a:r>
            <a:endParaRPr lang="en-US" dirty="0">
              <a:solidFill>
                <a:prstClr val="black">
                  <a:tint val="75000"/>
                </a:prstClr>
              </a:solidFill>
            </a:endParaRPr>
          </a:p>
        </p:txBody>
      </p:sp>
      <p:sp>
        <p:nvSpPr>
          <p:cNvPr id="9" name="Freeform 11"/>
          <p:cNvSpPr/>
          <p:nvPr/>
        </p:nvSpPr>
        <p:spPr bwMode="auto">
          <a:xfrm flipV="1">
            <a:off x="-4188" y="71437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3F31473-23EB-4724-8B59-FE6D21D89FA4}" type="slidenum">
              <a:rPr lang="en-US" smtClean="0"/>
              <a:pPr/>
              <a:t>‹#›</a:t>
            </a:fld>
            <a:endParaRPr lang="en-US"/>
          </a:p>
        </p:txBody>
      </p:sp>
    </p:spTree>
    <p:extLst>
      <p:ext uri="{BB962C8B-B14F-4D97-AF65-F5344CB8AC3E}">
        <p14:creationId xmlns:p14="http://schemas.microsoft.com/office/powerpoint/2010/main" val="658193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399"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622F91-9448-4F9B-9BA4-ED2E4F98D9BE}" type="datetime1">
              <a:rPr lang="en-US" smtClean="0">
                <a:solidFill>
                  <a:prstClr val="black">
                    <a:tint val="75000"/>
                  </a:prstClr>
                </a:solidFill>
              </a:rPr>
              <a:pPr/>
              <a:t>2/2/2018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Corporate Presentation</a:t>
            </a:r>
            <a:endParaRPr lang="en-US" dirty="0">
              <a:solidFill>
                <a:prstClr val="black">
                  <a:tint val="75000"/>
                </a:prstClr>
              </a:solidFill>
            </a:endParaRPr>
          </a:p>
        </p:txBody>
      </p:sp>
      <p:sp>
        <p:nvSpPr>
          <p:cNvPr id="9" name="Freeform 11"/>
          <p:cNvSpPr/>
          <p:nvPr/>
        </p:nvSpPr>
        <p:spPr bwMode="auto">
          <a:xfrm flipV="1">
            <a:off x="-4188" y="491172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3" y="4983089"/>
            <a:ext cx="779767" cy="365125"/>
          </a:xfrm>
        </p:spPr>
        <p:txBody>
          <a:bodyPr/>
          <a:lstStyle/>
          <a:p>
            <a:fld id="{A3F31473-23EB-4724-8B59-FE6D21D89FA4}" type="slidenum">
              <a:rPr lang="en-US" smtClean="0"/>
              <a:pPr/>
              <a:t>‹#›</a:t>
            </a:fld>
            <a:endParaRPr lang="en-US"/>
          </a:p>
        </p:txBody>
      </p:sp>
    </p:spTree>
    <p:extLst>
      <p:ext uri="{BB962C8B-B14F-4D97-AF65-F5344CB8AC3E}">
        <p14:creationId xmlns:p14="http://schemas.microsoft.com/office/powerpoint/2010/main" val="861231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609600"/>
            <a:ext cx="8915399" cy="3117040"/>
          </a:xfrm>
        </p:spPr>
        <p:txBody>
          <a:bodyPr anchor="ctr">
            <a:normAutofit/>
          </a:bodyPr>
          <a:lstStyle>
            <a:lvl1pPr algn="l">
              <a:defRPr sz="4799"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3" y="4354046"/>
            <a:ext cx="8915399" cy="1555864"/>
          </a:xfrm>
        </p:spPr>
        <p:txBody>
          <a:bodyPr anchor="ctr">
            <a:normAutofit/>
          </a:bodyPr>
          <a:lstStyle>
            <a:lvl1pPr marL="0" indent="0" algn="l">
              <a:buNone/>
              <a:defRPr sz="1799">
                <a:solidFill>
                  <a:schemeClr val="tx1">
                    <a:lumMod val="65000"/>
                    <a:lumOff val="3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7E066B-0997-4EBB-9373-E1E16C6F0836}" type="datetime1">
              <a:rPr lang="en-US" smtClean="0">
                <a:solidFill>
                  <a:prstClr val="black">
                    <a:tint val="75000"/>
                  </a:prstClr>
                </a:solidFill>
              </a:rPr>
              <a:pPr/>
              <a:t>2/2/2018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Corporate Presentation</a:t>
            </a:r>
            <a:endParaRPr lang="en-US" dirty="0">
              <a:solidFill>
                <a:prstClr val="black">
                  <a:tint val="75000"/>
                </a:prstClr>
              </a:solidFill>
            </a:endParaRPr>
          </a:p>
        </p:txBody>
      </p:sp>
      <p:sp>
        <p:nvSpPr>
          <p:cNvPr id="9" name="Freeform 11"/>
          <p:cNvSpPr/>
          <p:nvPr/>
        </p:nvSpPr>
        <p:spPr bwMode="auto">
          <a:xfrm flipV="1">
            <a:off x="-4188" y="317817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3" y="3244141"/>
            <a:ext cx="779767" cy="365125"/>
          </a:xfrm>
        </p:spPr>
        <p:txBody>
          <a:bodyPr/>
          <a:lstStyle/>
          <a:p>
            <a:fld id="{A3F31473-23EB-4724-8B59-FE6D21D89FA4}" type="slidenum">
              <a:rPr lang="en-US" smtClean="0"/>
              <a:pPr/>
              <a:t>‹#›</a:t>
            </a:fld>
            <a:endParaRPr lang="en-US"/>
          </a:p>
        </p:txBody>
      </p:sp>
    </p:spTree>
    <p:extLst>
      <p:ext uri="{BB962C8B-B14F-4D97-AF65-F5344CB8AC3E}">
        <p14:creationId xmlns:p14="http://schemas.microsoft.com/office/powerpoint/2010/main" val="1876343524"/>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799"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3" y="4354046"/>
            <a:ext cx="8915399" cy="1555864"/>
          </a:xfrm>
        </p:spPr>
        <p:txBody>
          <a:bodyPr anchor="ctr">
            <a:normAutofit/>
          </a:bodyPr>
          <a:lstStyle>
            <a:lvl1pPr marL="0" indent="0" algn="l">
              <a:buNone/>
              <a:defRPr sz="1799">
                <a:solidFill>
                  <a:schemeClr val="tx1">
                    <a:lumMod val="65000"/>
                    <a:lumOff val="3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376BCF-D258-401A-8B2C-3ACE334E1DCD}" type="datetime1">
              <a:rPr lang="en-US" smtClean="0">
                <a:solidFill>
                  <a:prstClr val="black">
                    <a:tint val="75000"/>
                  </a:prstClr>
                </a:solidFill>
              </a:rPr>
              <a:pPr/>
              <a:t>2/2/2018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Corporate Presentation</a:t>
            </a:r>
            <a:endParaRPr lang="en-US" dirty="0">
              <a:solidFill>
                <a:prstClr val="black">
                  <a:tint val="75000"/>
                </a:prstClr>
              </a:solidFill>
            </a:endParaRPr>
          </a:p>
        </p:txBody>
      </p:sp>
      <p:sp>
        <p:nvSpPr>
          <p:cNvPr id="11" name="Freeform 11"/>
          <p:cNvSpPr/>
          <p:nvPr/>
        </p:nvSpPr>
        <p:spPr bwMode="auto">
          <a:xfrm flipV="1">
            <a:off x="-4188" y="317817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3" y="3244141"/>
            <a:ext cx="779767" cy="365125"/>
          </a:xfrm>
        </p:spPr>
        <p:txBody>
          <a:bodyPr/>
          <a:lstStyle/>
          <a:p>
            <a:fld id="{A3F31473-23EB-4724-8B59-FE6D21D89FA4}" type="slidenum">
              <a:rPr lang="en-US" smtClean="0"/>
              <a:pPr/>
              <a:t>‹#›</a:t>
            </a:fld>
            <a:endParaRPr lang="en-US"/>
          </a:p>
        </p:txBody>
      </p:sp>
      <p:sp>
        <p:nvSpPr>
          <p:cNvPr id="14" name="TextBox 13"/>
          <p:cNvSpPr txBox="1"/>
          <p:nvPr/>
        </p:nvSpPr>
        <p:spPr>
          <a:xfrm>
            <a:off x="2467653" y="648005"/>
            <a:ext cx="609600" cy="584776"/>
          </a:xfrm>
          <a:prstGeom prst="rect">
            <a:avLst/>
          </a:prstGeom>
        </p:spPr>
        <p:txBody>
          <a:bodyPr vert="horz" lIns="91416" tIns="45708" rIns="91416" bIns="45708" rtlCol="0" anchor="ctr">
            <a:noAutofit/>
          </a:bodyPr>
          <a:lstStyle/>
          <a:p>
            <a:r>
              <a:rPr lang="en-US" sz="7998" dirty="0">
                <a:ln w="3175" cmpd="sng">
                  <a:noFill/>
                </a:ln>
                <a:solidFill>
                  <a:srgbClr val="353535"/>
                </a:solidFill>
                <a:latin typeface="Arial"/>
              </a:rPr>
              <a:t>“</a:t>
            </a:r>
          </a:p>
        </p:txBody>
      </p:sp>
      <p:sp>
        <p:nvSpPr>
          <p:cNvPr id="15" name="TextBox 14"/>
          <p:cNvSpPr txBox="1"/>
          <p:nvPr/>
        </p:nvSpPr>
        <p:spPr>
          <a:xfrm>
            <a:off x="11114853" y="2905306"/>
            <a:ext cx="609600" cy="584776"/>
          </a:xfrm>
          <a:prstGeom prst="rect">
            <a:avLst/>
          </a:prstGeom>
        </p:spPr>
        <p:txBody>
          <a:bodyPr vert="horz" lIns="91416" tIns="45708" rIns="91416" bIns="45708" rtlCol="0" anchor="ctr">
            <a:noAutofit/>
          </a:bodyPr>
          <a:lstStyle/>
          <a:p>
            <a:r>
              <a:rPr lang="en-US" sz="7998" dirty="0">
                <a:ln w="3175" cmpd="sng">
                  <a:noFill/>
                </a:ln>
                <a:solidFill>
                  <a:srgbClr val="353535"/>
                </a:solidFill>
                <a:latin typeface="Arial"/>
              </a:rPr>
              <a:t>”</a:t>
            </a:r>
          </a:p>
        </p:txBody>
      </p:sp>
    </p:spTree>
    <p:extLst>
      <p:ext uri="{BB962C8B-B14F-4D97-AF65-F5344CB8AC3E}">
        <p14:creationId xmlns:p14="http://schemas.microsoft.com/office/powerpoint/2010/main" val="3496414708"/>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2"/>
            <a:ext cx="8915400" cy="2724845"/>
          </a:xfrm>
        </p:spPr>
        <p:txBody>
          <a:bodyPr anchor="b">
            <a:normAutofit/>
          </a:bodyPr>
          <a:lstStyle>
            <a:lvl1pPr algn="l">
              <a:defRPr sz="4799"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5044A88-8595-493F-B41D-31CD6D9270BB}" type="datetime1">
              <a:rPr lang="en-US" smtClean="0">
                <a:solidFill>
                  <a:prstClr val="black">
                    <a:tint val="75000"/>
                  </a:prstClr>
                </a:solidFill>
              </a:rPr>
              <a:pPr/>
              <a:t>2/2/2018</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Corporate Presentation</a:t>
            </a:r>
            <a:endParaRPr lang="en-US" dirty="0">
              <a:solidFill>
                <a:prstClr val="black">
                  <a:tint val="75000"/>
                </a:prstClr>
              </a:solidFill>
            </a:endParaRPr>
          </a:p>
        </p:txBody>
      </p:sp>
      <p:sp>
        <p:nvSpPr>
          <p:cNvPr id="9" name="Freeform 11"/>
          <p:cNvSpPr/>
          <p:nvPr/>
        </p:nvSpPr>
        <p:spPr bwMode="auto">
          <a:xfrm flipV="1">
            <a:off x="-4188" y="491172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3" y="4983089"/>
            <a:ext cx="779767" cy="365125"/>
          </a:xfrm>
        </p:spPr>
        <p:txBody>
          <a:bodyPr/>
          <a:lstStyle/>
          <a:p>
            <a:fld id="{A3F31473-23EB-4724-8B59-FE6D21D89FA4}" type="slidenum">
              <a:rPr lang="en-US" smtClean="0"/>
              <a:pPr/>
              <a:t>‹#›</a:t>
            </a:fld>
            <a:endParaRPr lang="en-US"/>
          </a:p>
        </p:txBody>
      </p:sp>
    </p:spTree>
    <p:extLst>
      <p:ext uri="{BB962C8B-B14F-4D97-AF65-F5344CB8AC3E}">
        <p14:creationId xmlns:p14="http://schemas.microsoft.com/office/powerpoint/2010/main" val="459348393"/>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799"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399">
                <a:solidFill>
                  <a:schemeClr val="accent1"/>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2A3F0E1A-3C2F-44F0-925C-9DA3112B0F0C}" type="datetime1">
              <a:rPr lang="en-US" smtClean="0">
                <a:solidFill>
                  <a:prstClr val="black">
                    <a:tint val="75000"/>
                  </a:prstClr>
                </a:solidFill>
              </a:rPr>
              <a:pPr/>
              <a:t>2/2/2018</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Corporate Presentation</a:t>
            </a:r>
            <a:endParaRPr lang="en-US" dirty="0">
              <a:solidFill>
                <a:prstClr val="black">
                  <a:tint val="75000"/>
                </a:prstClr>
              </a:solidFill>
            </a:endParaRPr>
          </a:p>
        </p:txBody>
      </p:sp>
      <p:sp>
        <p:nvSpPr>
          <p:cNvPr id="11" name="Freeform 11"/>
          <p:cNvSpPr/>
          <p:nvPr/>
        </p:nvSpPr>
        <p:spPr bwMode="auto">
          <a:xfrm flipV="1">
            <a:off x="-4188" y="491172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3" y="4983089"/>
            <a:ext cx="779767" cy="365125"/>
          </a:xfrm>
        </p:spPr>
        <p:txBody>
          <a:bodyPr/>
          <a:lstStyle/>
          <a:p>
            <a:fld id="{A3F31473-23EB-4724-8B59-FE6D21D89FA4}" type="slidenum">
              <a:rPr lang="en-US" smtClean="0"/>
              <a:pPr/>
              <a:t>‹#›</a:t>
            </a:fld>
            <a:endParaRPr lang="en-US"/>
          </a:p>
        </p:txBody>
      </p:sp>
      <p:sp>
        <p:nvSpPr>
          <p:cNvPr id="17" name="TextBox 16"/>
          <p:cNvSpPr txBox="1"/>
          <p:nvPr/>
        </p:nvSpPr>
        <p:spPr>
          <a:xfrm>
            <a:off x="2467653" y="648005"/>
            <a:ext cx="609600" cy="584776"/>
          </a:xfrm>
          <a:prstGeom prst="rect">
            <a:avLst/>
          </a:prstGeom>
        </p:spPr>
        <p:txBody>
          <a:bodyPr vert="horz" lIns="91416" tIns="45708" rIns="91416" bIns="45708" rtlCol="0" anchor="ctr">
            <a:noAutofit/>
          </a:bodyPr>
          <a:lstStyle/>
          <a:p>
            <a:r>
              <a:rPr lang="en-US" sz="7998" dirty="0">
                <a:ln w="3175" cmpd="sng">
                  <a:noFill/>
                </a:ln>
                <a:solidFill>
                  <a:srgbClr val="353535"/>
                </a:solidFill>
                <a:latin typeface="Arial"/>
              </a:rPr>
              <a:t>“</a:t>
            </a:r>
          </a:p>
        </p:txBody>
      </p:sp>
      <p:sp>
        <p:nvSpPr>
          <p:cNvPr id="18" name="TextBox 17"/>
          <p:cNvSpPr txBox="1"/>
          <p:nvPr/>
        </p:nvSpPr>
        <p:spPr>
          <a:xfrm>
            <a:off x="11114853" y="2905306"/>
            <a:ext cx="609600" cy="584776"/>
          </a:xfrm>
          <a:prstGeom prst="rect">
            <a:avLst/>
          </a:prstGeom>
        </p:spPr>
        <p:txBody>
          <a:bodyPr vert="horz" lIns="91416" tIns="45708" rIns="91416" bIns="45708" rtlCol="0" anchor="ctr">
            <a:noAutofit/>
          </a:bodyPr>
          <a:lstStyle/>
          <a:p>
            <a:r>
              <a:rPr lang="en-US" sz="7998" dirty="0">
                <a:ln w="3175" cmpd="sng">
                  <a:noFill/>
                </a:ln>
                <a:solidFill>
                  <a:srgbClr val="353535"/>
                </a:solidFill>
                <a:latin typeface="Arial"/>
              </a:rPr>
              <a:t>”</a:t>
            </a:r>
          </a:p>
        </p:txBody>
      </p:sp>
    </p:spTree>
    <p:extLst>
      <p:ext uri="{BB962C8B-B14F-4D97-AF65-F5344CB8AC3E}">
        <p14:creationId xmlns:p14="http://schemas.microsoft.com/office/powerpoint/2010/main" val="2349820753"/>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3" y="627407"/>
            <a:ext cx="8915399" cy="2880020"/>
          </a:xfrm>
        </p:spPr>
        <p:txBody>
          <a:bodyPr anchor="ctr">
            <a:normAutofit/>
          </a:bodyPr>
          <a:lstStyle>
            <a:lvl1pPr algn="l">
              <a:defRPr sz="4799"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399">
                <a:solidFill>
                  <a:schemeClr val="accent1"/>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052CD6A-6A98-41A7-9DC6-003534E83B12}" type="datetime1">
              <a:rPr lang="en-US" smtClean="0">
                <a:solidFill>
                  <a:prstClr val="black">
                    <a:tint val="75000"/>
                  </a:prstClr>
                </a:solidFill>
              </a:rPr>
              <a:pPr/>
              <a:t>2/2/2018</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Corporate Presentation</a:t>
            </a:r>
            <a:endParaRPr lang="en-US" dirty="0">
              <a:solidFill>
                <a:prstClr val="black">
                  <a:tint val="75000"/>
                </a:prstClr>
              </a:solidFill>
            </a:endParaRPr>
          </a:p>
        </p:txBody>
      </p:sp>
      <p:sp>
        <p:nvSpPr>
          <p:cNvPr id="9" name="Freeform 11"/>
          <p:cNvSpPr/>
          <p:nvPr/>
        </p:nvSpPr>
        <p:spPr bwMode="auto">
          <a:xfrm flipV="1">
            <a:off x="-4188" y="491172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3" y="4983089"/>
            <a:ext cx="779767" cy="365125"/>
          </a:xfrm>
        </p:spPr>
        <p:txBody>
          <a:bodyPr/>
          <a:lstStyle/>
          <a:p>
            <a:fld id="{A3F31473-23EB-4724-8B59-FE6D21D89FA4}" type="slidenum">
              <a:rPr lang="en-US" smtClean="0"/>
              <a:pPr/>
              <a:t>‹#›</a:t>
            </a:fld>
            <a:endParaRPr lang="en-US"/>
          </a:p>
        </p:txBody>
      </p:sp>
    </p:spTree>
    <p:extLst>
      <p:ext uri="{BB962C8B-B14F-4D97-AF65-F5344CB8AC3E}">
        <p14:creationId xmlns:p14="http://schemas.microsoft.com/office/powerpoint/2010/main" val="1939819351"/>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272CF5-F9B9-4491-92C6-D9BE95DE6BE2}" type="datetime1">
              <a:rPr lang="en-US" smtClean="0">
                <a:solidFill>
                  <a:prstClr val="black">
                    <a:tint val="75000"/>
                  </a:prstClr>
                </a:solidFill>
              </a:rPr>
              <a:pPr/>
              <a:t>2/2/2018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Corporate Presentation</a:t>
            </a:r>
            <a:endParaRPr lang="en-US" dirty="0">
              <a:solidFill>
                <a:prstClr val="black">
                  <a:tint val="75000"/>
                </a:prstClr>
              </a:solidFill>
            </a:endParaRPr>
          </a:p>
        </p:txBody>
      </p:sp>
      <p:sp>
        <p:nvSpPr>
          <p:cNvPr id="8" name="Freeform 11"/>
          <p:cNvSpPr/>
          <p:nvPr/>
        </p:nvSpPr>
        <p:spPr bwMode="auto">
          <a:xfrm flipV="1">
            <a:off x="-4188" y="71437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3F31473-23EB-4724-8B59-FE6D21D89FA4}" type="slidenum">
              <a:rPr lang="en-US" smtClean="0"/>
              <a:pPr/>
              <a:t>‹#›</a:t>
            </a:fld>
            <a:endParaRPr lang="en-US"/>
          </a:p>
        </p:txBody>
      </p:sp>
    </p:spTree>
    <p:extLst>
      <p:ext uri="{BB962C8B-B14F-4D97-AF65-F5344CB8AC3E}">
        <p14:creationId xmlns:p14="http://schemas.microsoft.com/office/powerpoint/2010/main" val="1450112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7"/>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3" y="627407"/>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D30709-75F3-4461-8FBB-AFE588EF3DF8}" type="datetime1">
              <a:rPr lang="en-US" smtClean="0">
                <a:solidFill>
                  <a:prstClr val="black">
                    <a:tint val="75000"/>
                  </a:prstClr>
                </a:solidFill>
              </a:rPr>
              <a:pPr/>
              <a:t>2/2/2018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Corporate Presentation</a:t>
            </a:r>
            <a:endParaRPr lang="en-US" dirty="0">
              <a:solidFill>
                <a:prstClr val="black">
                  <a:tint val="75000"/>
                </a:prstClr>
              </a:solidFill>
            </a:endParaRPr>
          </a:p>
        </p:txBody>
      </p:sp>
      <p:sp>
        <p:nvSpPr>
          <p:cNvPr id="8" name="Freeform 11"/>
          <p:cNvSpPr/>
          <p:nvPr/>
        </p:nvSpPr>
        <p:spPr bwMode="auto">
          <a:xfrm flipV="1">
            <a:off x="-4188" y="71437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3F31473-23EB-4724-8B59-FE6D21D89FA4}" type="slidenum">
              <a:rPr lang="en-US" smtClean="0"/>
              <a:pPr/>
              <a:t>‹#›</a:t>
            </a:fld>
            <a:endParaRPr lang="en-US"/>
          </a:p>
        </p:txBody>
      </p:sp>
    </p:spTree>
    <p:extLst>
      <p:ext uri="{BB962C8B-B14F-4D97-AF65-F5344CB8AC3E}">
        <p14:creationId xmlns:p14="http://schemas.microsoft.com/office/powerpoint/2010/main" val="2540145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Information">
    <p:bg>
      <p:bgPr>
        <a:solidFill>
          <a:schemeClr val="accent1"/>
        </a:solidFill>
        <a:effectLst/>
      </p:bgPr>
    </p:bg>
    <p:spTree>
      <p:nvGrpSpPr>
        <p:cNvPr id="1" name=""/>
        <p:cNvGrpSpPr/>
        <p:nvPr/>
      </p:nvGrpSpPr>
      <p:grpSpPr>
        <a:xfrm>
          <a:off x="0" y="0"/>
          <a:ext cx="0" cy="0"/>
          <a:chOff x="0" y="0"/>
          <a:chExt cx="0" cy="0"/>
        </a:xfrm>
      </p:grpSpPr>
      <p:sp>
        <p:nvSpPr>
          <p:cNvPr id="14" name="Text Placeholder 12"/>
          <p:cNvSpPr>
            <a:spLocks noGrp="1"/>
          </p:cNvSpPr>
          <p:nvPr>
            <p:ph type="body" sz="quarter" idx="12" hasCustomPrompt="1"/>
          </p:nvPr>
        </p:nvSpPr>
        <p:spPr>
          <a:xfrm>
            <a:off x="1048512" y="2192438"/>
            <a:ext cx="5254752" cy="2834697"/>
          </a:xfrm>
        </p:spPr>
        <p:txBody>
          <a:bodyPr anchor="t" anchorCtr="0"/>
          <a:lstStyle>
            <a:lvl1pPr>
              <a:lnSpc>
                <a:spcPct val="76000"/>
              </a:lnSpc>
              <a:spcBef>
                <a:spcPts val="0"/>
              </a:spcBef>
              <a:defRPr sz="5865" b="0" cap="all" baseline="0">
                <a:solidFill>
                  <a:schemeClr val="bg2"/>
                </a:solidFill>
                <a:latin typeface="+mj-lt"/>
              </a:defRPr>
            </a:lvl1pPr>
            <a:lvl5pPr>
              <a:defRPr/>
            </a:lvl5pPr>
          </a:lstStyle>
          <a:p>
            <a:pPr lvl="0"/>
            <a:r>
              <a:rPr lang="en-US" smtClean="0"/>
              <a:t>outline of</a:t>
            </a:r>
          </a:p>
          <a:p>
            <a:pPr lvl="0"/>
            <a:r>
              <a:rPr lang="en-US" smtClean="0"/>
              <a:t>today’s</a:t>
            </a:r>
          </a:p>
          <a:p>
            <a:pPr lvl="0"/>
            <a:r>
              <a:rPr lang="en-US" smtClean="0"/>
              <a:t>presentation</a:t>
            </a:r>
            <a:endParaRPr lang="en-US" dirty="0" smtClean="0"/>
          </a:p>
        </p:txBody>
      </p:sp>
      <p:sp>
        <p:nvSpPr>
          <p:cNvPr id="4" name="Text Placeholder 3"/>
          <p:cNvSpPr>
            <a:spLocks noGrp="1"/>
          </p:cNvSpPr>
          <p:nvPr>
            <p:ph type="body" sz="quarter" idx="13" hasCustomPrompt="1"/>
          </p:nvPr>
        </p:nvSpPr>
        <p:spPr>
          <a:xfrm>
            <a:off x="6484621" y="1310219"/>
            <a:ext cx="4532785" cy="3515780"/>
          </a:xfrm>
        </p:spPr>
        <p:txBody>
          <a:bodyPr/>
          <a:lstStyle>
            <a:lvl1pPr marL="264518" indent="-264518">
              <a:lnSpc>
                <a:spcPct val="90000"/>
              </a:lnSpc>
              <a:spcBef>
                <a:spcPts val="933"/>
              </a:spcBef>
              <a:buClr>
                <a:schemeClr val="bg1"/>
              </a:buClr>
              <a:buSzPct val="92000"/>
              <a:buFont typeface="+mj-lt"/>
              <a:buAutoNum type="arabicPeriod"/>
              <a:defRPr sz="2266" b="0" baseline="0">
                <a:solidFill>
                  <a:schemeClr val="bg1"/>
                </a:solidFill>
                <a:latin typeface="+mn-lt"/>
              </a:defRPr>
            </a:lvl1pPr>
            <a:lvl2pPr marL="266633" indent="-228543">
              <a:spcBef>
                <a:spcPts val="933"/>
              </a:spcBef>
              <a:buClr>
                <a:schemeClr val="bg1"/>
              </a:buClr>
              <a:buFont typeface="Georgia" panose="02040502050405020303" pitchFamily="18" charset="0"/>
              <a:buChar char="»"/>
              <a:defRPr sz="2266">
                <a:solidFill>
                  <a:schemeClr val="bg1"/>
                </a:solidFill>
              </a:defRPr>
            </a:lvl2pPr>
            <a:lvl3pPr marL="268157" indent="0">
              <a:spcBef>
                <a:spcPts val="933"/>
              </a:spcBef>
              <a:buNone/>
              <a:defRPr sz="2266">
                <a:solidFill>
                  <a:schemeClr val="bg1"/>
                </a:solidFill>
              </a:defRPr>
            </a:lvl3pPr>
            <a:lvl4pPr>
              <a:defRPr sz="2266">
                <a:solidFill>
                  <a:schemeClr val="accent2"/>
                </a:solidFill>
              </a:defRPr>
            </a:lvl4pPr>
            <a:lvl5pPr>
              <a:defRPr sz="2266">
                <a:solidFill>
                  <a:schemeClr val="accent2"/>
                </a:solidFill>
              </a:defRPr>
            </a:lvl5pPr>
          </a:lstStyle>
          <a:p>
            <a:pPr lvl="0"/>
            <a:r>
              <a:rPr lang="en-US" smtClean="0"/>
              <a:t>Click to add outline item</a:t>
            </a:r>
          </a:p>
          <a:p>
            <a:pPr lvl="1"/>
            <a:r>
              <a:rPr lang="en-US" smtClean="0"/>
              <a:t>Click to add bullet point</a:t>
            </a:r>
          </a:p>
          <a:p>
            <a:pPr lvl="2"/>
            <a:r>
              <a:rPr lang="en-US" smtClean="0"/>
              <a:t>Click to add text</a:t>
            </a:r>
          </a:p>
        </p:txBody>
      </p:sp>
      <p:sp>
        <p:nvSpPr>
          <p:cNvPr id="17" name="Text Placeholder 3"/>
          <p:cNvSpPr>
            <a:spLocks noGrp="1"/>
          </p:cNvSpPr>
          <p:nvPr>
            <p:ph type="body" sz="quarter" idx="15" hasCustomPrompt="1"/>
          </p:nvPr>
        </p:nvSpPr>
        <p:spPr>
          <a:xfrm>
            <a:off x="6764971" y="5211338"/>
            <a:ext cx="4275770" cy="972188"/>
          </a:xfrm>
        </p:spPr>
        <p:txBody>
          <a:bodyPr/>
          <a:lstStyle>
            <a:lvl1pPr marL="0" indent="0">
              <a:lnSpc>
                <a:spcPct val="85000"/>
              </a:lnSpc>
              <a:spcBef>
                <a:spcPts val="267"/>
              </a:spcBef>
              <a:buClr>
                <a:schemeClr val="bg1"/>
              </a:buClr>
              <a:buFont typeface="+mj-lt"/>
              <a:buNone/>
              <a:defRPr sz="1800" b="0" baseline="0">
                <a:solidFill>
                  <a:schemeClr val="bg1"/>
                </a:solidFill>
                <a:latin typeface="+mn-lt"/>
              </a:defRPr>
            </a:lvl1pPr>
            <a:lvl2pPr>
              <a:defRPr sz="2133">
                <a:solidFill>
                  <a:schemeClr val="accent2"/>
                </a:solidFill>
              </a:defRPr>
            </a:lvl2pPr>
            <a:lvl3pPr>
              <a:defRPr sz="2133">
                <a:solidFill>
                  <a:schemeClr val="accent2"/>
                </a:solidFill>
              </a:defRPr>
            </a:lvl3pPr>
            <a:lvl4pPr>
              <a:defRPr sz="2133">
                <a:solidFill>
                  <a:schemeClr val="accent2"/>
                </a:solidFill>
              </a:defRPr>
            </a:lvl4pPr>
            <a:lvl5pPr>
              <a:defRPr sz="2133">
                <a:solidFill>
                  <a:schemeClr val="accent2"/>
                </a:solidFill>
              </a:defRPr>
            </a:lvl5pPr>
          </a:lstStyle>
          <a:p>
            <a:pPr lvl="0"/>
            <a:r>
              <a:rPr lang="en-US" smtClean="0"/>
              <a:t>Click to add other information</a:t>
            </a:r>
          </a:p>
        </p:txBody>
      </p:sp>
    </p:spTree>
    <p:extLst>
      <p:ext uri="{BB962C8B-B14F-4D97-AF65-F5344CB8AC3E}">
        <p14:creationId xmlns:p14="http://schemas.microsoft.com/office/powerpoint/2010/main" val="855704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D7784E-F18D-4EC3-95A4-77F3947F368C}" type="datetimeFigureOut">
              <a:rPr lang="en-US" smtClean="0"/>
              <a:t>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E3A1A2-B096-466A-9B45-116691277567}" type="slidenum">
              <a:rPr lang="en-US" smtClean="0"/>
              <a:t>‹#›</a:t>
            </a:fld>
            <a:endParaRPr lang="en-US"/>
          </a:p>
        </p:txBody>
      </p:sp>
    </p:spTree>
    <p:extLst>
      <p:ext uri="{BB962C8B-B14F-4D97-AF65-F5344CB8AC3E}">
        <p14:creationId xmlns:p14="http://schemas.microsoft.com/office/powerpoint/2010/main" val="68710208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Section Divider">
    <p:bg>
      <p:bgPr>
        <a:solidFill>
          <a:schemeClr val="accent3"/>
        </a:solidFill>
        <a:effectLst/>
      </p:bgPr>
    </p:bg>
    <p:spTree>
      <p:nvGrpSpPr>
        <p:cNvPr id="1" name=""/>
        <p:cNvGrpSpPr/>
        <p:nvPr/>
      </p:nvGrpSpPr>
      <p:grpSpPr>
        <a:xfrm>
          <a:off x="0" y="0"/>
          <a:ext cx="0" cy="0"/>
          <a:chOff x="0" y="0"/>
          <a:chExt cx="0" cy="0"/>
        </a:xfrm>
      </p:grpSpPr>
      <p:sp>
        <p:nvSpPr>
          <p:cNvPr id="14" name="Text Placeholder 12"/>
          <p:cNvSpPr>
            <a:spLocks noGrp="1"/>
          </p:cNvSpPr>
          <p:nvPr>
            <p:ph type="body" sz="quarter" idx="12" hasCustomPrompt="1"/>
          </p:nvPr>
        </p:nvSpPr>
        <p:spPr>
          <a:xfrm>
            <a:off x="1048513" y="2192438"/>
            <a:ext cx="6010656" cy="2834697"/>
          </a:xfrm>
        </p:spPr>
        <p:txBody>
          <a:bodyPr anchor="t" anchorCtr="0"/>
          <a:lstStyle>
            <a:lvl1pPr>
              <a:lnSpc>
                <a:spcPct val="76000"/>
              </a:lnSpc>
              <a:spcBef>
                <a:spcPts val="0"/>
              </a:spcBef>
              <a:defRPr sz="5865" b="0" cap="all" baseline="0">
                <a:solidFill>
                  <a:schemeClr val="bg2"/>
                </a:solidFill>
                <a:latin typeface="+mj-lt"/>
              </a:defRPr>
            </a:lvl1pPr>
            <a:lvl5pPr>
              <a:defRPr/>
            </a:lvl5pPr>
          </a:lstStyle>
          <a:p>
            <a:pPr lvl="0"/>
            <a:r>
              <a:rPr lang="en-US" smtClean="0"/>
              <a:t>click to add title</a:t>
            </a:r>
          </a:p>
        </p:txBody>
      </p:sp>
    </p:spTree>
    <p:extLst>
      <p:ext uri="{BB962C8B-B14F-4D97-AF65-F5344CB8AC3E}">
        <p14:creationId xmlns:p14="http://schemas.microsoft.com/office/powerpoint/2010/main" val="3689662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CD7784E-F18D-4EC3-95A4-77F3947F368C}" type="datetimeFigureOut">
              <a:rPr lang="en-US" smtClean="0"/>
              <a:t>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E3A1A2-B096-466A-9B45-116691277567}" type="slidenum">
              <a:rPr lang="en-US" smtClean="0"/>
              <a:t>‹#›</a:t>
            </a:fld>
            <a:endParaRPr lang="en-US"/>
          </a:p>
        </p:txBody>
      </p:sp>
    </p:spTree>
    <p:extLst>
      <p:ext uri="{BB962C8B-B14F-4D97-AF65-F5344CB8AC3E}">
        <p14:creationId xmlns:p14="http://schemas.microsoft.com/office/powerpoint/2010/main" val="2901401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CD7784E-F18D-4EC3-95A4-77F3947F368C}" type="datetimeFigureOut">
              <a:rPr lang="en-US" smtClean="0"/>
              <a:t>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E3A1A2-B096-466A-9B45-116691277567}" type="slidenum">
              <a:rPr lang="en-US" smtClean="0"/>
              <a:t>‹#›</a:t>
            </a:fld>
            <a:endParaRPr lang="en-US"/>
          </a:p>
        </p:txBody>
      </p:sp>
    </p:spTree>
    <p:extLst>
      <p:ext uri="{BB962C8B-B14F-4D97-AF65-F5344CB8AC3E}">
        <p14:creationId xmlns:p14="http://schemas.microsoft.com/office/powerpoint/2010/main" val="3394238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CD7784E-F18D-4EC3-95A4-77F3947F368C}" type="datetimeFigureOut">
              <a:rPr lang="en-US" smtClean="0"/>
              <a:t>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E3A1A2-B096-466A-9B45-116691277567}" type="slidenum">
              <a:rPr lang="en-US" smtClean="0"/>
              <a:t>‹#›</a:t>
            </a:fld>
            <a:endParaRPr lang="en-US"/>
          </a:p>
        </p:txBody>
      </p:sp>
    </p:spTree>
    <p:extLst>
      <p:ext uri="{BB962C8B-B14F-4D97-AF65-F5344CB8AC3E}">
        <p14:creationId xmlns:p14="http://schemas.microsoft.com/office/powerpoint/2010/main" val="1035455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D7784E-F18D-4EC3-95A4-77F3947F368C}" type="datetimeFigureOut">
              <a:rPr lang="en-US" smtClean="0"/>
              <a:t>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E3A1A2-B096-466A-9B45-116691277567}" type="slidenum">
              <a:rPr lang="en-US" smtClean="0"/>
              <a:t>‹#›</a:t>
            </a:fld>
            <a:endParaRPr lang="en-US"/>
          </a:p>
        </p:txBody>
      </p:sp>
    </p:spTree>
    <p:extLst>
      <p:ext uri="{BB962C8B-B14F-4D97-AF65-F5344CB8AC3E}">
        <p14:creationId xmlns:p14="http://schemas.microsoft.com/office/powerpoint/2010/main" val="796507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D7784E-F18D-4EC3-95A4-77F3947F368C}" type="datetimeFigureOut">
              <a:rPr lang="en-US" smtClean="0"/>
              <a:t>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E3A1A2-B096-466A-9B45-116691277567}" type="slidenum">
              <a:rPr lang="en-US" smtClean="0"/>
              <a:t>‹#›</a:t>
            </a:fld>
            <a:endParaRPr lang="en-US"/>
          </a:p>
        </p:txBody>
      </p:sp>
    </p:spTree>
    <p:extLst>
      <p:ext uri="{BB962C8B-B14F-4D97-AF65-F5344CB8AC3E}">
        <p14:creationId xmlns:p14="http://schemas.microsoft.com/office/powerpoint/2010/main" val="2302301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D7784E-F18D-4EC3-95A4-77F3947F368C}" type="datetimeFigureOut">
              <a:rPr lang="en-US" smtClean="0"/>
              <a:t>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E3A1A2-B096-466A-9B45-116691277567}" type="slidenum">
              <a:rPr lang="en-US" smtClean="0"/>
              <a:t>‹#›</a:t>
            </a:fld>
            <a:endParaRPr lang="en-US"/>
          </a:p>
        </p:txBody>
      </p:sp>
    </p:spTree>
    <p:extLst>
      <p:ext uri="{BB962C8B-B14F-4D97-AF65-F5344CB8AC3E}">
        <p14:creationId xmlns:p14="http://schemas.microsoft.com/office/powerpoint/2010/main" val="3947911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theme" Target="../theme/theme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D7784E-F18D-4EC3-95A4-77F3947F368C}" type="datetimeFigureOut">
              <a:rPr lang="en-US" smtClean="0"/>
              <a:t>2/2/2018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E3A1A2-B096-466A-9B45-116691277567}" type="slidenum">
              <a:rPr lang="en-US" smtClean="0"/>
              <a:t>‹#›</a:t>
            </a:fld>
            <a:endParaRPr lang="en-US"/>
          </a:p>
        </p:txBody>
      </p:sp>
    </p:spTree>
    <p:extLst>
      <p:ext uri="{BB962C8B-B14F-4D97-AF65-F5344CB8AC3E}">
        <p14:creationId xmlns:p14="http://schemas.microsoft.com/office/powerpoint/2010/main" val="3417311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9BC0B9B-7B0D-4800-AD4E-5109D5D28B2C}" type="datetime1">
              <a:rPr lang="en-US" smtClean="0">
                <a:solidFill>
                  <a:prstClr val="black">
                    <a:tint val="75000"/>
                  </a:prstClr>
                </a:solidFill>
              </a:rPr>
              <a:pPr/>
              <a:t>2/2/2018</a:t>
            </a:fld>
            <a:endParaRPr lang="en-US" dirty="0">
              <a:solidFill>
                <a:prstClr val="black">
                  <a:tint val="75000"/>
                </a:prstClr>
              </a:solidFill>
            </a:endParaRPr>
          </a:p>
        </p:txBody>
      </p:sp>
      <p:sp>
        <p:nvSpPr>
          <p:cNvPr id="5" name="Footer Placeholder 4"/>
          <p:cNvSpPr>
            <a:spLocks noGrp="1"/>
          </p:cNvSpPr>
          <p:nvPr>
            <p:ph type="ftr" sz="quarter" idx="3"/>
          </p:nvPr>
        </p:nvSpPr>
        <p:spPr>
          <a:xfrm>
            <a:off x="2589213" y="6135810"/>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solidFill>
                  <a:prstClr val="black">
                    <a:tint val="75000"/>
                  </a:prstClr>
                </a:solidFill>
              </a:rPr>
              <a:t>Corporate Presentation</a:t>
            </a:r>
            <a:endParaRPr lang="en-US" dirty="0">
              <a:solidFill>
                <a:prstClr val="black">
                  <a:tint val="75000"/>
                </a:prstClr>
              </a:solidFill>
            </a:endParaRPr>
          </a:p>
        </p:txBody>
      </p:sp>
      <p:sp>
        <p:nvSpPr>
          <p:cNvPr id="6" name="Slide Number Placeholder 5"/>
          <p:cNvSpPr>
            <a:spLocks noGrp="1"/>
          </p:cNvSpPr>
          <p:nvPr>
            <p:ph type="sldNum" sz="quarter" idx="4"/>
          </p:nvPr>
        </p:nvSpPr>
        <p:spPr bwMode="gray">
          <a:xfrm>
            <a:off x="531813" y="787784"/>
            <a:ext cx="779767" cy="365125"/>
          </a:xfrm>
          <a:prstGeom prst="rect">
            <a:avLst/>
          </a:prstGeom>
        </p:spPr>
        <p:txBody>
          <a:bodyPr vert="horz" lIns="91440" tIns="45720" rIns="91440" bIns="45720" rtlCol="0" anchor="ctr"/>
          <a:lstStyle>
            <a:lvl1pPr algn="r">
              <a:defRPr sz="1999">
                <a:solidFill>
                  <a:srgbClr val="FEFFFF"/>
                </a:solidFill>
              </a:defRPr>
            </a:lvl1pPr>
          </a:lstStyle>
          <a:p>
            <a:fld id="{A3F31473-23EB-4724-8B59-FE6D21D89FA4}" type="slidenum">
              <a:rPr lang="en-US" smtClean="0"/>
              <a:pPr/>
              <a:t>‹#›</a:t>
            </a:fld>
            <a:endParaRPr lang="en-US"/>
          </a:p>
        </p:txBody>
      </p:sp>
    </p:spTree>
    <p:extLst>
      <p:ext uri="{BB962C8B-B14F-4D97-AF65-F5344CB8AC3E}">
        <p14:creationId xmlns:p14="http://schemas.microsoft.com/office/powerpoint/2010/main" val="35735343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txStyles>
    <p:titleStyle>
      <a:lvl1pPr algn="l" defTabSz="457063" rtl="0" eaLnBrk="1" latinLnBrk="0" hangingPunct="1">
        <a:spcBef>
          <a:spcPct val="0"/>
        </a:spcBef>
        <a:buNone/>
        <a:defRPr sz="3599"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accent1"/>
        </a:buClr>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23.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2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image" Target="../media/image61.png"/><Relationship Id="rId3" Type="http://schemas.openxmlformats.org/officeDocument/2006/relationships/image" Target="../media/image51.png"/><Relationship Id="rId7" Type="http://schemas.openxmlformats.org/officeDocument/2006/relationships/image" Target="../media/image55.png"/><Relationship Id="rId12" Type="http://schemas.openxmlformats.org/officeDocument/2006/relationships/image" Target="../media/image60.png"/><Relationship Id="rId17" Type="http://schemas.openxmlformats.org/officeDocument/2006/relationships/image" Target="../media/image65.png"/><Relationship Id="rId2" Type="http://schemas.openxmlformats.org/officeDocument/2006/relationships/image" Target="../media/image1.jpeg"/><Relationship Id="rId16"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54.png"/><Relationship Id="rId11" Type="http://schemas.openxmlformats.org/officeDocument/2006/relationships/image" Target="../media/image59.png"/><Relationship Id="rId5" Type="http://schemas.openxmlformats.org/officeDocument/2006/relationships/image" Target="../media/image53.png"/><Relationship Id="rId15" Type="http://schemas.openxmlformats.org/officeDocument/2006/relationships/image" Target="../media/image63.png"/><Relationship Id="rId10" Type="http://schemas.openxmlformats.org/officeDocument/2006/relationships/image" Target="../media/image58.png"/><Relationship Id="rId4" Type="http://schemas.openxmlformats.org/officeDocument/2006/relationships/image" Target="../media/image52.png"/><Relationship Id="rId9" Type="http://schemas.openxmlformats.org/officeDocument/2006/relationships/image" Target="../media/image57.png"/><Relationship Id="rId14" Type="http://schemas.openxmlformats.org/officeDocument/2006/relationships/image" Target="../media/image62.png"/></Relationships>
</file>

<file path=ppt/slides/_rels/slide26.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57.png"/><Relationship Id="rId7" Type="http://schemas.openxmlformats.org/officeDocument/2006/relationships/image" Target="../media/image69.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 Id="rId9" Type="http://schemas.openxmlformats.org/officeDocument/2006/relationships/image" Target="../media/image71.png"/></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34.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1.jpeg"/><Relationship Id="rId1" Type="http://schemas.openxmlformats.org/officeDocument/2006/relationships/slideLayout" Target="../slideLayouts/slideLayout2.xml"/><Relationship Id="rId4" Type="http://schemas.microsoft.com/office/2007/relationships/hdphoto" Target="../media/hdphoto1.wdp"/></Relationships>
</file>

<file path=ppt/slides/_rels/slide35.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36.xml.rels><?xml version="1.0" encoding="UTF-8" standalone="yes"?>
<Relationships xmlns="http://schemas.openxmlformats.org/package/2006/relationships"><Relationship Id="rId3" Type="http://schemas.openxmlformats.org/officeDocument/2006/relationships/image" Target="../media/image81.png"/><Relationship Id="rId7" Type="http://schemas.openxmlformats.org/officeDocument/2006/relationships/image" Target="../media/image80.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82.png"/></Relationships>
</file>

<file path=ppt/slides/_rels/slide37.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88.png"/><Relationship Id="rId5" Type="http://schemas.openxmlformats.org/officeDocument/2006/relationships/image" Target="../media/image87.png"/><Relationship Id="rId4" Type="http://schemas.openxmlformats.org/officeDocument/2006/relationships/image" Target="../media/image86.png"/></Relationships>
</file>

<file path=ppt/slides/_rels/slide38.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92.png"/><Relationship Id="rId5" Type="http://schemas.openxmlformats.org/officeDocument/2006/relationships/image" Target="../media/image91.png"/><Relationship Id="rId4" Type="http://schemas.openxmlformats.org/officeDocument/2006/relationships/image" Target="../media/image90.png"/></Relationships>
</file>

<file path=ppt/slides/_rels/slide39.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96.png"/><Relationship Id="rId5" Type="http://schemas.openxmlformats.org/officeDocument/2006/relationships/image" Target="../media/image95.png"/><Relationship Id="rId4" Type="http://schemas.openxmlformats.org/officeDocument/2006/relationships/image" Target="../media/image94.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jpg"/><Relationship Id="rId3" Type="http://schemas.openxmlformats.org/officeDocument/2006/relationships/image" Target="../media/image1.jpeg"/><Relationship Id="rId7" Type="http://schemas.openxmlformats.org/officeDocument/2006/relationships/image" Target="../media/image8.jpg"/><Relationship Id="rId12" Type="http://schemas.openxmlformats.org/officeDocument/2006/relationships/image" Target="../media/image13.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jpe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40.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00.png"/><Relationship Id="rId5" Type="http://schemas.openxmlformats.org/officeDocument/2006/relationships/image" Target="../media/image99.png"/><Relationship Id="rId4" Type="http://schemas.openxmlformats.org/officeDocument/2006/relationships/image" Target="../media/image98.png"/></Relationships>
</file>

<file path=ppt/slides/_rels/slide41.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03.png"/><Relationship Id="rId4" Type="http://schemas.openxmlformats.org/officeDocument/2006/relationships/image" Target="../media/image10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07.png"/><Relationship Id="rId4" Type="http://schemas.openxmlformats.org/officeDocument/2006/relationships/image" Target="../media/image106.png"/></Relationships>
</file>

<file path=ppt/slides/_rels/slide4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08.png"/><Relationship Id="rId1" Type="http://schemas.openxmlformats.org/officeDocument/2006/relationships/slideLayout" Target="../slideLayouts/slideLayout2.xml"/><Relationship Id="rId5" Type="http://schemas.openxmlformats.org/officeDocument/2006/relationships/image" Target="../media/image110.jpeg"/><Relationship Id="rId4" Type="http://schemas.openxmlformats.org/officeDocument/2006/relationships/image" Target="../media/image109.png"/></Relationships>
</file>

<file path=ppt/slides/_rels/slide4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12.xml"/><Relationship Id="rId5" Type="http://schemas.openxmlformats.org/officeDocument/2006/relationships/image" Target="../media/image1.jpeg"/><Relationship Id="rId4" Type="http://schemas.openxmlformats.org/officeDocument/2006/relationships/image" Target="../media/image19.jpeg"/></Relationships>
</file>

<file path=ppt/slides/_rels/slide5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0.jp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4.jpg"/></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TMetzgeLogo.jpg"/>
          <p:cNvPicPr/>
          <p:nvPr/>
        </p:nvPicPr>
        <p:blipFill>
          <a:blip r:embed="rId3"/>
          <a:stretch>
            <a:fillRect/>
          </a:stretch>
        </p:blipFill>
        <p:spPr>
          <a:xfrm>
            <a:off x="315995" y="263503"/>
            <a:ext cx="2541270" cy="619125"/>
          </a:xfrm>
          <a:prstGeom prst="rect">
            <a:avLst/>
          </a:prstGeom>
        </p:spPr>
      </p:pic>
      <p:sp>
        <p:nvSpPr>
          <p:cNvPr id="5" name="Rectangle 4"/>
          <p:cNvSpPr/>
          <p:nvPr/>
        </p:nvSpPr>
        <p:spPr>
          <a:xfrm>
            <a:off x="5724604" y="1251551"/>
            <a:ext cx="5812076" cy="4295809"/>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Box 1"/>
          <p:cNvSpPr txBox="1">
            <a:spLocks noChangeArrowheads="1"/>
          </p:cNvSpPr>
          <p:nvPr/>
        </p:nvSpPr>
        <p:spPr bwMode="auto">
          <a:xfrm>
            <a:off x="2393254" y="617037"/>
            <a:ext cx="628650" cy="200025"/>
          </a:xfrm>
          <a:prstGeom prst="rect">
            <a:avLst/>
          </a:prstGeom>
          <a:noFill/>
          <a:ln>
            <a:noFill/>
          </a:ln>
          <a:extLst/>
        </p:spPr>
        <p:txBody>
          <a:bodyPr rot="0" vert="horz" wrap="square" lIns="91440" tIns="45720" rIns="91440" bIns="45720" anchor="t" anchorCtr="0" upright="1">
            <a:noAutofit/>
          </a:bodyPr>
          <a:lstStyle/>
          <a:p>
            <a:pPr marL="0" marR="0">
              <a:spcBef>
                <a:spcPts val="0"/>
              </a:spcBef>
              <a:spcAft>
                <a:spcPts val="0"/>
              </a:spcAft>
            </a:pPr>
            <a:r>
              <a:rPr lang="en-US" sz="700" b="1" dirty="0">
                <a:solidFill>
                  <a:srgbClr val="0F243E"/>
                </a:solidFill>
                <a:effectLst/>
                <a:latin typeface="Arial Narrow" panose="020B0606020202030204" pitchFamily="34" charset="0"/>
                <a:ea typeface="Times New Roman" panose="02020603050405020304" pitchFamily="18" charset="0"/>
              </a:rPr>
              <a:t>RC: 1031898</a:t>
            </a:r>
            <a:endParaRPr lang="en-US" sz="1000" dirty="0">
              <a:effectLst/>
              <a:latin typeface="Times New Roman" panose="02020603050405020304" pitchFamily="18" charset="0"/>
              <a:ea typeface="Times New Roman" panose="02020603050405020304" pitchFamily="18" charset="0"/>
            </a:endParaRPr>
          </a:p>
        </p:txBody>
      </p:sp>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128" y="5884511"/>
            <a:ext cx="2390615" cy="560300"/>
          </a:xfrm>
          <a:prstGeom prst="rect">
            <a:avLst/>
          </a:prstGeom>
        </p:spPr>
      </p:pic>
      <p:sp>
        <p:nvSpPr>
          <p:cNvPr id="2" name="TextBox 1"/>
          <p:cNvSpPr txBox="1"/>
          <p:nvPr/>
        </p:nvSpPr>
        <p:spPr>
          <a:xfrm>
            <a:off x="782288" y="2906516"/>
            <a:ext cx="3850581" cy="984885"/>
          </a:xfrm>
          <a:prstGeom prst="rect">
            <a:avLst/>
          </a:prstGeom>
          <a:noFill/>
        </p:spPr>
        <p:txBody>
          <a:bodyPr wrap="square" rtlCol="0">
            <a:spAutoFit/>
          </a:bodyPr>
          <a:lstStyle/>
          <a:p>
            <a:pPr algn="ctr"/>
            <a:r>
              <a:rPr lang="en-US" sz="2800" b="1" dirty="0" smtClean="0">
                <a:latin typeface="+mj-lt"/>
              </a:rPr>
              <a:t>METCORE</a:t>
            </a:r>
            <a:r>
              <a:rPr lang="en-US" sz="2800" b="1" dirty="0" smtClean="0">
                <a:latin typeface="+mj-lt"/>
                <a:cs typeface="Segoe UI Light" panose="020B0502040204020203" pitchFamily="34" charset="0"/>
              </a:rPr>
              <a:t>™</a:t>
            </a:r>
            <a:r>
              <a:rPr lang="en-US" sz="2800" b="1" dirty="0" smtClean="0">
                <a:latin typeface="+mj-lt"/>
              </a:rPr>
              <a:t> Retail Loan Collections System</a:t>
            </a:r>
            <a:endParaRPr lang="en-US" sz="2800" b="1" dirty="0">
              <a:latin typeface="+mj-lt"/>
            </a:endParaRPr>
          </a:p>
        </p:txBody>
      </p:sp>
    </p:spTree>
    <p:extLst>
      <p:ext uri="{BB962C8B-B14F-4D97-AF65-F5344CB8AC3E}">
        <p14:creationId xmlns:p14="http://schemas.microsoft.com/office/powerpoint/2010/main" val="1322935095"/>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671428" y="6271456"/>
            <a:ext cx="13534857" cy="110556"/>
            <a:chOff x="-170626" y="0"/>
            <a:chExt cx="13534857" cy="166915"/>
          </a:xfrm>
        </p:grpSpPr>
        <p:sp>
          <p:nvSpPr>
            <p:cNvPr id="14" name="Parallelogram 13"/>
            <p:cNvSpPr/>
            <p:nvPr/>
          </p:nvSpPr>
          <p:spPr>
            <a:xfrm>
              <a:off x="-170626" y="0"/>
              <a:ext cx="4511619" cy="166915"/>
            </a:xfrm>
            <a:prstGeom prst="parallelogram">
              <a:avLst>
                <a:gd name="adj" fmla="val 114362"/>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2">
                    <a:lumMod val="50000"/>
                  </a:schemeClr>
                </a:solidFill>
              </a:endParaRPr>
            </a:p>
          </p:txBody>
        </p:sp>
        <p:sp>
          <p:nvSpPr>
            <p:cNvPr id="15" name="Parallelogram 14"/>
            <p:cNvSpPr/>
            <p:nvPr/>
          </p:nvSpPr>
          <p:spPr>
            <a:xfrm>
              <a:off x="4340993"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2">
                    <a:lumMod val="50000"/>
                  </a:schemeClr>
                </a:solidFill>
              </a:endParaRPr>
            </a:p>
          </p:txBody>
        </p:sp>
        <p:sp>
          <p:nvSpPr>
            <p:cNvPr id="16" name="Parallelogram 15"/>
            <p:cNvSpPr/>
            <p:nvPr/>
          </p:nvSpPr>
          <p:spPr>
            <a:xfrm>
              <a:off x="8852612" y="0"/>
              <a:ext cx="4511619" cy="166915"/>
            </a:xfrm>
            <a:prstGeom prst="parallelogram">
              <a:avLst>
                <a:gd name="adj" fmla="val 114362"/>
              </a:avLst>
            </a:prstGeom>
            <a:solidFill>
              <a:srgbClr val="281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2">
                    <a:lumMod val="50000"/>
                  </a:schemeClr>
                </a:solidFill>
              </a:endParaRPr>
            </a:p>
          </p:txBody>
        </p:sp>
      </p:grpSp>
      <p:pic>
        <p:nvPicPr>
          <p:cNvPr id="5" name="Picture 4" descr="ATMetzgeLogo.jpg"/>
          <p:cNvPicPr/>
          <p:nvPr/>
        </p:nvPicPr>
        <p:blipFill>
          <a:blip r:embed="rId2"/>
          <a:stretch>
            <a:fillRect/>
          </a:stretch>
        </p:blipFill>
        <p:spPr>
          <a:xfrm>
            <a:off x="10167135" y="6448520"/>
            <a:ext cx="1577929" cy="384428"/>
          </a:xfrm>
          <a:prstGeom prst="rect">
            <a:avLst/>
          </a:prstGeom>
        </p:spPr>
      </p:pic>
      <p:sp>
        <p:nvSpPr>
          <p:cNvPr id="6" name="Text Box 1"/>
          <p:cNvSpPr txBox="1">
            <a:spLocks noChangeArrowheads="1"/>
          </p:cNvSpPr>
          <p:nvPr/>
        </p:nvSpPr>
        <p:spPr bwMode="auto">
          <a:xfrm>
            <a:off x="11482714" y="6653260"/>
            <a:ext cx="571500" cy="181841"/>
          </a:xfrm>
          <a:prstGeom prst="rect">
            <a:avLst/>
          </a:prstGeom>
          <a:noFill/>
          <a:ln>
            <a:noFill/>
          </a:ln>
          <a:extLst/>
        </p:spPr>
        <p:txBody>
          <a:bodyPr rot="0" vert="horz" wrap="square" lIns="91440" tIns="45720" rIns="91440" bIns="45720" anchor="t" anchorCtr="0" upright="1">
            <a:noAutofit/>
          </a:bodyPr>
          <a:lstStyle/>
          <a:p>
            <a:pPr marL="0" marR="0">
              <a:spcBef>
                <a:spcPts val="0"/>
              </a:spcBef>
              <a:spcAft>
                <a:spcPts val="0"/>
              </a:spcAft>
            </a:pPr>
            <a:r>
              <a:rPr lang="en-US" sz="500" b="1" dirty="0">
                <a:solidFill>
                  <a:schemeClr val="tx2">
                    <a:lumMod val="50000"/>
                  </a:schemeClr>
                </a:solidFill>
                <a:effectLst/>
                <a:latin typeface="Arial Narrow" panose="020B0606020202030204" pitchFamily="34" charset="0"/>
                <a:ea typeface="Times New Roman" panose="02020603050405020304" pitchFamily="18" charset="0"/>
              </a:rPr>
              <a:t>RC: 1031898</a:t>
            </a:r>
            <a:endParaRPr lang="en-US" sz="800" dirty="0">
              <a:solidFill>
                <a:schemeClr val="tx2">
                  <a:lumMod val="50000"/>
                </a:schemeClr>
              </a:solidFill>
              <a:effectLst/>
              <a:latin typeface="Times New Roman" panose="02020603050405020304" pitchFamily="18" charset="0"/>
              <a:ea typeface="Times New Roman" panose="02020603050405020304" pitchFamily="18" charset="0"/>
            </a:endParaRPr>
          </a:p>
        </p:txBody>
      </p:sp>
      <p:sp>
        <p:nvSpPr>
          <p:cNvPr id="8" name="Title 1"/>
          <p:cNvSpPr>
            <a:spLocks noGrp="1"/>
          </p:cNvSpPr>
          <p:nvPr>
            <p:ph type="title"/>
          </p:nvPr>
        </p:nvSpPr>
        <p:spPr>
          <a:xfrm>
            <a:off x="760114" y="168442"/>
            <a:ext cx="9907886" cy="837127"/>
          </a:xfrm>
        </p:spPr>
        <p:txBody>
          <a:bodyPr>
            <a:normAutofit/>
          </a:bodyPr>
          <a:lstStyle/>
          <a:p>
            <a:r>
              <a:rPr lang="en-US" sz="3600" dirty="0" smtClean="0">
                <a:solidFill>
                  <a:schemeClr val="tx2">
                    <a:lumMod val="50000"/>
                  </a:schemeClr>
                </a:solidFill>
              </a:rPr>
              <a:t>Business </a:t>
            </a:r>
            <a:r>
              <a:rPr lang="en-US" sz="3600" dirty="0" smtClean="0">
                <a:solidFill>
                  <a:schemeClr val="tx2">
                    <a:lumMod val="50000"/>
                  </a:schemeClr>
                </a:solidFill>
              </a:rPr>
              <a:t>Challenge:</a:t>
            </a:r>
            <a:r>
              <a:rPr lang="en-US" sz="3200" dirty="0" smtClean="0">
                <a:solidFill>
                  <a:schemeClr val="tx2">
                    <a:lumMod val="50000"/>
                  </a:schemeClr>
                </a:solidFill>
              </a:rPr>
              <a:t> </a:t>
            </a:r>
            <a:r>
              <a:rPr lang="en-US" sz="3200" dirty="0" smtClean="0">
                <a:solidFill>
                  <a:schemeClr val="tx2">
                    <a:lumMod val="50000"/>
                  </a:schemeClr>
                </a:solidFill>
              </a:rPr>
              <a:t>Collections Cycle Overview</a:t>
            </a:r>
            <a:endParaRPr lang="en-US" sz="4000" dirty="0">
              <a:solidFill>
                <a:schemeClr val="tx2">
                  <a:lumMod val="50000"/>
                </a:schemeClr>
              </a:solidFill>
            </a:endParaRPr>
          </a:p>
        </p:txBody>
      </p:sp>
      <p:grpSp>
        <p:nvGrpSpPr>
          <p:cNvPr id="17" name="Group 16"/>
          <p:cNvGrpSpPr/>
          <p:nvPr/>
        </p:nvGrpSpPr>
        <p:grpSpPr>
          <a:xfrm>
            <a:off x="760114" y="171929"/>
            <a:ext cx="1371600" cy="110556"/>
            <a:chOff x="-170626" y="0"/>
            <a:chExt cx="13534857" cy="166915"/>
          </a:xfrm>
        </p:grpSpPr>
        <p:sp>
          <p:nvSpPr>
            <p:cNvPr id="18" name="Parallelogram 17"/>
            <p:cNvSpPr/>
            <p:nvPr/>
          </p:nvSpPr>
          <p:spPr>
            <a:xfrm>
              <a:off x="-170626" y="0"/>
              <a:ext cx="4511619" cy="166915"/>
            </a:xfrm>
            <a:prstGeom prst="parallelogram">
              <a:avLst>
                <a:gd name="adj" fmla="val 114362"/>
              </a:avLst>
            </a:prstGeom>
            <a:solidFill>
              <a:srgbClr val="849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19" name="Parallelogram 18"/>
            <p:cNvSpPr/>
            <p:nvPr/>
          </p:nvSpPr>
          <p:spPr>
            <a:xfrm>
              <a:off x="4340993"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20" name="Parallelogram 19"/>
            <p:cNvSpPr/>
            <p:nvPr/>
          </p:nvSpPr>
          <p:spPr>
            <a:xfrm>
              <a:off x="8852612" y="0"/>
              <a:ext cx="4511619" cy="166915"/>
            </a:xfrm>
            <a:prstGeom prst="parallelogram">
              <a:avLst>
                <a:gd name="adj" fmla="val 114362"/>
              </a:avLst>
            </a:prstGeom>
            <a:solidFill>
              <a:srgbClr val="281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grpSp>
      <p:sp>
        <p:nvSpPr>
          <p:cNvPr id="66" name="TextBox 65"/>
          <p:cNvSpPr txBox="1"/>
          <p:nvPr/>
        </p:nvSpPr>
        <p:spPr>
          <a:xfrm>
            <a:off x="7080240" y="3260108"/>
            <a:ext cx="1071310" cy="261610"/>
          </a:xfrm>
          <a:prstGeom prst="rect">
            <a:avLst/>
          </a:prstGeom>
          <a:noFill/>
          <a:ln>
            <a:noFill/>
          </a:ln>
        </p:spPr>
        <p:txBody>
          <a:bodyPr wrap="square" rtlCol="0">
            <a:spAutoFit/>
          </a:bodyPr>
          <a:lstStyle/>
          <a:p>
            <a:pPr algn="ctr"/>
            <a:r>
              <a:rPr lang="en-US" sz="1100" dirty="0" smtClean="0">
                <a:solidFill>
                  <a:prstClr val="black"/>
                </a:solidFill>
                <a:cs typeface="Segoe UI Light" panose="020B0502040204020203" pitchFamily="34" charset="0"/>
              </a:rPr>
              <a:t>YES</a:t>
            </a:r>
            <a:endParaRPr lang="en-US" sz="1100" dirty="0">
              <a:solidFill>
                <a:prstClr val="black"/>
              </a:solidFill>
              <a:cs typeface="Segoe UI Light" panose="020B0502040204020203" pitchFamily="34" charset="0"/>
            </a:endParaRPr>
          </a:p>
        </p:txBody>
      </p:sp>
      <p:pic>
        <p:nvPicPr>
          <p:cNvPr id="67" name="Content Placeholder 8" descr="C:\Users\Solution Architect\Downloads\pics\40230083-isolated-businessman-pictogram-icons-set-from-white-background.jpg"/>
          <p:cNvPicPr>
            <a:picLocks noGrp="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1091035" y="1576933"/>
            <a:ext cx="762000" cy="997375"/>
          </a:xfrm>
          <a:prstGeom prst="rect">
            <a:avLst/>
          </a:prstGeom>
          <a:noFill/>
          <a:ln>
            <a:noFill/>
          </a:ln>
        </p:spPr>
      </p:pic>
      <p:pic>
        <p:nvPicPr>
          <p:cNvPr id="68" name="Picture 67" descr="C:\Users\Solution Architect\Downloads\pics\calendar-icon.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33145" y="1610336"/>
            <a:ext cx="838200" cy="706145"/>
          </a:xfrm>
          <a:prstGeom prst="rect">
            <a:avLst/>
          </a:prstGeom>
          <a:noFill/>
          <a:ln>
            <a:noFill/>
          </a:ln>
        </p:spPr>
      </p:pic>
      <p:sp>
        <p:nvSpPr>
          <p:cNvPr id="69" name="TextBox 68"/>
          <p:cNvSpPr txBox="1"/>
          <p:nvPr/>
        </p:nvSpPr>
        <p:spPr>
          <a:xfrm>
            <a:off x="786234" y="2606909"/>
            <a:ext cx="1600199" cy="1600438"/>
          </a:xfrm>
          <a:prstGeom prst="roundRect">
            <a:avLst/>
          </a:prstGeom>
          <a:noFill/>
          <a:ln>
            <a:solidFill>
              <a:schemeClr val="bg2">
                <a:lumMod val="25000"/>
              </a:schemeClr>
            </a:solidFill>
          </a:ln>
        </p:spPr>
        <p:txBody>
          <a:bodyPr wrap="square" rtlCol="0">
            <a:spAutoFit/>
          </a:bodyPr>
          <a:lstStyle/>
          <a:p>
            <a:r>
              <a:rPr lang="en-US" sz="1100" dirty="0" smtClean="0">
                <a:solidFill>
                  <a:prstClr val="black"/>
                </a:solidFill>
                <a:cs typeface="Segoe UI Light" panose="020B0502040204020203" pitchFamily="34" charset="0"/>
              </a:rPr>
              <a:t>Loan Contract agreed</a:t>
            </a:r>
          </a:p>
          <a:p>
            <a:r>
              <a:rPr lang="en-US" sz="1100" dirty="0" smtClean="0">
                <a:solidFill>
                  <a:prstClr val="black"/>
                </a:solidFill>
                <a:cs typeface="Segoe UI Light" panose="020B0502040204020203" pitchFamily="34" charset="0"/>
              </a:rPr>
              <a:t>Debtor Details:</a:t>
            </a:r>
          </a:p>
          <a:p>
            <a:pPr marL="285750" indent="-285750">
              <a:buFont typeface="+mj-lt"/>
              <a:buAutoNum type="romanUcPeriod"/>
            </a:pPr>
            <a:r>
              <a:rPr lang="en-US" sz="1100" dirty="0" smtClean="0">
                <a:solidFill>
                  <a:prstClr val="black"/>
                </a:solidFill>
                <a:cs typeface="Segoe UI Light" panose="020B0502040204020203" pitchFamily="34" charset="0"/>
              </a:rPr>
              <a:t>Name</a:t>
            </a:r>
          </a:p>
          <a:p>
            <a:pPr marL="285750" indent="-285750">
              <a:buFont typeface="+mj-lt"/>
              <a:buAutoNum type="romanUcPeriod"/>
            </a:pPr>
            <a:r>
              <a:rPr lang="en-US" sz="1100" dirty="0" smtClean="0">
                <a:solidFill>
                  <a:prstClr val="black"/>
                </a:solidFill>
                <a:cs typeface="Segoe UI Light" panose="020B0502040204020203" pitchFamily="34" charset="0"/>
              </a:rPr>
              <a:t>Personal Details</a:t>
            </a:r>
          </a:p>
          <a:p>
            <a:pPr marL="285750" indent="-285750">
              <a:buFont typeface="+mj-lt"/>
              <a:buAutoNum type="romanUcPeriod"/>
            </a:pPr>
            <a:r>
              <a:rPr lang="en-US" sz="1100" dirty="0" smtClean="0">
                <a:solidFill>
                  <a:prstClr val="black"/>
                </a:solidFill>
                <a:cs typeface="Segoe UI Light" panose="020B0502040204020203" pitchFamily="34" charset="0"/>
              </a:rPr>
              <a:t>A/C No</a:t>
            </a:r>
          </a:p>
          <a:p>
            <a:pPr marL="285750" indent="-285750">
              <a:buFont typeface="+mj-lt"/>
              <a:buAutoNum type="romanUcPeriod"/>
            </a:pPr>
            <a:r>
              <a:rPr lang="en-US" sz="1100" dirty="0" smtClean="0">
                <a:solidFill>
                  <a:prstClr val="black"/>
                </a:solidFill>
                <a:cs typeface="Segoe UI Light" panose="020B0502040204020203" pitchFamily="34" charset="0"/>
              </a:rPr>
              <a:t>Amount Agreed</a:t>
            </a:r>
          </a:p>
          <a:p>
            <a:pPr marL="285750" indent="-285750">
              <a:buFont typeface="+mj-lt"/>
              <a:buAutoNum type="romanUcPeriod"/>
            </a:pPr>
            <a:r>
              <a:rPr lang="en-US" sz="1100" dirty="0" smtClean="0">
                <a:solidFill>
                  <a:prstClr val="black"/>
                </a:solidFill>
                <a:cs typeface="Segoe UI Light" panose="020B0502040204020203" pitchFamily="34" charset="0"/>
              </a:rPr>
              <a:t>Next of Kin</a:t>
            </a:r>
          </a:p>
          <a:p>
            <a:pPr marL="285750" indent="-285750">
              <a:buFont typeface="+mj-lt"/>
              <a:buAutoNum type="romanUcPeriod"/>
            </a:pPr>
            <a:endParaRPr lang="en-US" sz="1100" dirty="0">
              <a:solidFill>
                <a:prstClr val="black"/>
              </a:solidFill>
              <a:cs typeface="Segoe UI Light" panose="020B0502040204020203" pitchFamily="34" charset="0"/>
            </a:endParaRPr>
          </a:p>
        </p:txBody>
      </p:sp>
      <p:cxnSp>
        <p:nvCxnSpPr>
          <p:cNvPr id="70" name="Straight Arrow Connector 69"/>
          <p:cNvCxnSpPr/>
          <p:nvPr/>
        </p:nvCxnSpPr>
        <p:spPr>
          <a:xfrm>
            <a:off x="1884768" y="1964708"/>
            <a:ext cx="744252" cy="0"/>
          </a:xfrm>
          <a:prstGeom prst="straightConnector1">
            <a:avLst/>
          </a:prstGeom>
          <a:ln w="952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3139480" y="2333833"/>
            <a:ext cx="0" cy="1066800"/>
          </a:xfrm>
          <a:prstGeom prst="straightConnector1">
            <a:avLst/>
          </a:prstGeom>
          <a:ln w="952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2580850" y="2614899"/>
            <a:ext cx="1132610" cy="289441"/>
          </a:xfrm>
          <a:prstGeom prst="roundRect">
            <a:avLst/>
          </a:prstGeom>
          <a:solidFill>
            <a:srgbClr val="8497B0"/>
          </a:solidFill>
          <a:ln>
            <a:noFill/>
          </a:ln>
        </p:spPr>
        <p:txBody>
          <a:bodyPr wrap="square" rtlCol="0">
            <a:spAutoFit/>
          </a:bodyPr>
          <a:lstStyle/>
          <a:p>
            <a:pPr algn="ctr"/>
            <a:r>
              <a:rPr lang="en-US" sz="1100" dirty="0" smtClean="0">
                <a:solidFill>
                  <a:prstClr val="black"/>
                </a:solidFill>
                <a:cs typeface="Segoe UI Light" panose="020B0502040204020203" pitchFamily="34" charset="0"/>
              </a:rPr>
              <a:t>If date not due</a:t>
            </a:r>
            <a:endParaRPr lang="en-US" sz="1100" dirty="0">
              <a:solidFill>
                <a:prstClr val="black"/>
              </a:solidFill>
              <a:cs typeface="Segoe UI Light" panose="020B0502040204020203" pitchFamily="34" charset="0"/>
            </a:endParaRPr>
          </a:p>
        </p:txBody>
      </p:sp>
      <p:pic>
        <p:nvPicPr>
          <p:cNvPr id="73" name="Picture 7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641705" y="3482550"/>
            <a:ext cx="539558" cy="539558"/>
          </a:xfrm>
          <a:prstGeom prst="rect">
            <a:avLst/>
          </a:prstGeom>
        </p:spPr>
      </p:pic>
      <p:pic>
        <p:nvPicPr>
          <p:cNvPr id="74" name="Picture 7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75105" y="3482551"/>
            <a:ext cx="615758" cy="615758"/>
          </a:xfrm>
          <a:prstGeom prst="rect">
            <a:avLst/>
          </a:prstGeom>
        </p:spPr>
      </p:pic>
      <p:sp>
        <p:nvSpPr>
          <p:cNvPr id="75" name="TextBox 74"/>
          <p:cNvSpPr txBox="1"/>
          <p:nvPr/>
        </p:nvSpPr>
        <p:spPr>
          <a:xfrm>
            <a:off x="2717905" y="4141498"/>
            <a:ext cx="1295400" cy="769441"/>
          </a:xfrm>
          <a:prstGeom prst="rect">
            <a:avLst/>
          </a:prstGeom>
          <a:noFill/>
          <a:ln>
            <a:noFill/>
          </a:ln>
        </p:spPr>
        <p:txBody>
          <a:bodyPr wrap="square" rtlCol="0">
            <a:spAutoFit/>
          </a:bodyPr>
          <a:lstStyle/>
          <a:p>
            <a:r>
              <a:rPr lang="en-US" sz="1100" dirty="0" smtClean="0">
                <a:solidFill>
                  <a:prstClr val="black"/>
                </a:solidFill>
                <a:cs typeface="Segoe UI Light" panose="020B0502040204020203" pitchFamily="34" charset="0"/>
              </a:rPr>
              <a:t>Send Reminders</a:t>
            </a:r>
          </a:p>
          <a:p>
            <a:pPr marL="171450" indent="-171450">
              <a:buFont typeface="Segoe UI Light" panose="020B0502040204020203" pitchFamily="34" charset="0"/>
              <a:buChar char="–"/>
            </a:pPr>
            <a:r>
              <a:rPr lang="en-US" sz="1100" dirty="0" smtClean="0">
                <a:solidFill>
                  <a:prstClr val="black"/>
                </a:solidFill>
                <a:cs typeface="Segoe UI Light" panose="020B0502040204020203" pitchFamily="34" charset="0"/>
              </a:rPr>
              <a:t>SMS</a:t>
            </a:r>
          </a:p>
          <a:p>
            <a:pPr marL="171450" indent="-171450">
              <a:buFont typeface="Segoe UI Light" panose="020B0502040204020203" pitchFamily="34" charset="0"/>
              <a:buChar char="–"/>
            </a:pPr>
            <a:r>
              <a:rPr lang="en-US" sz="1100" dirty="0" smtClean="0">
                <a:solidFill>
                  <a:prstClr val="black"/>
                </a:solidFill>
                <a:cs typeface="Segoe UI Light" panose="020B0502040204020203" pitchFamily="34" charset="0"/>
              </a:rPr>
              <a:t>Emails</a:t>
            </a:r>
          </a:p>
          <a:p>
            <a:pPr marL="171450" indent="-171450">
              <a:buFont typeface="Segoe UI Light" panose="020B0502040204020203" pitchFamily="34" charset="0"/>
              <a:buChar char="–"/>
            </a:pPr>
            <a:r>
              <a:rPr lang="en-US" sz="1100" dirty="0" smtClean="0">
                <a:solidFill>
                  <a:prstClr val="black"/>
                </a:solidFill>
                <a:cs typeface="Segoe UI Light" panose="020B0502040204020203" pitchFamily="34" charset="0"/>
              </a:rPr>
              <a:t>Letters</a:t>
            </a:r>
            <a:endParaRPr lang="en-US" sz="1100" dirty="0">
              <a:solidFill>
                <a:prstClr val="black"/>
              </a:solidFill>
              <a:cs typeface="Segoe UI Light" panose="020B0502040204020203" pitchFamily="34" charset="0"/>
            </a:endParaRPr>
          </a:p>
        </p:txBody>
      </p:sp>
      <p:cxnSp>
        <p:nvCxnSpPr>
          <p:cNvPr id="76" name="Straight Arrow Connector 75"/>
          <p:cNvCxnSpPr/>
          <p:nvPr/>
        </p:nvCxnSpPr>
        <p:spPr>
          <a:xfrm>
            <a:off x="3569669" y="1964708"/>
            <a:ext cx="615085" cy="0"/>
          </a:xfrm>
          <a:prstGeom prst="straightConnector1">
            <a:avLst/>
          </a:prstGeom>
          <a:ln w="952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77" name="Picture 7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4139034" y="1659908"/>
            <a:ext cx="539558" cy="539558"/>
          </a:xfrm>
          <a:prstGeom prst="rect">
            <a:avLst/>
          </a:prstGeom>
        </p:spPr>
      </p:pic>
      <p:pic>
        <p:nvPicPr>
          <p:cNvPr id="78" name="Picture 7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72434" y="1659909"/>
            <a:ext cx="615758" cy="615758"/>
          </a:xfrm>
          <a:prstGeom prst="rect">
            <a:avLst/>
          </a:prstGeom>
        </p:spPr>
      </p:pic>
      <p:sp>
        <p:nvSpPr>
          <p:cNvPr id="79" name="TextBox 78"/>
          <p:cNvSpPr txBox="1"/>
          <p:nvPr/>
        </p:nvSpPr>
        <p:spPr>
          <a:xfrm>
            <a:off x="4209077" y="2262067"/>
            <a:ext cx="1225357" cy="769441"/>
          </a:xfrm>
          <a:prstGeom prst="rect">
            <a:avLst/>
          </a:prstGeom>
          <a:noFill/>
          <a:ln>
            <a:noFill/>
          </a:ln>
        </p:spPr>
        <p:txBody>
          <a:bodyPr wrap="square" rtlCol="0">
            <a:spAutoFit/>
          </a:bodyPr>
          <a:lstStyle/>
          <a:p>
            <a:r>
              <a:rPr lang="en-US" sz="1100" dirty="0" smtClean="0">
                <a:solidFill>
                  <a:prstClr val="black"/>
                </a:solidFill>
                <a:cs typeface="Segoe UI Light" panose="020B0502040204020203" pitchFamily="34" charset="0"/>
              </a:rPr>
              <a:t>Contact debtor</a:t>
            </a:r>
          </a:p>
          <a:p>
            <a:pPr marL="171450" indent="-171450">
              <a:buFont typeface="Segoe UI Light" panose="020B0502040204020203" pitchFamily="34" charset="0"/>
              <a:buChar char="–"/>
            </a:pPr>
            <a:r>
              <a:rPr lang="en-US" sz="1100" dirty="0" smtClean="0">
                <a:solidFill>
                  <a:prstClr val="black"/>
                </a:solidFill>
                <a:cs typeface="Segoe UI Light" panose="020B0502040204020203" pitchFamily="34" charset="0"/>
              </a:rPr>
              <a:t>Calls</a:t>
            </a:r>
          </a:p>
          <a:p>
            <a:pPr marL="171450" indent="-171450">
              <a:buFont typeface="Segoe UI Light" panose="020B0502040204020203" pitchFamily="34" charset="0"/>
              <a:buChar char="–"/>
            </a:pPr>
            <a:r>
              <a:rPr lang="en-US" sz="1100" dirty="0" smtClean="0">
                <a:solidFill>
                  <a:prstClr val="black"/>
                </a:solidFill>
                <a:cs typeface="Segoe UI Light" panose="020B0502040204020203" pitchFamily="34" charset="0"/>
              </a:rPr>
              <a:t>SMS</a:t>
            </a:r>
          </a:p>
          <a:p>
            <a:pPr marL="171450" indent="-171450">
              <a:buFont typeface="Segoe UI Light" panose="020B0502040204020203" pitchFamily="34" charset="0"/>
              <a:buChar char="–"/>
            </a:pPr>
            <a:r>
              <a:rPr lang="en-US" sz="1100" dirty="0" smtClean="0">
                <a:solidFill>
                  <a:prstClr val="black"/>
                </a:solidFill>
                <a:cs typeface="Segoe UI Light" panose="020B0502040204020203" pitchFamily="34" charset="0"/>
              </a:rPr>
              <a:t>Emails/Letters</a:t>
            </a:r>
            <a:endParaRPr lang="en-US" sz="1100" dirty="0">
              <a:solidFill>
                <a:prstClr val="black"/>
              </a:solidFill>
              <a:cs typeface="Segoe UI Light" panose="020B0502040204020203" pitchFamily="34" charset="0"/>
            </a:endParaRPr>
          </a:p>
        </p:txBody>
      </p:sp>
      <p:cxnSp>
        <p:nvCxnSpPr>
          <p:cNvPr id="80" name="Straight Arrow Connector 79"/>
          <p:cNvCxnSpPr/>
          <p:nvPr/>
        </p:nvCxnSpPr>
        <p:spPr>
          <a:xfrm>
            <a:off x="4657194" y="3040198"/>
            <a:ext cx="0" cy="411297"/>
          </a:xfrm>
          <a:prstGeom prst="straightConnector1">
            <a:avLst/>
          </a:prstGeom>
          <a:ln w="952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5352749" y="1964708"/>
            <a:ext cx="615085" cy="0"/>
          </a:xfrm>
          <a:prstGeom prst="straightConnector1">
            <a:avLst/>
          </a:prstGeom>
          <a:ln w="952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82" name="Picture 8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09139" y="3480349"/>
            <a:ext cx="479734" cy="564950"/>
          </a:xfrm>
          <a:prstGeom prst="rect">
            <a:avLst/>
          </a:prstGeom>
        </p:spPr>
      </p:pic>
      <p:cxnSp>
        <p:nvCxnSpPr>
          <p:cNvPr id="84" name="Straight Arrow Connector 83"/>
          <p:cNvCxnSpPr/>
          <p:nvPr/>
        </p:nvCxnSpPr>
        <p:spPr>
          <a:xfrm>
            <a:off x="4676717" y="4046991"/>
            <a:ext cx="0" cy="497670"/>
          </a:xfrm>
          <a:prstGeom prst="straightConnector1">
            <a:avLst/>
          </a:prstGeom>
          <a:ln w="952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85" name="Picture 8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74343" y="4513853"/>
            <a:ext cx="607174" cy="607174"/>
          </a:xfrm>
          <a:prstGeom prst="rect">
            <a:avLst/>
          </a:prstGeom>
        </p:spPr>
      </p:pic>
      <p:sp>
        <p:nvSpPr>
          <p:cNvPr id="86" name="TextBox 85"/>
          <p:cNvSpPr txBox="1"/>
          <p:nvPr/>
        </p:nvSpPr>
        <p:spPr>
          <a:xfrm>
            <a:off x="4013305" y="5174544"/>
            <a:ext cx="1457037" cy="664012"/>
          </a:xfrm>
          <a:prstGeom prst="roundRect">
            <a:avLst/>
          </a:prstGeom>
          <a:solidFill>
            <a:srgbClr val="8497B0"/>
          </a:solidFill>
          <a:ln>
            <a:noFill/>
          </a:ln>
        </p:spPr>
        <p:txBody>
          <a:bodyPr wrap="square" rtlCol="0">
            <a:spAutoFit/>
          </a:bodyPr>
          <a:lstStyle/>
          <a:p>
            <a:pPr marL="171450" indent="-171450">
              <a:buFont typeface="Arial" panose="020B0604020202020204" pitchFamily="34" charset="0"/>
              <a:buChar char="•"/>
            </a:pPr>
            <a:r>
              <a:rPr lang="en-US" sz="1100" dirty="0" smtClean="0">
                <a:solidFill>
                  <a:prstClr val="black"/>
                </a:solidFill>
                <a:cs typeface="Segoe UI Light" panose="020B0502040204020203" pitchFamily="34" charset="0"/>
              </a:rPr>
              <a:t>Amount disputed</a:t>
            </a:r>
          </a:p>
          <a:p>
            <a:pPr marL="171450" indent="-171450">
              <a:buFont typeface="Arial" panose="020B0604020202020204" pitchFamily="34" charset="0"/>
              <a:buChar char="•"/>
            </a:pPr>
            <a:r>
              <a:rPr lang="en-US" sz="1100" dirty="0" smtClean="0">
                <a:solidFill>
                  <a:prstClr val="black"/>
                </a:solidFill>
                <a:cs typeface="Segoe UI Light" panose="020B0502040204020203" pitchFamily="34" charset="0"/>
              </a:rPr>
              <a:t>Debtor not aware</a:t>
            </a:r>
          </a:p>
          <a:p>
            <a:pPr marL="171450" indent="-171450">
              <a:buFont typeface="Arial" panose="020B0604020202020204" pitchFamily="34" charset="0"/>
              <a:buChar char="•"/>
            </a:pPr>
            <a:r>
              <a:rPr lang="en-US" sz="1100" dirty="0">
                <a:solidFill>
                  <a:prstClr val="black"/>
                </a:solidFill>
                <a:cs typeface="Segoe UI Light" panose="020B0502040204020203" pitchFamily="34" charset="0"/>
              </a:rPr>
              <a:t>Restructuring</a:t>
            </a:r>
          </a:p>
        </p:txBody>
      </p:sp>
      <p:sp>
        <p:nvSpPr>
          <p:cNvPr id="87" name="TextBox 86"/>
          <p:cNvSpPr txBox="1"/>
          <p:nvPr/>
        </p:nvSpPr>
        <p:spPr>
          <a:xfrm>
            <a:off x="5218272" y="1713830"/>
            <a:ext cx="1053425" cy="261610"/>
          </a:xfrm>
          <a:prstGeom prst="rect">
            <a:avLst/>
          </a:prstGeom>
          <a:noFill/>
          <a:ln>
            <a:noFill/>
          </a:ln>
        </p:spPr>
        <p:txBody>
          <a:bodyPr wrap="square" rtlCol="0">
            <a:spAutoFit/>
          </a:bodyPr>
          <a:lstStyle/>
          <a:p>
            <a:r>
              <a:rPr lang="en-US" sz="1100" dirty="0" smtClean="0">
                <a:solidFill>
                  <a:prstClr val="black"/>
                </a:solidFill>
                <a:cs typeface="Segoe UI Light" panose="020B0502040204020203" pitchFamily="34" charset="0"/>
              </a:rPr>
              <a:t>Not Contacted</a:t>
            </a:r>
            <a:endParaRPr lang="en-US" sz="1100" dirty="0">
              <a:solidFill>
                <a:prstClr val="black"/>
              </a:solidFill>
              <a:cs typeface="Segoe UI Light" panose="020B0502040204020203" pitchFamily="34" charset="0"/>
            </a:endParaRPr>
          </a:p>
        </p:txBody>
      </p:sp>
      <p:sp>
        <p:nvSpPr>
          <p:cNvPr id="88" name="TextBox 87"/>
          <p:cNvSpPr txBox="1"/>
          <p:nvPr/>
        </p:nvSpPr>
        <p:spPr>
          <a:xfrm>
            <a:off x="6161413" y="1659908"/>
            <a:ext cx="1406621" cy="600164"/>
          </a:xfrm>
          <a:prstGeom prst="rect">
            <a:avLst/>
          </a:prstGeom>
          <a:noFill/>
          <a:ln>
            <a:noFill/>
          </a:ln>
        </p:spPr>
        <p:txBody>
          <a:bodyPr wrap="square" rtlCol="0">
            <a:spAutoFit/>
          </a:bodyPr>
          <a:lstStyle/>
          <a:p>
            <a:r>
              <a:rPr lang="en-US" sz="1100" dirty="0" smtClean="0">
                <a:solidFill>
                  <a:prstClr val="black"/>
                </a:solidFill>
                <a:cs typeface="Segoe UI Light" panose="020B0502040204020203" pitchFamily="34" charset="0"/>
              </a:rPr>
              <a:t>Indicate Outcome or Reason e.g. phone switched off, busy</a:t>
            </a:r>
            <a:endParaRPr lang="en-US" sz="1100" dirty="0">
              <a:solidFill>
                <a:prstClr val="black"/>
              </a:solidFill>
              <a:cs typeface="Segoe UI Light" panose="020B0502040204020203" pitchFamily="34" charset="0"/>
            </a:endParaRPr>
          </a:p>
        </p:txBody>
      </p:sp>
      <p:cxnSp>
        <p:nvCxnSpPr>
          <p:cNvPr id="89" name="Straight Arrow Connector 88"/>
          <p:cNvCxnSpPr/>
          <p:nvPr/>
        </p:nvCxnSpPr>
        <p:spPr>
          <a:xfrm>
            <a:off x="7555624" y="1964708"/>
            <a:ext cx="615085" cy="0"/>
          </a:xfrm>
          <a:prstGeom prst="straightConnector1">
            <a:avLst/>
          </a:prstGeom>
          <a:ln w="952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90" name="Picture 8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321107" y="1355108"/>
            <a:ext cx="897235" cy="897235"/>
          </a:xfrm>
          <a:prstGeom prst="rect">
            <a:avLst/>
          </a:prstGeom>
        </p:spPr>
      </p:pic>
      <p:sp>
        <p:nvSpPr>
          <p:cNvPr id="91" name="TextBox 90"/>
          <p:cNvSpPr txBox="1"/>
          <p:nvPr/>
        </p:nvSpPr>
        <p:spPr>
          <a:xfrm>
            <a:off x="8090163" y="2293632"/>
            <a:ext cx="1406621" cy="289441"/>
          </a:xfrm>
          <a:prstGeom prst="roundRect">
            <a:avLst/>
          </a:prstGeom>
          <a:solidFill>
            <a:srgbClr val="8497B0"/>
          </a:solidFill>
          <a:ln>
            <a:noFill/>
          </a:ln>
        </p:spPr>
        <p:txBody>
          <a:bodyPr wrap="square" rtlCol="0">
            <a:spAutoFit/>
          </a:bodyPr>
          <a:lstStyle>
            <a:defPPr>
              <a:defRPr lang="en-US"/>
            </a:defPPr>
            <a:lvl1pPr algn="ctr">
              <a:defRPr sz="1100">
                <a:latin typeface="Segoe UI Light" panose="020B0502040204020203" pitchFamily="34" charset="0"/>
                <a:cs typeface="Segoe UI Light" panose="020B0502040204020203" pitchFamily="34" charset="0"/>
              </a:defRPr>
            </a:lvl1pPr>
          </a:lstStyle>
          <a:p>
            <a:r>
              <a:rPr lang="en-US" dirty="0">
                <a:solidFill>
                  <a:prstClr val="black"/>
                </a:solidFill>
                <a:latin typeface="Calibri" panose="020F0502020204030204"/>
              </a:rPr>
              <a:t>Contact Next of Kin</a:t>
            </a:r>
          </a:p>
        </p:txBody>
      </p:sp>
      <p:cxnSp>
        <p:nvCxnSpPr>
          <p:cNvPr id="92" name="Straight Arrow Connector 91"/>
          <p:cNvCxnSpPr/>
          <p:nvPr/>
        </p:nvCxnSpPr>
        <p:spPr>
          <a:xfrm>
            <a:off x="5072956" y="3561596"/>
            <a:ext cx="818678" cy="0"/>
          </a:xfrm>
          <a:prstGeom prst="straightConnector1">
            <a:avLst/>
          </a:prstGeom>
          <a:ln w="952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93" name="Picture 9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120234" y="2879108"/>
            <a:ext cx="834189" cy="834189"/>
          </a:xfrm>
          <a:prstGeom prst="rect">
            <a:avLst/>
          </a:prstGeom>
        </p:spPr>
      </p:pic>
      <p:cxnSp>
        <p:nvCxnSpPr>
          <p:cNvPr id="94" name="Straight Arrow Connector 93"/>
          <p:cNvCxnSpPr/>
          <p:nvPr/>
        </p:nvCxnSpPr>
        <p:spPr>
          <a:xfrm>
            <a:off x="7206556" y="3488708"/>
            <a:ext cx="818678" cy="0"/>
          </a:xfrm>
          <a:prstGeom prst="straightConnector1">
            <a:avLst/>
          </a:prstGeom>
          <a:ln w="952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95" name="Picture 9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190160" y="2956352"/>
            <a:ext cx="749061" cy="749061"/>
          </a:xfrm>
          <a:prstGeom prst="rect">
            <a:avLst/>
          </a:prstGeom>
        </p:spPr>
      </p:pic>
      <p:cxnSp>
        <p:nvCxnSpPr>
          <p:cNvPr id="96" name="Elbow Connector 95"/>
          <p:cNvCxnSpPr/>
          <p:nvPr/>
        </p:nvCxnSpPr>
        <p:spPr>
          <a:xfrm flipV="1">
            <a:off x="5068674" y="3979858"/>
            <a:ext cx="1352077" cy="837582"/>
          </a:xfrm>
          <a:prstGeom prst="bentConnector3">
            <a:avLst>
              <a:gd name="adj1" fmla="val 100027"/>
            </a:avLst>
          </a:prstGeom>
          <a:ln w="952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4955311" y="3265335"/>
            <a:ext cx="1071310" cy="600164"/>
          </a:xfrm>
          <a:prstGeom prst="rect">
            <a:avLst/>
          </a:prstGeom>
          <a:noFill/>
          <a:ln>
            <a:noFill/>
          </a:ln>
        </p:spPr>
        <p:txBody>
          <a:bodyPr wrap="square" rtlCol="0">
            <a:spAutoFit/>
          </a:bodyPr>
          <a:lstStyle/>
          <a:p>
            <a:pPr algn="ctr"/>
            <a:r>
              <a:rPr lang="en-US" sz="1100" dirty="0" smtClean="0">
                <a:solidFill>
                  <a:prstClr val="black"/>
                </a:solidFill>
                <a:cs typeface="Segoe UI Light" panose="020B0502040204020203" pitchFamily="34" charset="0"/>
              </a:rPr>
              <a:t>PTP</a:t>
            </a:r>
          </a:p>
          <a:p>
            <a:pPr algn="ctr"/>
            <a:endParaRPr lang="en-US" sz="1100" dirty="0" smtClean="0">
              <a:solidFill>
                <a:prstClr val="black"/>
              </a:solidFill>
              <a:cs typeface="Segoe UI Light" panose="020B0502040204020203" pitchFamily="34" charset="0"/>
            </a:endParaRPr>
          </a:p>
          <a:p>
            <a:r>
              <a:rPr lang="en-US" sz="1100" dirty="0" smtClean="0">
                <a:solidFill>
                  <a:prstClr val="black"/>
                </a:solidFill>
                <a:cs typeface="Segoe UI Light" panose="020B0502040204020203" pitchFamily="34" charset="0"/>
              </a:rPr>
              <a:t>Promise to Pay</a:t>
            </a:r>
            <a:endParaRPr lang="en-US" sz="1100" dirty="0">
              <a:solidFill>
                <a:prstClr val="black"/>
              </a:solidFill>
              <a:cs typeface="Segoe UI Light" panose="020B0502040204020203" pitchFamily="34" charset="0"/>
            </a:endParaRPr>
          </a:p>
        </p:txBody>
      </p:sp>
      <p:sp>
        <p:nvSpPr>
          <p:cNvPr id="98" name="TextBox 97"/>
          <p:cNvSpPr txBox="1"/>
          <p:nvPr/>
        </p:nvSpPr>
        <p:spPr>
          <a:xfrm>
            <a:off x="5891634" y="3719916"/>
            <a:ext cx="1368406" cy="261610"/>
          </a:xfrm>
          <a:prstGeom prst="rect">
            <a:avLst/>
          </a:prstGeom>
          <a:noFill/>
          <a:ln>
            <a:noFill/>
          </a:ln>
        </p:spPr>
        <p:txBody>
          <a:bodyPr wrap="square" rtlCol="0">
            <a:spAutoFit/>
          </a:bodyPr>
          <a:lstStyle/>
          <a:p>
            <a:pPr algn="ctr"/>
            <a:r>
              <a:rPr lang="en-US" sz="1100" dirty="0" smtClean="0">
                <a:solidFill>
                  <a:prstClr val="black"/>
                </a:solidFill>
                <a:cs typeface="Segoe UI Light" panose="020B0502040204020203" pitchFamily="34" charset="0"/>
              </a:rPr>
              <a:t>Payment honored?</a:t>
            </a:r>
            <a:endParaRPr lang="en-US" sz="1100" dirty="0">
              <a:solidFill>
                <a:prstClr val="black"/>
              </a:solidFill>
              <a:cs typeface="Segoe UI Light" panose="020B0502040204020203" pitchFamily="34" charset="0"/>
            </a:endParaRPr>
          </a:p>
        </p:txBody>
      </p:sp>
      <p:sp>
        <p:nvSpPr>
          <p:cNvPr id="99" name="TextBox 98"/>
          <p:cNvSpPr txBox="1"/>
          <p:nvPr/>
        </p:nvSpPr>
        <p:spPr>
          <a:xfrm>
            <a:off x="8168240" y="3761542"/>
            <a:ext cx="869210" cy="289441"/>
          </a:xfrm>
          <a:prstGeom prst="roundRect">
            <a:avLst/>
          </a:prstGeom>
          <a:solidFill>
            <a:srgbClr val="8497B0"/>
          </a:solidFill>
          <a:ln>
            <a:noFill/>
          </a:ln>
        </p:spPr>
        <p:txBody>
          <a:bodyPr wrap="square" rtlCol="0">
            <a:spAutoFit/>
          </a:bodyPr>
          <a:lstStyle>
            <a:defPPr>
              <a:defRPr lang="en-US"/>
            </a:defPPr>
            <a:lvl1pPr algn="ctr">
              <a:defRPr sz="1100">
                <a:latin typeface="Segoe UI Light" panose="020B0502040204020203" pitchFamily="34" charset="0"/>
                <a:cs typeface="Segoe UI Light" panose="020B0502040204020203" pitchFamily="34" charset="0"/>
              </a:defRPr>
            </a:lvl1pPr>
          </a:lstStyle>
          <a:p>
            <a:r>
              <a:rPr lang="en-US" dirty="0">
                <a:solidFill>
                  <a:prstClr val="black"/>
                </a:solidFill>
                <a:latin typeface="Calibri" panose="020F0502020204030204"/>
              </a:rPr>
              <a:t>Close Case</a:t>
            </a:r>
          </a:p>
        </p:txBody>
      </p:sp>
      <p:cxnSp>
        <p:nvCxnSpPr>
          <p:cNvPr id="100" name="Elbow Connector 99"/>
          <p:cNvCxnSpPr/>
          <p:nvPr/>
        </p:nvCxnSpPr>
        <p:spPr>
          <a:xfrm rot="10800000" flipV="1">
            <a:off x="7080241" y="2401342"/>
            <a:ext cx="866051" cy="706365"/>
          </a:xfrm>
          <a:prstGeom prst="bentConnector3">
            <a:avLst/>
          </a:prstGeom>
          <a:ln w="952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01" name="Picture 100" descr="C:\Users\Solution Architect\Downloads\pics\grapgh.jpg"/>
          <p:cNvPicPr/>
          <p:nvPr/>
        </p:nvPicPr>
        <p:blipFill rotWithShape="1">
          <a:blip r:embed="rId12" cstate="print">
            <a:extLst>
              <a:ext uri="{28A0092B-C50C-407E-A947-70E740481C1C}">
                <a14:useLocalDpi xmlns:a14="http://schemas.microsoft.com/office/drawing/2010/main" val="0"/>
              </a:ext>
            </a:extLst>
          </a:blip>
          <a:srcRect l="14615" t="4615" r="10000" b="10769"/>
          <a:stretch/>
        </p:blipFill>
        <p:spPr bwMode="auto">
          <a:xfrm>
            <a:off x="6546954" y="4576461"/>
            <a:ext cx="1009796" cy="791074"/>
          </a:xfrm>
          <a:prstGeom prst="rect">
            <a:avLst/>
          </a:prstGeom>
          <a:noFill/>
          <a:ln>
            <a:noFill/>
          </a:ln>
          <a:extLst>
            <a:ext uri="{53640926-AAD7-44D8-BBD7-CCE9431645EC}">
              <a14:shadowObscured xmlns:a14="http://schemas.microsoft.com/office/drawing/2010/main"/>
            </a:ext>
          </a:extLst>
        </p:spPr>
      </p:pic>
      <p:cxnSp>
        <p:nvCxnSpPr>
          <p:cNvPr id="102" name="Straight Arrow Connector 101"/>
          <p:cNvCxnSpPr/>
          <p:nvPr/>
        </p:nvCxnSpPr>
        <p:spPr>
          <a:xfrm>
            <a:off x="6927840" y="3999987"/>
            <a:ext cx="0" cy="646136"/>
          </a:xfrm>
          <a:prstGeom prst="straightConnector1">
            <a:avLst/>
          </a:prstGeom>
          <a:ln w="952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6646394" y="5450501"/>
            <a:ext cx="848724" cy="476726"/>
          </a:xfrm>
          <a:prstGeom prst="roundRect">
            <a:avLst/>
          </a:prstGeom>
          <a:solidFill>
            <a:srgbClr val="8497B0"/>
          </a:solidFill>
          <a:ln>
            <a:noFill/>
          </a:ln>
        </p:spPr>
        <p:txBody>
          <a:bodyPr wrap="square" rtlCol="0">
            <a:spAutoFit/>
          </a:bodyPr>
          <a:lstStyle/>
          <a:p>
            <a:pPr algn="ctr"/>
            <a:r>
              <a:rPr lang="en-US" sz="1100" dirty="0" smtClean="0">
                <a:solidFill>
                  <a:prstClr val="black"/>
                </a:solidFill>
                <a:cs typeface="Segoe UI Light" panose="020B0502040204020203" pitchFamily="34" charset="0"/>
              </a:rPr>
              <a:t>Check for Debt Class</a:t>
            </a:r>
            <a:endParaRPr lang="en-US" sz="1100" dirty="0">
              <a:solidFill>
                <a:prstClr val="black"/>
              </a:solidFill>
              <a:cs typeface="Segoe UI Light" panose="020B0502040204020203" pitchFamily="34" charset="0"/>
            </a:endParaRPr>
          </a:p>
        </p:txBody>
      </p:sp>
      <p:sp>
        <p:nvSpPr>
          <p:cNvPr id="104" name="TextBox 103"/>
          <p:cNvSpPr txBox="1"/>
          <p:nvPr/>
        </p:nvSpPr>
        <p:spPr>
          <a:xfrm>
            <a:off x="6720915" y="4143738"/>
            <a:ext cx="457075" cy="289441"/>
          </a:xfrm>
          <a:prstGeom prst="roundRect">
            <a:avLst/>
          </a:prstGeom>
          <a:solidFill>
            <a:srgbClr val="8497B0"/>
          </a:solidFill>
          <a:ln>
            <a:noFill/>
          </a:ln>
        </p:spPr>
        <p:txBody>
          <a:bodyPr wrap="square" rtlCol="0">
            <a:spAutoFit/>
          </a:bodyPr>
          <a:lstStyle>
            <a:defPPr>
              <a:defRPr lang="en-US"/>
            </a:defPPr>
            <a:lvl1pPr algn="ctr">
              <a:defRPr sz="1100">
                <a:latin typeface="Segoe UI Light" panose="020B0502040204020203" pitchFamily="34" charset="0"/>
                <a:cs typeface="Segoe UI Light" panose="020B0502040204020203" pitchFamily="34" charset="0"/>
              </a:defRPr>
            </a:lvl1pPr>
          </a:lstStyle>
          <a:p>
            <a:r>
              <a:rPr lang="en-US" dirty="0" smtClean="0">
                <a:solidFill>
                  <a:prstClr val="black"/>
                </a:solidFill>
                <a:latin typeface="Calibri" panose="020F0502020204030204"/>
              </a:rPr>
              <a:t>NO</a:t>
            </a:r>
            <a:endParaRPr lang="en-US" dirty="0">
              <a:solidFill>
                <a:prstClr val="black"/>
              </a:solidFill>
              <a:latin typeface="Calibri" panose="020F0502020204030204"/>
            </a:endParaRPr>
          </a:p>
        </p:txBody>
      </p:sp>
      <p:pic>
        <p:nvPicPr>
          <p:cNvPr id="105" name="Picture 10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326437" y="4429134"/>
            <a:ext cx="883049" cy="883049"/>
          </a:xfrm>
          <a:prstGeom prst="rect">
            <a:avLst/>
          </a:prstGeom>
        </p:spPr>
      </p:pic>
      <p:cxnSp>
        <p:nvCxnSpPr>
          <p:cNvPr id="106" name="Straight Arrow Connector 105"/>
          <p:cNvCxnSpPr/>
          <p:nvPr/>
        </p:nvCxnSpPr>
        <p:spPr>
          <a:xfrm>
            <a:off x="7631719" y="5667523"/>
            <a:ext cx="508335" cy="0"/>
          </a:xfrm>
          <a:prstGeom prst="straightConnector1">
            <a:avLst/>
          </a:prstGeom>
          <a:ln w="952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8302781" y="5286527"/>
            <a:ext cx="969539" cy="664012"/>
          </a:xfrm>
          <a:prstGeom prst="roundRect">
            <a:avLst/>
          </a:prstGeom>
          <a:solidFill>
            <a:srgbClr val="8497B0"/>
          </a:solidFill>
          <a:ln>
            <a:noFill/>
          </a:ln>
        </p:spPr>
        <p:txBody>
          <a:bodyPr wrap="square" rtlCol="0">
            <a:spAutoFit/>
          </a:bodyPr>
          <a:lstStyle/>
          <a:p>
            <a:r>
              <a:rPr lang="en-US" sz="1100" dirty="0" smtClean="0">
                <a:solidFill>
                  <a:prstClr val="black"/>
                </a:solidFill>
                <a:cs typeface="Segoe UI Light" panose="020B0502040204020203" pitchFamily="34" charset="0"/>
              </a:rPr>
              <a:t>Escalate to Collections Department</a:t>
            </a:r>
            <a:endParaRPr lang="en-US" sz="1100" dirty="0">
              <a:solidFill>
                <a:prstClr val="black"/>
              </a:solidFill>
              <a:cs typeface="Segoe UI Light" panose="020B0502040204020203" pitchFamily="34" charset="0"/>
            </a:endParaRPr>
          </a:p>
        </p:txBody>
      </p:sp>
      <p:sp>
        <p:nvSpPr>
          <p:cNvPr id="108" name="TextBox 107"/>
          <p:cNvSpPr txBox="1"/>
          <p:nvPr/>
        </p:nvSpPr>
        <p:spPr>
          <a:xfrm>
            <a:off x="4242118" y="4141498"/>
            <a:ext cx="909175" cy="289441"/>
          </a:xfrm>
          <a:prstGeom prst="roundRect">
            <a:avLst/>
          </a:prstGeom>
          <a:solidFill>
            <a:srgbClr val="8497B0"/>
          </a:solidFill>
          <a:ln>
            <a:noFill/>
          </a:ln>
        </p:spPr>
        <p:txBody>
          <a:bodyPr wrap="square" rtlCol="0">
            <a:spAutoFit/>
          </a:bodyPr>
          <a:lstStyle>
            <a:defPPr>
              <a:defRPr lang="en-US"/>
            </a:defPPr>
            <a:lvl1pPr algn="ctr">
              <a:defRPr sz="1100">
                <a:latin typeface="Segoe UI Light" panose="020B0502040204020203" pitchFamily="34" charset="0"/>
                <a:cs typeface="Segoe UI Light" panose="020B0502040204020203" pitchFamily="34" charset="0"/>
              </a:defRPr>
            </a:lvl1pPr>
          </a:lstStyle>
          <a:p>
            <a:pPr algn="just"/>
            <a:r>
              <a:rPr lang="en-US" dirty="0" smtClean="0">
                <a:solidFill>
                  <a:prstClr val="black"/>
                </a:solidFill>
                <a:latin typeface="Calibri" panose="020F0502020204030204"/>
              </a:rPr>
              <a:t>Raise </a:t>
            </a:r>
            <a:r>
              <a:rPr lang="en-US" dirty="0">
                <a:solidFill>
                  <a:prstClr val="black"/>
                </a:solidFill>
                <a:latin typeface="Calibri" panose="020F0502020204030204"/>
              </a:rPr>
              <a:t>Issues</a:t>
            </a:r>
          </a:p>
        </p:txBody>
      </p:sp>
      <p:cxnSp>
        <p:nvCxnSpPr>
          <p:cNvPr id="109" name="Straight Arrow Connector 108"/>
          <p:cNvCxnSpPr/>
          <p:nvPr/>
        </p:nvCxnSpPr>
        <p:spPr>
          <a:xfrm>
            <a:off x="9329524" y="5581415"/>
            <a:ext cx="368244" cy="0"/>
          </a:xfrm>
          <a:prstGeom prst="straightConnector1">
            <a:avLst/>
          </a:prstGeom>
          <a:ln w="9525">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3634149" y="1733109"/>
            <a:ext cx="899160" cy="261610"/>
          </a:xfrm>
          <a:prstGeom prst="rect">
            <a:avLst/>
          </a:prstGeom>
          <a:noFill/>
        </p:spPr>
        <p:txBody>
          <a:bodyPr wrap="square" rtlCol="0">
            <a:spAutoFit/>
          </a:bodyPr>
          <a:lstStyle/>
          <a:p>
            <a:r>
              <a:rPr lang="en-US" sz="1100" dirty="0" smtClean="0">
                <a:solidFill>
                  <a:prstClr val="black"/>
                </a:solidFill>
              </a:rPr>
              <a:t>Due</a:t>
            </a:r>
            <a:endParaRPr lang="en-US" sz="1100" dirty="0">
              <a:solidFill>
                <a:prstClr val="black"/>
              </a:solidFill>
            </a:endParaRPr>
          </a:p>
        </p:txBody>
      </p:sp>
      <p:sp>
        <p:nvSpPr>
          <p:cNvPr id="111" name="TextBox 110"/>
          <p:cNvSpPr txBox="1"/>
          <p:nvPr/>
        </p:nvSpPr>
        <p:spPr>
          <a:xfrm>
            <a:off x="9787802" y="5310506"/>
            <a:ext cx="1658591" cy="510778"/>
          </a:xfrm>
          <a:prstGeom prst="roundRect">
            <a:avLst/>
          </a:prstGeom>
          <a:solidFill>
            <a:schemeClr val="bg1">
              <a:lumMod val="85000"/>
            </a:schemeClr>
          </a:solidFill>
          <a:ln>
            <a:noFill/>
          </a:ln>
        </p:spPr>
        <p:txBody>
          <a:bodyPr wrap="square" rtlCol="0">
            <a:spAutoFit/>
          </a:bodyPr>
          <a:lstStyle/>
          <a:p>
            <a:pPr algn="ctr"/>
            <a:r>
              <a:rPr lang="en-US" sz="1200" dirty="0" smtClean="0">
                <a:solidFill>
                  <a:prstClr val="black"/>
                </a:solidFill>
                <a:cs typeface="Segoe UI Light" panose="020B0502040204020203" pitchFamily="34" charset="0"/>
              </a:rPr>
              <a:t>Implement Collections Software/Technology</a:t>
            </a:r>
            <a:r>
              <a:rPr lang="en-US" sz="1200" b="1" dirty="0" smtClean="0">
                <a:solidFill>
                  <a:prstClr val="black"/>
                </a:solidFill>
                <a:cs typeface="Segoe UI Light" panose="020B0502040204020203" pitchFamily="34" charset="0"/>
              </a:rPr>
              <a:t>?</a:t>
            </a:r>
            <a:endParaRPr lang="en-US" sz="1200" b="1" dirty="0">
              <a:solidFill>
                <a:prstClr val="black"/>
              </a:solidFill>
              <a:cs typeface="Segoe UI Light" panose="020B0502040204020203" pitchFamily="34" charset="0"/>
            </a:endParaRPr>
          </a:p>
        </p:txBody>
      </p:sp>
      <p:sp>
        <p:nvSpPr>
          <p:cNvPr id="112" name="Rounded Rectangle 111"/>
          <p:cNvSpPr/>
          <p:nvPr/>
        </p:nvSpPr>
        <p:spPr>
          <a:xfrm>
            <a:off x="595813" y="960260"/>
            <a:ext cx="11034275" cy="5265887"/>
          </a:xfrm>
          <a:prstGeom prst="roundRect">
            <a:avLst/>
          </a:pr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Tree>
    <p:extLst>
      <p:ext uri="{BB962C8B-B14F-4D97-AF65-F5344CB8AC3E}">
        <p14:creationId xmlns:p14="http://schemas.microsoft.com/office/powerpoint/2010/main" val="2971237125"/>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671428" y="6271456"/>
            <a:ext cx="13534857" cy="110556"/>
            <a:chOff x="-170626" y="0"/>
            <a:chExt cx="13534857" cy="166915"/>
          </a:xfrm>
        </p:grpSpPr>
        <p:sp>
          <p:nvSpPr>
            <p:cNvPr id="14" name="Parallelogram 13"/>
            <p:cNvSpPr/>
            <p:nvPr/>
          </p:nvSpPr>
          <p:spPr>
            <a:xfrm>
              <a:off x="-170626" y="0"/>
              <a:ext cx="4511619" cy="166915"/>
            </a:xfrm>
            <a:prstGeom prst="parallelogram">
              <a:avLst>
                <a:gd name="adj" fmla="val 114362"/>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15" name="Parallelogram 14"/>
            <p:cNvSpPr/>
            <p:nvPr/>
          </p:nvSpPr>
          <p:spPr>
            <a:xfrm>
              <a:off x="4340993"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16" name="Parallelogram 15"/>
            <p:cNvSpPr/>
            <p:nvPr/>
          </p:nvSpPr>
          <p:spPr>
            <a:xfrm>
              <a:off x="8852612" y="0"/>
              <a:ext cx="4511619" cy="166915"/>
            </a:xfrm>
            <a:prstGeom prst="parallelogram">
              <a:avLst>
                <a:gd name="adj" fmla="val 114362"/>
              </a:avLst>
            </a:prstGeom>
            <a:solidFill>
              <a:srgbClr val="281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grpSp>
      <p:pic>
        <p:nvPicPr>
          <p:cNvPr id="5" name="Picture 4" descr="ATMetzgeLogo.jpg"/>
          <p:cNvPicPr/>
          <p:nvPr/>
        </p:nvPicPr>
        <p:blipFill>
          <a:blip r:embed="rId2"/>
          <a:stretch>
            <a:fillRect/>
          </a:stretch>
        </p:blipFill>
        <p:spPr>
          <a:xfrm>
            <a:off x="10167135" y="6448520"/>
            <a:ext cx="1577929" cy="384428"/>
          </a:xfrm>
          <a:prstGeom prst="rect">
            <a:avLst/>
          </a:prstGeom>
        </p:spPr>
      </p:pic>
      <p:sp>
        <p:nvSpPr>
          <p:cNvPr id="6" name="Text Box 1"/>
          <p:cNvSpPr txBox="1">
            <a:spLocks noChangeArrowheads="1"/>
          </p:cNvSpPr>
          <p:nvPr/>
        </p:nvSpPr>
        <p:spPr bwMode="auto">
          <a:xfrm>
            <a:off x="11482714" y="6653260"/>
            <a:ext cx="571500" cy="181841"/>
          </a:xfrm>
          <a:prstGeom prst="rect">
            <a:avLst/>
          </a:prstGeom>
          <a:noFill/>
          <a:ln>
            <a:noFill/>
          </a:ln>
          <a:extLst/>
        </p:spPr>
        <p:txBody>
          <a:bodyPr rot="0" vert="horz" wrap="square" lIns="91440" tIns="45720" rIns="91440" bIns="45720" anchor="t" anchorCtr="0" upright="1">
            <a:noAutofit/>
          </a:bodyPr>
          <a:lstStyle/>
          <a:p>
            <a:pPr marL="0" marR="0">
              <a:spcBef>
                <a:spcPts val="0"/>
              </a:spcBef>
              <a:spcAft>
                <a:spcPts val="0"/>
              </a:spcAft>
            </a:pPr>
            <a:r>
              <a:rPr lang="en-US" sz="500" b="1" dirty="0">
                <a:solidFill>
                  <a:schemeClr val="tx2">
                    <a:lumMod val="50000"/>
                  </a:schemeClr>
                </a:solidFill>
                <a:effectLst/>
                <a:latin typeface="Arial Narrow" panose="020B0606020202030204" pitchFamily="34" charset="0"/>
                <a:ea typeface="Times New Roman" panose="02020603050405020304" pitchFamily="18" charset="0"/>
              </a:rPr>
              <a:t>RC: 1031898</a:t>
            </a:r>
            <a:endParaRPr lang="en-US" sz="800" dirty="0">
              <a:solidFill>
                <a:schemeClr val="tx2">
                  <a:lumMod val="50000"/>
                </a:schemeClr>
              </a:solidFill>
              <a:effectLst/>
              <a:latin typeface="Times New Roman" panose="02020603050405020304" pitchFamily="18" charset="0"/>
              <a:ea typeface="Times New Roman" panose="02020603050405020304" pitchFamily="18" charset="0"/>
            </a:endParaRPr>
          </a:p>
        </p:txBody>
      </p:sp>
      <p:sp>
        <p:nvSpPr>
          <p:cNvPr id="8" name="Title 1"/>
          <p:cNvSpPr>
            <a:spLocks noGrp="1"/>
          </p:cNvSpPr>
          <p:nvPr>
            <p:ph type="title"/>
          </p:nvPr>
        </p:nvSpPr>
        <p:spPr>
          <a:xfrm>
            <a:off x="760114" y="168442"/>
            <a:ext cx="11127086" cy="837127"/>
          </a:xfrm>
        </p:spPr>
        <p:txBody>
          <a:bodyPr/>
          <a:lstStyle/>
          <a:p>
            <a:r>
              <a:rPr lang="en-US" sz="3600" dirty="0" smtClean="0">
                <a:solidFill>
                  <a:schemeClr val="tx2">
                    <a:lumMod val="50000"/>
                  </a:schemeClr>
                </a:solidFill>
              </a:rPr>
              <a:t>Solutions: </a:t>
            </a:r>
            <a:r>
              <a:rPr lang="en-US" sz="3200" dirty="0" smtClean="0">
                <a:solidFill>
                  <a:schemeClr val="tx2">
                    <a:lumMod val="50000"/>
                  </a:schemeClr>
                </a:solidFill>
              </a:rPr>
              <a:t>simplifying the debt collection process</a:t>
            </a:r>
            <a:endParaRPr lang="en-US" dirty="0">
              <a:solidFill>
                <a:schemeClr val="tx2">
                  <a:lumMod val="50000"/>
                </a:schemeClr>
              </a:solidFill>
            </a:endParaRPr>
          </a:p>
        </p:txBody>
      </p:sp>
      <p:grpSp>
        <p:nvGrpSpPr>
          <p:cNvPr id="17" name="Group 16"/>
          <p:cNvGrpSpPr/>
          <p:nvPr/>
        </p:nvGrpSpPr>
        <p:grpSpPr>
          <a:xfrm>
            <a:off x="760114" y="171929"/>
            <a:ext cx="1371600" cy="110556"/>
            <a:chOff x="-170626" y="0"/>
            <a:chExt cx="13534857" cy="166915"/>
          </a:xfrm>
        </p:grpSpPr>
        <p:sp>
          <p:nvSpPr>
            <p:cNvPr id="18" name="Parallelogram 17"/>
            <p:cNvSpPr/>
            <p:nvPr/>
          </p:nvSpPr>
          <p:spPr>
            <a:xfrm>
              <a:off x="-170626" y="0"/>
              <a:ext cx="4511619" cy="166915"/>
            </a:xfrm>
            <a:prstGeom prst="parallelogram">
              <a:avLst>
                <a:gd name="adj" fmla="val 114362"/>
              </a:avLst>
            </a:prstGeom>
            <a:solidFill>
              <a:srgbClr val="849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19" name="Parallelogram 18"/>
            <p:cNvSpPr/>
            <p:nvPr/>
          </p:nvSpPr>
          <p:spPr>
            <a:xfrm>
              <a:off x="4340993"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20" name="Parallelogram 19"/>
            <p:cNvSpPr/>
            <p:nvPr/>
          </p:nvSpPr>
          <p:spPr>
            <a:xfrm>
              <a:off x="8852612" y="0"/>
              <a:ext cx="4511619" cy="166915"/>
            </a:xfrm>
            <a:prstGeom prst="parallelogram">
              <a:avLst>
                <a:gd name="adj" fmla="val 114362"/>
              </a:avLst>
            </a:prstGeom>
            <a:solidFill>
              <a:srgbClr val="281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grpSp>
      <p:pic>
        <p:nvPicPr>
          <p:cNvPr id="2" name="Picture 1"/>
          <p:cNvPicPr>
            <a:picLocks noChangeAspect="1"/>
          </p:cNvPicPr>
          <p:nvPr/>
        </p:nvPicPr>
        <p:blipFill>
          <a:blip r:embed="rId3"/>
          <a:stretch>
            <a:fillRect/>
          </a:stretch>
        </p:blipFill>
        <p:spPr>
          <a:xfrm>
            <a:off x="1604073" y="1407919"/>
            <a:ext cx="9985016" cy="209184"/>
          </a:xfrm>
          <a:prstGeom prst="rect">
            <a:avLst/>
          </a:prstGeom>
        </p:spPr>
      </p:pic>
      <p:pic>
        <p:nvPicPr>
          <p:cNvPr id="33" name="Picture 32"/>
          <p:cNvPicPr>
            <a:picLocks noChangeAspect="1"/>
          </p:cNvPicPr>
          <p:nvPr/>
        </p:nvPicPr>
        <p:blipFill>
          <a:blip r:embed="rId3"/>
          <a:stretch>
            <a:fillRect/>
          </a:stretch>
        </p:blipFill>
        <p:spPr>
          <a:xfrm>
            <a:off x="1604073" y="2702684"/>
            <a:ext cx="9985016" cy="209184"/>
          </a:xfrm>
          <a:prstGeom prst="rect">
            <a:avLst/>
          </a:prstGeom>
        </p:spPr>
      </p:pic>
      <p:pic>
        <p:nvPicPr>
          <p:cNvPr id="36" name="Picture 35"/>
          <p:cNvPicPr>
            <a:picLocks noChangeAspect="1"/>
          </p:cNvPicPr>
          <p:nvPr/>
        </p:nvPicPr>
        <p:blipFill>
          <a:blip r:embed="rId3"/>
          <a:stretch>
            <a:fillRect/>
          </a:stretch>
        </p:blipFill>
        <p:spPr>
          <a:xfrm>
            <a:off x="1604073" y="3898959"/>
            <a:ext cx="9985016" cy="209184"/>
          </a:xfrm>
          <a:prstGeom prst="rect">
            <a:avLst/>
          </a:prstGeom>
        </p:spPr>
      </p:pic>
      <p:pic>
        <p:nvPicPr>
          <p:cNvPr id="37" name="Picture 36"/>
          <p:cNvPicPr>
            <a:picLocks noChangeAspect="1"/>
          </p:cNvPicPr>
          <p:nvPr/>
        </p:nvPicPr>
        <p:blipFill>
          <a:blip r:embed="rId3"/>
          <a:stretch>
            <a:fillRect/>
          </a:stretch>
        </p:blipFill>
        <p:spPr>
          <a:xfrm>
            <a:off x="1604073" y="5028066"/>
            <a:ext cx="9985016" cy="209184"/>
          </a:xfrm>
          <a:prstGeom prst="rect">
            <a:avLst/>
          </a:prstGeom>
        </p:spPr>
      </p:pic>
      <p:sp>
        <p:nvSpPr>
          <p:cNvPr id="38" name="Rectangle 3"/>
          <p:cNvSpPr>
            <a:spLocks noChangeArrowheads="1"/>
          </p:cNvSpPr>
          <p:nvPr/>
        </p:nvSpPr>
        <p:spPr bwMode="auto">
          <a:xfrm>
            <a:off x="2015007" y="1544407"/>
            <a:ext cx="9535034" cy="1043532"/>
          </a:xfrm>
          <a:prstGeom prst="rect">
            <a:avLst/>
          </a:prstGeom>
          <a:noFill/>
          <a:ln>
            <a:noFill/>
          </a:ln>
          <a:extLst/>
        </p:spPr>
        <p:txBody>
          <a:bodyPr wrap="square" lIns="46800" tIns="90000" rIns="46800" bIns="90000">
            <a:spAutoFit/>
          </a:bodyPr>
          <a:lstStyle>
            <a:lvl1pPr marL="101600" indent="-101600" algn="just">
              <a:spcBef>
                <a:spcPct val="20000"/>
              </a:spcBef>
              <a:buClr>
                <a:srgbClr val="997300"/>
              </a:buClr>
              <a:buSzPct val="65000"/>
              <a:buFont typeface="Wingdings" panose="05000000000000000000" pitchFamily="2" charset="2"/>
              <a:buChar char="n"/>
              <a:defRPr sz="2000">
                <a:solidFill>
                  <a:srgbClr val="660066"/>
                </a:solidFill>
                <a:latin typeface="Arial" panose="020B0604020202020204" pitchFamily="34" charset="0"/>
                <a:cs typeface="Arial" panose="020B0604020202020204" pitchFamily="34" charset="0"/>
              </a:defRPr>
            </a:lvl1pPr>
            <a:lvl2pPr marL="742950" indent="-285750" algn="just">
              <a:spcBef>
                <a:spcPct val="20000"/>
              </a:spcBef>
              <a:buClr>
                <a:srgbClr val="997300"/>
              </a:buClr>
              <a:buSzPct val="60000"/>
              <a:buFont typeface="Wingdings" panose="05000000000000000000" pitchFamily="2" charset="2"/>
              <a:buChar char="q"/>
              <a:defRPr sz="2800">
                <a:solidFill>
                  <a:srgbClr val="660066"/>
                </a:solidFill>
                <a:latin typeface="Arial" panose="020B0604020202020204" pitchFamily="34" charset="0"/>
                <a:cs typeface="Arial" panose="020B0604020202020204" pitchFamily="34" charset="0"/>
              </a:defRPr>
            </a:lvl2pPr>
            <a:lvl3pPr marL="1143000" indent="-228600" algn="just">
              <a:spcBef>
                <a:spcPct val="20000"/>
              </a:spcBef>
              <a:buClr>
                <a:srgbClr val="997300"/>
              </a:buClr>
              <a:buSzPct val="65000"/>
              <a:buFont typeface="Wingdings" panose="05000000000000000000" pitchFamily="2" charset="2"/>
              <a:buChar char="n"/>
              <a:defRPr sz="2400">
                <a:solidFill>
                  <a:srgbClr val="660066"/>
                </a:solidFill>
                <a:latin typeface="Arial" panose="020B0604020202020204" pitchFamily="34" charset="0"/>
                <a:cs typeface="Arial" panose="020B0604020202020204" pitchFamily="34" charset="0"/>
              </a:defRPr>
            </a:lvl3pPr>
            <a:lvl4pPr marL="1600200" indent="-228600" algn="just">
              <a:spcBef>
                <a:spcPct val="20000"/>
              </a:spcBef>
              <a:buClr>
                <a:srgbClr val="997300"/>
              </a:buClr>
              <a:buSzPct val="70000"/>
              <a:buFont typeface="Wingdings" panose="05000000000000000000" pitchFamily="2" charset="2"/>
              <a:buChar char="q"/>
              <a:defRPr sz="2000">
                <a:solidFill>
                  <a:srgbClr val="660066"/>
                </a:solidFill>
                <a:latin typeface="Arial" panose="020B0604020202020204" pitchFamily="34" charset="0"/>
                <a:cs typeface="Arial" panose="020B0604020202020204" pitchFamily="34" charset="0"/>
              </a:defRPr>
            </a:lvl4pPr>
            <a:lvl5pPr marL="2057400" indent="-228600" algn="just">
              <a:spcBef>
                <a:spcPct val="20000"/>
              </a:spcBef>
              <a:buClr>
                <a:srgbClr val="997300"/>
              </a:buClr>
              <a:buSzPct val="75000"/>
              <a:buFont typeface="Wingdings" panose="05000000000000000000" pitchFamily="2" charset="2"/>
              <a:buChar char="§"/>
              <a:defRPr sz="2000">
                <a:solidFill>
                  <a:srgbClr val="660066"/>
                </a:solidFill>
                <a:latin typeface="Arial" panose="020B0604020202020204" pitchFamily="34" charset="0"/>
                <a:cs typeface="Arial" panose="020B0604020202020204" pitchFamily="34" charset="0"/>
              </a:defRPr>
            </a:lvl5pPr>
            <a:lvl6pPr marL="2514600" indent="-228600" algn="just" eaLnBrk="0" fontAlgn="base" hangingPunct="0">
              <a:spcBef>
                <a:spcPct val="20000"/>
              </a:spcBef>
              <a:spcAft>
                <a:spcPct val="0"/>
              </a:spcAft>
              <a:buClr>
                <a:srgbClr val="997300"/>
              </a:buClr>
              <a:buSzPct val="75000"/>
              <a:buFont typeface="Wingdings" panose="05000000000000000000" pitchFamily="2" charset="2"/>
              <a:buChar char="§"/>
              <a:defRPr sz="2000">
                <a:solidFill>
                  <a:srgbClr val="660066"/>
                </a:solidFill>
                <a:latin typeface="Arial" panose="020B0604020202020204" pitchFamily="34" charset="0"/>
                <a:cs typeface="Arial" panose="020B0604020202020204" pitchFamily="34" charset="0"/>
              </a:defRPr>
            </a:lvl6pPr>
            <a:lvl7pPr marL="2971800" indent="-228600" algn="just" eaLnBrk="0" fontAlgn="base" hangingPunct="0">
              <a:spcBef>
                <a:spcPct val="20000"/>
              </a:spcBef>
              <a:spcAft>
                <a:spcPct val="0"/>
              </a:spcAft>
              <a:buClr>
                <a:srgbClr val="997300"/>
              </a:buClr>
              <a:buSzPct val="75000"/>
              <a:buFont typeface="Wingdings" panose="05000000000000000000" pitchFamily="2" charset="2"/>
              <a:buChar char="§"/>
              <a:defRPr sz="2000">
                <a:solidFill>
                  <a:srgbClr val="660066"/>
                </a:solidFill>
                <a:latin typeface="Arial" panose="020B0604020202020204" pitchFamily="34" charset="0"/>
                <a:cs typeface="Arial" panose="020B0604020202020204" pitchFamily="34" charset="0"/>
              </a:defRPr>
            </a:lvl7pPr>
            <a:lvl8pPr marL="3429000" indent="-228600" algn="just" eaLnBrk="0" fontAlgn="base" hangingPunct="0">
              <a:spcBef>
                <a:spcPct val="20000"/>
              </a:spcBef>
              <a:spcAft>
                <a:spcPct val="0"/>
              </a:spcAft>
              <a:buClr>
                <a:srgbClr val="997300"/>
              </a:buClr>
              <a:buSzPct val="75000"/>
              <a:buFont typeface="Wingdings" panose="05000000000000000000" pitchFamily="2" charset="2"/>
              <a:buChar char="§"/>
              <a:defRPr sz="2000">
                <a:solidFill>
                  <a:srgbClr val="660066"/>
                </a:solidFill>
                <a:latin typeface="Arial" panose="020B0604020202020204" pitchFamily="34" charset="0"/>
                <a:cs typeface="Arial" panose="020B0604020202020204" pitchFamily="34" charset="0"/>
              </a:defRPr>
            </a:lvl8pPr>
            <a:lvl9pPr marL="3886200" indent="-228600" algn="just" eaLnBrk="0" fontAlgn="base" hangingPunct="0">
              <a:spcBef>
                <a:spcPct val="20000"/>
              </a:spcBef>
              <a:spcAft>
                <a:spcPct val="0"/>
              </a:spcAft>
              <a:buClr>
                <a:srgbClr val="997300"/>
              </a:buClr>
              <a:buSzPct val="75000"/>
              <a:buFont typeface="Wingdings" panose="05000000000000000000" pitchFamily="2" charset="2"/>
              <a:buChar char="§"/>
              <a:defRPr sz="2000">
                <a:solidFill>
                  <a:srgbClr val="660066"/>
                </a:solidFill>
                <a:latin typeface="Arial" panose="020B0604020202020204" pitchFamily="34" charset="0"/>
                <a:cs typeface="Arial" panose="020B0604020202020204" pitchFamily="34" charset="0"/>
              </a:defRPr>
            </a:lvl9pPr>
          </a:lstStyle>
          <a:p>
            <a:pPr algn="l">
              <a:spcBef>
                <a:spcPct val="0"/>
              </a:spcBef>
              <a:buClrTx/>
              <a:buSzTx/>
              <a:buFont typeface="Arial" panose="020B0604020202020204" pitchFamily="34" charset="0"/>
              <a:buChar char="•"/>
            </a:pPr>
            <a:r>
              <a:rPr lang="en-US" altLang="en-US" sz="1400" dirty="0" smtClean="0">
                <a:solidFill>
                  <a:schemeClr val="tx2">
                    <a:lumMod val="50000"/>
                  </a:schemeClr>
                </a:solidFill>
                <a:latin typeface="+mj-lt"/>
                <a:cs typeface="Segoe UI Light" panose="020B0502040204020203" pitchFamily="34" charset="0"/>
              </a:rPr>
              <a:t>Automated </a:t>
            </a:r>
            <a:r>
              <a:rPr lang="en-US" altLang="en-US" sz="1400" dirty="0">
                <a:solidFill>
                  <a:schemeClr val="tx2">
                    <a:lumMod val="50000"/>
                  </a:schemeClr>
                </a:solidFill>
                <a:latin typeface="+mj-lt"/>
                <a:cs typeface="Segoe UI Light" panose="020B0502040204020203" pitchFamily="34" charset="0"/>
              </a:rPr>
              <a:t>programs offer plenty of </a:t>
            </a:r>
            <a:r>
              <a:rPr lang="en-US" altLang="en-US" sz="1400" dirty="0" smtClean="0">
                <a:solidFill>
                  <a:schemeClr val="tx2">
                    <a:lumMod val="50000"/>
                  </a:schemeClr>
                </a:solidFill>
                <a:latin typeface="+mj-lt"/>
                <a:cs typeface="Segoe UI Light" panose="020B0502040204020203" pitchFamily="34" charset="0"/>
              </a:rPr>
              <a:t>data within </a:t>
            </a:r>
            <a:r>
              <a:rPr lang="en-US" altLang="en-US" sz="1400" dirty="0">
                <a:solidFill>
                  <a:schemeClr val="tx2">
                    <a:lumMod val="50000"/>
                  </a:schemeClr>
                </a:solidFill>
                <a:latin typeface="+mj-lt"/>
                <a:cs typeface="Segoe UI Light" panose="020B0502040204020203" pitchFamily="34" charset="0"/>
              </a:rPr>
              <a:t>their systems, which allows collectors </a:t>
            </a:r>
            <a:r>
              <a:rPr lang="en-US" altLang="en-US" sz="1400" dirty="0" smtClean="0">
                <a:solidFill>
                  <a:schemeClr val="tx2">
                    <a:lumMod val="50000"/>
                  </a:schemeClr>
                </a:solidFill>
                <a:latin typeface="+mj-lt"/>
                <a:cs typeface="Segoe UI Light" panose="020B0502040204020203" pitchFamily="34" charset="0"/>
              </a:rPr>
              <a:t>to </a:t>
            </a:r>
            <a:r>
              <a:rPr lang="en-US" altLang="en-US" sz="1400" dirty="0">
                <a:solidFill>
                  <a:schemeClr val="tx2">
                    <a:lumMod val="50000"/>
                  </a:schemeClr>
                </a:solidFill>
                <a:latin typeface="+mj-lt"/>
                <a:cs typeface="Segoe UI Light" panose="020B0502040204020203" pitchFamily="34" charset="0"/>
              </a:rPr>
              <a:t>be “more responsive” to customers during meeting calls. </a:t>
            </a:r>
            <a:endParaRPr lang="en-US" altLang="en-US" sz="1400" dirty="0" smtClean="0">
              <a:solidFill>
                <a:schemeClr val="tx2">
                  <a:lumMod val="50000"/>
                </a:schemeClr>
              </a:solidFill>
              <a:latin typeface="+mj-lt"/>
              <a:cs typeface="Segoe UI Light" panose="020B0502040204020203" pitchFamily="34" charset="0"/>
            </a:endParaRPr>
          </a:p>
          <a:p>
            <a:pPr algn="l">
              <a:spcBef>
                <a:spcPct val="0"/>
              </a:spcBef>
              <a:buClrTx/>
              <a:buSzTx/>
              <a:buFont typeface="Arial" panose="020B0604020202020204" pitchFamily="34" charset="0"/>
              <a:buChar char="•"/>
            </a:pPr>
            <a:r>
              <a:rPr lang="en-US" altLang="en-US" sz="1400" dirty="0" smtClean="0">
                <a:solidFill>
                  <a:schemeClr val="tx2">
                    <a:lumMod val="50000"/>
                  </a:schemeClr>
                </a:solidFill>
                <a:latin typeface="+mj-lt"/>
                <a:cs typeface="Segoe UI Light" panose="020B0502040204020203" pitchFamily="34" charset="0"/>
              </a:rPr>
              <a:t>Customer </a:t>
            </a:r>
            <a:r>
              <a:rPr lang="en-US" altLang="en-US" sz="1400" dirty="0">
                <a:solidFill>
                  <a:schemeClr val="tx2">
                    <a:lumMod val="50000"/>
                  </a:schemeClr>
                </a:solidFill>
                <a:latin typeface="+mj-lt"/>
                <a:cs typeface="Segoe UI Light" panose="020B0502040204020203" pitchFamily="34" charset="0"/>
              </a:rPr>
              <a:t>satisfaction improves when utilizing an automated system, as the reduction of contact rates would lead to more productive interactions between client and collectors.</a:t>
            </a:r>
          </a:p>
        </p:txBody>
      </p:sp>
      <p:sp>
        <p:nvSpPr>
          <p:cNvPr id="39" name="Text Box 5"/>
          <p:cNvSpPr txBox="1">
            <a:spLocks noChangeArrowheads="1"/>
          </p:cNvSpPr>
          <p:nvPr/>
        </p:nvSpPr>
        <p:spPr bwMode="auto">
          <a:xfrm>
            <a:off x="1903114" y="1179139"/>
            <a:ext cx="2592935" cy="360850"/>
          </a:xfrm>
          <a:prstGeom prst="rect">
            <a:avLst/>
          </a:prstGeom>
          <a:noFill/>
          <a:ln>
            <a:noFill/>
          </a:ln>
          <a:extLst/>
        </p:spPr>
        <p:txBody>
          <a:bodyPr wrap="none" lIns="72000" tIns="72000" rIns="72000" bIns="72000">
            <a:spAutoFit/>
          </a:bodyPr>
          <a:lstStyle>
            <a:lvl1pPr algn="just">
              <a:spcBef>
                <a:spcPct val="20000"/>
              </a:spcBef>
              <a:buClr>
                <a:srgbClr val="997300"/>
              </a:buClr>
              <a:buSzPct val="65000"/>
              <a:buFont typeface="Wingdings" panose="05000000000000000000" pitchFamily="2" charset="2"/>
              <a:buChar char="n"/>
              <a:defRPr sz="2000">
                <a:solidFill>
                  <a:srgbClr val="660066"/>
                </a:solidFill>
                <a:latin typeface="Arial" panose="020B0604020202020204" pitchFamily="34" charset="0"/>
                <a:cs typeface="Arial" panose="020B0604020202020204" pitchFamily="34" charset="0"/>
              </a:defRPr>
            </a:lvl1pPr>
            <a:lvl2pPr marL="742950" indent="-285750" algn="just">
              <a:spcBef>
                <a:spcPct val="20000"/>
              </a:spcBef>
              <a:buClr>
                <a:srgbClr val="997300"/>
              </a:buClr>
              <a:buSzPct val="60000"/>
              <a:buFont typeface="Wingdings" panose="05000000000000000000" pitchFamily="2" charset="2"/>
              <a:buChar char="q"/>
              <a:defRPr sz="2800">
                <a:solidFill>
                  <a:srgbClr val="660066"/>
                </a:solidFill>
                <a:latin typeface="Arial" panose="020B0604020202020204" pitchFamily="34" charset="0"/>
                <a:cs typeface="Arial" panose="020B0604020202020204" pitchFamily="34" charset="0"/>
              </a:defRPr>
            </a:lvl2pPr>
            <a:lvl3pPr marL="1143000" indent="-228600" algn="just">
              <a:spcBef>
                <a:spcPct val="20000"/>
              </a:spcBef>
              <a:buClr>
                <a:srgbClr val="997300"/>
              </a:buClr>
              <a:buSzPct val="65000"/>
              <a:buFont typeface="Wingdings" panose="05000000000000000000" pitchFamily="2" charset="2"/>
              <a:buChar char="n"/>
              <a:defRPr sz="2400">
                <a:solidFill>
                  <a:srgbClr val="660066"/>
                </a:solidFill>
                <a:latin typeface="Arial" panose="020B0604020202020204" pitchFamily="34" charset="0"/>
                <a:cs typeface="Arial" panose="020B0604020202020204" pitchFamily="34" charset="0"/>
              </a:defRPr>
            </a:lvl3pPr>
            <a:lvl4pPr marL="1600200" indent="-228600" algn="just">
              <a:spcBef>
                <a:spcPct val="20000"/>
              </a:spcBef>
              <a:buClr>
                <a:srgbClr val="997300"/>
              </a:buClr>
              <a:buSzPct val="70000"/>
              <a:buFont typeface="Wingdings" panose="05000000000000000000" pitchFamily="2" charset="2"/>
              <a:buChar char="q"/>
              <a:defRPr sz="2000">
                <a:solidFill>
                  <a:srgbClr val="660066"/>
                </a:solidFill>
                <a:latin typeface="Arial" panose="020B0604020202020204" pitchFamily="34" charset="0"/>
                <a:cs typeface="Arial" panose="020B0604020202020204" pitchFamily="34" charset="0"/>
              </a:defRPr>
            </a:lvl4pPr>
            <a:lvl5pPr marL="2057400" indent="-228600" algn="just">
              <a:spcBef>
                <a:spcPct val="20000"/>
              </a:spcBef>
              <a:buClr>
                <a:srgbClr val="997300"/>
              </a:buClr>
              <a:buSzPct val="75000"/>
              <a:buFont typeface="Wingdings" panose="05000000000000000000" pitchFamily="2" charset="2"/>
              <a:buChar char="§"/>
              <a:defRPr sz="2000">
                <a:solidFill>
                  <a:srgbClr val="660066"/>
                </a:solidFill>
                <a:latin typeface="Arial" panose="020B0604020202020204" pitchFamily="34" charset="0"/>
                <a:cs typeface="Arial" panose="020B0604020202020204" pitchFamily="34" charset="0"/>
              </a:defRPr>
            </a:lvl5pPr>
            <a:lvl6pPr marL="2514600" indent="-228600" algn="just" eaLnBrk="0" fontAlgn="base" hangingPunct="0">
              <a:spcBef>
                <a:spcPct val="20000"/>
              </a:spcBef>
              <a:spcAft>
                <a:spcPct val="0"/>
              </a:spcAft>
              <a:buClr>
                <a:srgbClr val="997300"/>
              </a:buClr>
              <a:buSzPct val="75000"/>
              <a:buFont typeface="Wingdings" panose="05000000000000000000" pitchFamily="2" charset="2"/>
              <a:buChar char="§"/>
              <a:defRPr sz="2000">
                <a:solidFill>
                  <a:srgbClr val="660066"/>
                </a:solidFill>
                <a:latin typeface="Arial" panose="020B0604020202020204" pitchFamily="34" charset="0"/>
                <a:cs typeface="Arial" panose="020B0604020202020204" pitchFamily="34" charset="0"/>
              </a:defRPr>
            </a:lvl6pPr>
            <a:lvl7pPr marL="2971800" indent="-228600" algn="just" eaLnBrk="0" fontAlgn="base" hangingPunct="0">
              <a:spcBef>
                <a:spcPct val="20000"/>
              </a:spcBef>
              <a:spcAft>
                <a:spcPct val="0"/>
              </a:spcAft>
              <a:buClr>
                <a:srgbClr val="997300"/>
              </a:buClr>
              <a:buSzPct val="75000"/>
              <a:buFont typeface="Wingdings" panose="05000000000000000000" pitchFamily="2" charset="2"/>
              <a:buChar char="§"/>
              <a:defRPr sz="2000">
                <a:solidFill>
                  <a:srgbClr val="660066"/>
                </a:solidFill>
                <a:latin typeface="Arial" panose="020B0604020202020204" pitchFamily="34" charset="0"/>
                <a:cs typeface="Arial" panose="020B0604020202020204" pitchFamily="34" charset="0"/>
              </a:defRPr>
            </a:lvl7pPr>
            <a:lvl8pPr marL="3429000" indent="-228600" algn="just" eaLnBrk="0" fontAlgn="base" hangingPunct="0">
              <a:spcBef>
                <a:spcPct val="20000"/>
              </a:spcBef>
              <a:spcAft>
                <a:spcPct val="0"/>
              </a:spcAft>
              <a:buClr>
                <a:srgbClr val="997300"/>
              </a:buClr>
              <a:buSzPct val="75000"/>
              <a:buFont typeface="Wingdings" panose="05000000000000000000" pitchFamily="2" charset="2"/>
              <a:buChar char="§"/>
              <a:defRPr sz="2000">
                <a:solidFill>
                  <a:srgbClr val="660066"/>
                </a:solidFill>
                <a:latin typeface="Arial" panose="020B0604020202020204" pitchFamily="34" charset="0"/>
                <a:cs typeface="Arial" panose="020B0604020202020204" pitchFamily="34" charset="0"/>
              </a:defRPr>
            </a:lvl8pPr>
            <a:lvl9pPr marL="3886200" indent="-228600" algn="just" eaLnBrk="0" fontAlgn="base" hangingPunct="0">
              <a:spcBef>
                <a:spcPct val="20000"/>
              </a:spcBef>
              <a:spcAft>
                <a:spcPct val="0"/>
              </a:spcAft>
              <a:buClr>
                <a:srgbClr val="997300"/>
              </a:buClr>
              <a:buSzPct val="75000"/>
              <a:buFont typeface="Wingdings" panose="05000000000000000000" pitchFamily="2" charset="2"/>
              <a:buChar char="§"/>
              <a:defRPr sz="2000">
                <a:solidFill>
                  <a:srgbClr val="660066"/>
                </a:solidFill>
                <a:latin typeface="Arial" panose="020B0604020202020204" pitchFamily="34" charset="0"/>
                <a:cs typeface="Arial" panose="020B0604020202020204" pitchFamily="34" charset="0"/>
              </a:defRPr>
            </a:lvl9pPr>
          </a:lstStyle>
          <a:p>
            <a:pPr algn="ctr">
              <a:spcBef>
                <a:spcPct val="0"/>
              </a:spcBef>
              <a:buClrTx/>
              <a:buSzTx/>
              <a:buNone/>
            </a:pPr>
            <a:r>
              <a:rPr lang="en-AU" altLang="en-US" sz="1400" b="1" i="1" dirty="0">
                <a:solidFill>
                  <a:schemeClr val="tx2">
                    <a:lumMod val="50000"/>
                  </a:schemeClr>
                </a:solidFill>
              </a:rPr>
              <a:t>Reduce </a:t>
            </a:r>
            <a:r>
              <a:rPr lang="en-AU" altLang="en-US" sz="1400" b="1" i="1" dirty="0" smtClean="0">
                <a:solidFill>
                  <a:schemeClr val="tx2">
                    <a:lumMod val="50000"/>
                  </a:schemeClr>
                </a:solidFill>
              </a:rPr>
              <a:t>Agent </a:t>
            </a:r>
            <a:r>
              <a:rPr lang="en-AU" altLang="en-US" sz="1400" b="1" i="1" dirty="0">
                <a:solidFill>
                  <a:schemeClr val="tx2">
                    <a:lumMod val="50000"/>
                  </a:schemeClr>
                </a:solidFill>
              </a:rPr>
              <a:t>Contact Rates</a:t>
            </a:r>
          </a:p>
        </p:txBody>
      </p:sp>
      <p:sp>
        <p:nvSpPr>
          <p:cNvPr id="40" name="Text Box 9"/>
          <p:cNvSpPr txBox="1">
            <a:spLocks noChangeArrowheads="1"/>
          </p:cNvSpPr>
          <p:nvPr/>
        </p:nvSpPr>
        <p:spPr bwMode="auto">
          <a:xfrm>
            <a:off x="2012011" y="2490925"/>
            <a:ext cx="3181494" cy="360850"/>
          </a:xfrm>
          <a:prstGeom prst="rect">
            <a:avLst/>
          </a:prstGeom>
          <a:noFill/>
          <a:ln>
            <a:noFill/>
          </a:ln>
          <a:extLst/>
        </p:spPr>
        <p:txBody>
          <a:bodyPr wrap="none" lIns="72000" tIns="72000" rIns="72000" bIns="72000">
            <a:spAutoFit/>
          </a:bodyPr>
          <a:lstStyle>
            <a:lvl1pPr algn="just">
              <a:spcBef>
                <a:spcPct val="20000"/>
              </a:spcBef>
              <a:buClr>
                <a:srgbClr val="997300"/>
              </a:buClr>
              <a:buSzPct val="65000"/>
              <a:buFont typeface="Wingdings" panose="05000000000000000000" pitchFamily="2" charset="2"/>
              <a:buChar char="n"/>
              <a:defRPr sz="2000">
                <a:solidFill>
                  <a:srgbClr val="660066"/>
                </a:solidFill>
                <a:latin typeface="Arial" panose="020B0604020202020204" pitchFamily="34" charset="0"/>
                <a:cs typeface="Arial" panose="020B0604020202020204" pitchFamily="34" charset="0"/>
              </a:defRPr>
            </a:lvl1pPr>
            <a:lvl2pPr marL="742950" indent="-285750" algn="just">
              <a:spcBef>
                <a:spcPct val="20000"/>
              </a:spcBef>
              <a:buClr>
                <a:srgbClr val="997300"/>
              </a:buClr>
              <a:buSzPct val="60000"/>
              <a:buFont typeface="Wingdings" panose="05000000000000000000" pitchFamily="2" charset="2"/>
              <a:buChar char="q"/>
              <a:defRPr sz="2800">
                <a:solidFill>
                  <a:srgbClr val="660066"/>
                </a:solidFill>
                <a:latin typeface="Arial" panose="020B0604020202020204" pitchFamily="34" charset="0"/>
                <a:cs typeface="Arial" panose="020B0604020202020204" pitchFamily="34" charset="0"/>
              </a:defRPr>
            </a:lvl2pPr>
            <a:lvl3pPr marL="1143000" indent="-228600" algn="just">
              <a:spcBef>
                <a:spcPct val="20000"/>
              </a:spcBef>
              <a:buClr>
                <a:srgbClr val="997300"/>
              </a:buClr>
              <a:buSzPct val="65000"/>
              <a:buFont typeface="Wingdings" panose="05000000000000000000" pitchFamily="2" charset="2"/>
              <a:buChar char="n"/>
              <a:defRPr sz="2400">
                <a:solidFill>
                  <a:srgbClr val="660066"/>
                </a:solidFill>
                <a:latin typeface="Arial" panose="020B0604020202020204" pitchFamily="34" charset="0"/>
                <a:cs typeface="Arial" panose="020B0604020202020204" pitchFamily="34" charset="0"/>
              </a:defRPr>
            </a:lvl3pPr>
            <a:lvl4pPr marL="1600200" indent="-228600" algn="just">
              <a:spcBef>
                <a:spcPct val="20000"/>
              </a:spcBef>
              <a:buClr>
                <a:srgbClr val="997300"/>
              </a:buClr>
              <a:buSzPct val="70000"/>
              <a:buFont typeface="Wingdings" panose="05000000000000000000" pitchFamily="2" charset="2"/>
              <a:buChar char="q"/>
              <a:defRPr sz="2000">
                <a:solidFill>
                  <a:srgbClr val="660066"/>
                </a:solidFill>
                <a:latin typeface="Arial" panose="020B0604020202020204" pitchFamily="34" charset="0"/>
                <a:cs typeface="Arial" panose="020B0604020202020204" pitchFamily="34" charset="0"/>
              </a:defRPr>
            </a:lvl4pPr>
            <a:lvl5pPr marL="2057400" indent="-228600" algn="just">
              <a:spcBef>
                <a:spcPct val="20000"/>
              </a:spcBef>
              <a:buClr>
                <a:srgbClr val="997300"/>
              </a:buClr>
              <a:buSzPct val="75000"/>
              <a:buFont typeface="Wingdings" panose="05000000000000000000" pitchFamily="2" charset="2"/>
              <a:buChar char="§"/>
              <a:defRPr sz="2000">
                <a:solidFill>
                  <a:srgbClr val="660066"/>
                </a:solidFill>
                <a:latin typeface="Arial" panose="020B0604020202020204" pitchFamily="34" charset="0"/>
                <a:cs typeface="Arial" panose="020B0604020202020204" pitchFamily="34" charset="0"/>
              </a:defRPr>
            </a:lvl5pPr>
            <a:lvl6pPr marL="2514600" indent="-228600" algn="just" eaLnBrk="0" fontAlgn="base" hangingPunct="0">
              <a:spcBef>
                <a:spcPct val="20000"/>
              </a:spcBef>
              <a:spcAft>
                <a:spcPct val="0"/>
              </a:spcAft>
              <a:buClr>
                <a:srgbClr val="997300"/>
              </a:buClr>
              <a:buSzPct val="75000"/>
              <a:buFont typeface="Wingdings" panose="05000000000000000000" pitchFamily="2" charset="2"/>
              <a:buChar char="§"/>
              <a:defRPr sz="2000">
                <a:solidFill>
                  <a:srgbClr val="660066"/>
                </a:solidFill>
                <a:latin typeface="Arial" panose="020B0604020202020204" pitchFamily="34" charset="0"/>
                <a:cs typeface="Arial" panose="020B0604020202020204" pitchFamily="34" charset="0"/>
              </a:defRPr>
            </a:lvl6pPr>
            <a:lvl7pPr marL="2971800" indent="-228600" algn="just" eaLnBrk="0" fontAlgn="base" hangingPunct="0">
              <a:spcBef>
                <a:spcPct val="20000"/>
              </a:spcBef>
              <a:spcAft>
                <a:spcPct val="0"/>
              </a:spcAft>
              <a:buClr>
                <a:srgbClr val="997300"/>
              </a:buClr>
              <a:buSzPct val="75000"/>
              <a:buFont typeface="Wingdings" panose="05000000000000000000" pitchFamily="2" charset="2"/>
              <a:buChar char="§"/>
              <a:defRPr sz="2000">
                <a:solidFill>
                  <a:srgbClr val="660066"/>
                </a:solidFill>
                <a:latin typeface="Arial" panose="020B0604020202020204" pitchFamily="34" charset="0"/>
                <a:cs typeface="Arial" panose="020B0604020202020204" pitchFamily="34" charset="0"/>
              </a:defRPr>
            </a:lvl7pPr>
            <a:lvl8pPr marL="3429000" indent="-228600" algn="just" eaLnBrk="0" fontAlgn="base" hangingPunct="0">
              <a:spcBef>
                <a:spcPct val="20000"/>
              </a:spcBef>
              <a:spcAft>
                <a:spcPct val="0"/>
              </a:spcAft>
              <a:buClr>
                <a:srgbClr val="997300"/>
              </a:buClr>
              <a:buSzPct val="75000"/>
              <a:buFont typeface="Wingdings" panose="05000000000000000000" pitchFamily="2" charset="2"/>
              <a:buChar char="§"/>
              <a:defRPr sz="2000">
                <a:solidFill>
                  <a:srgbClr val="660066"/>
                </a:solidFill>
                <a:latin typeface="Arial" panose="020B0604020202020204" pitchFamily="34" charset="0"/>
                <a:cs typeface="Arial" panose="020B0604020202020204" pitchFamily="34" charset="0"/>
              </a:defRPr>
            </a:lvl8pPr>
            <a:lvl9pPr marL="3886200" indent="-228600" algn="just" eaLnBrk="0" fontAlgn="base" hangingPunct="0">
              <a:spcBef>
                <a:spcPct val="20000"/>
              </a:spcBef>
              <a:spcAft>
                <a:spcPct val="0"/>
              </a:spcAft>
              <a:buClr>
                <a:srgbClr val="997300"/>
              </a:buClr>
              <a:buSzPct val="75000"/>
              <a:buFont typeface="Wingdings" panose="05000000000000000000" pitchFamily="2" charset="2"/>
              <a:buChar char="§"/>
              <a:defRPr sz="2000">
                <a:solidFill>
                  <a:srgbClr val="660066"/>
                </a:solidFill>
                <a:latin typeface="Arial" panose="020B0604020202020204" pitchFamily="34" charset="0"/>
                <a:cs typeface="Arial" panose="020B0604020202020204" pitchFamily="34" charset="0"/>
              </a:defRPr>
            </a:lvl9pPr>
          </a:lstStyle>
          <a:p>
            <a:pPr algn="ctr">
              <a:spcBef>
                <a:spcPct val="0"/>
              </a:spcBef>
              <a:buClrTx/>
              <a:buSzTx/>
              <a:buNone/>
            </a:pPr>
            <a:r>
              <a:rPr lang="en-AU" altLang="en-US" sz="1400" b="1" i="1" dirty="0">
                <a:solidFill>
                  <a:schemeClr val="tx2">
                    <a:lumMod val="50000"/>
                  </a:schemeClr>
                </a:solidFill>
              </a:rPr>
              <a:t>Ensure Best Practice &amp; Compliance</a:t>
            </a:r>
          </a:p>
        </p:txBody>
      </p:sp>
      <p:sp>
        <p:nvSpPr>
          <p:cNvPr id="41" name="Rectangle 11"/>
          <p:cNvSpPr>
            <a:spLocks noChangeArrowheads="1"/>
          </p:cNvSpPr>
          <p:nvPr/>
        </p:nvSpPr>
        <p:spPr bwMode="auto">
          <a:xfrm>
            <a:off x="2052020" y="2841793"/>
            <a:ext cx="9108509" cy="1043532"/>
          </a:xfrm>
          <a:prstGeom prst="rect">
            <a:avLst/>
          </a:prstGeom>
          <a:noFill/>
          <a:ln>
            <a:noFill/>
          </a:ln>
          <a:extLst/>
        </p:spPr>
        <p:txBody>
          <a:bodyPr wrap="square" lIns="46800" tIns="90000" rIns="46800" bIns="90000">
            <a:spAutoFit/>
          </a:bodyPr>
          <a:lstStyle>
            <a:lvl1pPr marL="101600" indent="-101600" algn="just">
              <a:spcBef>
                <a:spcPct val="20000"/>
              </a:spcBef>
              <a:buClr>
                <a:srgbClr val="997300"/>
              </a:buClr>
              <a:buSzPct val="65000"/>
              <a:buFont typeface="Wingdings" panose="05000000000000000000" pitchFamily="2" charset="2"/>
              <a:buChar char="n"/>
              <a:defRPr sz="2000">
                <a:solidFill>
                  <a:srgbClr val="660066"/>
                </a:solidFill>
                <a:latin typeface="Arial" panose="020B0604020202020204" pitchFamily="34" charset="0"/>
                <a:cs typeface="Arial" panose="020B0604020202020204" pitchFamily="34" charset="0"/>
              </a:defRPr>
            </a:lvl1pPr>
            <a:lvl2pPr marL="742950" indent="-285750" algn="just">
              <a:spcBef>
                <a:spcPct val="20000"/>
              </a:spcBef>
              <a:buClr>
                <a:srgbClr val="997300"/>
              </a:buClr>
              <a:buSzPct val="60000"/>
              <a:buFont typeface="Wingdings" panose="05000000000000000000" pitchFamily="2" charset="2"/>
              <a:buChar char="q"/>
              <a:defRPr sz="2800">
                <a:solidFill>
                  <a:srgbClr val="660066"/>
                </a:solidFill>
                <a:latin typeface="Arial" panose="020B0604020202020204" pitchFamily="34" charset="0"/>
                <a:cs typeface="Arial" panose="020B0604020202020204" pitchFamily="34" charset="0"/>
              </a:defRPr>
            </a:lvl2pPr>
            <a:lvl3pPr marL="1143000" indent="-228600" algn="just">
              <a:spcBef>
                <a:spcPct val="20000"/>
              </a:spcBef>
              <a:buClr>
                <a:srgbClr val="997300"/>
              </a:buClr>
              <a:buSzPct val="65000"/>
              <a:buFont typeface="Wingdings" panose="05000000000000000000" pitchFamily="2" charset="2"/>
              <a:buChar char="n"/>
              <a:defRPr sz="2400">
                <a:solidFill>
                  <a:srgbClr val="660066"/>
                </a:solidFill>
                <a:latin typeface="Arial" panose="020B0604020202020204" pitchFamily="34" charset="0"/>
                <a:cs typeface="Arial" panose="020B0604020202020204" pitchFamily="34" charset="0"/>
              </a:defRPr>
            </a:lvl3pPr>
            <a:lvl4pPr marL="1600200" indent="-228600" algn="just">
              <a:spcBef>
                <a:spcPct val="20000"/>
              </a:spcBef>
              <a:buClr>
                <a:srgbClr val="997300"/>
              </a:buClr>
              <a:buSzPct val="70000"/>
              <a:buFont typeface="Wingdings" panose="05000000000000000000" pitchFamily="2" charset="2"/>
              <a:buChar char="q"/>
              <a:defRPr sz="2000">
                <a:solidFill>
                  <a:srgbClr val="660066"/>
                </a:solidFill>
                <a:latin typeface="Arial" panose="020B0604020202020204" pitchFamily="34" charset="0"/>
                <a:cs typeface="Arial" panose="020B0604020202020204" pitchFamily="34" charset="0"/>
              </a:defRPr>
            </a:lvl4pPr>
            <a:lvl5pPr marL="2057400" indent="-228600" algn="just">
              <a:spcBef>
                <a:spcPct val="20000"/>
              </a:spcBef>
              <a:buClr>
                <a:srgbClr val="997300"/>
              </a:buClr>
              <a:buSzPct val="75000"/>
              <a:buFont typeface="Wingdings" panose="05000000000000000000" pitchFamily="2" charset="2"/>
              <a:buChar char="§"/>
              <a:defRPr sz="2000">
                <a:solidFill>
                  <a:srgbClr val="660066"/>
                </a:solidFill>
                <a:latin typeface="Arial" panose="020B0604020202020204" pitchFamily="34" charset="0"/>
                <a:cs typeface="Arial" panose="020B0604020202020204" pitchFamily="34" charset="0"/>
              </a:defRPr>
            </a:lvl5pPr>
            <a:lvl6pPr marL="2514600" indent="-228600" algn="just" eaLnBrk="0" fontAlgn="base" hangingPunct="0">
              <a:spcBef>
                <a:spcPct val="20000"/>
              </a:spcBef>
              <a:spcAft>
                <a:spcPct val="0"/>
              </a:spcAft>
              <a:buClr>
                <a:srgbClr val="997300"/>
              </a:buClr>
              <a:buSzPct val="75000"/>
              <a:buFont typeface="Wingdings" panose="05000000000000000000" pitchFamily="2" charset="2"/>
              <a:buChar char="§"/>
              <a:defRPr sz="2000">
                <a:solidFill>
                  <a:srgbClr val="660066"/>
                </a:solidFill>
                <a:latin typeface="Arial" panose="020B0604020202020204" pitchFamily="34" charset="0"/>
                <a:cs typeface="Arial" panose="020B0604020202020204" pitchFamily="34" charset="0"/>
              </a:defRPr>
            </a:lvl6pPr>
            <a:lvl7pPr marL="2971800" indent="-228600" algn="just" eaLnBrk="0" fontAlgn="base" hangingPunct="0">
              <a:spcBef>
                <a:spcPct val="20000"/>
              </a:spcBef>
              <a:spcAft>
                <a:spcPct val="0"/>
              </a:spcAft>
              <a:buClr>
                <a:srgbClr val="997300"/>
              </a:buClr>
              <a:buSzPct val="75000"/>
              <a:buFont typeface="Wingdings" panose="05000000000000000000" pitchFamily="2" charset="2"/>
              <a:buChar char="§"/>
              <a:defRPr sz="2000">
                <a:solidFill>
                  <a:srgbClr val="660066"/>
                </a:solidFill>
                <a:latin typeface="Arial" panose="020B0604020202020204" pitchFamily="34" charset="0"/>
                <a:cs typeface="Arial" panose="020B0604020202020204" pitchFamily="34" charset="0"/>
              </a:defRPr>
            </a:lvl7pPr>
            <a:lvl8pPr marL="3429000" indent="-228600" algn="just" eaLnBrk="0" fontAlgn="base" hangingPunct="0">
              <a:spcBef>
                <a:spcPct val="20000"/>
              </a:spcBef>
              <a:spcAft>
                <a:spcPct val="0"/>
              </a:spcAft>
              <a:buClr>
                <a:srgbClr val="997300"/>
              </a:buClr>
              <a:buSzPct val="75000"/>
              <a:buFont typeface="Wingdings" panose="05000000000000000000" pitchFamily="2" charset="2"/>
              <a:buChar char="§"/>
              <a:defRPr sz="2000">
                <a:solidFill>
                  <a:srgbClr val="660066"/>
                </a:solidFill>
                <a:latin typeface="Arial" panose="020B0604020202020204" pitchFamily="34" charset="0"/>
                <a:cs typeface="Arial" panose="020B0604020202020204" pitchFamily="34" charset="0"/>
              </a:defRPr>
            </a:lvl8pPr>
            <a:lvl9pPr marL="3886200" indent="-228600" algn="just" eaLnBrk="0" fontAlgn="base" hangingPunct="0">
              <a:spcBef>
                <a:spcPct val="20000"/>
              </a:spcBef>
              <a:spcAft>
                <a:spcPct val="0"/>
              </a:spcAft>
              <a:buClr>
                <a:srgbClr val="997300"/>
              </a:buClr>
              <a:buSzPct val="75000"/>
              <a:buFont typeface="Wingdings" panose="05000000000000000000" pitchFamily="2" charset="2"/>
              <a:buChar char="§"/>
              <a:defRPr sz="2000">
                <a:solidFill>
                  <a:srgbClr val="660066"/>
                </a:solidFill>
                <a:latin typeface="Arial" panose="020B0604020202020204" pitchFamily="34" charset="0"/>
                <a:cs typeface="Arial" panose="020B0604020202020204" pitchFamily="34" charset="0"/>
              </a:defRPr>
            </a:lvl9pPr>
          </a:lstStyle>
          <a:p>
            <a:pPr algn="l">
              <a:spcBef>
                <a:spcPct val="0"/>
              </a:spcBef>
              <a:buClrTx/>
              <a:buSzTx/>
              <a:buFont typeface="Arial" panose="020B0604020202020204" pitchFamily="34" charset="0"/>
              <a:buChar char="•"/>
            </a:pPr>
            <a:r>
              <a:rPr lang="en-US" altLang="en-US" sz="1400" dirty="0">
                <a:solidFill>
                  <a:schemeClr val="tx2">
                    <a:lumMod val="50000"/>
                  </a:schemeClr>
                </a:solidFill>
                <a:latin typeface="+mj-lt"/>
                <a:cs typeface="Segoe UI Light" panose="020B0502040204020203" pitchFamily="34" charset="0"/>
              </a:rPr>
              <a:t>Implementation of an Automated Collections Workflow would ensure standard levels of compliance is maintained across all processes. </a:t>
            </a:r>
          </a:p>
          <a:p>
            <a:pPr algn="l">
              <a:spcBef>
                <a:spcPct val="0"/>
              </a:spcBef>
              <a:buClrTx/>
              <a:buSzTx/>
              <a:buFont typeface="Arial" panose="020B0604020202020204" pitchFamily="34" charset="0"/>
              <a:buChar char="•"/>
            </a:pPr>
            <a:r>
              <a:rPr lang="en-US" altLang="en-US" sz="1400" dirty="0">
                <a:solidFill>
                  <a:schemeClr val="tx2">
                    <a:lumMod val="50000"/>
                  </a:schemeClr>
                </a:solidFill>
                <a:latin typeface="+mj-lt"/>
                <a:cs typeface="Segoe UI Light" panose="020B0502040204020203" pitchFamily="34" charset="0"/>
              </a:rPr>
              <a:t>Makes it possible to implement a “best practice” approach, thus reducing variations and avoiding potential legal problems.</a:t>
            </a:r>
          </a:p>
          <a:p>
            <a:pPr algn="l">
              <a:spcBef>
                <a:spcPct val="0"/>
              </a:spcBef>
              <a:buClrTx/>
              <a:buSzTx/>
              <a:buFontTx/>
              <a:buChar char="•"/>
            </a:pPr>
            <a:endParaRPr lang="en-US" altLang="en-US" sz="1400" dirty="0">
              <a:solidFill>
                <a:schemeClr val="tx2">
                  <a:lumMod val="50000"/>
                </a:schemeClr>
              </a:solidFill>
              <a:latin typeface="Segoe UI Light" panose="020B0502040204020203" pitchFamily="34" charset="0"/>
              <a:cs typeface="Segoe UI Light" panose="020B0502040204020203" pitchFamily="34" charset="0"/>
            </a:endParaRPr>
          </a:p>
        </p:txBody>
      </p:sp>
      <p:sp>
        <p:nvSpPr>
          <p:cNvPr id="42" name="Rectangle 10"/>
          <p:cNvSpPr>
            <a:spLocks noChangeArrowheads="1"/>
          </p:cNvSpPr>
          <p:nvPr/>
        </p:nvSpPr>
        <p:spPr bwMode="auto">
          <a:xfrm>
            <a:off x="2052019" y="4006188"/>
            <a:ext cx="9108508" cy="828089"/>
          </a:xfrm>
          <a:prstGeom prst="rect">
            <a:avLst/>
          </a:prstGeom>
          <a:noFill/>
          <a:ln>
            <a:noFill/>
          </a:ln>
          <a:extLst/>
        </p:spPr>
        <p:txBody>
          <a:bodyPr wrap="square" lIns="46800" tIns="90000" rIns="46800" bIns="90000">
            <a:spAutoFit/>
          </a:bodyPr>
          <a:lstStyle>
            <a:lvl1pPr marL="101600" indent="-101600" algn="just">
              <a:spcBef>
                <a:spcPct val="20000"/>
              </a:spcBef>
              <a:buClr>
                <a:srgbClr val="997300"/>
              </a:buClr>
              <a:buSzPct val="65000"/>
              <a:buFont typeface="Wingdings" panose="05000000000000000000" pitchFamily="2" charset="2"/>
              <a:buChar char="n"/>
              <a:defRPr sz="2000">
                <a:solidFill>
                  <a:srgbClr val="660066"/>
                </a:solidFill>
                <a:latin typeface="Arial" panose="020B0604020202020204" pitchFamily="34" charset="0"/>
                <a:cs typeface="Arial" panose="020B0604020202020204" pitchFamily="34" charset="0"/>
              </a:defRPr>
            </a:lvl1pPr>
            <a:lvl2pPr marL="742950" indent="-285750" algn="just">
              <a:spcBef>
                <a:spcPct val="20000"/>
              </a:spcBef>
              <a:buClr>
                <a:srgbClr val="997300"/>
              </a:buClr>
              <a:buSzPct val="60000"/>
              <a:buFont typeface="Wingdings" panose="05000000000000000000" pitchFamily="2" charset="2"/>
              <a:buChar char="q"/>
              <a:defRPr sz="2800">
                <a:solidFill>
                  <a:srgbClr val="660066"/>
                </a:solidFill>
                <a:latin typeface="Arial" panose="020B0604020202020204" pitchFamily="34" charset="0"/>
                <a:cs typeface="Arial" panose="020B0604020202020204" pitchFamily="34" charset="0"/>
              </a:defRPr>
            </a:lvl2pPr>
            <a:lvl3pPr marL="1143000" indent="-228600" algn="just">
              <a:spcBef>
                <a:spcPct val="20000"/>
              </a:spcBef>
              <a:buClr>
                <a:srgbClr val="997300"/>
              </a:buClr>
              <a:buSzPct val="65000"/>
              <a:buFont typeface="Wingdings" panose="05000000000000000000" pitchFamily="2" charset="2"/>
              <a:buChar char="n"/>
              <a:defRPr sz="2400">
                <a:solidFill>
                  <a:srgbClr val="660066"/>
                </a:solidFill>
                <a:latin typeface="Arial" panose="020B0604020202020204" pitchFamily="34" charset="0"/>
                <a:cs typeface="Arial" panose="020B0604020202020204" pitchFamily="34" charset="0"/>
              </a:defRPr>
            </a:lvl3pPr>
            <a:lvl4pPr marL="1600200" indent="-228600" algn="just">
              <a:spcBef>
                <a:spcPct val="20000"/>
              </a:spcBef>
              <a:buClr>
                <a:srgbClr val="997300"/>
              </a:buClr>
              <a:buSzPct val="70000"/>
              <a:buFont typeface="Wingdings" panose="05000000000000000000" pitchFamily="2" charset="2"/>
              <a:buChar char="q"/>
              <a:defRPr sz="2000">
                <a:solidFill>
                  <a:srgbClr val="660066"/>
                </a:solidFill>
                <a:latin typeface="Arial" panose="020B0604020202020204" pitchFamily="34" charset="0"/>
                <a:cs typeface="Arial" panose="020B0604020202020204" pitchFamily="34" charset="0"/>
              </a:defRPr>
            </a:lvl4pPr>
            <a:lvl5pPr marL="2057400" indent="-228600" algn="just">
              <a:spcBef>
                <a:spcPct val="20000"/>
              </a:spcBef>
              <a:buClr>
                <a:srgbClr val="997300"/>
              </a:buClr>
              <a:buSzPct val="75000"/>
              <a:buFont typeface="Wingdings" panose="05000000000000000000" pitchFamily="2" charset="2"/>
              <a:buChar char="§"/>
              <a:defRPr sz="2000">
                <a:solidFill>
                  <a:srgbClr val="660066"/>
                </a:solidFill>
                <a:latin typeface="Arial" panose="020B0604020202020204" pitchFamily="34" charset="0"/>
                <a:cs typeface="Arial" panose="020B0604020202020204" pitchFamily="34" charset="0"/>
              </a:defRPr>
            </a:lvl5pPr>
            <a:lvl6pPr marL="2514600" indent="-228600" algn="just" eaLnBrk="0" fontAlgn="base" hangingPunct="0">
              <a:spcBef>
                <a:spcPct val="20000"/>
              </a:spcBef>
              <a:spcAft>
                <a:spcPct val="0"/>
              </a:spcAft>
              <a:buClr>
                <a:srgbClr val="997300"/>
              </a:buClr>
              <a:buSzPct val="75000"/>
              <a:buFont typeface="Wingdings" panose="05000000000000000000" pitchFamily="2" charset="2"/>
              <a:buChar char="§"/>
              <a:defRPr sz="2000">
                <a:solidFill>
                  <a:srgbClr val="660066"/>
                </a:solidFill>
                <a:latin typeface="Arial" panose="020B0604020202020204" pitchFamily="34" charset="0"/>
                <a:cs typeface="Arial" panose="020B0604020202020204" pitchFamily="34" charset="0"/>
              </a:defRPr>
            </a:lvl6pPr>
            <a:lvl7pPr marL="2971800" indent="-228600" algn="just" eaLnBrk="0" fontAlgn="base" hangingPunct="0">
              <a:spcBef>
                <a:spcPct val="20000"/>
              </a:spcBef>
              <a:spcAft>
                <a:spcPct val="0"/>
              </a:spcAft>
              <a:buClr>
                <a:srgbClr val="997300"/>
              </a:buClr>
              <a:buSzPct val="75000"/>
              <a:buFont typeface="Wingdings" panose="05000000000000000000" pitchFamily="2" charset="2"/>
              <a:buChar char="§"/>
              <a:defRPr sz="2000">
                <a:solidFill>
                  <a:srgbClr val="660066"/>
                </a:solidFill>
                <a:latin typeface="Arial" panose="020B0604020202020204" pitchFamily="34" charset="0"/>
                <a:cs typeface="Arial" panose="020B0604020202020204" pitchFamily="34" charset="0"/>
              </a:defRPr>
            </a:lvl7pPr>
            <a:lvl8pPr marL="3429000" indent="-228600" algn="just" eaLnBrk="0" fontAlgn="base" hangingPunct="0">
              <a:spcBef>
                <a:spcPct val="20000"/>
              </a:spcBef>
              <a:spcAft>
                <a:spcPct val="0"/>
              </a:spcAft>
              <a:buClr>
                <a:srgbClr val="997300"/>
              </a:buClr>
              <a:buSzPct val="75000"/>
              <a:buFont typeface="Wingdings" panose="05000000000000000000" pitchFamily="2" charset="2"/>
              <a:buChar char="§"/>
              <a:defRPr sz="2000">
                <a:solidFill>
                  <a:srgbClr val="660066"/>
                </a:solidFill>
                <a:latin typeface="Arial" panose="020B0604020202020204" pitchFamily="34" charset="0"/>
                <a:cs typeface="Arial" panose="020B0604020202020204" pitchFamily="34" charset="0"/>
              </a:defRPr>
            </a:lvl8pPr>
            <a:lvl9pPr marL="3886200" indent="-228600" algn="just" eaLnBrk="0" fontAlgn="base" hangingPunct="0">
              <a:spcBef>
                <a:spcPct val="20000"/>
              </a:spcBef>
              <a:spcAft>
                <a:spcPct val="0"/>
              </a:spcAft>
              <a:buClr>
                <a:srgbClr val="997300"/>
              </a:buClr>
              <a:buSzPct val="75000"/>
              <a:buFont typeface="Wingdings" panose="05000000000000000000" pitchFamily="2" charset="2"/>
              <a:buChar char="§"/>
              <a:defRPr sz="2000">
                <a:solidFill>
                  <a:srgbClr val="660066"/>
                </a:solidFill>
                <a:latin typeface="Arial" panose="020B0604020202020204" pitchFamily="34" charset="0"/>
                <a:cs typeface="Arial" panose="020B0604020202020204" pitchFamily="34" charset="0"/>
              </a:defRPr>
            </a:lvl9pPr>
          </a:lstStyle>
          <a:p>
            <a:pPr algn="l">
              <a:spcBef>
                <a:spcPct val="0"/>
              </a:spcBef>
              <a:buClrTx/>
              <a:buSzTx/>
              <a:buFont typeface="Arial" panose="020B0604020202020204" pitchFamily="34" charset="0"/>
              <a:buChar char="•"/>
            </a:pPr>
            <a:r>
              <a:rPr lang="en-US" altLang="en-US" sz="1400" dirty="0">
                <a:solidFill>
                  <a:schemeClr val="tx2">
                    <a:lumMod val="50000"/>
                  </a:schemeClr>
                </a:solidFill>
                <a:latin typeface="+mj-lt"/>
                <a:cs typeface="Segoe UI Light" panose="020B0502040204020203" pitchFamily="34" charset="0"/>
              </a:rPr>
              <a:t>Automation of the collections process would lead to the reduction in agent service times and human error. </a:t>
            </a:r>
          </a:p>
          <a:p>
            <a:pPr algn="l">
              <a:spcBef>
                <a:spcPct val="0"/>
              </a:spcBef>
              <a:buClrTx/>
              <a:buSzTx/>
              <a:buFont typeface="Arial" panose="020B0604020202020204" pitchFamily="34" charset="0"/>
              <a:buChar char="•"/>
            </a:pPr>
            <a:r>
              <a:rPr lang="en-US" altLang="en-US" sz="1400" dirty="0">
                <a:solidFill>
                  <a:schemeClr val="tx2">
                    <a:lumMod val="50000"/>
                  </a:schemeClr>
                </a:solidFill>
                <a:latin typeface="+mj-lt"/>
                <a:cs typeface="Segoe UI Light" panose="020B0502040204020203" pitchFamily="34" charset="0"/>
              </a:rPr>
              <a:t>Routine tasks such as issuing demand letters, scheduling appointments can be issued at targeted and preset times</a:t>
            </a:r>
          </a:p>
          <a:p>
            <a:pPr algn="l">
              <a:spcBef>
                <a:spcPct val="0"/>
              </a:spcBef>
              <a:buClrTx/>
              <a:buSzTx/>
              <a:buFont typeface="Arial" panose="020B0604020202020204" pitchFamily="34" charset="0"/>
              <a:buChar char="•"/>
            </a:pPr>
            <a:r>
              <a:rPr lang="en-US" altLang="en-US" sz="1400" dirty="0">
                <a:solidFill>
                  <a:schemeClr val="tx2">
                    <a:lumMod val="50000"/>
                  </a:schemeClr>
                </a:solidFill>
                <a:latin typeface="+mj-lt"/>
                <a:cs typeface="Segoe UI Light" panose="020B0502040204020203" pitchFamily="34" charset="0"/>
              </a:rPr>
              <a:t>Reduce bad debt and improve the cash flow while optimizing the collection cost.</a:t>
            </a:r>
          </a:p>
        </p:txBody>
      </p:sp>
      <p:sp>
        <p:nvSpPr>
          <p:cNvPr id="43" name="Text Box 7"/>
          <p:cNvSpPr txBox="1">
            <a:spLocks noChangeArrowheads="1"/>
          </p:cNvSpPr>
          <p:nvPr/>
        </p:nvSpPr>
        <p:spPr bwMode="auto">
          <a:xfrm>
            <a:off x="2052019" y="3680812"/>
            <a:ext cx="2731050" cy="360850"/>
          </a:xfrm>
          <a:prstGeom prst="rect">
            <a:avLst/>
          </a:prstGeom>
          <a:noFill/>
          <a:ln>
            <a:noFill/>
          </a:ln>
        </p:spPr>
        <p:txBody>
          <a:bodyPr wrap="none" lIns="72000" tIns="72000" rIns="72000" bIns="72000">
            <a:spAutoFit/>
          </a:bodyPr>
          <a:lstStyle>
            <a:defPPr>
              <a:defRPr lang="en-US"/>
            </a:defPPr>
            <a:lvl1pPr algn="ctr">
              <a:spcBef>
                <a:spcPct val="0"/>
              </a:spcBef>
              <a:buClrTx/>
              <a:buSzTx/>
              <a:buFont typeface="Wingdings" panose="05000000000000000000" pitchFamily="2" charset="2"/>
              <a:buNone/>
              <a:defRPr sz="1400" b="1" i="1">
                <a:latin typeface="Arial" panose="020B0604020202020204" pitchFamily="34" charset="0"/>
                <a:cs typeface="Arial" panose="020B0604020202020204" pitchFamily="34" charset="0"/>
              </a:defRPr>
            </a:lvl1pPr>
            <a:lvl2pPr marL="742950" indent="-285750" algn="just">
              <a:spcBef>
                <a:spcPct val="20000"/>
              </a:spcBef>
              <a:buClr>
                <a:srgbClr val="997300"/>
              </a:buClr>
              <a:buSzPct val="60000"/>
              <a:buFont typeface="Wingdings" panose="05000000000000000000" pitchFamily="2" charset="2"/>
              <a:buChar char="q"/>
              <a:defRPr sz="2800">
                <a:solidFill>
                  <a:srgbClr val="660066"/>
                </a:solidFill>
                <a:latin typeface="Arial" panose="020B0604020202020204" pitchFamily="34" charset="0"/>
                <a:cs typeface="Arial" panose="020B0604020202020204" pitchFamily="34" charset="0"/>
              </a:defRPr>
            </a:lvl2pPr>
            <a:lvl3pPr marL="1143000" indent="-228600" algn="just">
              <a:spcBef>
                <a:spcPct val="20000"/>
              </a:spcBef>
              <a:buClr>
                <a:srgbClr val="997300"/>
              </a:buClr>
              <a:buSzPct val="65000"/>
              <a:buFont typeface="Wingdings" panose="05000000000000000000" pitchFamily="2" charset="2"/>
              <a:buChar char="n"/>
              <a:defRPr sz="2400">
                <a:solidFill>
                  <a:srgbClr val="660066"/>
                </a:solidFill>
                <a:latin typeface="Arial" panose="020B0604020202020204" pitchFamily="34" charset="0"/>
                <a:cs typeface="Arial" panose="020B0604020202020204" pitchFamily="34" charset="0"/>
              </a:defRPr>
            </a:lvl3pPr>
            <a:lvl4pPr marL="1600200" indent="-228600" algn="just">
              <a:spcBef>
                <a:spcPct val="20000"/>
              </a:spcBef>
              <a:buClr>
                <a:srgbClr val="997300"/>
              </a:buClr>
              <a:buSzPct val="70000"/>
              <a:buFont typeface="Wingdings" panose="05000000000000000000" pitchFamily="2" charset="2"/>
              <a:buChar char="q"/>
              <a:defRPr sz="2000">
                <a:solidFill>
                  <a:srgbClr val="660066"/>
                </a:solidFill>
                <a:latin typeface="Arial" panose="020B0604020202020204" pitchFamily="34" charset="0"/>
                <a:cs typeface="Arial" panose="020B0604020202020204" pitchFamily="34" charset="0"/>
              </a:defRPr>
            </a:lvl4pPr>
            <a:lvl5pPr marL="2057400" indent="-228600" algn="just">
              <a:spcBef>
                <a:spcPct val="20000"/>
              </a:spcBef>
              <a:buClr>
                <a:srgbClr val="997300"/>
              </a:buClr>
              <a:buSzPct val="75000"/>
              <a:buFont typeface="Wingdings" panose="05000000000000000000" pitchFamily="2" charset="2"/>
              <a:buChar char="§"/>
              <a:defRPr sz="2000">
                <a:solidFill>
                  <a:srgbClr val="660066"/>
                </a:solidFill>
                <a:latin typeface="Arial" panose="020B0604020202020204" pitchFamily="34" charset="0"/>
                <a:cs typeface="Arial" panose="020B0604020202020204" pitchFamily="34" charset="0"/>
              </a:defRPr>
            </a:lvl5pPr>
            <a:lvl6pPr marL="2514600" indent="-228600" algn="just" eaLnBrk="0" fontAlgn="base" hangingPunct="0">
              <a:spcBef>
                <a:spcPct val="20000"/>
              </a:spcBef>
              <a:spcAft>
                <a:spcPct val="0"/>
              </a:spcAft>
              <a:buClr>
                <a:srgbClr val="997300"/>
              </a:buClr>
              <a:buSzPct val="75000"/>
              <a:buFont typeface="Wingdings" panose="05000000000000000000" pitchFamily="2" charset="2"/>
              <a:buChar char="§"/>
              <a:defRPr sz="2000">
                <a:solidFill>
                  <a:srgbClr val="660066"/>
                </a:solidFill>
                <a:latin typeface="Arial" panose="020B0604020202020204" pitchFamily="34" charset="0"/>
                <a:cs typeface="Arial" panose="020B0604020202020204" pitchFamily="34" charset="0"/>
              </a:defRPr>
            </a:lvl6pPr>
            <a:lvl7pPr marL="2971800" indent="-228600" algn="just" eaLnBrk="0" fontAlgn="base" hangingPunct="0">
              <a:spcBef>
                <a:spcPct val="20000"/>
              </a:spcBef>
              <a:spcAft>
                <a:spcPct val="0"/>
              </a:spcAft>
              <a:buClr>
                <a:srgbClr val="997300"/>
              </a:buClr>
              <a:buSzPct val="75000"/>
              <a:buFont typeface="Wingdings" panose="05000000000000000000" pitchFamily="2" charset="2"/>
              <a:buChar char="§"/>
              <a:defRPr sz="2000">
                <a:solidFill>
                  <a:srgbClr val="660066"/>
                </a:solidFill>
                <a:latin typeface="Arial" panose="020B0604020202020204" pitchFamily="34" charset="0"/>
                <a:cs typeface="Arial" panose="020B0604020202020204" pitchFamily="34" charset="0"/>
              </a:defRPr>
            </a:lvl7pPr>
            <a:lvl8pPr marL="3429000" indent="-228600" algn="just" eaLnBrk="0" fontAlgn="base" hangingPunct="0">
              <a:spcBef>
                <a:spcPct val="20000"/>
              </a:spcBef>
              <a:spcAft>
                <a:spcPct val="0"/>
              </a:spcAft>
              <a:buClr>
                <a:srgbClr val="997300"/>
              </a:buClr>
              <a:buSzPct val="75000"/>
              <a:buFont typeface="Wingdings" panose="05000000000000000000" pitchFamily="2" charset="2"/>
              <a:buChar char="§"/>
              <a:defRPr sz="2000">
                <a:solidFill>
                  <a:srgbClr val="660066"/>
                </a:solidFill>
                <a:latin typeface="Arial" panose="020B0604020202020204" pitchFamily="34" charset="0"/>
                <a:cs typeface="Arial" panose="020B0604020202020204" pitchFamily="34" charset="0"/>
              </a:defRPr>
            </a:lvl8pPr>
            <a:lvl9pPr marL="3886200" indent="-228600" algn="just" eaLnBrk="0" fontAlgn="base" hangingPunct="0">
              <a:spcBef>
                <a:spcPct val="20000"/>
              </a:spcBef>
              <a:spcAft>
                <a:spcPct val="0"/>
              </a:spcAft>
              <a:buClr>
                <a:srgbClr val="997300"/>
              </a:buClr>
              <a:buSzPct val="75000"/>
              <a:buFont typeface="Wingdings" panose="05000000000000000000" pitchFamily="2" charset="2"/>
              <a:buChar char="§"/>
              <a:defRPr sz="2000">
                <a:solidFill>
                  <a:srgbClr val="660066"/>
                </a:solidFill>
                <a:latin typeface="Arial" panose="020B0604020202020204" pitchFamily="34" charset="0"/>
                <a:cs typeface="Arial" panose="020B0604020202020204" pitchFamily="34" charset="0"/>
              </a:defRPr>
            </a:lvl9pPr>
          </a:lstStyle>
          <a:p>
            <a:r>
              <a:rPr lang="en-AU" altLang="en-US" dirty="0">
                <a:solidFill>
                  <a:schemeClr val="tx2">
                    <a:lumMod val="50000"/>
                  </a:schemeClr>
                </a:solidFill>
              </a:rPr>
              <a:t>Automate Collections Process</a:t>
            </a:r>
          </a:p>
        </p:txBody>
      </p:sp>
      <p:sp>
        <p:nvSpPr>
          <p:cNvPr id="44" name="Rectangle 15"/>
          <p:cNvSpPr>
            <a:spLocks noChangeArrowheads="1"/>
          </p:cNvSpPr>
          <p:nvPr/>
        </p:nvSpPr>
        <p:spPr bwMode="auto">
          <a:xfrm>
            <a:off x="2131714" y="5132658"/>
            <a:ext cx="9028813" cy="828089"/>
          </a:xfrm>
          <a:prstGeom prst="rect">
            <a:avLst/>
          </a:prstGeom>
          <a:noFill/>
          <a:ln>
            <a:noFill/>
          </a:ln>
          <a:extLst/>
        </p:spPr>
        <p:txBody>
          <a:bodyPr wrap="square" lIns="46800" tIns="90000" rIns="46800" bIns="90000">
            <a:spAutoFit/>
          </a:bodyPr>
          <a:lstStyle>
            <a:lvl1pPr marL="101600" indent="-101600" algn="just">
              <a:spcBef>
                <a:spcPct val="20000"/>
              </a:spcBef>
              <a:buClr>
                <a:srgbClr val="997300"/>
              </a:buClr>
              <a:buSzPct val="65000"/>
              <a:buFont typeface="Wingdings" panose="05000000000000000000" pitchFamily="2" charset="2"/>
              <a:buChar char="n"/>
              <a:defRPr sz="2000">
                <a:solidFill>
                  <a:srgbClr val="660066"/>
                </a:solidFill>
                <a:latin typeface="Arial" panose="020B0604020202020204" pitchFamily="34" charset="0"/>
                <a:cs typeface="Arial" panose="020B0604020202020204" pitchFamily="34" charset="0"/>
              </a:defRPr>
            </a:lvl1pPr>
            <a:lvl2pPr marL="742950" indent="-285750" algn="just">
              <a:spcBef>
                <a:spcPct val="20000"/>
              </a:spcBef>
              <a:buClr>
                <a:srgbClr val="997300"/>
              </a:buClr>
              <a:buSzPct val="60000"/>
              <a:buFont typeface="Wingdings" panose="05000000000000000000" pitchFamily="2" charset="2"/>
              <a:buChar char="q"/>
              <a:defRPr sz="2800">
                <a:solidFill>
                  <a:srgbClr val="660066"/>
                </a:solidFill>
                <a:latin typeface="Arial" panose="020B0604020202020204" pitchFamily="34" charset="0"/>
                <a:cs typeface="Arial" panose="020B0604020202020204" pitchFamily="34" charset="0"/>
              </a:defRPr>
            </a:lvl2pPr>
            <a:lvl3pPr marL="1143000" indent="-228600" algn="just">
              <a:spcBef>
                <a:spcPct val="20000"/>
              </a:spcBef>
              <a:buClr>
                <a:srgbClr val="997300"/>
              </a:buClr>
              <a:buSzPct val="65000"/>
              <a:buFont typeface="Wingdings" panose="05000000000000000000" pitchFamily="2" charset="2"/>
              <a:buChar char="n"/>
              <a:defRPr sz="2400">
                <a:solidFill>
                  <a:srgbClr val="660066"/>
                </a:solidFill>
                <a:latin typeface="Arial" panose="020B0604020202020204" pitchFamily="34" charset="0"/>
                <a:cs typeface="Arial" panose="020B0604020202020204" pitchFamily="34" charset="0"/>
              </a:defRPr>
            </a:lvl3pPr>
            <a:lvl4pPr marL="1600200" indent="-228600" algn="just">
              <a:spcBef>
                <a:spcPct val="20000"/>
              </a:spcBef>
              <a:buClr>
                <a:srgbClr val="997300"/>
              </a:buClr>
              <a:buSzPct val="70000"/>
              <a:buFont typeface="Wingdings" panose="05000000000000000000" pitchFamily="2" charset="2"/>
              <a:buChar char="q"/>
              <a:defRPr sz="2000">
                <a:solidFill>
                  <a:srgbClr val="660066"/>
                </a:solidFill>
                <a:latin typeface="Arial" panose="020B0604020202020204" pitchFamily="34" charset="0"/>
                <a:cs typeface="Arial" panose="020B0604020202020204" pitchFamily="34" charset="0"/>
              </a:defRPr>
            </a:lvl4pPr>
            <a:lvl5pPr marL="2057400" indent="-228600" algn="just">
              <a:spcBef>
                <a:spcPct val="20000"/>
              </a:spcBef>
              <a:buClr>
                <a:srgbClr val="997300"/>
              </a:buClr>
              <a:buSzPct val="75000"/>
              <a:buFont typeface="Wingdings" panose="05000000000000000000" pitchFamily="2" charset="2"/>
              <a:buChar char="§"/>
              <a:defRPr sz="2000">
                <a:solidFill>
                  <a:srgbClr val="660066"/>
                </a:solidFill>
                <a:latin typeface="Arial" panose="020B0604020202020204" pitchFamily="34" charset="0"/>
                <a:cs typeface="Arial" panose="020B0604020202020204" pitchFamily="34" charset="0"/>
              </a:defRPr>
            </a:lvl5pPr>
            <a:lvl6pPr marL="2514600" indent="-228600" algn="just" eaLnBrk="0" fontAlgn="base" hangingPunct="0">
              <a:spcBef>
                <a:spcPct val="20000"/>
              </a:spcBef>
              <a:spcAft>
                <a:spcPct val="0"/>
              </a:spcAft>
              <a:buClr>
                <a:srgbClr val="997300"/>
              </a:buClr>
              <a:buSzPct val="75000"/>
              <a:buFont typeface="Wingdings" panose="05000000000000000000" pitchFamily="2" charset="2"/>
              <a:buChar char="§"/>
              <a:defRPr sz="2000">
                <a:solidFill>
                  <a:srgbClr val="660066"/>
                </a:solidFill>
                <a:latin typeface="Arial" panose="020B0604020202020204" pitchFamily="34" charset="0"/>
                <a:cs typeface="Arial" panose="020B0604020202020204" pitchFamily="34" charset="0"/>
              </a:defRPr>
            </a:lvl6pPr>
            <a:lvl7pPr marL="2971800" indent="-228600" algn="just" eaLnBrk="0" fontAlgn="base" hangingPunct="0">
              <a:spcBef>
                <a:spcPct val="20000"/>
              </a:spcBef>
              <a:spcAft>
                <a:spcPct val="0"/>
              </a:spcAft>
              <a:buClr>
                <a:srgbClr val="997300"/>
              </a:buClr>
              <a:buSzPct val="75000"/>
              <a:buFont typeface="Wingdings" panose="05000000000000000000" pitchFamily="2" charset="2"/>
              <a:buChar char="§"/>
              <a:defRPr sz="2000">
                <a:solidFill>
                  <a:srgbClr val="660066"/>
                </a:solidFill>
                <a:latin typeface="Arial" panose="020B0604020202020204" pitchFamily="34" charset="0"/>
                <a:cs typeface="Arial" panose="020B0604020202020204" pitchFamily="34" charset="0"/>
              </a:defRPr>
            </a:lvl7pPr>
            <a:lvl8pPr marL="3429000" indent="-228600" algn="just" eaLnBrk="0" fontAlgn="base" hangingPunct="0">
              <a:spcBef>
                <a:spcPct val="20000"/>
              </a:spcBef>
              <a:spcAft>
                <a:spcPct val="0"/>
              </a:spcAft>
              <a:buClr>
                <a:srgbClr val="997300"/>
              </a:buClr>
              <a:buSzPct val="75000"/>
              <a:buFont typeface="Wingdings" panose="05000000000000000000" pitchFamily="2" charset="2"/>
              <a:buChar char="§"/>
              <a:defRPr sz="2000">
                <a:solidFill>
                  <a:srgbClr val="660066"/>
                </a:solidFill>
                <a:latin typeface="Arial" panose="020B0604020202020204" pitchFamily="34" charset="0"/>
                <a:cs typeface="Arial" panose="020B0604020202020204" pitchFamily="34" charset="0"/>
              </a:defRPr>
            </a:lvl8pPr>
            <a:lvl9pPr marL="3886200" indent="-228600" algn="just" eaLnBrk="0" fontAlgn="base" hangingPunct="0">
              <a:spcBef>
                <a:spcPct val="20000"/>
              </a:spcBef>
              <a:spcAft>
                <a:spcPct val="0"/>
              </a:spcAft>
              <a:buClr>
                <a:srgbClr val="997300"/>
              </a:buClr>
              <a:buSzPct val="75000"/>
              <a:buFont typeface="Wingdings" panose="05000000000000000000" pitchFamily="2" charset="2"/>
              <a:buChar char="§"/>
              <a:defRPr sz="2000">
                <a:solidFill>
                  <a:srgbClr val="660066"/>
                </a:solidFill>
                <a:latin typeface="Arial" panose="020B0604020202020204" pitchFamily="34" charset="0"/>
                <a:cs typeface="Arial" panose="020B0604020202020204" pitchFamily="34" charset="0"/>
              </a:defRPr>
            </a:lvl9pPr>
          </a:lstStyle>
          <a:p>
            <a:pPr algn="l">
              <a:spcBef>
                <a:spcPct val="0"/>
              </a:spcBef>
              <a:buClrTx/>
              <a:buSzTx/>
              <a:buFont typeface="Arial" panose="020B0604020202020204" pitchFamily="34" charset="0"/>
              <a:buChar char="•"/>
            </a:pPr>
            <a:r>
              <a:rPr lang="en-US" altLang="en-US" sz="1400" dirty="0">
                <a:solidFill>
                  <a:schemeClr val="tx2">
                    <a:lumMod val="50000"/>
                  </a:schemeClr>
                </a:solidFill>
                <a:latin typeface="+mj-lt"/>
                <a:cs typeface="Segoe UI Light" panose="020B0502040204020203" pitchFamily="34" charset="0"/>
              </a:rPr>
              <a:t>Capability to review and analyze strategies and collections data. </a:t>
            </a:r>
          </a:p>
          <a:p>
            <a:pPr algn="l">
              <a:spcBef>
                <a:spcPct val="0"/>
              </a:spcBef>
              <a:buClrTx/>
              <a:buSzTx/>
              <a:buFont typeface="Arial" panose="020B0604020202020204" pitchFamily="34" charset="0"/>
              <a:buChar char="•"/>
            </a:pPr>
            <a:r>
              <a:rPr lang="en-US" altLang="en-US" sz="1400" dirty="0">
                <a:solidFill>
                  <a:schemeClr val="tx2">
                    <a:lumMod val="50000"/>
                  </a:schemeClr>
                </a:solidFill>
                <a:latin typeface="+mj-lt"/>
                <a:cs typeface="Segoe UI Light" panose="020B0502040204020203" pitchFamily="34" charset="0"/>
              </a:rPr>
              <a:t>Critical when deciding champion strategies or altering collections workflow </a:t>
            </a:r>
          </a:p>
          <a:p>
            <a:pPr algn="l">
              <a:spcBef>
                <a:spcPct val="0"/>
              </a:spcBef>
              <a:buClrTx/>
              <a:buSzTx/>
              <a:buFont typeface="Arial" panose="020B0604020202020204" pitchFamily="34" charset="0"/>
              <a:buChar char="•"/>
            </a:pPr>
            <a:r>
              <a:rPr lang="en-US" altLang="en-US" sz="1400" dirty="0">
                <a:solidFill>
                  <a:schemeClr val="tx2">
                    <a:lumMod val="50000"/>
                  </a:schemeClr>
                </a:solidFill>
                <a:latin typeface="+mj-lt"/>
                <a:cs typeface="Segoe UI Light" panose="020B0502040204020203" pitchFamily="34" charset="0"/>
              </a:rPr>
              <a:t>Analysis and reports can be utilized when constructing champion strategies; thus improving the collections process                                           </a:t>
            </a:r>
          </a:p>
        </p:txBody>
      </p:sp>
      <p:sp>
        <p:nvSpPr>
          <p:cNvPr id="45" name="Text Box 14"/>
          <p:cNvSpPr txBox="1">
            <a:spLocks noChangeArrowheads="1"/>
          </p:cNvSpPr>
          <p:nvPr/>
        </p:nvSpPr>
        <p:spPr bwMode="auto">
          <a:xfrm>
            <a:off x="2012011" y="4808548"/>
            <a:ext cx="1855811" cy="360850"/>
          </a:xfrm>
          <a:prstGeom prst="rect">
            <a:avLst/>
          </a:prstGeom>
          <a:noFill/>
          <a:ln>
            <a:noFill/>
          </a:ln>
        </p:spPr>
        <p:txBody>
          <a:bodyPr wrap="none" lIns="72000" tIns="72000" rIns="72000" bIns="72000">
            <a:spAutoFit/>
          </a:bodyPr>
          <a:lstStyle>
            <a:defPPr>
              <a:defRPr lang="en-US"/>
            </a:defPPr>
            <a:lvl1pPr algn="ctr">
              <a:spcBef>
                <a:spcPct val="0"/>
              </a:spcBef>
              <a:buClrTx/>
              <a:buSzTx/>
              <a:buFont typeface="Wingdings" panose="05000000000000000000" pitchFamily="2" charset="2"/>
              <a:buNone/>
              <a:defRPr sz="1400" b="1" i="1">
                <a:latin typeface="Arial" panose="020B0604020202020204" pitchFamily="34" charset="0"/>
                <a:cs typeface="Arial" panose="020B0604020202020204" pitchFamily="34" charset="0"/>
              </a:defRPr>
            </a:lvl1pPr>
            <a:lvl2pPr marL="742950" indent="-285750" algn="just">
              <a:spcBef>
                <a:spcPct val="20000"/>
              </a:spcBef>
              <a:buClr>
                <a:srgbClr val="997300"/>
              </a:buClr>
              <a:buSzPct val="60000"/>
              <a:buFont typeface="Wingdings" panose="05000000000000000000" pitchFamily="2" charset="2"/>
              <a:buChar char="q"/>
              <a:defRPr sz="2800">
                <a:solidFill>
                  <a:srgbClr val="660066"/>
                </a:solidFill>
                <a:latin typeface="Arial" panose="020B0604020202020204" pitchFamily="34" charset="0"/>
                <a:cs typeface="Arial" panose="020B0604020202020204" pitchFamily="34" charset="0"/>
              </a:defRPr>
            </a:lvl2pPr>
            <a:lvl3pPr marL="1143000" indent="-228600" algn="just">
              <a:spcBef>
                <a:spcPct val="20000"/>
              </a:spcBef>
              <a:buClr>
                <a:srgbClr val="997300"/>
              </a:buClr>
              <a:buSzPct val="65000"/>
              <a:buFont typeface="Wingdings" panose="05000000000000000000" pitchFamily="2" charset="2"/>
              <a:buChar char="n"/>
              <a:defRPr sz="2400">
                <a:solidFill>
                  <a:srgbClr val="660066"/>
                </a:solidFill>
                <a:latin typeface="Arial" panose="020B0604020202020204" pitchFamily="34" charset="0"/>
                <a:cs typeface="Arial" panose="020B0604020202020204" pitchFamily="34" charset="0"/>
              </a:defRPr>
            </a:lvl3pPr>
            <a:lvl4pPr marL="1600200" indent="-228600" algn="just">
              <a:spcBef>
                <a:spcPct val="20000"/>
              </a:spcBef>
              <a:buClr>
                <a:srgbClr val="997300"/>
              </a:buClr>
              <a:buSzPct val="70000"/>
              <a:buFont typeface="Wingdings" panose="05000000000000000000" pitchFamily="2" charset="2"/>
              <a:buChar char="q"/>
              <a:defRPr sz="2000">
                <a:solidFill>
                  <a:srgbClr val="660066"/>
                </a:solidFill>
                <a:latin typeface="Arial" panose="020B0604020202020204" pitchFamily="34" charset="0"/>
                <a:cs typeface="Arial" panose="020B0604020202020204" pitchFamily="34" charset="0"/>
              </a:defRPr>
            </a:lvl4pPr>
            <a:lvl5pPr marL="2057400" indent="-228600" algn="just">
              <a:spcBef>
                <a:spcPct val="20000"/>
              </a:spcBef>
              <a:buClr>
                <a:srgbClr val="997300"/>
              </a:buClr>
              <a:buSzPct val="75000"/>
              <a:buFont typeface="Wingdings" panose="05000000000000000000" pitchFamily="2" charset="2"/>
              <a:buChar char="§"/>
              <a:defRPr sz="2000">
                <a:solidFill>
                  <a:srgbClr val="660066"/>
                </a:solidFill>
                <a:latin typeface="Arial" panose="020B0604020202020204" pitchFamily="34" charset="0"/>
                <a:cs typeface="Arial" panose="020B0604020202020204" pitchFamily="34" charset="0"/>
              </a:defRPr>
            </a:lvl5pPr>
            <a:lvl6pPr marL="2514600" indent="-228600" algn="just" eaLnBrk="0" fontAlgn="base" hangingPunct="0">
              <a:spcBef>
                <a:spcPct val="20000"/>
              </a:spcBef>
              <a:spcAft>
                <a:spcPct val="0"/>
              </a:spcAft>
              <a:buClr>
                <a:srgbClr val="997300"/>
              </a:buClr>
              <a:buSzPct val="75000"/>
              <a:buFont typeface="Wingdings" panose="05000000000000000000" pitchFamily="2" charset="2"/>
              <a:buChar char="§"/>
              <a:defRPr sz="2000">
                <a:solidFill>
                  <a:srgbClr val="660066"/>
                </a:solidFill>
                <a:latin typeface="Arial" panose="020B0604020202020204" pitchFamily="34" charset="0"/>
                <a:cs typeface="Arial" panose="020B0604020202020204" pitchFamily="34" charset="0"/>
              </a:defRPr>
            </a:lvl6pPr>
            <a:lvl7pPr marL="2971800" indent="-228600" algn="just" eaLnBrk="0" fontAlgn="base" hangingPunct="0">
              <a:spcBef>
                <a:spcPct val="20000"/>
              </a:spcBef>
              <a:spcAft>
                <a:spcPct val="0"/>
              </a:spcAft>
              <a:buClr>
                <a:srgbClr val="997300"/>
              </a:buClr>
              <a:buSzPct val="75000"/>
              <a:buFont typeface="Wingdings" panose="05000000000000000000" pitchFamily="2" charset="2"/>
              <a:buChar char="§"/>
              <a:defRPr sz="2000">
                <a:solidFill>
                  <a:srgbClr val="660066"/>
                </a:solidFill>
                <a:latin typeface="Arial" panose="020B0604020202020204" pitchFamily="34" charset="0"/>
                <a:cs typeface="Arial" panose="020B0604020202020204" pitchFamily="34" charset="0"/>
              </a:defRPr>
            </a:lvl7pPr>
            <a:lvl8pPr marL="3429000" indent="-228600" algn="just" eaLnBrk="0" fontAlgn="base" hangingPunct="0">
              <a:spcBef>
                <a:spcPct val="20000"/>
              </a:spcBef>
              <a:spcAft>
                <a:spcPct val="0"/>
              </a:spcAft>
              <a:buClr>
                <a:srgbClr val="997300"/>
              </a:buClr>
              <a:buSzPct val="75000"/>
              <a:buFont typeface="Wingdings" panose="05000000000000000000" pitchFamily="2" charset="2"/>
              <a:buChar char="§"/>
              <a:defRPr sz="2000">
                <a:solidFill>
                  <a:srgbClr val="660066"/>
                </a:solidFill>
                <a:latin typeface="Arial" panose="020B0604020202020204" pitchFamily="34" charset="0"/>
                <a:cs typeface="Arial" panose="020B0604020202020204" pitchFamily="34" charset="0"/>
              </a:defRPr>
            </a:lvl8pPr>
            <a:lvl9pPr marL="3886200" indent="-228600" algn="just" eaLnBrk="0" fontAlgn="base" hangingPunct="0">
              <a:spcBef>
                <a:spcPct val="20000"/>
              </a:spcBef>
              <a:spcAft>
                <a:spcPct val="0"/>
              </a:spcAft>
              <a:buClr>
                <a:srgbClr val="997300"/>
              </a:buClr>
              <a:buSzPct val="75000"/>
              <a:buFont typeface="Wingdings" panose="05000000000000000000" pitchFamily="2" charset="2"/>
              <a:buChar char="§"/>
              <a:defRPr sz="2000">
                <a:solidFill>
                  <a:srgbClr val="660066"/>
                </a:solidFill>
                <a:latin typeface="Arial" panose="020B0604020202020204" pitchFamily="34" charset="0"/>
                <a:cs typeface="Arial" panose="020B0604020202020204" pitchFamily="34" charset="0"/>
              </a:defRPr>
            </a:lvl9pPr>
          </a:lstStyle>
          <a:p>
            <a:r>
              <a:rPr lang="en-AU" altLang="en-US" dirty="0">
                <a:solidFill>
                  <a:schemeClr val="tx2">
                    <a:lumMod val="50000"/>
                  </a:schemeClr>
                </a:solidFill>
              </a:rPr>
              <a:t>Historical Reporting</a:t>
            </a: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1465" y="1248482"/>
            <a:ext cx="688769" cy="688769"/>
          </a:xfrm>
          <a:prstGeom prst="rect">
            <a:avLst/>
          </a:prstGeom>
        </p:spPr>
      </p:pic>
      <p:sp>
        <p:nvSpPr>
          <p:cNvPr id="7" name="Oval 6"/>
          <p:cNvSpPr/>
          <p:nvPr/>
        </p:nvSpPr>
        <p:spPr>
          <a:xfrm>
            <a:off x="475008" y="1216029"/>
            <a:ext cx="777927" cy="777927"/>
          </a:xfrm>
          <a:prstGeom prst="ellipse">
            <a:avLst/>
          </a:prstGeom>
          <a:noFill/>
          <a:ln w="38100">
            <a:solidFill>
              <a:srgbClr val="018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lumMod val="50000"/>
                </a:schemeClr>
              </a:solidFill>
            </a:endParaRPr>
          </a:p>
        </p:txBody>
      </p:sp>
      <p:sp>
        <p:nvSpPr>
          <p:cNvPr id="46" name="Oval 45"/>
          <p:cNvSpPr/>
          <p:nvPr/>
        </p:nvSpPr>
        <p:spPr>
          <a:xfrm>
            <a:off x="475010" y="2439607"/>
            <a:ext cx="777927" cy="777927"/>
          </a:xfrm>
          <a:prstGeom prst="ellipse">
            <a:avLst/>
          </a:prstGeom>
          <a:noFill/>
          <a:ln>
            <a:solidFill>
              <a:srgbClr val="2792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4999" y="2410937"/>
            <a:ext cx="857947" cy="857947"/>
          </a:xfrm>
          <a:prstGeom prst="rect">
            <a:avLst/>
          </a:prstGeom>
        </p:spPr>
      </p:pic>
      <p:sp>
        <p:nvSpPr>
          <p:cNvPr id="47" name="Oval 46"/>
          <p:cNvSpPr/>
          <p:nvPr/>
        </p:nvSpPr>
        <p:spPr>
          <a:xfrm>
            <a:off x="485587" y="4834991"/>
            <a:ext cx="777927" cy="777927"/>
          </a:xfrm>
          <a:prstGeom prst="ellipse">
            <a:avLst/>
          </a:prstGeom>
          <a:noFill/>
          <a:ln w="38100">
            <a:solidFill>
              <a:srgbClr val="018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lumMod val="50000"/>
                </a:schemeClr>
              </a:solidFill>
            </a:endParaRPr>
          </a:p>
        </p:txBody>
      </p:sp>
      <p:sp>
        <p:nvSpPr>
          <p:cNvPr id="48" name="Oval 47"/>
          <p:cNvSpPr/>
          <p:nvPr/>
        </p:nvSpPr>
        <p:spPr>
          <a:xfrm>
            <a:off x="475008" y="3673755"/>
            <a:ext cx="777927" cy="777927"/>
          </a:xfrm>
          <a:prstGeom prst="ellipse">
            <a:avLst/>
          </a:prstGeom>
          <a:noFill/>
          <a:ln w="38100">
            <a:solidFill>
              <a:srgbClr val="018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lumMod val="50000"/>
                </a:schemeClr>
              </a:solidFill>
            </a:endParaRPr>
          </a:p>
        </p:txBody>
      </p:sp>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576944" y="3780582"/>
            <a:ext cx="595211" cy="542710"/>
          </a:xfrm>
          <a:prstGeom prst="rect">
            <a:avLst/>
          </a:prstGeom>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45685" y="4903970"/>
            <a:ext cx="654119" cy="654119"/>
          </a:xfrm>
          <a:prstGeom prst="rect">
            <a:avLst/>
          </a:prstGeom>
        </p:spPr>
      </p:pic>
    </p:spTree>
    <p:extLst>
      <p:ext uri="{BB962C8B-B14F-4D97-AF65-F5344CB8AC3E}">
        <p14:creationId xmlns:p14="http://schemas.microsoft.com/office/powerpoint/2010/main" val="3347814135"/>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8"/>
          <p:cNvSpPr txBox="1">
            <a:spLocks/>
          </p:cNvSpPr>
          <p:nvPr/>
        </p:nvSpPr>
        <p:spPr>
          <a:xfrm>
            <a:off x="1821380" y="2023965"/>
            <a:ext cx="10235565" cy="2594610"/>
          </a:xfrm>
          <a:prstGeom prst="rect">
            <a:avLst/>
          </a:prstGeom>
        </p:spPr>
        <p:txBody>
          <a:bodyPr>
            <a:normAutofit fontScale="90000" lnSpcReduction="20000"/>
          </a:bodyPr>
          <a:lstStyle>
            <a:lvl1pPr algn="l" defTabSz="457063" rtl="0" eaLnBrk="1" latinLnBrk="0" hangingPunct="1">
              <a:spcBef>
                <a:spcPct val="0"/>
              </a:spcBef>
              <a:buNone/>
              <a:defRPr sz="3599"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solidFill>
                  <a:schemeClr val="bg1"/>
                </a:solidFill>
              </a:rPr>
              <a:t>The solutions are clear </a:t>
            </a:r>
            <a:br>
              <a:rPr lang="en-US" dirty="0" smtClean="0">
                <a:solidFill>
                  <a:schemeClr val="bg1"/>
                </a:solidFill>
              </a:rPr>
            </a:br>
            <a:r>
              <a:rPr lang="en-US" dirty="0" smtClean="0">
                <a:solidFill>
                  <a:schemeClr val="bg1"/>
                </a:solidFill>
              </a:rPr>
              <a:t/>
            </a:r>
            <a:br>
              <a:rPr lang="en-US" dirty="0" smtClean="0">
                <a:solidFill>
                  <a:schemeClr val="bg1"/>
                </a:solidFill>
              </a:rPr>
            </a:br>
            <a:r>
              <a:rPr lang="en-US" dirty="0" smtClean="0">
                <a:solidFill>
                  <a:schemeClr val="bg1"/>
                </a:solidFill>
              </a:rPr>
              <a:t>The challenge is not identifying what needs to be done </a:t>
            </a:r>
            <a:br>
              <a:rPr lang="en-US" dirty="0" smtClean="0">
                <a:solidFill>
                  <a:schemeClr val="bg1"/>
                </a:solidFill>
              </a:rPr>
            </a:br>
            <a:r>
              <a:rPr lang="en-US" dirty="0" smtClean="0">
                <a:solidFill>
                  <a:schemeClr val="bg1"/>
                </a:solidFill>
              </a:rPr>
              <a:t/>
            </a:r>
            <a:br>
              <a:rPr lang="en-US" dirty="0" smtClean="0">
                <a:solidFill>
                  <a:schemeClr val="bg1"/>
                </a:solidFill>
              </a:rPr>
            </a:br>
            <a:r>
              <a:rPr lang="en-US" dirty="0" smtClean="0">
                <a:solidFill>
                  <a:schemeClr val="bg1"/>
                </a:solidFill>
              </a:rPr>
              <a:t>The challenge is execution: Getting It Done! </a:t>
            </a:r>
            <a:endParaRPr lang="en-US" dirty="0">
              <a:solidFill>
                <a:schemeClr val="bg1"/>
              </a:solidFill>
            </a:endParaRPr>
          </a:p>
        </p:txBody>
      </p:sp>
      <p:grpSp>
        <p:nvGrpSpPr>
          <p:cNvPr id="6" name="Group 5"/>
          <p:cNvGrpSpPr/>
          <p:nvPr/>
        </p:nvGrpSpPr>
        <p:grpSpPr>
          <a:xfrm>
            <a:off x="1293184" y="2904270"/>
            <a:ext cx="200025" cy="287338"/>
            <a:chOff x="10502900" y="815975"/>
            <a:chExt cx="200025" cy="287338"/>
          </a:xfrm>
          <a:solidFill>
            <a:srgbClr val="B0F7F4"/>
          </a:solidFill>
          <a:effectLst/>
        </p:grpSpPr>
        <p:sp>
          <p:nvSpPr>
            <p:cNvPr id="7" name="Freeform 2127"/>
            <p:cNvSpPr>
              <a:spLocks/>
            </p:cNvSpPr>
            <p:nvPr/>
          </p:nvSpPr>
          <p:spPr bwMode="auto">
            <a:xfrm>
              <a:off x="10502900" y="815975"/>
              <a:ext cx="200025" cy="201613"/>
            </a:xfrm>
            <a:custGeom>
              <a:avLst/>
              <a:gdLst>
                <a:gd name="T0" fmla="*/ 284 w 632"/>
                <a:gd name="T1" fmla="*/ 3 h 632"/>
                <a:gd name="T2" fmla="*/ 237 w 632"/>
                <a:gd name="T3" fmla="*/ 10 h 632"/>
                <a:gd name="T4" fmla="*/ 193 w 632"/>
                <a:gd name="T5" fmla="*/ 26 h 632"/>
                <a:gd name="T6" fmla="*/ 152 w 632"/>
                <a:gd name="T7" fmla="*/ 47 h 632"/>
                <a:gd name="T8" fmla="*/ 115 w 632"/>
                <a:gd name="T9" fmla="*/ 72 h 632"/>
                <a:gd name="T10" fmla="*/ 82 w 632"/>
                <a:gd name="T11" fmla="*/ 104 h 632"/>
                <a:gd name="T12" fmla="*/ 54 w 632"/>
                <a:gd name="T13" fmla="*/ 139 h 632"/>
                <a:gd name="T14" fmla="*/ 31 w 632"/>
                <a:gd name="T15" fmla="*/ 180 h 632"/>
                <a:gd name="T16" fmla="*/ 14 w 632"/>
                <a:gd name="T17" fmla="*/ 222 h 632"/>
                <a:gd name="T18" fmla="*/ 4 w 632"/>
                <a:gd name="T19" fmla="*/ 269 h 632"/>
                <a:gd name="T20" fmla="*/ 0 w 632"/>
                <a:gd name="T21" fmla="*/ 316 h 632"/>
                <a:gd name="T22" fmla="*/ 3 w 632"/>
                <a:gd name="T23" fmla="*/ 363 h 632"/>
                <a:gd name="T24" fmla="*/ 14 w 632"/>
                <a:gd name="T25" fmla="*/ 407 h 632"/>
                <a:gd name="T26" fmla="*/ 30 w 632"/>
                <a:gd name="T27" fmla="*/ 450 h 632"/>
                <a:gd name="T28" fmla="*/ 50 w 632"/>
                <a:gd name="T29" fmla="*/ 489 h 632"/>
                <a:gd name="T30" fmla="*/ 77 w 632"/>
                <a:gd name="T31" fmla="*/ 523 h 632"/>
                <a:gd name="T32" fmla="*/ 109 w 632"/>
                <a:gd name="T33" fmla="*/ 555 h 632"/>
                <a:gd name="T34" fmla="*/ 144 w 632"/>
                <a:gd name="T35" fmla="*/ 581 h 632"/>
                <a:gd name="T36" fmla="*/ 183 w 632"/>
                <a:gd name="T37" fmla="*/ 602 h 632"/>
                <a:gd name="T38" fmla="*/ 225 w 632"/>
                <a:gd name="T39" fmla="*/ 618 h 632"/>
                <a:gd name="T40" fmla="*/ 270 w 632"/>
                <a:gd name="T41" fmla="*/ 628 h 632"/>
                <a:gd name="T42" fmla="*/ 301 w 632"/>
                <a:gd name="T43" fmla="*/ 473 h 632"/>
                <a:gd name="T44" fmla="*/ 256 w 632"/>
                <a:gd name="T45" fmla="*/ 512 h 632"/>
                <a:gd name="T46" fmla="*/ 185 w 632"/>
                <a:gd name="T47" fmla="*/ 447 h 632"/>
                <a:gd name="T48" fmla="*/ 181 w 632"/>
                <a:gd name="T49" fmla="*/ 431 h 632"/>
                <a:gd name="T50" fmla="*/ 196 w 632"/>
                <a:gd name="T51" fmla="*/ 421 h 632"/>
                <a:gd name="T52" fmla="*/ 256 w 632"/>
                <a:gd name="T53" fmla="*/ 475 h 632"/>
                <a:gd name="T54" fmla="*/ 309 w 632"/>
                <a:gd name="T55" fmla="*/ 423 h 632"/>
                <a:gd name="T56" fmla="*/ 319 w 632"/>
                <a:gd name="T57" fmla="*/ 421 h 632"/>
                <a:gd name="T58" fmla="*/ 326 w 632"/>
                <a:gd name="T59" fmla="*/ 426 h 632"/>
                <a:gd name="T60" fmla="*/ 430 w 632"/>
                <a:gd name="T61" fmla="*/ 423 h 632"/>
                <a:gd name="T62" fmla="*/ 446 w 632"/>
                <a:gd name="T63" fmla="*/ 426 h 632"/>
                <a:gd name="T64" fmla="*/ 450 w 632"/>
                <a:gd name="T65" fmla="*/ 442 h 632"/>
                <a:gd name="T66" fmla="*/ 381 w 632"/>
                <a:gd name="T67" fmla="*/ 511 h 632"/>
                <a:gd name="T68" fmla="*/ 365 w 632"/>
                <a:gd name="T69" fmla="*/ 507 h 632"/>
                <a:gd name="T70" fmla="*/ 346 w 632"/>
                <a:gd name="T71" fmla="*/ 630 h 632"/>
                <a:gd name="T72" fmla="*/ 391 w 632"/>
                <a:gd name="T73" fmla="*/ 623 h 632"/>
                <a:gd name="T74" fmla="*/ 434 w 632"/>
                <a:gd name="T75" fmla="*/ 608 h 632"/>
                <a:gd name="T76" fmla="*/ 474 w 632"/>
                <a:gd name="T77" fmla="*/ 589 h 632"/>
                <a:gd name="T78" fmla="*/ 511 w 632"/>
                <a:gd name="T79" fmla="*/ 564 h 632"/>
                <a:gd name="T80" fmla="*/ 544 w 632"/>
                <a:gd name="T81" fmla="*/ 534 h 632"/>
                <a:gd name="T82" fmla="*/ 572 w 632"/>
                <a:gd name="T83" fmla="*/ 501 h 632"/>
                <a:gd name="T84" fmla="*/ 595 w 632"/>
                <a:gd name="T85" fmla="*/ 463 h 632"/>
                <a:gd name="T86" fmla="*/ 613 w 632"/>
                <a:gd name="T87" fmla="*/ 421 h 632"/>
                <a:gd name="T88" fmla="*/ 626 w 632"/>
                <a:gd name="T89" fmla="*/ 378 h 632"/>
                <a:gd name="T90" fmla="*/ 631 w 632"/>
                <a:gd name="T91" fmla="*/ 332 h 632"/>
                <a:gd name="T92" fmla="*/ 629 w 632"/>
                <a:gd name="T93" fmla="*/ 283 h 632"/>
                <a:gd name="T94" fmla="*/ 622 w 632"/>
                <a:gd name="T95" fmla="*/ 237 h 632"/>
                <a:gd name="T96" fmla="*/ 606 w 632"/>
                <a:gd name="T97" fmla="*/ 193 h 632"/>
                <a:gd name="T98" fmla="*/ 585 w 632"/>
                <a:gd name="T99" fmla="*/ 153 h 632"/>
                <a:gd name="T100" fmla="*/ 560 w 632"/>
                <a:gd name="T101" fmla="*/ 115 h 632"/>
                <a:gd name="T102" fmla="*/ 528 w 632"/>
                <a:gd name="T103" fmla="*/ 82 h 632"/>
                <a:gd name="T104" fmla="*/ 492 w 632"/>
                <a:gd name="T105" fmla="*/ 54 h 632"/>
                <a:gd name="T106" fmla="*/ 452 w 632"/>
                <a:gd name="T107" fmla="*/ 32 h 632"/>
                <a:gd name="T108" fmla="*/ 409 w 632"/>
                <a:gd name="T109" fmla="*/ 15 h 632"/>
                <a:gd name="T110" fmla="*/ 364 w 632"/>
                <a:gd name="T111" fmla="*/ 4 h 632"/>
                <a:gd name="T112" fmla="*/ 315 w 632"/>
                <a:gd name="T113" fmla="*/ 0 h 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32" h="632">
                  <a:moveTo>
                    <a:pt x="315" y="0"/>
                  </a:moveTo>
                  <a:lnTo>
                    <a:pt x="299" y="1"/>
                  </a:lnTo>
                  <a:lnTo>
                    <a:pt x="284" y="3"/>
                  </a:lnTo>
                  <a:lnTo>
                    <a:pt x="268" y="4"/>
                  </a:lnTo>
                  <a:lnTo>
                    <a:pt x="252" y="6"/>
                  </a:lnTo>
                  <a:lnTo>
                    <a:pt x="237" y="10"/>
                  </a:lnTo>
                  <a:lnTo>
                    <a:pt x="221" y="15"/>
                  </a:lnTo>
                  <a:lnTo>
                    <a:pt x="207" y="20"/>
                  </a:lnTo>
                  <a:lnTo>
                    <a:pt x="193" y="26"/>
                  </a:lnTo>
                  <a:lnTo>
                    <a:pt x="179" y="32"/>
                  </a:lnTo>
                  <a:lnTo>
                    <a:pt x="165" y="38"/>
                  </a:lnTo>
                  <a:lnTo>
                    <a:pt x="152" y="47"/>
                  </a:lnTo>
                  <a:lnTo>
                    <a:pt x="139" y="54"/>
                  </a:lnTo>
                  <a:lnTo>
                    <a:pt x="127" y="64"/>
                  </a:lnTo>
                  <a:lnTo>
                    <a:pt x="115" y="72"/>
                  </a:lnTo>
                  <a:lnTo>
                    <a:pt x="103" y="82"/>
                  </a:lnTo>
                  <a:lnTo>
                    <a:pt x="92" y="93"/>
                  </a:lnTo>
                  <a:lnTo>
                    <a:pt x="82" y="104"/>
                  </a:lnTo>
                  <a:lnTo>
                    <a:pt x="72" y="115"/>
                  </a:lnTo>
                  <a:lnTo>
                    <a:pt x="63" y="127"/>
                  </a:lnTo>
                  <a:lnTo>
                    <a:pt x="54" y="139"/>
                  </a:lnTo>
                  <a:lnTo>
                    <a:pt x="45" y="153"/>
                  </a:lnTo>
                  <a:lnTo>
                    <a:pt x="38" y="166"/>
                  </a:lnTo>
                  <a:lnTo>
                    <a:pt x="31" y="180"/>
                  </a:lnTo>
                  <a:lnTo>
                    <a:pt x="25" y="193"/>
                  </a:lnTo>
                  <a:lnTo>
                    <a:pt x="19" y="208"/>
                  </a:lnTo>
                  <a:lnTo>
                    <a:pt x="14" y="222"/>
                  </a:lnTo>
                  <a:lnTo>
                    <a:pt x="10" y="237"/>
                  </a:lnTo>
                  <a:lnTo>
                    <a:pt x="6" y="253"/>
                  </a:lnTo>
                  <a:lnTo>
                    <a:pt x="4" y="269"/>
                  </a:lnTo>
                  <a:lnTo>
                    <a:pt x="1" y="283"/>
                  </a:lnTo>
                  <a:lnTo>
                    <a:pt x="0" y="301"/>
                  </a:lnTo>
                  <a:lnTo>
                    <a:pt x="0" y="316"/>
                  </a:lnTo>
                  <a:lnTo>
                    <a:pt x="0" y="332"/>
                  </a:lnTo>
                  <a:lnTo>
                    <a:pt x="1" y="347"/>
                  </a:lnTo>
                  <a:lnTo>
                    <a:pt x="3" y="363"/>
                  </a:lnTo>
                  <a:lnTo>
                    <a:pt x="6" y="378"/>
                  </a:lnTo>
                  <a:lnTo>
                    <a:pt x="9" y="393"/>
                  </a:lnTo>
                  <a:lnTo>
                    <a:pt x="14" y="407"/>
                  </a:lnTo>
                  <a:lnTo>
                    <a:pt x="17" y="421"/>
                  </a:lnTo>
                  <a:lnTo>
                    <a:pt x="23" y="436"/>
                  </a:lnTo>
                  <a:lnTo>
                    <a:pt x="30" y="450"/>
                  </a:lnTo>
                  <a:lnTo>
                    <a:pt x="36" y="463"/>
                  </a:lnTo>
                  <a:lnTo>
                    <a:pt x="43" y="475"/>
                  </a:lnTo>
                  <a:lnTo>
                    <a:pt x="50" y="489"/>
                  </a:lnTo>
                  <a:lnTo>
                    <a:pt x="59" y="501"/>
                  </a:lnTo>
                  <a:lnTo>
                    <a:pt x="69" y="512"/>
                  </a:lnTo>
                  <a:lnTo>
                    <a:pt x="77" y="523"/>
                  </a:lnTo>
                  <a:lnTo>
                    <a:pt x="87" y="534"/>
                  </a:lnTo>
                  <a:lnTo>
                    <a:pt x="98" y="545"/>
                  </a:lnTo>
                  <a:lnTo>
                    <a:pt x="109" y="555"/>
                  </a:lnTo>
                  <a:lnTo>
                    <a:pt x="120" y="564"/>
                  </a:lnTo>
                  <a:lnTo>
                    <a:pt x="132" y="573"/>
                  </a:lnTo>
                  <a:lnTo>
                    <a:pt x="144" y="581"/>
                  </a:lnTo>
                  <a:lnTo>
                    <a:pt x="157" y="589"/>
                  </a:lnTo>
                  <a:lnTo>
                    <a:pt x="170" y="596"/>
                  </a:lnTo>
                  <a:lnTo>
                    <a:pt x="183" y="602"/>
                  </a:lnTo>
                  <a:lnTo>
                    <a:pt x="197" y="608"/>
                  </a:lnTo>
                  <a:lnTo>
                    <a:pt x="210" y="613"/>
                  </a:lnTo>
                  <a:lnTo>
                    <a:pt x="225" y="618"/>
                  </a:lnTo>
                  <a:lnTo>
                    <a:pt x="240" y="623"/>
                  </a:lnTo>
                  <a:lnTo>
                    <a:pt x="254" y="625"/>
                  </a:lnTo>
                  <a:lnTo>
                    <a:pt x="270" y="628"/>
                  </a:lnTo>
                  <a:lnTo>
                    <a:pt x="285" y="630"/>
                  </a:lnTo>
                  <a:lnTo>
                    <a:pt x="301" y="632"/>
                  </a:lnTo>
                  <a:lnTo>
                    <a:pt x="301" y="473"/>
                  </a:lnTo>
                  <a:lnTo>
                    <a:pt x="267" y="507"/>
                  </a:lnTo>
                  <a:lnTo>
                    <a:pt x="262" y="511"/>
                  </a:lnTo>
                  <a:lnTo>
                    <a:pt x="256" y="512"/>
                  </a:lnTo>
                  <a:lnTo>
                    <a:pt x="249" y="511"/>
                  </a:lnTo>
                  <a:lnTo>
                    <a:pt x="245" y="507"/>
                  </a:lnTo>
                  <a:lnTo>
                    <a:pt x="185" y="447"/>
                  </a:lnTo>
                  <a:lnTo>
                    <a:pt x="181" y="442"/>
                  </a:lnTo>
                  <a:lnTo>
                    <a:pt x="180" y="436"/>
                  </a:lnTo>
                  <a:lnTo>
                    <a:pt x="181" y="431"/>
                  </a:lnTo>
                  <a:lnTo>
                    <a:pt x="185" y="426"/>
                  </a:lnTo>
                  <a:lnTo>
                    <a:pt x="190" y="423"/>
                  </a:lnTo>
                  <a:lnTo>
                    <a:pt x="196" y="421"/>
                  </a:lnTo>
                  <a:lnTo>
                    <a:pt x="201" y="423"/>
                  </a:lnTo>
                  <a:lnTo>
                    <a:pt x="205" y="426"/>
                  </a:lnTo>
                  <a:lnTo>
                    <a:pt x="256" y="475"/>
                  </a:lnTo>
                  <a:lnTo>
                    <a:pt x="304" y="426"/>
                  </a:lnTo>
                  <a:lnTo>
                    <a:pt x="307" y="424"/>
                  </a:lnTo>
                  <a:lnTo>
                    <a:pt x="309" y="423"/>
                  </a:lnTo>
                  <a:lnTo>
                    <a:pt x="313" y="421"/>
                  </a:lnTo>
                  <a:lnTo>
                    <a:pt x="315" y="421"/>
                  </a:lnTo>
                  <a:lnTo>
                    <a:pt x="319" y="421"/>
                  </a:lnTo>
                  <a:lnTo>
                    <a:pt x="321" y="423"/>
                  </a:lnTo>
                  <a:lnTo>
                    <a:pt x="324" y="424"/>
                  </a:lnTo>
                  <a:lnTo>
                    <a:pt x="326" y="426"/>
                  </a:lnTo>
                  <a:lnTo>
                    <a:pt x="375" y="475"/>
                  </a:lnTo>
                  <a:lnTo>
                    <a:pt x="425" y="426"/>
                  </a:lnTo>
                  <a:lnTo>
                    <a:pt x="430" y="423"/>
                  </a:lnTo>
                  <a:lnTo>
                    <a:pt x="436" y="421"/>
                  </a:lnTo>
                  <a:lnTo>
                    <a:pt x="441" y="423"/>
                  </a:lnTo>
                  <a:lnTo>
                    <a:pt x="446" y="426"/>
                  </a:lnTo>
                  <a:lnTo>
                    <a:pt x="450" y="431"/>
                  </a:lnTo>
                  <a:lnTo>
                    <a:pt x="451" y="436"/>
                  </a:lnTo>
                  <a:lnTo>
                    <a:pt x="450" y="442"/>
                  </a:lnTo>
                  <a:lnTo>
                    <a:pt x="446" y="447"/>
                  </a:lnTo>
                  <a:lnTo>
                    <a:pt x="386" y="507"/>
                  </a:lnTo>
                  <a:lnTo>
                    <a:pt x="381" y="511"/>
                  </a:lnTo>
                  <a:lnTo>
                    <a:pt x="375" y="512"/>
                  </a:lnTo>
                  <a:lnTo>
                    <a:pt x="370" y="511"/>
                  </a:lnTo>
                  <a:lnTo>
                    <a:pt x="365" y="507"/>
                  </a:lnTo>
                  <a:lnTo>
                    <a:pt x="330" y="473"/>
                  </a:lnTo>
                  <a:lnTo>
                    <a:pt x="330" y="632"/>
                  </a:lnTo>
                  <a:lnTo>
                    <a:pt x="346" y="630"/>
                  </a:lnTo>
                  <a:lnTo>
                    <a:pt x="362" y="628"/>
                  </a:lnTo>
                  <a:lnTo>
                    <a:pt x="376" y="625"/>
                  </a:lnTo>
                  <a:lnTo>
                    <a:pt x="391" y="623"/>
                  </a:lnTo>
                  <a:lnTo>
                    <a:pt x="406" y="618"/>
                  </a:lnTo>
                  <a:lnTo>
                    <a:pt x="420" y="613"/>
                  </a:lnTo>
                  <a:lnTo>
                    <a:pt x="434" y="608"/>
                  </a:lnTo>
                  <a:lnTo>
                    <a:pt x="449" y="602"/>
                  </a:lnTo>
                  <a:lnTo>
                    <a:pt x="462" y="596"/>
                  </a:lnTo>
                  <a:lnTo>
                    <a:pt x="474" y="589"/>
                  </a:lnTo>
                  <a:lnTo>
                    <a:pt x="488" y="581"/>
                  </a:lnTo>
                  <a:lnTo>
                    <a:pt x="500" y="573"/>
                  </a:lnTo>
                  <a:lnTo>
                    <a:pt x="511" y="564"/>
                  </a:lnTo>
                  <a:lnTo>
                    <a:pt x="522" y="555"/>
                  </a:lnTo>
                  <a:lnTo>
                    <a:pt x="533" y="545"/>
                  </a:lnTo>
                  <a:lnTo>
                    <a:pt x="544" y="534"/>
                  </a:lnTo>
                  <a:lnTo>
                    <a:pt x="554" y="523"/>
                  </a:lnTo>
                  <a:lnTo>
                    <a:pt x="563" y="512"/>
                  </a:lnTo>
                  <a:lnTo>
                    <a:pt x="572" y="501"/>
                  </a:lnTo>
                  <a:lnTo>
                    <a:pt x="580" y="489"/>
                  </a:lnTo>
                  <a:lnTo>
                    <a:pt x="588" y="475"/>
                  </a:lnTo>
                  <a:lnTo>
                    <a:pt x="595" y="463"/>
                  </a:lnTo>
                  <a:lnTo>
                    <a:pt x="602" y="450"/>
                  </a:lnTo>
                  <a:lnTo>
                    <a:pt x="609" y="436"/>
                  </a:lnTo>
                  <a:lnTo>
                    <a:pt x="613" y="421"/>
                  </a:lnTo>
                  <a:lnTo>
                    <a:pt x="618" y="408"/>
                  </a:lnTo>
                  <a:lnTo>
                    <a:pt x="622" y="393"/>
                  </a:lnTo>
                  <a:lnTo>
                    <a:pt x="626" y="378"/>
                  </a:lnTo>
                  <a:lnTo>
                    <a:pt x="628" y="363"/>
                  </a:lnTo>
                  <a:lnTo>
                    <a:pt x="631" y="347"/>
                  </a:lnTo>
                  <a:lnTo>
                    <a:pt x="631" y="332"/>
                  </a:lnTo>
                  <a:lnTo>
                    <a:pt x="632" y="316"/>
                  </a:lnTo>
                  <a:lnTo>
                    <a:pt x="631" y="301"/>
                  </a:lnTo>
                  <a:lnTo>
                    <a:pt x="629" y="283"/>
                  </a:lnTo>
                  <a:lnTo>
                    <a:pt x="628" y="269"/>
                  </a:lnTo>
                  <a:lnTo>
                    <a:pt x="626" y="253"/>
                  </a:lnTo>
                  <a:lnTo>
                    <a:pt x="622" y="237"/>
                  </a:lnTo>
                  <a:lnTo>
                    <a:pt x="617" y="222"/>
                  </a:lnTo>
                  <a:lnTo>
                    <a:pt x="612" y="208"/>
                  </a:lnTo>
                  <a:lnTo>
                    <a:pt x="606" y="193"/>
                  </a:lnTo>
                  <a:lnTo>
                    <a:pt x="600" y="180"/>
                  </a:lnTo>
                  <a:lnTo>
                    <a:pt x="594" y="166"/>
                  </a:lnTo>
                  <a:lnTo>
                    <a:pt x="585" y="153"/>
                  </a:lnTo>
                  <a:lnTo>
                    <a:pt x="578" y="139"/>
                  </a:lnTo>
                  <a:lnTo>
                    <a:pt x="568" y="127"/>
                  </a:lnTo>
                  <a:lnTo>
                    <a:pt x="560" y="115"/>
                  </a:lnTo>
                  <a:lnTo>
                    <a:pt x="550" y="104"/>
                  </a:lnTo>
                  <a:lnTo>
                    <a:pt x="539" y="93"/>
                  </a:lnTo>
                  <a:lnTo>
                    <a:pt x="528" y="82"/>
                  </a:lnTo>
                  <a:lnTo>
                    <a:pt x="517" y="72"/>
                  </a:lnTo>
                  <a:lnTo>
                    <a:pt x="505" y="64"/>
                  </a:lnTo>
                  <a:lnTo>
                    <a:pt x="492" y="54"/>
                  </a:lnTo>
                  <a:lnTo>
                    <a:pt x="479" y="47"/>
                  </a:lnTo>
                  <a:lnTo>
                    <a:pt x="466" y="38"/>
                  </a:lnTo>
                  <a:lnTo>
                    <a:pt x="452" y="32"/>
                  </a:lnTo>
                  <a:lnTo>
                    <a:pt x="439" y="26"/>
                  </a:lnTo>
                  <a:lnTo>
                    <a:pt x="424" y="20"/>
                  </a:lnTo>
                  <a:lnTo>
                    <a:pt x="409" y="15"/>
                  </a:lnTo>
                  <a:lnTo>
                    <a:pt x="395" y="10"/>
                  </a:lnTo>
                  <a:lnTo>
                    <a:pt x="379" y="6"/>
                  </a:lnTo>
                  <a:lnTo>
                    <a:pt x="364" y="4"/>
                  </a:lnTo>
                  <a:lnTo>
                    <a:pt x="348" y="3"/>
                  </a:lnTo>
                  <a:lnTo>
                    <a:pt x="331" y="1"/>
                  </a:lnTo>
                  <a:lnTo>
                    <a:pt x="31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2128"/>
            <p:cNvSpPr>
              <a:spLocks/>
            </p:cNvSpPr>
            <p:nvPr/>
          </p:nvSpPr>
          <p:spPr bwMode="auto">
            <a:xfrm>
              <a:off x="10569575" y="1036638"/>
              <a:ext cx="66675" cy="9525"/>
            </a:xfrm>
            <a:custGeom>
              <a:avLst/>
              <a:gdLst>
                <a:gd name="T0" fmla="*/ 196 w 210"/>
                <a:gd name="T1" fmla="*/ 0 h 29"/>
                <a:gd name="T2" fmla="*/ 15 w 210"/>
                <a:gd name="T3" fmla="*/ 0 h 29"/>
                <a:gd name="T4" fmla="*/ 9 w 210"/>
                <a:gd name="T5" fmla="*/ 1 h 29"/>
                <a:gd name="T6" fmla="*/ 5 w 210"/>
                <a:gd name="T7" fmla="*/ 3 h 29"/>
                <a:gd name="T8" fmla="*/ 2 w 210"/>
                <a:gd name="T9" fmla="*/ 8 h 29"/>
                <a:gd name="T10" fmla="*/ 0 w 210"/>
                <a:gd name="T11" fmla="*/ 14 h 29"/>
                <a:gd name="T12" fmla="*/ 2 w 210"/>
                <a:gd name="T13" fmla="*/ 20 h 29"/>
                <a:gd name="T14" fmla="*/ 5 w 210"/>
                <a:gd name="T15" fmla="*/ 25 h 29"/>
                <a:gd name="T16" fmla="*/ 9 w 210"/>
                <a:gd name="T17" fmla="*/ 28 h 29"/>
                <a:gd name="T18" fmla="*/ 15 w 210"/>
                <a:gd name="T19" fmla="*/ 29 h 29"/>
                <a:gd name="T20" fmla="*/ 196 w 210"/>
                <a:gd name="T21" fmla="*/ 29 h 29"/>
                <a:gd name="T22" fmla="*/ 202 w 210"/>
                <a:gd name="T23" fmla="*/ 28 h 29"/>
                <a:gd name="T24" fmla="*/ 207 w 210"/>
                <a:gd name="T25" fmla="*/ 25 h 29"/>
                <a:gd name="T26" fmla="*/ 209 w 210"/>
                <a:gd name="T27" fmla="*/ 20 h 29"/>
                <a:gd name="T28" fmla="*/ 210 w 210"/>
                <a:gd name="T29" fmla="*/ 14 h 29"/>
                <a:gd name="T30" fmla="*/ 209 w 210"/>
                <a:gd name="T31" fmla="*/ 8 h 29"/>
                <a:gd name="T32" fmla="*/ 207 w 210"/>
                <a:gd name="T33" fmla="*/ 3 h 29"/>
                <a:gd name="T34" fmla="*/ 202 w 210"/>
                <a:gd name="T35" fmla="*/ 1 h 29"/>
                <a:gd name="T36" fmla="*/ 196 w 210"/>
                <a:gd name="T3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0" h="29">
                  <a:moveTo>
                    <a:pt x="196" y="0"/>
                  </a:moveTo>
                  <a:lnTo>
                    <a:pt x="15" y="0"/>
                  </a:lnTo>
                  <a:lnTo>
                    <a:pt x="9" y="1"/>
                  </a:lnTo>
                  <a:lnTo>
                    <a:pt x="5" y="3"/>
                  </a:lnTo>
                  <a:lnTo>
                    <a:pt x="2" y="8"/>
                  </a:lnTo>
                  <a:lnTo>
                    <a:pt x="0" y="14"/>
                  </a:lnTo>
                  <a:lnTo>
                    <a:pt x="2" y="20"/>
                  </a:lnTo>
                  <a:lnTo>
                    <a:pt x="5" y="25"/>
                  </a:lnTo>
                  <a:lnTo>
                    <a:pt x="9" y="28"/>
                  </a:lnTo>
                  <a:lnTo>
                    <a:pt x="15" y="29"/>
                  </a:lnTo>
                  <a:lnTo>
                    <a:pt x="196" y="29"/>
                  </a:lnTo>
                  <a:lnTo>
                    <a:pt x="202" y="28"/>
                  </a:lnTo>
                  <a:lnTo>
                    <a:pt x="207" y="25"/>
                  </a:lnTo>
                  <a:lnTo>
                    <a:pt x="209" y="20"/>
                  </a:lnTo>
                  <a:lnTo>
                    <a:pt x="210" y="14"/>
                  </a:lnTo>
                  <a:lnTo>
                    <a:pt x="209" y="8"/>
                  </a:lnTo>
                  <a:lnTo>
                    <a:pt x="207" y="3"/>
                  </a:lnTo>
                  <a:lnTo>
                    <a:pt x="202" y="1"/>
                  </a:lnTo>
                  <a:lnTo>
                    <a:pt x="19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2129"/>
            <p:cNvSpPr>
              <a:spLocks/>
            </p:cNvSpPr>
            <p:nvPr/>
          </p:nvSpPr>
          <p:spPr bwMode="auto">
            <a:xfrm>
              <a:off x="10569575" y="1055688"/>
              <a:ext cx="66675" cy="9525"/>
            </a:xfrm>
            <a:custGeom>
              <a:avLst/>
              <a:gdLst>
                <a:gd name="T0" fmla="*/ 196 w 210"/>
                <a:gd name="T1" fmla="*/ 0 h 31"/>
                <a:gd name="T2" fmla="*/ 15 w 210"/>
                <a:gd name="T3" fmla="*/ 0 h 31"/>
                <a:gd name="T4" fmla="*/ 9 w 210"/>
                <a:gd name="T5" fmla="*/ 2 h 31"/>
                <a:gd name="T6" fmla="*/ 5 w 210"/>
                <a:gd name="T7" fmla="*/ 5 h 31"/>
                <a:gd name="T8" fmla="*/ 2 w 210"/>
                <a:gd name="T9" fmla="*/ 10 h 31"/>
                <a:gd name="T10" fmla="*/ 0 w 210"/>
                <a:gd name="T11" fmla="*/ 15 h 31"/>
                <a:gd name="T12" fmla="*/ 2 w 210"/>
                <a:gd name="T13" fmla="*/ 21 h 31"/>
                <a:gd name="T14" fmla="*/ 5 w 210"/>
                <a:gd name="T15" fmla="*/ 26 h 31"/>
                <a:gd name="T16" fmla="*/ 9 w 210"/>
                <a:gd name="T17" fmla="*/ 30 h 31"/>
                <a:gd name="T18" fmla="*/ 15 w 210"/>
                <a:gd name="T19" fmla="*/ 31 h 31"/>
                <a:gd name="T20" fmla="*/ 196 w 210"/>
                <a:gd name="T21" fmla="*/ 31 h 31"/>
                <a:gd name="T22" fmla="*/ 202 w 210"/>
                <a:gd name="T23" fmla="*/ 30 h 31"/>
                <a:gd name="T24" fmla="*/ 207 w 210"/>
                <a:gd name="T25" fmla="*/ 26 h 31"/>
                <a:gd name="T26" fmla="*/ 209 w 210"/>
                <a:gd name="T27" fmla="*/ 21 h 31"/>
                <a:gd name="T28" fmla="*/ 210 w 210"/>
                <a:gd name="T29" fmla="*/ 15 h 31"/>
                <a:gd name="T30" fmla="*/ 209 w 210"/>
                <a:gd name="T31" fmla="*/ 10 h 31"/>
                <a:gd name="T32" fmla="*/ 207 w 210"/>
                <a:gd name="T33" fmla="*/ 5 h 31"/>
                <a:gd name="T34" fmla="*/ 202 w 210"/>
                <a:gd name="T35" fmla="*/ 2 h 31"/>
                <a:gd name="T36" fmla="*/ 196 w 210"/>
                <a:gd name="T3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0" h="31">
                  <a:moveTo>
                    <a:pt x="196" y="0"/>
                  </a:moveTo>
                  <a:lnTo>
                    <a:pt x="15" y="0"/>
                  </a:lnTo>
                  <a:lnTo>
                    <a:pt x="9" y="2"/>
                  </a:lnTo>
                  <a:lnTo>
                    <a:pt x="5" y="5"/>
                  </a:lnTo>
                  <a:lnTo>
                    <a:pt x="2" y="10"/>
                  </a:lnTo>
                  <a:lnTo>
                    <a:pt x="0" y="15"/>
                  </a:lnTo>
                  <a:lnTo>
                    <a:pt x="2" y="21"/>
                  </a:lnTo>
                  <a:lnTo>
                    <a:pt x="5" y="26"/>
                  </a:lnTo>
                  <a:lnTo>
                    <a:pt x="9" y="30"/>
                  </a:lnTo>
                  <a:lnTo>
                    <a:pt x="15" y="31"/>
                  </a:lnTo>
                  <a:lnTo>
                    <a:pt x="196" y="31"/>
                  </a:lnTo>
                  <a:lnTo>
                    <a:pt x="202" y="30"/>
                  </a:lnTo>
                  <a:lnTo>
                    <a:pt x="207" y="26"/>
                  </a:lnTo>
                  <a:lnTo>
                    <a:pt x="209" y="21"/>
                  </a:lnTo>
                  <a:lnTo>
                    <a:pt x="210" y="15"/>
                  </a:lnTo>
                  <a:lnTo>
                    <a:pt x="209" y="10"/>
                  </a:lnTo>
                  <a:lnTo>
                    <a:pt x="207" y="5"/>
                  </a:lnTo>
                  <a:lnTo>
                    <a:pt x="202" y="2"/>
                  </a:lnTo>
                  <a:lnTo>
                    <a:pt x="19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2130"/>
            <p:cNvSpPr>
              <a:spLocks/>
            </p:cNvSpPr>
            <p:nvPr/>
          </p:nvSpPr>
          <p:spPr bwMode="auto">
            <a:xfrm>
              <a:off x="10569575" y="1074738"/>
              <a:ext cx="66675" cy="28575"/>
            </a:xfrm>
            <a:custGeom>
              <a:avLst/>
              <a:gdLst>
                <a:gd name="T0" fmla="*/ 196 w 210"/>
                <a:gd name="T1" fmla="*/ 0 h 91"/>
                <a:gd name="T2" fmla="*/ 15 w 210"/>
                <a:gd name="T3" fmla="*/ 0 h 91"/>
                <a:gd name="T4" fmla="*/ 9 w 210"/>
                <a:gd name="T5" fmla="*/ 1 h 91"/>
                <a:gd name="T6" fmla="*/ 5 w 210"/>
                <a:gd name="T7" fmla="*/ 5 h 91"/>
                <a:gd name="T8" fmla="*/ 2 w 210"/>
                <a:gd name="T9" fmla="*/ 10 h 91"/>
                <a:gd name="T10" fmla="*/ 0 w 210"/>
                <a:gd name="T11" fmla="*/ 16 h 91"/>
                <a:gd name="T12" fmla="*/ 2 w 210"/>
                <a:gd name="T13" fmla="*/ 21 h 91"/>
                <a:gd name="T14" fmla="*/ 5 w 210"/>
                <a:gd name="T15" fmla="*/ 26 h 91"/>
                <a:gd name="T16" fmla="*/ 9 w 210"/>
                <a:gd name="T17" fmla="*/ 30 h 91"/>
                <a:gd name="T18" fmla="*/ 15 w 210"/>
                <a:gd name="T19" fmla="*/ 31 h 91"/>
                <a:gd name="T20" fmla="*/ 91 w 210"/>
                <a:gd name="T21" fmla="*/ 31 h 91"/>
                <a:gd name="T22" fmla="*/ 91 w 210"/>
                <a:gd name="T23" fmla="*/ 76 h 91"/>
                <a:gd name="T24" fmla="*/ 92 w 210"/>
                <a:gd name="T25" fmla="*/ 82 h 91"/>
                <a:gd name="T26" fmla="*/ 94 w 210"/>
                <a:gd name="T27" fmla="*/ 87 h 91"/>
                <a:gd name="T28" fmla="*/ 99 w 210"/>
                <a:gd name="T29" fmla="*/ 89 h 91"/>
                <a:gd name="T30" fmla="*/ 105 w 210"/>
                <a:gd name="T31" fmla="*/ 91 h 91"/>
                <a:gd name="T32" fmla="*/ 111 w 210"/>
                <a:gd name="T33" fmla="*/ 89 h 91"/>
                <a:gd name="T34" fmla="*/ 116 w 210"/>
                <a:gd name="T35" fmla="*/ 87 h 91"/>
                <a:gd name="T36" fmla="*/ 120 w 210"/>
                <a:gd name="T37" fmla="*/ 82 h 91"/>
                <a:gd name="T38" fmla="*/ 120 w 210"/>
                <a:gd name="T39" fmla="*/ 76 h 91"/>
                <a:gd name="T40" fmla="*/ 120 w 210"/>
                <a:gd name="T41" fmla="*/ 31 h 91"/>
                <a:gd name="T42" fmla="*/ 196 w 210"/>
                <a:gd name="T43" fmla="*/ 31 h 91"/>
                <a:gd name="T44" fmla="*/ 202 w 210"/>
                <a:gd name="T45" fmla="*/ 30 h 91"/>
                <a:gd name="T46" fmla="*/ 207 w 210"/>
                <a:gd name="T47" fmla="*/ 26 h 91"/>
                <a:gd name="T48" fmla="*/ 209 w 210"/>
                <a:gd name="T49" fmla="*/ 21 h 91"/>
                <a:gd name="T50" fmla="*/ 210 w 210"/>
                <a:gd name="T51" fmla="*/ 16 h 91"/>
                <a:gd name="T52" fmla="*/ 209 w 210"/>
                <a:gd name="T53" fmla="*/ 10 h 91"/>
                <a:gd name="T54" fmla="*/ 207 w 210"/>
                <a:gd name="T55" fmla="*/ 5 h 91"/>
                <a:gd name="T56" fmla="*/ 202 w 210"/>
                <a:gd name="T57" fmla="*/ 1 h 91"/>
                <a:gd name="T58" fmla="*/ 196 w 210"/>
                <a:gd name="T5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0" h="91">
                  <a:moveTo>
                    <a:pt x="196" y="0"/>
                  </a:moveTo>
                  <a:lnTo>
                    <a:pt x="15" y="0"/>
                  </a:lnTo>
                  <a:lnTo>
                    <a:pt x="9" y="1"/>
                  </a:lnTo>
                  <a:lnTo>
                    <a:pt x="5" y="5"/>
                  </a:lnTo>
                  <a:lnTo>
                    <a:pt x="2" y="10"/>
                  </a:lnTo>
                  <a:lnTo>
                    <a:pt x="0" y="16"/>
                  </a:lnTo>
                  <a:lnTo>
                    <a:pt x="2" y="21"/>
                  </a:lnTo>
                  <a:lnTo>
                    <a:pt x="5" y="26"/>
                  </a:lnTo>
                  <a:lnTo>
                    <a:pt x="9" y="30"/>
                  </a:lnTo>
                  <a:lnTo>
                    <a:pt x="15" y="31"/>
                  </a:lnTo>
                  <a:lnTo>
                    <a:pt x="91" y="31"/>
                  </a:lnTo>
                  <a:lnTo>
                    <a:pt x="91" y="76"/>
                  </a:lnTo>
                  <a:lnTo>
                    <a:pt x="92" y="82"/>
                  </a:lnTo>
                  <a:lnTo>
                    <a:pt x="94" y="87"/>
                  </a:lnTo>
                  <a:lnTo>
                    <a:pt x="99" y="89"/>
                  </a:lnTo>
                  <a:lnTo>
                    <a:pt x="105" y="91"/>
                  </a:lnTo>
                  <a:lnTo>
                    <a:pt x="111" y="89"/>
                  </a:lnTo>
                  <a:lnTo>
                    <a:pt x="116" y="87"/>
                  </a:lnTo>
                  <a:lnTo>
                    <a:pt x="120" y="82"/>
                  </a:lnTo>
                  <a:lnTo>
                    <a:pt x="120" y="76"/>
                  </a:lnTo>
                  <a:lnTo>
                    <a:pt x="120" y="31"/>
                  </a:lnTo>
                  <a:lnTo>
                    <a:pt x="196" y="31"/>
                  </a:lnTo>
                  <a:lnTo>
                    <a:pt x="202" y="30"/>
                  </a:lnTo>
                  <a:lnTo>
                    <a:pt x="207" y="26"/>
                  </a:lnTo>
                  <a:lnTo>
                    <a:pt x="209" y="21"/>
                  </a:lnTo>
                  <a:lnTo>
                    <a:pt x="210" y="16"/>
                  </a:lnTo>
                  <a:lnTo>
                    <a:pt x="209" y="10"/>
                  </a:lnTo>
                  <a:lnTo>
                    <a:pt x="207" y="5"/>
                  </a:lnTo>
                  <a:lnTo>
                    <a:pt x="202" y="1"/>
                  </a:lnTo>
                  <a:lnTo>
                    <a:pt x="19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1" name="Freeform 3886"/>
          <p:cNvSpPr>
            <a:spLocks noEditPoints="1"/>
          </p:cNvSpPr>
          <p:nvPr/>
        </p:nvSpPr>
        <p:spPr bwMode="auto">
          <a:xfrm>
            <a:off x="1207747" y="2107383"/>
            <a:ext cx="370899" cy="368849"/>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rgbClr val="B0F7F4"/>
          </a:solidFill>
          <a:ln>
            <a:noFill/>
          </a:ln>
          <a:effectLs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 name="Freeform 3073"/>
          <p:cNvSpPr>
            <a:spLocks noEditPoints="1"/>
          </p:cNvSpPr>
          <p:nvPr/>
        </p:nvSpPr>
        <p:spPr bwMode="auto">
          <a:xfrm>
            <a:off x="1250321" y="4056382"/>
            <a:ext cx="285750" cy="285750"/>
          </a:xfrm>
          <a:custGeom>
            <a:avLst/>
            <a:gdLst>
              <a:gd name="T0" fmla="*/ 620 w 720"/>
              <a:gd name="T1" fmla="*/ 289 h 719"/>
              <a:gd name="T2" fmla="*/ 600 w 720"/>
              <a:gd name="T3" fmla="*/ 278 h 719"/>
              <a:gd name="T4" fmla="*/ 636 w 720"/>
              <a:gd name="T5" fmla="*/ 145 h 719"/>
              <a:gd name="T6" fmla="*/ 695 w 720"/>
              <a:gd name="T7" fmla="*/ 114 h 719"/>
              <a:gd name="T8" fmla="*/ 680 w 720"/>
              <a:gd name="T9" fmla="*/ 209 h 719"/>
              <a:gd name="T10" fmla="*/ 645 w 720"/>
              <a:gd name="T11" fmla="*/ 270 h 719"/>
              <a:gd name="T12" fmla="*/ 425 w 720"/>
              <a:gd name="T13" fmla="*/ 278 h 719"/>
              <a:gd name="T14" fmla="*/ 416 w 720"/>
              <a:gd name="T15" fmla="*/ 280 h 719"/>
              <a:gd name="T16" fmla="*/ 298 w 720"/>
              <a:gd name="T17" fmla="*/ 282 h 719"/>
              <a:gd name="T18" fmla="*/ 261 w 720"/>
              <a:gd name="T19" fmla="*/ 160 h 719"/>
              <a:gd name="T20" fmla="*/ 332 w 720"/>
              <a:gd name="T21" fmla="*/ 150 h 719"/>
              <a:gd name="T22" fmla="*/ 364 w 720"/>
              <a:gd name="T23" fmla="*/ 101 h 719"/>
              <a:gd name="T24" fmla="*/ 462 w 720"/>
              <a:gd name="T25" fmla="*/ 158 h 719"/>
              <a:gd name="T26" fmla="*/ 49 w 720"/>
              <a:gd name="T27" fmla="*/ 236 h 719"/>
              <a:gd name="T28" fmla="*/ 29 w 720"/>
              <a:gd name="T29" fmla="*/ 170 h 719"/>
              <a:gd name="T30" fmla="*/ 24 w 720"/>
              <a:gd name="T31" fmla="*/ 72 h 719"/>
              <a:gd name="T32" fmla="*/ 90 w 720"/>
              <a:gd name="T33" fmla="*/ 177 h 719"/>
              <a:gd name="T34" fmla="*/ 129 w 720"/>
              <a:gd name="T35" fmla="*/ 298 h 719"/>
              <a:gd name="T36" fmla="*/ 91 w 720"/>
              <a:gd name="T37" fmla="*/ 284 h 719"/>
              <a:gd name="T38" fmla="*/ 719 w 720"/>
              <a:gd name="T39" fmla="*/ 69 h 719"/>
              <a:gd name="T40" fmla="*/ 712 w 720"/>
              <a:gd name="T41" fmla="*/ 50 h 719"/>
              <a:gd name="T42" fmla="*/ 644 w 720"/>
              <a:gd name="T43" fmla="*/ 21 h 719"/>
              <a:gd name="T44" fmla="*/ 632 w 720"/>
              <a:gd name="T45" fmla="*/ 0 h 719"/>
              <a:gd name="T46" fmla="*/ 77 w 720"/>
              <a:gd name="T47" fmla="*/ 13 h 719"/>
              <a:gd name="T48" fmla="*/ 12 w 720"/>
              <a:gd name="T49" fmla="*/ 48 h 719"/>
              <a:gd name="T50" fmla="*/ 0 w 720"/>
              <a:gd name="T51" fmla="*/ 66 h 719"/>
              <a:gd name="T52" fmla="*/ 6 w 720"/>
              <a:gd name="T53" fmla="*/ 177 h 719"/>
              <a:gd name="T54" fmla="*/ 29 w 720"/>
              <a:gd name="T55" fmla="*/ 250 h 719"/>
              <a:gd name="T56" fmla="*/ 73 w 720"/>
              <a:gd name="T57" fmla="*/ 302 h 719"/>
              <a:gd name="T58" fmla="*/ 130 w 720"/>
              <a:gd name="T59" fmla="*/ 322 h 719"/>
              <a:gd name="T60" fmla="*/ 195 w 720"/>
              <a:gd name="T61" fmla="*/ 379 h 719"/>
              <a:gd name="T62" fmla="*/ 288 w 720"/>
              <a:gd name="T63" fmla="*/ 441 h 719"/>
              <a:gd name="T64" fmla="*/ 312 w 720"/>
              <a:gd name="T65" fmla="*/ 476 h 719"/>
              <a:gd name="T66" fmla="*/ 316 w 720"/>
              <a:gd name="T67" fmla="*/ 529 h 719"/>
              <a:gd name="T68" fmla="*/ 299 w 720"/>
              <a:gd name="T69" fmla="*/ 596 h 719"/>
              <a:gd name="T70" fmla="*/ 262 w 720"/>
              <a:gd name="T71" fmla="*/ 628 h 719"/>
              <a:gd name="T72" fmla="*/ 204 w 720"/>
              <a:gd name="T73" fmla="*/ 635 h 719"/>
              <a:gd name="T74" fmla="*/ 192 w 720"/>
              <a:gd name="T75" fmla="*/ 707 h 719"/>
              <a:gd name="T76" fmla="*/ 515 w 720"/>
              <a:gd name="T77" fmla="*/ 719 h 719"/>
              <a:gd name="T78" fmla="*/ 527 w 720"/>
              <a:gd name="T79" fmla="*/ 647 h 719"/>
              <a:gd name="T80" fmla="*/ 501 w 720"/>
              <a:gd name="T81" fmla="*/ 635 h 719"/>
              <a:gd name="T82" fmla="*/ 445 w 720"/>
              <a:gd name="T83" fmla="*/ 618 h 719"/>
              <a:gd name="T84" fmla="*/ 412 w 720"/>
              <a:gd name="T85" fmla="*/ 577 h 719"/>
              <a:gd name="T86" fmla="*/ 401 w 720"/>
              <a:gd name="T87" fmla="*/ 511 h 719"/>
              <a:gd name="T88" fmla="*/ 410 w 720"/>
              <a:gd name="T89" fmla="*/ 470 h 719"/>
              <a:gd name="T90" fmla="*/ 443 w 720"/>
              <a:gd name="T91" fmla="*/ 431 h 719"/>
              <a:gd name="T92" fmla="*/ 537 w 720"/>
              <a:gd name="T93" fmla="*/ 367 h 719"/>
              <a:gd name="T94" fmla="*/ 601 w 720"/>
              <a:gd name="T95" fmla="*/ 321 h 719"/>
              <a:gd name="T96" fmla="*/ 653 w 720"/>
              <a:gd name="T97" fmla="*/ 295 h 719"/>
              <a:gd name="T98" fmla="*/ 696 w 720"/>
              <a:gd name="T99" fmla="*/ 233 h 719"/>
              <a:gd name="T100" fmla="*/ 718 w 720"/>
              <a:gd name="T101" fmla="*/ 141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20" h="719">
                <a:moveTo>
                  <a:pt x="645" y="270"/>
                </a:moveTo>
                <a:lnTo>
                  <a:pt x="640" y="276"/>
                </a:lnTo>
                <a:lnTo>
                  <a:pt x="633" y="280"/>
                </a:lnTo>
                <a:lnTo>
                  <a:pt x="627" y="284"/>
                </a:lnTo>
                <a:lnTo>
                  <a:pt x="620" y="289"/>
                </a:lnTo>
                <a:lnTo>
                  <a:pt x="614" y="291"/>
                </a:lnTo>
                <a:lnTo>
                  <a:pt x="606" y="295"/>
                </a:lnTo>
                <a:lnTo>
                  <a:pt x="599" y="296"/>
                </a:lnTo>
                <a:lnTo>
                  <a:pt x="590" y="298"/>
                </a:lnTo>
                <a:lnTo>
                  <a:pt x="600" y="278"/>
                </a:lnTo>
                <a:lnTo>
                  <a:pt x="609" y="257"/>
                </a:lnTo>
                <a:lnTo>
                  <a:pt x="618" y="233"/>
                </a:lnTo>
                <a:lnTo>
                  <a:pt x="625" y="207"/>
                </a:lnTo>
                <a:lnTo>
                  <a:pt x="631" y="177"/>
                </a:lnTo>
                <a:lnTo>
                  <a:pt x="636" y="145"/>
                </a:lnTo>
                <a:lnTo>
                  <a:pt x="639" y="110"/>
                </a:lnTo>
                <a:lnTo>
                  <a:pt x="643" y="72"/>
                </a:lnTo>
                <a:lnTo>
                  <a:pt x="695" y="72"/>
                </a:lnTo>
                <a:lnTo>
                  <a:pt x="695" y="90"/>
                </a:lnTo>
                <a:lnTo>
                  <a:pt x="695" y="114"/>
                </a:lnTo>
                <a:lnTo>
                  <a:pt x="694" y="140"/>
                </a:lnTo>
                <a:lnTo>
                  <a:pt x="690" y="167"/>
                </a:lnTo>
                <a:lnTo>
                  <a:pt x="687" y="182"/>
                </a:lnTo>
                <a:lnTo>
                  <a:pt x="684" y="196"/>
                </a:lnTo>
                <a:lnTo>
                  <a:pt x="680" y="209"/>
                </a:lnTo>
                <a:lnTo>
                  <a:pt x="675" y="223"/>
                </a:lnTo>
                <a:lnTo>
                  <a:pt x="669" y="236"/>
                </a:lnTo>
                <a:lnTo>
                  <a:pt x="662" y="248"/>
                </a:lnTo>
                <a:lnTo>
                  <a:pt x="655" y="259"/>
                </a:lnTo>
                <a:lnTo>
                  <a:pt x="645" y="270"/>
                </a:lnTo>
                <a:lnTo>
                  <a:pt x="645" y="270"/>
                </a:lnTo>
                <a:close/>
                <a:moveTo>
                  <a:pt x="460" y="160"/>
                </a:moveTo>
                <a:lnTo>
                  <a:pt x="402" y="205"/>
                </a:lnTo>
                <a:lnTo>
                  <a:pt x="425" y="273"/>
                </a:lnTo>
                <a:lnTo>
                  <a:pt x="425" y="278"/>
                </a:lnTo>
                <a:lnTo>
                  <a:pt x="424" y="280"/>
                </a:lnTo>
                <a:lnTo>
                  <a:pt x="421" y="282"/>
                </a:lnTo>
                <a:lnTo>
                  <a:pt x="420" y="282"/>
                </a:lnTo>
                <a:lnTo>
                  <a:pt x="418" y="282"/>
                </a:lnTo>
                <a:lnTo>
                  <a:pt x="416" y="280"/>
                </a:lnTo>
                <a:lnTo>
                  <a:pt x="360" y="235"/>
                </a:lnTo>
                <a:lnTo>
                  <a:pt x="304" y="280"/>
                </a:lnTo>
                <a:lnTo>
                  <a:pt x="303" y="282"/>
                </a:lnTo>
                <a:lnTo>
                  <a:pt x="300" y="282"/>
                </a:lnTo>
                <a:lnTo>
                  <a:pt x="298" y="282"/>
                </a:lnTo>
                <a:lnTo>
                  <a:pt x="297" y="280"/>
                </a:lnTo>
                <a:lnTo>
                  <a:pt x="294" y="278"/>
                </a:lnTo>
                <a:lnTo>
                  <a:pt x="294" y="273"/>
                </a:lnTo>
                <a:lnTo>
                  <a:pt x="317" y="205"/>
                </a:lnTo>
                <a:lnTo>
                  <a:pt x="261" y="160"/>
                </a:lnTo>
                <a:lnTo>
                  <a:pt x="259" y="158"/>
                </a:lnTo>
                <a:lnTo>
                  <a:pt x="259" y="154"/>
                </a:lnTo>
                <a:lnTo>
                  <a:pt x="261" y="151"/>
                </a:lnTo>
                <a:lnTo>
                  <a:pt x="264" y="150"/>
                </a:lnTo>
                <a:lnTo>
                  <a:pt x="332" y="150"/>
                </a:lnTo>
                <a:lnTo>
                  <a:pt x="354" y="101"/>
                </a:lnTo>
                <a:lnTo>
                  <a:pt x="356" y="97"/>
                </a:lnTo>
                <a:lnTo>
                  <a:pt x="358" y="97"/>
                </a:lnTo>
                <a:lnTo>
                  <a:pt x="362" y="97"/>
                </a:lnTo>
                <a:lnTo>
                  <a:pt x="364" y="101"/>
                </a:lnTo>
                <a:lnTo>
                  <a:pt x="388" y="150"/>
                </a:lnTo>
                <a:lnTo>
                  <a:pt x="456" y="150"/>
                </a:lnTo>
                <a:lnTo>
                  <a:pt x="460" y="151"/>
                </a:lnTo>
                <a:lnTo>
                  <a:pt x="462" y="154"/>
                </a:lnTo>
                <a:lnTo>
                  <a:pt x="462" y="158"/>
                </a:lnTo>
                <a:lnTo>
                  <a:pt x="460" y="160"/>
                </a:lnTo>
                <a:close/>
                <a:moveTo>
                  <a:pt x="72" y="270"/>
                </a:moveTo>
                <a:lnTo>
                  <a:pt x="63" y="260"/>
                </a:lnTo>
                <a:lnTo>
                  <a:pt x="55" y="248"/>
                </a:lnTo>
                <a:lnTo>
                  <a:pt x="49" y="236"/>
                </a:lnTo>
                <a:lnTo>
                  <a:pt x="43" y="225"/>
                </a:lnTo>
                <a:lnTo>
                  <a:pt x="38" y="211"/>
                </a:lnTo>
                <a:lnTo>
                  <a:pt x="35" y="198"/>
                </a:lnTo>
                <a:lnTo>
                  <a:pt x="31" y="184"/>
                </a:lnTo>
                <a:lnTo>
                  <a:pt x="29" y="170"/>
                </a:lnTo>
                <a:lnTo>
                  <a:pt x="27" y="142"/>
                </a:lnTo>
                <a:lnTo>
                  <a:pt x="24" y="116"/>
                </a:lnTo>
                <a:lnTo>
                  <a:pt x="24" y="92"/>
                </a:lnTo>
                <a:lnTo>
                  <a:pt x="24" y="72"/>
                </a:lnTo>
                <a:lnTo>
                  <a:pt x="24" y="72"/>
                </a:lnTo>
                <a:lnTo>
                  <a:pt x="24" y="72"/>
                </a:lnTo>
                <a:lnTo>
                  <a:pt x="78" y="72"/>
                </a:lnTo>
                <a:lnTo>
                  <a:pt x="80" y="110"/>
                </a:lnTo>
                <a:lnTo>
                  <a:pt x="85" y="145"/>
                </a:lnTo>
                <a:lnTo>
                  <a:pt x="90" y="177"/>
                </a:lnTo>
                <a:lnTo>
                  <a:pt x="96" y="207"/>
                </a:lnTo>
                <a:lnTo>
                  <a:pt x="103" y="233"/>
                </a:lnTo>
                <a:lnTo>
                  <a:pt x="111" y="257"/>
                </a:lnTo>
                <a:lnTo>
                  <a:pt x="119" y="278"/>
                </a:lnTo>
                <a:lnTo>
                  <a:pt x="129" y="298"/>
                </a:lnTo>
                <a:lnTo>
                  <a:pt x="121" y="296"/>
                </a:lnTo>
                <a:lnTo>
                  <a:pt x="112" y="295"/>
                </a:lnTo>
                <a:lnTo>
                  <a:pt x="105" y="291"/>
                </a:lnTo>
                <a:lnTo>
                  <a:pt x="98" y="289"/>
                </a:lnTo>
                <a:lnTo>
                  <a:pt x="91" y="284"/>
                </a:lnTo>
                <a:lnTo>
                  <a:pt x="84" y="280"/>
                </a:lnTo>
                <a:lnTo>
                  <a:pt x="78" y="276"/>
                </a:lnTo>
                <a:lnTo>
                  <a:pt x="72" y="270"/>
                </a:lnTo>
                <a:lnTo>
                  <a:pt x="72" y="270"/>
                </a:lnTo>
                <a:close/>
                <a:moveTo>
                  <a:pt x="719" y="69"/>
                </a:moveTo>
                <a:lnTo>
                  <a:pt x="719" y="64"/>
                </a:lnTo>
                <a:lnTo>
                  <a:pt x="719" y="60"/>
                </a:lnTo>
                <a:lnTo>
                  <a:pt x="719" y="56"/>
                </a:lnTo>
                <a:lnTo>
                  <a:pt x="715" y="52"/>
                </a:lnTo>
                <a:lnTo>
                  <a:pt x="712" y="50"/>
                </a:lnTo>
                <a:lnTo>
                  <a:pt x="707" y="48"/>
                </a:lnTo>
                <a:lnTo>
                  <a:pt x="643" y="48"/>
                </a:lnTo>
                <a:lnTo>
                  <a:pt x="644" y="39"/>
                </a:lnTo>
                <a:lnTo>
                  <a:pt x="644" y="31"/>
                </a:lnTo>
                <a:lnTo>
                  <a:pt x="644" y="21"/>
                </a:lnTo>
                <a:lnTo>
                  <a:pt x="644" y="13"/>
                </a:lnTo>
                <a:lnTo>
                  <a:pt x="643" y="8"/>
                </a:lnTo>
                <a:lnTo>
                  <a:pt x="640" y="3"/>
                </a:lnTo>
                <a:lnTo>
                  <a:pt x="637" y="1"/>
                </a:lnTo>
                <a:lnTo>
                  <a:pt x="632" y="0"/>
                </a:lnTo>
                <a:lnTo>
                  <a:pt x="88" y="0"/>
                </a:lnTo>
                <a:lnTo>
                  <a:pt x="84" y="1"/>
                </a:lnTo>
                <a:lnTo>
                  <a:pt x="80" y="3"/>
                </a:lnTo>
                <a:lnTo>
                  <a:pt x="78" y="8"/>
                </a:lnTo>
                <a:lnTo>
                  <a:pt x="77" y="13"/>
                </a:lnTo>
                <a:lnTo>
                  <a:pt x="77" y="21"/>
                </a:lnTo>
                <a:lnTo>
                  <a:pt x="77" y="31"/>
                </a:lnTo>
                <a:lnTo>
                  <a:pt x="77" y="39"/>
                </a:lnTo>
                <a:lnTo>
                  <a:pt x="77" y="48"/>
                </a:lnTo>
                <a:lnTo>
                  <a:pt x="12" y="48"/>
                </a:lnTo>
                <a:lnTo>
                  <a:pt x="8" y="50"/>
                </a:lnTo>
                <a:lnTo>
                  <a:pt x="4" y="52"/>
                </a:lnTo>
                <a:lnTo>
                  <a:pt x="2" y="56"/>
                </a:lnTo>
                <a:lnTo>
                  <a:pt x="0" y="60"/>
                </a:lnTo>
                <a:lnTo>
                  <a:pt x="0" y="66"/>
                </a:lnTo>
                <a:lnTo>
                  <a:pt x="0" y="72"/>
                </a:lnTo>
                <a:lnTo>
                  <a:pt x="0" y="94"/>
                </a:lnTo>
                <a:lnTo>
                  <a:pt x="0" y="119"/>
                </a:lnTo>
                <a:lnTo>
                  <a:pt x="3" y="147"/>
                </a:lnTo>
                <a:lnTo>
                  <a:pt x="6" y="177"/>
                </a:lnTo>
                <a:lnTo>
                  <a:pt x="9" y="192"/>
                </a:lnTo>
                <a:lnTo>
                  <a:pt x="12" y="207"/>
                </a:lnTo>
                <a:lnTo>
                  <a:pt x="17" y="222"/>
                </a:lnTo>
                <a:lnTo>
                  <a:pt x="22" y="236"/>
                </a:lnTo>
                <a:lnTo>
                  <a:pt x="29" y="250"/>
                </a:lnTo>
                <a:lnTo>
                  <a:pt x="36" y="263"/>
                </a:lnTo>
                <a:lnTo>
                  <a:pt x="44" y="276"/>
                </a:lnTo>
                <a:lnTo>
                  <a:pt x="55" y="286"/>
                </a:lnTo>
                <a:lnTo>
                  <a:pt x="63" y="295"/>
                </a:lnTo>
                <a:lnTo>
                  <a:pt x="73" y="302"/>
                </a:lnTo>
                <a:lnTo>
                  <a:pt x="84" y="308"/>
                </a:lnTo>
                <a:lnTo>
                  <a:pt x="94" y="314"/>
                </a:lnTo>
                <a:lnTo>
                  <a:pt x="106" y="317"/>
                </a:lnTo>
                <a:lnTo>
                  <a:pt x="118" y="321"/>
                </a:lnTo>
                <a:lnTo>
                  <a:pt x="130" y="322"/>
                </a:lnTo>
                <a:lnTo>
                  <a:pt x="143" y="323"/>
                </a:lnTo>
                <a:lnTo>
                  <a:pt x="156" y="340"/>
                </a:lnTo>
                <a:lnTo>
                  <a:pt x="169" y="355"/>
                </a:lnTo>
                <a:lnTo>
                  <a:pt x="182" y="368"/>
                </a:lnTo>
                <a:lnTo>
                  <a:pt x="195" y="379"/>
                </a:lnTo>
                <a:lnTo>
                  <a:pt x="222" y="398"/>
                </a:lnTo>
                <a:lnTo>
                  <a:pt x="248" y="414"/>
                </a:lnTo>
                <a:lnTo>
                  <a:pt x="262" y="423"/>
                </a:lnTo>
                <a:lnTo>
                  <a:pt x="276" y="433"/>
                </a:lnTo>
                <a:lnTo>
                  <a:pt x="288" y="441"/>
                </a:lnTo>
                <a:lnTo>
                  <a:pt x="298" y="452"/>
                </a:lnTo>
                <a:lnTo>
                  <a:pt x="303" y="456"/>
                </a:lnTo>
                <a:lnTo>
                  <a:pt x="306" y="462"/>
                </a:lnTo>
                <a:lnTo>
                  <a:pt x="310" y="470"/>
                </a:lnTo>
                <a:lnTo>
                  <a:pt x="312" y="476"/>
                </a:lnTo>
                <a:lnTo>
                  <a:pt x="314" y="484"/>
                </a:lnTo>
                <a:lnTo>
                  <a:pt x="316" y="492"/>
                </a:lnTo>
                <a:lnTo>
                  <a:pt x="317" y="500"/>
                </a:lnTo>
                <a:lnTo>
                  <a:pt x="317" y="510"/>
                </a:lnTo>
                <a:lnTo>
                  <a:pt x="316" y="529"/>
                </a:lnTo>
                <a:lnTo>
                  <a:pt x="314" y="546"/>
                </a:lnTo>
                <a:lnTo>
                  <a:pt x="312" y="561"/>
                </a:lnTo>
                <a:lnTo>
                  <a:pt x="308" y="574"/>
                </a:lnTo>
                <a:lnTo>
                  <a:pt x="305" y="586"/>
                </a:lnTo>
                <a:lnTo>
                  <a:pt x="299" y="596"/>
                </a:lnTo>
                <a:lnTo>
                  <a:pt x="293" y="605"/>
                </a:lnTo>
                <a:lnTo>
                  <a:pt x="287" y="612"/>
                </a:lnTo>
                <a:lnTo>
                  <a:pt x="279" y="618"/>
                </a:lnTo>
                <a:lnTo>
                  <a:pt x="270" y="623"/>
                </a:lnTo>
                <a:lnTo>
                  <a:pt x="262" y="628"/>
                </a:lnTo>
                <a:lnTo>
                  <a:pt x="251" y="630"/>
                </a:lnTo>
                <a:lnTo>
                  <a:pt x="241" y="633"/>
                </a:lnTo>
                <a:lnTo>
                  <a:pt x="230" y="634"/>
                </a:lnTo>
                <a:lnTo>
                  <a:pt x="217" y="635"/>
                </a:lnTo>
                <a:lnTo>
                  <a:pt x="204" y="635"/>
                </a:lnTo>
                <a:lnTo>
                  <a:pt x="199" y="636"/>
                </a:lnTo>
                <a:lnTo>
                  <a:pt x="195" y="638"/>
                </a:lnTo>
                <a:lnTo>
                  <a:pt x="193" y="642"/>
                </a:lnTo>
                <a:lnTo>
                  <a:pt x="192" y="647"/>
                </a:lnTo>
                <a:lnTo>
                  <a:pt x="192" y="707"/>
                </a:lnTo>
                <a:lnTo>
                  <a:pt x="193" y="711"/>
                </a:lnTo>
                <a:lnTo>
                  <a:pt x="195" y="716"/>
                </a:lnTo>
                <a:lnTo>
                  <a:pt x="199" y="718"/>
                </a:lnTo>
                <a:lnTo>
                  <a:pt x="204" y="719"/>
                </a:lnTo>
                <a:lnTo>
                  <a:pt x="515" y="719"/>
                </a:lnTo>
                <a:lnTo>
                  <a:pt x="520" y="718"/>
                </a:lnTo>
                <a:lnTo>
                  <a:pt x="524" y="716"/>
                </a:lnTo>
                <a:lnTo>
                  <a:pt x="526" y="711"/>
                </a:lnTo>
                <a:lnTo>
                  <a:pt x="527" y="707"/>
                </a:lnTo>
                <a:lnTo>
                  <a:pt x="527" y="647"/>
                </a:lnTo>
                <a:lnTo>
                  <a:pt x="526" y="642"/>
                </a:lnTo>
                <a:lnTo>
                  <a:pt x="524" y="638"/>
                </a:lnTo>
                <a:lnTo>
                  <a:pt x="520" y="636"/>
                </a:lnTo>
                <a:lnTo>
                  <a:pt x="515" y="635"/>
                </a:lnTo>
                <a:lnTo>
                  <a:pt x="501" y="635"/>
                </a:lnTo>
                <a:lnTo>
                  <a:pt x="488" y="634"/>
                </a:lnTo>
                <a:lnTo>
                  <a:pt x="476" y="631"/>
                </a:lnTo>
                <a:lnTo>
                  <a:pt x="464" y="628"/>
                </a:lnTo>
                <a:lnTo>
                  <a:pt x="455" y="623"/>
                </a:lnTo>
                <a:lnTo>
                  <a:pt x="445" y="618"/>
                </a:lnTo>
                <a:lnTo>
                  <a:pt x="437" y="612"/>
                </a:lnTo>
                <a:lnTo>
                  <a:pt x="429" y="605"/>
                </a:lnTo>
                <a:lnTo>
                  <a:pt x="423" y="597"/>
                </a:lnTo>
                <a:lnTo>
                  <a:pt x="417" y="587"/>
                </a:lnTo>
                <a:lnTo>
                  <a:pt x="412" y="577"/>
                </a:lnTo>
                <a:lnTo>
                  <a:pt x="408" y="566"/>
                </a:lnTo>
                <a:lnTo>
                  <a:pt x="405" y="554"/>
                </a:lnTo>
                <a:lnTo>
                  <a:pt x="402" y="541"/>
                </a:lnTo>
                <a:lnTo>
                  <a:pt x="401" y="525"/>
                </a:lnTo>
                <a:lnTo>
                  <a:pt x="401" y="511"/>
                </a:lnTo>
                <a:lnTo>
                  <a:pt x="401" y="500"/>
                </a:lnTo>
                <a:lnTo>
                  <a:pt x="402" y="492"/>
                </a:lnTo>
                <a:lnTo>
                  <a:pt x="404" y="484"/>
                </a:lnTo>
                <a:lnTo>
                  <a:pt x="406" y="476"/>
                </a:lnTo>
                <a:lnTo>
                  <a:pt x="410" y="470"/>
                </a:lnTo>
                <a:lnTo>
                  <a:pt x="412" y="462"/>
                </a:lnTo>
                <a:lnTo>
                  <a:pt x="417" y="456"/>
                </a:lnTo>
                <a:lnTo>
                  <a:pt x="420" y="451"/>
                </a:lnTo>
                <a:lnTo>
                  <a:pt x="431" y="441"/>
                </a:lnTo>
                <a:lnTo>
                  <a:pt x="443" y="431"/>
                </a:lnTo>
                <a:lnTo>
                  <a:pt x="456" y="423"/>
                </a:lnTo>
                <a:lnTo>
                  <a:pt x="471" y="414"/>
                </a:lnTo>
                <a:lnTo>
                  <a:pt x="498" y="398"/>
                </a:lnTo>
                <a:lnTo>
                  <a:pt x="524" y="379"/>
                </a:lnTo>
                <a:lnTo>
                  <a:pt x="537" y="367"/>
                </a:lnTo>
                <a:lnTo>
                  <a:pt x="550" y="354"/>
                </a:lnTo>
                <a:lnTo>
                  <a:pt x="563" y="340"/>
                </a:lnTo>
                <a:lnTo>
                  <a:pt x="575" y="323"/>
                </a:lnTo>
                <a:lnTo>
                  <a:pt x="588" y="322"/>
                </a:lnTo>
                <a:lnTo>
                  <a:pt x="601" y="321"/>
                </a:lnTo>
                <a:lnTo>
                  <a:pt x="612" y="317"/>
                </a:lnTo>
                <a:lnTo>
                  <a:pt x="624" y="314"/>
                </a:lnTo>
                <a:lnTo>
                  <a:pt x="634" y="308"/>
                </a:lnTo>
                <a:lnTo>
                  <a:pt x="644" y="302"/>
                </a:lnTo>
                <a:lnTo>
                  <a:pt x="653" y="295"/>
                </a:lnTo>
                <a:lnTo>
                  <a:pt x="663" y="286"/>
                </a:lnTo>
                <a:lnTo>
                  <a:pt x="672" y="274"/>
                </a:lnTo>
                <a:lnTo>
                  <a:pt x="682" y="261"/>
                </a:lnTo>
                <a:lnTo>
                  <a:pt x="690" y="248"/>
                </a:lnTo>
                <a:lnTo>
                  <a:pt x="696" y="233"/>
                </a:lnTo>
                <a:lnTo>
                  <a:pt x="702" y="219"/>
                </a:lnTo>
                <a:lnTo>
                  <a:pt x="707" y="203"/>
                </a:lnTo>
                <a:lnTo>
                  <a:pt x="711" y="188"/>
                </a:lnTo>
                <a:lnTo>
                  <a:pt x="713" y="171"/>
                </a:lnTo>
                <a:lnTo>
                  <a:pt x="718" y="141"/>
                </a:lnTo>
                <a:lnTo>
                  <a:pt x="719" y="113"/>
                </a:lnTo>
                <a:lnTo>
                  <a:pt x="720" y="88"/>
                </a:lnTo>
                <a:lnTo>
                  <a:pt x="719" y="69"/>
                </a:lnTo>
                <a:close/>
              </a:path>
            </a:pathLst>
          </a:custGeom>
          <a:solidFill>
            <a:srgbClr val="B0F7F4"/>
          </a:solidFill>
          <a:ln>
            <a:noFill/>
          </a:ln>
          <a:effectLs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726463118"/>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p:cNvSpPr>
            <a:spLocks noGrp="1"/>
          </p:cNvSpPr>
          <p:nvPr>
            <p:ph type="body" sz="quarter" idx="12"/>
          </p:nvPr>
        </p:nvSpPr>
        <p:spPr>
          <a:xfrm>
            <a:off x="990601" y="1961713"/>
            <a:ext cx="6009091" cy="2834697"/>
          </a:xfrm>
        </p:spPr>
        <p:txBody>
          <a:bodyPr/>
          <a:lstStyle/>
          <a:p>
            <a:endParaRPr lang="en-US" dirty="0" smtClean="0"/>
          </a:p>
          <a:p>
            <a:r>
              <a:rPr lang="en-US" sz="6000" dirty="0" smtClean="0"/>
              <a:t>our</a:t>
            </a:r>
          </a:p>
          <a:p>
            <a:r>
              <a:rPr lang="en-US" sz="6000" b="1" dirty="0" smtClean="0"/>
              <a:t>solution</a:t>
            </a:r>
            <a:endParaRPr lang="en-US" sz="6000" dirty="0"/>
          </a:p>
        </p:txBody>
      </p:sp>
    </p:spTree>
    <p:extLst>
      <p:ext uri="{BB962C8B-B14F-4D97-AF65-F5344CB8AC3E}">
        <p14:creationId xmlns:p14="http://schemas.microsoft.com/office/powerpoint/2010/main" val="2405170835"/>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671428" y="6271456"/>
            <a:ext cx="13534857" cy="110556"/>
            <a:chOff x="-170626" y="0"/>
            <a:chExt cx="13534857" cy="166915"/>
          </a:xfrm>
        </p:grpSpPr>
        <p:sp>
          <p:nvSpPr>
            <p:cNvPr id="14" name="Parallelogram 13"/>
            <p:cNvSpPr/>
            <p:nvPr/>
          </p:nvSpPr>
          <p:spPr>
            <a:xfrm>
              <a:off x="-170626" y="0"/>
              <a:ext cx="4511619" cy="166915"/>
            </a:xfrm>
            <a:prstGeom prst="parallelogram">
              <a:avLst>
                <a:gd name="adj" fmla="val 114362"/>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15" name="Parallelogram 14"/>
            <p:cNvSpPr/>
            <p:nvPr/>
          </p:nvSpPr>
          <p:spPr>
            <a:xfrm>
              <a:off x="4340993"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16" name="Parallelogram 15"/>
            <p:cNvSpPr/>
            <p:nvPr/>
          </p:nvSpPr>
          <p:spPr>
            <a:xfrm>
              <a:off x="8852612" y="0"/>
              <a:ext cx="4511619" cy="166915"/>
            </a:xfrm>
            <a:prstGeom prst="parallelogram">
              <a:avLst>
                <a:gd name="adj" fmla="val 114362"/>
              </a:avLst>
            </a:prstGeom>
            <a:solidFill>
              <a:srgbClr val="281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grpSp>
      <p:pic>
        <p:nvPicPr>
          <p:cNvPr id="5" name="Picture 4" descr="ATMetzgeLogo.jpg"/>
          <p:cNvPicPr/>
          <p:nvPr/>
        </p:nvPicPr>
        <p:blipFill>
          <a:blip r:embed="rId2"/>
          <a:stretch>
            <a:fillRect/>
          </a:stretch>
        </p:blipFill>
        <p:spPr>
          <a:xfrm>
            <a:off x="10167135" y="6448520"/>
            <a:ext cx="1577929" cy="384428"/>
          </a:xfrm>
          <a:prstGeom prst="rect">
            <a:avLst/>
          </a:prstGeom>
        </p:spPr>
      </p:pic>
      <p:sp>
        <p:nvSpPr>
          <p:cNvPr id="6" name="Text Box 1"/>
          <p:cNvSpPr txBox="1">
            <a:spLocks noChangeArrowheads="1"/>
          </p:cNvSpPr>
          <p:nvPr/>
        </p:nvSpPr>
        <p:spPr bwMode="auto">
          <a:xfrm>
            <a:off x="11482714" y="6653260"/>
            <a:ext cx="571500" cy="181841"/>
          </a:xfrm>
          <a:prstGeom prst="rect">
            <a:avLst/>
          </a:prstGeom>
          <a:noFill/>
          <a:ln>
            <a:noFill/>
          </a:ln>
          <a:extLst/>
        </p:spPr>
        <p:txBody>
          <a:bodyPr rot="0" vert="horz" wrap="square" lIns="91440" tIns="45720" rIns="91440" bIns="45720" anchor="t" anchorCtr="0" upright="1">
            <a:noAutofit/>
          </a:bodyPr>
          <a:lstStyle/>
          <a:p>
            <a:pPr marL="0" marR="0">
              <a:spcBef>
                <a:spcPts val="0"/>
              </a:spcBef>
              <a:spcAft>
                <a:spcPts val="0"/>
              </a:spcAft>
            </a:pPr>
            <a:r>
              <a:rPr lang="en-US" sz="500" b="1" dirty="0">
                <a:solidFill>
                  <a:schemeClr val="tx2">
                    <a:lumMod val="50000"/>
                  </a:schemeClr>
                </a:solidFill>
                <a:effectLst/>
                <a:latin typeface="Arial Narrow" panose="020B0606020202030204" pitchFamily="34" charset="0"/>
                <a:ea typeface="Times New Roman" panose="02020603050405020304" pitchFamily="18" charset="0"/>
              </a:rPr>
              <a:t>RC: 1031898</a:t>
            </a:r>
            <a:endParaRPr lang="en-US" sz="800" dirty="0">
              <a:solidFill>
                <a:schemeClr val="tx2">
                  <a:lumMod val="50000"/>
                </a:schemeClr>
              </a:solidFill>
              <a:effectLst/>
              <a:latin typeface="Times New Roman" panose="02020603050405020304" pitchFamily="18" charset="0"/>
              <a:ea typeface="Times New Roman" panose="02020603050405020304" pitchFamily="18" charset="0"/>
            </a:endParaRPr>
          </a:p>
        </p:txBody>
      </p:sp>
      <p:sp>
        <p:nvSpPr>
          <p:cNvPr id="8" name="Title 1"/>
          <p:cNvSpPr>
            <a:spLocks noGrp="1"/>
          </p:cNvSpPr>
          <p:nvPr>
            <p:ph type="title"/>
          </p:nvPr>
        </p:nvSpPr>
        <p:spPr>
          <a:xfrm>
            <a:off x="760114" y="168442"/>
            <a:ext cx="8909366" cy="837127"/>
          </a:xfrm>
        </p:spPr>
        <p:txBody>
          <a:bodyPr>
            <a:normAutofit/>
          </a:bodyPr>
          <a:lstStyle/>
          <a:p>
            <a:r>
              <a:rPr lang="en-US" sz="3600" dirty="0" smtClean="0">
                <a:solidFill>
                  <a:schemeClr val="tx2">
                    <a:lumMod val="50000"/>
                  </a:schemeClr>
                </a:solidFill>
              </a:rPr>
              <a:t>A Modern Approach</a:t>
            </a:r>
            <a:endParaRPr lang="en-US" sz="4000" dirty="0">
              <a:solidFill>
                <a:schemeClr val="tx2">
                  <a:lumMod val="50000"/>
                </a:schemeClr>
              </a:solidFill>
            </a:endParaRPr>
          </a:p>
        </p:txBody>
      </p:sp>
      <p:grpSp>
        <p:nvGrpSpPr>
          <p:cNvPr id="17" name="Group 16"/>
          <p:cNvGrpSpPr/>
          <p:nvPr/>
        </p:nvGrpSpPr>
        <p:grpSpPr>
          <a:xfrm>
            <a:off x="760114" y="171929"/>
            <a:ext cx="1371600" cy="110556"/>
            <a:chOff x="-170626" y="0"/>
            <a:chExt cx="13534857" cy="166915"/>
          </a:xfrm>
        </p:grpSpPr>
        <p:sp>
          <p:nvSpPr>
            <p:cNvPr id="18" name="Parallelogram 17"/>
            <p:cNvSpPr/>
            <p:nvPr/>
          </p:nvSpPr>
          <p:spPr>
            <a:xfrm>
              <a:off x="-170626" y="0"/>
              <a:ext cx="4511619" cy="166915"/>
            </a:xfrm>
            <a:prstGeom prst="parallelogram">
              <a:avLst>
                <a:gd name="adj" fmla="val 114362"/>
              </a:avLst>
            </a:prstGeom>
            <a:solidFill>
              <a:srgbClr val="849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19" name="Parallelogram 18"/>
            <p:cNvSpPr/>
            <p:nvPr/>
          </p:nvSpPr>
          <p:spPr>
            <a:xfrm>
              <a:off x="4340993"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20" name="Parallelogram 19"/>
            <p:cNvSpPr/>
            <p:nvPr/>
          </p:nvSpPr>
          <p:spPr>
            <a:xfrm>
              <a:off x="8852612" y="0"/>
              <a:ext cx="4511619" cy="166915"/>
            </a:xfrm>
            <a:prstGeom prst="parallelogram">
              <a:avLst>
                <a:gd name="adj" fmla="val 114362"/>
              </a:avLst>
            </a:prstGeom>
            <a:solidFill>
              <a:srgbClr val="281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grpSp>
      <p:sp>
        <p:nvSpPr>
          <p:cNvPr id="2" name="Rectangle 1"/>
          <p:cNvSpPr/>
          <p:nvPr/>
        </p:nvSpPr>
        <p:spPr>
          <a:xfrm>
            <a:off x="842311" y="1433465"/>
            <a:ext cx="6394061" cy="4847481"/>
          </a:xfrm>
          <a:prstGeom prst="rect">
            <a:avLst/>
          </a:prstGeom>
        </p:spPr>
        <p:txBody>
          <a:bodyPr wrap="square">
            <a:spAutoFit/>
          </a:bodyPr>
          <a:lstStyle/>
          <a:p>
            <a:r>
              <a:rPr lang="en-US" sz="2400" dirty="0" smtClean="0"/>
              <a:t>Today’s </a:t>
            </a:r>
            <a:r>
              <a:rPr lang="en-US" sz="2400" dirty="0"/>
              <a:t>larger debt management landscape needs a new approach. That’s why </a:t>
            </a:r>
            <a:r>
              <a:rPr lang="en-US" sz="2400" dirty="0" smtClean="0"/>
              <a:t>METCORE focuses </a:t>
            </a:r>
            <a:r>
              <a:rPr lang="en-US" sz="2400" dirty="0"/>
              <a:t>on:</a:t>
            </a:r>
          </a:p>
          <a:p>
            <a:endParaRPr lang="en-US" dirty="0"/>
          </a:p>
          <a:p>
            <a:pPr marL="285750" indent="-285750">
              <a:spcBef>
                <a:spcPts val="600"/>
              </a:spcBef>
              <a:spcAft>
                <a:spcPts val="600"/>
              </a:spcAft>
              <a:buFont typeface="Wingdings" panose="05000000000000000000" pitchFamily="2" charset="2"/>
              <a:buChar char="§"/>
            </a:pPr>
            <a:r>
              <a:rPr lang="en-US" sz="2200" dirty="0" smtClean="0"/>
              <a:t>Leverage </a:t>
            </a:r>
            <a:r>
              <a:rPr lang="en-US" sz="2200" dirty="0"/>
              <a:t>Predictive Analytics to Maximize Collections and Minimize </a:t>
            </a:r>
            <a:r>
              <a:rPr lang="en-US" sz="2200" dirty="0" smtClean="0"/>
              <a:t>Risk</a:t>
            </a:r>
          </a:p>
          <a:p>
            <a:pPr marL="285750" indent="-285750">
              <a:spcBef>
                <a:spcPts val="600"/>
              </a:spcBef>
              <a:spcAft>
                <a:spcPts val="600"/>
              </a:spcAft>
              <a:buFont typeface="Wingdings" panose="05000000000000000000" pitchFamily="2" charset="2"/>
              <a:buChar char="§"/>
            </a:pPr>
            <a:r>
              <a:rPr lang="en-US" sz="2200" dirty="0" smtClean="0"/>
              <a:t>Balanced </a:t>
            </a:r>
            <a:r>
              <a:rPr lang="en-US" sz="2200" dirty="0"/>
              <a:t>workload and </a:t>
            </a:r>
            <a:r>
              <a:rPr lang="en-US" sz="2200" dirty="0" smtClean="0"/>
              <a:t>optimized </a:t>
            </a:r>
            <a:r>
              <a:rPr lang="en-US" sz="2200" dirty="0"/>
              <a:t>resources, both internal and external.</a:t>
            </a:r>
          </a:p>
          <a:p>
            <a:pPr marL="285750" indent="-285750">
              <a:spcBef>
                <a:spcPts val="600"/>
              </a:spcBef>
              <a:spcAft>
                <a:spcPts val="600"/>
              </a:spcAft>
              <a:buFont typeface="Wingdings" panose="05000000000000000000" pitchFamily="2" charset="2"/>
              <a:buChar char="§"/>
            </a:pPr>
            <a:r>
              <a:rPr lang="en-US" sz="2200" dirty="0"/>
              <a:t>Advanced user </a:t>
            </a:r>
            <a:r>
              <a:rPr lang="en-US" sz="2200" dirty="0" smtClean="0"/>
              <a:t>experience and workflows </a:t>
            </a:r>
            <a:r>
              <a:rPr lang="en-US" sz="2200" dirty="0"/>
              <a:t>to increase workforce productivity</a:t>
            </a:r>
            <a:r>
              <a:rPr lang="en-US" sz="2200" dirty="0" smtClean="0"/>
              <a:t>.</a:t>
            </a:r>
          </a:p>
          <a:p>
            <a:pPr marL="285750" indent="-285750">
              <a:spcBef>
                <a:spcPts val="600"/>
              </a:spcBef>
              <a:spcAft>
                <a:spcPts val="600"/>
              </a:spcAft>
              <a:buFont typeface="Wingdings" panose="05000000000000000000" pitchFamily="2" charset="2"/>
              <a:buChar char="§"/>
            </a:pPr>
            <a:r>
              <a:rPr lang="en-US" sz="2200" dirty="0"/>
              <a:t>Score cards are used to generate forecasts of future customer behavior.</a:t>
            </a:r>
          </a:p>
          <a:p>
            <a:pPr marL="285750" indent="-285750">
              <a:spcBef>
                <a:spcPts val="600"/>
              </a:spcBef>
              <a:spcAft>
                <a:spcPts val="600"/>
              </a:spcAft>
              <a:buFont typeface="Wingdings" panose="05000000000000000000" pitchFamily="2" charset="2"/>
              <a:buChar char="§"/>
            </a:pPr>
            <a:endParaRPr lang="en-US" sz="2200" dirty="0"/>
          </a:p>
        </p:txBody>
      </p:sp>
      <p:sp>
        <p:nvSpPr>
          <p:cNvPr id="3" name="Rectangle 2"/>
          <p:cNvSpPr/>
          <p:nvPr/>
        </p:nvSpPr>
        <p:spPr>
          <a:xfrm>
            <a:off x="8154808" y="2013407"/>
            <a:ext cx="1336443" cy="1292094"/>
          </a:xfrm>
          <a:prstGeom prst="rect">
            <a:avLst/>
          </a:prstGeom>
          <a:solidFill>
            <a:srgbClr val="56565A"/>
          </a:solidFill>
          <a:ln>
            <a:solidFill>
              <a:srgbClr val="5656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KNOWING</a:t>
            </a:r>
            <a:endParaRPr lang="en-US" b="1" dirty="0" smtClean="0"/>
          </a:p>
          <a:p>
            <a:pPr algn="ctr"/>
            <a:r>
              <a:rPr lang="en-US" sz="1100" b="1" dirty="0" smtClean="0"/>
              <a:t>Your </a:t>
            </a:r>
            <a:br>
              <a:rPr lang="en-US" sz="1100" b="1" dirty="0" smtClean="0"/>
            </a:br>
            <a:r>
              <a:rPr lang="en-US" sz="1100" b="1" dirty="0" smtClean="0"/>
              <a:t>Customers</a:t>
            </a:r>
          </a:p>
        </p:txBody>
      </p:sp>
      <p:sp>
        <p:nvSpPr>
          <p:cNvPr id="87" name="Rectangle 86"/>
          <p:cNvSpPr/>
          <p:nvPr/>
        </p:nvSpPr>
        <p:spPr>
          <a:xfrm>
            <a:off x="8154808" y="3369547"/>
            <a:ext cx="1336443" cy="1292094"/>
          </a:xfrm>
          <a:prstGeom prst="rect">
            <a:avLst/>
          </a:prstGeom>
          <a:solidFill>
            <a:srgbClr val="8497B0"/>
          </a:solidFill>
          <a:ln>
            <a:solidFill>
              <a:srgbClr val="8497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UNDERSTANDING</a:t>
            </a:r>
            <a:endParaRPr lang="en-US" b="1" dirty="0" smtClean="0"/>
          </a:p>
          <a:p>
            <a:pPr algn="ctr"/>
            <a:r>
              <a:rPr lang="en-US" sz="1100" b="1" dirty="0" smtClean="0"/>
              <a:t>Your </a:t>
            </a:r>
          </a:p>
          <a:p>
            <a:pPr algn="ctr"/>
            <a:r>
              <a:rPr lang="en-US" sz="1100" b="1" dirty="0" smtClean="0"/>
              <a:t>Customers</a:t>
            </a:r>
            <a:endParaRPr lang="en-US" sz="1100" b="1" dirty="0"/>
          </a:p>
        </p:txBody>
      </p:sp>
      <p:sp>
        <p:nvSpPr>
          <p:cNvPr id="88" name="Rectangle 87"/>
          <p:cNvSpPr/>
          <p:nvPr/>
        </p:nvSpPr>
        <p:spPr>
          <a:xfrm>
            <a:off x="9580306" y="2013407"/>
            <a:ext cx="1336443" cy="1292094"/>
          </a:xfrm>
          <a:prstGeom prst="rect">
            <a:avLst/>
          </a:prstGeom>
          <a:solidFill>
            <a:srgbClr val="016AA3"/>
          </a:solidFill>
          <a:ln>
            <a:solidFill>
              <a:srgbClr val="016A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INTERACTING</a:t>
            </a:r>
            <a:endParaRPr lang="en-US" b="1" dirty="0" smtClean="0"/>
          </a:p>
          <a:p>
            <a:pPr algn="ctr"/>
            <a:r>
              <a:rPr lang="en-US" sz="1100" b="1" dirty="0" smtClean="0"/>
              <a:t>With Your Customers</a:t>
            </a:r>
            <a:endParaRPr lang="en-US" sz="1100" b="1" dirty="0"/>
          </a:p>
        </p:txBody>
      </p:sp>
      <p:sp>
        <p:nvSpPr>
          <p:cNvPr id="89" name="Rectangle 88"/>
          <p:cNvSpPr/>
          <p:nvPr/>
        </p:nvSpPr>
        <p:spPr>
          <a:xfrm>
            <a:off x="9582880" y="3369547"/>
            <a:ext cx="1336443" cy="1292094"/>
          </a:xfrm>
          <a:prstGeom prst="rect">
            <a:avLst/>
          </a:prstGeom>
          <a:solidFill>
            <a:srgbClr val="281C52"/>
          </a:solidFill>
          <a:ln>
            <a:solidFill>
              <a:srgbClr val="281C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TARGETING</a:t>
            </a:r>
            <a:endParaRPr lang="en-US" b="1" dirty="0" smtClean="0"/>
          </a:p>
          <a:p>
            <a:pPr algn="ctr"/>
            <a:r>
              <a:rPr lang="en-US" sz="1100" b="1" dirty="0" smtClean="0"/>
              <a:t>Your </a:t>
            </a:r>
          </a:p>
          <a:p>
            <a:pPr algn="ctr"/>
            <a:r>
              <a:rPr lang="en-US" sz="1100" b="1" dirty="0" smtClean="0"/>
              <a:t>Customers</a:t>
            </a:r>
            <a:endParaRPr lang="en-US" sz="1100" b="1" dirty="0"/>
          </a:p>
        </p:txBody>
      </p:sp>
      <p:sp>
        <p:nvSpPr>
          <p:cNvPr id="4" name="Rectangle 3"/>
          <p:cNvSpPr/>
          <p:nvPr/>
        </p:nvSpPr>
        <p:spPr>
          <a:xfrm>
            <a:off x="7960248" y="1861804"/>
            <a:ext cx="3125070" cy="2965883"/>
          </a:xfrm>
          <a:prstGeom prst="rect">
            <a:avLst/>
          </a:prstGeom>
          <a:noFill/>
          <a:ln w="571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rot="5400000">
            <a:off x="10256770" y="3190856"/>
            <a:ext cx="2144111" cy="307777"/>
          </a:xfrm>
          <a:prstGeom prst="rect">
            <a:avLst/>
          </a:prstGeom>
          <a:noFill/>
        </p:spPr>
        <p:txBody>
          <a:bodyPr wrap="square" rtlCol="0">
            <a:spAutoFit/>
          </a:bodyPr>
          <a:lstStyle/>
          <a:p>
            <a:pPr algn="ctr"/>
            <a:r>
              <a:rPr lang="en-US" sz="1400" b="1" dirty="0" smtClean="0">
                <a:solidFill>
                  <a:schemeClr val="tx1">
                    <a:lumMod val="65000"/>
                    <a:lumOff val="35000"/>
                  </a:schemeClr>
                </a:solidFill>
              </a:rPr>
              <a:t>Workflow Management</a:t>
            </a:r>
            <a:endParaRPr lang="en-US" sz="1400" b="1" dirty="0">
              <a:solidFill>
                <a:schemeClr val="tx1">
                  <a:lumMod val="65000"/>
                  <a:lumOff val="35000"/>
                </a:schemeClr>
              </a:solidFill>
            </a:endParaRPr>
          </a:p>
        </p:txBody>
      </p:sp>
      <p:sp>
        <p:nvSpPr>
          <p:cNvPr id="90" name="TextBox 89"/>
          <p:cNvSpPr txBox="1"/>
          <p:nvPr/>
        </p:nvSpPr>
        <p:spPr>
          <a:xfrm>
            <a:off x="8508250" y="4891733"/>
            <a:ext cx="2144111" cy="307777"/>
          </a:xfrm>
          <a:prstGeom prst="rect">
            <a:avLst/>
          </a:prstGeom>
          <a:noFill/>
        </p:spPr>
        <p:txBody>
          <a:bodyPr wrap="square" rtlCol="0">
            <a:spAutoFit/>
          </a:bodyPr>
          <a:lstStyle/>
          <a:p>
            <a:pPr algn="ctr"/>
            <a:r>
              <a:rPr lang="en-US" sz="1400" b="1" dirty="0" smtClean="0">
                <a:solidFill>
                  <a:schemeClr val="tx1">
                    <a:lumMod val="65000"/>
                    <a:lumOff val="35000"/>
                  </a:schemeClr>
                </a:solidFill>
              </a:rPr>
              <a:t>Strategy &amp; Segmentation</a:t>
            </a:r>
            <a:endParaRPr lang="en-US" sz="1400" b="1" dirty="0">
              <a:solidFill>
                <a:schemeClr val="tx1">
                  <a:lumMod val="65000"/>
                  <a:lumOff val="35000"/>
                </a:schemeClr>
              </a:solidFill>
            </a:endParaRPr>
          </a:p>
        </p:txBody>
      </p:sp>
      <p:sp>
        <p:nvSpPr>
          <p:cNvPr id="91" name="TextBox 90"/>
          <p:cNvSpPr txBox="1"/>
          <p:nvPr/>
        </p:nvSpPr>
        <p:spPr>
          <a:xfrm rot="16200000">
            <a:off x="6362518" y="3224007"/>
            <a:ext cx="2728977" cy="307777"/>
          </a:xfrm>
          <a:prstGeom prst="rect">
            <a:avLst/>
          </a:prstGeom>
          <a:noFill/>
        </p:spPr>
        <p:txBody>
          <a:bodyPr wrap="square" rtlCol="0">
            <a:spAutoFit/>
          </a:bodyPr>
          <a:lstStyle/>
          <a:p>
            <a:pPr algn="ctr"/>
            <a:r>
              <a:rPr lang="en-US" sz="1400" b="1" dirty="0" smtClean="0">
                <a:solidFill>
                  <a:schemeClr val="tx1">
                    <a:lumMod val="65000"/>
                    <a:lumOff val="35000"/>
                  </a:schemeClr>
                </a:solidFill>
              </a:rPr>
              <a:t>Analytics &amp; Data Intelligence</a:t>
            </a:r>
            <a:endParaRPr lang="en-US" sz="1400" b="1" dirty="0">
              <a:solidFill>
                <a:schemeClr val="tx1">
                  <a:lumMod val="65000"/>
                  <a:lumOff val="35000"/>
                </a:schemeClr>
              </a:solidFill>
            </a:endParaRPr>
          </a:p>
        </p:txBody>
      </p:sp>
      <p:sp>
        <p:nvSpPr>
          <p:cNvPr id="92" name="TextBox 91"/>
          <p:cNvSpPr txBox="1"/>
          <p:nvPr/>
        </p:nvSpPr>
        <p:spPr>
          <a:xfrm>
            <a:off x="8154808" y="1487519"/>
            <a:ext cx="2728977" cy="307777"/>
          </a:xfrm>
          <a:prstGeom prst="rect">
            <a:avLst/>
          </a:prstGeom>
          <a:noFill/>
        </p:spPr>
        <p:txBody>
          <a:bodyPr wrap="square" rtlCol="0">
            <a:spAutoFit/>
          </a:bodyPr>
          <a:lstStyle/>
          <a:p>
            <a:pPr algn="ctr"/>
            <a:r>
              <a:rPr lang="en-US" sz="1400" b="1" dirty="0" smtClean="0">
                <a:solidFill>
                  <a:schemeClr val="tx1">
                    <a:lumMod val="65000"/>
                    <a:lumOff val="35000"/>
                  </a:schemeClr>
                </a:solidFill>
              </a:rPr>
              <a:t>Data &amp; Data Cleansing</a:t>
            </a:r>
            <a:endParaRPr lang="en-US" sz="1400" b="1" dirty="0">
              <a:solidFill>
                <a:schemeClr val="tx1">
                  <a:lumMod val="65000"/>
                  <a:lumOff val="35000"/>
                </a:schemeClr>
              </a:solidFill>
            </a:endParaRPr>
          </a:p>
        </p:txBody>
      </p:sp>
    </p:spTree>
    <p:extLst>
      <p:ext uri="{BB962C8B-B14F-4D97-AF65-F5344CB8AC3E}">
        <p14:creationId xmlns:p14="http://schemas.microsoft.com/office/powerpoint/2010/main" val="3524636951"/>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371043" y="900752"/>
            <a:ext cx="9915655" cy="5115612"/>
          </a:xfrm>
          <a:prstGeom prst="roundRect">
            <a:avLst>
              <a:gd name="adj" fmla="val 36142"/>
            </a:avLst>
          </a:prstGeom>
          <a:solidFill>
            <a:schemeClr val="bg1">
              <a:lumMod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10"/>
          <p:cNvSpPr>
            <a:spLocks noGrp="1"/>
          </p:cNvSpPr>
          <p:nvPr>
            <p:ph type="body" sz="quarter" idx="13"/>
          </p:nvPr>
        </p:nvSpPr>
        <p:spPr>
          <a:xfrm>
            <a:off x="1411987" y="1723765"/>
            <a:ext cx="9650627" cy="4292599"/>
          </a:xfrm>
        </p:spPr>
        <p:txBody>
          <a:bodyPr>
            <a:noAutofit/>
          </a:bodyPr>
          <a:lstStyle/>
          <a:p>
            <a:pPr marL="0" indent="0" algn="ctr">
              <a:buNone/>
            </a:pPr>
            <a:r>
              <a:rPr lang="en-US" sz="3000" dirty="0" smtClean="0">
                <a:latin typeface="Calibri Light" panose="020F0302020204030204" pitchFamily="34" charset="0"/>
                <a:cs typeface="Segoe UI Light" panose="020B0502040204020203" pitchFamily="34" charset="0"/>
              </a:rPr>
              <a:t>“</a:t>
            </a:r>
            <a:r>
              <a:rPr lang="en-US" sz="3000" dirty="0">
                <a:latin typeface="Calibri Light" panose="020F0302020204030204" pitchFamily="34" charset="0"/>
                <a:cs typeface="Segoe UI Light" panose="020B0502040204020203" pitchFamily="34" charset="0"/>
              </a:rPr>
              <a:t>METCORE™ Recovery Loan Collection System (RLCS) is a unified debt management system of personalized, dynamic case management, best practice, </a:t>
            </a:r>
            <a:r>
              <a:rPr lang="en-US" sz="3000" dirty="0" smtClean="0">
                <a:latin typeface="Calibri Light" panose="020F0302020204030204" pitchFamily="34" charset="0"/>
                <a:cs typeface="Segoe UI Light" panose="020B0502040204020203" pitchFamily="34" charset="0"/>
              </a:rPr>
              <a:t>business rules-driven </a:t>
            </a:r>
            <a:r>
              <a:rPr lang="en-US" sz="3000" dirty="0">
                <a:latin typeface="Calibri Light" panose="020F0302020204030204" pitchFamily="34" charset="0"/>
                <a:cs typeface="Segoe UI Light" panose="020B0502040204020203" pitchFamily="34" charset="0"/>
              </a:rPr>
              <a:t>automated processes, and real-time decisioning to help resolve debts, accelerate collection rates, retain valuable customers and reduce the number of contacts needed to drive cases to resolution while ensuring compliance and reducing operational costs. </a:t>
            </a:r>
            <a:endParaRPr lang="en-US" sz="3000" dirty="0" smtClean="0">
              <a:latin typeface="Calibri Light" panose="020F0302020204030204" pitchFamily="34" charset="0"/>
              <a:cs typeface="Segoe UI Light" panose="020B0502040204020203" pitchFamily="34" charset="0"/>
            </a:endParaRPr>
          </a:p>
          <a:p>
            <a:pPr marL="0" indent="0" algn="ctr">
              <a:buNone/>
            </a:pPr>
            <a:endParaRPr lang="en-US" sz="3000" dirty="0">
              <a:latin typeface="Calibri Light" panose="020F0302020204030204" pitchFamily="34" charset="0"/>
              <a:cs typeface="Segoe UI Light" panose="020B0502040204020203" pitchFamily="34" charset="0"/>
            </a:endParaRPr>
          </a:p>
          <a:p>
            <a:pPr marL="0" indent="0" algn="ctr">
              <a:buNone/>
            </a:pPr>
            <a:endParaRPr lang="en-US" sz="3000" dirty="0">
              <a:latin typeface="Calibri Light" panose="020F0302020204030204" pitchFamily="34" charset="0"/>
              <a:cs typeface="Segoe UI Light" panose="020B0502040204020203" pitchFamily="34" charset="0"/>
            </a:endParaRPr>
          </a:p>
        </p:txBody>
      </p:sp>
    </p:spTree>
    <p:extLst>
      <p:ext uri="{BB962C8B-B14F-4D97-AF65-F5344CB8AC3E}">
        <p14:creationId xmlns:p14="http://schemas.microsoft.com/office/powerpoint/2010/main" val="902503403"/>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671428" y="6271456"/>
            <a:ext cx="13534857" cy="110556"/>
            <a:chOff x="-170626" y="0"/>
            <a:chExt cx="13534857" cy="166915"/>
          </a:xfrm>
        </p:grpSpPr>
        <p:sp>
          <p:nvSpPr>
            <p:cNvPr id="14" name="Parallelogram 13"/>
            <p:cNvSpPr/>
            <p:nvPr/>
          </p:nvSpPr>
          <p:spPr>
            <a:xfrm>
              <a:off x="-170626" y="0"/>
              <a:ext cx="4511619" cy="166915"/>
            </a:xfrm>
            <a:prstGeom prst="parallelogram">
              <a:avLst>
                <a:gd name="adj" fmla="val 114362"/>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15" name="Parallelogram 14"/>
            <p:cNvSpPr/>
            <p:nvPr/>
          </p:nvSpPr>
          <p:spPr>
            <a:xfrm>
              <a:off x="4340993"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16" name="Parallelogram 15"/>
            <p:cNvSpPr/>
            <p:nvPr/>
          </p:nvSpPr>
          <p:spPr>
            <a:xfrm>
              <a:off x="8852612" y="0"/>
              <a:ext cx="4511619" cy="166915"/>
            </a:xfrm>
            <a:prstGeom prst="parallelogram">
              <a:avLst>
                <a:gd name="adj" fmla="val 114362"/>
              </a:avLst>
            </a:prstGeom>
            <a:solidFill>
              <a:srgbClr val="281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grpSp>
      <p:pic>
        <p:nvPicPr>
          <p:cNvPr id="5" name="Picture 4" descr="ATMetzgeLogo.jpg"/>
          <p:cNvPicPr/>
          <p:nvPr/>
        </p:nvPicPr>
        <p:blipFill>
          <a:blip r:embed="rId2"/>
          <a:stretch>
            <a:fillRect/>
          </a:stretch>
        </p:blipFill>
        <p:spPr>
          <a:xfrm>
            <a:off x="10167135" y="6448520"/>
            <a:ext cx="1577929" cy="384428"/>
          </a:xfrm>
          <a:prstGeom prst="rect">
            <a:avLst/>
          </a:prstGeom>
        </p:spPr>
      </p:pic>
      <p:sp>
        <p:nvSpPr>
          <p:cNvPr id="6" name="Text Box 1"/>
          <p:cNvSpPr txBox="1">
            <a:spLocks noChangeArrowheads="1"/>
          </p:cNvSpPr>
          <p:nvPr/>
        </p:nvSpPr>
        <p:spPr bwMode="auto">
          <a:xfrm>
            <a:off x="11482714" y="6653260"/>
            <a:ext cx="571500" cy="181841"/>
          </a:xfrm>
          <a:prstGeom prst="rect">
            <a:avLst/>
          </a:prstGeom>
          <a:noFill/>
          <a:ln>
            <a:noFill/>
          </a:ln>
          <a:extLst/>
        </p:spPr>
        <p:txBody>
          <a:bodyPr rot="0" vert="horz" wrap="square" lIns="91440" tIns="45720" rIns="91440" bIns="45720" anchor="t" anchorCtr="0" upright="1">
            <a:noAutofit/>
          </a:bodyPr>
          <a:lstStyle/>
          <a:p>
            <a:pPr marL="0" marR="0">
              <a:spcBef>
                <a:spcPts val="0"/>
              </a:spcBef>
              <a:spcAft>
                <a:spcPts val="0"/>
              </a:spcAft>
            </a:pPr>
            <a:r>
              <a:rPr lang="en-US" sz="500" b="1" dirty="0">
                <a:solidFill>
                  <a:schemeClr val="tx2">
                    <a:lumMod val="50000"/>
                  </a:schemeClr>
                </a:solidFill>
                <a:effectLst/>
                <a:latin typeface="Arial Narrow" panose="020B0606020202030204" pitchFamily="34" charset="0"/>
                <a:ea typeface="Times New Roman" panose="02020603050405020304" pitchFamily="18" charset="0"/>
              </a:rPr>
              <a:t>RC: 1031898</a:t>
            </a:r>
            <a:endParaRPr lang="en-US" sz="800" dirty="0">
              <a:solidFill>
                <a:schemeClr val="tx2">
                  <a:lumMod val="50000"/>
                </a:schemeClr>
              </a:solidFill>
              <a:effectLst/>
              <a:latin typeface="Times New Roman" panose="02020603050405020304" pitchFamily="18" charset="0"/>
              <a:ea typeface="Times New Roman" panose="02020603050405020304" pitchFamily="18" charset="0"/>
            </a:endParaRPr>
          </a:p>
        </p:txBody>
      </p:sp>
      <p:sp>
        <p:nvSpPr>
          <p:cNvPr id="8" name="Title 1"/>
          <p:cNvSpPr>
            <a:spLocks noGrp="1"/>
          </p:cNvSpPr>
          <p:nvPr>
            <p:ph type="title"/>
          </p:nvPr>
        </p:nvSpPr>
        <p:spPr>
          <a:xfrm>
            <a:off x="760114" y="168442"/>
            <a:ext cx="8909366" cy="837127"/>
          </a:xfrm>
        </p:spPr>
        <p:txBody>
          <a:bodyPr>
            <a:normAutofit/>
          </a:bodyPr>
          <a:lstStyle/>
          <a:p>
            <a:r>
              <a:rPr lang="en-US" sz="3600" dirty="0" smtClean="0">
                <a:solidFill>
                  <a:schemeClr val="tx2">
                    <a:lumMod val="50000"/>
                  </a:schemeClr>
                </a:solidFill>
              </a:rPr>
              <a:t>Our </a:t>
            </a:r>
            <a:r>
              <a:rPr lang="en-US" sz="3600" dirty="0" smtClean="0">
                <a:solidFill>
                  <a:schemeClr val="tx2">
                    <a:lumMod val="50000"/>
                  </a:schemeClr>
                </a:solidFill>
              </a:rPr>
              <a:t>Solution: Recovery Process</a:t>
            </a:r>
            <a:endParaRPr lang="en-US" sz="4000" dirty="0">
              <a:solidFill>
                <a:schemeClr val="tx2">
                  <a:lumMod val="50000"/>
                </a:schemeClr>
              </a:solidFill>
            </a:endParaRPr>
          </a:p>
        </p:txBody>
      </p:sp>
      <p:grpSp>
        <p:nvGrpSpPr>
          <p:cNvPr id="17" name="Group 16"/>
          <p:cNvGrpSpPr/>
          <p:nvPr/>
        </p:nvGrpSpPr>
        <p:grpSpPr>
          <a:xfrm>
            <a:off x="760114" y="171929"/>
            <a:ext cx="1371600" cy="110556"/>
            <a:chOff x="-170626" y="0"/>
            <a:chExt cx="13534857" cy="166915"/>
          </a:xfrm>
        </p:grpSpPr>
        <p:sp>
          <p:nvSpPr>
            <p:cNvPr id="18" name="Parallelogram 17"/>
            <p:cNvSpPr/>
            <p:nvPr/>
          </p:nvSpPr>
          <p:spPr>
            <a:xfrm>
              <a:off x="-170626" y="0"/>
              <a:ext cx="4511619" cy="166915"/>
            </a:xfrm>
            <a:prstGeom prst="parallelogram">
              <a:avLst>
                <a:gd name="adj" fmla="val 114362"/>
              </a:avLst>
            </a:prstGeom>
            <a:solidFill>
              <a:srgbClr val="849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19" name="Parallelogram 18"/>
            <p:cNvSpPr/>
            <p:nvPr/>
          </p:nvSpPr>
          <p:spPr>
            <a:xfrm>
              <a:off x="4340993"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20" name="Parallelogram 19"/>
            <p:cNvSpPr/>
            <p:nvPr/>
          </p:nvSpPr>
          <p:spPr>
            <a:xfrm>
              <a:off x="8852612" y="0"/>
              <a:ext cx="4511619" cy="166915"/>
            </a:xfrm>
            <a:prstGeom prst="parallelogram">
              <a:avLst>
                <a:gd name="adj" fmla="val 114362"/>
              </a:avLst>
            </a:prstGeom>
            <a:solidFill>
              <a:srgbClr val="281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grpSp>
      <p:pic>
        <p:nvPicPr>
          <p:cNvPr id="2" name="Picture 1"/>
          <p:cNvPicPr>
            <a:picLocks noChangeAspect="1"/>
          </p:cNvPicPr>
          <p:nvPr/>
        </p:nvPicPr>
        <p:blipFill>
          <a:blip r:embed="rId3"/>
          <a:stretch>
            <a:fillRect/>
          </a:stretch>
        </p:blipFill>
        <p:spPr>
          <a:xfrm>
            <a:off x="1758437" y="870058"/>
            <a:ext cx="8212082" cy="5388326"/>
          </a:xfrm>
          <a:prstGeom prst="rect">
            <a:avLst/>
          </a:prstGeom>
        </p:spPr>
      </p:pic>
    </p:spTree>
    <p:extLst>
      <p:ext uri="{BB962C8B-B14F-4D97-AF65-F5344CB8AC3E}">
        <p14:creationId xmlns:p14="http://schemas.microsoft.com/office/powerpoint/2010/main" val="1019548151"/>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355277" y="900752"/>
            <a:ext cx="9915655" cy="4506820"/>
          </a:xfrm>
          <a:prstGeom prst="roundRect">
            <a:avLst>
              <a:gd name="adj" fmla="val 36142"/>
            </a:avLst>
          </a:prstGeom>
          <a:solidFill>
            <a:schemeClr val="bg1">
              <a:lumMod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10"/>
          <p:cNvSpPr>
            <a:spLocks noGrp="1"/>
          </p:cNvSpPr>
          <p:nvPr>
            <p:ph type="body" sz="quarter" idx="13"/>
          </p:nvPr>
        </p:nvSpPr>
        <p:spPr>
          <a:xfrm>
            <a:off x="1702676" y="1881421"/>
            <a:ext cx="9207062" cy="4292599"/>
          </a:xfrm>
        </p:spPr>
        <p:txBody>
          <a:bodyPr>
            <a:noAutofit/>
          </a:bodyPr>
          <a:lstStyle/>
          <a:p>
            <a:pPr marL="0" indent="0" algn="just">
              <a:buNone/>
            </a:pPr>
            <a:r>
              <a:rPr lang="en-US" sz="3200" dirty="0">
                <a:latin typeface="Calibri Light" panose="020F0302020204030204" pitchFamily="34" charset="0"/>
                <a:cs typeface="Segoe UI Light" panose="020B0502040204020203" pitchFamily="34" charset="0"/>
              </a:rPr>
              <a:t>METCORE™ </a:t>
            </a:r>
            <a:r>
              <a:rPr lang="en-US" sz="3200" dirty="0" smtClean="0">
                <a:latin typeface="Calibri Light" panose="020F0302020204030204" pitchFamily="34" charset="0"/>
                <a:cs typeface="Segoe UI Light" panose="020B0502040204020203" pitchFamily="34" charset="0"/>
              </a:rPr>
              <a:t>provides </a:t>
            </a:r>
            <a:r>
              <a:rPr lang="en-US" sz="3200" dirty="0">
                <a:latin typeface="Calibri Light" panose="020F0302020204030204" pitchFamily="34" charset="0"/>
                <a:cs typeface="Segoe UI Light" panose="020B0502040204020203" pitchFamily="34" charset="0"/>
              </a:rPr>
              <a:t>for Efficient and Effective management of Collections Data. This package has extensive (industry) field-testing and has been enhanced intuitively to meet user needs and to support technical and non-technical </a:t>
            </a:r>
            <a:r>
              <a:rPr lang="en-US" sz="3200" dirty="0" smtClean="0">
                <a:latin typeface="Calibri Light" panose="020F0302020204030204" pitchFamily="34" charset="0"/>
                <a:cs typeface="Segoe UI Light" panose="020B0502040204020203" pitchFamily="34" charset="0"/>
              </a:rPr>
              <a:t>users. </a:t>
            </a:r>
            <a:endParaRPr lang="en-US" sz="3200" dirty="0">
              <a:latin typeface="Calibri Light" panose="020F0302020204030204" pitchFamily="34" charset="0"/>
              <a:cs typeface="Segoe UI Light" panose="020B0502040204020203" pitchFamily="34" charset="0"/>
            </a:endParaRPr>
          </a:p>
          <a:p>
            <a:pPr marL="0" indent="0" algn="just">
              <a:buNone/>
            </a:pPr>
            <a:endParaRPr lang="en-US" sz="2800" dirty="0">
              <a:latin typeface="Calibri Light" panose="020F0302020204030204" pitchFamily="34" charset="0"/>
              <a:cs typeface="Segoe UI Light" panose="020B0502040204020203" pitchFamily="34" charset="0"/>
            </a:endParaRPr>
          </a:p>
        </p:txBody>
      </p:sp>
    </p:spTree>
    <p:extLst>
      <p:ext uri="{BB962C8B-B14F-4D97-AF65-F5344CB8AC3E}">
        <p14:creationId xmlns:p14="http://schemas.microsoft.com/office/powerpoint/2010/main" val="160425344"/>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671428" y="6271456"/>
            <a:ext cx="13534857" cy="110556"/>
            <a:chOff x="-170626" y="0"/>
            <a:chExt cx="13534857" cy="166915"/>
          </a:xfrm>
        </p:grpSpPr>
        <p:sp>
          <p:nvSpPr>
            <p:cNvPr id="14" name="Parallelogram 13"/>
            <p:cNvSpPr/>
            <p:nvPr/>
          </p:nvSpPr>
          <p:spPr>
            <a:xfrm>
              <a:off x="-170626" y="0"/>
              <a:ext cx="4511619" cy="166915"/>
            </a:xfrm>
            <a:prstGeom prst="parallelogram">
              <a:avLst>
                <a:gd name="adj" fmla="val 114362"/>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15" name="Parallelogram 14"/>
            <p:cNvSpPr/>
            <p:nvPr/>
          </p:nvSpPr>
          <p:spPr>
            <a:xfrm>
              <a:off x="4340993"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16" name="Parallelogram 15"/>
            <p:cNvSpPr/>
            <p:nvPr/>
          </p:nvSpPr>
          <p:spPr>
            <a:xfrm>
              <a:off x="8852612" y="0"/>
              <a:ext cx="4511619" cy="166915"/>
            </a:xfrm>
            <a:prstGeom prst="parallelogram">
              <a:avLst>
                <a:gd name="adj" fmla="val 114362"/>
              </a:avLst>
            </a:prstGeom>
            <a:solidFill>
              <a:srgbClr val="281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grpSp>
      <p:pic>
        <p:nvPicPr>
          <p:cNvPr id="5" name="Picture 4" descr="ATMetzgeLogo.jpg"/>
          <p:cNvPicPr/>
          <p:nvPr/>
        </p:nvPicPr>
        <p:blipFill>
          <a:blip r:embed="rId2"/>
          <a:stretch>
            <a:fillRect/>
          </a:stretch>
        </p:blipFill>
        <p:spPr>
          <a:xfrm>
            <a:off x="10167135" y="6448520"/>
            <a:ext cx="1577929" cy="384428"/>
          </a:xfrm>
          <a:prstGeom prst="rect">
            <a:avLst/>
          </a:prstGeom>
        </p:spPr>
      </p:pic>
      <p:sp>
        <p:nvSpPr>
          <p:cNvPr id="6" name="Text Box 1"/>
          <p:cNvSpPr txBox="1">
            <a:spLocks noChangeArrowheads="1"/>
          </p:cNvSpPr>
          <p:nvPr/>
        </p:nvSpPr>
        <p:spPr bwMode="auto">
          <a:xfrm>
            <a:off x="11482714" y="6653260"/>
            <a:ext cx="571500" cy="181841"/>
          </a:xfrm>
          <a:prstGeom prst="rect">
            <a:avLst/>
          </a:prstGeom>
          <a:noFill/>
          <a:ln>
            <a:noFill/>
          </a:ln>
          <a:extLst/>
        </p:spPr>
        <p:txBody>
          <a:bodyPr rot="0" vert="horz" wrap="square" lIns="91440" tIns="45720" rIns="91440" bIns="45720" anchor="t" anchorCtr="0" upright="1">
            <a:noAutofit/>
          </a:bodyPr>
          <a:lstStyle/>
          <a:p>
            <a:pPr marL="0" marR="0">
              <a:spcBef>
                <a:spcPts val="0"/>
              </a:spcBef>
              <a:spcAft>
                <a:spcPts val="0"/>
              </a:spcAft>
            </a:pPr>
            <a:r>
              <a:rPr lang="en-US" sz="500" b="1" dirty="0">
                <a:solidFill>
                  <a:schemeClr val="tx2">
                    <a:lumMod val="50000"/>
                  </a:schemeClr>
                </a:solidFill>
                <a:effectLst/>
                <a:latin typeface="Arial Narrow" panose="020B0606020202030204" pitchFamily="34" charset="0"/>
                <a:ea typeface="Times New Roman" panose="02020603050405020304" pitchFamily="18" charset="0"/>
              </a:rPr>
              <a:t>RC: 1031898</a:t>
            </a:r>
            <a:endParaRPr lang="en-US" sz="800" dirty="0">
              <a:solidFill>
                <a:schemeClr val="tx2">
                  <a:lumMod val="50000"/>
                </a:schemeClr>
              </a:solidFill>
              <a:effectLst/>
              <a:latin typeface="Times New Roman" panose="02020603050405020304" pitchFamily="18" charset="0"/>
              <a:ea typeface="Times New Roman" panose="02020603050405020304" pitchFamily="18" charset="0"/>
            </a:endParaRPr>
          </a:p>
        </p:txBody>
      </p:sp>
      <p:sp>
        <p:nvSpPr>
          <p:cNvPr id="8" name="Title 1"/>
          <p:cNvSpPr>
            <a:spLocks noGrp="1"/>
          </p:cNvSpPr>
          <p:nvPr>
            <p:ph type="title"/>
          </p:nvPr>
        </p:nvSpPr>
        <p:spPr>
          <a:xfrm>
            <a:off x="760114" y="168442"/>
            <a:ext cx="8909366" cy="837127"/>
          </a:xfrm>
        </p:spPr>
        <p:txBody>
          <a:bodyPr>
            <a:normAutofit/>
          </a:bodyPr>
          <a:lstStyle/>
          <a:p>
            <a:r>
              <a:rPr lang="en-US" sz="3600" dirty="0" smtClean="0">
                <a:solidFill>
                  <a:schemeClr val="tx2">
                    <a:lumMod val="50000"/>
                  </a:schemeClr>
                </a:solidFill>
              </a:rPr>
              <a:t>Our </a:t>
            </a:r>
            <a:r>
              <a:rPr lang="en-US" sz="3600" dirty="0" smtClean="0">
                <a:solidFill>
                  <a:schemeClr val="tx2">
                    <a:lumMod val="50000"/>
                  </a:schemeClr>
                </a:solidFill>
              </a:rPr>
              <a:t>Solution: </a:t>
            </a:r>
            <a:r>
              <a:rPr lang="en-US" sz="3600" dirty="0" smtClean="0">
                <a:solidFill>
                  <a:schemeClr val="tx2">
                    <a:lumMod val="50000"/>
                  </a:schemeClr>
                </a:solidFill>
              </a:rPr>
              <a:t>Workflow Process</a:t>
            </a:r>
            <a:endParaRPr lang="en-US" sz="4000" dirty="0">
              <a:solidFill>
                <a:schemeClr val="tx2">
                  <a:lumMod val="50000"/>
                </a:schemeClr>
              </a:solidFill>
            </a:endParaRPr>
          </a:p>
        </p:txBody>
      </p:sp>
      <p:grpSp>
        <p:nvGrpSpPr>
          <p:cNvPr id="17" name="Group 16"/>
          <p:cNvGrpSpPr/>
          <p:nvPr/>
        </p:nvGrpSpPr>
        <p:grpSpPr>
          <a:xfrm>
            <a:off x="760114" y="171929"/>
            <a:ext cx="1371600" cy="110556"/>
            <a:chOff x="-170626" y="0"/>
            <a:chExt cx="13534857" cy="166915"/>
          </a:xfrm>
        </p:grpSpPr>
        <p:sp>
          <p:nvSpPr>
            <p:cNvPr id="18" name="Parallelogram 17"/>
            <p:cNvSpPr/>
            <p:nvPr/>
          </p:nvSpPr>
          <p:spPr>
            <a:xfrm>
              <a:off x="-170626" y="0"/>
              <a:ext cx="4511619" cy="166915"/>
            </a:xfrm>
            <a:prstGeom prst="parallelogram">
              <a:avLst>
                <a:gd name="adj" fmla="val 114362"/>
              </a:avLst>
            </a:prstGeom>
            <a:solidFill>
              <a:srgbClr val="849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19" name="Parallelogram 18"/>
            <p:cNvSpPr/>
            <p:nvPr/>
          </p:nvSpPr>
          <p:spPr>
            <a:xfrm>
              <a:off x="4340993"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20" name="Parallelogram 19"/>
            <p:cNvSpPr/>
            <p:nvPr/>
          </p:nvSpPr>
          <p:spPr>
            <a:xfrm>
              <a:off x="8852612" y="0"/>
              <a:ext cx="4511619" cy="166915"/>
            </a:xfrm>
            <a:prstGeom prst="parallelogram">
              <a:avLst>
                <a:gd name="adj" fmla="val 114362"/>
              </a:avLst>
            </a:prstGeom>
            <a:solidFill>
              <a:srgbClr val="281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grpSp>
      <p:grpSp>
        <p:nvGrpSpPr>
          <p:cNvPr id="21" name="Group 20"/>
          <p:cNvGrpSpPr/>
          <p:nvPr/>
        </p:nvGrpSpPr>
        <p:grpSpPr>
          <a:xfrm>
            <a:off x="2575555" y="2290136"/>
            <a:ext cx="1523324" cy="1520053"/>
            <a:chOff x="1437462" y="2610442"/>
            <a:chExt cx="1834854" cy="1830914"/>
          </a:xfrm>
        </p:grpSpPr>
        <p:sp>
          <p:nvSpPr>
            <p:cNvPr id="22" name="Freeform 84"/>
            <p:cNvSpPr>
              <a:spLocks/>
            </p:cNvSpPr>
            <p:nvPr/>
          </p:nvSpPr>
          <p:spPr bwMode="auto">
            <a:xfrm>
              <a:off x="1437462" y="2610442"/>
              <a:ext cx="1834854" cy="1830914"/>
            </a:xfrm>
            <a:custGeom>
              <a:avLst/>
              <a:gdLst>
                <a:gd name="T0" fmla="*/ 1172 w 1182"/>
                <a:gd name="T1" fmla="*/ 706 h 1179"/>
                <a:gd name="T2" fmla="*/ 1182 w 1182"/>
                <a:gd name="T3" fmla="*/ 619 h 1179"/>
                <a:gd name="T4" fmla="*/ 1082 w 1182"/>
                <a:gd name="T5" fmla="*/ 588 h 1179"/>
                <a:gd name="T6" fmla="*/ 1075 w 1182"/>
                <a:gd name="T7" fmla="*/ 511 h 1179"/>
                <a:gd name="T8" fmla="*/ 1168 w 1182"/>
                <a:gd name="T9" fmla="*/ 459 h 1179"/>
                <a:gd name="T10" fmla="*/ 1143 w 1182"/>
                <a:gd name="T11" fmla="*/ 377 h 1179"/>
                <a:gd name="T12" fmla="*/ 1038 w 1182"/>
                <a:gd name="T13" fmla="*/ 389 h 1179"/>
                <a:gd name="T14" fmla="*/ 999 w 1182"/>
                <a:gd name="T15" fmla="*/ 319 h 1179"/>
                <a:gd name="T16" fmla="*/ 1062 w 1182"/>
                <a:gd name="T17" fmla="*/ 234 h 1179"/>
                <a:gd name="T18" fmla="*/ 1006 w 1182"/>
                <a:gd name="T19" fmla="*/ 171 h 1179"/>
                <a:gd name="T20" fmla="*/ 916 w 1182"/>
                <a:gd name="T21" fmla="*/ 224 h 1179"/>
                <a:gd name="T22" fmla="*/ 850 w 1182"/>
                <a:gd name="T23" fmla="*/ 175 h 1179"/>
                <a:gd name="T24" fmla="*/ 873 w 1182"/>
                <a:gd name="T25" fmla="*/ 72 h 1179"/>
                <a:gd name="T26" fmla="*/ 797 w 1182"/>
                <a:gd name="T27" fmla="*/ 37 h 1179"/>
                <a:gd name="T28" fmla="*/ 735 w 1182"/>
                <a:gd name="T29" fmla="*/ 123 h 1179"/>
                <a:gd name="T30" fmla="*/ 654 w 1182"/>
                <a:gd name="T31" fmla="*/ 105 h 1179"/>
                <a:gd name="T32" fmla="*/ 633 w 1182"/>
                <a:gd name="T33" fmla="*/ 2 h 1179"/>
                <a:gd name="T34" fmla="*/ 591 w 1182"/>
                <a:gd name="T35" fmla="*/ 0 h 1179"/>
                <a:gd name="T36" fmla="*/ 549 w 1182"/>
                <a:gd name="T37" fmla="*/ 2 h 1179"/>
                <a:gd name="T38" fmla="*/ 528 w 1182"/>
                <a:gd name="T39" fmla="*/ 105 h 1179"/>
                <a:gd name="T40" fmla="*/ 447 w 1182"/>
                <a:gd name="T41" fmla="*/ 123 h 1179"/>
                <a:gd name="T42" fmla="*/ 386 w 1182"/>
                <a:gd name="T43" fmla="*/ 37 h 1179"/>
                <a:gd name="T44" fmla="*/ 310 w 1182"/>
                <a:gd name="T45" fmla="*/ 72 h 1179"/>
                <a:gd name="T46" fmla="*/ 333 w 1182"/>
                <a:gd name="T47" fmla="*/ 175 h 1179"/>
                <a:gd name="T48" fmla="*/ 267 w 1182"/>
                <a:gd name="T49" fmla="*/ 224 h 1179"/>
                <a:gd name="T50" fmla="*/ 176 w 1182"/>
                <a:gd name="T51" fmla="*/ 171 h 1179"/>
                <a:gd name="T52" fmla="*/ 120 w 1182"/>
                <a:gd name="T53" fmla="*/ 234 h 1179"/>
                <a:gd name="T54" fmla="*/ 183 w 1182"/>
                <a:gd name="T55" fmla="*/ 319 h 1179"/>
                <a:gd name="T56" fmla="*/ 144 w 1182"/>
                <a:gd name="T57" fmla="*/ 389 h 1179"/>
                <a:gd name="T58" fmla="*/ 40 w 1182"/>
                <a:gd name="T59" fmla="*/ 377 h 1179"/>
                <a:gd name="T60" fmla="*/ 14 w 1182"/>
                <a:gd name="T61" fmla="*/ 459 h 1179"/>
                <a:gd name="T62" fmla="*/ 107 w 1182"/>
                <a:gd name="T63" fmla="*/ 511 h 1179"/>
                <a:gd name="T64" fmla="*/ 100 w 1182"/>
                <a:gd name="T65" fmla="*/ 588 h 1179"/>
                <a:gd name="T66" fmla="*/ 0 w 1182"/>
                <a:gd name="T67" fmla="*/ 619 h 1179"/>
                <a:gd name="T68" fmla="*/ 10 w 1182"/>
                <a:gd name="T69" fmla="*/ 706 h 1179"/>
                <a:gd name="T70" fmla="*/ 116 w 1182"/>
                <a:gd name="T71" fmla="*/ 716 h 1179"/>
                <a:gd name="T72" fmla="*/ 140 w 1182"/>
                <a:gd name="T73" fmla="*/ 786 h 1179"/>
                <a:gd name="T74" fmla="*/ 61 w 1182"/>
                <a:gd name="T75" fmla="*/ 856 h 1179"/>
                <a:gd name="T76" fmla="*/ 107 w 1182"/>
                <a:gd name="T77" fmla="*/ 932 h 1179"/>
                <a:gd name="T78" fmla="*/ 207 w 1182"/>
                <a:gd name="T79" fmla="*/ 898 h 1179"/>
                <a:gd name="T80" fmla="*/ 256 w 1182"/>
                <a:gd name="T81" fmla="*/ 951 h 1179"/>
                <a:gd name="T82" fmla="*/ 212 w 1182"/>
                <a:gd name="T83" fmla="*/ 1047 h 1179"/>
                <a:gd name="T84" fmla="*/ 285 w 1182"/>
                <a:gd name="T85" fmla="*/ 1099 h 1179"/>
                <a:gd name="T86" fmla="*/ 363 w 1182"/>
                <a:gd name="T87" fmla="*/ 1027 h 1179"/>
                <a:gd name="T88" fmla="*/ 427 w 1182"/>
                <a:gd name="T89" fmla="*/ 1055 h 1179"/>
                <a:gd name="T90" fmla="*/ 426 w 1182"/>
                <a:gd name="T91" fmla="*/ 1161 h 1179"/>
                <a:gd name="T92" fmla="*/ 514 w 1182"/>
                <a:gd name="T93" fmla="*/ 1179 h 1179"/>
                <a:gd name="T94" fmla="*/ 557 w 1182"/>
                <a:gd name="T95" fmla="*/ 1082 h 1179"/>
                <a:gd name="T96" fmla="*/ 591 w 1182"/>
                <a:gd name="T97" fmla="*/ 1083 h 1179"/>
                <a:gd name="T98" fmla="*/ 626 w 1182"/>
                <a:gd name="T99" fmla="*/ 1082 h 1179"/>
                <a:gd name="T100" fmla="*/ 668 w 1182"/>
                <a:gd name="T101" fmla="*/ 1179 h 1179"/>
                <a:gd name="T102" fmla="*/ 756 w 1182"/>
                <a:gd name="T103" fmla="*/ 1161 h 1179"/>
                <a:gd name="T104" fmla="*/ 755 w 1182"/>
                <a:gd name="T105" fmla="*/ 1055 h 1179"/>
                <a:gd name="T106" fmla="*/ 819 w 1182"/>
                <a:gd name="T107" fmla="*/ 1027 h 1179"/>
                <a:gd name="T108" fmla="*/ 897 w 1182"/>
                <a:gd name="T109" fmla="*/ 1099 h 1179"/>
                <a:gd name="T110" fmla="*/ 970 w 1182"/>
                <a:gd name="T111" fmla="*/ 1047 h 1179"/>
                <a:gd name="T112" fmla="*/ 927 w 1182"/>
                <a:gd name="T113" fmla="*/ 951 h 1179"/>
                <a:gd name="T114" fmla="*/ 975 w 1182"/>
                <a:gd name="T115" fmla="*/ 898 h 1179"/>
                <a:gd name="T116" fmla="*/ 1076 w 1182"/>
                <a:gd name="T117" fmla="*/ 932 h 1179"/>
                <a:gd name="T118" fmla="*/ 1121 w 1182"/>
                <a:gd name="T119" fmla="*/ 856 h 1179"/>
                <a:gd name="T120" fmla="*/ 1042 w 1182"/>
                <a:gd name="T121" fmla="*/ 786 h 1179"/>
                <a:gd name="T122" fmla="*/ 1066 w 1182"/>
                <a:gd name="T123" fmla="*/ 716 h 1179"/>
                <a:gd name="T124" fmla="*/ 1172 w 1182"/>
                <a:gd name="T125" fmla="*/ 706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82" h="1179">
                  <a:moveTo>
                    <a:pt x="1172" y="706"/>
                  </a:moveTo>
                  <a:cubicBezTo>
                    <a:pt x="1177" y="678"/>
                    <a:pt x="1181" y="649"/>
                    <a:pt x="1182" y="619"/>
                  </a:cubicBezTo>
                  <a:cubicBezTo>
                    <a:pt x="1082" y="588"/>
                    <a:pt x="1082" y="588"/>
                    <a:pt x="1082" y="588"/>
                  </a:cubicBezTo>
                  <a:cubicBezTo>
                    <a:pt x="1082" y="562"/>
                    <a:pt x="1080" y="536"/>
                    <a:pt x="1075" y="511"/>
                  </a:cubicBezTo>
                  <a:cubicBezTo>
                    <a:pt x="1168" y="459"/>
                    <a:pt x="1168" y="459"/>
                    <a:pt x="1168" y="459"/>
                  </a:cubicBezTo>
                  <a:cubicBezTo>
                    <a:pt x="1161" y="431"/>
                    <a:pt x="1153" y="403"/>
                    <a:pt x="1143" y="377"/>
                  </a:cubicBezTo>
                  <a:cubicBezTo>
                    <a:pt x="1038" y="389"/>
                    <a:pt x="1038" y="389"/>
                    <a:pt x="1038" y="389"/>
                  </a:cubicBezTo>
                  <a:cubicBezTo>
                    <a:pt x="1027" y="364"/>
                    <a:pt x="1014" y="341"/>
                    <a:pt x="999" y="319"/>
                  </a:cubicBezTo>
                  <a:cubicBezTo>
                    <a:pt x="1062" y="234"/>
                    <a:pt x="1062" y="234"/>
                    <a:pt x="1062" y="234"/>
                  </a:cubicBezTo>
                  <a:cubicBezTo>
                    <a:pt x="1045" y="211"/>
                    <a:pt x="1026" y="190"/>
                    <a:pt x="1006" y="171"/>
                  </a:cubicBezTo>
                  <a:cubicBezTo>
                    <a:pt x="916" y="224"/>
                    <a:pt x="916" y="224"/>
                    <a:pt x="916" y="224"/>
                  </a:cubicBezTo>
                  <a:cubicBezTo>
                    <a:pt x="895" y="206"/>
                    <a:pt x="873" y="189"/>
                    <a:pt x="850" y="175"/>
                  </a:cubicBezTo>
                  <a:cubicBezTo>
                    <a:pt x="873" y="72"/>
                    <a:pt x="873" y="72"/>
                    <a:pt x="873" y="72"/>
                  </a:cubicBezTo>
                  <a:cubicBezTo>
                    <a:pt x="848" y="58"/>
                    <a:pt x="823" y="47"/>
                    <a:pt x="797" y="37"/>
                  </a:cubicBezTo>
                  <a:cubicBezTo>
                    <a:pt x="735" y="123"/>
                    <a:pt x="735" y="123"/>
                    <a:pt x="735" y="123"/>
                  </a:cubicBezTo>
                  <a:cubicBezTo>
                    <a:pt x="709" y="115"/>
                    <a:pt x="682" y="109"/>
                    <a:pt x="654" y="105"/>
                  </a:cubicBezTo>
                  <a:cubicBezTo>
                    <a:pt x="633" y="2"/>
                    <a:pt x="633" y="2"/>
                    <a:pt x="633" y="2"/>
                  </a:cubicBezTo>
                  <a:cubicBezTo>
                    <a:pt x="619" y="1"/>
                    <a:pt x="605" y="0"/>
                    <a:pt x="591" y="0"/>
                  </a:cubicBezTo>
                  <a:cubicBezTo>
                    <a:pt x="577" y="0"/>
                    <a:pt x="563" y="1"/>
                    <a:pt x="549" y="2"/>
                  </a:cubicBezTo>
                  <a:cubicBezTo>
                    <a:pt x="528" y="105"/>
                    <a:pt x="528" y="105"/>
                    <a:pt x="528" y="105"/>
                  </a:cubicBezTo>
                  <a:cubicBezTo>
                    <a:pt x="500" y="109"/>
                    <a:pt x="473" y="115"/>
                    <a:pt x="447" y="123"/>
                  </a:cubicBezTo>
                  <a:cubicBezTo>
                    <a:pt x="386" y="37"/>
                    <a:pt x="386" y="37"/>
                    <a:pt x="386" y="37"/>
                  </a:cubicBezTo>
                  <a:cubicBezTo>
                    <a:pt x="359" y="47"/>
                    <a:pt x="334" y="58"/>
                    <a:pt x="310" y="72"/>
                  </a:cubicBezTo>
                  <a:cubicBezTo>
                    <a:pt x="333" y="175"/>
                    <a:pt x="333" y="175"/>
                    <a:pt x="333" y="175"/>
                  </a:cubicBezTo>
                  <a:cubicBezTo>
                    <a:pt x="309" y="189"/>
                    <a:pt x="287" y="206"/>
                    <a:pt x="267" y="224"/>
                  </a:cubicBezTo>
                  <a:cubicBezTo>
                    <a:pt x="176" y="171"/>
                    <a:pt x="176" y="171"/>
                    <a:pt x="176" y="171"/>
                  </a:cubicBezTo>
                  <a:cubicBezTo>
                    <a:pt x="156" y="190"/>
                    <a:pt x="137" y="211"/>
                    <a:pt x="120" y="234"/>
                  </a:cubicBezTo>
                  <a:cubicBezTo>
                    <a:pt x="183" y="319"/>
                    <a:pt x="183" y="319"/>
                    <a:pt x="183" y="319"/>
                  </a:cubicBezTo>
                  <a:cubicBezTo>
                    <a:pt x="168" y="341"/>
                    <a:pt x="155" y="364"/>
                    <a:pt x="144" y="389"/>
                  </a:cubicBezTo>
                  <a:cubicBezTo>
                    <a:pt x="40" y="377"/>
                    <a:pt x="40" y="377"/>
                    <a:pt x="40" y="377"/>
                  </a:cubicBezTo>
                  <a:cubicBezTo>
                    <a:pt x="29" y="403"/>
                    <a:pt x="21" y="431"/>
                    <a:pt x="14" y="459"/>
                  </a:cubicBezTo>
                  <a:cubicBezTo>
                    <a:pt x="107" y="511"/>
                    <a:pt x="107" y="511"/>
                    <a:pt x="107" y="511"/>
                  </a:cubicBezTo>
                  <a:cubicBezTo>
                    <a:pt x="103" y="536"/>
                    <a:pt x="100" y="562"/>
                    <a:pt x="100" y="588"/>
                  </a:cubicBezTo>
                  <a:cubicBezTo>
                    <a:pt x="0" y="619"/>
                    <a:pt x="0" y="619"/>
                    <a:pt x="0" y="619"/>
                  </a:cubicBezTo>
                  <a:cubicBezTo>
                    <a:pt x="1" y="649"/>
                    <a:pt x="5" y="678"/>
                    <a:pt x="10" y="706"/>
                  </a:cubicBezTo>
                  <a:cubicBezTo>
                    <a:pt x="116" y="716"/>
                    <a:pt x="116" y="716"/>
                    <a:pt x="116" y="716"/>
                  </a:cubicBezTo>
                  <a:cubicBezTo>
                    <a:pt x="122" y="740"/>
                    <a:pt x="130" y="764"/>
                    <a:pt x="140" y="786"/>
                  </a:cubicBezTo>
                  <a:cubicBezTo>
                    <a:pt x="61" y="856"/>
                    <a:pt x="61" y="856"/>
                    <a:pt x="61" y="856"/>
                  </a:cubicBezTo>
                  <a:cubicBezTo>
                    <a:pt x="74" y="883"/>
                    <a:pt x="90" y="908"/>
                    <a:pt x="107" y="932"/>
                  </a:cubicBezTo>
                  <a:cubicBezTo>
                    <a:pt x="207" y="898"/>
                    <a:pt x="207" y="898"/>
                    <a:pt x="207" y="898"/>
                  </a:cubicBezTo>
                  <a:cubicBezTo>
                    <a:pt x="222" y="917"/>
                    <a:pt x="238" y="934"/>
                    <a:pt x="256" y="951"/>
                  </a:cubicBezTo>
                  <a:cubicBezTo>
                    <a:pt x="212" y="1047"/>
                    <a:pt x="212" y="1047"/>
                    <a:pt x="212" y="1047"/>
                  </a:cubicBezTo>
                  <a:cubicBezTo>
                    <a:pt x="235" y="1066"/>
                    <a:pt x="259" y="1083"/>
                    <a:pt x="285" y="1099"/>
                  </a:cubicBezTo>
                  <a:cubicBezTo>
                    <a:pt x="363" y="1027"/>
                    <a:pt x="363" y="1027"/>
                    <a:pt x="363" y="1027"/>
                  </a:cubicBezTo>
                  <a:cubicBezTo>
                    <a:pt x="384" y="1038"/>
                    <a:pt x="405" y="1047"/>
                    <a:pt x="427" y="1055"/>
                  </a:cubicBezTo>
                  <a:cubicBezTo>
                    <a:pt x="426" y="1161"/>
                    <a:pt x="426" y="1161"/>
                    <a:pt x="426" y="1161"/>
                  </a:cubicBezTo>
                  <a:cubicBezTo>
                    <a:pt x="455" y="1169"/>
                    <a:pt x="484" y="1175"/>
                    <a:pt x="514" y="1179"/>
                  </a:cubicBezTo>
                  <a:cubicBezTo>
                    <a:pt x="557" y="1082"/>
                    <a:pt x="557" y="1082"/>
                    <a:pt x="557" y="1082"/>
                  </a:cubicBezTo>
                  <a:cubicBezTo>
                    <a:pt x="568" y="1083"/>
                    <a:pt x="580" y="1083"/>
                    <a:pt x="591" y="1083"/>
                  </a:cubicBezTo>
                  <a:cubicBezTo>
                    <a:pt x="603" y="1083"/>
                    <a:pt x="614" y="1083"/>
                    <a:pt x="626" y="1082"/>
                  </a:cubicBezTo>
                  <a:cubicBezTo>
                    <a:pt x="668" y="1179"/>
                    <a:pt x="668" y="1179"/>
                    <a:pt x="668" y="1179"/>
                  </a:cubicBezTo>
                  <a:cubicBezTo>
                    <a:pt x="698" y="1175"/>
                    <a:pt x="728" y="1169"/>
                    <a:pt x="756" y="1161"/>
                  </a:cubicBezTo>
                  <a:cubicBezTo>
                    <a:pt x="755" y="1055"/>
                    <a:pt x="755" y="1055"/>
                    <a:pt x="755" y="1055"/>
                  </a:cubicBezTo>
                  <a:cubicBezTo>
                    <a:pt x="777" y="1047"/>
                    <a:pt x="799" y="1038"/>
                    <a:pt x="819" y="1027"/>
                  </a:cubicBezTo>
                  <a:cubicBezTo>
                    <a:pt x="897" y="1099"/>
                    <a:pt x="897" y="1099"/>
                    <a:pt x="897" y="1099"/>
                  </a:cubicBezTo>
                  <a:cubicBezTo>
                    <a:pt x="923" y="1083"/>
                    <a:pt x="947" y="1066"/>
                    <a:pt x="970" y="1047"/>
                  </a:cubicBezTo>
                  <a:cubicBezTo>
                    <a:pt x="927" y="951"/>
                    <a:pt x="927" y="951"/>
                    <a:pt x="927" y="951"/>
                  </a:cubicBezTo>
                  <a:cubicBezTo>
                    <a:pt x="944" y="934"/>
                    <a:pt x="960" y="917"/>
                    <a:pt x="975" y="898"/>
                  </a:cubicBezTo>
                  <a:cubicBezTo>
                    <a:pt x="1076" y="932"/>
                    <a:pt x="1076" y="932"/>
                    <a:pt x="1076" y="932"/>
                  </a:cubicBezTo>
                  <a:cubicBezTo>
                    <a:pt x="1093" y="908"/>
                    <a:pt x="1108" y="883"/>
                    <a:pt x="1121" y="856"/>
                  </a:cubicBezTo>
                  <a:cubicBezTo>
                    <a:pt x="1042" y="786"/>
                    <a:pt x="1042" y="786"/>
                    <a:pt x="1042" y="786"/>
                  </a:cubicBezTo>
                  <a:cubicBezTo>
                    <a:pt x="1052" y="764"/>
                    <a:pt x="1060" y="740"/>
                    <a:pt x="1066" y="716"/>
                  </a:cubicBezTo>
                  <a:lnTo>
                    <a:pt x="1172" y="706"/>
                  </a:lnTo>
                  <a:close/>
                </a:path>
              </a:pathLst>
            </a:custGeom>
            <a:solidFill>
              <a:srgbClr val="016AA3"/>
            </a:solidFill>
            <a:ln>
              <a:noFill/>
            </a:ln>
            <a:effectLst>
              <a:outerShdw blurRad="50800" dist="25400" dir="10800000" algn="r"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23" name="Oval 87"/>
            <p:cNvSpPr>
              <a:spLocks noChangeArrowheads="1"/>
            </p:cNvSpPr>
            <p:nvPr/>
          </p:nvSpPr>
          <p:spPr bwMode="auto">
            <a:xfrm>
              <a:off x="1710450" y="2882255"/>
              <a:ext cx="1288877" cy="1287287"/>
            </a:xfrm>
            <a:prstGeom prst="ellipse">
              <a:avLst/>
            </a:prstGeom>
            <a:solidFill>
              <a:srgbClr val="015685"/>
            </a:solidFill>
            <a:ln>
              <a:noFill/>
            </a:ln>
            <a:effectLst/>
          </p:spPr>
          <p:txBody>
            <a:bodyPr vert="horz" wrap="square" lIns="91440" tIns="45720" rIns="91440" bIns="45720" numCol="1" anchor="t" anchorCtr="0" compatLnSpc="1">
              <a:prstTxWarp prst="textNoShape">
                <a:avLst/>
              </a:prstTxWarp>
            </a:bodyPr>
            <a:lstStyle/>
            <a:p>
              <a:endParaRPr lang="en-US"/>
            </a:p>
          </p:txBody>
        </p:sp>
        <p:sp>
          <p:nvSpPr>
            <p:cNvPr id="24" name="Oval 87"/>
            <p:cNvSpPr>
              <a:spLocks noChangeArrowheads="1"/>
            </p:cNvSpPr>
            <p:nvPr/>
          </p:nvSpPr>
          <p:spPr bwMode="auto">
            <a:xfrm>
              <a:off x="1822295" y="2993961"/>
              <a:ext cx="1065187" cy="1063874"/>
            </a:xfrm>
            <a:prstGeom prst="ellipse">
              <a:avLst/>
            </a:prstGeom>
            <a:solidFill>
              <a:schemeClr val="bg1"/>
            </a:solidFill>
            <a:ln>
              <a:noFill/>
            </a:ln>
            <a:effectLst>
              <a:outerShdw blurRad="50800" dist="38100" dir="5400000" algn="t"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grpSp>
      <p:sp>
        <p:nvSpPr>
          <p:cNvPr id="25" name="Arc 24"/>
          <p:cNvSpPr>
            <a:spLocks noChangeArrowheads="1"/>
          </p:cNvSpPr>
          <p:nvPr/>
        </p:nvSpPr>
        <p:spPr bwMode="auto">
          <a:xfrm>
            <a:off x="2389391" y="2196270"/>
            <a:ext cx="1895652" cy="1893314"/>
          </a:xfrm>
          <a:prstGeom prst="arc">
            <a:avLst>
              <a:gd name="adj1" fmla="val 13742682"/>
              <a:gd name="adj2" fmla="val 18423165"/>
            </a:avLst>
          </a:prstGeom>
          <a:noFill/>
          <a:ln w="57150" cap="rnd">
            <a:solidFill>
              <a:schemeClr val="bg1">
                <a:lumMod val="85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6" name="Group 25"/>
          <p:cNvGrpSpPr/>
          <p:nvPr/>
        </p:nvGrpSpPr>
        <p:grpSpPr>
          <a:xfrm>
            <a:off x="4014580" y="2290137"/>
            <a:ext cx="1523325" cy="1520053"/>
            <a:chOff x="1437463" y="2610443"/>
            <a:chExt cx="1834855" cy="1830914"/>
          </a:xfrm>
        </p:grpSpPr>
        <p:sp>
          <p:nvSpPr>
            <p:cNvPr id="27" name="Freeform 84"/>
            <p:cNvSpPr>
              <a:spLocks/>
            </p:cNvSpPr>
            <p:nvPr/>
          </p:nvSpPr>
          <p:spPr bwMode="auto">
            <a:xfrm>
              <a:off x="1437463" y="2610443"/>
              <a:ext cx="1834855" cy="1830914"/>
            </a:xfrm>
            <a:custGeom>
              <a:avLst/>
              <a:gdLst>
                <a:gd name="T0" fmla="*/ 1172 w 1182"/>
                <a:gd name="T1" fmla="*/ 706 h 1179"/>
                <a:gd name="T2" fmla="*/ 1182 w 1182"/>
                <a:gd name="T3" fmla="*/ 619 h 1179"/>
                <a:gd name="T4" fmla="*/ 1082 w 1182"/>
                <a:gd name="T5" fmla="*/ 588 h 1179"/>
                <a:gd name="T6" fmla="*/ 1075 w 1182"/>
                <a:gd name="T7" fmla="*/ 511 h 1179"/>
                <a:gd name="T8" fmla="*/ 1168 w 1182"/>
                <a:gd name="T9" fmla="*/ 459 h 1179"/>
                <a:gd name="T10" fmla="*/ 1143 w 1182"/>
                <a:gd name="T11" fmla="*/ 377 h 1179"/>
                <a:gd name="T12" fmla="*/ 1038 w 1182"/>
                <a:gd name="T13" fmla="*/ 389 h 1179"/>
                <a:gd name="T14" fmla="*/ 999 w 1182"/>
                <a:gd name="T15" fmla="*/ 319 h 1179"/>
                <a:gd name="T16" fmla="*/ 1062 w 1182"/>
                <a:gd name="T17" fmla="*/ 234 h 1179"/>
                <a:gd name="T18" fmla="*/ 1006 w 1182"/>
                <a:gd name="T19" fmla="*/ 171 h 1179"/>
                <a:gd name="T20" fmla="*/ 916 w 1182"/>
                <a:gd name="T21" fmla="*/ 224 h 1179"/>
                <a:gd name="T22" fmla="*/ 850 w 1182"/>
                <a:gd name="T23" fmla="*/ 175 h 1179"/>
                <a:gd name="T24" fmla="*/ 873 w 1182"/>
                <a:gd name="T25" fmla="*/ 72 h 1179"/>
                <a:gd name="T26" fmla="*/ 797 w 1182"/>
                <a:gd name="T27" fmla="*/ 37 h 1179"/>
                <a:gd name="T28" fmla="*/ 735 w 1182"/>
                <a:gd name="T29" fmla="*/ 123 h 1179"/>
                <a:gd name="T30" fmla="*/ 654 w 1182"/>
                <a:gd name="T31" fmla="*/ 105 h 1179"/>
                <a:gd name="T32" fmla="*/ 633 w 1182"/>
                <a:gd name="T33" fmla="*/ 2 h 1179"/>
                <a:gd name="T34" fmla="*/ 591 w 1182"/>
                <a:gd name="T35" fmla="*/ 0 h 1179"/>
                <a:gd name="T36" fmla="*/ 549 w 1182"/>
                <a:gd name="T37" fmla="*/ 2 h 1179"/>
                <a:gd name="T38" fmla="*/ 528 w 1182"/>
                <a:gd name="T39" fmla="*/ 105 h 1179"/>
                <a:gd name="T40" fmla="*/ 447 w 1182"/>
                <a:gd name="T41" fmla="*/ 123 h 1179"/>
                <a:gd name="T42" fmla="*/ 386 w 1182"/>
                <a:gd name="T43" fmla="*/ 37 h 1179"/>
                <a:gd name="T44" fmla="*/ 310 w 1182"/>
                <a:gd name="T45" fmla="*/ 72 h 1179"/>
                <a:gd name="T46" fmla="*/ 333 w 1182"/>
                <a:gd name="T47" fmla="*/ 175 h 1179"/>
                <a:gd name="T48" fmla="*/ 267 w 1182"/>
                <a:gd name="T49" fmla="*/ 224 h 1179"/>
                <a:gd name="T50" fmla="*/ 176 w 1182"/>
                <a:gd name="T51" fmla="*/ 171 h 1179"/>
                <a:gd name="T52" fmla="*/ 120 w 1182"/>
                <a:gd name="T53" fmla="*/ 234 h 1179"/>
                <a:gd name="T54" fmla="*/ 183 w 1182"/>
                <a:gd name="T55" fmla="*/ 319 h 1179"/>
                <a:gd name="T56" fmla="*/ 144 w 1182"/>
                <a:gd name="T57" fmla="*/ 389 h 1179"/>
                <a:gd name="T58" fmla="*/ 40 w 1182"/>
                <a:gd name="T59" fmla="*/ 377 h 1179"/>
                <a:gd name="T60" fmla="*/ 14 w 1182"/>
                <a:gd name="T61" fmla="*/ 459 h 1179"/>
                <a:gd name="T62" fmla="*/ 107 w 1182"/>
                <a:gd name="T63" fmla="*/ 511 h 1179"/>
                <a:gd name="T64" fmla="*/ 100 w 1182"/>
                <a:gd name="T65" fmla="*/ 588 h 1179"/>
                <a:gd name="T66" fmla="*/ 0 w 1182"/>
                <a:gd name="T67" fmla="*/ 619 h 1179"/>
                <a:gd name="T68" fmla="*/ 10 w 1182"/>
                <a:gd name="T69" fmla="*/ 706 h 1179"/>
                <a:gd name="T70" fmla="*/ 116 w 1182"/>
                <a:gd name="T71" fmla="*/ 716 h 1179"/>
                <a:gd name="T72" fmla="*/ 140 w 1182"/>
                <a:gd name="T73" fmla="*/ 786 h 1179"/>
                <a:gd name="T74" fmla="*/ 61 w 1182"/>
                <a:gd name="T75" fmla="*/ 856 h 1179"/>
                <a:gd name="T76" fmla="*/ 107 w 1182"/>
                <a:gd name="T77" fmla="*/ 932 h 1179"/>
                <a:gd name="T78" fmla="*/ 207 w 1182"/>
                <a:gd name="T79" fmla="*/ 898 h 1179"/>
                <a:gd name="T80" fmla="*/ 256 w 1182"/>
                <a:gd name="T81" fmla="*/ 951 h 1179"/>
                <a:gd name="T82" fmla="*/ 212 w 1182"/>
                <a:gd name="T83" fmla="*/ 1047 h 1179"/>
                <a:gd name="T84" fmla="*/ 285 w 1182"/>
                <a:gd name="T85" fmla="*/ 1099 h 1179"/>
                <a:gd name="T86" fmla="*/ 363 w 1182"/>
                <a:gd name="T87" fmla="*/ 1027 h 1179"/>
                <a:gd name="T88" fmla="*/ 427 w 1182"/>
                <a:gd name="T89" fmla="*/ 1055 h 1179"/>
                <a:gd name="T90" fmla="*/ 426 w 1182"/>
                <a:gd name="T91" fmla="*/ 1161 h 1179"/>
                <a:gd name="T92" fmla="*/ 514 w 1182"/>
                <a:gd name="T93" fmla="*/ 1179 h 1179"/>
                <a:gd name="T94" fmla="*/ 557 w 1182"/>
                <a:gd name="T95" fmla="*/ 1082 h 1179"/>
                <a:gd name="T96" fmla="*/ 591 w 1182"/>
                <a:gd name="T97" fmla="*/ 1083 h 1179"/>
                <a:gd name="T98" fmla="*/ 626 w 1182"/>
                <a:gd name="T99" fmla="*/ 1082 h 1179"/>
                <a:gd name="T100" fmla="*/ 668 w 1182"/>
                <a:gd name="T101" fmla="*/ 1179 h 1179"/>
                <a:gd name="T102" fmla="*/ 756 w 1182"/>
                <a:gd name="T103" fmla="*/ 1161 h 1179"/>
                <a:gd name="T104" fmla="*/ 755 w 1182"/>
                <a:gd name="T105" fmla="*/ 1055 h 1179"/>
                <a:gd name="T106" fmla="*/ 819 w 1182"/>
                <a:gd name="T107" fmla="*/ 1027 h 1179"/>
                <a:gd name="T108" fmla="*/ 897 w 1182"/>
                <a:gd name="T109" fmla="*/ 1099 h 1179"/>
                <a:gd name="T110" fmla="*/ 970 w 1182"/>
                <a:gd name="T111" fmla="*/ 1047 h 1179"/>
                <a:gd name="T112" fmla="*/ 927 w 1182"/>
                <a:gd name="T113" fmla="*/ 951 h 1179"/>
                <a:gd name="T114" fmla="*/ 975 w 1182"/>
                <a:gd name="T115" fmla="*/ 898 h 1179"/>
                <a:gd name="T116" fmla="*/ 1076 w 1182"/>
                <a:gd name="T117" fmla="*/ 932 h 1179"/>
                <a:gd name="T118" fmla="*/ 1121 w 1182"/>
                <a:gd name="T119" fmla="*/ 856 h 1179"/>
                <a:gd name="T120" fmla="*/ 1042 w 1182"/>
                <a:gd name="T121" fmla="*/ 786 h 1179"/>
                <a:gd name="T122" fmla="*/ 1066 w 1182"/>
                <a:gd name="T123" fmla="*/ 716 h 1179"/>
                <a:gd name="T124" fmla="*/ 1172 w 1182"/>
                <a:gd name="T125" fmla="*/ 706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82" h="1179">
                  <a:moveTo>
                    <a:pt x="1172" y="706"/>
                  </a:moveTo>
                  <a:cubicBezTo>
                    <a:pt x="1177" y="678"/>
                    <a:pt x="1181" y="649"/>
                    <a:pt x="1182" y="619"/>
                  </a:cubicBezTo>
                  <a:cubicBezTo>
                    <a:pt x="1082" y="588"/>
                    <a:pt x="1082" y="588"/>
                    <a:pt x="1082" y="588"/>
                  </a:cubicBezTo>
                  <a:cubicBezTo>
                    <a:pt x="1082" y="562"/>
                    <a:pt x="1080" y="536"/>
                    <a:pt x="1075" y="511"/>
                  </a:cubicBezTo>
                  <a:cubicBezTo>
                    <a:pt x="1168" y="459"/>
                    <a:pt x="1168" y="459"/>
                    <a:pt x="1168" y="459"/>
                  </a:cubicBezTo>
                  <a:cubicBezTo>
                    <a:pt x="1161" y="431"/>
                    <a:pt x="1153" y="403"/>
                    <a:pt x="1143" y="377"/>
                  </a:cubicBezTo>
                  <a:cubicBezTo>
                    <a:pt x="1038" y="389"/>
                    <a:pt x="1038" y="389"/>
                    <a:pt x="1038" y="389"/>
                  </a:cubicBezTo>
                  <a:cubicBezTo>
                    <a:pt x="1027" y="364"/>
                    <a:pt x="1014" y="341"/>
                    <a:pt x="999" y="319"/>
                  </a:cubicBezTo>
                  <a:cubicBezTo>
                    <a:pt x="1062" y="234"/>
                    <a:pt x="1062" y="234"/>
                    <a:pt x="1062" y="234"/>
                  </a:cubicBezTo>
                  <a:cubicBezTo>
                    <a:pt x="1045" y="211"/>
                    <a:pt x="1026" y="190"/>
                    <a:pt x="1006" y="171"/>
                  </a:cubicBezTo>
                  <a:cubicBezTo>
                    <a:pt x="916" y="224"/>
                    <a:pt x="916" y="224"/>
                    <a:pt x="916" y="224"/>
                  </a:cubicBezTo>
                  <a:cubicBezTo>
                    <a:pt x="895" y="206"/>
                    <a:pt x="873" y="189"/>
                    <a:pt x="850" y="175"/>
                  </a:cubicBezTo>
                  <a:cubicBezTo>
                    <a:pt x="873" y="72"/>
                    <a:pt x="873" y="72"/>
                    <a:pt x="873" y="72"/>
                  </a:cubicBezTo>
                  <a:cubicBezTo>
                    <a:pt x="848" y="58"/>
                    <a:pt x="823" y="47"/>
                    <a:pt x="797" y="37"/>
                  </a:cubicBezTo>
                  <a:cubicBezTo>
                    <a:pt x="735" y="123"/>
                    <a:pt x="735" y="123"/>
                    <a:pt x="735" y="123"/>
                  </a:cubicBezTo>
                  <a:cubicBezTo>
                    <a:pt x="709" y="115"/>
                    <a:pt x="682" y="109"/>
                    <a:pt x="654" y="105"/>
                  </a:cubicBezTo>
                  <a:cubicBezTo>
                    <a:pt x="633" y="2"/>
                    <a:pt x="633" y="2"/>
                    <a:pt x="633" y="2"/>
                  </a:cubicBezTo>
                  <a:cubicBezTo>
                    <a:pt x="619" y="1"/>
                    <a:pt x="605" y="0"/>
                    <a:pt x="591" y="0"/>
                  </a:cubicBezTo>
                  <a:cubicBezTo>
                    <a:pt x="577" y="0"/>
                    <a:pt x="563" y="1"/>
                    <a:pt x="549" y="2"/>
                  </a:cubicBezTo>
                  <a:cubicBezTo>
                    <a:pt x="528" y="105"/>
                    <a:pt x="528" y="105"/>
                    <a:pt x="528" y="105"/>
                  </a:cubicBezTo>
                  <a:cubicBezTo>
                    <a:pt x="500" y="109"/>
                    <a:pt x="473" y="115"/>
                    <a:pt x="447" y="123"/>
                  </a:cubicBezTo>
                  <a:cubicBezTo>
                    <a:pt x="386" y="37"/>
                    <a:pt x="386" y="37"/>
                    <a:pt x="386" y="37"/>
                  </a:cubicBezTo>
                  <a:cubicBezTo>
                    <a:pt x="359" y="47"/>
                    <a:pt x="334" y="58"/>
                    <a:pt x="310" y="72"/>
                  </a:cubicBezTo>
                  <a:cubicBezTo>
                    <a:pt x="333" y="175"/>
                    <a:pt x="333" y="175"/>
                    <a:pt x="333" y="175"/>
                  </a:cubicBezTo>
                  <a:cubicBezTo>
                    <a:pt x="309" y="189"/>
                    <a:pt x="287" y="206"/>
                    <a:pt x="267" y="224"/>
                  </a:cubicBezTo>
                  <a:cubicBezTo>
                    <a:pt x="176" y="171"/>
                    <a:pt x="176" y="171"/>
                    <a:pt x="176" y="171"/>
                  </a:cubicBezTo>
                  <a:cubicBezTo>
                    <a:pt x="156" y="190"/>
                    <a:pt x="137" y="211"/>
                    <a:pt x="120" y="234"/>
                  </a:cubicBezTo>
                  <a:cubicBezTo>
                    <a:pt x="183" y="319"/>
                    <a:pt x="183" y="319"/>
                    <a:pt x="183" y="319"/>
                  </a:cubicBezTo>
                  <a:cubicBezTo>
                    <a:pt x="168" y="341"/>
                    <a:pt x="155" y="364"/>
                    <a:pt x="144" y="389"/>
                  </a:cubicBezTo>
                  <a:cubicBezTo>
                    <a:pt x="40" y="377"/>
                    <a:pt x="40" y="377"/>
                    <a:pt x="40" y="377"/>
                  </a:cubicBezTo>
                  <a:cubicBezTo>
                    <a:pt x="29" y="403"/>
                    <a:pt x="21" y="431"/>
                    <a:pt x="14" y="459"/>
                  </a:cubicBezTo>
                  <a:cubicBezTo>
                    <a:pt x="107" y="511"/>
                    <a:pt x="107" y="511"/>
                    <a:pt x="107" y="511"/>
                  </a:cubicBezTo>
                  <a:cubicBezTo>
                    <a:pt x="103" y="536"/>
                    <a:pt x="100" y="562"/>
                    <a:pt x="100" y="588"/>
                  </a:cubicBezTo>
                  <a:cubicBezTo>
                    <a:pt x="0" y="619"/>
                    <a:pt x="0" y="619"/>
                    <a:pt x="0" y="619"/>
                  </a:cubicBezTo>
                  <a:cubicBezTo>
                    <a:pt x="1" y="649"/>
                    <a:pt x="5" y="678"/>
                    <a:pt x="10" y="706"/>
                  </a:cubicBezTo>
                  <a:cubicBezTo>
                    <a:pt x="116" y="716"/>
                    <a:pt x="116" y="716"/>
                    <a:pt x="116" y="716"/>
                  </a:cubicBezTo>
                  <a:cubicBezTo>
                    <a:pt x="122" y="740"/>
                    <a:pt x="130" y="764"/>
                    <a:pt x="140" y="786"/>
                  </a:cubicBezTo>
                  <a:cubicBezTo>
                    <a:pt x="61" y="856"/>
                    <a:pt x="61" y="856"/>
                    <a:pt x="61" y="856"/>
                  </a:cubicBezTo>
                  <a:cubicBezTo>
                    <a:pt x="74" y="883"/>
                    <a:pt x="90" y="908"/>
                    <a:pt x="107" y="932"/>
                  </a:cubicBezTo>
                  <a:cubicBezTo>
                    <a:pt x="207" y="898"/>
                    <a:pt x="207" y="898"/>
                    <a:pt x="207" y="898"/>
                  </a:cubicBezTo>
                  <a:cubicBezTo>
                    <a:pt x="222" y="917"/>
                    <a:pt x="238" y="934"/>
                    <a:pt x="256" y="951"/>
                  </a:cubicBezTo>
                  <a:cubicBezTo>
                    <a:pt x="212" y="1047"/>
                    <a:pt x="212" y="1047"/>
                    <a:pt x="212" y="1047"/>
                  </a:cubicBezTo>
                  <a:cubicBezTo>
                    <a:pt x="235" y="1066"/>
                    <a:pt x="259" y="1083"/>
                    <a:pt x="285" y="1099"/>
                  </a:cubicBezTo>
                  <a:cubicBezTo>
                    <a:pt x="363" y="1027"/>
                    <a:pt x="363" y="1027"/>
                    <a:pt x="363" y="1027"/>
                  </a:cubicBezTo>
                  <a:cubicBezTo>
                    <a:pt x="384" y="1038"/>
                    <a:pt x="405" y="1047"/>
                    <a:pt x="427" y="1055"/>
                  </a:cubicBezTo>
                  <a:cubicBezTo>
                    <a:pt x="426" y="1161"/>
                    <a:pt x="426" y="1161"/>
                    <a:pt x="426" y="1161"/>
                  </a:cubicBezTo>
                  <a:cubicBezTo>
                    <a:pt x="455" y="1169"/>
                    <a:pt x="484" y="1175"/>
                    <a:pt x="514" y="1179"/>
                  </a:cubicBezTo>
                  <a:cubicBezTo>
                    <a:pt x="557" y="1082"/>
                    <a:pt x="557" y="1082"/>
                    <a:pt x="557" y="1082"/>
                  </a:cubicBezTo>
                  <a:cubicBezTo>
                    <a:pt x="568" y="1083"/>
                    <a:pt x="580" y="1083"/>
                    <a:pt x="591" y="1083"/>
                  </a:cubicBezTo>
                  <a:cubicBezTo>
                    <a:pt x="603" y="1083"/>
                    <a:pt x="614" y="1083"/>
                    <a:pt x="626" y="1082"/>
                  </a:cubicBezTo>
                  <a:cubicBezTo>
                    <a:pt x="668" y="1179"/>
                    <a:pt x="668" y="1179"/>
                    <a:pt x="668" y="1179"/>
                  </a:cubicBezTo>
                  <a:cubicBezTo>
                    <a:pt x="698" y="1175"/>
                    <a:pt x="728" y="1169"/>
                    <a:pt x="756" y="1161"/>
                  </a:cubicBezTo>
                  <a:cubicBezTo>
                    <a:pt x="755" y="1055"/>
                    <a:pt x="755" y="1055"/>
                    <a:pt x="755" y="1055"/>
                  </a:cubicBezTo>
                  <a:cubicBezTo>
                    <a:pt x="777" y="1047"/>
                    <a:pt x="799" y="1038"/>
                    <a:pt x="819" y="1027"/>
                  </a:cubicBezTo>
                  <a:cubicBezTo>
                    <a:pt x="897" y="1099"/>
                    <a:pt x="897" y="1099"/>
                    <a:pt x="897" y="1099"/>
                  </a:cubicBezTo>
                  <a:cubicBezTo>
                    <a:pt x="923" y="1083"/>
                    <a:pt x="947" y="1066"/>
                    <a:pt x="970" y="1047"/>
                  </a:cubicBezTo>
                  <a:cubicBezTo>
                    <a:pt x="927" y="951"/>
                    <a:pt x="927" y="951"/>
                    <a:pt x="927" y="951"/>
                  </a:cubicBezTo>
                  <a:cubicBezTo>
                    <a:pt x="944" y="934"/>
                    <a:pt x="960" y="917"/>
                    <a:pt x="975" y="898"/>
                  </a:cubicBezTo>
                  <a:cubicBezTo>
                    <a:pt x="1076" y="932"/>
                    <a:pt x="1076" y="932"/>
                    <a:pt x="1076" y="932"/>
                  </a:cubicBezTo>
                  <a:cubicBezTo>
                    <a:pt x="1093" y="908"/>
                    <a:pt x="1108" y="883"/>
                    <a:pt x="1121" y="856"/>
                  </a:cubicBezTo>
                  <a:cubicBezTo>
                    <a:pt x="1042" y="786"/>
                    <a:pt x="1042" y="786"/>
                    <a:pt x="1042" y="786"/>
                  </a:cubicBezTo>
                  <a:cubicBezTo>
                    <a:pt x="1052" y="764"/>
                    <a:pt x="1060" y="740"/>
                    <a:pt x="1066" y="716"/>
                  </a:cubicBezTo>
                  <a:lnTo>
                    <a:pt x="1172" y="706"/>
                  </a:lnTo>
                  <a:close/>
                </a:path>
              </a:pathLst>
            </a:custGeom>
            <a:solidFill>
              <a:srgbClr val="46B688"/>
            </a:solidFill>
            <a:ln>
              <a:noFill/>
            </a:ln>
            <a:effectLst>
              <a:outerShdw blurRad="50800" dist="25400" dir="10800000" algn="r"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28" name="Oval 87"/>
            <p:cNvSpPr>
              <a:spLocks noChangeArrowheads="1"/>
            </p:cNvSpPr>
            <p:nvPr/>
          </p:nvSpPr>
          <p:spPr bwMode="auto">
            <a:xfrm>
              <a:off x="1710450" y="2882256"/>
              <a:ext cx="1288877" cy="1287287"/>
            </a:xfrm>
            <a:prstGeom prst="ellipse">
              <a:avLst/>
            </a:prstGeom>
            <a:solidFill>
              <a:srgbClr val="38906C"/>
            </a:solidFill>
            <a:ln>
              <a:noFill/>
            </a:ln>
            <a:effectLst/>
          </p:spPr>
          <p:txBody>
            <a:bodyPr vert="horz" wrap="square" lIns="91440" tIns="45720" rIns="91440" bIns="45720" numCol="1" anchor="t" anchorCtr="0" compatLnSpc="1">
              <a:prstTxWarp prst="textNoShape">
                <a:avLst/>
              </a:prstTxWarp>
            </a:bodyPr>
            <a:lstStyle/>
            <a:p>
              <a:endParaRPr lang="en-US"/>
            </a:p>
          </p:txBody>
        </p:sp>
        <p:sp>
          <p:nvSpPr>
            <p:cNvPr id="29" name="Oval 87"/>
            <p:cNvSpPr>
              <a:spLocks noChangeArrowheads="1"/>
            </p:cNvSpPr>
            <p:nvPr/>
          </p:nvSpPr>
          <p:spPr bwMode="auto">
            <a:xfrm>
              <a:off x="1822295" y="2993961"/>
              <a:ext cx="1065187" cy="1063874"/>
            </a:xfrm>
            <a:prstGeom prst="ellipse">
              <a:avLst/>
            </a:prstGeom>
            <a:solidFill>
              <a:schemeClr val="bg1"/>
            </a:solidFill>
            <a:ln>
              <a:noFill/>
            </a:ln>
            <a:effectLst>
              <a:outerShdw blurRad="50800" dist="38100" dir="5400000" algn="t"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grpSp>
      <p:grpSp>
        <p:nvGrpSpPr>
          <p:cNvPr id="30" name="Group 29"/>
          <p:cNvGrpSpPr/>
          <p:nvPr/>
        </p:nvGrpSpPr>
        <p:grpSpPr>
          <a:xfrm>
            <a:off x="5453605" y="2290136"/>
            <a:ext cx="1523324" cy="1520053"/>
            <a:chOff x="1437462" y="2610442"/>
            <a:chExt cx="1834854" cy="1830914"/>
          </a:xfrm>
        </p:grpSpPr>
        <p:sp>
          <p:nvSpPr>
            <p:cNvPr id="31" name="Freeform 84"/>
            <p:cNvSpPr>
              <a:spLocks/>
            </p:cNvSpPr>
            <p:nvPr/>
          </p:nvSpPr>
          <p:spPr bwMode="auto">
            <a:xfrm>
              <a:off x="1437462" y="2610442"/>
              <a:ext cx="1834854" cy="1830914"/>
            </a:xfrm>
            <a:custGeom>
              <a:avLst/>
              <a:gdLst>
                <a:gd name="T0" fmla="*/ 1172 w 1182"/>
                <a:gd name="T1" fmla="*/ 706 h 1179"/>
                <a:gd name="T2" fmla="*/ 1182 w 1182"/>
                <a:gd name="T3" fmla="*/ 619 h 1179"/>
                <a:gd name="T4" fmla="*/ 1082 w 1182"/>
                <a:gd name="T5" fmla="*/ 588 h 1179"/>
                <a:gd name="T6" fmla="*/ 1075 w 1182"/>
                <a:gd name="T7" fmla="*/ 511 h 1179"/>
                <a:gd name="T8" fmla="*/ 1168 w 1182"/>
                <a:gd name="T9" fmla="*/ 459 h 1179"/>
                <a:gd name="T10" fmla="*/ 1143 w 1182"/>
                <a:gd name="T11" fmla="*/ 377 h 1179"/>
                <a:gd name="T12" fmla="*/ 1038 w 1182"/>
                <a:gd name="T13" fmla="*/ 389 h 1179"/>
                <a:gd name="T14" fmla="*/ 999 w 1182"/>
                <a:gd name="T15" fmla="*/ 319 h 1179"/>
                <a:gd name="T16" fmla="*/ 1062 w 1182"/>
                <a:gd name="T17" fmla="*/ 234 h 1179"/>
                <a:gd name="T18" fmla="*/ 1006 w 1182"/>
                <a:gd name="T19" fmla="*/ 171 h 1179"/>
                <a:gd name="T20" fmla="*/ 916 w 1182"/>
                <a:gd name="T21" fmla="*/ 224 h 1179"/>
                <a:gd name="T22" fmla="*/ 850 w 1182"/>
                <a:gd name="T23" fmla="*/ 175 h 1179"/>
                <a:gd name="T24" fmla="*/ 873 w 1182"/>
                <a:gd name="T25" fmla="*/ 72 h 1179"/>
                <a:gd name="T26" fmla="*/ 797 w 1182"/>
                <a:gd name="T27" fmla="*/ 37 h 1179"/>
                <a:gd name="T28" fmla="*/ 735 w 1182"/>
                <a:gd name="T29" fmla="*/ 123 h 1179"/>
                <a:gd name="T30" fmla="*/ 654 w 1182"/>
                <a:gd name="T31" fmla="*/ 105 h 1179"/>
                <a:gd name="T32" fmla="*/ 633 w 1182"/>
                <a:gd name="T33" fmla="*/ 2 h 1179"/>
                <a:gd name="T34" fmla="*/ 591 w 1182"/>
                <a:gd name="T35" fmla="*/ 0 h 1179"/>
                <a:gd name="T36" fmla="*/ 549 w 1182"/>
                <a:gd name="T37" fmla="*/ 2 h 1179"/>
                <a:gd name="T38" fmla="*/ 528 w 1182"/>
                <a:gd name="T39" fmla="*/ 105 h 1179"/>
                <a:gd name="T40" fmla="*/ 447 w 1182"/>
                <a:gd name="T41" fmla="*/ 123 h 1179"/>
                <a:gd name="T42" fmla="*/ 386 w 1182"/>
                <a:gd name="T43" fmla="*/ 37 h 1179"/>
                <a:gd name="T44" fmla="*/ 310 w 1182"/>
                <a:gd name="T45" fmla="*/ 72 h 1179"/>
                <a:gd name="T46" fmla="*/ 333 w 1182"/>
                <a:gd name="T47" fmla="*/ 175 h 1179"/>
                <a:gd name="T48" fmla="*/ 267 w 1182"/>
                <a:gd name="T49" fmla="*/ 224 h 1179"/>
                <a:gd name="T50" fmla="*/ 176 w 1182"/>
                <a:gd name="T51" fmla="*/ 171 h 1179"/>
                <a:gd name="T52" fmla="*/ 120 w 1182"/>
                <a:gd name="T53" fmla="*/ 234 h 1179"/>
                <a:gd name="T54" fmla="*/ 183 w 1182"/>
                <a:gd name="T55" fmla="*/ 319 h 1179"/>
                <a:gd name="T56" fmla="*/ 144 w 1182"/>
                <a:gd name="T57" fmla="*/ 389 h 1179"/>
                <a:gd name="T58" fmla="*/ 40 w 1182"/>
                <a:gd name="T59" fmla="*/ 377 h 1179"/>
                <a:gd name="T60" fmla="*/ 14 w 1182"/>
                <a:gd name="T61" fmla="*/ 459 h 1179"/>
                <a:gd name="T62" fmla="*/ 107 w 1182"/>
                <a:gd name="T63" fmla="*/ 511 h 1179"/>
                <a:gd name="T64" fmla="*/ 100 w 1182"/>
                <a:gd name="T65" fmla="*/ 588 h 1179"/>
                <a:gd name="T66" fmla="*/ 0 w 1182"/>
                <a:gd name="T67" fmla="*/ 619 h 1179"/>
                <a:gd name="T68" fmla="*/ 10 w 1182"/>
                <a:gd name="T69" fmla="*/ 706 h 1179"/>
                <a:gd name="T70" fmla="*/ 116 w 1182"/>
                <a:gd name="T71" fmla="*/ 716 h 1179"/>
                <a:gd name="T72" fmla="*/ 140 w 1182"/>
                <a:gd name="T73" fmla="*/ 786 h 1179"/>
                <a:gd name="T74" fmla="*/ 61 w 1182"/>
                <a:gd name="T75" fmla="*/ 856 h 1179"/>
                <a:gd name="T76" fmla="*/ 107 w 1182"/>
                <a:gd name="T77" fmla="*/ 932 h 1179"/>
                <a:gd name="T78" fmla="*/ 207 w 1182"/>
                <a:gd name="T79" fmla="*/ 898 h 1179"/>
                <a:gd name="T80" fmla="*/ 256 w 1182"/>
                <a:gd name="T81" fmla="*/ 951 h 1179"/>
                <a:gd name="T82" fmla="*/ 212 w 1182"/>
                <a:gd name="T83" fmla="*/ 1047 h 1179"/>
                <a:gd name="T84" fmla="*/ 285 w 1182"/>
                <a:gd name="T85" fmla="*/ 1099 h 1179"/>
                <a:gd name="T86" fmla="*/ 363 w 1182"/>
                <a:gd name="T87" fmla="*/ 1027 h 1179"/>
                <a:gd name="T88" fmla="*/ 427 w 1182"/>
                <a:gd name="T89" fmla="*/ 1055 h 1179"/>
                <a:gd name="T90" fmla="*/ 426 w 1182"/>
                <a:gd name="T91" fmla="*/ 1161 h 1179"/>
                <a:gd name="T92" fmla="*/ 514 w 1182"/>
                <a:gd name="T93" fmla="*/ 1179 h 1179"/>
                <a:gd name="T94" fmla="*/ 557 w 1182"/>
                <a:gd name="T95" fmla="*/ 1082 h 1179"/>
                <a:gd name="T96" fmla="*/ 591 w 1182"/>
                <a:gd name="T97" fmla="*/ 1083 h 1179"/>
                <a:gd name="T98" fmla="*/ 626 w 1182"/>
                <a:gd name="T99" fmla="*/ 1082 h 1179"/>
                <a:gd name="T100" fmla="*/ 668 w 1182"/>
                <a:gd name="T101" fmla="*/ 1179 h 1179"/>
                <a:gd name="T102" fmla="*/ 756 w 1182"/>
                <a:gd name="T103" fmla="*/ 1161 h 1179"/>
                <a:gd name="T104" fmla="*/ 755 w 1182"/>
                <a:gd name="T105" fmla="*/ 1055 h 1179"/>
                <a:gd name="T106" fmla="*/ 819 w 1182"/>
                <a:gd name="T107" fmla="*/ 1027 h 1179"/>
                <a:gd name="T108" fmla="*/ 897 w 1182"/>
                <a:gd name="T109" fmla="*/ 1099 h 1179"/>
                <a:gd name="T110" fmla="*/ 970 w 1182"/>
                <a:gd name="T111" fmla="*/ 1047 h 1179"/>
                <a:gd name="T112" fmla="*/ 927 w 1182"/>
                <a:gd name="T113" fmla="*/ 951 h 1179"/>
                <a:gd name="T114" fmla="*/ 975 w 1182"/>
                <a:gd name="T115" fmla="*/ 898 h 1179"/>
                <a:gd name="T116" fmla="*/ 1076 w 1182"/>
                <a:gd name="T117" fmla="*/ 932 h 1179"/>
                <a:gd name="T118" fmla="*/ 1121 w 1182"/>
                <a:gd name="T119" fmla="*/ 856 h 1179"/>
                <a:gd name="T120" fmla="*/ 1042 w 1182"/>
                <a:gd name="T121" fmla="*/ 786 h 1179"/>
                <a:gd name="T122" fmla="*/ 1066 w 1182"/>
                <a:gd name="T123" fmla="*/ 716 h 1179"/>
                <a:gd name="T124" fmla="*/ 1172 w 1182"/>
                <a:gd name="T125" fmla="*/ 706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82" h="1179">
                  <a:moveTo>
                    <a:pt x="1172" y="706"/>
                  </a:moveTo>
                  <a:cubicBezTo>
                    <a:pt x="1177" y="678"/>
                    <a:pt x="1181" y="649"/>
                    <a:pt x="1182" y="619"/>
                  </a:cubicBezTo>
                  <a:cubicBezTo>
                    <a:pt x="1082" y="588"/>
                    <a:pt x="1082" y="588"/>
                    <a:pt x="1082" y="588"/>
                  </a:cubicBezTo>
                  <a:cubicBezTo>
                    <a:pt x="1082" y="562"/>
                    <a:pt x="1080" y="536"/>
                    <a:pt x="1075" y="511"/>
                  </a:cubicBezTo>
                  <a:cubicBezTo>
                    <a:pt x="1168" y="459"/>
                    <a:pt x="1168" y="459"/>
                    <a:pt x="1168" y="459"/>
                  </a:cubicBezTo>
                  <a:cubicBezTo>
                    <a:pt x="1161" y="431"/>
                    <a:pt x="1153" y="403"/>
                    <a:pt x="1143" y="377"/>
                  </a:cubicBezTo>
                  <a:cubicBezTo>
                    <a:pt x="1038" y="389"/>
                    <a:pt x="1038" y="389"/>
                    <a:pt x="1038" y="389"/>
                  </a:cubicBezTo>
                  <a:cubicBezTo>
                    <a:pt x="1027" y="364"/>
                    <a:pt x="1014" y="341"/>
                    <a:pt x="999" y="319"/>
                  </a:cubicBezTo>
                  <a:cubicBezTo>
                    <a:pt x="1062" y="234"/>
                    <a:pt x="1062" y="234"/>
                    <a:pt x="1062" y="234"/>
                  </a:cubicBezTo>
                  <a:cubicBezTo>
                    <a:pt x="1045" y="211"/>
                    <a:pt x="1026" y="190"/>
                    <a:pt x="1006" y="171"/>
                  </a:cubicBezTo>
                  <a:cubicBezTo>
                    <a:pt x="916" y="224"/>
                    <a:pt x="916" y="224"/>
                    <a:pt x="916" y="224"/>
                  </a:cubicBezTo>
                  <a:cubicBezTo>
                    <a:pt x="895" y="206"/>
                    <a:pt x="873" y="189"/>
                    <a:pt x="850" y="175"/>
                  </a:cubicBezTo>
                  <a:cubicBezTo>
                    <a:pt x="873" y="72"/>
                    <a:pt x="873" y="72"/>
                    <a:pt x="873" y="72"/>
                  </a:cubicBezTo>
                  <a:cubicBezTo>
                    <a:pt x="848" y="58"/>
                    <a:pt x="823" y="47"/>
                    <a:pt x="797" y="37"/>
                  </a:cubicBezTo>
                  <a:cubicBezTo>
                    <a:pt x="735" y="123"/>
                    <a:pt x="735" y="123"/>
                    <a:pt x="735" y="123"/>
                  </a:cubicBezTo>
                  <a:cubicBezTo>
                    <a:pt x="709" y="115"/>
                    <a:pt x="682" y="109"/>
                    <a:pt x="654" y="105"/>
                  </a:cubicBezTo>
                  <a:cubicBezTo>
                    <a:pt x="633" y="2"/>
                    <a:pt x="633" y="2"/>
                    <a:pt x="633" y="2"/>
                  </a:cubicBezTo>
                  <a:cubicBezTo>
                    <a:pt x="619" y="1"/>
                    <a:pt x="605" y="0"/>
                    <a:pt x="591" y="0"/>
                  </a:cubicBezTo>
                  <a:cubicBezTo>
                    <a:pt x="577" y="0"/>
                    <a:pt x="563" y="1"/>
                    <a:pt x="549" y="2"/>
                  </a:cubicBezTo>
                  <a:cubicBezTo>
                    <a:pt x="528" y="105"/>
                    <a:pt x="528" y="105"/>
                    <a:pt x="528" y="105"/>
                  </a:cubicBezTo>
                  <a:cubicBezTo>
                    <a:pt x="500" y="109"/>
                    <a:pt x="473" y="115"/>
                    <a:pt x="447" y="123"/>
                  </a:cubicBezTo>
                  <a:cubicBezTo>
                    <a:pt x="386" y="37"/>
                    <a:pt x="386" y="37"/>
                    <a:pt x="386" y="37"/>
                  </a:cubicBezTo>
                  <a:cubicBezTo>
                    <a:pt x="359" y="47"/>
                    <a:pt x="334" y="58"/>
                    <a:pt x="310" y="72"/>
                  </a:cubicBezTo>
                  <a:cubicBezTo>
                    <a:pt x="333" y="175"/>
                    <a:pt x="333" y="175"/>
                    <a:pt x="333" y="175"/>
                  </a:cubicBezTo>
                  <a:cubicBezTo>
                    <a:pt x="309" y="189"/>
                    <a:pt x="287" y="206"/>
                    <a:pt x="267" y="224"/>
                  </a:cubicBezTo>
                  <a:cubicBezTo>
                    <a:pt x="176" y="171"/>
                    <a:pt x="176" y="171"/>
                    <a:pt x="176" y="171"/>
                  </a:cubicBezTo>
                  <a:cubicBezTo>
                    <a:pt x="156" y="190"/>
                    <a:pt x="137" y="211"/>
                    <a:pt x="120" y="234"/>
                  </a:cubicBezTo>
                  <a:cubicBezTo>
                    <a:pt x="183" y="319"/>
                    <a:pt x="183" y="319"/>
                    <a:pt x="183" y="319"/>
                  </a:cubicBezTo>
                  <a:cubicBezTo>
                    <a:pt x="168" y="341"/>
                    <a:pt x="155" y="364"/>
                    <a:pt x="144" y="389"/>
                  </a:cubicBezTo>
                  <a:cubicBezTo>
                    <a:pt x="40" y="377"/>
                    <a:pt x="40" y="377"/>
                    <a:pt x="40" y="377"/>
                  </a:cubicBezTo>
                  <a:cubicBezTo>
                    <a:pt x="29" y="403"/>
                    <a:pt x="21" y="431"/>
                    <a:pt x="14" y="459"/>
                  </a:cubicBezTo>
                  <a:cubicBezTo>
                    <a:pt x="107" y="511"/>
                    <a:pt x="107" y="511"/>
                    <a:pt x="107" y="511"/>
                  </a:cubicBezTo>
                  <a:cubicBezTo>
                    <a:pt x="103" y="536"/>
                    <a:pt x="100" y="562"/>
                    <a:pt x="100" y="588"/>
                  </a:cubicBezTo>
                  <a:cubicBezTo>
                    <a:pt x="0" y="619"/>
                    <a:pt x="0" y="619"/>
                    <a:pt x="0" y="619"/>
                  </a:cubicBezTo>
                  <a:cubicBezTo>
                    <a:pt x="1" y="649"/>
                    <a:pt x="5" y="678"/>
                    <a:pt x="10" y="706"/>
                  </a:cubicBezTo>
                  <a:cubicBezTo>
                    <a:pt x="116" y="716"/>
                    <a:pt x="116" y="716"/>
                    <a:pt x="116" y="716"/>
                  </a:cubicBezTo>
                  <a:cubicBezTo>
                    <a:pt x="122" y="740"/>
                    <a:pt x="130" y="764"/>
                    <a:pt x="140" y="786"/>
                  </a:cubicBezTo>
                  <a:cubicBezTo>
                    <a:pt x="61" y="856"/>
                    <a:pt x="61" y="856"/>
                    <a:pt x="61" y="856"/>
                  </a:cubicBezTo>
                  <a:cubicBezTo>
                    <a:pt x="74" y="883"/>
                    <a:pt x="90" y="908"/>
                    <a:pt x="107" y="932"/>
                  </a:cubicBezTo>
                  <a:cubicBezTo>
                    <a:pt x="207" y="898"/>
                    <a:pt x="207" y="898"/>
                    <a:pt x="207" y="898"/>
                  </a:cubicBezTo>
                  <a:cubicBezTo>
                    <a:pt x="222" y="917"/>
                    <a:pt x="238" y="934"/>
                    <a:pt x="256" y="951"/>
                  </a:cubicBezTo>
                  <a:cubicBezTo>
                    <a:pt x="212" y="1047"/>
                    <a:pt x="212" y="1047"/>
                    <a:pt x="212" y="1047"/>
                  </a:cubicBezTo>
                  <a:cubicBezTo>
                    <a:pt x="235" y="1066"/>
                    <a:pt x="259" y="1083"/>
                    <a:pt x="285" y="1099"/>
                  </a:cubicBezTo>
                  <a:cubicBezTo>
                    <a:pt x="363" y="1027"/>
                    <a:pt x="363" y="1027"/>
                    <a:pt x="363" y="1027"/>
                  </a:cubicBezTo>
                  <a:cubicBezTo>
                    <a:pt x="384" y="1038"/>
                    <a:pt x="405" y="1047"/>
                    <a:pt x="427" y="1055"/>
                  </a:cubicBezTo>
                  <a:cubicBezTo>
                    <a:pt x="426" y="1161"/>
                    <a:pt x="426" y="1161"/>
                    <a:pt x="426" y="1161"/>
                  </a:cubicBezTo>
                  <a:cubicBezTo>
                    <a:pt x="455" y="1169"/>
                    <a:pt x="484" y="1175"/>
                    <a:pt x="514" y="1179"/>
                  </a:cubicBezTo>
                  <a:cubicBezTo>
                    <a:pt x="557" y="1082"/>
                    <a:pt x="557" y="1082"/>
                    <a:pt x="557" y="1082"/>
                  </a:cubicBezTo>
                  <a:cubicBezTo>
                    <a:pt x="568" y="1083"/>
                    <a:pt x="580" y="1083"/>
                    <a:pt x="591" y="1083"/>
                  </a:cubicBezTo>
                  <a:cubicBezTo>
                    <a:pt x="603" y="1083"/>
                    <a:pt x="614" y="1083"/>
                    <a:pt x="626" y="1082"/>
                  </a:cubicBezTo>
                  <a:cubicBezTo>
                    <a:pt x="668" y="1179"/>
                    <a:pt x="668" y="1179"/>
                    <a:pt x="668" y="1179"/>
                  </a:cubicBezTo>
                  <a:cubicBezTo>
                    <a:pt x="698" y="1175"/>
                    <a:pt x="728" y="1169"/>
                    <a:pt x="756" y="1161"/>
                  </a:cubicBezTo>
                  <a:cubicBezTo>
                    <a:pt x="755" y="1055"/>
                    <a:pt x="755" y="1055"/>
                    <a:pt x="755" y="1055"/>
                  </a:cubicBezTo>
                  <a:cubicBezTo>
                    <a:pt x="777" y="1047"/>
                    <a:pt x="799" y="1038"/>
                    <a:pt x="819" y="1027"/>
                  </a:cubicBezTo>
                  <a:cubicBezTo>
                    <a:pt x="897" y="1099"/>
                    <a:pt x="897" y="1099"/>
                    <a:pt x="897" y="1099"/>
                  </a:cubicBezTo>
                  <a:cubicBezTo>
                    <a:pt x="923" y="1083"/>
                    <a:pt x="947" y="1066"/>
                    <a:pt x="970" y="1047"/>
                  </a:cubicBezTo>
                  <a:cubicBezTo>
                    <a:pt x="927" y="951"/>
                    <a:pt x="927" y="951"/>
                    <a:pt x="927" y="951"/>
                  </a:cubicBezTo>
                  <a:cubicBezTo>
                    <a:pt x="944" y="934"/>
                    <a:pt x="960" y="917"/>
                    <a:pt x="975" y="898"/>
                  </a:cubicBezTo>
                  <a:cubicBezTo>
                    <a:pt x="1076" y="932"/>
                    <a:pt x="1076" y="932"/>
                    <a:pt x="1076" y="932"/>
                  </a:cubicBezTo>
                  <a:cubicBezTo>
                    <a:pt x="1093" y="908"/>
                    <a:pt x="1108" y="883"/>
                    <a:pt x="1121" y="856"/>
                  </a:cubicBezTo>
                  <a:cubicBezTo>
                    <a:pt x="1042" y="786"/>
                    <a:pt x="1042" y="786"/>
                    <a:pt x="1042" y="786"/>
                  </a:cubicBezTo>
                  <a:cubicBezTo>
                    <a:pt x="1052" y="764"/>
                    <a:pt x="1060" y="740"/>
                    <a:pt x="1066" y="716"/>
                  </a:cubicBezTo>
                  <a:lnTo>
                    <a:pt x="1172" y="706"/>
                  </a:lnTo>
                  <a:close/>
                </a:path>
              </a:pathLst>
            </a:custGeom>
            <a:solidFill>
              <a:srgbClr val="FEA34F"/>
            </a:solidFill>
            <a:ln>
              <a:noFill/>
            </a:ln>
            <a:effectLst>
              <a:outerShdw blurRad="50800" dist="25400" dir="10800000" algn="r"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32" name="Oval 87"/>
            <p:cNvSpPr>
              <a:spLocks noChangeArrowheads="1"/>
            </p:cNvSpPr>
            <p:nvPr/>
          </p:nvSpPr>
          <p:spPr bwMode="auto">
            <a:xfrm>
              <a:off x="1710450" y="2882255"/>
              <a:ext cx="1288877" cy="1287287"/>
            </a:xfrm>
            <a:prstGeom prst="ellipse">
              <a:avLst/>
            </a:prstGeom>
            <a:solidFill>
              <a:srgbClr val="FE8D26"/>
            </a:solidFill>
            <a:ln>
              <a:noFill/>
            </a:ln>
            <a:effectLst/>
          </p:spPr>
          <p:txBody>
            <a:bodyPr vert="horz" wrap="square" lIns="91440" tIns="45720" rIns="91440" bIns="45720" numCol="1" anchor="t" anchorCtr="0" compatLnSpc="1">
              <a:prstTxWarp prst="textNoShape">
                <a:avLst/>
              </a:prstTxWarp>
            </a:bodyPr>
            <a:lstStyle/>
            <a:p>
              <a:endParaRPr lang="en-US"/>
            </a:p>
          </p:txBody>
        </p:sp>
        <p:sp>
          <p:nvSpPr>
            <p:cNvPr id="33" name="Oval 87"/>
            <p:cNvSpPr>
              <a:spLocks noChangeArrowheads="1"/>
            </p:cNvSpPr>
            <p:nvPr/>
          </p:nvSpPr>
          <p:spPr bwMode="auto">
            <a:xfrm>
              <a:off x="1822295" y="2993961"/>
              <a:ext cx="1065187" cy="1063874"/>
            </a:xfrm>
            <a:prstGeom prst="ellipse">
              <a:avLst/>
            </a:prstGeom>
            <a:solidFill>
              <a:schemeClr val="bg1"/>
            </a:solidFill>
            <a:ln>
              <a:noFill/>
            </a:ln>
            <a:effectLst>
              <a:outerShdw blurRad="50800" dist="38100" dir="5400000" algn="t"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grpSp>
      <p:grpSp>
        <p:nvGrpSpPr>
          <p:cNvPr id="34" name="Group 33"/>
          <p:cNvGrpSpPr/>
          <p:nvPr/>
        </p:nvGrpSpPr>
        <p:grpSpPr>
          <a:xfrm>
            <a:off x="6892630" y="2290136"/>
            <a:ext cx="1523324" cy="1520053"/>
            <a:chOff x="1437462" y="2610442"/>
            <a:chExt cx="1834854" cy="1830914"/>
          </a:xfrm>
        </p:grpSpPr>
        <p:sp>
          <p:nvSpPr>
            <p:cNvPr id="35" name="Freeform 84"/>
            <p:cNvSpPr>
              <a:spLocks/>
            </p:cNvSpPr>
            <p:nvPr/>
          </p:nvSpPr>
          <p:spPr bwMode="auto">
            <a:xfrm>
              <a:off x="1437462" y="2610442"/>
              <a:ext cx="1834854" cy="1830914"/>
            </a:xfrm>
            <a:custGeom>
              <a:avLst/>
              <a:gdLst>
                <a:gd name="T0" fmla="*/ 1172 w 1182"/>
                <a:gd name="T1" fmla="*/ 706 h 1179"/>
                <a:gd name="T2" fmla="*/ 1182 w 1182"/>
                <a:gd name="T3" fmla="*/ 619 h 1179"/>
                <a:gd name="T4" fmla="*/ 1082 w 1182"/>
                <a:gd name="T5" fmla="*/ 588 h 1179"/>
                <a:gd name="T6" fmla="*/ 1075 w 1182"/>
                <a:gd name="T7" fmla="*/ 511 h 1179"/>
                <a:gd name="T8" fmla="*/ 1168 w 1182"/>
                <a:gd name="T9" fmla="*/ 459 h 1179"/>
                <a:gd name="T10" fmla="*/ 1143 w 1182"/>
                <a:gd name="T11" fmla="*/ 377 h 1179"/>
                <a:gd name="T12" fmla="*/ 1038 w 1182"/>
                <a:gd name="T13" fmla="*/ 389 h 1179"/>
                <a:gd name="T14" fmla="*/ 999 w 1182"/>
                <a:gd name="T15" fmla="*/ 319 h 1179"/>
                <a:gd name="T16" fmla="*/ 1062 w 1182"/>
                <a:gd name="T17" fmla="*/ 234 h 1179"/>
                <a:gd name="T18" fmla="*/ 1006 w 1182"/>
                <a:gd name="T19" fmla="*/ 171 h 1179"/>
                <a:gd name="T20" fmla="*/ 916 w 1182"/>
                <a:gd name="T21" fmla="*/ 224 h 1179"/>
                <a:gd name="T22" fmla="*/ 850 w 1182"/>
                <a:gd name="T23" fmla="*/ 175 h 1179"/>
                <a:gd name="T24" fmla="*/ 873 w 1182"/>
                <a:gd name="T25" fmla="*/ 72 h 1179"/>
                <a:gd name="T26" fmla="*/ 797 w 1182"/>
                <a:gd name="T27" fmla="*/ 37 h 1179"/>
                <a:gd name="T28" fmla="*/ 735 w 1182"/>
                <a:gd name="T29" fmla="*/ 123 h 1179"/>
                <a:gd name="T30" fmla="*/ 654 w 1182"/>
                <a:gd name="T31" fmla="*/ 105 h 1179"/>
                <a:gd name="T32" fmla="*/ 633 w 1182"/>
                <a:gd name="T33" fmla="*/ 2 h 1179"/>
                <a:gd name="T34" fmla="*/ 591 w 1182"/>
                <a:gd name="T35" fmla="*/ 0 h 1179"/>
                <a:gd name="T36" fmla="*/ 549 w 1182"/>
                <a:gd name="T37" fmla="*/ 2 h 1179"/>
                <a:gd name="T38" fmla="*/ 528 w 1182"/>
                <a:gd name="T39" fmla="*/ 105 h 1179"/>
                <a:gd name="T40" fmla="*/ 447 w 1182"/>
                <a:gd name="T41" fmla="*/ 123 h 1179"/>
                <a:gd name="T42" fmla="*/ 386 w 1182"/>
                <a:gd name="T43" fmla="*/ 37 h 1179"/>
                <a:gd name="T44" fmla="*/ 310 w 1182"/>
                <a:gd name="T45" fmla="*/ 72 h 1179"/>
                <a:gd name="T46" fmla="*/ 333 w 1182"/>
                <a:gd name="T47" fmla="*/ 175 h 1179"/>
                <a:gd name="T48" fmla="*/ 267 w 1182"/>
                <a:gd name="T49" fmla="*/ 224 h 1179"/>
                <a:gd name="T50" fmla="*/ 176 w 1182"/>
                <a:gd name="T51" fmla="*/ 171 h 1179"/>
                <a:gd name="T52" fmla="*/ 120 w 1182"/>
                <a:gd name="T53" fmla="*/ 234 h 1179"/>
                <a:gd name="T54" fmla="*/ 183 w 1182"/>
                <a:gd name="T55" fmla="*/ 319 h 1179"/>
                <a:gd name="T56" fmla="*/ 144 w 1182"/>
                <a:gd name="T57" fmla="*/ 389 h 1179"/>
                <a:gd name="T58" fmla="*/ 40 w 1182"/>
                <a:gd name="T59" fmla="*/ 377 h 1179"/>
                <a:gd name="T60" fmla="*/ 14 w 1182"/>
                <a:gd name="T61" fmla="*/ 459 h 1179"/>
                <a:gd name="T62" fmla="*/ 107 w 1182"/>
                <a:gd name="T63" fmla="*/ 511 h 1179"/>
                <a:gd name="T64" fmla="*/ 100 w 1182"/>
                <a:gd name="T65" fmla="*/ 588 h 1179"/>
                <a:gd name="T66" fmla="*/ 0 w 1182"/>
                <a:gd name="T67" fmla="*/ 619 h 1179"/>
                <a:gd name="T68" fmla="*/ 10 w 1182"/>
                <a:gd name="T69" fmla="*/ 706 h 1179"/>
                <a:gd name="T70" fmla="*/ 116 w 1182"/>
                <a:gd name="T71" fmla="*/ 716 h 1179"/>
                <a:gd name="T72" fmla="*/ 140 w 1182"/>
                <a:gd name="T73" fmla="*/ 786 h 1179"/>
                <a:gd name="T74" fmla="*/ 61 w 1182"/>
                <a:gd name="T75" fmla="*/ 856 h 1179"/>
                <a:gd name="T76" fmla="*/ 107 w 1182"/>
                <a:gd name="T77" fmla="*/ 932 h 1179"/>
                <a:gd name="T78" fmla="*/ 207 w 1182"/>
                <a:gd name="T79" fmla="*/ 898 h 1179"/>
                <a:gd name="T80" fmla="*/ 256 w 1182"/>
                <a:gd name="T81" fmla="*/ 951 h 1179"/>
                <a:gd name="T82" fmla="*/ 212 w 1182"/>
                <a:gd name="T83" fmla="*/ 1047 h 1179"/>
                <a:gd name="T84" fmla="*/ 285 w 1182"/>
                <a:gd name="T85" fmla="*/ 1099 h 1179"/>
                <a:gd name="T86" fmla="*/ 363 w 1182"/>
                <a:gd name="T87" fmla="*/ 1027 h 1179"/>
                <a:gd name="T88" fmla="*/ 427 w 1182"/>
                <a:gd name="T89" fmla="*/ 1055 h 1179"/>
                <a:gd name="T90" fmla="*/ 426 w 1182"/>
                <a:gd name="T91" fmla="*/ 1161 h 1179"/>
                <a:gd name="T92" fmla="*/ 514 w 1182"/>
                <a:gd name="T93" fmla="*/ 1179 h 1179"/>
                <a:gd name="T94" fmla="*/ 557 w 1182"/>
                <a:gd name="T95" fmla="*/ 1082 h 1179"/>
                <a:gd name="T96" fmla="*/ 591 w 1182"/>
                <a:gd name="T97" fmla="*/ 1083 h 1179"/>
                <a:gd name="T98" fmla="*/ 626 w 1182"/>
                <a:gd name="T99" fmla="*/ 1082 h 1179"/>
                <a:gd name="T100" fmla="*/ 668 w 1182"/>
                <a:gd name="T101" fmla="*/ 1179 h 1179"/>
                <a:gd name="T102" fmla="*/ 756 w 1182"/>
                <a:gd name="T103" fmla="*/ 1161 h 1179"/>
                <a:gd name="T104" fmla="*/ 755 w 1182"/>
                <a:gd name="T105" fmla="*/ 1055 h 1179"/>
                <a:gd name="T106" fmla="*/ 819 w 1182"/>
                <a:gd name="T107" fmla="*/ 1027 h 1179"/>
                <a:gd name="T108" fmla="*/ 897 w 1182"/>
                <a:gd name="T109" fmla="*/ 1099 h 1179"/>
                <a:gd name="T110" fmla="*/ 970 w 1182"/>
                <a:gd name="T111" fmla="*/ 1047 h 1179"/>
                <a:gd name="T112" fmla="*/ 927 w 1182"/>
                <a:gd name="T113" fmla="*/ 951 h 1179"/>
                <a:gd name="T114" fmla="*/ 975 w 1182"/>
                <a:gd name="T115" fmla="*/ 898 h 1179"/>
                <a:gd name="T116" fmla="*/ 1076 w 1182"/>
                <a:gd name="T117" fmla="*/ 932 h 1179"/>
                <a:gd name="T118" fmla="*/ 1121 w 1182"/>
                <a:gd name="T119" fmla="*/ 856 h 1179"/>
                <a:gd name="T120" fmla="*/ 1042 w 1182"/>
                <a:gd name="T121" fmla="*/ 786 h 1179"/>
                <a:gd name="T122" fmla="*/ 1066 w 1182"/>
                <a:gd name="T123" fmla="*/ 716 h 1179"/>
                <a:gd name="T124" fmla="*/ 1172 w 1182"/>
                <a:gd name="T125" fmla="*/ 706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82" h="1179">
                  <a:moveTo>
                    <a:pt x="1172" y="706"/>
                  </a:moveTo>
                  <a:cubicBezTo>
                    <a:pt x="1177" y="678"/>
                    <a:pt x="1181" y="649"/>
                    <a:pt x="1182" y="619"/>
                  </a:cubicBezTo>
                  <a:cubicBezTo>
                    <a:pt x="1082" y="588"/>
                    <a:pt x="1082" y="588"/>
                    <a:pt x="1082" y="588"/>
                  </a:cubicBezTo>
                  <a:cubicBezTo>
                    <a:pt x="1082" y="562"/>
                    <a:pt x="1080" y="536"/>
                    <a:pt x="1075" y="511"/>
                  </a:cubicBezTo>
                  <a:cubicBezTo>
                    <a:pt x="1168" y="459"/>
                    <a:pt x="1168" y="459"/>
                    <a:pt x="1168" y="459"/>
                  </a:cubicBezTo>
                  <a:cubicBezTo>
                    <a:pt x="1161" y="431"/>
                    <a:pt x="1153" y="403"/>
                    <a:pt x="1143" y="377"/>
                  </a:cubicBezTo>
                  <a:cubicBezTo>
                    <a:pt x="1038" y="389"/>
                    <a:pt x="1038" y="389"/>
                    <a:pt x="1038" y="389"/>
                  </a:cubicBezTo>
                  <a:cubicBezTo>
                    <a:pt x="1027" y="364"/>
                    <a:pt x="1014" y="341"/>
                    <a:pt x="999" y="319"/>
                  </a:cubicBezTo>
                  <a:cubicBezTo>
                    <a:pt x="1062" y="234"/>
                    <a:pt x="1062" y="234"/>
                    <a:pt x="1062" y="234"/>
                  </a:cubicBezTo>
                  <a:cubicBezTo>
                    <a:pt x="1045" y="211"/>
                    <a:pt x="1026" y="190"/>
                    <a:pt x="1006" y="171"/>
                  </a:cubicBezTo>
                  <a:cubicBezTo>
                    <a:pt x="916" y="224"/>
                    <a:pt x="916" y="224"/>
                    <a:pt x="916" y="224"/>
                  </a:cubicBezTo>
                  <a:cubicBezTo>
                    <a:pt x="895" y="206"/>
                    <a:pt x="873" y="189"/>
                    <a:pt x="850" y="175"/>
                  </a:cubicBezTo>
                  <a:cubicBezTo>
                    <a:pt x="873" y="72"/>
                    <a:pt x="873" y="72"/>
                    <a:pt x="873" y="72"/>
                  </a:cubicBezTo>
                  <a:cubicBezTo>
                    <a:pt x="848" y="58"/>
                    <a:pt x="823" y="47"/>
                    <a:pt x="797" y="37"/>
                  </a:cubicBezTo>
                  <a:cubicBezTo>
                    <a:pt x="735" y="123"/>
                    <a:pt x="735" y="123"/>
                    <a:pt x="735" y="123"/>
                  </a:cubicBezTo>
                  <a:cubicBezTo>
                    <a:pt x="709" y="115"/>
                    <a:pt x="682" y="109"/>
                    <a:pt x="654" y="105"/>
                  </a:cubicBezTo>
                  <a:cubicBezTo>
                    <a:pt x="633" y="2"/>
                    <a:pt x="633" y="2"/>
                    <a:pt x="633" y="2"/>
                  </a:cubicBezTo>
                  <a:cubicBezTo>
                    <a:pt x="619" y="1"/>
                    <a:pt x="605" y="0"/>
                    <a:pt x="591" y="0"/>
                  </a:cubicBezTo>
                  <a:cubicBezTo>
                    <a:pt x="577" y="0"/>
                    <a:pt x="563" y="1"/>
                    <a:pt x="549" y="2"/>
                  </a:cubicBezTo>
                  <a:cubicBezTo>
                    <a:pt x="528" y="105"/>
                    <a:pt x="528" y="105"/>
                    <a:pt x="528" y="105"/>
                  </a:cubicBezTo>
                  <a:cubicBezTo>
                    <a:pt x="500" y="109"/>
                    <a:pt x="473" y="115"/>
                    <a:pt x="447" y="123"/>
                  </a:cubicBezTo>
                  <a:cubicBezTo>
                    <a:pt x="386" y="37"/>
                    <a:pt x="386" y="37"/>
                    <a:pt x="386" y="37"/>
                  </a:cubicBezTo>
                  <a:cubicBezTo>
                    <a:pt x="359" y="47"/>
                    <a:pt x="334" y="58"/>
                    <a:pt x="310" y="72"/>
                  </a:cubicBezTo>
                  <a:cubicBezTo>
                    <a:pt x="333" y="175"/>
                    <a:pt x="333" y="175"/>
                    <a:pt x="333" y="175"/>
                  </a:cubicBezTo>
                  <a:cubicBezTo>
                    <a:pt x="309" y="189"/>
                    <a:pt x="287" y="206"/>
                    <a:pt x="267" y="224"/>
                  </a:cubicBezTo>
                  <a:cubicBezTo>
                    <a:pt x="176" y="171"/>
                    <a:pt x="176" y="171"/>
                    <a:pt x="176" y="171"/>
                  </a:cubicBezTo>
                  <a:cubicBezTo>
                    <a:pt x="156" y="190"/>
                    <a:pt x="137" y="211"/>
                    <a:pt x="120" y="234"/>
                  </a:cubicBezTo>
                  <a:cubicBezTo>
                    <a:pt x="183" y="319"/>
                    <a:pt x="183" y="319"/>
                    <a:pt x="183" y="319"/>
                  </a:cubicBezTo>
                  <a:cubicBezTo>
                    <a:pt x="168" y="341"/>
                    <a:pt x="155" y="364"/>
                    <a:pt x="144" y="389"/>
                  </a:cubicBezTo>
                  <a:cubicBezTo>
                    <a:pt x="40" y="377"/>
                    <a:pt x="40" y="377"/>
                    <a:pt x="40" y="377"/>
                  </a:cubicBezTo>
                  <a:cubicBezTo>
                    <a:pt x="29" y="403"/>
                    <a:pt x="21" y="431"/>
                    <a:pt x="14" y="459"/>
                  </a:cubicBezTo>
                  <a:cubicBezTo>
                    <a:pt x="107" y="511"/>
                    <a:pt x="107" y="511"/>
                    <a:pt x="107" y="511"/>
                  </a:cubicBezTo>
                  <a:cubicBezTo>
                    <a:pt x="103" y="536"/>
                    <a:pt x="100" y="562"/>
                    <a:pt x="100" y="588"/>
                  </a:cubicBezTo>
                  <a:cubicBezTo>
                    <a:pt x="0" y="619"/>
                    <a:pt x="0" y="619"/>
                    <a:pt x="0" y="619"/>
                  </a:cubicBezTo>
                  <a:cubicBezTo>
                    <a:pt x="1" y="649"/>
                    <a:pt x="5" y="678"/>
                    <a:pt x="10" y="706"/>
                  </a:cubicBezTo>
                  <a:cubicBezTo>
                    <a:pt x="116" y="716"/>
                    <a:pt x="116" y="716"/>
                    <a:pt x="116" y="716"/>
                  </a:cubicBezTo>
                  <a:cubicBezTo>
                    <a:pt x="122" y="740"/>
                    <a:pt x="130" y="764"/>
                    <a:pt x="140" y="786"/>
                  </a:cubicBezTo>
                  <a:cubicBezTo>
                    <a:pt x="61" y="856"/>
                    <a:pt x="61" y="856"/>
                    <a:pt x="61" y="856"/>
                  </a:cubicBezTo>
                  <a:cubicBezTo>
                    <a:pt x="74" y="883"/>
                    <a:pt x="90" y="908"/>
                    <a:pt x="107" y="932"/>
                  </a:cubicBezTo>
                  <a:cubicBezTo>
                    <a:pt x="207" y="898"/>
                    <a:pt x="207" y="898"/>
                    <a:pt x="207" y="898"/>
                  </a:cubicBezTo>
                  <a:cubicBezTo>
                    <a:pt x="222" y="917"/>
                    <a:pt x="238" y="934"/>
                    <a:pt x="256" y="951"/>
                  </a:cubicBezTo>
                  <a:cubicBezTo>
                    <a:pt x="212" y="1047"/>
                    <a:pt x="212" y="1047"/>
                    <a:pt x="212" y="1047"/>
                  </a:cubicBezTo>
                  <a:cubicBezTo>
                    <a:pt x="235" y="1066"/>
                    <a:pt x="259" y="1083"/>
                    <a:pt x="285" y="1099"/>
                  </a:cubicBezTo>
                  <a:cubicBezTo>
                    <a:pt x="363" y="1027"/>
                    <a:pt x="363" y="1027"/>
                    <a:pt x="363" y="1027"/>
                  </a:cubicBezTo>
                  <a:cubicBezTo>
                    <a:pt x="384" y="1038"/>
                    <a:pt x="405" y="1047"/>
                    <a:pt x="427" y="1055"/>
                  </a:cubicBezTo>
                  <a:cubicBezTo>
                    <a:pt x="426" y="1161"/>
                    <a:pt x="426" y="1161"/>
                    <a:pt x="426" y="1161"/>
                  </a:cubicBezTo>
                  <a:cubicBezTo>
                    <a:pt x="455" y="1169"/>
                    <a:pt x="484" y="1175"/>
                    <a:pt x="514" y="1179"/>
                  </a:cubicBezTo>
                  <a:cubicBezTo>
                    <a:pt x="557" y="1082"/>
                    <a:pt x="557" y="1082"/>
                    <a:pt x="557" y="1082"/>
                  </a:cubicBezTo>
                  <a:cubicBezTo>
                    <a:pt x="568" y="1083"/>
                    <a:pt x="580" y="1083"/>
                    <a:pt x="591" y="1083"/>
                  </a:cubicBezTo>
                  <a:cubicBezTo>
                    <a:pt x="603" y="1083"/>
                    <a:pt x="614" y="1083"/>
                    <a:pt x="626" y="1082"/>
                  </a:cubicBezTo>
                  <a:cubicBezTo>
                    <a:pt x="668" y="1179"/>
                    <a:pt x="668" y="1179"/>
                    <a:pt x="668" y="1179"/>
                  </a:cubicBezTo>
                  <a:cubicBezTo>
                    <a:pt x="698" y="1175"/>
                    <a:pt x="728" y="1169"/>
                    <a:pt x="756" y="1161"/>
                  </a:cubicBezTo>
                  <a:cubicBezTo>
                    <a:pt x="755" y="1055"/>
                    <a:pt x="755" y="1055"/>
                    <a:pt x="755" y="1055"/>
                  </a:cubicBezTo>
                  <a:cubicBezTo>
                    <a:pt x="777" y="1047"/>
                    <a:pt x="799" y="1038"/>
                    <a:pt x="819" y="1027"/>
                  </a:cubicBezTo>
                  <a:cubicBezTo>
                    <a:pt x="897" y="1099"/>
                    <a:pt x="897" y="1099"/>
                    <a:pt x="897" y="1099"/>
                  </a:cubicBezTo>
                  <a:cubicBezTo>
                    <a:pt x="923" y="1083"/>
                    <a:pt x="947" y="1066"/>
                    <a:pt x="970" y="1047"/>
                  </a:cubicBezTo>
                  <a:cubicBezTo>
                    <a:pt x="927" y="951"/>
                    <a:pt x="927" y="951"/>
                    <a:pt x="927" y="951"/>
                  </a:cubicBezTo>
                  <a:cubicBezTo>
                    <a:pt x="944" y="934"/>
                    <a:pt x="960" y="917"/>
                    <a:pt x="975" y="898"/>
                  </a:cubicBezTo>
                  <a:cubicBezTo>
                    <a:pt x="1076" y="932"/>
                    <a:pt x="1076" y="932"/>
                    <a:pt x="1076" y="932"/>
                  </a:cubicBezTo>
                  <a:cubicBezTo>
                    <a:pt x="1093" y="908"/>
                    <a:pt x="1108" y="883"/>
                    <a:pt x="1121" y="856"/>
                  </a:cubicBezTo>
                  <a:cubicBezTo>
                    <a:pt x="1042" y="786"/>
                    <a:pt x="1042" y="786"/>
                    <a:pt x="1042" y="786"/>
                  </a:cubicBezTo>
                  <a:cubicBezTo>
                    <a:pt x="1052" y="764"/>
                    <a:pt x="1060" y="740"/>
                    <a:pt x="1066" y="716"/>
                  </a:cubicBezTo>
                  <a:lnTo>
                    <a:pt x="1172" y="706"/>
                  </a:lnTo>
                  <a:close/>
                </a:path>
              </a:pathLst>
            </a:custGeom>
            <a:solidFill>
              <a:srgbClr val="AAAAAA"/>
            </a:solidFill>
            <a:ln>
              <a:noFill/>
            </a:ln>
            <a:effectLst>
              <a:outerShdw blurRad="50800" dist="25400" dir="10800000" algn="r"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36" name="Oval 87"/>
            <p:cNvSpPr>
              <a:spLocks noChangeArrowheads="1"/>
            </p:cNvSpPr>
            <p:nvPr/>
          </p:nvSpPr>
          <p:spPr bwMode="auto">
            <a:xfrm>
              <a:off x="1710450" y="2882255"/>
              <a:ext cx="1288877" cy="1287287"/>
            </a:xfrm>
            <a:prstGeom prst="ellipse">
              <a:avLst/>
            </a:prstGeom>
            <a:solidFill>
              <a:srgbClr val="7C7C7C"/>
            </a:solidFill>
            <a:ln>
              <a:noFill/>
            </a:ln>
            <a:effectLst/>
          </p:spPr>
          <p:txBody>
            <a:bodyPr vert="horz" wrap="square" lIns="91440" tIns="45720" rIns="91440" bIns="45720" numCol="1" anchor="t" anchorCtr="0" compatLnSpc="1">
              <a:prstTxWarp prst="textNoShape">
                <a:avLst/>
              </a:prstTxWarp>
            </a:bodyPr>
            <a:lstStyle/>
            <a:p>
              <a:endParaRPr lang="en-US"/>
            </a:p>
          </p:txBody>
        </p:sp>
        <p:sp>
          <p:nvSpPr>
            <p:cNvPr id="37" name="Oval 87"/>
            <p:cNvSpPr>
              <a:spLocks noChangeArrowheads="1"/>
            </p:cNvSpPr>
            <p:nvPr/>
          </p:nvSpPr>
          <p:spPr bwMode="auto">
            <a:xfrm>
              <a:off x="1822295" y="2993961"/>
              <a:ext cx="1065187" cy="1063874"/>
            </a:xfrm>
            <a:prstGeom prst="ellipse">
              <a:avLst/>
            </a:prstGeom>
            <a:solidFill>
              <a:schemeClr val="bg1"/>
            </a:solidFill>
            <a:ln>
              <a:noFill/>
            </a:ln>
            <a:effectLst>
              <a:outerShdw blurRad="50800" dist="38100" dir="5400000" algn="t"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grpSp>
      <p:grpSp>
        <p:nvGrpSpPr>
          <p:cNvPr id="38" name="Group 37"/>
          <p:cNvGrpSpPr/>
          <p:nvPr/>
        </p:nvGrpSpPr>
        <p:grpSpPr>
          <a:xfrm>
            <a:off x="8331656" y="2290136"/>
            <a:ext cx="1523324" cy="1520053"/>
            <a:chOff x="1437462" y="2610442"/>
            <a:chExt cx="1834854" cy="1830914"/>
          </a:xfrm>
        </p:grpSpPr>
        <p:sp>
          <p:nvSpPr>
            <p:cNvPr id="39" name="Freeform 84"/>
            <p:cNvSpPr>
              <a:spLocks/>
            </p:cNvSpPr>
            <p:nvPr/>
          </p:nvSpPr>
          <p:spPr bwMode="auto">
            <a:xfrm>
              <a:off x="1437462" y="2610442"/>
              <a:ext cx="1834854" cy="1830914"/>
            </a:xfrm>
            <a:custGeom>
              <a:avLst/>
              <a:gdLst>
                <a:gd name="T0" fmla="*/ 1172 w 1182"/>
                <a:gd name="T1" fmla="*/ 706 h 1179"/>
                <a:gd name="T2" fmla="*/ 1182 w 1182"/>
                <a:gd name="T3" fmla="*/ 619 h 1179"/>
                <a:gd name="T4" fmla="*/ 1082 w 1182"/>
                <a:gd name="T5" fmla="*/ 588 h 1179"/>
                <a:gd name="T6" fmla="*/ 1075 w 1182"/>
                <a:gd name="T7" fmla="*/ 511 h 1179"/>
                <a:gd name="T8" fmla="*/ 1168 w 1182"/>
                <a:gd name="T9" fmla="*/ 459 h 1179"/>
                <a:gd name="T10" fmla="*/ 1143 w 1182"/>
                <a:gd name="T11" fmla="*/ 377 h 1179"/>
                <a:gd name="T12" fmla="*/ 1038 w 1182"/>
                <a:gd name="T13" fmla="*/ 389 h 1179"/>
                <a:gd name="T14" fmla="*/ 999 w 1182"/>
                <a:gd name="T15" fmla="*/ 319 h 1179"/>
                <a:gd name="T16" fmla="*/ 1062 w 1182"/>
                <a:gd name="T17" fmla="*/ 234 h 1179"/>
                <a:gd name="T18" fmla="*/ 1006 w 1182"/>
                <a:gd name="T19" fmla="*/ 171 h 1179"/>
                <a:gd name="T20" fmla="*/ 916 w 1182"/>
                <a:gd name="T21" fmla="*/ 224 h 1179"/>
                <a:gd name="T22" fmla="*/ 850 w 1182"/>
                <a:gd name="T23" fmla="*/ 175 h 1179"/>
                <a:gd name="T24" fmla="*/ 873 w 1182"/>
                <a:gd name="T25" fmla="*/ 72 h 1179"/>
                <a:gd name="T26" fmla="*/ 797 w 1182"/>
                <a:gd name="T27" fmla="*/ 37 h 1179"/>
                <a:gd name="T28" fmla="*/ 735 w 1182"/>
                <a:gd name="T29" fmla="*/ 123 h 1179"/>
                <a:gd name="T30" fmla="*/ 654 w 1182"/>
                <a:gd name="T31" fmla="*/ 105 h 1179"/>
                <a:gd name="T32" fmla="*/ 633 w 1182"/>
                <a:gd name="T33" fmla="*/ 2 h 1179"/>
                <a:gd name="T34" fmla="*/ 591 w 1182"/>
                <a:gd name="T35" fmla="*/ 0 h 1179"/>
                <a:gd name="T36" fmla="*/ 549 w 1182"/>
                <a:gd name="T37" fmla="*/ 2 h 1179"/>
                <a:gd name="T38" fmla="*/ 528 w 1182"/>
                <a:gd name="T39" fmla="*/ 105 h 1179"/>
                <a:gd name="T40" fmla="*/ 447 w 1182"/>
                <a:gd name="T41" fmla="*/ 123 h 1179"/>
                <a:gd name="T42" fmla="*/ 386 w 1182"/>
                <a:gd name="T43" fmla="*/ 37 h 1179"/>
                <a:gd name="T44" fmla="*/ 310 w 1182"/>
                <a:gd name="T45" fmla="*/ 72 h 1179"/>
                <a:gd name="T46" fmla="*/ 333 w 1182"/>
                <a:gd name="T47" fmla="*/ 175 h 1179"/>
                <a:gd name="T48" fmla="*/ 267 w 1182"/>
                <a:gd name="T49" fmla="*/ 224 h 1179"/>
                <a:gd name="T50" fmla="*/ 176 w 1182"/>
                <a:gd name="T51" fmla="*/ 171 h 1179"/>
                <a:gd name="T52" fmla="*/ 120 w 1182"/>
                <a:gd name="T53" fmla="*/ 234 h 1179"/>
                <a:gd name="T54" fmla="*/ 183 w 1182"/>
                <a:gd name="T55" fmla="*/ 319 h 1179"/>
                <a:gd name="T56" fmla="*/ 144 w 1182"/>
                <a:gd name="T57" fmla="*/ 389 h 1179"/>
                <a:gd name="T58" fmla="*/ 40 w 1182"/>
                <a:gd name="T59" fmla="*/ 377 h 1179"/>
                <a:gd name="T60" fmla="*/ 14 w 1182"/>
                <a:gd name="T61" fmla="*/ 459 h 1179"/>
                <a:gd name="T62" fmla="*/ 107 w 1182"/>
                <a:gd name="T63" fmla="*/ 511 h 1179"/>
                <a:gd name="T64" fmla="*/ 100 w 1182"/>
                <a:gd name="T65" fmla="*/ 588 h 1179"/>
                <a:gd name="T66" fmla="*/ 0 w 1182"/>
                <a:gd name="T67" fmla="*/ 619 h 1179"/>
                <a:gd name="T68" fmla="*/ 10 w 1182"/>
                <a:gd name="T69" fmla="*/ 706 h 1179"/>
                <a:gd name="T70" fmla="*/ 116 w 1182"/>
                <a:gd name="T71" fmla="*/ 716 h 1179"/>
                <a:gd name="T72" fmla="*/ 140 w 1182"/>
                <a:gd name="T73" fmla="*/ 786 h 1179"/>
                <a:gd name="T74" fmla="*/ 61 w 1182"/>
                <a:gd name="T75" fmla="*/ 856 h 1179"/>
                <a:gd name="T76" fmla="*/ 107 w 1182"/>
                <a:gd name="T77" fmla="*/ 932 h 1179"/>
                <a:gd name="T78" fmla="*/ 207 w 1182"/>
                <a:gd name="T79" fmla="*/ 898 h 1179"/>
                <a:gd name="T80" fmla="*/ 256 w 1182"/>
                <a:gd name="T81" fmla="*/ 951 h 1179"/>
                <a:gd name="T82" fmla="*/ 212 w 1182"/>
                <a:gd name="T83" fmla="*/ 1047 h 1179"/>
                <a:gd name="T84" fmla="*/ 285 w 1182"/>
                <a:gd name="T85" fmla="*/ 1099 h 1179"/>
                <a:gd name="T86" fmla="*/ 363 w 1182"/>
                <a:gd name="T87" fmla="*/ 1027 h 1179"/>
                <a:gd name="T88" fmla="*/ 427 w 1182"/>
                <a:gd name="T89" fmla="*/ 1055 h 1179"/>
                <a:gd name="T90" fmla="*/ 426 w 1182"/>
                <a:gd name="T91" fmla="*/ 1161 h 1179"/>
                <a:gd name="T92" fmla="*/ 514 w 1182"/>
                <a:gd name="T93" fmla="*/ 1179 h 1179"/>
                <a:gd name="T94" fmla="*/ 557 w 1182"/>
                <a:gd name="T95" fmla="*/ 1082 h 1179"/>
                <a:gd name="T96" fmla="*/ 591 w 1182"/>
                <a:gd name="T97" fmla="*/ 1083 h 1179"/>
                <a:gd name="T98" fmla="*/ 626 w 1182"/>
                <a:gd name="T99" fmla="*/ 1082 h 1179"/>
                <a:gd name="T100" fmla="*/ 668 w 1182"/>
                <a:gd name="T101" fmla="*/ 1179 h 1179"/>
                <a:gd name="T102" fmla="*/ 756 w 1182"/>
                <a:gd name="T103" fmla="*/ 1161 h 1179"/>
                <a:gd name="T104" fmla="*/ 755 w 1182"/>
                <a:gd name="T105" fmla="*/ 1055 h 1179"/>
                <a:gd name="T106" fmla="*/ 819 w 1182"/>
                <a:gd name="T107" fmla="*/ 1027 h 1179"/>
                <a:gd name="T108" fmla="*/ 897 w 1182"/>
                <a:gd name="T109" fmla="*/ 1099 h 1179"/>
                <a:gd name="T110" fmla="*/ 970 w 1182"/>
                <a:gd name="T111" fmla="*/ 1047 h 1179"/>
                <a:gd name="T112" fmla="*/ 927 w 1182"/>
                <a:gd name="T113" fmla="*/ 951 h 1179"/>
                <a:gd name="T114" fmla="*/ 975 w 1182"/>
                <a:gd name="T115" fmla="*/ 898 h 1179"/>
                <a:gd name="T116" fmla="*/ 1076 w 1182"/>
                <a:gd name="T117" fmla="*/ 932 h 1179"/>
                <a:gd name="T118" fmla="*/ 1121 w 1182"/>
                <a:gd name="T119" fmla="*/ 856 h 1179"/>
                <a:gd name="T120" fmla="*/ 1042 w 1182"/>
                <a:gd name="T121" fmla="*/ 786 h 1179"/>
                <a:gd name="T122" fmla="*/ 1066 w 1182"/>
                <a:gd name="T123" fmla="*/ 716 h 1179"/>
                <a:gd name="T124" fmla="*/ 1172 w 1182"/>
                <a:gd name="T125" fmla="*/ 706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82" h="1179">
                  <a:moveTo>
                    <a:pt x="1172" y="706"/>
                  </a:moveTo>
                  <a:cubicBezTo>
                    <a:pt x="1177" y="678"/>
                    <a:pt x="1181" y="649"/>
                    <a:pt x="1182" y="619"/>
                  </a:cubicBezTo>
                  <a:cubicBezTo>
                    <a:pt x="1082" y="588"/>
                    <a:pt x="1082" y="588"/>
                    <a:pt x="1082" y="588"/>
                  </a:cubicBezTo>
                  <a:cubicBezTo>
                    <a:pt x="1082" y="562"/>
                    <a:pt x="1080" y="536"/>
                    <a:pt x="1075" y="511"/>
                  </a:cubicBezTo>
                  <a:cubicBezTo>
                    <a:pt x="1168" y="459"/>
                    <a:pt x="1168" y="459"/>
                    <a:pt x="1168" y="459"/>
                  </a:cubicBezTo>
                  <a:cubicBezTo>
                    <a:pt x="1161" y="431"/>
                    <a:pt x="1153" y="403"/>
                    <a:pt x="1143" y="377"/>
                  </a:cubicBezTo>
                  <a:cubicBezTo>
                    <a:pt x="1038" y="389"/>
                    <a:pt x="1038" y="389"/>
                    <a:pt x="1038" y="389"/>
                  </a:cubicBezTo>
                  <a:cubicBezTo>
                    <a:pt x="1027" y="364"/>
                    <a:pt x="1014" y="341"/>
                    <a:pt x="999" y="319"/>
                  </a:cubicBezTo>
                  <a:cubicBezTo>
                    <a:pt x="1062" y="234"/>
                    <a:pt x="1062" y="234"/>
                    <a:pt x="1062" y="234"/>
                  </a:cubicBezTo>
                  <a:cubicBezTo>
                    <a:pt x="1045" y="211"/>
                    <a:pt x="1026" y="190"/>
                    <a:pt x="1006" y="171"/>
                  </a:cubicBezTo>
                  <a:cubicBezTo>
                    <a:pt x="916" y="224"/>
                    <a:pt x="916" y="224"/>
                    <a:pt x="916" y="224"/>
                  </a:cubicBezTo>
                  <a:cubicBezTo>
                    <a:pt x="895" y="206"/>
                    <a:pt x="873" y="189"/>
                    <a:pt x="850" y="175"/>
                  </a:cubicBezTo>
                  <a:cubicBezTo>
                    <a:pt x="873" y="72"/>
                    <a:pt x="873" y="72"/>
                    <a:pt x="873" y="72"/>
                  </a:cubicBezTo>
                  <a:cubicBezTo>
                    <a:pt x="848" y="58"/>
                    <a:pt x="823" y="47"/>
                    <a:pt x="797" y="37"/>
                  </a:cubicBezTo>
                  <a:cubicBezTo>
                    <a:pt x="735" y="123"/>
                    <a:pt x="735" y="123"/>
                    <a:pt x="735" y="123"/>
                  </a:cubicBezTo>
                  <a:cubicBezTo>
                    <a:pt x="709" y="115"/>
                    <a:pt x="682" y="109"/>
                    <a:pt x="654" y="105"/>
                  </a:cubicBezTo>
                  <a:cubicBezTo>
                    <a:pt x="633" y="2"/>
                    <a:pt x="633" y="2"/>
                    <a:pt x="633" y="2"/>
                  </a:cubicBezTo>
                  <a:cubicBezTo>
                    <a:pt x="619" y="1"/>
                    <a:pt x="605" y="0"/>
                    <a:pt x="591" y="0"/>
                  </a:cubicBezTo>
                  <a:cubicBezTo>
                    <a:pt x="577" y="0"/>
                    <a:pt x="563" y="1"/>
                    <a:pt x="549" y="2"/>
                  </a:cubicBezTo>
                  <a:cubicBezTo>
                    <a:pt x="528" y="105"/>
                    <a:pt x="528" y="105"/>
                    <a:pt x="528" y="105"/>
                  </a:cubicBezTo>
                  <a:cubicBezTo>
                    <a:pt x="500" y="109"/>
                    <a:pt x="473" y="115"/>
                    <a:pt x="447" y="123"/>
                  </a:cubicBezTo>
                  <a:cubicBezTo>
                    <a:pt x="386" y="37"/>
                    <a:pt x="386" y="37"/>
                    <a:pt x="386" y="37"/>
                  </a:cubicBezTo>
                  <a:cubicBezTo>
                    <a:pt x="359" y="47"/>
                    <a:pt x="334" y="58"/>
                    <a:pt x="310" y="72"/>
                  </a:cubicBezTo>
                  <a:cubicBezTo>
                    <a:pt x="333" y="175"/>
                    <a:pt x="333" y="175"/>
                    <a:pt x="333" y="175"/>
                  </a:cubicBezTo>
                  <a:cubicBezTo>
                    <a:pt x="309" y="189"/>
                    <a:pt x="287" y="206"/>
                    <a:pt x="267" y="224"/>
                  </a:cubicBezTo>
                  <a:cubicBezTo>
                    <a:pt x="176" y="171"/>
                    <a:pt x="176" y="171"/>
                    <a:pt x="176" y="171"/>
                  </a:cubicBezTo>
                  <a:cubicBezTo>
                    <a:pt x="156" y="190"/>
                    <a:pt x="137" y="211"/>
                    <a:pt x="120" y="234"/>
                  </a:cubicBezTo>
                  <a:cubicBezTo>
                    <a:pt x="183" y="319"/>
                    <a:pt x="183" y="319"/>
                    <a:pt x="183" y="319"/>
                  </a:cubicBezTo>
                  <a:cubicBezTo>
                    <a:pt x="168" y="341"/>
                    <a:pt x="155" y="364"/>
                    <a:pt x="144" y="389"/>
                  </a:cubicBezTo>
                  <a:cubicBezTo>
                    <a:pt x="40" y="377"/>
                    <a:pt x="40" y="377"/>
                    <a:pt x="40" y="377"/>
                  </a:cubicBezTo>
                  <a:cubicBezTo>
                    <a:pt x="29" y="403"/>
                    <a:pt x="21" y="431"/>
                    <a:pt x="14" y="459"/>
                  </a:cubicBezTo>
                  <a:cubicBezTo>
                    <a:pt x="107" y="511"/>
                    <a:pt x="107" y="511"/>
                    <a:pt x="107" y="511"/>
                  </a:cubicBezTo>
                  <a:cubicBezTo>
                    <a:pt x="103" y="536"/>
                    <a:pt x="100" y="562"/>
                    <a:pt x="100" y="588"/>
                  </a:cubicBezTo>
                  <a:cubicBezTo>
                    <a:pt x="0" y="619"/>
                    <a:pt x="0" y="619"/>
                    <a:pt x="0" y="619"/>
                  </a:cubicBezTo>
                  <a:cubicBezTo>
                    <a:pt x="1" y="649"/>
                    <a:pt x="5" y="678"/>
                    <a:pt x="10" y="706"/>
                  </a:cubicBezTo>
                  <a:cubicBezTo>
                    <a:pt x="116" y="716"/>
                    <a:pt x="116" y="716"/>
                    <a:pt x="116" y="716"/>
                  </a:cubicBezTo>
                  <a:cubicBezTo>
                    <a:pt x="122" y="740"/>
                    <a:pt x="130" y="764"/>
                    <a:pt x="140" y="786"/>
                  </a:cubicBezTo>
                  <a:cubicBezTo>
                    <a:pt x="61" y="856"/>
                    <a:pt x="61" y="856"/>
                    <a:pt x="61" y="856"/>
                  </a:cubicBezTo>
                  <a:cubicBezTo>
                    <a:pt x="74" y="883"/>
                    <a:pt x="90" y="908"/>
                    <a:pt x="107" y="932"/>
                  </a:cubicBezTo>
                  <a:cubicBezTo>
                    <a:pt x="207" y="898"/>
                    <a:pt x="207" y="898"/>
                    <a:pt x="207" y="898"/>
                  </a:cubicBezTo>
                  <a:cubicBezTo>
                    <a:pt x="222" y="917"/>
                    <a:pt x="238" y="934"/>
                    <a:pt x="256" y="951"/>
                  </a:cubicBezTo>
                  <a:cubicBezTo>
                    <a:pt x="212" y="1047"/>
                    <a:pt x="212" y="1047"/>
                    <a:pt x="212" y="1047"/>
                  </a:cubicBezTo>
                  <a:cubicBezTo>
                    <a:pt x="235" y="1066"/>
                    <a:pt x="259" y="1083"/>
                    <a:pt x="285" y="1099"/>
                  </a:cubicBezTo>
                  <a:cubicBezTo>
                    <a:pt x="363" y="1027"/>
                    <a:pt x="363" y="1027"/>
                    <a:pt x="363" y="1027"/>
                  </a:cubicBezTo>
                  <a:cubicBezTo>
                    <a:pt x="384" y="1038"/>
                    <a:pt x="405" y="1047"/>
                    <a:pt x="427" y="1055"/>
                  </a:cubicBezTo>
                  <a:cubicBezTo>
                    <a:pt x="426" y="1161"/>
                    <a:pt x="426" y="1161"/>
                    <a:pt x="426" y="1161"/>
                  </a:cubicBezTo>
                  <a:cubicBezTo>
                    <a:pt x="455" y="1169"/>
                    <a:pt x="484" y="1175"/>
                    <a:pt x="514" y="1179"/>
                  </a:cubicBezTo>
                  <a:cubicBezTo>
                    <a:pt x="557" y="1082"/>
                    <a:pt x="557" y="1082"/>
                    <a:pt x="557" y="1082"/>
                  </a:cubicBezTo>
                  <a:cubicBezTo>
                    <a:pt x="568" y="1083"/>
                    <a:pt x="580" y="1083"/>
                    <a:pt x="591" y="1083"/>
                  </a:cubicBezTo>
                  <a:cubicBezTo>
                    <a:pt x="603" y="1083"/>
                    <a:pt x="614" y="1083"/>
                    <a:pt x="626" y="1082"/>
                  </a:cubicBezTo>
                  <a:cubicBezTo>
                    <a:pt x="668" y="1179"/>
                    <a:pt x="668" y="1179"/>
                    <a:pt x="668" y="1179"/>
                  </a:cubicBezTo>
                  <a:cubicBezTo>
                    <a:pt x="698" y="1175"/>
                    <a:pt x="728" y="1169"/>
                    <a:pt x="756" y="1161"/>
                  </a:cubicBezTo>
                  <a:cubicBezTo>
                    <a:pt x="755" y="1055"/>
                    <a:pt x="755" y="1055"/>
                    <a:pt x="755" y="1055"/>
                  </a:cubicBezTo>
                  <a:cubicBezTo>
                    <a:pt x="777" y="1047"/>
                    <a:pt x="799" y="1038"/>
                    <a:pt x="819" y="1027"/>
                  </a:cubicBezTo>
                  <a:cubicBezTo>
                    <a:pt x="897" y="1099"/>
                    <a:pt x="897" y="1099"/>
                    <a:pt x="897" y="1099"/>
                  </a:cubicBezTo>
                  <a:cubicBezTo>
                    <a:pt x="923" y="1083"/>
                    <a:pt x="947" y="1066"/>
                    <a:pt x="970" y="1047"/>
                  </a:cubicBezTo>
                  <a:cubicBezTo>
                    <a:pt x="927" y="951"/>
                    <a:pt x="927" y="951"/>
                    <a:pt x="927" y="951"/>
                  </a:cubicBezTo>
                  <a:cubicBezTo>
                    <a:pt x="944" y="934"/>
                    <a:pt x="960" y="917"/>
                    <a:pt x="975" y="898"/>
                  </a:cubicBezTo>
                  <a:cubicBezTo>
                    <a:pt x="1076" y="932"/>
                    <a:pt x="1076" y="932"/>
                    <a:pt x="1076" y="932"/>
                  </a:cubicBezTo>
                  <a:cubicBezTo>
                    <a:pt x="1093" y="908"/>
                    <a:pt x="1108" y="883"/>
                    <a:pt x="1121" y="856"/>
                  </a:cubicBezTo>
                  <a:cubicBezTo>
                    <a:pt x="1042" y="786"/>
                    <a:pt x="1042" y="786"/>
                    <a:pt x="1042" y="786"/>
                  </a:cubicBezTo>
                  <a:cubicBezTo>
                    <a:pt x="1052" y="764"/>
                    <a:pt x="1060" y="740"/>
                    <a:pt x="1066" y="716"/>
                  </a:cubicBezTo>
                  <a:lnTo>
                    <a:pt x="1172" y="706"/>
                  </a:lnTo>
                  <a:close/>
                </a:path>
              </a:pathLst>
            </a:custGeom>
            <a:solidFill>
              <a:srgbClr val="016AA3"/>
            </a:solidFill>
            <a:ln>
              <a:noFill/>
            </a:ln>
            <a:effectLst>
              <a:outerShdw blurRad="50800" dist="25400" dir="10800000" algn="r"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40" name="Oval 87"/>
            <p:cNvSpPr>
              <a:spLocks noChangeArrowheads="1"/>
            </p:cNvSpPr>
            <p:nvPr/>
          </p:nvSpPr>
          <p:spPr bwMode="auto">
            <a:xfrm>
              <a:off x="1710450" y="2882255"/>
              <a:ext cx="1288877" cy="1287287"/>
            </a:xfrm>
            <a:prstGeom prst="ellipse">
              <a:avLst/>
            </a:prstGeom>
            <a:solidFill>
              <a:srgbClr val="015685"/>
            </a:solidFill>
            <a:ln>
              <a:noFill/>
            </a:ln>
            <a:effectLst/>
          </p:spPr>
          <p:txBody>
            <a:bodyPr vert="horz" wrap="square" lIns="91440" tIns="45720" rIns="91440" bIns="45720" numCol="1" anchor="t" anchorCtr="0" compatLnSpc="1">
              <a:prstTxWarp prst="textNoShape">
                <a:avLst/>
              </a:prstTxWarp>
            </a:bodyPr>
            <a:lstStyle/>
            <a:p>
              <a:endParaRPr lang="en-US"/>
            </a:p>
          </p:txBody>
        </p:sp>
        <p:sp>
          <p:nvSpPr>
            <p:cNvPr id="41" name="Oval 87"/>
            <p:cNvSpPr>
              <a:spLocks noChangeArrowheads="1"/>
            </p:cNvSpPr>
            <p:nvPr/>
          </p:nvSpPr>
          <p:spPr bwMode="auto">
            <a:xfrm>
              <a:off x="1822295" y="2993961"/>
              <a:ext cx="1065187" cy="1063874"/>
            </a:xfrm>
            <a:prstGeom prst="ellipse">
              <a:avLst/>
            </a:prstGeom>
            <a:solidFill>
              <a:schemeClr val="bg1"/>
            </a:solidFill>
            <a:ln>
              <a:noFill/>
            </a:ln>
            <a:effectLst>
              <a:outerShdw blurRad="50800" dist="38100" dir="5400000" algn="t"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grpSp>
      <p:sp>
        <p:nvSpPr>
          <p:cNvPr id="42" name="Arc 41"/>
          <p:cNvSpPr>
            <a:spLocks noChangeArrowheads="1"/>
          </p:cNvSpPr>
          <p:nvPr/>
        </p:nvSpPr>
        <p:spPr bwMode="auto">
          <a:xfrm flipV="1">
            <a:off x="3828416" y="2037246"/>
            <a:ext cx="1895652" cy="1893314"/>
          </a:xfrm>
          <a:prstGeom prst="arc">
            <a:avLst>
              <a:gd name="adj1" fmla="val 13742682"/>
              <a:gd name="adj2" fmla="val 18423165"/>
            </a:avLst>
          </a:prstGeom>
          <a:noFill/>
          <a:ln w="57150" cap="rnd">
            <a:solidFill>
              <a:schemeClr val="bg1">
                <a:lumMod val="85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Arc 42"/>
          <p:cNvSpPr>
            <a:spLocks noChangeArrowheads="1"/>
          </p:cNvSpPr>
          <p:nvPr/>
        </p:nvSpPr>
        <p:spPr bwMode="auto">
          <a:xfrm>
            <a:off x="5267441" y="2236026"/>
            <a:ext cx="1895652" cy="1893314"/>
          </a:xfrm>
          <a:prstGeom prst="arc">
            <a:avLst>
              <a:gd name="adj1" fmla="val 13742682"/>
              <a:gd name="adj2" fmla="val 18423165"/>
            </a:avLst>
          </a:prstGeom>
          <a:noFill/>
          <a:ln w="57150" cap="rnd">
            <a:solidFill>
              <a:schemeClr val="bg1">
                <a:lumMod val="85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Arc 43"/>
          <p:cNvSpPr>
            <a:spLocks noChangeArrowheads="1"/>
          </p:cNvSpPr>
          <p:nvPr/>
        </p:nvSpPr>
        <p:spPr bwMode="auto">
          <a:xfrm flipV="1">
            <a:off x="6706466" y="1997490"/>
            <a:ext cx="1895652" cy="1893314"/>
          </a:xfrm>
          <a:prstGeom prst="arc">
            <a:avLst>
              <a:gd name="adj1" fmla="val 13742682"/>
              <a:gd name="adj2" fmla="val 18423165"/>
            </a:avLst>
          </a:prstGeom>
          <a:noFill/>
          <a:ln w="57150" cap="rnd">
            <a:solidFill>
              <a:schemeClr val="bg1">
                <a:lumMod val="85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Arc 44"/>
          <p:cNvSpPr>
            <a:spLocks noChangeArrowheads="1"/>
          </p:cNvSpPr>
          <p:nvPr/>
        </p:nvSpPr>
        <p:spPr bwMode="auto">
          <a:xfrm>
            <a:off x="8145492" y="2222774"/>
            <a:ext cx="1895652" cy="1893314"/>
          </a:xfrm>
          <a:prstGeom prst="arc">
            <a:avLst>
              <a:gd name="adj1" fmla="val 13742682"/>
              <a:gd name="adj2" fmla="val 18423165"/>
            </a:avLst>
          </a:prstGeom>
          <a:noFill/>
          <a:ln w="57150" cap="rnd">
            <a:solidFill>
              <a:schemeClr val="bg1">
                <a:lumMod val="85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46" name="Straight Connector 45"/>
          <p:cNvCxnSpPr/>
          <p:nvPr/>
        </p:nvCxnSpPr>
        <p:spPr>
          <a:xfrm>
            <a:off x="3337217" y="1932784"/>
            <a:ext cx="0" cy="206453"/>
          </a:xfrm>
          <a:prstGeom prst="line">
            <a:avLst/>
          </a:prstGeom>
          <a:noFill/>
          <a:ln w="57150" cap="rnd">
            <a:solidFill>
              <a:schemeClr val="bg1">
                <a:lumMod val="85000"/>
              </a:schemeClr>
            </a:solidFill>
            <a:prstDash val="solid"/>
            <a:round/>
            <a:headEnd/>
            <a:tailEnd/>
          </a:ln>
          <a:extLst>
            <a:ext uri="{909E8E84-426E-40DD-AFC4-6F175D3DCCD1}">
              <a14:hiddenFill xmlns:a14="http://schemas.microsoft.com/office/drawing/2010/main">
                <a:noFill/>
              </a14:hiddenFill>
            </a:ext>
          </a:extLst>
        </p:spPr>
      </p:cxnSp>
      <p:grpSp>
        <p:nvGrpSpPr>
          <p:cNvPr id="47" name="Group 46"/>
          <p:cNvGrpSpPr/>
          <p:nvPr/>
        </p:nvGrpSpPr>
        <p:grpSpPr>
          <a:xfrm>
            <a:off x="2686883" y="1227849"/>
            <a:ext cx="1300669" cy="609318"/>
            <a:chOff x="857762" y="1255897"/>
            <a:chExt cx="1731191" cy="811005"/>
          </a:xfrm>
        </p:grpSpPr>
        <p:sp>
          <p:nvSpPr>
            <p:cNvPr id="48" name="TextBox 47"/>
            <p:cNvSpPr txBox="1"/>
            <p:nvPr/>
          </p:nvSpPr>
          <p:spPr>
            <a:xfrm>
              <a:off x="857762" y="1452424"/>
              <a:ext cx="1731191" cy="614478"/>
            </a:xfrm>
            <a:prstGeom prst="rect">
              <a:avLst/>
            </a:prstGeom>
            <a:noFill/>
            <a:ln w="6350">
              <a:noFill/>
              <a:prstDash val="dash"/>
            </a:ln>
          </p:spPr>
          <p:txBody>
            <a:bodyPr wrap="square" lIns="0" tIns="0" rIns="0" bIns="0" rtlCol="0">
              <a:spAutoFit/>
            </a:bodyPr>
            <a:lstStyle/>
            <a:p>
              <a:pPr algn="ctr"/>
              <a:r>
                <a:rPr lang="en-US" sz="1000" dirty="0" smtClean="0"/>
                <a:t>Debt Data entered in METCORE Database for processing</a:t>
              </a:r>
              <a:endParaRPr lang="en-US" sz="1000" dirty="0"/>
            </a:p>
          </p:txBody>
        </p:sp>
        <p:sp>
          <p:nvSpPr>
            <p:cNvPr id="49" name="TextBox 48"/>
            <p:cNvSpPr txBox="1"/>
            <p:nvPr/>
          </p:nvSpPr>
          <p:spPr>
            <a:xfrm>
              <a:off x="1164518" y="1255897"/>
              <a:ext cx="1117676" cy="491582"/>
            </a:xfrm>
            <a:prstGeom prst="rect">
              <a:avLst/>
            </a:prstGeom>
            <a:noFill/>
            <a:ln w="6350">
              <a:noFill/>
              <a:prstDash val="dash"/>
            </a:ln>
          </p:spPr>
          <p:txBody>
            <a:bodyPr wrap="square" lIns="0" tIns="0" rIns="0" bIns="0" rtlCol="0">
              <a:spAutoFit/>
            </a:bodyPr>
            <a:lstStyle/>
            <a:p>
              <a:pPr algn="ctr"/>
              <a:r>
                <a:rPr lang="en-US" sz="1200" b="1" dirty="0" smtClean="0">
                  <a:solidFill>
                    <a:srgbClr val="016AA3"/>
                  </a:solidFill>
                </a:rPr>
                <a:t>DATA ENTRY</a:t>
              </a:r>
              <a:endParaRPr lang="en-US" sz="1200" b="1" dirty="0">
                <a:solidFill>
                  <a:srgbClr val="016AA3"/>
                </a:solidFill>
              </a:endParaRPr>
            </a:p>
          </p:txBody>
        </p:sp>
      </p:grpSp>
      <p:cxnSp>
        <p:nvCxnSpPr>
          <p:cNvPr id="50" name="Straight Connector 49"/>
          <p:cNvCxnSpPr/>
          <p:nvPr/>
        </p:nvCxnSpPr>
        <p:spPr>
          <a:xfrm>
            <a:off x="6215267" y="1985792"/>
            <a:ext cx="0" cy="206453"/>
          </a:xfrm>
          <a:prstGeom prst="line">
            <a:avLst/>
          </a:prstGeom>
          <a:noFill/>
          <a:ln w="57150" cap="rnd">
            <a:solidFill>
              <a:schemeClr val="bg1">
                <a:lumMod val="85000"/>
              </a:schemeClr>
            </a:solidFill>
            <a:prstDash val="solid"/>
            <a:round/>
            <a:headEnd/>
            <a:tailEnd/>
          </a:ln>
          <a:extLst>
            <a:ext uri="{909E8E84-426E-40DD-AFC4-6F175D3DCCD1}">
              <a14:hiddenFill xmlns:a14="http://schemas.microsoft.com/office/drawing/2010/main">
                <a:noFill/>
              </a14:hiddenFill>
            </a:ext>
          </a:extLst>
        </p:spPr>
      </p:cxnSp>
      <p:cxnSp>
        <p:nvCxnSpPr>
          <p:cNvPr id="51" name="Straight Connector 50"/>
          <p:cNvCxnSpPr/>
          <p:nvPr/>
        </p:nvCxnSpPr>
        <p:spPr>
          <a:xfrm>
            <a:off x="9093318" y="1932784"/>
            <a:ext cx="0" cy="206453"/>
          </a:xfrm>
          <a:prstGeom prst="line">
            <a:avLst/>
          </a:prstGeom>
          <a:noFill/>
          <a:ln w="57150" cap="rnd">
            <a:solidFill>
              <a:schemeClr val="bg1">
                <a:lumMod val="85000"/>
              </a:schemeClr>
            </a:solidFill>
            <a:prstDash val="solid"/>
            <a:round/>
            <a:headEnd/>
            <a:tailEnd/>
          </a:ln>
          <a:extLst>
            <a:ext uri="{909E8E84-426E-40DD-AFC4-6F175D3DCCD1}">
              <a14:hiddenFill xmlns:a14="http://schemas.microsoft.com/office/drawing/2010/main">
                <a:noFill/>
              </a14:hiddenFill>
            </a:ext>
          </a:extLst>
        </p:spPr>
      </p:cxnSp>
      <p:cxnSp>
        <p:nvCxnSpPr>
          <p:cNvPr id="52" name="Straight Connector 51"/>
          <p:cNvCxnSpPr/>
          <p:nvPr/>
        </p:nvCxnSpPr>
        <p:spPr>
          <a:xfrm>
            <a:off x="4776242" y="4013024"/>
            <a:ext cx="0" cy="206453"/>
          </a:xfrm>
          <a:prstGeom prst="line">
            <a:avLst/>
          </a:prstGeom>
          <a:noFill/>
          <a:ln w="57150" cap="rnd">
            <a:solidFill>
              <a:schemeClr val="bg1">
                <a:lumMod val="85000"/>
              </a:schemeClr>
            </a:solidFill>
            <a:prstDash val="solid"/>
            <a:round/>
            <a:headEnd/>
            <a:tailEnd/>
          </a:ln>
          <a:extLst>
            <a:ext uri="{909E8E84-426E-40DD-AFC4-6F175D3DCCD1}">
              <a14:hiddenFill xmlns:a14="http://schemas.microsoft.com/office/drawing/2010/main">
                <a:noFill/>
              </a14:hiddenFill>
            </a:ext>
          </a:extLst>
        </p:spPr>
      </p:cxnSp>
      <p:cxnSp>
        <p:nvCxnSpPr>
          <p:cNvPr id="53" name="Straight Connector 52"/>
          <p:cNvCxnSpPr/>
          <p:nvPr/>
        </p:nvCxnSpPr>
        <p:spPr>
          <a:xfrm>
            <a:off x="7654292" y="4013024"/>
            <a:ext cx="0" cy="206453"/>
          </a:xfrm>
          <a:prstGeom prst="line">
            <a:avLst/>
          </a:prstGeom>
          <a:noFill/>
          <a:ln w="57150" cap="rnd">
            <a:solidFill>
              <a:schemeClr val="bg1">
                <a:lumMod val="85000"/>
              </a:schemeClr>
            </a:solidFill>
            <a:prstDash val="solid"/>
            <a:round/>
            <a:headEnd/>
            <a:tailEnd/>
          </a:ln>
          <a:extLst>
            <a:ext uri="{909E8E84-426E-40DD-AFC4-6F175D3DCCD1}">
              <a14:hiddenFill xmlns:a14="http://schemas.microsoft.com/office/drawing/2010/main">
                <a:noFill/>
              </a14:hiddenFill>
            </a:ext>
          </a:extLst>
        </p:spPr>
      </p:cxnSp>
      <p:grpSp>
        <p:nvGrpSpPr>
          <p:cNvPr id="54" name="Group 53"/>
          <p:cNvGrpSpPr/>
          <p:nvPr/>
        </p:nvGrpSpPr>
        <p:grpSpPr>
          <a:xfrm>
            <a:off x="5564933" y="1227852"/>
            <a:ext cx="1300669" cy="763206"/>
            <a:chOff x="857762" y="1255897"/>
            <a:chExt cx="1731191" cy="1015827"/>
          </a:xfrm>
        </p:grpSpPr>
        <p:sp>
          <p:nvSpPr>
            <p:cNvPr id="55" name="TextBox 54"/>
            <p:cNvSpPr txBox="1"/>
            <p:nvPr/>
          </p:nvSpPr>
          <p:spPr>
            <a:xfrm>
              <a:off x="857762" y="1452423"/>
              <a:ext cx="1731191" cy="819301"/>
            </a:xfrm>
            <a:prstGeom prst="rect">
              <a:avLst/>
            </a:prstGeom>
            <a:noFill/>
            <a:ln w="6350">
              <a:noFill/>
              <a:prstDash val="dash"/>
            </a:ln>
          </p:spPr>
          <p:txBody>
            <a:bodyPr wrap="square" lIns="0" tIns="0" rIns="0" bIns="0" rtlCol="0">
              <a:spAutoFit/>
            </a:bodyPr>
            <a:lstStyle/>
            <a:p>
              <a:pPr marL="171450" indent="-171450">
                <a:buFont typeface="Arial" panose="020B0604020202020204" pitchFamily="34" charset="0"/>
                <a:buChar char="•"/>
              </a:pPr>
              <a:r>
                <a:rPr lang="en-US" sz="1000" dirty="0" smtClean="0"/>
                <a:t>Follow-up Notice</a:t>
              </a:r>
            </a:p>
            <a:p>
              <a:pPr marL="171450" indent="-171450">
                <a:buFont typeface="Arial" panose="020B0604020202020204" pitchFamily="34" charset="0"/>
                <a:buChar char="•"/>
              </a:pPr>
              <a:r>
                <a:rPr lang="en-US" sz="1000" dirty="0" smtClean="0"/>
                <a:t>Visit Customers home, place of work to retrieve PTP funds</a:t>
              </a:r>
              <a:endParaRPr lang="en-US" sz="1000" dirty="0"/>
            </a:p>
          </p:txBody>
        </p:sp>
        <p:sp>
          <p:nvSpPr>
            <p:cNvPr id="56" name="TextBox 55"/>
            <p:cNvSpPr txBox="1"/>
            <p:nvPr/>
          </p:nvSpPr>
          <p:spPr>
            <a:xfrm>
              <a:off x="905160" y="1255897"/>
              <a:ext cx="1636390" cy="737371"/>
            </a:xfrm>
            <a:prstGeom prst="rect">
              <a:avLst/>
            </a:prstGeom>
            <a:noFill/>
            <a:ln w="6350">
              <a:noFill/>
              <a:prstDash val="dash"/>
            </a:ln>
          </p:spPr>
          <p:txBody>
            <a:bodyPr wrap="square" lIns="0" tIns="0" rIns="0" bIns="0" rtlCol="0">
              <a:spAutoFit/>
            </a:bodyPr>
            <a:lstStyle/>
            <a:p>
              <a:pPr algn="ctr"/>
              <a:r>
                <a:rPr lang="en-US" sz="1200" b="1" dirty="0" smtClean="0">
                  <a:solidFill>
                    <a:srgbClr val="FEA34F"/>
                  </a:solidFill>
                </a:rPr>
                <a:t>FIELD COLLECTORS</a:t>
              </a:r>
              <a:endParaRPr lang="en-US" sz="1200" b="1" dirty="0">
                <a:solidFill>
                  <a:srgbClr val="FEA34F"/>
                </a:solidFill>
              </a:endParaRPr>
            </a:p>
          </p:txBody>
        </p:sp>
      </p:grpSp>
      <p:grpSp>
        <p:nvGrpSpPr>
          <p:cNvPr id="57" name="Group 56"/>
          <p:cNvGrpSpPr/>
          <p:nvPr/>
        </p:nvGrpSpPr>
        <p:grpSpPr>
          <a:xfrm>
            <a:off x="8442984" y="1227851"/>
            <a:ext cx="1300669" cy="553998"/>
            <a:chOff x="857762" y="1255897"/>
            <a:chExt cx="1731191" cy="737372"/>
          </a:xfrm>
        </p:grpSpPr>
        <p:sp>
          <p:nvSpPr>
            <p:cNvPr id="58" name="TextBox 57"/>
            <p:cNvSpPr txBox="1"/>
            <p:nvPr/>
          </p:nvSpPr>
          <p:spPr>
            <a:xfrm>
              <a:off x="857762" y="1452423"/>
              <a:ext cx="1731191" cy="409652"/>
            </a:xfrm>
            <a:prstGeom prst="rect">
              <a:avLst/>
            </a:prstGeom>
            <a:noFill/>
            <a:ln w="6350">
              <a:noFill/>
              <a:prstDash val="dash"/>
            </a:ln>
          </p:spPr>
          <p:txBody>
            <a:bodyPr wrap="square" lIns="0" tIns="0" rIns="0" bIns="0" rtlCol="0">
              <a:spAutoFit/>
            </a:bodyPr>
            <a:lstStyle/>
            <a:p>
              <a:pPr algn="ctr"/>
              <a:r>
                <a:rPr lang="en-US" sz="1000" dirty="0" smtClean="0"/>
                <a:t>Case closed and records expunged from system</a:t>
              </a:r>
              <a:endParaRPr lang="en-US" sz="1000" dirty="0"/>
            </a:p>
          </p:txBody>
        </p:sp>
        <p:sp>
          <p:nvSpPr>
            <p:cNvPr id="59" name="TextBox 58"/>
            <p:cNvSpPr txBox="1"/>
            <p:nvPr/>
          </p:nvSpPr>
          <p:spPr>
            <a:xfrm>
              <a:off x="1108634" y="1255897"/>
              <a:ext cx="1229444" cy="737372"/>
            </a:xfrm>
            <a:prstGeom prst="rect">
              <a:avLst/>
            </a:prstGeom>
            <a:noFill/>
            <a:ln w="6350">
              <a:noFill/>
              <a:prstDash val="dash"/>
            </a:ln>
          </p:spPr>
          <p:txBody>
            <a:bodyPr wrap="square" lIns="0" tIns="0" rIns="0" bIns="0" rtlCol="0">
              <a:spAutoFit/>
            </a:bodyPr>
            <a:lstStyle/>
            <a:p>
              <a:pPr algn="ctr"/>
              <a:r>
                <a:rPr lang="en-US" sz="1200" b="1" dirty="0" smtClean="0">
                  <a:solidFill>
                    <a:srgbClr val="016AA3"/>
                  </a:solidFill>
                </a:rPr>
                <a:t>CASE CLOSED</a:t>
              </a:r>
              <a:endParaRPr lang="en-US" sz="1200" b="1" dirty="0">
                <a:solidFill>
                  <a:srgbClr val="016AA3"/>
                </a:solidFill>
              </a:endParaRPr>
            </a:p>
          </p:txBody>
        </p:sp>
      </p:grpSp>
      <p:grpSp>
        <p:nvGrpSpPr>
          <p:cNvPr id="60" name="Group 59"/>
          <p:cNvGrpSpPr/>
          <p:nvPr/>
        </p:nvGrpSpPr>
        <p:grpSpPr>
          <a:xfrm>
            <a:off x="4086152" y="4258692"/>
            <a:ext cx="1411997" cy="917094"/>
            <a:chOff x="804848" y="1255897"/>
            <a:chExt cx="1879369" cy="1220652"/>
          </a:xfrm>
        </p:grpSpPr>
        <p:sp>
          <p:nvSpPr>
            <p:cNvPr id="61" name="TextBox 60"/>
            <p:cNvSpPr txBox="1"/>
            <p:nvPr/>
          </p:nvSpPr>
          <p:spPr>
            <a:xfrm>
              <a:off x="804848" y="1452423"/>
              <a:ext cx="1879369" cy="1024126"/>
            </a:xfrm>
            <a:prstGeom prst="rect">
              <a:avLst/>
            </a:prstGeom>
            <a:noFill/>
            <a:ln w="6350">
              <a:noFill/>
              <a:prstDash val="dash"/>
            </a:ln>
          </p:spPr>
          <p:txBody>
            <a:bodyPr wrap="square" lIns="0" tIns="0" rIns="0" bIns="0" rtlCol="0">
              <a:spAutoFit/>
            </a:bodyPr>
            <a:lstStyle/>
            <a:p>
              <a:pPr marL="171450" indent="-171450">
                <a:buFont typeface="Arial" panose="020B0604020202020204" pitchFamily="34" charset="0"/>
                <a:buChar char="•"/>
              </a:pPr>
              <a:r>
                <a:rPr lang="en-US" sz="1000" dirty="0" smtClean="0"/>
                <a:t>Send Dunning Letters</a:t>
              </a:r>
            </a:p>
            <a:p>
              <a:pPr marL="171450" indent="-171450">
                <a:buFont typeface="Arial" panose="020B0604020202020204" pitchFamily="34" charset="0"/>
                <a:buChar char="•"/>
              </a:pPr>
              <a:r>
                <a:rPr lang="en-US" sz="1000" dirty="0" smtClean="0"/>
                <a:t>Emails/SMS reminders</a:t>
              </a:r>
            </a:p>
            <a:p>
              <a:pPr marL="171450" indent="-171450">
                <a:buFont typeface="Arial" panose="020B0604020202020204" pitchFamily="34" charset="0"/>
                <a:buChar char="•"/>
              </a:pPr>
              <a:r>
                <a:rPr lang="en-US" sz="1000" dirty="0" smtClean="0"/>
                <a:t>Contact Customer (phone calls) and log interactions</a:t>
              </a:r>
              <a:endParaRPr lang="en-US" sz="1000" dirty="0"/>
            </a:p>
          </p:txBody>
        </p:sp>
        <p:sp>
          <p:nvSpPr>
            <p:cNvPr id="62" name="TextBox 61"/>
            <p:cNvSpPr txBox="1"/>
            <p:nvPr/>
          </p:nvSpPr>
          <p:spPr>
            <a:xfrm>
              <a:off x="905160" y="1255897"/>
              <a:ext cx="1636390" cy="245791"/>
            </a:xfrm>
            <a:prstGeom prst="rect">
              <a:avLst/>
            </a:prstGeom>
            <a:noFill/>
            <a:ln w="6350">
              <a:noFill/>
              <a:prstDash val="dash"/>
            </a:ln>
          </p:spPr>
          <p:txBody>
            <a:bodyPr wrap="square" lIns="0" tIns="0" rIns="0" bIns="0" rtlCol="0">
              <a:spAutoFit/>
            </a:bodyPr>
            <a:lstStyle/>
            <a:p>
              <a:pPr algn="ctr"/>
              <a:r>
                <a:rPr lang="en-US" sz="1200" b="1" dirty="0" smtClean="0">
                  <a:solidFill>
                    <a:srgbClr val="46B688"/>
                  </a:solidFill>
                </a:rPr>
                <a:t>TELE-COLLECTORS</a:t>
              </a:r>
              <a:endParaRPr lang="en-US" sz="1200" b="1" dirty="0">
                <a:solidFill>
                  <a:srgbClr val="46B688"/>
                </a:solidFill>
              </a:endParaRPr>
            </a:p>
          </p:txBody>
        </p:sp>
      </p:grpSp>
      <p:grpSp>
        <p:nvGrpSpPr>
          <p:cNvPr id="63" name="Group 62"/>
          <p:cNvGrpSpPr/>
          <p:nvPr/>
        </p:nvGrpSpPr>
        <p:grpSpPr>
          <a:xfrm>
            <a:off x="7003958" y="4218933"/>
            <a:ext cx="1300669" cy="1070983"/>
            <a:chOff x="857762" y="1255897"/>
            <a:chExt cx="1731191" cy="1425484"/>
          </a:xfrm>
        </p:grpSpPr>
        <p:sp>
          <p:nvSpPr>
            <p:cNvPr id="64" name="TextBox 63"/>
            <p:cNvSpPr txBox="1"/>
            <p:nvPr/>
          </p:nvSpPr>
          <p:spPr>
            <a:xfrm>
              <a:off x="857762" y="1452424"/>
              <a:ext cx="1731191" cy="1228957"/>
            </a:xfrm>
            <a:prstGeom prst="rect">
              <a:avLst/>
            </a:prstGeom>
            <a:noFill/>
            <a:ln w="6350">
              <a:noFill/>
              <a:prstDash val="dash"/>
            </a:ln>
          </p:spPr>
          <p:txBody>
            <a:bodyPr wrap="square" lIns="0" tIns="0" rIns="0" bIns="0" rtlCol="0">
              <a:spAutoFit/>
            </a:bodyPr>
            <a:lstStyle/>
            <a:p>
              <a:pPr marL="171450" indent="-171450">
                <a:buFont typeface="Arial" panose="020B0604020202020204" pitchFamily="34" charset="0"/>
                <a:buChar char="•"/>
              </a:pPr>
              <a:r>
                <a:rPr lang="en-US" sz="1000" dirty="0" smtClean="0"/>
                <a:t>Ultimatum Notice</a:t>
              </a:r>
            </a:p>
            <a:p>
              <a:pPr marL="171450" indent="-171450">
                <a:buFont typeface="Arial" panose="020B0604020202020204" pitchFamily="34" charset="0"/>
                <a:buChar char="•"/>
              </a:pPr>
              <a:r>
                <a:rPr lang="en-US" sz="1000" dirty="0" smtClean="0"/>
                <a:t>File lawsuit against customer</a:t>
              </a:r>
            </a:p>
            <a:p>
              <a:pPr marL="171450" indent="-171450">
                <a:buFont typeface="Arial" panose="020B0604020202020204" pitchFamily="34" charset="0"/>
                <a:buChar char="•"/>
              </a:pPr>
              <a:r>
                <a:rPr lang="en-US" sz="1000" dirty="0" smtClean="0"/>
                <a:t>Court order Repossession and, or awards damages</a:t>
              </a:r>
              <a:endParaRPr lang="en-US" sz="1000" dirty="0"/>
            </a:p>
          </p:txBody>
        </p:sp>
        <p:sp>
          <p:nvSpPr>
            <p:cNvPr id="65" name="TextBox 64"/>
            <p:cNvSpPr txBox="1"/>
            <p:nvPr/>
          </p:nvSpPr>
          <p:spPr>
            <a:xfrm>
              <a:off x="1215322" y="1255897"/>
              <a:ext cx="1016068" cy="491582"/>
            </a:xfrm>
            <a:prstGeom prst="rect">
              <a:avLst/>
            </a:prstGeom>
            <a:noFill/>
            <a:ln w="6350">
              <a:noFill/>
              <a:prstDash val="dash"/>
            </a:ln>
          </p:spPr>
          <p:txBody>
            <a:bodyPr wrap="square" lIns="0" tIns="0" rIns="0" bIns="0" rtlCol="0">
              <a:spAutoFit/>
            </a:bodyPr>
            <a:lstStyle/>
            <a:p>
              <a:pPr algn="ctr"/>
              <a:r>
                <a:rPr lang="en-US" sz="1200" b="1" dirty="0" smtClean="0">
                  <a:solidFill>
                    <a:srgbClr val="AAAAAA"/>
                  </a:solidFill>
                </a:rPr>
                <a:t>LITIGATION</a:t>
              </a:r>
              <a:endParaRPr lang="en-US" sz="1200" b="1" dirty="0">
                <a:solidFill>
                  <a:srgbClr val="AAAAAA"/>
                </a:solidFill>
              </a:endParaRPr>
            </a:p>
          </p:txBody>
        </p:sp>
      </p:grpSp>
      <p:grpSp>
        <p:nvGrpSpPr>
          <p:cNvPr id="77" name="Group 76"/>
          <p:cNvGrpSpPr/>
          <p:nvPr/>
        </p:nvGrpSpPr>
        <p:grpSpPr>
          <a:xfrm>
            <a:off x="8980685" y="2942221"/>
            <a:ext cx="214688" cy="215880"/>
            <a:chOff x="2025650" y="2516188"/>
            <a:chExt cx="285750" cy="287337"/>
          </a:xfrm>
          <a:solidFill>
            <a:srgbClr val="016AA3"/>
          </a:solidFill>
          <a:effectLst>
            <a:outerShdw blurRad="38100" dist="25400" dir="5400000" algn="ctr" rotWithShape="0">
              <a:srgbClr val="000000">
                <a:alpha val="20000"/>
              </a:srgbClr>
            </a:outerShdw>
          </a:effectLst>
        </p:grpSpPr>
        <p:sp>
          <p:nvSpPr>
            <p:cNvPr id="78" name="Freeform 1153"/>
            <p:cNvSpPr>
              <a:spLocks/>
            </p:cNvSpPr>
            <p:nvPr/>
          </p:nvSpPr>
          <p:spPr bwMode="auto">
            <a:xfrm>
              <a:off x="2187575" y="2554288"/>
              <a:ext cx="38100" cy="107950"/>
            </a:xfrm>
            <a:custGeom>
              <a:avLst/>
              <a:gdLst>
                <a:gd name="T0" fmla="*/ 24 w 95"/>
                <a:gd name="T1" fmla="*/ 271 h 271"/>
                <a:gd name="T2" fmla="*/ 40 w 95"/>
                <a:gd name="T3" fmla="*/ 262 h 271"/>
                <a:gd name="T4" fmla="*/ 58 w 95"/>
                <a:gd name="T5" fmla="*/ 255 h 271"/>
                <a:gd name="T6" fmla="*/ 77 w 95"/>
                <a:gd name="T7" fmla="*/ 249 h 271"/>
                <a:gd name="T8" fmla="*/ 95 w 95"/>
                <a:gd name="T9" fmla="*/ 244 h 271"/>
                <a:gd name="T10" fmla="*/ 95 w 95"/>
                <a:gd name="T11" fmla="*/ 11 h 271"/>
                <a:gd name="T12" fmla="*/ 95 w 95"/>
                <a:gd name="T13" fmla="*/ 7 h 271"/>
                <a:gd name="T14" fmla="*/ 92 w 95"/>
                <a:gd name="T15" fmla="*/ 3 h 271"/>
                <a:gd name="T16" fmla="*/ 88 w 95"/>
                <a:gd name="T17" fmla="*/ 1 h 271"/>
                <a:gd name="T18" fmla="*/ 84 w 95"/>
                <a:gd name="T19" fmla="*/ 0 h 271"/>
                <a:gd name="T20" fmla="*/ 0 w 95"/>
                <a:gd name="T21" fmla="*/ 0 h 271"/>
                <a:gd name="T22" fmla="*/ 0 w 95"/>
                <a:gd name="T23" fmla="*/ 71 h 271"/>
                <a:gd name="T24" fmla="*/ 24 w 95"/>
                <a:gd name="T25" fmla="*/ 71 h 271"/>
                <a:gd name="T26" fmla="*/ 24 w 95"/>
                <a:gd name="T27"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5" h="271">
                  <a:moveTo>
                    <a:pt x="24" y="271"/>
                  </a:moveTo>
                  <a:lnTo>
                    <a:pt x="40" y="262"/>
                  </a:lnTo>
                  <a:lnTo>
                    <a:pt x="58" y="255"/>
                  </a:lnTo>
                  <a:lnTo>
                    <a:pt x="77" y="249"/>
                  </a:lnTo>
                  <a:lnTo>
                    <a:pt x="95" y="244"/>
                  </a:lnTo>
                  <a:lnTo>
                    <a:pt x="95" y="11"/>
                  </a:lnTo>
                  <a:lnTo>
                    <a:pt x="95" y="7"/>
                  </a:lnTo>
                  <a:lnTo>
                    <a:pt x="92" y="3"/>
                  </a:lnTo>
                  <a:lnTo>
                    <a:pt x="88" y="1"/>
                  </a:lnTo>
                  <a:lnTo>
                    <a:pt x="84" y="0"/>
                  </a:lnTo>
                  <a:lnTo>
                    <a:pt x="0" y="0"/>
                  </a:lnTo>
                  <a:lnTo>
                    <a:pt x="0" y="71"/>
                  </a:lnTo>
                  <a:lnTo>
                    <a:pt x="24" y="71"/>
                  </a:lnTo>
                  <a:lnTo>
                    <a:pt x="24"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1154"/>
            <p:cNvSpPr>
              <a:spLocks/>
            </p:cNvSpPr>
            <p:nvPr/>
          </p:nvSpPr>
          <p:spPr bwMode="auto">
            <a:xfrm>
              <a:off x="2025650" y="2554288"/>
              <a:ext cx="146050" cy="220663"/>
            </a:xfrm>
            <a:custGeom>
              <a:avLst/>
              <a:gdLst>
                <a:gd name="T0" fmla="*/ 72 w 369"/>
                <a:gd name="T1" fmla="*/ 481 h 554"/>
                <a:gd name="T2" fmla="*/ 72 w 369"/>
                <a:gd name="T3" fmla="*/ 71 h 554"/>
                <a:gd name="T4" fmla="*/ 97 w 369"/>
                <a:gd name="T5" fmla="*/ 71 h 554"/>
                <a:gd name="T6" fmla="*/ 97 w 369"/>
                <a:gd name="T7" fmla="*/ 0 h 554"/>
                <a:gd name="T8" fmla="*/ 12 w 369"/>
                <a:gd name="T9" fmla="*/ 0 h 554"/>
                <a:gd name="T10" fmla="*/ 8 w 369"/>
                <a:gd name="T11" fmla="*/ 1 h 554"/>
                <a:gd name="T12" fmla="*/ 4 w 369"/>
                <a:gd name="T13" fmla="*/ 3 h 554"/>
                <a:gd name="T14" fmla="*/ 1 w 369"/>
                <a:gd name="T15" fmla="*/ 7 h 554"/>
                <a:gd name="T16" fmla="*/ 0 w 369"/>
                <a:gd name="T17" fmla="*/ 11 h 554"/>
                <a:gd name="T18" fmla="*/ 0 w 369"/>
                <a:gd name="T19" fmla="*/ 494 h 554"/>
                <a:gd name="T20" fmla="*/ 1 w 369"/>
                <a:gd name="T21" fmla="*/ 501 h 554"/>
                <a:gd name="T22" fmla="*/ 1 w 369"/>
                <a:gd name="T23" fmla="*/ 508 h 554"/>
                <a:gd name="T24" fmla="*/ 3 w 369"/>
                <a:gd name="T25" fmla="*/ 514 h 554"/>
                <a:gd name="T26" fmla="*/ 4 w 369"/>
                <a:gd name="T27" fmla="*/ 520 h 554"/>
                <a:gd name="T28" fmla="*/ 6 w 369"/>
                <a:gd name="T29" fmla="*/ 525 h 554"/>
                <a:gd name="T30" fmla="*/ 9 w 369"/>
                <a:gd name="T31" fmla="*/ 530 h 554"/>
                <a:gd name="T32" fmla="*/ 12 w 369"/>
                <a:gd name="T33" fmla="*/ 534 h 554"/>
                <a:gd name="T34" fmla="*/ 15 w 369"/>
                <a:gd name="T35" fmla="*/ 538 h 554"/>
                <a:gd name="T36" fmla="*/ 19 w 369"/>
                <a:gd name="T37" fmla="*/ 542 h 554"/>
                <a:gd name="T38" fmla="*/ 24 w 369"/>
                <a:gd name="T39" fmla="*/ 546 h 554"/>
                <a:gd name="T40" fmla="*/ 28 w 369"/>
                <a:gd name="T41" fmla="*/ 548 h 554"/>
                <a:gd name="T42" fmla="*/ 34 w 369"/>
                <a:gd name="T43" fmla="*/ 550 h 554"/>
                <a:gd name="T44" fmla="*/ 40 w 369"/>
                <a:gd name="T45" fmla="*/ 552 h 554"/>
                <a:gd name="T46" fmla="*/ 47 w 369"/>
                <a:gd name="T47" fmla="*/ 553 h 554"/>
                <a:gd name="T48" fmla="*/ 53 w 369"/>
                <a:gd name="T49" fmla="*/ 554 h 554"/>
                <a:gd name="T50" fmla="*/ 61 w 369"/>
                <a:gd name="T51" fmla="*/ 554 h 554"/>
                <a:gd name="T52" fmla="*/ 369 w 369"/>
                <a:gd name="T53" fmla="*/ 554 h 554"/>
                <a:gd name="T54" fmla="*/ 360 w 369"/>
                <a:gd name="T55" fmla="*/ 536 h 554"/>
                <a:gd name="T56" fmla="*/ 351 w 369"/>
                <a:gd name="T57" fmla="*/ 519 h 554"/>
                <a:gd name="T58" fmla="*/ 345 w 369"/>
                <a:gd name="T59" fmla="*/ 501 h 554"/>
                <a:gd name="T60" fmla="*/ 340 w 369"/>
                <a:gd name="T61" fmla="*/ 481 h 554"/>
                <a:gd name="T62" fmla="*/ 72 w 369"/>
                <a:gd name="T63" fmla="*/ 481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9" h="554">
                  <a:moveTo>
                    <a:pt x="72" y="481"/>
                  </a:moveTo>
                  <a:lnTo>
                    <a:pt x="72" y="71"/>
                  </a:lnTo>
                  <a:lnTo>
                    <a:pt x="97" y="71"/>
                  </a:lnTo>
                  <a:lnTo>
                    <a:pt x="97" y="0"/>
                  </a:lnTo>
                  <a:lnTo>
                    <a:pt x="12" y="0"/>
                  </a:lnTo>
                  <a:lnTo>
                    <a:pt x="8" y="1"/>
                  </a:lnTo>
                  <a:lnTo>
                    <a:pt x="4" y="3"/>
                  </a:lnTo>
                  <a:lnTo>
                    <a:pt x="1" y="7"/>
                  </a:lnTo>
                  <a:lnTo>
                    <a:pt x="0" y="11"/>
                  </a:lnTo>
                  <a:lnTo>
                    <a:pt x="0" y="494"/>
                  </a:lnTo>
                  <a:lnTo>
                    <a:pt x="1" y="501"/>
                  </a:lnTo>
                  <a:lnTo>
                    <a:pt x="1" y="508"/>
                  </a:lnTo>
                  <a:lnTo>
                    <a:pt x="3" y="514"/>
                  </a:lnTo>
                  <a:lnTo>
                    <a:pt x="4" y="520"/>
                  </a:lnTo>
                  <a:lnTo>
                    <a:pt x="6" y="525"/>
                  </a:lnTo>
                  <a:lnTo>
                    <a:pt x="9" y="530"/>
                  </a:lnTo>
                  <a:lnTo>
                    <a:pt x="12" y="534"/>
                  </a:lnTo>
                  <a:lnTo>
                    <a:pt x="15" y="538"/>
                  </a:lnTo>
                  <a:lnTo>
                    <a:pt x="19" y="542"/>
                  </a:lnTo>
                  <a:lnTo>
                    <a:pt x="24" y="546"/>
                  </a:lnTo>
                  <a:lnTo>
                    <a:pt x="28" y="548"/>
                  </a:lnTo>
                  <a:lnTo>
                    <a:pt x="34" y="550"/>
                  </a:lnTo>
                  <a:lnTo>
                    <a:pt x="40" y="552"/>
                  </a:lnTo>
                  <a:lnTo>
                    <a:pt x="47" y="553"/>
                  </a:lnTo>
                  <a:lnTo>
                    <a:pt x="53" y="554"/>
                  </a:lnTo>
                  <a:lnTo>
                    <a:pt x="61" y="554"/>
                  </a:lnTo>
                  <a:lnTo>
                    <a:pt x="369" y="554"/>
                  </a:lnTo>
                  <a:lnTo>
                    <a:pt x="360" y="536"/>
                  </a:lnTo>
                  <a:lnTo>
                    <a:pt x="351" y="519"/>
                  </a:lnTo>
                  <a:lnTo>
                    <a:pt x="345" y="501"/>
                  </a:lnTo>
                  <a:lnTo>
                    <a:pt x="340" y="481"/>
                  </a:lnTo>
                  <a:lnTo>
                    <a:pt x="72" y="4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1155"/>
            <p:cNvSpPr>
              <a:spLocks/>
            </p:cNvSpPr>
            <p:nvPr/>
          </p:nvSpPr>
          <p:spPr bwMode="auto">
            <a:xfrm>
              <a:off x="2085975" y="2622550"/>
              <a:ext cx="69850" cy="9525"/>
            </a:xfrm>
            <a:custGeom>
              <a:avLst/>
              <a:gdLst>
                <a:gd name="T0" fmla="*/ 164 w 176"/>
                <a:gd name="T1" fmla="*/ 0 h 25"/>
                <a:gd name="T2" fmla="*/ 12 w 176"/>
                <a:gd name="T3" fmla="*/ 0 h 25"/>
                <a:gd name="T4" fmla="*/ 8 w 176"/>
                <a:gd name="T5" fmla="*/ 1 h 25"/>
                <a:gd name="T6" fmla="*/ 4 w 176"/>
                <a:gd name="T7" fmla="*/ 4 h 25"/>
                <a:gd name="T8" fmla="*/ 1 w 176"/>
                <a:gd name="T9" fmla="*/ 7 h 25"/>
                <a:gd name="T10" fmla="*/ 0 w 176"/>
                <a:gd name="T11" fmla="*/ 12 h 25"/>
                <a:gd name="T12" fmla="*/ 1 w 176"/>
                <a:gd name="T13" fmla="*/ 18 h 25"/>
                <a:gd name="T14" fmla="*/ 4 w 176"/>
                <a:gd name="T15" fmla="*/ 21 h 25"/>
                <a:gd name="T16" fmla="*/ 8 w 176"/>
                <a:gd name="T17" fmla="*/ 24 h 25"/>
                <a:gd name="T18" fmla="*/ 12 w 176"/>
                <a:gd name="T19" fmla="*/ 25 h 25"/>
                <a:gd name="T20" fmla="*/ 164 w 176"/>
                <a:gd name="T21" fmla="*/ 25 h 25"/>
                <a:gd name="T22" fmla="*/ 169 w 176"/>
                <a:gd name="T23" fmla="*/ 24 h 25"/>
                <a:gd name="T24" fmla="*/ 172 w 176"/>
                <a:gd name="T25" fmla="*/ 21 h 25"/>
                <a:gd name="T26" fmla="*/ 175 w 176"/>
                <a:gd name="T27" fmla="*/ 18 h 25"/>
                <a:gd name="T28" fmla="*/ 176 w 176"/>
                <a:gd name="T29" fmla="*/ 12 h 25"/>
                <a:gd name="T30" fmla="*/ 175 w 176"/>
                <a:gd name="T31" fmla="*/ 7 h 25"/>
                <a:gd name="T32" fmla="*/ 172 w 176"/>
                <a:gd name="T33" fmla="*/ 4 h 25"/>
                <a:gd name="T34" fmla="*/ 169 w 176"/>
                <a:gd name="T35" fmla="*/ 1 h 25"/>
                <a:gd name="T36" fmla="*/ 164 w 176"/>
                <a:gd name="T3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 h="25">
                  <a:moveTo>
                    <a:pt x="164" y="0"/>
                  </a:moveTo>
                  <a:lnTo>
                    <a:pt x="12" y="0"/>
                  </a:lnTo>
                  <a:lnTo>
                    <a:pt x="8" y="1"/>
                  </a:lnTo>
                  <a:lnTo>
                    <a:pt x="4" y="4"/>
                  </a:lnTo>
                  <a:lnTo>
                    <a:pt x="1" y="7"/>
                  </a:lnTo>
                  <a:lnTo>
                    <a:pt x="0" y="12"/>
                  </a:lnTo>
                  <a:lnTo>
                    <a:pt x="1" y="18"/>
                  </a:lnTo>
                  <a:lnTo>
                    <a:pt x="4" y="21"/>
                  </a:lnTo>
                  <a:lnTo>
                    <a:pt x="8" y="24"/>
                  </a:lnTo>
                  <a:lnTo>
                    <a:pt x="12" y="25"/>
                  </a:lnTo>
                  <a:lnTo>
                    <a:pt x="164" y="25"/>
                  </a:lnTo>
                  <a:lnTo>
                    <a:pt x="169" y="24"/>
                  </a:lnTo>
                  <a:lnTo>
                    <a:pt x="172" y="21"/>
                  </a:lnTo>
                  <a:lnTo>
                    <a:pt x="175" y="18"/>
                  </a:lnTo>
                  <a:lnTo>
                    <a:pt x="176" y="12"/>
                  </a:lnTo>
                  <a:lnTo>
                    <a:pt x="175" y="7"/>
                  </a:lnTo>
                  <a:lnTo>
                    <a:pt x="172" y="4"/>
                  </a:lnTo>
                  <a:lnTo>
                    <a:pt x="169" y="1"/>
                  </a:lnTo>
                  <a:lnTo>
                    <a:pt x="1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1156"/>
            <p:cNvSpPr>
              <a:spLocks/>
            </p:cNvSpPr>
            <p:nvPr/>
          </p:nvSpPr>
          <p:spPr bwMode="auto">
            <a:xfrm>
              <a:off x="2085975" y="2651125"/>
              <a:ext cx="69850" cy="9525"/>
            </a:xfrm>
            <a:custGeom>
              <a:avLst/>
              <a:gdLst>
                <a:gd name="T0" fmla="*/ 164 w 176"/>
                <a:gd name="T1" fmla="*/ 0 h 23"/>
                <a:gd name="T2" fmla="*/ 12 w 176"/>
                <a:gd name="T3" fmla="*/ 0 h 23"/>
                <a:gd name="T4" fmla="*/ 8 w 176"/>
                <a:gd name="T5" fmla="*/ 1 h 23"/>
                <a:gd name="T6" fmla="*/ 4 w 176"/>
                <a:gd name="T7" fmla="*/ 3 h 23"/>
                <a:gd name="T8" fmla="*/ 1 w 176"/>
                <a:gd name="T9" fmla="*/ 7 h 23"/>
                <a:gd name="T10" fmla="*/ 0 w 176"/>
                <a:gd name="T11" fmla="*/ 12 h 23"/>
                <a:gd name="T12" fmla="*/ 1 w 176"/>
                <a:gd name="T13" fmla="*/ 16 h 23"/>
                <a:gd name="T14" fmla="*/ 4 w 176"/>
                <a:gd name="T15" fmla="*/ 20 h 23"/>
                <a:gd name="T16" fmla="*/ 8 w 176"/>
                <a:gd name="T17" fmla="*/ 23 h 23"/>
                <a:gd name="T18" fmla="*/ 12 w 176"/>
                <a:gd name="T19" fmla="*/ 23 h 23"/>
                <a:gd name="T20" fmla="*/ 164 w 176"/>
                <a:gd name="T21" fmla="*/ 23 h 23"/>
                <a:gd name="T22" fmla="*/ 169 w 176"/>
                <a:gd name="T23" fmla="*/ 23 h 23"/>
                <a:gd name="T24" fmla="*/ 172 w 176"/>
                <a:gd name="T25" fmla="*/ 20 h 23"/>
                <a:gd name="T26" fmla="*/ 175 w 176"/>
                <a:gd name="T27" fmla="*/ 16 h 23"/>
                <a:gd name="T28" fmla="*/ 176 w 176"/>
                <a:gd name="T29" fmla="*/ 12 h 23"/>
                <a:gd name="T30" fmla="*/ 175 w 176"/>
                <a:gd name="T31" fmla="*/ 7 h 23"/>
                <a:gd name="T32" fmla="*/ 172 w 176"/>
                <a:gd name="T33" fmla="*/ 3 h 23"/>
                <a:gd name="T34" fmla="*/ 169 w 176"/>
                <a:gd name="T35" fmla="*/ 1 h 23"/>
                <a:gd name="T36" fmla="*/ 164 w 176"/>
                <a:gd name="T3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 h="23">
                  <a:moveTo>
                    <a:pt x="164" y="0"/>
                  </a:moveTo>
                  <a:lnTo>
                    <a:pt x="12" y="0"/>
                  </a:lnTo>
                  <a:lnTo>
                    <a:pt x="8" y="1"/>
                  </a:lnTo>
                  <a:lnTo>
                    <a:pt x="4" y="3"/>
                  </a:lnTo>
                  <a:lnTo>
                    <a:pt x="1" y="7"/>
                  </a:lnTo>
                  <a:lnTo>
                    <a:pt x="0" y="12"/>
                  </a:lnTo>
                  <a:lnTo>
                    <a:pt x="1" y="16"/>
                  </a:lnTo>
                  <a:lnTo>
                    <a:pt x="4" y="20"/>
                  </a:lnTo>
                  <a:lnTo>
                    <a:pt x="8" y="23"/>
                  </a:lnTo>
                  <a:lnTo>
                    <a:pt x="12" y="23"/>
                  </a:lnTo>
                  <a:lnTo>
                    <a:pt x="164" y="23"/>
                  </a:lnTo>
                  <a:lnTo>
                    <a:pt x="169" y="23"/>
                  </a:lnTo>
                  <a:lnTo>
                    <a:pt x="172" y="20"/>
                  </a:lnTo>
                  <a:lnTo>
                    <a:pt x="175" y="16"/>
                  </a:lnTo>
                  <a:lnTo>
                    <a:pt x="176" y="12"/>
                  </a:lnTo>
                  <a:lnTo>
                    <a:pt x="175" y="7"/>
                  </a:lnTo>
                  <a:lnTo>
                    <a:pt x="172" y="3"/>
                  </a:lnTo>
                  <a:lnTo>
                    <a:pt x="169" y="1"/>
                  </a:lnTo>
                  <a:lnTo>
                    <a:pt x="1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1157"/>
            <p:cNvSpPr>
              <a:spLocks/>
            </p:cNvSpPr>
            <p:nvPr/>
          </p:nvSpPr>
          <p:spPr bwMode="auto">
            <a:xfrm>
              <a:off x="2085975" y="2679700"/>
              <a:ext cx="69850" cy="9525"/>
            </a:xfrm>
            <a:custGeom>
              <a:avLst/>
              <a:gdLst>
                <a:gd name="T0" fmla="*/ 176 w 176"/>
                <a:gd name="T1" fmla="*/ 11 h 23"/>
                <a:gd name="T2" fmla="*/ 175 w 176"/>
                <a:gd name="T3" fmla="*/ 7 h 23"/>
                <a:gd name="T4" fmla="*/ 172 w 176"/>
                <a:gd name="T5" fmla="*/ 3 h 23"/>
                <a:gd name="T6" fmla="*/ 169 w 176"/>
                <a:gd name="T7" fmla="*/ 1 h 23"/>
                <a:gd name="T8" fmla="*/ 164 w 176"/>
                <a:gd name="T9" fmla="*/ 0 h 23"/>
                <a:gd name="T10" fmla="*/ 12 w 176"/>
                <a:gd name="T11" fmla="*/ 0 h 23"/>
                <a:gd name="T12" fmla="*/ 8 w 176"/>
                <a:gd name="T13" fmla="*/ 1 h 23"/>
                <a:gd name="T14" fmla="*/ 4 w 176"/>
                <a:gd name="T15" fmla="*/ 3 h 23"/>
                <a:gd name="T16" fmla="*/ 1 w 176"/>
                <a:gd name="T17" fmla="*/ 7 h 23"/>
                <a:gd name="T18" fmla="*/ 0 w 176"/>
                <a:gd name="T19" fmla="*/ 11 h 23"/>
                <a:gd name="T20" fmla="*/ 1 w 176"/>
                <a:gd name="T21" fmla="*/ 16 h 23"/>
                <a:gd name="T22" fmla="*/ 4 w 176"/>
                <a:gd name="T23" fmla="*/ 20 h 23"/>
                <a:gd name="T24" fmla="*/ 8 w 176"/>
                <a:gd name="T25" fmla="*/ 22 h 23"/>
                <a:gd name="T26" fmla="*/ 12 w 176"/>
                <a:gd name="T27" fmla="*/ 23 h 23"/>
                <a:gd name="T28" fmla="*/ 164 w 176"/>
                <a:gd name="T29" fmla="*/ 23 h 23"/>
                <a:gd name="T30" fmla="*/ 169 w 176"/>
                <a:gd name="T31" fmla="*/ 22 h 23"/>
                <a:gd name="T32" fmla="*/ 172 w 176"/>
                <a:gd name="T33" fmla="*/ 20 h 23"/>
                <a:gd name="T34" fmla="*/ 175 w 176"/>
                <a:gd name="T35" fmla="*/ 16 h 23"/>
                <a:gd name="T36" fmla="*/ 176 w 176"/>
                <a:gd name="T37"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 h="23">
                  <a:moveTo>
                    <a:pt x="176" y="11"/>
                  </a:moveTo>
                  <a:lnTo>
                    <a:pt x="175" y="7"/>
                  </a:lnTo>
                  <a:lnTo>
                    <a:pt x="172" y="3"/>
                  </a:lnTo>
                  <a:lnTo>
                    <a:pt x="169" y="1"/>
                  </a:lnTo>
                  <a:lnTo>
                    <a:pt x="164" y="0"/>
                  </a:lnTo>
                  <a:lnTo>
                    <a:pt x="12" y="0"/>
                  </a:lnTo>
                  <a:lnTo>
                    <a:pt x="8" y="1"/>
                  </a:lnTo>
                  <a:lnTo>
                    <a:pt x="4" y="3"/>
                  </a:lnTo>
                  <a:lnTo>
                    <a:pt x="1" y="7"/>
                  </a:lnTo>
                  <a:lnTo>
                    <a:pt x="0" y="11"/>
                  </a:lnTo>
                  <a:lnTo>
                    <a:pt x="1" y="16"/>
                  </a:lnTo>
                  <a:lnTo>
                    <a:pt x="4" y="20"/>
                  </a:lnTo>
                  <a:lnTo>
                    <a:pt x="8" y="22"/>
                  </a:lnTo>
                  <a:lnTo>
                    <a:pt x="12" y="23"/>
                  </a:lnTo>
                  <a:lnTo>
                    <a:pt x="164" y="23"/>
                  </a:lnTo>
                  <a:lnTo>
                    <a:pt x="169" y="22"/>
                  </a:lnTo>
                  <a:lnTo>
                    <a:pt x="172" y="20"/>
                  </a:lnTo>
                  <a:lnTo>
                    <a:pt x="175" y="16"/>
                  </a:lnTo>
                  <a:lnTo>
                    <a:pt x="176"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1158"/>
            <p:cNvSpPr>
              <a:spLocks/>
            </p:cNvSpPr>
            <p:nvPr/>
          </p:nvSpPr>
          <p:spPr bwMode="auto">
            <a:xfrm>
              <a:off x="2085975" y="2708275"/>
              <a:ext cx="44450" cy="9525"/>
            </a:xfrm>
            <a:custGeom>
              <a:avLst/>
              <a:gdLst>
                <a:gd name="T0" fmla="*/ 12 w 115"/>
                <a:gd name="T1" fmla="*/ 0 h 24"/>
                <a:gd name="T2" fmla="*/ 8 w 115"/>
                <a:gd name="T3" fmla="*/ 1 h 24"/>
                <a:gd name="T4" fmla="*/ 4 w 115"/>
                <a:gd name="T5" fmla="*/ 3 h 24"/>
                <a:gd name="T6" fmla="*/ 1 w 115"/>
                <a:gd name="T7" fmla="*/ 8 h 24"/>
                <a:gd name="T8" fmla="*/ 0 w 115"/>
                <a:gd name="T9" fmla="*/ 12 h 24"/>
                <a:gd name="T10" fmla="*/ 1 w 115"/>
                <a:gd name="T11" fmla="*/ 17 h 24"/>
                <a:gd name="T12" fmla="*/ 4 w 115"/>
                <a:gd name="T13" fmla="*/ 21 h 24"/>
                <a:gd name="T14" fmla="*/ 8 w 115"/>
                <a:gd name="T15" fmla="*/ 23 h 24"/>
                <a:gd name="T16" fmla="*/ 12 w 115"/>
                <a:gd name="T17" fmla="*/ 24 h 24"/>
                <a:gd name="T18" fmla="*/ 104 w 115"/>
                <a:gd name="T19" fmla="*/ 24 h 24"/>
                <a:gd name="T20" fmla="*/ 108 w 115"/>
                <a:gd name="T21" fmla="*/ 23 h 24"/>
                <a:gd name="T22" fmla="*/ 112 w 115"/>
                <a:gd name="T23" fmla="*/ 21 h 24"/>
                <a:gd name="T24" fmla="*/ 114 w 115"/>
                <a:gd name="T25" fmla="*/ 17 h 24"/>
                <a:gd name="T26" fmla="*/ 115 w 115"/>
                <a:gd name="T27" fmla="*/ 12 h 24"/>
                <a:gd name="T28" fmla="*/ 114 w 115"/>
                <a:gd name="T29" fmla="*/ 8 h 24"/>
                <a:gd name="T30" fmla="*/ 112 w 115"/>
                <a:gd name="T31" fmla="*/ 3 h 24"/>
                <a:gd name="T32" fmla="*/ 108 w 115"/>
                <a:gd name="T33" fmla="*/ 1 h 24"/>
                <a:gd name="T34" fmla="*/ 104 w 115"/>
                <a:gd name="T35" fmla="*/ 0 h 24"/>
                <a:gd name="T36" fmla="*/ 12 w 115"/>
                <a:gd name="T3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5" h="24">
                  <a:moveTo>
                    <a:pt x="12" y="0"/>
                  </a:moveTo>
                  <a:lnTo>
                    <a:pt x="8" y="1"/>
                  </a:lnTo>
                  <a:lnTo>
                    <a:pt x="4" y="3"/>
                  </a:lnTo>
                  <a:lnTo>
                    <a:pt x="1" y="8"/>
                  </a:lnTo>
                  <a:lnTo>
                    <a:pt x="0" y="12"/>
                  </a:lnTo>
                  <a:lnTo>
                    <a:pt x="1" y="17"/>
                  </a:lnTo>
                  <a:lnTo>
                    <a:pt x="4" y="21"/>
                  </a:lnTo>
                  <a:lnTo>
                    <a:pt x="8" y="23"/>
                  </a:lnTo>
                  <a:lnTo>
                    <a:pt x="12" y="24"/>
                  </a:lnTo>
                  <a:lnTo>
                    <a:pt x="104" y="24"/>
                  </a:lnTo>
                  <a:lnTo>
                    <a:pt x="108" y="23"/>
                  </a:lnTo>
                  <a:lnTo>
                    <a:pt x="112" y="21"/>
                  </a:lnTo>
                  <a:lnTo>
                    <a:pt x="114" y="17"/>
                  </a:lnTo>
                  <a:lnTo>
                    <a:pt x="115" y="12"/>
                  </a:lnTo>
                  <a:lnTo>
                    <a:pt x="114" y="8"/>
                  </a:lnTo>
                  <a:lnTo>
                    <a:pt x="112" y="3"/>
                  </a:lnTo>
                  <a:lnTo>
                    <a:pt x="108" y="1"/>
                  </a:lnTo>
                  <a:lnTo>
                    <a:pt x="104" y="0"/>
                  </a:lnTo>
                  <a:lnTo>
                    <a:pt x="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1159"/>
            <p:cNvSpPr>
              <a:spLocks noEditPoints="1"/>
            </p:cNvSpPr>
            <p:nvPr/>
          </p:nvSpPr>
          <p:spPr bwMode="auto">
            <a:xfrm>
              <a:off x="2168525" y="2660650"/>
              <a:ext cx="142875" cy="142875"/>
            </a:xfrm>
            <a:custGeom>
              <a:avLst/>
              <a:gdLst>
                <a:gd name="T0" fmla="*/ 157 w 361"/>
                <a:gd name="T1" fmla="*/ 259 h 362"/>
                <a:gd name="T2" fmla="*/ 84 w 361"/>
                <a:gd name="T3" fmla="*/ 186 h 362"/>
                <a:gd name="T4" fmla="*/ 84 w 361"/>
                <a:gd name="T5" fmla="*/ 176 h 362"/>
                <a:gd name="T6" fmla="*/ 91 w 361"/>
                <a:gd name="T7" fmla="*/ 170 h 362"/>
                <a:gd name="T8" fmla="*/ 101 w 361"/>
                <a:gd name="T9" fmla="*/ 170 h 362"/>
                <a:gd name="T10" fmla="*/ 156 w 361"/>
                <a:gd name="T11" fmla="*/ 224 h 362"/>
                <a:gd name="T12" fmla="*/ 260 w 361"/>
                <a:gd name="T13" fmla="*/ 111 h 362"/>
                <a:gd name="T14" fmla="*/ 266 w 361"/>
                <a:gd name="T15" fmla="*/ 109 h 362"/>
                <a:gd name="T16" fmla="*/ 271 w 361"/>
                <a:gd name="T17" fmla="*/ 111 h 362"/>
                <a:gd name="T18" fmla="*/ 275 w 361"/>
                <a:gd name="T19" fmla="*/ 116 h 362"/>
                <a:gd name="T20" fmla="*/ 276 w 361"/>
                <a:gd name="T21" fmla="*/ 125 h 362"/>
                <a:gd name="T22" fmla="*/ 180 w 361"/>
                <a:gd name="T23" fmla="*/ 0 h 362"/>
                <a:gd name="T24" fmla="*/ 143 w 361"/>
                <a:gd name="T25" fmla="*/ 4 h 362"/>
                <a:gd name="T26" fmla="*/ 110 w 361"/>
                <a:gd name="T27" fmla="*/ 14 h 362"/>
                <a:gd name="T28" fmla="*/ 79 w 361"/>
                <a:gd name="T29" fmla="*/ 32 h 362"/>
                <a:gd name="T30" fmla="*/ 53 w 361"/>
                <a:gd name="T31" fmla="*/ 54 h 362"/>
                <a:gd name="T32" fmla="*/ 30 w 361"/>
                <a:gd name="T33" fmla="*/ 81 h 362"/>
                <a:gd name="T34" fmla="*/ 14 w 361"/>
                <a:gd name="T35" fmla="*/ 111 h 362"/>
                <a:gd name="T36" fmla="*/ 3 w 361"/>
                <a:gd name="T37" fmla="*/ 145 h 362"/>
                <a:gd name="T38" fmla="*/ 0 w 361"/>
                <a:gd name="T39" fmla="*/ 182 h 362"/>
                <a:gd name="T40" fmla="*/ 3 w 361"/>
                <a:gd name="T41" fmla="*/ 217 h 362"/>
                <a:gd name="T42" fmla="*/ 14 w 361"/>
                <a:gd name="T43" fmla="*/ 252 h 362"/>
                <a:gd name="T44" fmla="*/ 30 w 361"/>
                <a:gd name="T45" fmla="*/ 283 h 362"/>
                <a:gd name="T46" fmla="*/ 53 w 361"/>
                <a:gd name="T47" fmla="*/ 309 h 362"/>
                <a:gd name="T48" fmla="*/ 79 w 361"/>
                <a:gd name="T49" fmla="*/ 331 h 362"/>
                <a:gd name="T50" fmla="*/ 110 w 361"/>
                <a:gd name="T51" fmla="*/ 348 h 362"/>
                <a:gd name="T52" fmla="*/ 143 w 361"/>
                <a:gd name="T53" fmla="*/ 358 h 362"/>
                <a:gd name="T54" fmla="*/ 180 w 361"/>
                <a:gd name="T55" fmla="*/ 362 h 362"/>
                <a:gd name="T56" fmla="*/ 217 w 361"/>
                <a:gd name="T57" fmla="*/ 358 h 362"/>
                <a:gd name="T58" fmla="*/ 251 w 361"/>
                <a:gd name="T59" fmla="*/ 348 h 362"/>
                <a:gd name="T60" fmla="*/ 281 w 361"/>
                <a:gd name="T61" fmla="*/ 331 h 362"/>
                <a:gd name="T62" fmla="*/ 308 w 361"/>
                <a:gd name="T63" fmla="*/ 309 h 362"/>
                <a:gd name="T64" fmla="*/ 330 w 361"/>
                <a:gd name="T65" fmla="*/ 283 h 362"/>
                <a:gd name="T66" fmla="*/ 346 w 361"/>
                <a:gd name="T67" fmla="*/ 252 h 362"/>
                <a:gd name="T68" fmla="*/ 357 w 361"/>
                <a:gd name="T69" fmla="*/ 217 h 362"/>
                <a:gd name="T70" fmla="*/ 361 w 361"/>
                <a:gd name="T71" fmla="*/ 182 h 362"/>
                <a:gd name="T72" fmla="*/ 357 w 361"/>
                <a:gd name="T73" fmla="*/ 145 h 362"/>
                <a:gd name="T74" fmla="*/ 346 w 361"/>
                <a:gd name="T75" fmla="*/ 111 h 362"/>
                <a:gd name="T76" fmla="*/ 330 w 361"/>
                <a:gd name="T77" fmla="*/ 81 h 362"/>
                <a:gd name="T78" fmla="*/ 308 w 361"/>
                <a:gd name="T79" fmla="*/ 54 h 362"/>
                <a:gd name="T80" fmla="*/ 281 w 361"/>
                <a:gd name="T81" fmla="*/ 32 h 362"/>
                <a:gd name="T82" fmla="*/ 251 w 361"/>
                <a:gd name="T83" fmla="*/ 14 h 362"/>
                <a:gd name="T84" fmla="*/ 217 w 361"/>
                <a:gd name="T85" fmla="*/ 4 h 362"/>
                <a:gd name="T86" fmla="*/ 180 w 361"/>
                <a:gd name="T87" fmla="*/ 0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1" h="362">
                  <a:moveTo>
                    <a:pt x="273" y="130"/>
                  </a:moveTo>
                  <a:lnTo>
                    <a:pt x="157" y="259"/>
                  </a:lnTo>
                  <a:lnTo>
                    <a:pt x="87" y="190"/>
                  </a:lnTo>
                  <a:lnTo>
                    <a:pt x="84" y="186"/>
                  </a:lnTo>
                  <a:lnTo>
                    <a:pt x="83" y="182"/>
                  </a:lnTo>
                  <a:lnTo>
                    <a:pt x="84" y="176"/>
                  </a:lnTo>
                  <a:lnTo>
                    <a:pt x="87" y="172"/>
                  </a:lnTo>
                  <a:lnTo>
                    <a:pt x="91" y="170"/>
                  </a:lnTo>
                  <a:lnTo>
                    <a:pt x="96" y="169"/>
                  </a:lnTo>
                  <a:lnTo>
                    <a:pt x="101" y="170"/>
                  </a:lnTo>
                  <a:lnTo>
                    <a:pt x="105" y="172"/>
                  </a:lnTo>
                  <a:lnTo>
                    <a:pt x="156" y="224"/>
                  </a:lnTo>
                  <a:lnTo>
                    <a:pt x="256" y="113"/>
                  </a:lnTo>
                  <a:lnTo>
                    <a:pt x="260" y="111"/>
                  </a:lnTo>
                  <a:lnTo>
                    <a:pt x="264" y="109"/>
                  </a:lnTo>
                  <a:lnTo>
                    <a:pt x="266" y="109"/>
                  </a:lnTo>
                  <a:lnTo>
                    <a:pt x="268" y="110"/>
                  </a:lnTo>
                  <a:lnTo>
                    <a:pt x="271" y="111"/>
                  </a:lnTo>
                  <a:lnTo>
                    <a:pt x="272" y="112"/>
                  </a:lnTo>
                  <a:lnTo>
                    <a:pt x="275" y="116"/>
                  </a:lnTo>
                  <a:lnTo>
                    <a:pt x="276" y="121"/>
                  </a:lnTo>
                  <a:lnTo>
                    <a:pt x="276" y="125"/>
                  </a:lnTo>
                  <a:lnTo>
                    <a:pt x="273" y="130"/>
                  </a:lnTo>
                  <a:close/>
                  <a:moveTo>
                    <a:pt x="180" y="0"/>
                  </a:moveTo>
                  <a:lnTo>
                    <a:pt x="162" y="1"/>
                  </a:lnTo>
                  <a:lnTo>
                    <a:pt x="143" y="4"/>
                  </a:lnTo>
                  <a:lnTo>
                    <a:pt x="126" y="8"/>
                  </a:lnTo>
                  <a:lnTo>
                    <a:pt x="110" y="14"/>
                  </a:lnTo>
                  <a:lnTo>
                    <a:pt x="94" y="23"/>
                  </a:lnTo>
                  <a:lnTo>
                    <a:pt x="79" y="32"/>
                  </a:lnTo>
                  <a:lnTo>
                    <a:pt x="65" y="42"/>
                  </a:lnTo>
                  <a:lnTo>
                    <a:pt x="53" y="54"/>
                  </a:lnTo>
                  <a:lnTo>
                    <a:pt x="40" y="66"/>
                  </a:lnTo>
                  <a:lnTo>
                    <a:pt x="30" y="81"/>
                  </a:lnTo>
                  <a:lnTo>
                    <a:pt x="21" y="96"/>
                  </a:lnTo>
                  <a:lnTo>
                    <a:pt x="14" y="111"/>
                  </a:lnTo>
                  <a:lnTo>
                    <a:pt x="8" y="128"/>
                  </a:lnTo>
                  <a:lnTo>
                    <a:pt x="3" y="145"/>
                  </a:lnTo>
                  <a:lnTo>
                    <a:pt x="1" y="163"/>
                  </a:lnTo>
                  <a:lnTo>
                    <a:pt x="0" y="182"/>
                  </a:lnTo>
                  <a:lnTo>
                    <a:pt x="1" y="200"/>
                  </a:lnTo>
                  <a:lnTo>
                    <a:pt x="3" y="217"/>
                  </a:lnTo>
                  <a:lnTo>
                    <a:pt x="8" y="235"/>
                  </a:lnTo>
                  <a:lnTo>
                    <a:pt x="14" y="252"/>
                  </a:lnTo>
                  <a:lnTo>
                    <a:pt x="21" y="267"/>
                  </a:lnTo>
                  <a:lnTo>
                    <a:pt x="30" y="283"/>
                  </a:lnTo>
                  <a:lnTo>
                    <a:pt x="40" y="296"/>
                  </a:lnTo>
                  <a:lnTo>
                    <a:pt x="53" y="309"/>
                  </a:lnTo>
                  <a:lnTo>
                    <a:pt x="65" y="320"/>
                  </a:lnTo>
                  <a:lnTo>
                    <a:pt x="79" y="331"/>
                  </a:lnTo>
                  <a:lnTo>
                    <a:pt x="94" y="340"/>
                  </a:lnTo>
                  <a:lnTo>
                    <a:pt x="110" y="348"/>
                  </a:lnTo>
                  <a:lnTo>
                    <a:pt x="126" y="354"/>
                  </a:lnTo>
                  <a:lnTo>
                    <a:pt x="143" y="358"/>
                  </a:lnTo>
                  <a:lnTo>
                    <a:pt x="162" y="361"/>
                  </a:lnTo>
                  <a:lnTo>
                    <a:pt x="180" y="362"/>
                  </a:lnTo>
                  <a:lnTo>
                    <a:pt x="199" y="361"/>
                  </a:lnTo>
                  <a:lnTo>
                    <a:pt x="217" y="358"/>
                  </a:lnTo>
                  <a:lnTo>
                    <a:pt x="234" y="354"/>
                  </a:lnTo>
                  <a:lnTo>
                    <a:pt x="251" y="348"/>
                  </a:lnTo>
                  <a:lnTo>
                    <a:pt x="266" y="340"/>
                  </a:lnTo>
                  <a:lnTo>
                    <a:pt x="281" y="331"/>
                  </a:lnTo>
                  <a:lnTo>
                    <a:pt x="295" y="320"/>
                  </a:lnTo>
                  <a:lnTo>
                    <a:pt x="308" y="309"/>
                  </a:lnTo>
                  <a:lnTo>
                    <a:pt x="320" y="296"/>
                  </a:lnTo>
                  <a:lnTo>
                    <a:pt x="330" y="283"/>
                  </a:lnTo>
                  <a:lnTo>
                    <a:pt x="339" y="267"/>
                  </a:lnTo>
                  <a:lnTo>
                    <a:pt x="346" y="252"/>
                  </a:lnTo>
                  <a:lnTo>
                    <a:pt x="352" y="235"/>
                  </a:lnTo>
                  <a:lnTo>
                    <a:pt x="357" y="217"/>
                  </a:lnTo>
                  <a:lnTo>
                    <a:pt x="360" y="200"/>
                  </a:lnTo>
                  <a:lnTo>
                    <a:pt x="361" y="182"/>
                  </a:lnTo>
                  <a:lnTo>
                    <a:pt x="360" y="163"/>
                  </a:lnTo>
                  <a:lnTo>
                    <a:pt x="357" y="145"/>
                  </a:lnTo>
                  <a:lnTo>
                    <a:pt x="352" y="128"/>
                  </a:lnTo>
                  <a:lnTo>
                    <a:pt x="346" y="111"/>
                  </a:lnTo>
                  <a:lnTo>
                    <a:pt x="339" y="96"/>
                  </a:lnTo>
                  <a:lnTo>
                    <a:pt x="330" y="81"/>
                  </a:lnTo>
                  <a:lnTo>
                    <a:pt x="320" y="66"/>
                  </a:lnTo>
                  <a:lnTo>
                    <a:pt x="308" y="54"/>
                  </a:lnTo>
                  <a:lnTo>
                    <a:pt x="295" y="42"/>
                  </a:lnTo>
                  <a:lnTo>
                    <a:pt x="281" y="32"/>
                  </a:lnTo>
                  <a:lnTo>
                    <a:pt x="266" y="23"/>
                  </a:lnTo>
                  <a:lnTo>
                    <a:pt x="251" y="14"/>
                  </a:lnTo>
                  <a:lnTo>
                    <a:pt x="234" y="8"/>
                  </a:lnTo>
                  <a:lnTo>
                    <a:pt x="217" y="4"/>
                  </a:lnTo>
                  <a:lnTo>
                    <a:pt x="199" y="1"/>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1160"/>
            <p:cNvSpPr>
              <a:spLocks/>
            </p:cNvSpPr>
            <p:nvPr/>
          </p:nvSpPr>
          <p:spPr bwMode="auto">
            <a:xfrm>
              <a:off x="2073275" y="2516188"/>
              <a:ext cx="104775" cy="82550"/>
            </a:xfrm>
            <a:custGeom>
              <a:avLst/>
              <a:gdLst>
                <a:gd name="T0" fmla="*/ 253 w 264"/>
                <a:gd name="T1" fmla="*/ 205 h 205"/>
                <a:gd name="T2" fmla="*/ 261 w 264"/>
                <a:gd name="T3" fmla="*/ 202 h 205"/>
                <a:gd name="T4" fmla="*/ 264 w 264"/>
                <a:gd name="T5" fmla="*/ 193 h 205"/>
                <a:gd name="T6" fmla="*/ 263 w 264"/>
                <a:gd name="T7" fmla="*/ 56 h 205"/>
                <a:gd name="T8" fmla="*/ 257 w 264"/>
                <a:gd name="T9" fmla="*/ 49 h 205"/>
                <a:gd name="T10" fmla="*/ 215 w 264"/>
                <a:gd name="T11" fmla="*/ 48 h 205"/>
                <a:gd name="T12" fmla="*/ 204 w 264"/>
                <a:gd name="T13" fmla="*/ 43 h 205"/>
                <a:gd name="T14" fmla="*/ 200 w 264"/>
                <a:gd name="T15" fmla="*/ 32 h 205"/>
                <a:gd name="T16" fmla="*/ 191 w 264"/>
                <a:gd name="T17" fmla="*/ 19 h 205"/>
                <a:gd name="T18" fmla="*/ 176 w 264"/>
                <a:gd name="T19" fmla="*/ 9 h 205"/>
                <a:gd name="T20" fmla="*/ 167 w 264"/>
                <a:gd name="T21" fmla="*/ 5 h 205"/>
                <a:gd name="T22" fmla="*/ 164 w 264"/>
                <a:gd name="T23" fmla="*/ 4 h 205"/>
                <a:gd name="T24" fmla="*/ 160 w 264"/>
                <a:gd name="T25" fmla="*/ 4 h 205"/>
                <a:gd name="T26" fmla="*/ 157 w 264"/>
                <a:gd name="T27" fmla="*/ 3 h 205"/>
                <a:gd name="T28" fmla="*/ 153 w 264"/>
                <a:gd name="T29" fmla="*/ 2 h 205"/>
                <a:gd name="T30" fmla="*/ 149 w 264"/>
                <a:gd name="T31" fmla="*/ 1 h 205"/>
                <a:gd name="T32" fmla="*/ 145 w 264"/>
                <a:gd name="T33" fmla="*/ 1 h 205"/>
                <a:gd name="T34" fmla="*/ 139 w 264"/>
                <a:gd name="T35" fmla="*/ 0 h 205"/>
                <a:gd name="T36" fmla="*/ 130 w 264"/>
                <a:gd name="T37" fmla="*/ 0 h 205"/>
                <a:gd name="T38" fmla="*/ 123 w 264"/>
                <a:gd name="T39" fmla="*/ 1 h 205"/>
                <a:gd name="T40" fmla="*/ 119 w 264"/>
                <a:gd name="T41" fmla="*/ 1 h 205"/>
                <a:gd name="T42" fmla="*/ 115 w 264"/>
                <a:gd name="T43" fmla="*/ 2 h 205"/>
                <a:gd name="T44" fmla="*/ 111 w 264"/>
                <a:gd name="T45" fmla="*/ 3 h 205"/>
                <a:gd name="T46" fmla="*/ 108 w 264"/>
                <a:gd name="T47" fmla="*/ 4 h 205"/>
                <a:gd name="T48" fmla="*/ 104 w 264"/>
                <a:gd name="T49" fmla="*/ 4 h 205"/>
                <a:gd name="T50" fmla="*/ 101 w 264"/>
                <a:gd name="T51" fmla="*/ 5 h 205"/>
                <a:gd name="T52" fmla="*/ 92 w 264"/>
                <a:gd name="T53" fmla="*/ 9 h 205"/>
                <a:gd name="T54" fmla="*/ 78 w 264"/>
                <a:gd name="T55" fmla="*/ 19 h 205"/>
                <a:gd name="T56" fmla="*/ 68 w 264"/>
                <a:gd name="T57" fmla="*/ 32 h 205"/>
                <a:gd name="T58" fmla="*/ 64 w 264"/>
                <a:gd name="T59" fmla="*/ 43 h 205"/>
                <a:gd name="T60" fmla="*/ 53 w 264"/>
                <a:gd name="T61" fmla="*/ 48 h 205"/>
                <a:gd name="T62" fmla="*/ 7 w 264"/>
                <a:gd name="T63" fmla="*/ 49 h 205"/>
                <a:gd name="T64" fmla="*/ 0 w 264"/>
                <a:gd name="T65" fmla="*/ 56 h 205"/>
                <a:gd name="T66" fmla="*/ 0 w 264"/>
                <a:gd name="T67" fmla="*/ 193 h 205"/>
                <a:gd name="T68" fmla="*/ 3 w 264"/>
                <a:gd name="T69" fmla="*/ 202 h 205"/>
                <a:gd name="T70" fmla="*/ 11 w 264"/>
                <a:gd name="T71"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64" h="205">
                  <a:moveTo>
                    <a:pt x="11" y="205"/>
                  </a:moveTo>
                  <a:lnTo>
                    <a:pt x="253" y="205"/>
                  </a:lnTo>
                  <a:lnTo>
                    <a:pt x="257" y="204"/>
                  </a:lnTo>
                  <a:lnTo>
                    <a:pt x="261" y="202"/>
                  </a:lnTo>
                  <a:lnTo>
                    <a:pt x="263" y="198"/>
                  </a:lnTo>
                  <a:lnTo>
                    <a:pt x="264" y="193"/>
                  </a:lnTo>
                  <a:lnTo>
                    <a:pt x="264" y="60"/>
                  </a:lnTo>
                  <a:lnTo>
                    <a:pt x="263" y="56"/>
                  </a:lnTo>
                  <a:lnTo>
                    <a:pt x="261" y="52"/>
                  </a:lnTo>
                  <a:lnTo>
                    <a:pt x="257" y="49"/>
                  </a:lnTo>
                  <a:lnTo>
                    <a:pt x="253" y="48"/>
                  </a:lnTo>
                  <a:lnTo>
                    <a:pt x="215" y="48"/>
                  </a:lnTo>
                  <a:lnTo>
                    <a:pt x="206" y="48"/>
                  </a:lnTo>
                  <a:lnTo>
                    <a:pt x="204" y="43"/>
                  </a:lnTo>
                  <a:lnTo>
                    <a:pt x="202" y="38"/>
                  </a:lnTo>
                  <a:lnTo>
                    <a:pt x="200" y="32"/>
                  </a:lnTo>
                  <a:lnTo>
                    <a:pt x="196" y="26"/>
                  </a:lnTo>
                  <a:lnTo>
                    <a:pt x="191" y="19"/>
                  </a:lnTo>
                  <a:lnTo>
                    <a:pt x="185" y="14"/>
                  </a:lnTo>
                  <a:lnTo>
                    <a:pt x="176" y="9"/>
                  </a:lnTo>
                  <a:lnTo>
                    <a:pt x="167" y="5"/>
                  </a:lnTo>
                  <a:lnTo>
                    <a:pt x="167" y="5"/>
                  </a:lnTo>
                  <a:lnTo>
                    <a:pt x="167" y="5"/>
                  </a:lnTo>
                  <a:lnTo>
                    <a:pt x="164" y="4"/>
                  </a:lnTo>
                  <a:lnTo>
                    <a:pt x="161" y="4"/>
                  </a:lnTo>
                  <a:lnTo>
                    <a:pt x="160" y="4"/>
                  </a:lnTo>
                  <a:lnTo>
                    <a:pt x="159" y="4"/>
                  </a:lnTo>
                  <a:lnTo>
                    <a:pt x="157" y="3"/>
                  </a:lnTo>
                  <a:lnTo>
                    <a:pt x="154" y="2"/>
                  </a:lnTo>
                  <a:lnTo>
                    <a:pt x="153" y="2"/>
                  </a:lnTo>
                  <a:lnTo>
                    <a:pt x="152" y="1"/>
                  </a:lnTo>
                  <a:lnTo>
                    <a:pt x="149" y="1"/>
                  </a:lnTo>
                  <a:lnTo>
                    <a:pt x="146" y="1"/>
                  </a:lnTo>
                  <a:lnTo>
                    <a:pt x="145" y="1"/>
                  </a:lnTo>
                  <a:lnTo>
                    <a:pt x="143" y="1"/>
                  </a:lnTo>
                  <a:lnTo>
                    <a:pt x="139" y="0"/>
                  </a:lnTo>
                  <a:lnTo>
                    <a:pt x="135" y="0"/>
                  </a:lnTo>
                  <a:lnTo>
                    <a:pt x="130" y="0"/>
                  </a:lnTo>
                  <a:lnTo>
                    <a:pt x="125" y="1"/>
                  </a:lnTo>
                  <a:lnTo>
                    <a:pt x="123" y="1"/>
                  </a:lnTo>
                  <a:lnTo>
                    <a:pt x="122" y="1"/>
                  </a:lnTo>
                  <a:lnTo>
                    <a:pt x="119" y="1"/>
                  </a:lnTo>
                  <a:lnTo>
                    <a:pt x="116" y="1"/>
                  </a:lnTo>
                  <a:lnTo>
                    <a:pt x="115" y="2"/>
                  </a:lnTo>
                  <a:lnTo>
                    <a:pt x="114" y="2"/>
                  </a:lnTo>
                  <a:lnTo>
                    <a:pt x="111" y="3"/>
                  </a:lnTo>
                  <a:lnTo>
                    <a:pt x="109" y="4"/>
                  </a:lnTo>
                  <a:lnTo>
                    <a:pt x="108" y="4"/>
                  </a:lnTo>
                  <a:lnTo>
                    <a:pt x="107" y="4"/>
                  </a:lnTo>
                  <a:lnTo>
                    <a:pt x="104" y="4"/>
                  </a:lnTo>
                  <a:lnTo>
                    <a:pt x="101" y="5"/>
                  </a:lnTo>
                  <a:lnTo>
                    <a:pt x="101" y="5"/>
                  </a:lnTo>
                  <a:lnTo>
                    <a:pt x="101" y="5"/>
                  </a:lnTo>
                  <a:lnTo>
                    <a:pt x="92" y="9"/>
                  </a:lnTo>
                  <a:lnTo>
                    <a:pt x="84" y="14"/>
                  </a:lnTo>
                  <a:lnTo>
                    <a:pt x="78" y="19"/>
                  </a:lnTo>
                  <a:lnTo>
                    <a:pt x="72" y="26"/>
                  </a:lnTo>
                  <a:lnTo>
                    <a:pt x="68" y="32"/>
                  </a:lnTo>
                  <a:lnTo>
                    <a:pt x="66" y="38"/>
                  </a:lnTo>
                  <a:lnTo>
                    <a:pt x="64" y="43"/>
                  </a:lnTo>
                  <a:lnTo>
                    <a:pt x="62" y="48"/>
                  </a:lnTo>
                  <a:lnTo>
                    <a:pt x="53" y="48"/>
                  </a:lnTo>
                  <a:lnTo>
                    <a:pt x="11" y="48"/>
                  </a:lnTo>
                  <a:lnTo>
                    <a:pt x="7" y="49"/>
                  </a:lnTo>
                  <a:lnTo>
                    <a:pt x="3" y="52"/>
                  </a:lnTo>
                  <a:lnTo>
                    <a:pt x="0" y="56"/>
                  </a:lnTo>
                  <a:lnTo>
                    <a:pt x="0" y="60"/>
                  </a:lnTo>
                  <a:lnTo>
                    <a:pt x="0" y="193"/>
                  </a:lnTo>
                  <a:lnTo>
                    <a:pt x="0" y="198"/>
                  </a:lnTo>
                  <a:lnTo>
                    <a:pt x="3" y="202"/>
                  </a:lnTo>
                  <a:lnTo>
                    <a:pt x="7" y="204"/>
                  </a:lnTo>
                  <a:lnTo>
                    <a:pt x="11" y="2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Left Brace 1"/>
          <p:cNvSpPr/>
          <p:nvPr/>
        </p:nvSpPr>
        <p:spPr>
          <a:xfrm rot="16200000">
            <a:off x="5909733" y="2371583"/>
            <a:ext cx="394712" cy="5915235"/>
          </a:xfrm>
          <a:prstGeom prst="leftBrace">
            <a:avLst>
              <a:gd name="adj1" fmla="val 134458"/>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6" name="Rectangle 85"/>
          <p:cNvSpPr/>
          <p:nvPr/>
        </p:nvSpPr>
        <p:spPr>
          <a:xfrm>
            <a:off x="5755926" y="5696748"/>
            <a:ext cx="572016" cy="422787"/>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345618" y="5634201"/>
            <a:ext cx="2718858" cy="738664"/>
          </a:xfrm>
          <a:prstGeom prst="rect">
            <a:avLst/>
          </a:prstGeom>
          <a:noFill/>
        </p:spPr>
        <p:txBody>
          <a:bodyPr wrap="square" rtlCol="0">
            <a:spAutoFit/>
          </a:bodyPr>
          <a:lstStyle/>
          <a:p>
            <a:r>
              <a:rPr lang="en-US" sz="1400" dirty="0" smtClean="0">
                <a:effectLst>
                  <a:outerShdw blurRad="38100" dist="38100" dir="2700000" algn="tl">
                    <a:srgbClr val="000000">
                      <a:alpha val="43137"/>
                    </a:srgbClr>
                  </a:outerShdw>
                </a:effectLst>
              </a:rPr>
              <a:t> METCORE RLCS</a:t>
            </a:r>
          </a:p>
          <a:p>
            <a:pPr marL="171450" indent="-91440">
              <a:buFont typeface="Arial" panose="020B0604020202020204" pitchFamily="34" charset="0"/>
              <a:buChar char="•"/>
            </a:pPr>
            <a:r>
              <a:rPr lang="en-US" sz="1000" dirty="0" smtClean="0"/>
              <a:t>MIS Dashboard, Reports &amp; Analytics</a:t>
            </a:r>
          </a:p>
          <a:p>
            <a:endParaRPr lang="en-US" dirty="0"/>
          </a:p>
        </p:txBody>
      </p:sp>
      <p:sp>
        <p:nvSpPr>
          <p:cNvPr id="87" name="AutoShape 75"/>
          <p:cNvSpPr>
            <a:spLocks/>
          </p:cNvSpPr>
          <p:nvPr/>
        </p:nvSpPr>
        <p:spPr bwMode="auto">
          <a:xfrm>
            <a:off x="3189564" y="2920935"/>
            <a:ext cx="236571" cy="236571"/>
          </a:xfrm>
          <a:custGeom>
            <a:avLst/>
            <a:gdLst/>
            <a:ahLst/>
            <a:cxnLst/>
            <a:rect l="0" t="0" r="r" b="b"/>
            <a:pathLst>
              <a:path w="21600" h="21600">
                <a:moveTo>
                  <a:pt x="21142" y="11869"/>
                </a:moveTo>
                <a:cubicBezTo>
                  <a:pt x="21267" y="11869"/>
                  <a:pt x="21375" y="11922"/>
                  <a:pt x="21465" y="12025"/>
                </a:cubicBezTo>
                <a:cubicBezTo>
                  <a:pt x="21553" y="12128"/>
                  <a:pt x="21600" y="12257"/>
                  <a:pt x="21600" y="12418"/>
                </a:cubicBezTo>
                <a:lnTo>
                  <a:pt x="21600" y="21054"/>
                </a:lnTo>
                <a:cubicBezTo>
                  <a:pt x="21600" y="21415"/>
                  <a:pt x="21448" y="21600"/>
                  <a:pt x="21142" y="21600"/>
                </a:cubicBezTo>
                <a:lnTo>
                  <a:pt x="458" y="21600"/>
                </a:lnTo>
                <a:cubicBezTo>
                  <a:pt x="152" y="21600"/>
                  <a:pt x="0" y="21418"/>
                  <a:pt x="0" y="21054"/>
                </a:cubicBezTo>
                <a:lnTo>
                  <a:pt x="0" y="12418"/>
                </a:lnTo>
                <a:cubicBezTo>
                  <a:pt x="0" y="12268"/>
                  <a:pt x="44" y="12139"/>
                  <a:pt x="135" y="12031"/>
                </a:cubicBezTo>
                <a:cubicBezTo>
                  <a:pt x="225" y="11925"/>
                  <a:pt x="333" y="11869"/>
                  <a:pt x="458" y="11869"/>
                </a:cubicBezTo>
                <a:lnTo>
                  <a:pt x="3141" y="11869"/>
                </a:lnTo>
                <a:cubicBezTo>
                  <a:pt x="3266" y="11869"/>
                  <a:pt x="3374" y="11922"/>
                  <a:pt x="3464" y="12025"/>
                </a:cubicBezTo>
                <a:cubicBezTo>
                  <a:pt x="3552" y="12127"/>
                  <a:pt x="3599" y="12257"/>
                  <a:pt x="3599" y="12418"/>
                </a:cubicBezTo>
                <a:lnTo>
                  <a:pt x="3599" y="17282"/>
                </a:lnTo>
                <a:lnTo>
                  <a:pt x="18001" y="17282"/>
                </a:lnTo>
                <a:lnTo>
                  <a:pt x="18001" y="12418"/>
                </a:lnTo>
                <a:cubicBezTo>
                  <a:pt x="18001" y="12268"/>
                  <a:pt x="18048" y="12139"/>
                  <a:pt x="18136" y="12030"/>
                </a:cubicBezTo>
                <a:cubicBezTo>
                  <a:pt x="18226" y="11925"/>
                  <a:pt x="18334" y="11869"/>
                  <a:pt x="18459" y="11869"/>
                </a:cubicBezTo>
                <a:lnTo>
                  <a:pt x="21142" y="11869"/>
                </a:lnTo>
                <a:close/>
                <a:moveTo>
                  <a:pt x="4243" y="8873"/>
                </a:moveTo>
                <a:cubicBezTo>
                  <a:pt x="4064" y="8659"/>
                  <a:pt x="3998" y="8471"/>
                  <a:pt x="4049" y="8318"/>
                </a:cubicBezTo>
                <a:cubicBezTo>
                  <a:pt x="4101" y="8165"/>
                  <a:pt x="4255" y="8086"/>
                  <a:pt x="4512" y="8086"/>
                </a:cubicBezTo>
                <a:lnTo>
                  <a:pt x="8111" y="8086"/>
                </a:lnTo>
                <a:lnTo>
                  <a:pt x="8111" y="1069"/>
                </a:lnTo>
                <a:cubicBezTo>
                  <a:pt x="8111" y="778"/>
                  <a:pt x="8194" y="526"/>
                  <a:pt x="8363" y="317"/>
                </a:cubicBezTo>
                <a:cubicBezTo>
                  <a:pt x="8529" y="106"/>
                  <a:pt x="8742" y="0"/>
                  <a:pt x="9002" y="0"/>
                </a:cubicBezTo>
                <a:lnTo>
                  <a:pt x="12598" y="0"/>
                </a:lnTo>
                <a:cubicBezTo>
                  <a:pt x="12858" y="0"/>
                  <a:pt x="13073" y="106"/>
                  <a:pt x="13249" y="317"/>
                </a:cubicBezTo>
                <a:cubicBezTo>
                  <a:pt x="13426" y="526"/>
                  <a:pt x="13514" y="778"/>
                  <a:pt x="13514" y="1069"/>
                </a:cubicBezTo>
                <a:lnTo>
                  <a:pt x="13514" y="8086"/>
                </a:lnTo>
                <a:lnTo>
                  <a:pt x="17110" y="8086"/>
                </a:lnTo>
                <a:cubicBezTo>
                  <a:pt x="17352" y="8086"/>
                  <a:pt x="17499" y="8162"/>
                  <a:pt x="17546" y="8318"/>
                </a:cubicBezTo>
                <a:cubicBezTo>
                  <a:pt x="17592" y="8474"/>
                  <a:pt x="17529" y="8659"/>
                  <a:pt x="17357" y="8873"/>
                </a:cubicBezTo>
                <a:lnTo>
                  <a:pt x="11450" y="15987"/>
                </a:lnTo>
                <a:cubicBezTo>
                  <a:pt x="11271" y="16202"/>
                  <a:pt x="11053" y="16307"/>
                  <a:pt x="10799" y="16304"/>
                </a:cubicBezTo>
                <a:cubicBezTo>
                  <a:pt x="10547" y="16298"/>
                  <a:pt x="10329" y="16193"/>
                  <a:pt x="10150" y="15987"/>
                </a:cubicBezTo>
                <a:lnTo>
                  <a:pt x="4243" y="8873"/>
                </a:lnTo>
                <a:close/>
                <a:moveTo>
                  <a:pt x="4243" y="8873"/>
                </a:moveTo>
              </a:path>
            </a:pathLst>
          </a:custGeom>
          <a:solidFill>
            <a:srgbClr val="016AA3"/>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pPr defTabSz="914377"/>
            <a:endParaRPr lang="es-ES">
              <a:solidFill>
                <a:srgbClr val="070707"/>
              </a:solidFill>
            </a:endParaRPr>
          </a:p>
        </p:txBody>
      </p:sp>
      <p:pic>
        <p:nvPicPr>
          <p:cNvPr id="1028" name="Picture 4" descr="Image result for call centre operator icon gree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66084" y="2883318"/>
            <a:ext cx="222970" cy="24675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scales icon no background"/>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21176" y="2942221"/>
            <a:ext cx="210375" cy="21066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87284" y="2887845"/>
            <a:ext cx="267162" cy="242227"/>
          </a:xfrm>
          <a:prstGeom prst="rect">
            <a:avLst/>
          </a:prstGeom>
          <a:solidFill>
            <a:srgbClr val="FEA34F"/>
          </a:solidFill>
        </p:spPr>
      </p:pic>
    </p:spTree>
    <p:extLst>
      <p:ext uri="{BB962C8B-B14F-4D97-AF65-F5344CB8AC3E}">
        <p14:creationId xmlns:p14="http://schemas.microsoft.com/office/powerpoint/2010/main" val="1836511797"/>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355277" y="1405262"/>
            <a:ext cx="9915655" cy="3608178"/>
          </a:xfrm>
          <a:prstGeom prst="roundRect">
            <a:avLst>
              <a:gd name="adj" fmla="val 36142"/>
            </a:avLst>
          </a:prstGeom>
          <a:solidFill>
            <a:schemeClr val="bg1">
              <a:lumMod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10"/>
          <p:cNvSpPr>
            <a:spLocks noGrp="1"/>
          </p:cNvSpPr>
          <p:nvPr>
            <p:ph type="body" sz="quarter" idx="13"/>
          </p:nvPr>
        </p:nvSpPr>
        <p:spPr>
          <a:xfrm>
            <a:off x="1507523" y="1865659"/>
            <a:ext cx="9650627" cy="4292599"/>
          </a:xfrm>
        </p:spPr>
        <p:txBody>
          <a:bodyPr>
            <a:noAutofit/>
          </a:bodyPr>
          <a:lstStyle/>
          <a:p>
            <a:pPr marL="0" indent="0" algn="just">
              <a:buNone/>
            </a:pPr>
            <a:endParaRPr lang="en-US" sz="3200" dirty="0" smtClean="0">
              <a:latin typeface="Calibri Light" panose="020F0302020204030204" pitchFamily="34" charset="0"/>
              <a:cs typeface="Segoe UI Light" panose="020B0502040204020203" pitchFamily="34" charset="0"/>
            </a:endParaRPr>
          </a:p>
          <a:p>
            <a:pPr marL="0" indent="0" algn="just">
              <a:buNone/>
            </a:pPr>
            <a:r>
              <a:rPr lang="en-US" sz="3200" dirty="0" smtClean="0">
                <a:latin typeface="Calibri Light" panose="020F0302020204030204" pitchFamily="34" charset="0"/>
                <a:cs typeface="Segoe UI Light" panose="020B0502040204020203" pitchFamily="34" charset="0"/>
              </a:rPr>
              <a:t>The </a:t>
            </a:r>
            <a:r>
              <a:rPr lang="en-US" sz="3200" dirty="0">
                <a:latin typeface="Calibri Light" panose="020F0302020204030204" pitchFamily="34" charset="0"/>
                <a:cs typeface="Segoe UI Light" panose="020B0502040204020203" pitchFamily="34" charset="0"/>
              </a:rPr>
              <a:t>METCORE™ </a:t>
            </a:r>
            <a:r>
              <a:rPr lang="en-US" sz="3200" dirty="0" smtClean="0">
                <a:latin typeface="Calibri Light" panose="020F0302020204030204" pitchFamily="34" charset="0"/>
                <a:cs typeface="Segoe UI Light" panose="020B0502040204020203" pitchFamily="34" charset="0"/>
              </a:rPr>
              <a:t>Audit Trail insures </a:t>
            </a:r>
            <a:r>
              <a:rPr lang="en-US" sz="3200" dirty="0">
                <a:latin typeface="Calibri Light" panose="020F0302020204030204" pitchFamily="34" charset="0"/>
                <a:cs typeface="Segoe UI Light" panose="020B0502040204020203" pitchFamily="34" charset="0"/>
              </a:rPr>
              <a:t>data integrity for users and their clients. This increases confidence in billing accuracy.</a:t>
            </a:r>
          </a:p>
        </p:txBody>
      </p:sp>
    </p:spTree>
    <p:extLst>
      <p:ext uri="{BB962C8B-B14F-4D97-AF65-F5344CB8AC3E}">
        <p14:creationId xmlns:p14="http://schemas.microsoft.com/office/powerpoint/2010/main" val="458351883"/>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71428" y="6271456"/>
            <a:ext cx="13534857" cy="110556"/>
            <a:chOff x="-170626" y="0"/>
            <a:chExt cx="13534857" cy="166915"/>
          </a:xfrm>
        </p:grpSpPr>
        <p:sp>
          <p:nvSpPr>
            <p:cNvPr id="5" name="Parallelogram 4"/>
            <p:cNvSpPr/>
            <p:nvPr/>
          </p:nvSpPr>
          <p:spPr>
            <a:xfrm>
              <a:off x="-170626" y="0"/>
              <a:ext cx="4511619" cy="166915"/>
            </a:xfrm>
            <a:prstGeom prst="parallelogram">
              <a:avLst>
                <a:gd name="adj" fmla="val 114362"/>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Parallelogram 5"/>
            <p:cNvSpPr/>
            <p:nvPr/>
          </p:nvSpPr>
          <p:spPr>
            <a:xfrm>
              <a:off x="4340993"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Parallelogram 6"/>
            <p:cNvSpPr/>
            <p:nvPr/>
          </p:nvSpPr>
          <p:spPr>
            <a:xfrm>
              <a:off x="8852612" y="0"/>
              <a:ext cx="4511619" cy="166915"/>
            </a:xfrm>
            <a:prstGeom prst="parallelogram">
              <a:avLst>
                <a:gd name="adj" fmla="val 114362"/>
              </a:avLst>
            </a:prstGeom>
            <a:solidFill>
              <a:srgbClr val="281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pic>
        <p:nvPicPr>
          <p:cNvPr id="8" name="Picture 7" descr="ATMetzgeLogo.jpg"/>
          <p:cNvPicPr/>
          <p:nvPr/>
        </p:nvPicPr>
        <p:blipFill>
          <a:blip r:embed="rId2"/>
          <a:stretch>
            <a:fillRect/>
          </a:stretch>
        </p:blipFill>
        <p:spPr>
          <a:xfrm>
            <a:off x="10167135" y="6448520"/>
            <a:ext cx="1577929" cy="384428"/>
          </a:xfrm>
          <a:prstGeom prst="rect">
            <a:avLst/>
          </a:prstGeom>
        </p:spPr>
      </p:pic>
      <p:sp>
        <p:nvSpPr>
          <p:cNvPr id="9" name="Text Box 1"/>
          <p:cNvSpPr txBox="1">
            <a:spLocks noChangeArrowheads="1"/>
          </p:cNvSpPr>
          <p:nvPr/>
        </p:nvSpPr>
        <p:spPr bwMode="auto">
          <a:xfrm>
            <a:off x="11482714" y="6653260"/>
            <a:ext cx="571500" cy="181841"/>
          </a:xfrm>
          <a:prstGeom prst="rect">
            <a:avLst/>
          </a:prstGeom>
          <a:noFill/>
          <a:ln>
            <a:noFill/>
          </a:ln>
          <a:extLst/>
        </p:spPr>
        <p:txBody>
          <a:bodyPr rot="0" vert="horz" wrap="square" lIns="91440" tIns="45720" rIns="91440" bIns="45720" anchor="t" anchorCtr="0" upright="1">
            <a:noAutofit/>
          </a:bodyPr>
          <a:lstStyle/>
          <a:p>
            <a:r>
              <a:rPr lang="en-US" sz="500" b="1" dirty="0">
                <a:solidFill>
                  <a:srgbClr val="0F243E"/>
                </a:solidFill>
                <a:latin typeface="Arial Narrow" panose="020B0606020202030204" pitchFamily="34" charset="0"/>
                <a:ea typeface="Times New Roman" panose="02020603050405020304" pitchFamily="18" charset="0"/>
              </a:rPr>
              <a:t>RC: 1031898</a:t>
            </a:r>
            <a:endParaRPr lang="en-US" sz="800" dirty="0">
              <a:solidFill>
                <a:prstClr val="black"/>
              </a:solidFill>
              <a:latin typeface="Times New Roman" panose="02020603050405020304" pitchFamily="18" charset="0"/>
              <a:ea typeface="Times New Roman" panose="02020603050405020304" pitchFamily="18" charset="0"/>
            </a:endParaRPr>
          </a:p>
        </p:txBody>
      </p:sp>
      <p:sp>
        <p:nvSpPr>
          <p:cNvPr id="10" name="Title 1"/>
          <p:cNvSpPr>
            <a:spLocks noGrp="1"/>
          </p:cNvSpPr>
          <p:nvPr>
            <p:ph type="title"/>
          </p:nvPr>
        </p:nvSpPr>
        <p:spPr>
          <a:xfrm>
            <a:off x="760114" y="168442"/>
            <a:ext cx="8909366" cy="837127"/>
          </a:xfrm>
        </p:spPr>
        <p:txBody>
          <a:bodyPr/>
          <a:lstStyle/>
          <a:p>
            <a:r>
              <a:rPr lang="en-US" sz="3600" dirty="0" smtClean="0"/>
              <a:t>Content</a:t>
            </a:r>
            <a:endParaRPr lang="en-US" dirty="0"/>
          </a:p>
        </p:txBody>
      </p:sp>
      <p:grpSp>
        <p:nvGrpSpPr>
          <p:cNvPr id="11" name="Group 10"/>
          <p:cNvGrpSpPr/>
          <p:nvPr/>
        </p:nvGrpSpPr>
        <p:grpSpPr>
          <a:xfrm>
            <a:off x="760114" y="171929"/>
            <a:ext cx="1371600" cy="110556"/>
            <a:chOff x="-170626" y="0"/>
            <a:chExt cx="13534857" cy="166915"/>
          </a:xfrm>
        </p:grpSpPr>
        <p:sp>
          <p:nvSpPr>
            <p:cNvPr id="12" name="Parallelogram 11"/>
            <p:cNvSpPr/>
            <p:nvPr/>
          </p:nvSpPr>
          <p:spPr>
            <a:xfrm>
              <a:off x="-170626" y="0"/>
              <a:ext cx="4511619" cy="166915"/>
            </a:xfrm>
            <a:prstGeom prst="parallelogram">
              <a:avLst>
                <a:gd name="adj" fmla="val 114362"/>
              </a:avLst>
            </a:prstGeom>
            <a:solidFill>
              <a:srgbClr val="849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Parallelogram 12"/>
            <p:cNvSpPr/>
            <p:nvPr/>
          </p:nvSpPr>
          <p:spPr>
            <a:xfrm>
              <a:off x="4340993"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Parallelogram 13"/>
            <p:cNvSpPr/>
            <p:nvPr/>
          </p:nvSpPr>
          <p:spPr>
            <a:xfrm>
              <a:off x="8852612" y="0"/>
              <a:ext cx="4511619" cy="166915"/>
            </a:xfrm>
            <a:prstGeom prst="parallelogram">
              <a:avLst>
                <a:gd name="adj" fmla="val 114362"/>
              </a:avLst>
            </a:prstGeom>
            <a:solidFill>
              <a:srgbClr val="281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44" name="Group 43">
            <a:extLst>
              <a:ext uri="{FF2B5EF4-FFF2-40B4-BE49-F238E27FC236}">
                <a16:creationId xmlns="" xmlns:a16="http://schemas.microsoft.com/office/drawing/2014/main" id="{DE1462C3-B8EB-4224-A347-90715011D459}"/>
              </a:ext>
            </a:extLst>
          </p:cNvPr>
          <p:cNvGrpSpPr/>
          <p:nvPr/>
        </p:nvGrpSpPr>
        <p:grpSpPr>
          <a:xfrm>
            <a:off x="760114" y="990183"/>
            <a:ext cx="7591696" cy="5162508"/>
            <a:chOff x="7744772" y="1193235"/>
            <a:chExt cx="7591696" cy="5162508"/>
          </a:xfrm>
        </p:grpSpPr>
        <p:cxnSp>
          <p:nvCxnSpPr>
            <p:cNvPr id="45" name="Straight Connector 44">
              <a:extLst>
                <a:ext uri="{FF2B5EF4-FFF2-40B4-BE49-F238E27FC236}">
                  <a16:creationId xmlns="" xmlns:a16="http://schemas.microsoft.com/office/drawing/2014/main" id="{1CEF088E-55D3-4F5B-8A74-23778A3E50DA}"/>
                </a:ext>
              </a:extLst>
            </p:cNvPr>
            <p:cNvCxnSpPr/>
            <p:nvPr/>
          </p:nvCxnSpPr>
          <p:spPr>
            <a:xfrm>
              <a:off x="7744772" y="1820746"/>
              <a:ext cx="48765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 xmlns:a16="http://schemas.microsoft.com/office/drawing/2014/main" id="{8FCC7AFB-8640-4B42-AB5C-CA7AAC76FD01}"/>
                </a:ext>
              </a:extLst>
            </p:cNvPr>
            <p:cNvCxnSpPr/>
            <p:nvPr/>
          </p:nvCxnSpPr>
          <p:spPr>
            <a:xfrm>
              <a:off x="7744772" y="4233130"/>
              <a:ext cx="486407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 xmlns:a16="http://schemas.microsoft.com/office/drawing/2014/main" id="{43E47168-2625-432A-B400-BF6D787C763B}"/>
                </a:ext>
              </a:extLst>
            </p:cNvPr>
            <p:cNvSpPr/>
            <p:nvPr/>
          </p:nvSpPr>
          <p:spPr>
            <a:xfrm>
              <a:off x="8545161" y="1287172"/>
              <a:ext cx="6791307" cy="307777"/>
            </a:xfrm>
            <a:prstGeom prst="rect">
              <a:avLst/>
            </a:prstGeom>
          </p:spPr>
          <p:txBody>
            <a:bodyPr wrap="square" lIns="0" tIns="0" rIns="0" bIns="0" anchor="ctr">
              <a:spAutoFit/>
            </a:bodyPr>
            <a:lstStyle/>
            <a:p>
              <a:r>
                <a:rPr lang="en-US" sz="2000" b="1" dirty="0">
                  <a:solidFill>
                    <a:schemeClr val="tx1">
                      <a:lumMod val="75000"/>
                      <a:lumOff val="25000"/>
                    </a:schemeClr>
                  </a:solidFill>
                  <a:latin typeface="+mj-lt"/>
                </a:rPr>
                <a:t>Why METCORE: About Metzger Limited</a:t>
              </a:r>
            </a:p>
          </p:txBody>
        </p:sp>
        <p:grpSp>
          <p:nvGrpSpPr>
            <p:cNvPr id="48" name="Group 47">
              <a:extLst>
                <a:ext uri="{FF2B5EF4-FFF2-40B4-BE49-F238E27FC236}">
                  <a16:creationId xmlns="" xmlns:a16="http://schemas.microsoft.com/office/drawing/2014/main" id="{7C3B389F-FC46-428D-B9B4-392C4EBCE6C3}"/>
                </a:ext>
              </a:extLst>
            </p:cNvPr>
            <p:cNvGrpSpPr/>
            <p:nvPr/>
          </p:nvGrpSpPr>
          <p:grpSpPr>
            <a:xfrm>
              <a:off x="7744772" y="1193235"/>
              <a:ext cx="633536" cy="450894"/>
              <a:chOff x="7235832" y="1169640"/>
              <a:chExt cx="633536" cy="450894"/>
            </a:xfrm>
          </p:grpSpPr>
          <p:grpSp>
            <p:nvGrpSpPr>
              <p:cNvPr id="83" name="Group 82">
                <a:extLst>
                  <a:ext uri="{FF2B5EF4-FFF2-40B4-BE49-F238E27FC236}">
                    <a16:creationId xmlns="" xmlns:a16="http://schemas.microsoft.com/office/drawing/2014/main" id="{AD866829-4A0F-4C18-8E60-F9F4A560C240}"/>
                  </a:ext>
                </a:extLst>
              </p:cNvPr>
              <p:cNvGrpSpPr/>
              <p:nvPr/>
            </p:nvGrpSpPr>
            <p:grpSpPr>
              <a:xfrm>
                <a:off x="7235832" y="1169640"/>
                <a:ext cx="633536" cy="450894"/>
                <a:chOff x="7235832" y="1169640"/>
                <a:chExt cx="633536" cy="450894"/>
              </a:xfrm>
            </p:grpSpPr>
            <p:sp>
              <p:nvSpPr>
                <p:cNvPr id="85" name="Flowchart: Off-page Connector 84">
                  <a:extLst>
                    <a:ext uri="{FF2B5EF4-FFF2-40B4-BE49-F238E27FC236}">
                      <a16:creationId xmlns="" xmlns:a16="http://schemas.microsoft.com/office/drawing/2014/main" id="{9426A5CC-212C-4F45-8A51-60DEBDE63CA9}"/>
                    </a:ext>
                  </a:extLst>
                </p:cNvPr>
                <p:cNvSpPr/>
                <p:nvPr/>
              </p:nvSpPr>
              <p:spPr>
                <a:xfrm rot="16200000">
                  <a:off x="7429476" y="1180642"/>
                  <a:ext cx="396164" cy="483620"/>
                </a:xfrm>
                <a:prstGeom prst="flowChartOffpageConnector">
                  <a:avLst/>
                </a:prstGeom>
                <a:solidFill>
                  <a:srgbClr val="8497B0"/>
                </a:soli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86" name="TextBox 85">
                  <a:extLst>
                    <a:ext uri="{FF2B5EF4-FFF2-40B4-BE49-F238E27FC236}">
                      <a16:creationId xmlns="" xmlns:a16="http://schemas.microsoft.com/office/drawing/2014/main" id="{3B5BF797-FE1D-48C6-A95A-919416275775}"/>
                    </a:ext>
                  </a:extLst>
                </p:cNvPr>
                <p:cNvSpPr txBox="1"/>
                <p:nvPr/>
              </p:nvSpPr>
              <p:spPr>
                <a:xfrm>
                  <a:off x="7463300" y="1300152"/>
                  <a:ext cx="311482" cy="276999"/>
                </a:xfrm>
                <a:prstGeom prst="rect">
                  <a:avLst/>
                </a:prstGeom>
                <a:solidFill>
                  <a:srgbClr val="8497B0"/>
                </a:solidFill>
              </p:spPr>
              <p:txBody>
                <a:bodyPr wrap="square" lIns="0" tIns="0" rIns="0" bIns="0" rtlCol="0">
                  <a:noAutofit/>
                </a:bodyPr>
                <a:lstStyle/>
                <a:p>
                  <a:pPr algn="ctr"/>
                  <a:r>
                    <a:rPr lang="id-ID" b="1" dirty="0">
                      <a:solidFill>
                        <a:schemeClr val="bg1"/>
                      </a:solidFill>
                    </a:rPr>
                    <a:t>1.</a:t>
                  </a:r>
                  <a:endParaRPr lang="en-US" b="1" dirty="0">
                    <a:solidFill>
                      <a:schemeClr val="bg1"/>
                    </a:solidFill>
                  </a:endParaRPr>
                </a:p>
              </p:txBody>
            </p:sp>
            <p:sp>
              <p:nvSpPr>
                <p:cNvPr id="87" name="Freeform: Shape 143">
                  <a:extLst>
                    <a:ext uri="{FF2B5EF4-FFF2-40B4-BE49-F238E27FC236}">
                      <a16:creationId xmlns="" xmlns:a16="http://schemas.microsoft.com/office/drawing/2014/main" id="{FC24446F-6F39-4C84-B6D0-278099F7986D}"/>
                    </a:ext>
                  </a:extLst>
                </p:cNvPr>
                <p:cNvSpPr/>
                <p:nvPr/>
              </p:nvSpPr>
              <p:spPr>
                <a:xfrm rot="18956483">
                  <a:off x="7235832" y="1169640"/>
                  <a:ext cx="553525" cy="382739"/>
                </a:xfrm>
                <a:custGeom>
                  <a:avLst/>
                  <a:gdLst>
                    <a:gd name="connsiteX0" fmla="*/ 275490 w 553525"/>
                    <a:gd name="connsiteY0" fmla="*/ 0 h 382739"/>
                    <a:gd name="connsiteX1" fmla="*/ 553525 w 553525"/>
                    <a:gd name="connsiteY1" fmla="*/ 269045 h 382739"/>
                    <a:gd name="connsiteX2" fmla="*/ 540502 w 553525"/>
                    <a:gd name="connsiteY2" fmla="*/ 309049 h 382739"/>
                    <a:gd name="connsiteX3" fmla="*/ 485290 w 553525"/>
                    <a:gd name="connsiteY3" fmla="*/ 339596 h 382739"/>
                    <a:gd name="connsiteX4" fmla="*/ 274656 w 553525"/>
                    <a:gd name="connsiteY4" fmla="*/ 382739 h 382739"/>
                    <a:gd name="connsiteX5" fmla="*/ 64022 w 553525"/>
                    <a:gd name="connsiteY5" fmla="*/ 339596 h 382739"/>
                    <a:gd name="connsiteX6" fmla="*/ 47011 w 553525"/>
                    <a:gd name="connsiteY6" fmla="*/ 330185 h 382739"/>
                    <a:gd name="connsiteX7" fmla="*/ 0 w 553525"/>
                    <a:gd name="connsiteY7" fmla="*/ 284695 h 382739"/>
                    <a:gd name="connsiteX8" fmla="*/ 275490 w 553525"/>
                    <a:gd name="connsiteY8" fmla="*/ 0 h 382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3525" h="382739">
                      <a:moveTo>
                        <a:pt x="275490" y="0"/>
                      </a:moveTo>
                      <a:lnTo>
                        <a:pt x="553525" y="269045"/>
                      </a:lnTo>
                      <a:lnTo>
                        <a:pt x="540502" y="309049"/>
                      </a:lnTo>
                      <a:lnTo>
                        <a:pt x="485290" y="339596"/>
                      </a:lnTo>
                      <a:cubicBezTo>
                        <a:pt x="425163" y="366834"/>
                        <a:pt x="352680" y="382739"/>
                        <a:pt x="274656" y="382739"/>
                      </a:cubicBezTo>
                      <a:cubicBezTo>
                        <a:pt x="196632" y="382739"/>
                        <a:pt x="124148" y="366834"/>
                        <a:pt x="64022" y="339596"/>
                      </a:cubicBezTo>
                      <a:lnTo>
                        <a:pt x="47011" y="330185"/>
                      </a:lnTo>
                      <a:lnTo>
                        <a:pt x="0" y="284695"/>
                      </a:lnTo>
                      <a:lnTo>
                        <a:pt x="275490" y="0"/>
                      </a:lnTo>
                      <a:close/>
                    </a:path>
                  </a:pathLst>
                </a:custGeom>
                <a:gradFill>
                  <a:gsLst>
                    <a:gs pos="100000">
                      <a:schemeClr val="bg1">
                        <a:alpha val="53000"/>
                      </a:schemeClr>
                    </a:gs>
                    <a:gs pos="3000">
                      <a:schemeClr val="bg1">
                        <a:alpha val="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4" name="Rectangle 83">
                <a:extLst>
                  <a:ext uri="{FF2B5EF4-FFF2-40B4-BE49-F238E27FC236}">
                    <a16:creationId xmlns="" xmlns:a16="http://schemas.microsoft.com/office/drawing/2014/main" id="{2976B78C-A589-4489-8C67-5505CD3C9775}"/>
                  </a:ext>
                </a:extLst>
              </p:cNvPr>
              <p:cNvSpPr/>
              <p:nvPr/>
            </p:nvSpPr>
            <p:spPr>
              <a:xfrm>
                <a:off x="7271642" y="1224360"/>
                <a:ext cx="62282" cy="390629"/>
              </a:xfrm>
              <a:prstGeom prst="rect">
                <a:avLst/>
              </a:prstGeom>
              <a:solidFill>
                <a:srgbClr val="8497B0"/>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a:solidFill>
                    <a:schemeClr val="tx1"/>
                  </a:solidFill>
                </a:endParaRPr>
              </a:p>
            </p:txBody>
          </p:sp>
        </p:grpSp>
        <p:sp>
          <p:nvSpPr>
            <p:cNvPr id="49" name="Rectangle 48">
              <a:extLst>
                <a:ext uri="{FF2B5EF4-FFF2-40B4-BE49-F238E27FC236}">
                  <a16:creationId xmlns="" xmlns:a16="http://schemas.microsoft.com/office/drawing/2014/main" id="{07C50EB6-CCF5-47E0-8BB5-2AEDB0B4203B}"/>
                </a:ext>
              </a:extLst>
            </p:cNvPr>
            <p:cNvSpPr/>
            <p:nvPr/>
          </p:nvSpPr>
          <p:spPr>
            <a:xfrm>
              <a:off x="8545161" y="2089697"/>
              <a:ext cx="6791307" cy="307777"/>
            </a:xfrm>
            <a:prstGeom prst="rect">
              <a:avLst/>
            </a:prstGeom>
          </p:spPr>
          <p:txBody>
            <a:bodyPr wrap="square" lIns="0" tIns="0" rIns="0" bIns="0" anchor="ctr">
              <a:spAutoFit/>
            </a:bodyPr>
            <a:lstStyle/>
            <a:p>
              <a:r>
                <a:rPr lang="en-US" sz="2000" b="1" dirty="0" smtClean="0">
                  <a:solidFill>
                    <a:schemeClr val="tx1">
                      <a:lumMod val="75000"/>
                      <a:lumOff val="25000"/>
                    </a:schemeClr>
                  </a:solidFill>
                  <a:latin typeface="+mj-lt"/>
                </a:rPr>
                <a:t>Context</a:t>
              </a:r>
              <a:r>
                <a:rPr lang="en-US" sz="2000" b="1" dirty="0">
                  <a:solidFill>
                    <a:schemeClr val="tx1">
                      <a:lumMod val="75000"/>
                      <a:lumOff val="25000"/>
                    </a:schemeClr>
                  </a:solidFill>
                  <a:latin typeface="+mj-lt"/>
                </a:rPr>
                <a:t>: Business Challenge </a:t>
              </a:r>
            </a:p>
          </p:txBody>
        </p:sp>
        <p:sp>
          <p:nvSpPr>
            <p:cNvPr id="50" name="Freeform: Shape 195">
              <a:extLst>
                <a:ext uri="{FF2B5EF4-FFF2-40B4-BE49-F238E27FC236}">
                  <a16:creationId xmlns="" xmlns:a16="http://schemas.microsoft.com/office/drawing/2014/main" id="{E820DD23-DEF8-477C-B3DA-A1A83D2C9EF4}"/>
                </a:ext>
              </a:extLst>
            </p:cNvPr>
            <p:cNvSpPr/>
            <p:nvPr/>
          </p:nvSpPr>
          <p:spPr>
            <a:xfrm rot="18956483">
              <a:off x="7799977" y="4409747"/>
              <a:ext cx="553525" cy="382739"/>
            </a:xfrm>
            <a:custGeom>
              <a:avLst/>
              <a:gdLst>
                <a:gd name="connsiteX0" fmla="*/ 275490 w 553525"/>
                <a:gd name="connsiteY0" fmla="*/ 0 h 382739"/>
                <a:gd name="connsiteX1" fmla="*/ 553525 w 553525"/>
                <a:gd name="connsiteY1" fmla="*/ 269045 h 382739"/>
                <a:gd name="connsiteX2" fmla="*/ 540502 w 553525"/>
                <a:gd name="connsiteY2" fmla="*/ 309049 h 382739"/>
                <a:gd name="connsiteX3" fmla="*/ 485290 w 553525"/>
                <a:gd name="connsiteY3" fmla="*/ 339596 h 382739"/>
                <a:gd name="connsiteX4" fmla="*/ 274656 w 553525"/>
                <a:gd name="connsiteY4" fmla="*/ 382739 h 382739"/>
                <a:gd name="connsiteX5" fmla="*/ 64022 w 553525"/>
                <a:gd name="connsiteY5" fmla="*/ 339596 h 382739"/>
                <a:gd name="connsiteX6" fmla="*/ 47011 w 553525"/>
                <a:gd name="connsiteY6" fmla="*/ 330185 h 382739"/>
                <a:gd name="connsiteX7" fmla="*/ 0 w 553525"/>
                <a:gd name="connsiteY7" fmla="*/ 284695 h 382739"/>
                <a:gd name="connsiteX8" fmla="*/ 275490 w 553525"/>
                <a:gd name="connsiteY8" fmla="*/ 0 h 382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3525" h="382739">
                  <a:moveTo>
                    <a:pt x="275490" y="0"/>
                  </a:moveTo>
                  <a:lnTo>
                    <a:pt x="553525" y="269045"/>
                  </a:lnTo>
                  <a:lnTo>
                    <a:pt x="540502" y="309049"/>
                  </a:lnTo>
                  <a:lnTo>
                    <a:pt x="485290" y="339596"/>
                  </a:lnTo>
                  <a:cubicBezTo>
                    <a:pt x="425163" y="366834"/>
                    <a:pt x="352680" y="382739"/>
                    <a:pt x="274656" y="382739"/>
                  </a:cubicBezTo>
                  <a:cubicBezTo>
                    <a:pt x="196632" y="382739"/>
                    <a:pt x="124148" y="366834"/>
                    <a:pt x="64022" y="339596"/>
                  </a:cubicBezTo>
                  <a:lnTo>
                    <a:pt x="47011" y="330185"/>
                  </a:lnTo>
                  <a:lnTo>
                    <a:pt x="0" y="284695"/>
                  </a:lnTo>
                  <a:lnTo>
                    <a:pt x="275490" y="0"/>
                  </a:lnTo>
                  <a:close/>
                </a:path>
              </a:pathLst>
            </a:custGeom>
            <a:gradFill>
              <a:gsLst>
                <a:gs pos="100000">
                  <a:schemeClr val="bg1">
                    <a:alpha val="53000"/>
                  </a:schemeClr>
                </a:gs>
                <a:gs pos="3000">
                  <a:schemeClr val="bg1">
                    <a:alpha val="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a:extLst>
                <a:ext uri="{FF2B5EF4-FFF2-40B4-BE49-F238E27FC236}">
                  <a16:creationId xmlns="" xmlns:a16="http://schemas.microsoft.com/office/drawing/2014/main" id="{2F9B339D-A529-4196-906C-783DBA2E14B1}"/>
                </a:ext>
              </a:extLst>
            </p:cNvPr>
            <p:cNvCxnSpPr/>
            <p:nvPr/>
          </p:nvCxnSpPr>
          <p:spPr>
            <a:xfrm>
              <a:off x="7744772" y="2624874"/>
              <a:ext cx="486407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2" name="Group 51">
              <a:extLst>
                <a:ext uri="{FF2B5EF4-FFF2-40B4-BE49-F238E27FC236}">
                  <a16:creationId xmlns="" xmlns:a16="http://schemas.microsoft.com/office/drawing/2014/main" id="{1B07DDCA-A454-43E2-BC08-B6F303D52004}"/>
                </a:ext>
              </a:extLst>
            </p:cNvPr>
            <p:cNvGrpSpPr/>
            <p:nvPr/>
          </p:nvGrpSpPr>
          <p:grpSpPr>
            <a:xfrm>
              <a:off x="7744772" y="2018138"/>
              <a:ext cx="633536" cy="450894"/>
              <a:chOff x="7744772" y="1997363"/>
              <a:chExt cx="633536" cy="450894"/>
            </a:xfrm>
          </p:grpSpPr>
          <p:sp>
            <p:nvSpPr>
              <p:cNvPr id="79" name="Flowchart: Off-page Connector 78">
                <a:extLst>
                  <a:ext uri="{FF2B5EF4-FFF2-40B4-BE49-F238E27FC236}">
                    <a16:creationId xmlns="" xmlns:a16="http://schemas.microsoft.com/office/drawing/2014/main" id="{B4A5ED2B-EF65-4EA7-BB51-BB4A21EF2BD1}"/>
                  </a:ext>
                </a:extLst>
              </p:cNvPr>
              <p:cNvSpPr/>
              <p:nvPr/>
            </p:nvSpPr>
            <p:spPr>
              <a:xfrm rot="16200000">
                <a:off x="7938416" y="2008365"/>
                <a:ext cx="396164" cy="483620"/>
              </a:xfrm>
              <a:prstGeom prst="flowChartOffpageConnector">
                <a:avLst/>
              </a:prstGeom>
              <a:solidFill>
                <a:srgbClr val="016AA3"/>
              </a:soli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80" name="Freeform: Shape 171">
                <a:extLst>
                  <a:ext uri="{FF2B5EF4-FFF2-40B4-BE49-F238E27FC236}">
                    <a16:creationId xmlns="" xmlns:a16="http://schemas.microsoft.com/office/drawing/2014/main" id="{275489EA-F8A5-4978-B44B-7D9F2BD5AD62}"/>
                  </a:ext>
                </a:extLst>
              </p:cNvPr>
              <p:cNvSpPr/>
              <p:nvPr/>
            </p:nvSpPr>
            <p:spPr>
              <a:xfrm rot="18956483">
                <a:off x="7744772" y="1997363"/>
                <a:ext cx="553525" cy="382739"/>
              </a:xfrm>
              <a:custGeom>
                <a:avLst/>
                <a:gdLst>
                  <a:gd name="connsiteX0" fmla="*/ 275490 w 553525"/>
                  <a:gd name="connsiteY0" fmla="*/ 0 h 382739"/>
                  <a:gd name="connsiteX1" fmla="*/ 553525 w 553525"/>
                  <a:gd name="connsiteY1" fmla="*/ 269045 h 382739"/>
                  <a:gd name="connsiteX2" fmla="*/ 540502 w 553525"/>
                  <a:gd name="connsiteY2" fmla="*/ 309049 h 382739"/>
                  <a:gd name="connsiteX3" fmla="*/ 485290 w 553525"/>
                  <a:gd name="connsiteY3" fmla="*/ 339596 h 382739"/>
                  <a:gd name="connsiteX4" fmla="*/ 274656 w 553525"/>
                  <a:gd name="connsiteY4" fmla="*/ 382739 h 382739"/>
                  <a:gd name="connsiteX5" fmla="*/ 64022 w 553525"/>
                  <a:gd name="connsiteY5" fmla="*/ 339596 h 382739"/>
                  <a:gd name="connsiteX6" fmla="*/ 47011 w 553525"/>
                  <a:gd name="connsiteY6" fmla="*/ 330185 h 382739"/>
                  <a:gd name="connsiteX7" fmla="*/ 0 w 553525"/>
                  <a:gd name="connsiteY7" fmla="*/ 284695 h 382739"/>
                  <a:gd name="connsiteX8" fmla="*/ 275490 w 553525"/>
                  <a:gd name="connsiteY8" fmla="*/ 0 h 382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3525" h="382739">
                    <a:moveTo>
                      <a:pt x="275490" y="0"/>
                    </a:moveTo>
                    <a:lnTo>
                      <a:pt x="553525" y="269045"/>
                    </a:lnTo>
                    <a:lnTo>
                      <a:pt x="540502" y="309049"/>
                    </a:lnTo>
                    <a:lnTo>
                      <a:pt x="485290" y="339596"/>
                    </a:lnTo>
                    <a:cubicBezTo>
                      <a:pt x="425163" y="366834"/>
                      <a:pt x="352680" y="382739"/>
                      <a:pt x="274656" y="382739"/>
                    </a:cubicBezTo>
                    <a:cubicBezTo>
                      <a:pt x="196632" y="382739"/>
                      <a:pt x="124148" y="366834"/>
                      <a:pt x="64022" y="339596"/>
                    </a:cubicBezTo>
                    <a:lnTo>
                      <a:pt x="47011" y="330185"/>
                    </a:lnTo>
                    <a:lnTo>
                      <a:pt x="0" y="284695"/>
                    </a:lnTo>
                    <a:lnTo>
                      <a:pt x="275490" y="0"/>
                    </a:lnTo>
                    <a:close/>
                  </a:path>
                </a:pathLst>
              </a:custGeom>
              <a:gradFill>
                <a:gsLst>
                  <a:gs pos="100000">
                    <a:schemeClr val="bg1">
                      <a:alpha val="53000"/>
                    </a:schemeClr>
                  </a:gs>
                  <a:gs pos="3000">
                    <a:schemeClr val="bg1">
                      <a:alpha val="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 xmlns:a16="http://schemas.microsoft.com/office/drawing/2014/main" id="{1E4C38F2-64C7-4F80-B1AF-A7BA47A6D021}"/>
                  </a:ext>
                </a:extLst>
              </p:cNvPr>
              <p:cNvSpPr/>
              <p:nvPr/>
            </p:nvSpPr>
            <p:spPr>
              <a:xfrm>
                <a:off x="7780582" y="2052083"/>
                <a:ext cx="62282" cy="390629"/>
              </a:xfrm>
              <a:prstGeom prst="rect">
                <a:avLst/>
              </a:prstGeom>
              <a:solidFill>
                <a:srgbClr val="016AA3"/>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a:solidFill>
                    <a:schemeClr val="tx1"/>
                  </a:solidFill>
                </a:endParaRPr>
              </a:p>
            </p:txBody>
          </p:sp>
          <p:sp>
            <p:nvSpPr>
              <p:cNvPr id="82" name="TextBox 81">
                <a:extLst>
                  <a:ext uri="{FF2B5EF4-FFF2-40B4-BE49-F238E27FC236}">
                    <a16:creationId xmlns="" xmlns:a16="http://schemas.microsoft.com/office/drawing/2014/main" id="{9D365AB8-04FE-4ACD-8D39-AC2A3395BEEC}"/>
                  </a:ext>
                </a:extLst>
              </p:cNvPr>
              <p:cNvSpPr txBox="1"/>
              <p:nvPr/>
            </p:nvSpPr>
            <p:spPr>
              <a:xfrm>
                <a:off x="7972240" y="2127875"/>
                <a:ext cx="311482" cy="276999"/>
              </a:xfrm>
              <a:prstGeom prst="rect">
                <a:avLst/>
              </a:prstGeom>
              <a:noFill/>
            </p:spPr>
            <p:txBody>
              <a:bodyPr wrap="square" lIns="0" tIns="0" rIns="0" bIns="0" rtlCol="0">
                <a:noAutofit/>
              </a:bodyPr>
              <a:lstStyle/>
              <a:p>
                <a:pPr algn="ctr"/>
                <a:r>
                  <a:rPr lang="id-ID" b="1" dirty="0">
                    <a:solidFill>
                      <a:schemeClr val="bg1"/>
                    </a:solidFill>
                  </a:rPr>
                  <a:t>2.</a:t>
                </a:r>
                <a:endParaRPr lang="en-US" b="1" dirty="0">
                  <a:solidFill>
                    <a:schemeClr val="bg1"/>
                  </a:solidFill>
                </a:endParaRPr>
              </a:p>
            </p:txBody>
          </p:sp>
        </p:grpSp>
        <p:grpSp>
          <p:nvGrpSpPr>
            <p:cNvPr id="53" name="Group 52">
              <a:extLst>
                <a:ext uri="{FF2B5EF4-FFF2-40B4-BE49-F238E27FC236}">
                  <a16:creationId xmlns="" xmlns:a16="http://schemas.microsoft.com/office/drawing/2014/main" id="{1B0179B8-3F1A-49E0-B8DE-63400BC124C4}"/>
                </a:ext>
              </a:extLst>
            </p:cNvPr>
            <p:cNvGrpSpPr/>
            <p:nvPr/>
          </p:nvGrpSpPr>
          <p:grpSpPr>
            <a:xfrm>
              <a:off x="7744772" y="2801491"/>
              <a:ext cx="633536" cy="450894"/>
              <a:chOff x="7235832" y="2777896"/>
              <a:chExt cx="633536" cy="450894"/>
            </a:xfrm>
          </p:grpSpPr>
          <p:sp>
            <p:nvSpPr>
              <p:cNvPr id="75" name="Flowchart: Off-page Connector 74">
                <a:extLst>
                  <a:ext uri="{FF2B5EF4-FFF2-40B4-BE49-F238E27FC236}">
                    <a16:creationId xmlns="" xmlns:a16="http://schemas.microsoft.com/office/drawing/2014/main" id="{778326E2-4348-407D-8D78-D3F9B69CE945}"/>
                  </a:ext>
                </a:extLst>
              </p:cNvPr>
              <p:cNvSpPr/>
              <p:nvPr/>
            </p:nvSpPr>
            <p:spPr>
              <a:xfrm rot="16200000">
                <a:off x="7429476" y="2788898"/>
                <a:ext cx="396164" cy="483620"/>
              </a:xfrm>
              <a:prstGeom prst="flowChartOffpageConnector">
                <a:avLst/>
              </a:prstGeom>
              <a:solidFill>
                <a:srgbClr val="281C52"/>
              </a:soli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76" name="Freeform: Shape 179">
                <a:extLst>
                  <a:ext uri="{FF2B5EF4-FFF2-40B4-BE49-F238E27FC236}">
                    <a16:creationId xmlns="" xmlns:a16="http://schemas.microsoft.com/office/drawing/2014/main" id="{B86656EF-5407-44AC-AD65-DD66B53E881E}"/>
                  </a:ext>
                </a:extLst>
              </p:cNvPr>
              <p:cNvSpPr/>
              <p:nvPr/>
            </p:nvSpPr>
            <p:spPr>
              <a:xfrm rot="18956483">
                <a:off x="7235832" y="2777896"/>
                <a:ext cx="553525" cy="382739"/>
              </a:xfrm>
              <a:custGeom>
                <a:avLst/>
                <a:gdLst>
                  <a:gd name="connsiteX0" fmla="*/ 275490 w 553525"/>
                  <a:gd name="connsiteY0" fmla="*/ 0 h 382739"/>
                  <a:gd name="connsiteX1" fmla="*/ 553525 w 553525"/>
                  <a:gd name="connsiteY1" fmla="*/ 269045 h 382739"/>
                  <a:gd name="connsiteX2" fmla="*/ 540502 w 553525"/>
                  <a:gd name="connsiteY2" fmla="*/ 309049 h 382739"/>
                  <a:gd name="connsiteX3" fmla="*/ 485290 w 553525"/>
                  <a:gd name="connsiteY3" fmla="*/ 339596 h 382739"/>
                  <a:gd name="connsiteX4" fmla="*/ 274656 w 553525"/>
                  <a:gd name="connsiteY4" fmla="*/ 382739 h 382739"/>
                  <a:gd name="connsiteX5" fmla="*/ 64022 w 553525"/>
                  <a:gd name="connsiteY5" fmla="*/ 339596 h 382739"/>
                  <a:gd name="connsiteX6" fmla="*/ 47011 w 553525"/>
                  <a:gd name="connsiteY6" fmla="*/ 330185 h 382739"/>
                  <a:gd name="connsiteX7" fmla="*/ 0 w 553525"/>
                  <a:gd name="connsiteY7" fmla="*/ 284695 h 382739"/>
                  <a:gd name="connsiteX8" fmla="*/ 275490 w 553525"/>
                  <a:gd name="connsiteY8" fmla="*/ 0 h 382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3525" h="382739">
                    <a:moveTo>
                      <a:pt x="275490" y="0"/>
                    </a:moveTo>
                    <a:lnTo>
                      <a:pt x="553525" y="269045"/>
                    </a:lnTo>
                    <a:lnTo>
                      <a:pt x="540502" y="309049"/>
                    </a:lnTo>
                    <a:lnTo>
                      <a:pt x="485290" y="339596"/>
                    </a:lnTo>
                    <a:cubicBezTo>
                      <a:pt x="425163" y="366834"/>
                      <a:pt x="352680" y="382739"/>
                      <a:pt x="274656" y="382739"/>
                    </a:cubicBezTo>
                    <a:cubicBezTo>
                      <a:pt x="196632" y="382739"/>
                      <a:pt x="124148" y="366834"/>
                      <a:pt x="64022" y="339596"/>
                    </a:cubicBezTo>
                    <a:lnTo>
                      <a:pt x="47011" y="330185"/>
                    </a:lnTo>
                    <a:lnTo>
                      <a:pt x="0" y="284695"/>
                    </a:lnTo>
                    <a:lnTo>
                      <a:pt x="275490" y="0"/>
                    </a:lnTo>
                    <a:close/>
                  </a:path>
                </a:pathLst>
              </a:custGeom>
              <a:gradFill>
                <a:gsLst>
                  <a:gs pos="100000">
                    <a:schemeClr val="bg1">
                      <a:alpha val="53000"/>
                    </a:schemeClr>
                  </a:gs>
                  <a:gs pos="3000">
                    <a:schemeClr val="bg1">
                      <a:alpha val="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 xmlns:a16="http://schemas.microsoft.com/office/drawing/2014/main" id="{815E0144-335C-4A49-B0CD-804EC01E849E}"/>
                  </a:ext>
                </a:extLst>
              </p:cNvPr>
              <p:cNvSpPr/>
              <p:nvPr/>
            </p:nvSpPr>
            <p:spPr>
              <a:xfrm>
                <a:off x="7271642" y="2832616"/>
                <a:ext cx="62282" cy="390629"/>
              </a:xfrm>
              <a:prstGeom prst="rect">
                <a:avLst/>
              </a:prstGeom>
              <a:solidFill>
                <a:srgbClr val="281C52"/>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a:solidFill>
                    <a:schemeClr val="tx1"/>
                  </a:solidFill>
                </a:endParaRPr>
              </a:p>
            </p:txBody>
          </p:sp>
          <p:sp>
            <p:nvSpPr>
              <p:cNvPr id="78" name="TextBox 77">
                <a:extLst>
                  <a:ext uri="{FF2B5EF4-FFF2-40B4-BE49-F238E27FC236}">
                    <a16:creationId xmlns="" xmlns:a16="http://schemas.microsoft.com/office/drawing/2014/main" id="{2CD6B91D-D1C3-468B-B02B-85E1C294FB47}"/>
                  </a:ext>
                </a:extLst>
              </p:cNvPr>
              <p:cNvSpPr txBox="1"/>
              <p:nvPr/>
            </p:nvSpPr>
            <p:spPr>
              <a:xfrm>
                <a:off x="7463300" y="2908408"/>
                <a:ext cx="311482" cy="276999"/>
              </a:xfrm>
              <a:prstGeom prst="rect">
                <a:avLst/>
              </a:prstGeom>
              <a:noFill/>
            </p:spPr>
            <p:txBody>
              <a:bodyPr wrap="square" lIns="0" tIns="0" rIns="0" bIns="0" rtlCol="0">
                <a:noAutofit/>
              </a:bodyPr>
              <a:lstStyle/>
              <a:p>
                <a:pPr algn="ctr"/>
                <a:r>
                  <a:rPr lang="id-ID" b="1" dirty="0">
                    <a:solidFill>
                      <a:schemeClr val="bg1"/>
                    </a:solidFill>
                  </a:rPr>
                  <a:t>3.</a:t>
                </a:r>
                <a:endParaRPr lang="en-US" b="1" dirty="0">
                  <a:solidFill>
                    <a:schemeClr val="bg1"/>
                  </a:solidFill>
                </a:endParaRPr>
              </a:p>
            </p:txBody>
          </p:sp>
        </p:grpSp>
        <p:cxnSp>
          <p:nvCxnSpPr>
            <p:cNvPr id="54" name="Straight Connector 53">
              <a:extLst>
                <a:ext uri="{FF2B5EF4-FFF2-40B4-BE49-F238E27FC236}">
                  <a16:creationId xmlns="" xmlns:a16="http://schemas.microsoft.com/office/drawing/2014/main" id="{5C00A47D-1F0F-4D62-8A69-E74AE618344C}"/>
                </a:ext>
              </a:extLst>
            </p:cNvPr>
            <p:cNvCxnSpPr/>
            <p:nvPr/>
          </p:nvCxnSpPr>
          <p:spPr>
            <a:xfrm>
              <a:off x="7744772" y="3429002"/>
              <a:ext cx="48765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5" name="Group 54">
              <a:extLst>
                <a:ext uri="{FF2B5EF4-FFF2-40B4-BE49-F238E27FC236}">
                  <a16:creationId xmlns="" xmlns:a16="http://schemas.microsoft.com/office/drawing/2014/main" id="{F134E957-D53C-4997-B820-B5B3B174F8A6}"/>
                </a:ext>
              </a:extLst>
            </p:cNvPr>
            <p:cNvGrpSpPr/>
            <p:nvPr/>
          </p:nvGrpSpPr>
          <p:grpSpPr>
            <a:xfrm>
              <a:off x="7744772" y="3605619"/>
              <a:ext cx="633536" cy="450894"/>
              <a:chOff x="7235832" y="3582024"/>
              <a:chExt cx="633536" cy="450894"/>
            </a:xfrm>
          </p:grpSpPr>
          <p:sp>
            <p:nvSpPr>
              <p:cNvPr id="71" name="Flowchart: Off-page Connector 70">
                <a:extLst>
                  <a:ext uri="{FF2B5EF4-FFF2-40B4-BE49-F238E27FC236}">
                    <a16:creationId xmlns="" xmlns:a16="http://schemas.microsoft.com/office/drawing/2014/main" id="{54E8A7A4-67E6-4B41-98BA-0B6887B13B1C}"/>
                  </a:ext>
                </a:extLst>
              </p:cNvPr>
              <p:cNvSpPr/>
              <p:nvPr/>
            </p:nvSpPr>
            <p:spPr>
              <a:xfrm rot="16200000">
                <a:off x="7429476" y="3593026"/>
                <a:ext cx="396164" cy="483620"/>
              </a:xfrm>
              <a:prstGeom prst="flowChartOffpageConnector">
                <a:avLst/>
              </a:prstGeom>
              <a:solidFill>
                <a:srgbClr val="8497B0"/>
              </a:soli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72" name="Freeform: Shape 187">
                <a:extLst>
                  <a:ext uri="{FF2B5EF4-FFF2-40B4-BE49-F238E27FC236}">
                    <a16:creationId xmlns="" xmlns:a16="http://schemas.microsoft.com/office/drawing/2014/main" id="{8D327819-2200-45A2-9EAE-9944D8C25176}"/>
                  </a:ext>
                </a:extLst>
              </p:cNvPr>
              <p:cNvSpPr/>
              <p:nvPr/>
            </p:nvSpPr>
            <p:spPr>
              <a:xfrm rot="18956483">
                <a:off x="7235832" y="3582024"/>
                <a:ext cx="553525" cy="382739"/>
              </a:xfrm>
              <a:custGeom>
                <a:avLst/>
                <a:gdLst>
                  <a:gd name="connsiteX0" fmla="*/ 275490 w 553525"/>
                  <a:gd name="connsiteY0" fmla="*/ 0 h 382739"/>
                  <a:gd name="connsiteX1" fmla="*/ 553525 w 553525"/>
                  <a:gd name="connsiteY1" fmla="*/ 269045 h 382739"/>
                  <a:gd name="connsiteX2" fmla="*/ 540502 w 553525"/>
                  <a:gd name="connsiteY2" fmla="*/ 309049 h 382739"/>
                  <a:gd name="connsiteX3" fmla="*/ 485290 w 553525"/>
                  <a:gd name="connsiteY3" fmla="*/ 339596 h 382739"/>
                  <a:gd name="connsiteX4" fmla="*/ 274656 w 553525"/>
                  <a:gd name="connsiteY4" fmla="*/ 382739 h 382739"/>
                  <a:gd name="connsiteX5" fmla="*/ 64022 w 553525"/>
                  <a:gd name="connsiteY5" fmla="*/ 339596 h 382739"/>
                  <a:gd name="connsiteX6" fmla="*/ 47011 w 553525"/>
                  <a:gd name="connsiteY6" fmla="*/ 330185 h 382739"/>
                  <a:gd name="connsiteX7" fmla="*/ 0 w 553525"/>
                  <a:gd name="connsiteY7" fmla="*/ 284695 h 382739"/>
                  <a:gd name="connsiteX8" fmla="*/ 275490 w 553525"/>
                  <a:gd name="connsiteY8" fmla="*/ 0 h 382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3525" h="382739">
                    <a:moveTo>
                      <a:pt x="275490" y="0"/>
                    </a:moveTo>
                    <a:lnTo>
                      <a:pt x="553525" y="269045"/>
                    </a:lnTo>
                    <a:lnTo>
                      <a:pt x="540502" y="309049"/>
                    </a:lnTo>
                    <a:lnTo>
                      <a:pt x="485290" y="339596"/>
                    </a:lnTo>
                    <a:cubicBezTo>
                      <a:pt x="425163" y="366834"/>
                      <a:pt x="352680" y="382739"/>
                      <a:pt x="274656" y="382739"/>
                    </a:cubicBezTo>
                    <a:cubicBezTo>
                      <a:pt x="196632" y="382739"/>
                      <a:pt x="124148" y="366834"/>
                      <a:pt x="64022" y="339596"/>
                    </a:cubicBezTo>
                    <a:lnTo>
                      <a:pt x="47011" y="330185"/>
                    </a:lnTo>
                    <a:lnTo>
                      <a:pt x="0" y="284695"/>
                    </a:lnTo>
                    <a:lnTo>
                      <a:pt x="275490" y="0"/>
                    </a:lnTo>
                    <a:close/>
                  </a:path>
                </a:pathLst>
              </a:custGeom>
              <a:gradFill>
                <a:gsLst>
                  <a:gs pos="100000">
                    <a:schemeClr val="bg1">
                      <a:alpha val="53000"/>
                    </a:schemeClr>
                  </a:gs>
                  <a:gs pos="3000">
                    <a:schemeClr val="bg1">
                      <a:alpha val="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 xmlns:a16="http://schemas.microsoft.com/office/drawing/2014/main" id="{D06C97F8-AE33-41BE-AD21-95767C92F497}"/>
                  </a:ext>
                </a:extLst>
              </p:cNvPr>
              <p:cNvSpPr/>
              <p:nvPr/>
            </p:nvSpPr>
            <p:spPr>
              <a:xfrm>
                <a:off x="7271642" y="3636744"/>
                <a:ext cx="62282" cy="390629"/>
              </a:xfrm>
              <a:prstGeom prst="rect">
                <a:avLst/>
              </a:prstGeom>
              <a:solidFill>
                <a:srgbClr val="8497B0"/>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a:solidFill>
                    <a:schemeClr val="tx1"/>
                  </a:solidFill>
                </a:endParaRPr>
              </a:p>
            </p:txBody>
          </p:sp>
          <p:sp>
            <p:nvSpPr>
              <p:cNvPr id="74" name="TextBox 73">
                <a:extLst>
                  <a:ext uri="{FF2B5EF4-FFF2-40B4-BE49-F238E27FC236}">
                    <a16:creationId xmlns="" xmlns:a16="http://schemas.microsoft.com/office/drawing/2014/main" id="{03346DB9-6F0A-4FF6-8781-69E826D6455E}"/>
                  </a:ext>
                </a:extLst>
              </p:cNvPr>
              <p:cNvSpPr txBox="1"/>
              <p:nvPr/>
            </p:nvSpPr>
            <p:spPr>
              <a:xfrm>
                <a:off x="7463300" y="3712536"/>
                <a:ext cx="311482" cy="276999"/>
              </a:xfrm>
              <a:prstGeom prst="rect">
                <a:avLst/>
              </a:prstGeom>
              <a:noFill/>
            </p:spPr>
            <p:txBody>
              <a:bodyPr wrap="square" lIns="0" tIns="0" rIns="0" bIns="0" rtlCol="0">
                <a:noAutofit/>
              </a:bodyPr>
              <a:lstStyle/>
              <a:p>
                <a:pPr algn="ctr"/>
                <a:r>
                  <a:rPr lang="id-ID" b="1" dirty="0">
                    <a:solidFill>
                      <a:schemeClr val="bg1"/>
                    </a:solidFill>
                  </a:rPr>
                  <a:t>4.</a:t>
                </a:r>
                <a:endParaRPr lang="en-US" b="1" dirty="0">
                  <a:solidFill>
                    <a:schemeClr val="bg1"/>
                  </a:solidFill>
                </a:endParaRPr>
              </a:p>
            </p:txBody>
          </p:sp>
        </p:grpSp>
        <p:cxnSp>
          <p:nvCxnSpPr>
            <p:cNvPr id="56" name="Straight Connector 55">
              <a:extLst>
                <a:ext uri="{FF2B5EF4-FFF2-40B4-BE49-F238E27FC236}">
                  <a16:creationId xmlns="" xmlns:a16="http://schemas.microsoft.com/office/drawing/2014/main" id="{CC6596AC-1784-4A18-B31B-6F93E8CB464F}"/>
                </a:ext>
              </a:extLst>
            </p:cNvPr>
            <p:cNvCxnSpPr/>
            <p:nvPr/>
          </p:nvCxnSpPr>
          <p:spPr>
            <a:xfrm>
              <a:off x="7744772" y="5037258"/>
              <a:ext cx="486407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7" name="Group 56">
              <a:extLst>
                <a:ext uri="{FF2B5EF4-FFF2-40B4-BE49-F238E27FC236}">
                  <a16:creationId xmlns="" xmlns:a16="http://schemas.microsoft.com/office/drawing/2014/main" id="{AE7D4473-4AE3-47B4-8DB5-EF4148D7CC59}"/>
                </a:ext>
              </a:extLst>
            </p:cNvPr>
            <p:cNvGrpSpPr/>
            <p:nvPr/>
          </p:nvGrpSpPr>
          <p:grpSpPr>
            <a:xfrm>
              <a:off x="7744772" y="5213871"/>
              <a:ext cx="633536" cy="450894"/>
              <a:chOff x="7235832" y="5190276"/>
              <a:chExt cx="633536" cy="450894"/>
            </a:xfrm>
          </p:grpSpPr>
          <p:sp>
            <p:nvSpPr>
              <p:cNvPr id="67" name="Flowchart: Off-page Connector 66">
                <a:extLst>
                  <a:ext uri="{FF2B5EF4-FFF2-40B4-BE49-F238E27FC236}">
                    <a16:creationId xmlns="" xmlns:a16="http://schemas.microsoft.com/office/drawing/2014/main" id="{810BEA7C-D867-423B-A589-C7CC9F32602E}"/>
                  </a:ext>
                </a:extLst>
              </p:cNvPr>
              <p:cNvSpPr/>
              <p:nvPr/>
            </p:nvSpPr>
            <p:spPr>
              <a:xfrm rot="16200000">
                <a:off x="7429476" y="5201278"/>
                <a:ext cx="396164" cy="483620"/>
              </a:xfrm>
              <a:prstGeom prst="flowChartOffpageConnector">
                <a:avLst/>
              </a:prstGeom>
              <a:solidFill>
                <a:srgbClr val="281C52"/>
              </a:soli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68" name="Freeform: Shape 203">
                <a:extLst>
                  <a:ext uri="{FF2B5EF4-FFF2-40B4-BE49-F238E27FC236}">
                    <a16:creationId xmlns="" xmlns:a16="http://schemas.microsoft.com/office/drawing/2014/main" id="{BCA0573B-C190-453C-A073-AD504882A935}"/>
                  </a:ext>
                </a:extLst>
              </p:cNvPr>
              <p:cNvSpPr/>
              <p:nvPr/>
            </p:nvSpPr>
            <p:spPr>
              <a:xfrm rot="18956483">
                <a:off x="7235832" y="5190276"/>
                <a:ext cx="553525" cy="382739"/>
              </a:xfrm>
              <a:custGeom>
                <a:avLst/>
                <a:gdLst>
                  <a:gd name="connsiteX0" fmla="*/ 275490 w 553525"/>
                  <a:gd name="connsiteY0" fmla="*/ 0 h 382739"/>
                  <a:gd name="connsiteX1" fmla="*/ 553525 w 553525"/>
                  <a:gd name="connsiteY1" fmla="*/ 269045 h 382739"/>
                  <a:gd name="connsiteX2" fmla="*/ 540502 w 553525"/>
                  <a:gd name="connsiteY2" fmla="*/ 309049 h 382739"/>
                  <a:gd name="connsiteX3" fmla="*/ 485290 w 553525"/>
                  <a:gd name="connsiteY3" fmla="*/ 339596 h 382739"/>
                  <a:gd name="connsiteX4" fmla="*/ 274656 w 553525"/>
                  <a:gd name="connsiteY4" fmla="*/ 382739 h 382739"/>
                  <a:gd name="connsiteX5" fmla="*/ 64022 w 553525"/>
                  <a:gd name="connsiteY5" fmla="*/ 339596 h 382739"/>
                  <a:gd name="connsiteX6" fmla="*/ 47011 w 553525"/>
                  <a:gd name="connsiteY6" fmla="*/ 330185 h 382739"/>
                  <a:gd name="connsiteX7" fmla="*/ 0 w 553525"/>
                  <a:gd name="connsiteY7" fmla="*/ 284695 h 382739"/>
                  <a:gd name="connsiteX8" fmla="*/ 275490 w 553525"/>
                  <a:gd name="connsiteY8" fmla="*/ 0 h 382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3525" h="382739">
                    <a:moveTo>
                      <a:pt x="275490" y="0"/>
                    </a:moveTo>
                    <a:lnTo>
                      <a:pt x="553525" y="269045"/>
                    </a:lnTo>
                    <a:lnTo>
                      <a:pt x="540502" y="309049"/>
                    </a:lnTo>
                    <a:lnTo>
                      <a:pt x="485290" y="339596"/>
                    </a:lnTo>
                    <a:cubicBezTo>
                      <a:pt x="425163" y="366834"/>
                      <a:pt x="352680" y="382739"/>
                      <a:pt x="274656" y="382739"/>
                    </a:cubicBezTo>
                    <a:cubicBezTo>
                      <a:pt x="196632" y="382739"/>
                      <a:pt x="124148" y="366834"/>
                      <a:pt x="64022" y="339596"/>
                    </a:cubicBezTo>
                    <a:lnTo>
                      <a:pt x="47011" y="330185"/>
                    </a:lnTo>
                    <a:lnTo>
                      <a:pt x="0" y="284695"/>
                    </a:lnTo>
                    <a:lnTo>
                      <a:pt x="275490" y="0"/>
                    </a:lnTo>
                    <a:close/>
                  </a:path>
                </a:pathLst>
              </a:custGeom>
              <a:gradFill>
                <a:gsLst>
                  <a:gs pos="100000">
                    <a:schemeClr val="bg1">
                      <a:alpha val="53000"/>
                    </a:schemeClr>
                  </a:gs>
                  <a:gs pos="3000">
                    <a:schemeClr val="bg1">
                      <a:alpha val="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 xmlns:a16="http://schemas.microsoft.com/office/drawing/2014/main" id="{4F70F70A-38FC-4859-A7EB-39B99452E6D1}"/>
                  </a:ext>
                </a:extLst>
              </p:cNvPr>
              <p:cNvSpPr/>
              <p:nvPr/>
            </p:nvSpPr>
            <p:spPr>
              <a:xfrm>
                <a:off x="7271642" y="5244996"/>
                <a:ext cx="62282" cy="390629"/>
              </a:xfrm>
              <a:prstGeom prst="rect">
                <a:avLst/>
              </a:prstGeom>
              <a:solidFill>
                <a:srgbClr val="281C52"/>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a:solidFill>
                    <a:schemeClr val="tx1"/>
                  </a:solidFill>
                </a:endParaRPr>
              </a:p>
            </p:txBody>
          </p:sp>
          <p:sp>
            <p:nvSpPr>
              <p:cNvPr id="70" name="TextBox 69">
                <a:extLst>
                  <a:ext uri="{FF2B5EF4-FFF2-40B4-BE49-F238E27FC236}">
                    <a16:creationId xmlns="" xmlns:a16="http://schemas.microsoft.com/office/drawing/2014/main" id="{90A4C744-4FAC-4765-B40D-A970DC2C7A73}"/>
                  </a:ext>
                </a:extLst>
              </p:cNvPr>
              <p:cNvSpPr txBox="1"/>
              <p:nvPr/>
            </p:nvSpPr>
            <p:spPr>
              <a:xfrm>
                <a:off x="7463300" y="5320788"/>
                <a:ext cx="311482" cy="276999"/>
              </a:xfrm>
              <a:prstGeom prst="rect">
                <a:avLst/>
              </a:prstGeom>
              <a:noFill/>
            </p:spPr>
            <p:txBody>
              <a:bodyPr wrap="square" lIns="0" tIns="0" rIns="0" bIns="0" rtlCol="0">
                <a:noAutofit/>
              </a:bodyPr>
              <a:lstStyle/>
              <a:p>
                <a:pPr algn="ctr"/>
                <a:r>
                  <a:rPr lang="id-ID" b="1" dirty="0">
                    <a:solidFill>
                      <a:schemeClr val="bg1"/>
                    </a:solidFill>
                  </a:rPr>
                  <a:t>6.</a:t>
                </a:r>
                <a:endParaRPr lang="en-US" b="1" dirty="0">
                  <a:solidFill>
                    <a:schemeClr val="bg1"/>
                  </a:solidFill>
                </a:endParaRPr>
              </a:p>
            </p:txBody>
          </p:sp>
        </p:grpSp>
        <p:grpSp>
          <p:nvGrpSpPr>
            <p:cNvPr id="58" name="Group 57">
              <a:extLst>
                <a:ext uri="{FF2B5EF4-FFF2-40B4-BE49-F238E27FC236}">
                  <a16:creationId xmlns="" xmlns:a16="http://schemas.microsoft.com/office/drawing/2014/main" id="{BD6EFF9E-87EB-4A73-87BD-2BB889ECFAC4}"/>
                </a:ext>
              </a:extLst>
            </p:cNvPr>
            <p:cNvGrpSpPr/>
            <p:nvPr/>
          </p:nvGrpSpPr>
          <p:grpSpPr>
            <a:xfrm>
              <a:off x="7744772" y="4409747"/>
              <a:ext cx="633536" cy="1945996"/>
              <a:chOff x="7235832" y="3582024"/>
              <a:chExt cx="633536" cy="1945996"/>
            </a:xfrm>
          </p:grpSpPr>
          <p:sp>
            <p:nvSpPr>
              <p:cNvPr id="63" name="Flowchart: Off-page Connector 62">
                <a:extLst>
                  <a:ext uri="{FF2B5EF4-FFF2-40B4-BE49-F238E27FC236}">
                    <a16:creationId xmlns="" xmlns:a16="http://schemas.microsoft.com/office/drawing/2014/main" id="{7788BEFF-3182-42C1-8E15-56476AB6E73A}"/>
                  </a:ext>
                </a:extLst>
              </p:cNvPr>
              <p:cNvSpPr/>
              <p:nvPr/>
            </p:nvSpPr>
            <p:spPr>
              <a:xfrm rot="16200000">
                <a:off x="7429476" y="3593026"/>
                <a:ext cx="396164" cy="483620"/>
              </a:xfrm>
              <a:prstGeom prst="flowChartOffpageConnector">
                <a:avLst/>
              </a:prstGeom>
              <a:solidFill>
                <a:srgbClr val="016AA3"/>
              </a:soli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64" name="Freeform: Shape 219">
                <a:extLst>
                  <a:ext uri="{FF2B5EF4-FFF2-40B4-BE49-F238E27FC236}">
                    <a16:creationId xmlns="" xmlns:a16="http://schemas.microsoft.com/office/drawing/2014/main" id="{E3DC9FE4-3B85-4C1D-A2C4-6C343FF6B326}"/>
                  </a:ext>
                </a:extLst>
              </p:cNvPr>
              <p:cNvSpPr/>
              <p:nvPr/>
            </p:nvSpPr>
            <p:spPr>
              <a:xfrm rot="18956483">
                <a:off x="7235832" y="3582024"/>
                <a:ext cx="553525" cy="382739"/>
              </a:xfrm>
              <a:custGeom>
                <a:avLst/>
                <a:gdLst>
                  <a:gd name="connsiteX0" fmla="*/ 275490 w 553525"/>
                  <a:gd name="connsiteY0" fmla="*/ 0 h 382739"/>
                  <a:gd name="connsiteX1" fmla="*/ 553525 w 553525"/>
                  <a:gd name="connsiteY1" fmla="*/ 269045 h 382739"/>
                  <a:gd name="connsiteX2" fmla="*/ 540502 w 553525"/>
                  <a:gd name="connsiteY2" fmla="*/ 309049 h 382739"/>
                  <a:gd name="connsiteX3" fmla="*/ 485290 w 553525"/>
                  <a:gd name="connsiteY3" fmla="*/ 339596 h 382739"/>
                  <a:gd name="connsiteX4" fmla="*/ 274656 w 553525"/>
                  <a:gd name="connsiteY4" fmla="*/ 382739 h 382739"/>
                  <a:gd name="connsiteX5" fmla="*/ 64022 w 553525"/>
                  <a:gd name="connsiteY5" fmla="*/ 339596 h 382739"/>
                  <a:gd name="connsiteX6" fmla="*/ 47011 w 553525"/>
                  <a:gd name="connsiteY6" fmla="*/ 330185 h 382739"/>
                  <a:gd name="connsiteX7" fmla="*/ 0 w 553525"/>
                  <a:gd name="connsiteY7" fmla="*/ 284695 h 382739"/>
                  <a:gd name="connsiteX8" fmla="*/ 275490 w 553525"/>
                  <a:gd name="connsiteY8" fmla="*/ 0 h 382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3525" h="382739">
                    <a:moveTo>
                      <a:pt x="275490" y="0"/>
                    </a:moveTo>
                    <a:lnTo>
                      <a:pt x="553525" y="269045"/>
                    </a:lnTo>
                    <a:lnTo>
                      <a:pt x="540502" y="309049"/>
                    </a:lnTo>
                    <a:lnTo>
                      <a:pt x="485290" y="339596"/>
                    </a:lnTo>
                    <a:cubicBezTo>
                      <a:pt x="425163" y="366834"/>
                      <a:pt x="352680" y="382739"/>
                      <a:pt x="274656" y="382739"/>
                    </a:cubicBezTo>
                    <a:cubicBezTo>
                      <a:pt x="196632" y="382739"/>
                      <a:pt x="124148" y="366834"/>
                      <a:pt x="64022" y="339596"/>
                    </a:cubicBezTo>
                    <a:lnTo>
                      <a:pt x="47011" y="330185"/>
                    </a:lnTo>
                    <a:lnTo>
                      <a:pt x="0" y="284695"/>
                    </a:lnTo>
                    <a:lnTo>
                      <a:pt x="275490" y="0"/>
                    </a:lnTo>
                    <a:close/>
                  </a:path>
                </a:pathLst>
              </a:custGeom>
              <a:gradFill>
                <a:gsLst>
                  <a:gs pos="100000">
                    <a:schemeClr val="bg1">
                      <a:alpha val="53000"/>
                    </a:schemeClr>
                  </a:gs>
                  <a:gs pos="3000">
                    <a:schemeClr val="bg1">
                      <a:alpha val="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 xmlns:a16="http://schemas.microsoft.com/office/drawing/2014/main" id="{6CC3C4B3-9CFB-4F91-ABEA-3F60622DCE9B}"/>
                  </a:ext>
                </a:extLst>
              </p:cNvPr>
              <p:cNvSpPr/>
              <p:nvPr/>
            </p:nvSpPr>
            <p:spPr>
              <a:xfrm>
                <a:off x="7271642" y="3636744"/>
                <a:ext cx="62282" cy="390629"/>
              </a:xfrm>
              <a:prstGeom prst="rect">
                <a:avLst/>
              </a:prstGeom>
              <a:solidFill>
                <a:srgbClr val="016AA3"/>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a:solidFill>
                    <a:schemeClr val="tx1"/>
                  </a:solidFill>
                </a:endParaRPr>
              </a:p>
            </p:txBody>
          </p:sp>
          <p:sp>
            <p:nvSpPr>
              <p:cNvPr id="66" name="TextBox 65">
                <a:extLst>
                  <a:ext uri="{FF2B5EF4-FFF2-40B4-BE49-F238E27FC236}">
                    <a16:creationId xmlns="" xmlns:a16="http://schemas.microsoft.com/office/drawing/2014/main" id="{85250AD8-52B4-46E0-8511-2DE70CB92D5D}"/>
                  </a:ext>
                </a:extLst>
              </p:cNvPr>
              <p:cNvSpPr txBox="1"/>
              <p:nvPr/>
            </p:nvSpPr>
            <p:spPr>
              <a:xfrm>
                <a:off x="7463300" y="3712536"/>
                <a:ext cx="311482" cy="276999"/>
              </a:xfrm>
              <a:prstGeom prst="rect">
                <a:avLst/>
              </a:prstGeom>
              <a:noFill/>
            </p:spPr>
            <p:txBody>
              <a:bodyPr wrap="square" lIns="0" tIns="0" rIns="0" bIns="0" rtlCol="0">
                <a:noAutofit/>
              </a:bodyPr>
              <a:lstStyle/>
              <a:p>
                <a:pPr algn="ctr"/>
                <a:r>
                  <a:rPr lang="id-ID" b="1" dirty="0">
                    <a:solidFill>
                      <a:schemeClr val="bg1"/>
                    </a:solidFill>
                  </a:rPr>
                  <a:t>5.</a:t>
                </a:r>
                <a:endParaRPr lang="en-US" b="1" dirty="0">
                  <a:solidFill>
                    <a:schemeClr val="bg1"/>
                  </a:solidFill>
                </a:endParaRPr>
              </a:p>
            </p:txBody>
          </p:sp>
          <p:sp>
            <p:nvSpPr>
              <p:cNvPr id="89" name="Flowchart: Off-page Connector 88">
                <a:extLst>
                  <a:ext uri="{FF2B5EF4-FFF2-40B4-BE49-F238E27FC236}">
                    <a16:creationId xmlns="" xmlns:a16="http://schemas.microsoft.com/office/drawing/2014/main" id="{7788BEFF-3182-42C1-8E15-56476AB6E73A}"/>
                  </a:ext>
                </a:extLst>
              </p:cNvPr>
              <p:cNvSpPr/>
              <p:nvPr/>
            </p:nvSpPr>
            <p:spPr>
              <a:xfrm rot="16200000">
                <a:off x="7429476" y="5088128"/>
                <a:ext cx="396164" cy="483620"/>
              </a:xfrm>
              <a:prstGeom prst="flowChartOffpageConnector">
                <a:avLst/>
              </a:prstGeom>
              <a:solidFill>
                <a:srgbClr val="016AA3"/>
              </a:soli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90" name="Rectangle 89">
                <a:extLst>
                  <a:ext uri="{FF2B5EF4-FFF2-40B4-BE49-F238E27FC236}">
                    <a16:creationId xmlns="" xmlns:a16="http://schemas.microsoft.com/office/drawing/2014/main" id="{6CC3C4B3-9CFB-4F91-ABEA-3F60622DCE9B}"/>
                  </a:ext>
                </a:extLst>
              </p:cNvPr>
              <p:cNvSpPr/>
              <p:nvPr/>
            </p:nvSpPr>
            <p:spPr>
              <a:xfrm>
                <a:off x="7271642" y="5131846"/>
                <a:ext cx="62282" cy="390629"/>
              </a:xfrm>
              <a:prstGeom prst="rect">
                <a:avLst/>
              </a:prstGeom>
              <a:solidFill>
                <a:srgbClr val="016AA3"/>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a:solidFill>
                    <a:schemeClr val="tx1"/>
                  </a:solidFill>
                </a:endParaRPr>
              </a:p>
            </p:txBody>
          </p:sp>
          <p:sp>
            <p:nvSpPr>
              <p:cNvPr id="91" name="TextBox 90">
                <a:extLst>
                  <a:ext uri="{FF2B5EF4-FFF2-40B4-BE49-F238E27FC236}">
                    <a16:creationId xmlns="" xmlns:a16="http://schemas.microsoft.com/office/drawing/2014/main" id="{85250AD8-52B4-46E0-8511-2DE70CB92D5D}"/>
                  </a:ext>
                </a:extLst>
              </p:cNvPr>
              <p:cNvSpPr txBox="1"/>
              <p:nvPr/>
            </p:nvSpPr>
            <p:spPr>
              <a:xfrm>
                <a:off x="7463300" y="5207638"/>
                <a:ext cx="311482" cy="276999"/>
              </a:xfrm>
              <a:prstGeom prst="rect">
                <a:avLst/>
              </a:prstGeom>
              <a:noFill/>
            </p:spPr>
            <p:txBody>
              <a:bodyPr wrap="square" lIns="0" tIns="0" rIns="0" bIns="0" rtlCol="0">
                <a:noAutofit/>
              </a:bodyPr>
              <a:lstStyle/>
              <a:p>
                <a:pPr algn="ctr"/>
                <a:r>
                  <a:rPr lang="en-US" b="1" dirty="0">
                    <a:solidFill>
                      <a:schemeClr val="bg1"/>
                    </a:solidFill>
                  </a:rPr>
                  <a:t>7</a:t>
                </a:r>
                <a:r>
                  <a:rPr lang="id-ID" b="1" dirty="0" smtClean="0">
                    <a:solidFill>
                      <a:schemeClr val="bg1"/>
                    </a:solidFill>
                  </a:rPr>
                  <a:t>.</a:t>
                </a:r>
                <a:endParaRPr lang="en-US" b="1" dirty="0">
                  <a:solidFill>
                    <a:schemeClr val="bg1"/>
                  </a:solidFill>
                </a:endParaRPr>
              </a:p>
            </p:txBody>
          </p:sp>
        </p:grpSp>
        <p:sp>
          <p:nvSpPr>
            <p:cNvPr id="59" name="Rectangle 58">
              <a:extLst>
                <a:ext uri="{FF2B5EF4-FFF2-40B4-BE49-F238E27FC236}">
                  <a16:creationId xmlns="" xmlns:a16="http://schemas.microsoft.com/office/drawing/2014/main" id="{07B209F2-8D98-486E-A6AD-E9B141F82479}"/>
                </a:ext>
              </a:extLst>
            </p:cNvPr>
            <p:cNvSpPr/>
            <p:nvPr/>
          </p:nvSpPr>
          <p:spPr>
            <a:xfrm>
              <a:off x="8545161" y="2912615"/>
              <a:ext cx="6791307" cy="307777"/>
            </a:xfrm>
            <a:prstGeom prst="rect">
              <a:avLst/>
            </a:prstGeom>
          </p:spPr>
          <p:txBody>
            <a:bodyPr wrap="square" lIns="0" tIns="0" rIns="0" bIns="0" anchor="ctr">
              <a:spAutoFit/>
            </a:bodyPr>
            <a:lstStyle/>
            <a:p>
              <a:r>
                <a:rPr lang="en-US" sz="2000" b="1" dirty="0">
                  <a:solidFill>
                    <a:schemeClr val="tx1">
                      <a:lumMod val="75000"/>
                      <a:lumOff val="25000"/>
                    </a:schemeClr>
                  </a:solidFill>
                  <a:latin typeface="+mj-lt"/>
                </a:rPr>
                <a:t>Our Solutions </a:t>
              </a:r>
            </a:p>
          </p:txBody>
        </p:sp>
        <p:sp>
          <p:nvSpPr>
            <p:cNvPr id="60" name="Rectangle 59">
              <a:extLst>
                <a:ext uri="{FF2B5EF4-FFF2-40B4-BE49-F238E27FC236}">
                  <a16:creationId xmlns="" xmlns:a16="http://schemas.microsoft.com/office/drawing/2014/main" id="{EF080C9C-071A-4621-817C-FA84184B4B43}"/>
                </a:ext>
              </a:extLst>
            </p:cNvPr>
            <p:cNvSpPr/>
            <p:nvPr/>
          </p:nvSpPr>
          <p:spPr>
            <a:xfrm>
              <a:off x="8545161" y="3697953"/>
              <a:ext cx="6791307" cy="307777"/>
            </a:xfrm>
            <a:prstGeom prst="rect">
              <a:avLst/>
            </a:prstGeom>
          </p:spPr>
          <p:txBody>
            <a:bodyPr wrap="square" lIns="0" tIns="0" rIns="0" bIns="0" anchor="ctr">
              <a:spAutoFit/>
            </a:bodyPr>
            <a:lstStyle/>
            <a:p>
              <a:r>
                <a:rPr lang="en-US" sz="2000" b="1" dirty="0" smtClean="0">
                  <a:solidFill>
                    <a:schemeClr val="tx1">
                      <a:lumMod val="75000"/>
                      <a:lumOff val="25000"/>
                    </a:schemeClr>
                  </a:solidFill>
                  <a:latin typeface="+mj-lt"/>
                </a:rPr>
                <a:t>Collector Competitive Landscape</a:t>
              </a:r>
              <a:endParaRPr lang="en-US" sz="2000" b="1" dirty="0">
                <a:solidFill>
                  <a:schemeClr val="tx1">
                    <a:lumMod val="75000"/>
                    <a:lumOff val="25000"/>
                  </a:schemeClr>
                </a:solidFill>
                <a:latin typeface="+mj-lt"/>
              </a:endParaRPr>
            </a:p>
          </p:txBody>
        </p:sp>
        <p:sp>
          <p:nvSpPr>
            <p:cNvPr id="61" name="Rectangle 60">
              <a:extLst>
                <a:ext uri="{FF2B5EF4-FFF2-40B4-BE49-F238E27FC236}">
                  <a16:creationId xmlns="" xmlns:a16="http://schemas.microsoft.com/office/drawing/2014/main" id="{22B3459C-1FAF-4FE4-A730-427AEB960745}"/>
                </a:ext>
              </a:extLst>
            </p:cNvPr>
            <p:cNvSpPr/>
            <p:nvPr/>
          </p:nvSpPr>
          <p:spPr>
            <a:xfrm>
              <a:off x="8545161" y="4504057"/>
              <a:ext cx="6791307" cy="307777"/>
            </a:xfrm>
            <a:prstGeom prst="rect">
              <a:avLst/>
            </a:prstGeom>
          </p:spPr>
          <p:txBody>
            <a:bodyPr wrap="square" lIns="0" tIns="0" rIns="0" bIns="0" anchor="ctr">
              <a:spAutoFit/>
            </a:bodyPr>
            <a:lstStyle/>
            <a:p>
              <a:r>
                <a:rPr lang="en-US" sz="2000" b="1" dirty="0" smtClean="0">
                  <a:solidFill>
                    <a:schemeClr val="tx1">
                      <a:lumMod val="75000"/>
                      <a:lumOff val="25000"/>
                    </a:schemeClr>
                  </a:solidFill>
                  <a:latin typeface="+mj-lt"/>
                </a:rPr>
                <a:t>Technical Information</a:t>
              </a:r>
              <a:endParaRPr lang="en-US" sz="2000" b="1" dirty="0">
                <a:solidFill>
                  <a:schemeClr val="tx1">
                    <a:lumMod val="75000"/>
                    <a:lumOff val="25000"/>
                  </a:schemeClr>
                </a:solidFill>
                <a:latin typeface="+mj-lt"/>
              </a:endParaRPr>
            </a:p>
          </p:txBody>
        </p:sp>
        <p:sp>
          <p:nvSpPr>
            <p:cNvPr id="62" name="Rectangle 61">
              <a:extLst>
                <a:ext uri="{FF2B5EF4-FFF2-40B4-BE49-F238E27FC236}">
                  <a16:creationId xmlns="" xmlns:a16="http://schemas.microsoft.com/office/drawing/2014/main" id="{142B6FC9-324F-4645-8444-D8ABE61C97F8}"/>
                </a:ext>
              </a:extLst>
            </p:cNvPr>
            <p:cNvSpPr/>
            <p:nvPr/>
          </p:nvSpPr>
          <p:spPr>
            <a:xfrm>
              <a:off x="8545161" y="5312871"/>
              <a:ext cx="6791307" cy="307777"/>
            </a:xfrm>
            <a:prstGeom prst="rect">
              <a:avLst/>
            </a:prstGeom>
          </p:spPr>
          <p:txBody>
            <a:bodyPr wrap="square" lIns="0" tIns="0" rIns="0" bIns="0" anchor="ctr">
              <a:spAutoFit/>
            </a:bodyPr>
            <a:lstStyle/>
            <a:p>
              <a:r>
                <a:rPr lang="en-US" sz="2000" b="1" dirty="0" smtClean="0">
                  <a:solidFill>
                    <a:schemeClr val="tx1">
                      <a:lumMod val="75000"/>
                      <a:lumOff val="25000"/>
                    </a:schemeClr>
                  </a:solidFill>
                  <a:latin typeface="+mj-lt"/>
                </a:rPr>
                <a:t>Value Proposition</a:t>
              </a:r>
              <a:endParaRPr lang="en-US" sz="2000" b="1" dirty="0">
                <a:solidFill>
                  <a:schemeClr val="tx1">
                    <a:lumMod val="75000"/>
                    <a:lumOff val="25000"/>
                  </a:schemeClr>
                </a:solidFill>
                <a:latin typeface="+mj-lt"/>
              </a:endParaRPr>
            </a:p>
          </p:txBody>
        </p:sp>
        <p:cxnSp>
          <p:nvCxnSpPr>
            <p:cNvPr id="88" name="Straight Connector 87">
              <a:extLst>
                <a:ext uri="{FF2B5EF4-FFF2-40B4-BE49-F238E27FC236}">
                  <a16:creationId xmlns="" xmlns:a16="http://schemas.microsoft.com/office/drawing/2014/main" id="{CC6596AC-1784-4A18-B31B-6F93E8CB464F}"/>
                </a:ext>
              </a:extLst>
            </p:cNvPr>
            <p:cNvCxnSpPr/>
            <p:nvPr/>
          </p:nvCxnSpPr>
          <p:spPr>
            <a:xfrm>
              <a:off x="7744772" y="5778386"/>
              <a:ext cx="486407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Rectangle 91">
              <a:extLst>
                <a:ext uri="{FF2B5EF4-FFF2-40B4-BE49-F238E27FC236}">
                  <a16:creationId xmlns="" xmlns:a16="http://schemas.microsoft.com/office/drawing/2014/main" id="{22B3459C-1FAF-4FE4-A730-427AEB960745}"/>
                </a:ext>
              </a:extLst>
            </p:cNvPr>
            <p:cNvSpPr/>
            <p:nvPr/>
          </p:nvSpPr>
          <p:spPr>
            <a:xfrm>
              <a:off x="8545161" y="5999159"/>
              <a:ext cx="6791307" cy="307777"/>
            </a:xfrm>
            <a:prstGeom prst="rect">
              <a:avLst/>
            </a:prstGeom>
          </p:spPr>
          <p:txBody>
            <a:bodyPr wrap="square" lIns="0" tIns="0" rIns="0" bIns="0" anchor="ctr">
              <a:spAutoFit/>
            </a:bodyPr>
            <a:lstStyle/>
            <a:p>
              <a:r>
                <a:rPr lang="en-US" sz="2000" b="1" dirty="0">
                  <a:solidFill>
                    <a:schemeClr val="tx1">
                      <a:lumMod val="75000"/>
                      <a:lumOff val="25000"/>
                    </a:schemeClr>
                  </a:solidFill>
                  <a:latin typeface="+mj-lt"/>
                </a:rPr>
                <a:t>Next Steps</a:t>
              </a:r>
            </a:p>
          </p:txBody>
        </p:sp>
      </p:grpSp>
    </p:spTree>
    <p:extLst>
      <p:ext uri="{BB962C8B-B14F-4D97-AF65-F5344CB8AC3E}">
        <p14:creationId xmlns:p14="http://schemas.microsoft.com/office/powerpoint/2010/main" val="2258153161"/>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432828" y="1608082"/>
            <a:ext cx="9915655" cy="3310759"/>
          </a:xfrm>
          <a:prstGeom prst="roundRect">
            <a:avLst>
              <a:gd name="adj" fmla="val 36142"/>
            </a:avLst>
          </a:prstGeom>
          <a:solidFill>
            <a:schemeClr val="bg1">
              <a:lumMod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10"/>
          <p:cNvSpPr>
            <a:spLocks noGrp="1"/>
          </p:cNvSpPr>
          <p:nvPr>
            <p:ph type="body" sz="quarter" idx="13"/>
          </p:nvPr>
        </p:nvSpPr>
        <p:spPr>
          <a:xfrm>
            <a:off x="1636071" y="2565401"/>
            <a:ext cx="9650627" cy="4292599"/>
          </a:xfrm>
        </p:spPr>
        <p:txBody>
          <a:bodyPr>
            <a:noAutofit/>
          </a:bodyPr>
          <a:lstStyle/>
          <a:p>
            <a:pPr marL="0" indent="0" algn="just">
              <a:buNone/>
            </a:pPr>
            <a:r>
              <a:rPr lang="en-US" sz="3200" dirty="0" smtClean="0">
                <a:latin typeface="Calibri Light" panose="020F0302020204030204" pitchFamily="34" charset="0"/>
                <a:cs typeface="Segoe UI Light" panose="020B0502040204020203" pitchFamily="34" charset="0"/>
              </a:rPr>
              <a:t>METCORE™ </a:t>
            </a:r>
            <a:r>
              <a:rPr lang="en-US" sz="3200" dirty="0">
                <a:latin typeface="Calibri Light" panose="020F0302020204030204" pitchFamily="34" charset="0"/>
                <a:cs typeface="Segoe UI Light" panose="020B0502040204020203" pitchFamily="34" charset="0"/>
              </a:rPr>
              <a:t>Rule-Engine is used to produce triggers at early stages, to impose Pre-collection (proactive</a:t>
            </a:r>
            <a:r>
              <a:rPr lang="en-US" sz="3200" dirty="0" smtClean="0">
                <a:latin typeface="Calibri Light" panose="020F0302020204030204" pitchFamily="34" charset="0"/>
                <a:cs typeface="Segoe UI Light" panose="020B0502040204020203" pitchFamily="34" charset="0"/>
              </a:rPr>
              <a:t>), </a:t>
            </a:r>
            <a:r>
              <a:rPr lang="en-US" sz="3200" dirty="0">
                <a:latin typeface="Calibri Light" panose="020F0302020204030204" pitchFamily="34" charset="0"/>
                <a:cs typeface="Segoe UI Light" panose="020B0502040204020203" pitchFamily="34" charset="0"/>
              </a:rPr>
              <a:t>aiming to convert </a:t>
            </a:r>
            <a:r>
              <a:rPr lang="en-US" sz="3200" dirty="0" smtClean="0">
                <a:latin typeface="Calibri Light" panose="020F0302020204030204" pitchFamily="34" charset="0"/>
                <a:cs typeface="Segoe UI Light" panose="020B0502040204020203" pitchFamily="34" charset="0"/>
              </a:rPr>
              <a:t>risks </a:t>
            </a:r>
            <a:r>
              <a:rPr lang="en-US" sz="3200" dirty="0">
                <a:latin typeface="Calibri Light" panose="020F0302020204030204" pitchFamily="34" charset="0"/>
                <a:cs typeface="Segoe UI Light" panose="020B0502040204020203" pitchFamily="34" charset="0"/>
              </a:rPr>
              <a:t>to opportunity.</a:t>
            </a:r>
          </a:p>
        </p:txBody>
      </p:sp>
    </p:spTree>
    <p:extLst>
      <p:ext uri="{BB962C8B-B14F-4D97-AF65-F5344CB8AC3E}">
        <p14:creationId xmlns:p14="http://schemas.microsoft.com/office/powerpoint/2010/main" val="3983148662"/>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671428" y="6271456"/>
            <a:ext cx="13534857" cy="110556"/>
            <a:chOff x="-170626" y="0"/>
            <a:chExt cx="13534857" cy="166915"/>
          </a:xfrm>
        </p:grpSpPr>
        <p:sp>
          <p:nvSpPr>
            <p:cNvPr id="9" name="Parallelogram 8"/>
            <p:cNvSpPr/>
            <p:nvPr/>
          </p:nvSpPr>
          <p:spPr>
            <a:xfrm>
              <a:off x="-170626" y="0"/>
              <a:ext cx="4511619" cy="166915"/>
            </a:xfrm>
            <a:prstGeom prst="parallelogram">
              <a:avLst>
                <a:gd name="adj" fmla="val 114362"/>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10" name="Parallelogram 9"/>
            <p:cNvSpPr/>
            <p:nvPr/>
          </p:nvSpPr>
          <p:spPr>
            <a:xfrm>
              <a:off x="4340993"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11" name="Parallelogram 10"/>
            <p:cNvSpPr/>
            <p:nvPr/>
          </p:nvSpPr>
          <p:spPr>
            <a:xfrm>
              <a:off x="8852612" y="0"/>
              <a:ext cx="4511619" cy="166915"/>
            </a:xfrm>
            <a:prstGeom prst="parallelogram">
              <a:avLst>
                <a:gd name="adj" fmla="val 114362"/>
              </a:avLst>
            </a:prstGeom>
            <a:solidFill>
              <a:srgbClr val="281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grpSp>
      <p:pic>
        <p:nvPicPr>
          <p:cNvPr id="5" name="Picture 4" descr="ATMetzgeLogo.jpg"/>
          <p:cNvPicPr/>
          <p:nvPr/>
        </p:nvPicPr>
        <p:blipFill>
          <a:blip r:embed="rId2"/>
          <a:stretch>
            <a:fillRect/>
          </a:stretch>
        </p:blipFill>
        <p:spPr>
          <a:xfrm>
            <a:off x="10167135" y="6448520"/>
            <a:ext cx="1577929" cy="384428"/>
          </a:xfrm>
          <a:prstGeom prst="rect">
            <a:avLst/>
          </a:prstGeom>
        </p:spPr>
      </p:pic>
      <p:sp>
        <p:nvSpPr>
          <p:cNvPr id="6" name="Text Box 1"/>
          <p:cNvSpPr txBox="1">
            <a:spLocks noChangeArrowheads="1"/>
          </p:cNvSpPr>
          <p:nvPr/>
        </p:nvSpPr>
        <p:spPr bwMode="auto">
          <a:xfrm>
            <a:off x="11482714" y="6653260"/>
            <a:ext cx="571500" cy="181841"/>
          </a:xfrm>
          <a:prstGeom prst="rect">
            <a:avLst/>
          </a:prstGeom>
          <a:noFill/>
          <a:ln>
            <a:noFill/>
          </a:ln>
          <a:extLst/>
        </p:spPr>
        <p:txBody>
          <a:bodyPr rot="0" vert="horz" wrap="square" lIns="91440" tIns="45720" rIns="91440" bIns="45720" anchor="t" anchorCtr="0" upright="1">
            <a:noAutofit/>
          </a:bodyPr>
          <a:lstStyle/>
          <a:p>
            <a:pPr marL="0" marR="0">
              <a:spcBef>
                <a:spcPts val="0"/>
              </a:spcBef>
              <a:spcAft>
                <a:spcPts val="0"/>
              </a:spcAft>
            </a:pPr>
            <a:r>
              <a:rPr lang="en-US" sz="500" b="1" dirty="0">
                <a:solidFill>
                  <a:schemeClr val="tx2">
                    <a:lumMod val="50000"/>
                  </a:schemeClr>
                </a:solidFill>
                <a:effectLst/>
                <a:latin typeface="Arial Narrow" panose="020B0606020202030204" pitchFamily="34" charset="0"/>
                <a:ea typeface="Times New Roman" panose="02020603050405020304" pitchFamily="18" charset="0"/>
              </a:rPr>
              <a:t>RC: 1031898</a:t>
            </a:r>
            <a:endParaRPr lang="en-US" sz="800" dirty="0">
              <a:solidFill>
                <a:schemeClr val="tx2">
                  <a:lumMod val="50000"/>
                </a:schemeClr>
              </a:solidFill>
              <a:effectLst/>
              <a:latin typeface="Times New Roman" panose="02020603050405020304" pitchFamily="18" charset="0"/>
              <a:ea typeface="Times New Roman" panose="02020603050405020304" pitchFamily="18" charset="0"/>
            </a:endParaRPr>
          </a:p>
        </p:txBody>
      </p:sp>
      <p:sp>
        <p:nvSpPr>
          <p:cNvPr id="7" name="Title 1"/>
          <p:cNvSpPr>
            <a:spLocks noGrp="1"/>
          </p:cNvSpPr>
          <p:nvPr>
            <p:ph type="title"/>
          </p:nvPr>
        </p:nvSpPr>
        <p:spPr>
          <a:xfrm>
            <a:off x="760114" y="168442"/>
            <a:ext cx="8909366" cy="837127"/>
          </a:xfrm>
        </p:spPr>
        <p:txBody>
          <a:bodyPr>
            <a:normAutofit/>
          </a:bodyPr>
          <a:lstStyle/>
          <a:p>
            <a:r>
              <a:rPr lang="en-US" sz="3600" dirty="0" smtClean="0">
                <a:solidFill>
                  <a:schemeClr val="tx2">
                    <a:lumMod val="50000"/>
                  </a:schemeClr>
                </a:solidFill>
              </a:rPr>
              <a:t>Product Development Timeline </a:t>
            </a:r>
            <a:endParaRPr lang="en-US" sz="3600" dirty="0">
              <a:solidFill>
                <a:schemeClr val="tx2">
                  <a:lumMod val="50000"/>
                </a:schemeClr>
              </a:solidFill>
            </a:endParaRPr>
          </a:p>
        </p:txBody>
      </p:sp>
      <p:sp>
        <p:nvSpPr>
          <p:cNvPr id="12" name="Rectangle 11"/>
          <p:cNvSpPr/>
          <p:nvPr/>
        </p:nvSpPr>
        <p:spPr>
          <a:xfrm>
            <a:off x="13232493" y="2404699"/>
            <a:ext cx="667657" cy="667657"/>
          </a:xfrm>
          <a:prstGeom prst="rect">
            <a:avLst/>
          </a:prstGeom>
          <a:solidFill>
            <a:srgbClr val="AAAA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13" name="Rectangle 12"/>
          <p:cNvSpPr/>
          <p:nvPr/>
        </p:nvSpPr>
        <p:spPr>
          <a:xfrm>
            <a:off x="13232493" y="0"/>
            <a:ext cx="667657" cy="667657"/>
          </a:xfrm>
          <a:prstGeom prst="rect">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14" name="Rectangle 13"/>
          <p:cNvSpPr/>
          <p:nvPr/>
        </p:nvSpPr>
        <p:spPr>
          <a:xfrm>
            <a:off x="13232493" y="798285"/>
            <a:ext cx="667657" cy="667657"/>
          </a:xfrm>
          <a:prstGeom prst="rect">
            <a:avLst/>
          </a:prstGeom>
          <a:solidFill>
            <a:srgbClr val="46B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15" name="Rectangle 14"/>
          <p:cNvSpPr/>
          <p:nvPr/>
        </p:nvSpPr>
        <p:spPr>
          <a:xfrm>
            <a:off x="12446277" y="2404699"/>
            <a:ext cx="667657" cy="667657"/>
          </a:xfrm>
          <a:prstGeom prst="rect">
            <a:avLst/>
          </a:prstGeom>
          <a:solidFill>
            <a:srgbClr val="7C7C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16" name="Rectangle 15"/>
          <p:cNvSpPr/>
          <p:nvPr/>
        </p:nvSpPr>
        <p:spPr>
          <a:xfrm>
            <a:off x="12446277" y="0"/>
            <a:ext cx="667657" cy="667657"/>
          </a:xfrm>
          <a:prstGeom prst="rect">
            <a:avLst/>
          </a:prstGeom>
          <a:solidFill>
            <a:srgbClr val="0156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17" name="Rectangle 16"/>
          <p:cNvSpPr/>
          <p:nvPr/>
        </p:nvSpPr>
        <p:spPr>
          <a:xfrm>
            <a:off x="12446277" y="798285"/>
            <a:ext cx="667657" cy="667657"/>
          </a:xfrm>
          <a:prstGeom prst="rect">
            <a:avLst/>
          </a:prstGeom>
          <a:solidFill>
            <a:srgbClr val="389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18" name="Rectangle 17"/>
          <p:cNvSpPr/>
          <p:nvPr/>
        </p:nvSpPr>
        <p:spPr>
          <a:xfrm>
            <a:off x="14018709" y="2404699"/>
            <a:ext cx="667657" cy="66765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19" name="Rectangle 18"/>
          <p:cNvSpPr/>
          <p:nvPr/>
        </p:nvSpPr>
        <p:spPr>
          <a:xfrm>
            <a:off x="14018709" y="0"/>
            <a:ext cx="667657" cy="667657"/>
          </a:xfrm>
          <a:prstGeom prst="rect">
            <a:avLst/>
          </a:prstGeom>
          <a:solidFill>
            <a:srgbClr val="0185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20" name="Rectangle 19"/>
          <p:cNvSpPr/>
          <p:nvPr/>
        </p:nvSpPr>
        <p:spPr>
          <a:xfrm>
            <a:off x="14018709" y="798285"/>
            <a:ext cx="667657" cy="667657"/>
          </a:xfrm>
          <a:prstGeom prst="rect">
            <a:avLst/>
          </a:prstGeom>
          <a:solidFill>
            <a:srgbClr val="7ACC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21" name="Rectangle 20"/>
          <p:cNvSpPr/>
          <p:nvPr/>
        </p:nvSpPr>
        <p:spPr>
          <a:xfrm>
            <a:off x="13232493" y="1594919"/>
            <a:ext cx="667657" cy="667657"/>
          </a:xfrm>
          <a:prstGeom prst="rect">
            <a:avLst/>
          </a:prstGeom>
          <a:solidFill>
            <a:srgbClr val="FEA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22" name="Rectangle 21"/>
          <p:cNvSpPr/>
          <p:nvPr/>
        </p:nvSpPr>
        <p:spPr>
          <a:xfrm>
            <a:off x="12446276" y="1594919"/>
            <a:ext cx="667657" cy="667657"/>
          </a:xfrm>
          <a:prstGeom prst="rect">
            <a:avLst/>
          </a:prstGeom>
          <a:solidFill>
            <a:srgbClr val="FE8D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23" name="Rectangle 22"/>
          <p:cNvSpPr/>
          <p:nvPr/>
        </p:nvSpPr>
        <p:spPr>
          <a:xfrm>
            <a:off x="14018709" y="1594919"/>
            <a:ext cx="667657" cy="667657"/>
          </a:xfrm>
          <a:prstGeom prst="rect">
            <a:avLst/>
          </a:prstGeom>
          <a:solidFill>
            <a:srgbClr val="FEBF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grpSp>
        <p:nvGrpSpPr>
          <p:cNvPr id="33" name="Group 32"/>
          <p:cNvGrpSpPr/>
          <p:nvPr/>
        </p:nvGrpSpPr>
        <p:grpSpPr>
          <a:xfrm>
            <a:off x="824992" y="2357249"/>
            <a:ext cx="10509959" cy="2211482"/>
            <a:chOff x="824992" y="2357249"/>
            <a:chExt cx="10509959" cy="2211482"/>
          </a:xfrm>
          <a:solidFill>
            <a:schemeClr val="bg1">
              <a:lumMod val="95000"/>
            </a:schemeClr>
          </a:solidFill>
          <a:effectLst>
            <a:outerShdw blurRad="38100" dist="25400" dir="5400000" algn="ctr" rotWithShape="0">
              <a:srgbClr val="000000">
                <a:alpha val="20000"/>
              </a:srgbClr>
            </a:outerShdw>
          </a:effectLst>
        </p:grpSpPr>
        <p:sp>
          <p:nvSpPr>
            <p:cNvPr id="34" name="Freeform 5"/>
            <p:cNvSpPr>
              <a:spLocks/>
            </p:cNvSpPr>
            <p:nvPr/>
          </p:nvSpPr>
          <p:spPr bwMode="auto">
            <a:xfrm>
              <a:off x="7753422" y="2357249"/>
              <a:ext cx="1844943" cy="1436945"/>
            </a:xfrm>
            <a:custGeom>
              <a:avLst/>
              <a:gdLst>
                <a:gd name="T0" fmla="*/ 0 w 828"/>
                <a:gd name="T1" fmla="*/ 296 h 644"/>
                <a:gd name="T2" fmla="*/ 111 w 828"/>
                <a:gd name="T3" fmla="*/ 328 h 644"/>
                <a:gd name="T4" fmla="*/ 111 w 828"/>
                <a:gd name="T5" fmla="*/ 453 h 644"/>
                <a:gd name="T6" fmla="*/ 691 w 828"/>
                <a:gd name="T7" fmla="*/ 644 h 644"/>
                <a:gd name="T8" fmla="*/ 828 w 828"/>
                <a:gd name="T9" fmla="*/ 618 h 644"/>
                <a:gd name="T10" fmla="*/ 824 w 828"/>
                <a:gd name="T11" fmla="*/ 490 h 644"/>
                <a:gd name="T12" fmla="*/ 0 w 828"/>
                <a:gd name="T13" fmla="*/ 296 h 644"/>
              </a:gdLst>
              <a:ahLst/>
              <a:cxnLst>
                <a:cxn ang="0">
                  <a:pos x="T0" y="T1"/>
                </a:cxn>
                <a:cxn ang="0">
                  <a:pos x="T2" y="T3"/>
                </a:cxn>
                <a:cxn ang="0">
                  <a:pos x="T4" y="T5"/>
                </a:cxn>
                <a:cxn ang="0">
                  <a:pos x="T6" y="T7"/>
                </a:cxn>
                <a:cxn ang="0">
                  <a:pos x="T8" y="T9"/>
                </a:cxn>
                <a:cxn ang="0">
                  <a:pos x="T10" y="T11"/>
                </a:cxn>
                <a:cxn ang="0">
                  <a:pos x="T12" y="T13"/>
                </a:cxn>
              </a:cxnLst>
              <a:rect l="0" t="0" r="r" b="b"/>
              <a:pathLst>
                <a:path w="828" h="644">
                  <a:moveTo>
                    <a:pt x="0" y="296"/>
                  </a:moveTo>
                  <a:cubicBezTo>
                    <a:pt x="111" y="328"/>
                    <a:pt x="111" y="328"/>
                    <a:pt x="111" y="328"/>
                  </a:cubicBezTo>
                  <a:cubicBezTo>
                    <a:pt x="111" y="453"/>
                    <a:pt x="111" y="453"/>
                    <a:pt x="111" y="453"/>
                  </a:cubicBezTo>
                  <a:cubicBezTo>
                    <a:pt x="111" y="453"/>
                    <a:pt x="423" y="249"/>
                    <a:pt x="691" y="644"/>
                  </a:cubicBezTo>
                  <a:cubicBezTo>
                    <a:pt x="828" y="618"/>
                    <a:pt x="828" y="618"/>
                    <a:pt x="828" y="618"/>
                  </a:cubicBezTo>
                  <a:cubicBezTo>
                    <a:pt x="824" y="490"/>
                    <a:pt x="824" y="490"/>
                    <a:pt x="824" y="490"/>
                  </a:cubicBezTo>
                  <a:cubicBezTo>
                    <a:pt x="824" y="490"/>
                    <a:pt x="492" y="0"/>
                    <a:pt x="0" y="296"/>
                  </a:cubicBezTo>
                  <a:close/>
                </a:path>
              </a:pathLst>
            </a:custGeom>
            <a:grp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lumMod val="50000"/>
                  </a:schemeClr>
                </a:solidFill>
              </a:endParaRPr>
            </a:p>
          </p:txBody>
        </p:sp>
        <p:sp>
          <p:nvSpPr>
            <p:cNvPr id="35" name="Freeform 6"/>
            <p:cNvSpPr>
              <a:spLocks/>
            </p:cNvSpPr>
            <p:nvPr/>
          </p:nvSpPr>
          <p:spPr bwMode="auto">
            <a:xfrm>
              <a:off x="9490950" y="3131786"/>
              <a:ext cx="1844001" cy="1436945"/>
            </a:xfrm>
            <a:custGeom>
              <a:avLst/>
              <a:gdLst>
                <a:gd name="T0" fmla="*/ 0 w 828"/>
                <a:gd name="T1" fmla="*/ 346 h 644"/>
                <a:gd name="T2" fmla="*/ 111 w 828"/>
                <a:gd name="T3" fmla="*/ 314 h 644"/>
                <a:gd name="T4" fmla="*/ 112 w 828"/>
                <a:gd name="T5" fmla="*/ 190 h 644"/>
                <a:gd name="T6" fmla="*/ 692 w 828"/>
                <a:gd name="T7" fmla="*/ 0 h 644"/>
                <a:gd name="T8" fmla="*/ 828 w 828"/>
                <a:gd name="T9" fmla="*/ 27 h 644"/>
                <a:gd name="T10" fmla="*/ 825 w 828"/>
                <a:gd name="T11" fmla="*/ 156 h 644"/>
                <a:gd name="T12" fmla="*/ 0 w 828"/>
                <a:gd name="T13" fmla="*/ 346 h 644"/>
              </a:gdLst>
              <a:ahLst/>
              <a:cxnLst>
                <a:cxn ang="0">
                  <a:pos x="T0" y="T1"/>
                </a:cxn>
                <a:cxn ang="0">
                  <a:pos x="T2" y="T3"/>
                </a:cxn>
                <a:cxn ang="0">
                  <a:pos x="T4" y="T5"/>
                </a:cxn>
                <a:cxn ang="0">
                  <a:pos x="T6" y="T7"/>
                </a:cxn>
                <a:cxn ang="0">
                  <a:pos x="T8" y="T9"/>
                </a:cxn>
                <a:cxn ang="0">
                  <a:pos x="T10" y="T11"/>
                </a:cxn>
                <a:cxn ang="0">
                  <a:pos x="T12" y="T13"/>
                </a:cxn>
              </a:cxnLst>
              <a:rect l="0" t="0" r="r" b="b"/>
              <a:pathLst>
                <a:path w="828" h="644">
                  <a:moveTo>
                    <a:pt x="0" y="346"/>
                  </a:moveTo>
                  <a:cubicBezTo>
                    <a:pt x="111" y="314"/>
                    <a:pt x="111" y="314"/>
                    <a:pt x="111" y="314"/>
                  </a:cubicBezTo>
                  <a:cubicBezTo>
                    <a:pt x="112" y="190"/>
                    <a:pt x="112" y="190"/>
                    <a:pt x="112" y="190"/>
                  </a:cubicBezTo>
                  <a:cubicBezTo>
                    <a:pt x="112" y="190"/>
                    <a:pt x="423" y="394"/>
                    <a:pt x="692" y="0"/>
                  </a:cubicBezTo>
                  <a:cubicBezTo>
                    <a:pt x="828" y="27"/>
                    <a:pt x="828" y="27"/>
                    <a:pt x="828" y="27"/>
                  </a:cubicBezTo>
                  <a:cubicBezTo>
                    <a:pt x="825" y="156"/>
                    <a:pt x="825" y="156"/>
                    <a:pt x="825" y="156"/>
                  </a:cubicBezTo>
                  <a:cubicBezTo>
                    <a:pt x="825" y="156"/>
                    <a:pt x="491" y="644"/>
                    <a:pt x="0" y="346"/>
                  </a:cubicBezTo>
                  <a:close/>
                </a:path>
              </a:pathLst>
            </a:custGeom>
            <a:grp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lumMod val="50000"/>
                  </a:schemeClr>
                </a:solidFill>
              </a:endParaRPr>
            </a:p>
          </p:txBody>
        </p:sp>
        <p:sp>
          <p:nvSpPr>
            <p:cNvPr id="36" name="Freeform 7"/>
            <p:cNvSpPr>
              <a:spLocks/>
            </p:cNvSpPr>
            <p:nvPr/>
          </p:nvSpPr>
          <p:spPr bwMode="auto">
            <a:xfrm>
              <a:off x="824992" y="2357249"/>
              <a:ext cx="1842116" cy="1436945"/>
            </a:xfrm>
            <a:custGeom>
              <a:avLst/>
              <a:gdLst>
                <a:gd name="T0" fmla="*/ 0 w 827"/>
                <a:gd name="T1" fmla="*/ 296 h 644"/>
                <a:gd name="T2" fmla="*/ 111 w 827"/>
                <a:gd name="T3" fmla="*/ 328 h 644"/>
                <a:gd name="T4" fmla="*/ 111 w 827"/>
                <a:gd name="T5" fmla="*/ 453 h 644"/>
                <a:gd name="T6" fmla="*/ 691 w 827"/>
                <a:gd name="T7" fmla="*/ 644 h 644"/>
                <a:gd name="T8" fmla="*/ 827 w 827"/>
                <a:gd name="T9" fmla="*/ 618 h 644"/>
                <a:gd name="T10" fmla="*/ 824 w 827"/>
                <a:gd name="T11" fmla="*/ 490 h 644"/>
                <a:gd name="T12" fmla="*/ 0 w 827"/>
                <a:gd name="T13" fmla="*/ 296 h 644"/>
              </a:gdLst>
              <a:ahLst/>
              <a:cxnLst>
                <a:cxn ang="0">
                  <a:pos x="T0" y="T1"/>
                </a:cxn>
                <a:cxn ang="0">
                  <a:pos x="T2" y="T3"/>
                </a:cxn>
                <a:cxn ang="0">
                  <a:pos x="T4" y="T5"/>
                </a:cxn>
                <a:cxn ang="0">
                  <a:pos x="T6" y="T7"/>
                </a:cxn>
                <a:cxn ang="0">
                  <a:pos x="T8" y="T9"/>
                </a:cxn>
                <a:cxn ang="0">
                  <a:pos x="T10" y="T11"/>
                </a:cxn>
                <a:cxn ang="0">
                  <a:pos x="T12" y="T13"/>
                </a:cxn>
              </a:cxnLst>
              <a:rect l="0" t="0" r="r" b="b"/>
              <a:pathLst>
                <a:path w="827" h="644">
                  <a:moveTo>
                    <a:pt x="0" y="296"/>
                  </a:moveTo>
                  <a:cubicBezTo>
                    <a:pt x="111" y="328"/>
                    <a:pt x="111" y="328"/>
                    <a:pt x="111" y="328"/>
                  </a:cubicBezTo>
                  <a:cubicBezTo>
                    <a:pt x="111" y="453"/>
                    <a:pt x="111" y="453"/>
                    <a:pt x="111" y="453"/>
                  </a:cubicBezTo>
                  <a:cubicBezTo>
                    <a:pt x="111" y="453"/>
                    <a:pt x="423" y="249"/>
                    <a:pt x="691" y="644"/>
                  </a:cubicBezTo>
                  <a:cubicBezTo>
                    <a:pt x="827" y="618"/>
                    <a:pt x="827" y="618"/>
                    <a:pt x="827" y="618"/>
                  </a:cubicBezTo>
                  <a:cubicBezTo>
                    <a:pt x="824" y="490"/>
                    <a:pt x="824" y="490"/>
                    <a:pt x="824" y="490"/>
                  </a:cubicBezTo>
                  <a:cubicBezTo>
                    <a:pt x="824" y="490"/>
                    <a:pt x="492" y="0"/>
                    <a:pt x="0" y="296"/>
                  </a:cubicBezTo>
                  <a:close/>
                </a:path>
              </a:pathLst>
            </a:custGeom>
            <a:grp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2">
                    <a:lumMod val="50000"/>
                  </a:schemeClr>
                </a:solidFill>
              </a:endParaRPr>
            </a:p>
          </p:txBody>
        </p:sp>
        <p:sp>
          <p:nvSpPr>
            <p:cNvPr id="37" name="Freeform 8"/>
            <p:cNvSpPr>
              <a:spLocks/>
            </p:cNvSpPr>
            <p:nvPr/>
          </p:nvSpPr>
          <p:spPr bwMode="auto">
            <a:xfrm>
              <a:off x="2559690" y="3131786"/>
              <a:ext cx="1846827" cy="1436945"/>
            </a:xfrm>
            <a:custGeom>
              <a:avLst/>
              <a:gdLst>
                <a:gd name="T0" fmla="*/ 0 w 829"/>
                <a:gd name="T1" fmla="*/ 346 h 644"/>
                <a:gd name="T2" fmla="*/ 112 w 829"/>
                <a:gd name="T3" fmla="*/ 314 h 644"/>
                <a:gd name="T4" fmla="*/ 112 w 829"/>
                <a:gd name="T5" fmla="*/ 190 h 644"/>
                <a:gd name="T6" fmla="*/ 693 w 829"/>
                <a:gd name="T7" fmla="*/ 0 h 644"/>
                <a:gd name="T8" fmla="*/ 829 w 829"/>
                <a:gd name="T9" fmla="*/ 27 h 644"/>
                <a:gd name="T10" fmla="*/ 825 w 829"/>
                <a:gd name="T11" fmla="*/ 156 h 644"/>
                <a:gd name="T12" fmla="*/ 0 w 829"/>
                <a:gd name="T13" fmla="*/ 346 h 644"/>
              </a:gdLst>
              <a:ahLst/>
              <a:cxnLst>
                <a:cxn ang="0">
                  <a:pos x="T0" y="T1"/>
                </a:cxn>
                <a:cxn ang="0">
                  <a:pos x="T2" y="T3"/>
                </a:cxn>
                <a:cxn ang="0">
                  <a:pos x="T4" y="T5"/>
                </a:cxn>
                <a:cxn ang="0">
                  <a:pos x="T6" y="T7"/>
                </a:cxn>
                <a:cxn ang="0">
                  <a:pos x="T8" y="T9"/>
                </a:cxn>
                <a:cxn ang="0">
                  <a:pos x="T10" y="T11"/>
                </a:cxn>
                <a:cxn ang="0">
                  <a:pos x="T12" y="T13"/>
                </a:cxn>
              </a:cxnLst>
              <a:rect l="0" t="0" r="r" b="b"/>
              <a:pathLst>
                <a:path w="829" h="644">
                  <a:moveTo>
                    <a:pt x="0" y="346"/>
                  </a:moveTo>
                  <a:cubicBezTo>
                    <a:pt x="112" y="314"/>
                    <a:pt x="112" y="314"/>
                    <a:pt x="112" y="314"/>
                  </a:cubicBezTo>
                  <a:cubicBezTo>
                    <a:pt x="112" y="190"/>
                    <a:pt x="112" y="190"/>
                    <a:pt x="112" y="190"/>
                  </a:cubicBezTo>
                  <a:cubicBezTo>
                    <a:pt x="112" y="190"/>
                    <a:pt x="423" y="394"/>
                    <a:pt x="693" y="0"/>
                  </a:cubicBezTo>
                  <a:cubicBezTo>
                    <a:pt x="829" y="27"/>
                    <a:pt x="829" y="27"/>
                    <a:pt x="829" y="27"/>
                  </a:cubicBezTo>
                  <a:cubicBezTo>
                    <a:pt x="825" y="156"/>
                    <a:pt x="825" y="156"/>
                    <a:pt x="825" y="156"/>
                  </a:cubicBezTo>
                  <a:cubicBezTo>
                    <a:pt x="825" y="156"/>
                    <a:pt x="491" y="644"/>
                    <a:pt x="0" y="346"/>
                  </a:cubicBezTo>
                  <a:close/>
                </a:path>
              </a:pathLst>
            </a:custGeom>
            <a:grp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lumMod val="50000"/>
                  </a:schemeClr>
                </a:solidFill>
              </a:endParaRPr>
            </a:p>
          </p:txBody>
        </p:sp>
        <p:sp>
          <p:nvSpPr>
            <p:cNvPr id="38" name="Freeform 9"/>
            <p:cNvSpPr>
              <a:spLocks/>
            </p:cNvSpPr>
            <p:nvPr/>
          </p:nvSpPr>
          <p:spPr bwMode="auto">
            <a:xfrm>
              <a:off x="4301932" y="2357249"/>
              <a:ext cx="1841174" cy="1436945"/>
            </a:xfrm>
            <a:custGeom>
              <a:avLst/>
              <a:gdLst>
                <a:gd name="T0" fmla="*/ 0 w 827"/>
                <a:gd name="T1" fmla="*/ 296 h 644"/>
                <a:gd name="T2" fmla="*/ 111 w 827"/>
                <a:gd name="T3" fmla="*/ 328 h 644"/>
                <a:gd name="T4" fmla="*/ 111 w 827"/>
                <a:gd name="T5" fmla="*/ 453 h 644"/>
                <a:gd name="T6" fmla="*/ 691 w 827"/>
                <a:gd name="T7" fmla="*/ 644 h 644"/>
                <a:gd name="T8" fmla="*/ 827 w 827"/>
                <a:gd name="T9" fmla="*/ 618 h 644"/>
                <a:gd name="T10" fmla="*/ 824 w 827"/>
                <a:gd name="T11" fmla="*/ 490 h 644"/>
                <a:gd name="T12" fmla="*/ 0 w 827"/>
                <a:gd name="T13" fmla="*/ 296 h 644"/>
              </a:gdLst>
              <a:ahLst/>
              <a:cxnLst>
                <a:cxn ang="0">
                  <a:pos x="T0" y="T1"/>
                </a:cxn>
                <a:cxn ang="0">
                  <a:pos x="T2" y="T3"/>
                </a:cxn>
                <a:cxn ang="0">
                  <a:pos x="T4" y="T5"/>
                </a:cxn>
                <a:cxn ang="0">
                  <a:pos x="T6" y="T7"/>
                </a:cxn>
                <a:cxn ang="0">
                  <a:pos x="T8" y="T9"/>
                </a:cxn>
                <a:cxn ang="0">
                  <a:pos x="T10" y="T11"/>
                </a:cxn>
                <a:cxn ang="0">
                  <a:pos x="T12" y="T13"/>
                </a:cxn>
              </a:cxnLst>
              <a:rect l="0" t="0" r="r" b="b"/>
              <a:pathLst>
                <a:path w="827" h="644">
                  <a:moveTo>
                    <a:pt x="0" y="296"/>
                  </a:moveTo>
                  <a:cubicBezTo>
                    <a:pt x="111" y="328"/>
                    <a:pt x="111" y="328"/>
                    <a:pt x="111" y="328"/>
                  </a:cubicBezTo>
                  <a:cubicBezTo>
                    <a:pt x="111" y="453"/>
                    <a:pt x="111" y="453"/>
                    <a:pt x="111" y="453"/>
                  </a:cubicBezTo>
                  <a:cubicBezTo>
                    <a:pt x="111" y="453"/>
                    <a:pt x="423" y="249"/>
                    <a:pt x="691" y="644"/>
                  </a:cubicBezTo>
                  <a:cubicBezTo>
                    <a:pt x="827" y="618"/>
                    <a:pt x="827" y="618"/>
                    <a:pt x="827" y="618"/>
                  </a:cubicBezTo>
                  <a:cubicBezTo>
                    <a:pt x="824" y="490"/>
                    <a:pt x="824" y="490"/>
                    <a:pt x="824" y="490"/>
                  </a:cubicBezTo>
                  <a:cubicBezTo>
                    <a:pt x="824" y="490"/>
                    <a:pt x="492" y="0"/>
                    <a:pt x="0" y="296"/>
                  </a:cubicBezTo>
                  <a:close/>
                </a:path>
              </a:pathLst>
            </a:custGeom>
            <a:grp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lumMod val="50000"/>
                  </a:schemeClr>
                </a:solidFill>
              </a:endParaRPr>
            </a:p>
          </p:txBody>
        </p:sp>
        <p:sp>
          <p:nvSpPr>
            <p:cNvPr id="39" name="Freeform 10"/>
            <p:cNvSpPr>
              <a:spLocks/>
            </p:cNvSpPr>
            <p:nvPr/>
          </p:nvSpPr>
          <p:spPr bwMode="auto">
            <a:xfrm>
              <a:off x="6036626" y="3131786"/>
              <a:ext cx="1846827" cy="1436945"/>
            </a:xfrm>
            <a:custGeom>
              <a:avLst/>
              <a:gdLst>
                <a:gd name="T0" fmla="*/ 0 w 829"/>
                <a:gd name="T1" fmla="*/ 346 h 644"/>
                <a:gd name="T2" fmla="*/ 112 w 829"/>
                <a:gd name="T3" fmla="*/ 314 h 644"/>
                <a:gd name="T4" fmla="*/ 112 w 829"/>
                <a:gd name="T5" fmla="*/ 190 h 644"/>
                <a:gd name="T6" fmla="*/ 693 w 829"/>
                <a:gd name="T7" fmla="*/ 0 h 644"/>
                <a:gd name="T8" fmla="*/ 829 w 829"/>
                <a:gd name="T9" fmla="*/ 27 h 644"/>
                <a:gd name="T10" fmla="*/ 825 w 829"/>
                <a:gd name="T11" fmla="*/ 156 h 644"/>
                <a:gd name="T12" fmla="*/ 0 w 829"/>
                <a:gd name="T13" fmla="*/ 346 h 644"/>
              </a:gdLst>
              <a:ahLst/>
              <a:cxnLst>
                <a:cxn ang="0">
                  <a:pos x="T0" y="T1"/>
                </a:cxn>
                <a:cxn ang="0">
                  <a:pos x="T2" y="T3"/>
                </a:cxn>
                <a:cxn ang="0">
                  <a:pos x="T4" y="T5"/>
                </a:cxn>
                <a:cxn ang="0">
                  <a:pos x="T6" y="T7"/>
                </a:cxn>
                <a:cxn ang="0">
                  <a:pos x="T8" y="T9"/>
                </a:cxn>
                <a:cxn ang="0">
                  <a:pos x="T10" y="T11"/>
                </a:cxn>
                <a:cxn ang="0">
                  <a:pos x="T12" y="T13"/>
                </a:cxn>
              </a:cxnLst>
              <a:rect l="0" t="0" r="r" b="b"/>
              <a:pathLst>
                <a:path w="829" h="644">
                  <a:moveTo>
                    <a:pt x="0" y="346"/>
                  </a:moveTo>
                  <a:cubicBezTo>
                    <a:pt x="112" y="314"/>
                    <a:pt x="112" y="314"/>
                    <a:pt x="112" y="314"/>
                  </a:cubicBezTo>
                  <a:cubicBezTo>
                    <a:pt x="112" y="190"/>
                    <a:pt x="112" y="190"/>
                    <a:pt x="112" y="190"/>
                  </a:cubicBezTo>
                  <a:cubicBezTo>
                    <a:pt x="112" y="190"/>
                    <a:pt x="423" y="394"/>
                    <a:pt x="693" y="0"/>
                  </a:cubicBezTo>
                  <a:cubicBezTo>
                    <a:pt x="829" y="27"/>
                    <a:pt x="829" y="27"/>
                    <a:pt x="829" y="27"/>
                  </a:cubicBezTo>
                  <a:cubicBezTo>
                    <a:pt x="825" y="156"/>
                    <a:pt x="825" y="156"/>
                    <a:pt x="825" y="156"/>
                  </a:cubicBezTo>
                  <a:cubicBezTo>
                    <a:pt x="825" y="156"/>
                    <a:pt x="491" y="644"/>
                    <a:pt x="0" y="346"/>
                  </a:cubicBezTo>
                  <a:close/>
                </a:path>
              </a:pathLst>
            </a:custGeom>
            <a:grp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lumMod val="50000"/>
                  </a:schemeClr>
                </a:solidFill>
              </a:endParaRPr>
            </a:p>
          </p:txBody>
        </p:sp>
      </p:grpSp>
      <p:sp>
        <p:nvSpPr>
          <p:cNvPr id="40" name="Oval 12"/>
          <p:cNvSpPr>
            <a:spLocks noChangeArrowheads="1"/>
          </p:cNvSpPr>
          <p:nvPr/>
        </p:nvSpPr>
        <p:spPr bwMode="auto">
          <a:xfrm>
            <a:off x="1081671" y="3478926"/>
            <a:ext cx="1174055" cy="1175939"/>
          </a:xfrm>
          <a:prstGeom prst="ellipse">
            <a:avLst/>
          </a:prstGeom>
          <a:solidFill>
            <a:schemeClr val="bg1"/>
          </a:solidFill>
          <a:ln w="15875" cap="flat">
            <a:noFill/>
            <a:prstDash val="solid"/>
            <a:miter lim="800000"/>
            <a:headEnd/>
            <a:tailEnd/>
          </a:ln>
          <a:effectLst>
            <a:outerShdw blurRad="50800" dist="38100" dir="5400000" algn="t" rotWithShape="0">
              <a:prstClr val="black">
                <a:alpha val="46000"/>
              </a:prstClr>
            </a:outerShdw>
          </a:effectLst>
        </p:spPr>
        <p:txBody>
          <a:bodyPr vert="horz" wrap="square" lIns="91440" tIns="45720" rIns="91440" bIns="45720" numCol="1" anchor="t" anchorCtr="0" compatLnSpc="1">
            <a:prstTxWarp prst="textNoShape">
              <a:avLst/>
            </a:prstTxWarp>
          </a:bodyPr>
          <a:lstStyle/>
          <a:p>
            <a:endParaRPr lang="en-US">
              <a:solidFill>
                <a:schemeClr val="tx2">
                  <a:lumMod val="50000"/>
                </a:schemeClr>
              </a:solidFill>
            </a:endParaRPr>
          </a:p>
        </p:txBody>
      </p:sp>
      <p:sp>
        <p:nvSpPr>
          <p:cNvPr id="41" name="Oval 11"/>
          <p:cNvSpPr>
            <a:spLocks noChangeArrowheads="1"/>
          </p:cNvSpPr>
          <p:nvPr/>
        </p:nvSpPr>
        <p:spPr bwMode="auto">
          <a:xfrm>
            <a:off x="1197569" y="3594820"/>
            <a:ext cx="942259" cy="944144"/>
          </a:xfrm>
          <a:prstGeom prst="ellipse">
            <a:avLst/>
          </a:prstGeom>
          <a:solidFill>
            <a:srgbClr val="016AA3"/>
          </a:solidFill>
          <a:ln w="15875" cap="flat">
            <a:noFill/>
            <a:prstDash val="solid"/>
            <a:miter lim="800000"/>
            <a:headEnd/>
            <a:tailEnd/>
          </a:ln>
          <a:effectLst>
            <a:outerShdw blurRad="50800" dist="38100" dir="5400000" algn="t"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solidFill>
                <a:schemeClr val="tx2">
                  <a:lumMod val="50000"/>
                </a:schemeClr>
              </a:solidFill>
            </a:endParaRPr>
          </a:p>
        </p:txBody>
      </p:sp>
      <p:sp>
        <p:nvSpPr>
          <p:cNvPr id="42" name="Oval 14"/>
          <p:cNvSpPr>
            <a:spLocks noChangeArrowheads="1"/>
          </p:cNvSpPr>
          <p:nvPr/>
        </p:nvSpPr>
        <p:spPr bwMode="auto">
          <a:xfrm>
            <a:off x="2888534" y="2218737"/>
            <a:ext cx="1171228" cy="1174055"/>
          </a:xfrm>
          <a:prstGeom prst="ellipse">
            <a:avLst/>
          </a:prstGeom>
          <a:solidFill>
            <a:schemeClr val="bg1"/>
          </a:solidFill>
          <a:ln w="15875" cap="flat">
            <a:noFill/>
            <a:prstDash val="solid"/>
            <a:miter lim="800000"/>
            <a:headEnd/>
            <a:tailEnd/>
          </a:ln>
          <a:effectLst>
            <a:outerShdw blurRad="50800" dist="38100" dir="5400000" algn="t" rotWithShape="0">
              <a:prstClr val="black">
                <a:alpha val="46000"/>
              </a:prstClr>
            </a:outerShdw>
          </a:effectLst>
        </p:spPr>
        <p:txBody>
          <a:bodyPr vert="horz" wrap="square" lIns="91440" tIns="45720" rIns="91440" bIns="45720" numCol="1" anchor="t" anchorCtr="0" compatLnSpc="1">
            <a:prstTxWarp prst="textNoShape">
              <a:avLst/>
            </a:prstTxWarp>
          </a:bodyPr>
          <a:lstStyle/>
          <a:p>
            <a:endParaRPr lang="en-US">
              <a:solidFill>
                <a:schemeClr val="tx2">
                  <a:lumMod val="50000"/>
                </a:schemeClr>
              </a:solidFill>
            </a:endParaRPr>
          </a:p>
        </p:txBody>
      </p:sp>
      <p:sp>
        <p:nvSpPr>
          <p:cNvPr id="43" name="Oval 13"/>
          <p:cNvSpPr>
            <a:spLocks noChangeArrowheads="1"/>
          </p:cNvSpPr>
          <p:nvPr/>
        </p:nvSpPr>
        <p:spPr bwMode="auto">
          <a:xfrm>
            <a:off x="3002543" y="2332746"/>
            <a:ext cx="941317" cy="946028"/>
          </a:xfrm>
          <a:prstGeom prst="ellipse">
            <a:avLst/>
          </a:prstGeom>
          <a:solidFill>
            <a:srgbClr val="46B688"/>
          </a:solidFill>
          <a:ln w="15875" cap="flat">
            <a:noFill/>
            <a:prstDash val="solid"/>
            <a:miter lim="800000"/>
            <a:headEnd/>
            <a:tailEnd/>
          </a:ln>
          <a:effectLst>
            <a:outerShdw blurRad="50800" dist="38100" dir="5400000" algn="t"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solidFill>
                <a:schemeClr val="tx2">
                  <a:lumMod val="50000"/>
                </a:schemeClr>
              </a:solidFill>
            </a:endParaRPr>
          </a:p>
        </p:txBody>
      </p:sp>
      <p:sp>
        <p:nvSpPr>
          <p:cNvPr id="44" name="Oval 16"/>
          <p:cNvSpPr>
            <a:spLocks noChangeArrowheads="1"/>
          </p:cNvSpPr>
          <p:nvPr/>
        </p:nvSpPr>
        <p:spPr bwMode="auto">
          <a:xfrm>
            <a:off x="4563871" y="3503978"/>
            <a:ext cx="1171228" cy="1175939"/>
          </a:xfrm>
          <a:prstGeom prst="ellipse">
            <a:avLst/>
          </a:prstGeom>
          <a:solidFill>
            <a:schemeClr val="bg1"/>
          </a:solidFill>
          <a:ln w="15875" cap="flat">
            <a:noFill/>
            <a:prstDash val="solid"/>
            <a:miter lim="800000"/>
            <a:headEnd/>
            <a:tailEnd/>
          </a:ln>
          <a:effectLst>
            <a:outerShdw blurRad="50800" dist="38100" dir="5400000" algn="t" rotWithShape="0">
              <a:prstClr val="black">
                <a:alpha val="46000"/>
              </a:prstClr>
            </a:outerShdw>
          </a:effectLst>
        </p:spPr>
        <p:txBody>
          <a:bodyPr vert="horz" wrap="square" lIns="91440" tIns="45720" rIns="91440" bIns="45720" numCol="1" anchor="t" anchorCtr="0" compatLnSpc="1">
            <a:prstTxWarp prst="textNoShape">
              <a:avLst/>
            </a:prstTxWarp>
          </a:bodyPr>
          <a:lstStyle/>
          <a:p>
            <a:endParaRPr lang="en-US">
              <a:solidFill>
                <a:schemeClr val="tx2">
                  <a:lumMod val="50000"/>
                </a:schemeClr>
              </a:solidFill>
            </a:endParaRPr>
          </a:p>
        </p:txBody>
      </p:sp>
      <p:sp>
        <p:nvSpPr>
          <p:cNvPr id="45" name="Oval 15"/>
          <p:cNvSpPr>
            <a:spLocks noChangeArrowheads="1"/>
          </p:cNvSpPr>
          <p:nvPr/>
        </p:nvSpPr>
        <p:spPr bwMode="auto">
          <a:xfrm>
            <a:off x="4676942" y="3619872"/>
            <a:ext cx="942259" cy="944144"/>
          </a:xfrm>
          <a:prstGeom prst="ellipse">
            <a:avLst/>
          </a:prstGeom>
          <a:solidFill>
            <a:srgbClr val="FEA34F"/>
          </a:solidFill>
          <a:ln w="15875" cap="flat">
            <a:noFill/>
            <a:prstDash val="solid"/>
            <a:miter lim="800000"/>
            <a:headEnd/>
            <a:tailEnd/>
          </a:ln>
          <a:effectLst>
            <a:outerShdw blurRad="50800" dist="38100" dir="5400000" algn="t"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solidFill>
                <a:schemeClr val="tx2">
                  <a:lumMod val="50000"/>
                </a:schemeClr>
              </a:solidFill>
            </a:endParaRPr>
          </a:p>
        </p:txBody>
      </p:sp>
      <p:sp>
        <p:nvSpPr>
          <p:cNvPr id="46" name="Oval 18"/>
          <p:cNvSpPr>
            <a:spLocks noChangeArrowheads="1"/>
          </p:cNvSpPr>
          <p:nvPr/>
        </p:nvSpPr>
        <p:spPr bwMode="auto">
          <a:xfrm>
            <a:off x="6305943" y="2218737"/>
            <a:ext cx="1174055" cy="1174055"/>
          </a:xfrm>
          <a:prstGeom prst="ellipse">
            <a:avLst/>
          </a:prstGeom>
          <a:solidFill>
            <a:schemeClr val="bg1"/>
          </a:solidFill>
          <a:ln w="15875" cap="flat">
            <a:noFill/>
            <a:prstDash val="solid"/>
            <a:miter lim="800000"/>
            <a:headEnd/>
            <a:tailEnd/>
          </a:ln>
          <a:effectLst>
            <a:outerShdw blurRad="50800" dist="38100" dir="5400000" algn="t" rotWithShape="0">
              <a:prstClr val="black">
                <a:alpha val="46000"/>
              </a:prstClr>
            </a:outerShdw>
          </a:effectLst>
        </p:spPr>
        <p:txBody>
          <a:bodyPr vert="horz" wrap="square" lIns="91440" tIns="45720" rIns="91440" bIns="45720" numCol="1" anchor="t" anchorCtr="0" compatLnSpc="1">
            <a:prstTxWarp prst="textNoShape">
              <a:avLst/>
            </a:prstTxWarp>
          </a:bodyPr>
          <a:lstStyle/>
          <a:p>
            <a:endParaRPr lang="en-US">
              <a:solidFill>
                <a:schemeClr val="tx2">
                  <a:lumMod val="50000"/>
                </a:schemeClr>
              </a:solidFill>
            </a:endParaRPr>
          </a:p>
        </p:txBody>
      </p:sp>
      <p:sp>
        <p:nvSpPr>
          <p:cNvPr id="47" name="Oval 17"/>
          <p:cNvSpPr>
            <a:spLocks noChangeArrowheads="1"/>
          </p:cNvSpPr>
          <p:nvPr/>
        </p:nvSpPr>
        <p:spPr bwMode="auto">
          <a:xfrm>
            <a:off x="6421841" y="2332746"/>
            <a:ext cx="942259" cy="946028"/>
          </a:xfrm>
          <a:prstGeom prst="ellipse">
            <a:avLst/>
          </a:prstGeom>
          <a:solidFill>
            <a:srgbClr val="016AA3"/>
          </a:solidFill>
          <a:ln w="15875" cap="flat">
            <a:noFill/>
            <a:prstDash val="solid"/>
            <a:miter lim="800000"/>
            <a:headEnd/>
            <a:tailEnd/>
          </a:ln>
          <a:effectLst>
            <a:outerShdw blurRad="50800" dist="38100" dir="5400000" algn="t"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solidFill>
                <a:schemeClr val="tx2">
                  <a:lumMod val="50000"/>
                </a:schemeClr>
              </a:solidFill>
            </a:endParaRPr>
          </a:p>
        </p:txBody>
      </p:sp>
      <p:sp>
        <p:nvSpPr>
          <p:cNvPr id="48" name="Oval 20"/>
          <p:cNvSpPr>
            <a:spLocks noChangeArrowheads="1"/>
          </p:cNvSpPr>
          <p:nvPr/>
        </p:nvSpPr>
        <p:spPr bwMode="auto">
          <a:xfrm>
            <a:off x="8020741" y="3503978"/>
            <a:ext cx="1174055" cy="1175939"/>
          </a:xfrm>
          <a:prstGeom prst="ellipse">
            <a:avLst/>
          </a:prstGeom>
          <a:solidFill>
            <a:schemeClr val="bg1"/>
          </a:solidFill>
          <a:ln w="15875" cap="flat">
            <a:noFill/>
            <a:prstDash val="solid"/>
            <a:miter lim="800000"/>
            <a:headEnd/>
            <a:tailEnd/>
          </a:ln>
          <a:effectLst>
            <a:outerShdw blurRad="50800" dist="38100" dir="5400000" algn="t" rotWithShape="0">
              <a:prstClr val="black">
                <a:alpha val="46000"/>
              </a:prstClr>
            </a:outerShdw>
          </a:effectLst>
        </p:spPr>
        <p:txBody>
          <a:bodyPr vert="horz" wrap="square" lIns="91440" tIns="45720" rIns="91440" bIns="45720" numCol="1" anchor="t" anchorCtr="0" compatLnSpc="1">
            <a:prstTxWarp prst="textNoShape">
              <a:avLst/>
            </a:prstTxWarp>
          </a:bodyPr>
          <a:lstStyle/>
          <a:p>
            <a:endParaRPr lang="en-US">
              <a:solidFill>
                <a:schemeClr val="tx2">
                  <a:lumMod val="50000"/>
                </a:schemeClr>
              </a:solidFill>
            </a:endParaRPr>
          </a:p>
        </p:txBody>
      </p:sp>
      <p:sp>
        <p:nvSpPr>
          <p:cNvPr id="49" name="Oval 19"/>
          <p:cNvSpPr>
            <a:spLocks noChangeArrowheads="1"/>
          </p:cNvSpPr>
          <p:nvPr/>
        </p:nvSpPr>
        <p:spPr bwMode="auto">
          <a:xfrm>
            <a:off x="8136639" y="3619872"/>
            <a:ext cx="942259" cy="944144"/>
          </a:xfrm>
          <a:prstGeom prst="ellipse">
            <a:avLst/>
          </a:prstGeom>
          <a:solidFill>
            <a:srgbClr val="46B688"/>
          </a:solidFill>
          <a:ln w="15875" cap="flat">
            <a:noFill/>
            <a:prstDash val="solid"/>
            <a:miter lim="800000"/>
            <a:headEnd/>
            <a:tailEnd/>
          </a:ln>
          <a:effectLst>
            <a:outerShdw blurRad="50800" dist="38100" dir="5400000" algn="t"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solidFill>
                <a:schemeClr val="tx2">
                  <a:lumMod val="50000"/>
                </a:schemeClr>
              </a:solidFill>
            </a:endParaRPr>
          </a:p>
        </p:txBody>
      </p:sp>
      <p:sp>
        <p:nvSpPr>
          <p:cNvPr id="50" name="Oval 22"/>
          <p:cNvSpPr>
            <a:spLocks noChangeArrowheads="1"/>
          </p:cNvSpPr>
          <p:nvPr/>
        </p:nvSpPr>
        <p:spPr bwMode="auto">
          <a:xfrm>
            <a:off x="9673525" y="2218737"/>
            <a:ext cx="1171228" cy="1174055"/>
          </a:xfrm>
          <a:prstGeom prst="ellipse">
            <a:avLst/>
          </a:prstGeom>
          <a:solidFill>
            <a:schemeClr val="bg1"/>
          </a:solidFill>
          <a:ln w="15875" cap="flat">
            <a:noFill/>
            <a:prstDash val="solid"/>
            <a:miter lim="800000"/>
            <a:headEnd/>
            <a:tailEnd/>
          </a:ln>
          <a:effectLst>
            <a:outerShdw blurRad="50800" dist="38100" dir="5400000" algn="t" rotWithShape="0">
              <a:prstClr val="black">
                <a:alpha val="46000"/>
              </a:prstClr>
            </a:outerShdw>
          </a:effectLst>
        </p:spPr>
        <p:txBody>
          <a:bodyPr vert="horz" wrap="square" lIns="91440" tIns="45720" rIns="91440" bIns="45720" numCol="1" anchor="t" anchorCtr="0" compatLnSpc="1">
            <a:prstTxWarp prst="textNoShape">
              <a:avLst/>
            </a:prstTxWarp>
          </a:bodyPr>
          <a:lstStyle/>
          <a:p>
            <a:endParaRPr lang="en-US">
              <a:solidFill>
                <a:schemeClr val="tx2">
                  <a:lumMod val="50000"/>
                </a:schemeClr>
              </a:solidFill>
            </a:endParaRPr>
          </a:p>
        </p:txBody>
      </p:sp>
      <p:sp>
        <p:nvSpPr>
          <p:cNvPr id="51" name="Oval 21"/>
          <p:cNvSpPr>
            <a:spLocks noChangeArrowheads="1"/>
          </p:cNvSpPr>
          <p:nvPr/>
        </p:nvSpPr>
        <p:spPr bwMode="auto">
          <a:xfrm>
            <a:off x="9786595" y="2332746"/>
            <a:ext cx="942259" cy="946028"/>
          </a:xfrm>
          <a:prstGeom prst="ellipse">
            <a:avLst/>
          </a:prstGeom>
          <a:solidFill>
            <a:srgbClr val="FEA34F"/>
          </a:solidFill>
          <a:ln w="15875" cap="flat">
            <a:noFill/>
            <a:prstDash val="solid"/>
            <a:miter lim="800000"/>
            <a:headEnd/>
            <a:tailEnd/>
          </a:ln>
          <a:effectLst>
            <a:outerShdw blurRad="50800" dist="38100" dir="5400000" algn="t"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solidFill>
                <a:schemeClr val="tx2">
                  <a:lumMod val="50000"/>
                </a:schemeClr>
              </a:solidFill>
            </a:endParaRPr>
          </a:p>
        </p:txBody>
      </p:sp>
      <p:sp>
        <p:nvSpPr>
          <p:cNvPr id="52" name="TextBox 51"/>
          <p:cNvSpPr txBox="1"/>
          <p:nvPr/>
        </p:nvSpPr>
        <p:spPr>
          <a:xfrm>
            <a:off x="980227" y="1875104"/>
            <a:ext cx="1570943" cy="169277"/>
          </a:xfrm>
          <a:prstGeom prst="rect">
            <a:avLst/>
          </a:prstGeom>
          <a:noFill/>
        </p:spPr>
        <p:txBody>
          <a:bodyPr wrap="none" lIns="0" tIns="0" rIns="0" bIns="0" rtlCol="0">
            <a:spAutoFit/>
          </a:bodyPr>
          <a:lstStyle/>
          <a:p>
            <a:r>
              <a:rPr lang="en-US" sz="1100" b="1" dirty="0" smtClean="0">
                <a:solidFill>
                  <a:schemeClr val="tx2">
                    <a:lumMod val="50000"/>
                  </a:schemeClr>
                </a:solidFill>
                <a:latin typeface="Segoe UI Light" panose="020B0502040204020203" pitchFamily="34" charset="0"/>
                <a:cs typeface="Segoe UI Light" panose="020B0502040204020203" pitchFamily="34" charset="0"/>
              </a:rPr>
              <a:t>METCORE DEVELOPMENT</a:t>
            </a:r>
            <a:endParaRPr lang="en-US" sz="1100" b="1" dirty="0">
              <a:solidFill>
                <a:schemeClr val="tx2">
                  <a:lumMod val="50000"/>
                </a:schemeClr>
              </a:solidFill>
              <a:latin typeface="Segoe UI Light" panose="020B0502040204020203" pitchFamily="34" charset="0"/>
              <a:cs typeface="Segoe UI Light" panose="020B0502040204020203" pitchFamily="34" charset="0"/>
            </a:endParaRPr>
          </a:p>
        </p:txBody>
      </p:sp>
      <p:sp>
        <p:nvSpPr>
          <p:cNvPr id="53" name="TextBox 52"/>
          <p:cNvSpPr txBox="1"/>
          <p:nvPr/>
        </p:nvSpPr>
        <p:spPr>
          <a:xfrm>
            <a:off x="1058105" y="2119194"/>
            <a:ext cx="1380346" cy="615553"/>
          </a:xfrm>
          <a:prstGeom prst="rect">
            <a:avLst/>
          </a:prstGeom>
          <a:noFill/>
        </p:spPr>
        <p:txBody>
          <a:bodyPr wrap="square" lIns="0" tIns="0" rIns="0" bIns="0" rtlCol="0">
            <a:spAutoFit/>
          </a:bodyPr>
          <a:lstStyle/>
          <a:p>
            <a:pPr algn="ctr"/>
            <a:r>
              <a:rPr lang="en-US" sz="1000" dirty="0">
                <a:solidFill>
                  <a:schemeClr val="tx2">
                    <a:lumMod val="50000"/>
                  </a:schemeClr>
                </a:solidFill>
                <a:cs typeface="Segoe UI Light" panose="020B0502040204020203" pitchFamily="34" charset="0"/>
              </a:rPr>
              <a:t>Development began on RLCS application implemented in Microsoft SharePoint. </a:t>
            </a:r>
          </a:p>
        </p:txBody>
      </p:sp>
      <p:sp>
        <p:nvSpPr>
          <p:cNvPr id="54" name="TextBox 53"/>
          <p:cNvSpPr txBox="1"/>
          <p:nvPr/>
        </p:nvSpPr>
        <p:spPr>
          <a:xfrm>
            <a:off x="2966250" y="4380414"/>
            <a:ext cx="1288814" cy="169277"/>
          </a:xfrm>
          <a:prstGeom prst="rect">
            <a:avLst/>
          </a:prstGeom>
          <a:noFill/>
        </p:spPr>
        <p:txBody>
          <a:bodyPr wrap="none" lIns="0" tIns="0" rIns="0" bIns="0" rtlCol="0">
            <a:spAutoFit/>
          </a:bodyPr>
          <a:lstStyle/>
          <a:p>
            <a:r>
              <a:rPr lang="en-US" sz="1100" b="1" dirty="0" smtClean="0">
                <a:solidFill>
                  <a:schemeClr val="tx2">
                    <a:lumMod val="50000"/>
                  </a:schemeClr>
                </a:solidFill>
                <a:latin typeface="Segoe UI Light" panose="020B0502040204020203" pitchFamily="34" charset="0"/>
                <a:cs typeface="Segoe UI Light" panose="020B0502040204020203" pitchFamily="34" charset="0"/>
              </a:rPr>
              <a:t>PRODUCT RESEARCH</a:t>
            </a:r>
            <a:endParaRPr lang="en-US" sz="1100" b="1" dirty="0">
              <a:solidFill>
                <a:schemeClr val="tx2">
                  <a:lumMod val="50000"/>
                </a:schemeClr>
              </a:solidFill>
              <a:latin typeface="Segoe UI Light" panose="020B0502040204020203" pitchFamily="34" charset="0"/>
              <a:cs typeface="Segoe UI Light" panose="020B0502040204020203" pitchFamily="34" charset="0"/>
            </a:endParaRPr>
          </a:p>
        </p:txBody>
      </p:sp>
      <p:sp>
        <p:nvSpPr>
          <p:cNvPr id="56" name="TextBox 55"/>
          <p:cNvSpPr txBox="1"/>
          <p:nvPr/>
        </p:nvSpPr>
        <p:spPr>
          <a:xfrm>
            <a:off x="4626944" y="1673678"/>
            <a:ext cx="1208664" cy="169277"/>
          </a:xfrm>
          <a:prstGeom prst="rect">
            <a:avLst/>
          </a:prstGeom>
          <a:noFill/>
        </p:spPr>
        <p:txBody>
          <a:bodyPr wrap="none" lIns="0" tIns="0" rIns="0" bIns="0" rtlCol="0">
            <a:spAutoFit/>
          </a:bodyPr>
          <a:lstStyle>
            <a:defPPr>
              <a:defRPr lang="en-US"/>
            </a:defPPr>
            <a:lvl1pPr>
              <a:defRPr sz="1100" b="1">
                <a:solidFill>
                  <a:schemeClr val="tx2">
                    <a:lumMod val="50000"/>
                  </a:schemeClr>
                </a:solidFill>
                <a:latin typeface="Segoe UI Light" panose="020B0502040204020203" pitchFamily="34" charset="0"/>
                <a:cs typeface="Segoe UI Light" panose="020B0502040204020203" pitchFamily="34" charset="0"/>
              </a:defRPr>
            </a:lvl1pPr>
          </a:lstStyle>
          <a:p>
            <a:r>
              <a:rPr lang="en-US" dirty="0"/>
              <a:t>APP DEVELOPMENT</a:t>
            </a:r>
          </a:p>
        </p:txBody>
      </p:sp>
      <p:sp>
        <p:nvSpPr>
          <p:cNvPr id="57" name="TextBox 56"/>
          <p:cNvSpPr txBox="1"/>
          <p:nvPr/>
        </p:nvSpPr>
        <p:spPr>
          <a:xfrm>
            <a:off x="4639467" y="1918778"/>
            <a:ext cx="1262212" cy="615553"/>
          </a:xfrm>
          <a:prstGeom prst="rect">
            <a:avLst/>
          </a:prstGeom>
          <a:noFill/>
        </p:spPr>
        <p:txBody>
          <a:bodyPr wrap="square" lIns="0" tIns="0" rIns="0" bIns="0" rtlCol="0">
            <a:spAutoFit/>
          </a:bodyPr>
          <a:lstStyle/>
          <a:p>
            <a:pPr algn="ctr"/>
            <a:r>
              <a:rPr lang="en-US" sz="1000" dirty="0" smtClean="0">
                <a:solidFill>
                  <a:schemeClr val="tx2">
                    <a:lumMod val="50000"/>
                  </a:schemeClr>
                </a:solidFill>
              </a:rPr>
              <a:t>MetCore development commences, with implementation In Microsoft SharePoint</a:t>
            </a:r>
            <a:endParaRPr lang="en-US" sz="1000" dirty="0">
              <a:solidFill>
                <a:schemeClr val="tx2">
                  <a:lumMod val="50000"/>
                </a:schemeClr>
              </a:solidFill>
            </a:endParaRPr>
          </a:p>
        </p:txBody>
      </p:sp>
      <p:sp>
        <p:nvSpPr>
          <p:cNvPr id="58" name="TextBox 57"/>
          <p:cNvSpPr txBox="1"/>
          <p:nvPr/>
        </p:nvSpPr>
        <p:spPr>
          <a:xfrm>
            <a:off x="6322628" y="4405466"/>
            <a:ext cx="1314462" cy="169277"/>
          </a:xfrm>
          <a:prstGeom prst="rect">
            <a:avLst/>
          </a:prstGeom>
          <a:noFill/>
        </p:spPr>
        <p:txBody>
          <a:bodyPr wrap="none" lIns="0" tIns="0" rIns="0" bIns="0" rtlCol="0">
            <a:spAutoFit/>
          </a:bodyPr>
          <a:lstStyle>
            <a:defPPr>
              <a:defRPr lang="en-US"/>
            </a:defPPr>
            <a:lvl1pPr>
              <a:defRPr sz="1100" b="1">
                <a:solidFill>
                  <a:schemeClr val="tx2">
                    <a:lumMod val="50000"/>
                  </a:schemeClr>
                </a:solidFill>
                <a:latin typeface="Segoe UI Light" panose="020B0502040204020203" pitchFamily="34" charset="0"/>
                <a:cs typeface="Segoe UI Light" panose="020B0502040204020203" pitchFamily="34" charset="0"/>
              </a:defRPr>
            </a:lvl1pPr>
          </a:lstStyle>
          <a:p>
            <a:r>
              <a:rPr lang="en-US" dirty="0"/>
              <a:t>CLIENT DEPLOYMENT</a:t>
            </a:r>
          </a:p>
        </p:txBody>
      </p:sp>
      <p:sp>
        <p:nvSpPr>
          <p:cNvPr id="59" name="TextBox 58"/>
          <p:cNvSpPr txBox="1"/>
          <p:nvPr/>
        </p:nvSpPr>
        <p:spPr>
          <a:xfrm>
            <a:off x="6347676" y="4684220"/>
            <a:ext cx="1330779" cy="461665"/>
          </a:xfrm>
          <a:prstGeom prst="rect">
            <a:avLst/>
          </a:prstGeom>
          <a:noFill/>
        </p:spPr>
        <p:txBody>
          <a:bodyPr wrap="square" lIns="0" tIns="0" rIns="0" bIns="0" rtlCol="0">
            <a:spAutoFit/>
          </a:bodyPr>
          <a:lstStyle>
            <a:defPPr>
              <a:defRPr lang="en-US"/>
            </a:defPPr>
            <a:lvl1pPr algn="just">
              <a:defRPr sz="900">
                <a:solidFill>
                  <a:schemeClr val="tx2">
                    <a:lumMod val="50000"/>
                  </a:schemeClr>
                </a:solidFill>
                <a:latin typeface="Segoe UI Light" panose="020B0502040204020203" pitchFamily="34" charset="0"/>
                <a:cs typeface="Segoe UI Light" panose="020B0502040204020203" pitchFamily="34" charset="0"/>
              </a:defRPr>
            </a:lvl1pPr>
          </a:lstStyle>
          <a:p>
            <a:pPr algn="ctr"/>
            <a:r>
              <a:rPr lang="en-US" sz="1000" dirty="0" smtClean="0">
                <a:latin typeface="+mn-lt"/>
              </a:rPr>
              <a:t>Application </a:t>
            </a:r>
            <a:r>
              <a:rPr lang="en-US" sz="1000" dirty="0">
                <a:latin typeface="+mn-lt"/>
              </a:rPr>
              <a:t>deployed in client bank’s C</a:t>
            </a:r>
            <a:r>
              <a:rPr lang="en-US" sz="1000" dirty="0" smtClean="0">
                <a:latin typeface="+mn-lt"/>
              </a:rPr>
              <a:t>ollections Department</a:t>
            </a:r>
            <a:endParaRPr lang="en-US" sz="1000" dirty="0">
              <a:latin typeface="+mn-lt"/>
            </a:endParaRPr>
          </a:p>
        </p:txBody>
      </p:sp>
      <p:sp>
        <p:nvSpPr>
          <p:cNvPr id="60" name="TextBox 59"/>
          <p:cNvSpPr txBox="1"/>
          <p:nvPr/>
        </p:nvSpPr>
        <p:spPr>
          <a:xfrm>
            <a:off x="8083114" y="1761360"/>
            <a:ext cx="939360" cy="169277"/>
          </a:xfrm>
          <a:prstGeom prst="rect">
            <a:avLst/>
          </a:prstGeom>
          <a:noFill/>
        </p:spPr>
        <p:txBody>
          <a:bodyPr wrap="none" lIns="0" tIns="0" rIns="0" bIns="0" rtlCol="0">
            <a:spAutoFit/>
          </a:bodyPr>
          <a:lstStyle/>
          <a:p>
            <a:r>
              <a:rPr lang="en-US" sz="1100" b="1" dirty="0" smtClean="0">
                <a:solidFill>
                  <a:schemeClr val="tx2">
                    <a:lumMod val="50000"/>
                  </a:schemeClr>
                </a:solidFill>
                <a:latin typeface="Segoe UI Light" panose="020B0502040204020203" pitchFamily="34" charset="0"/>
                <a:cs typeface="Segoe UI Light" panose="020B0502040204020203" pitchFamily="34" charset="0"/>
              </a:rPr>
              <a:t>MVC REDESIGN</a:t>
            </a:r>
            <a:endParaRPr lang="en-US" sz="1100" b="1" dirty="0">
              <a:solidFill>
                <a:schemeClr val="tx2">
                  <a:lumMod val="50000"/>
                </a:schemeClr>
              </a:solidFill>
              <a:latin typeface="Segoe UI Light" panose="020B0502040204020203" pitchFamily="34" charset="0"/>
              <a:cs typeface="Segoe UI Light" panose="020B0502040204020203" pitchFamily="34" charset="0"/>
            </a:endParaRPr>
          </a:p>
        </p:txBody>
      </p:sp>
      <p:sp>
        <p:nvSpPr>
          <p:cNvPr id="61" name="TextBox 60"/>
          <p:cNvSpPr txBox="1"/>
          <p:nvPr/>
        </p:nvSpPr>
        <p:spPr>
          <a:xfrm>
            <a:off x="8007959" y="2069090"/>
            <a:ext cx="1396694" cy="461665"/>
          </a:xfrm>
          <a:prstGeom prst="rect">
            <a:avLst/>
          </a:prstGeom>
          <a:noFill/>
        </p:spPr>
        <p:txBody>
          <a:bodyPr wrap="square" lIns="0" tIns="0" rIns="0" bIns="0" rtlCol="0">
            <a:spAutoFit/>
          </a:bodyPr>
          <a:lstStyle>
            <a:defPPr>
              <a:defRPr lang="en-US"/>
            </a:defPPr>
            <a:lvl1pPr algn="just">
              <a:defRPr sz="900">
                <a:solidFill>
                  <a:schemeClr val="tx2">
                    <a:lumMod val="50000"/>
                  </a:schemeClr>
                </a:solidFill>
                <a:latin typeface="Segoe UI Light" panose="020B0502040204020203" pitchFamily="34" charset="0"/>
                <a:cs typeface="Segoe UI Light" panose="020B0502040204020203" pitchFamily="34" charset="0"/>
              </a:defRPr>
            </a:lvl1pPr>
          </a:lstStyle>
          <a:p>
            <a:pPr algn="ctr"/>
            <a:r>
              <a:rPr lang="en-US" sz="1000" dirty="0">
                <a:latin typeface="+mn-lt"/>
              </a:rPr>
              <a:t>Application re-engineered in .NET MVC to enhance user experience and </a:t>
            </a:r>
          </a:p>
        </p:txBody>
      </p:sp>
      <p:sp>
        <p:nvSpPr>
          <p:cNvPr id="62" name="TextBox 61"/>
          <p:cNvSpPr txBox="1"/>
          <p:nvPr/>
        </p:nvSpPr>
        <p:spPr>
          <a:xfrm>
            <a:off x="9778802" y="4405466"/>
            <a:ext cx="1352934" cy="169277"/>
          </a:xfrm>
          <a:prstGeom prst="rect">
            <a:avLst/>
          </a:prstGeom>
          <a:noFill/>
        </p:spPr>
        <p:txBody>
          <a:bodyPr wrap="none" lIns="0" tIns="0" rIns="0" bIns="0" rtlCol="0">
            <a:spAutoFit/>
          </a:bodyPr>
          <a:lstStyle>
            <a:defPPr>
              <a:defRPr lang="en-US"/>
            </a:defPPr>
            <a:lvl1pPr>
              <a:defRPr sz="1100" b="1">
                <a:solidFill>
                  <a:schemeClr val="tx2">
                    <a:lumMod val="50000"/>
                  </a:schemeClr>
                </a:solidFill>
                <a:latin typeface="Segoe UI Light" panose="020B0502040204020203" pitchFamily="34" charset="0"/>
                <a:cs typeface="Segoe UI Light" panose="020B0502040204020203" pitchFamily="34" charset="0"/>
              </a:defRPr>
            </a:lvl1pPr>
          </a:lstStyle>
          <a:p>
            <a:r>
              <a:rPr lang="en-US" dirty="0"/>
              <a:t>ENHANCED FEATURES</a:t>
            </a:r>
          </a:p>
        </p:txBody>
      </p:sp>
      <p:sp>
        <p:nvSpPr>
          <p:cNvPr id="63" name="TextBox 62"/>
          <p:cNvSpPr txBox="1"/>
          <p:nvPr/>
        </p:nvSpPr>
        <p:spPr>
          <a:xfrm>
            <a:off x="9731500" y="4696746"/>
            <a:ext cx="1556153" cy="461665"/>
          </a:xfrm>
          <a:prstGeom prst="rect">
            <a:avLst/>
          </a:prstGeom>
          <a:noFill/>
        </p:spPr>
        <p:txBody>
          <a:bodyPr wrap="square" lIns="0" tIns="0" rIns="0" bIns="0" rtlCol="0">
            <a:spAutoFit/>
          </a:bodyPr>
          <a:lstStyle>
            <a:defPPr>
              <a:defRPr lang="en-US"/>
            </a:defPPr>
            <a:lvl1pPr algn="just">
              <a:defRPr sz="900">
                <a:solidFill>
                  <a:schemeClr val="tx2">
                    <a:lumMod val="50000"/>
                  </a:schemeClr>
                </a:solidFill>
                <a:latin typeface="Segoe UI Light" panose="020B0502040204020203" pitchFamily="34" charset="0"/>
                <a:cs typeface="Segoe UI Light" panose="020B0502040204020203" pitchFamily="34" charset="0"/>
              </a:defRPr>
            </a:lvl1pPr>
          </a:lstStyle>
          <a:p>
            <a:pPr algn="ctr"/>
            <a:r>
              <a:rPr lang="en-US" sz="1000" dirty="0" smtClean="0">
                <a:latin typeface="+mn-lt"/>
              </a:rPr>
              <a:t>Analytics and Intelligent actions integrated to increase workflow efficiency</a:t>
            </a:r>
            <a:endParaRPr lang="en-US" sz="1000" dirty="0">
              <a:latin typeface="+mn-lt"/>
            </a:endParaRPr>
          </a:p>
        </p:txBody>
      </p:sp>
      <p:cxnSp>
        <p:nvCxnSpPr>
          <p:cNvPr id="64" name="Straight Connector 63"/>
          <p:cNvCxnSpPr/>
          <p:nvPr/>
        </p:nvCxnSpPr>
        <p:spPr>
          <a:xfrm>
            <a:off x="814388" y="5641827"/>
            <a:ext cx="105632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66" name="Group 65"/>
          <p:cNvGrpSpPr/>
          <p:nvPr/>
        </p:nvGrpSpPr>
        <p:grpSpPr>
          <a:xfrm>
            <a:off x="10109783" y="2667727"/>
            <a:ext cx="287338" cy="287338"/>
            <a:chOff x="4319588" y="2492375"/>
            <a:chExt cx="287338" cy="287338"/>
          </a:xfrm>
          <a:solidFill>
            <a:schemeClr val="bg1"/>
          </a:solidFill>
          <a:effectLst>
            <a:outerShdw blurRad="38100" dist="25400" dir="5400000" algn="ctr" rotWithShape="0">
              <a:srgbClr val="000000">
                <a:alpha val="20000"/>
              </a:srgbClr>
            </a:outerShdw>
          </a:effectLst>
        </p:grpSpPr>
        <p:sp>
          <p:nvSpPr>
            <p:cNvPr id="67" name="Freeform 372"/>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tx2">
                    <a:lumMod val="50000"/>
                  </a:schemeClr>
                </a:solidFill>
              </a:endParaRPr>
            </a:p>
          </p:txBody>
        </p:sp>
        <p:sp>
          <p:nvSpPr>
            <p:cNvPr id="68" name="Freeform 373"/>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tx2">
                    <a:lumMod val="50000"/>
                  </a:schemeClr>
                </a:solidFill>
              </a:endParaRPr>
            </a:p>
          </p:txBody>
        </p:sp>
      </p:grpSp>
      <p:grpSp>
        <p:nvGrpSpPr>
          <p:cNvPr id="69" name="Group 68"/>
          <p:cNvGrpSpPr/>
          <p:nvPr/>
        </p:nvGrpSpPr>
        <p:grpSpPr>
          <a:xfrm>
            <a:off x="8458992" y="3965622"/>
            <a:ext cx="285750" cy="287338"/>
            <a:chOff x="2025650" y="4786313"/>
            <a:chExt cx="285750" cy="287338"/>
          </a:xfrm>
          <a:solidFill>
            <a:schemeClr val="bg1"/>
          </a:solidFill>
          <a:effectLst>
            <a:outerShdw blurRad="38100" dist="25400" dir="5400000" algn="ctr" rotWithShape="0">
              <a:srgbClr val="000000">
                <a:alpha val="20000"/>
              </a:srgbClr>
            </a:outerShdw>
          </a:effectLst>
        </p:grpSpPr>
        <p:sp>
          <p:nvSpPr>
            <p:cNvPr id="70" name="Freeform 565"/>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tx2">
                    <a:lumMod val="50000"/>
                  </a:schemeClr>
                </a:solidFill>
              </a:endParaRPr>
            </a:p>
          </p:txBody>
        </p:sp>
        <p:sp>
          <p:nvSpPr>
            <p:cNvPr id="71" name="Freeform 566"/>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tx2">
                    <a:lumMod val="50000"/>
                  </a:schemeClr>
                </a:solidFill>
              </a:endParaRPr>
            </a:p>
          </p:txBody>
        </p:sp>
      </p:grpSp>
      <p:grpSp>
        <p:nvGrpSpPr>
          <p:cNvPr id="72" name="Group 71"/>
          <p:cNvGrpSpPr/>
          <p:nvPr/>
        </p:nvGrpSpPr>
        <p:grpSpPr>
          <a:xfrm>
            <a:off x="6745612" y="2693047"/>
            <a:ext cx="285750" cy="225425"/>
            <a:chOff x="9883775" y="5410200"/>
            <a:chExt cx="285750" cy="225425"/>
          </a:xfrm>
          <a:solidFill>
            <a:schemeClr val="bg1"/>
          </a:solidFill>
          <a:effectLst>
            <a:outerShdw blurRad="38100" dist="25400" dir="5400000" algn="ctr" rotWithShape="0">
              <a:srgbClr val="000000">
                <a:alpha val="20000"/>
              </a:srgbClr>
            </a:outerShdw>
          </a:effectLst>
        </p:grpSpPr>
        <p:sp>
          <p:nvSpPr>
            <p:cNvPr id="73" name="Freeform 3677"/>
            <p:cNvSpPr>
              <a:spLocks/>
            </p:cNvSpPr>
            <p:nvPr/>
          </p:nvSpPr>
          <p:spPr bwMode="auto">
            <a:xfrm>
              <a:off x="10052050" y="5445125"/>
              <a:ext cx="117475" cy="190500"/>
            </a:xfrm>
            <a:custGeom>
              <a:avLst/>
              <a:gdLst>
                <a:gd name="T0" fmla="*/ 201 w 296"/>
                <a:gd name="T1" fmla="*/ 285 h 482"/>
                <a:gd name="T2" fmla="*/ 168 w 296"/>
                <a:gd name="T3" fmla="*/ 275 h 482"/>
                <a:gd name="T4" fmla="*/ 153 w 296"/>
                <a:gd name="T5" fmla="*/ 238 h 482"/>
                <a:gd name="T6" fmla="*/ 163 w 296"/>
                <a:gd name="T7" fmla="*/ 230 h 482"/>
                <a:gd name="T8" fmla="*/ 176 w 296"/>
                <a:gd name="T9" fmla="*/ 219 h 482"/>
                <a:gd name="T10" fmla="*/ 185 w 296"/>
                <a:gd name="T11" fmla="*/ 201 h 482"/>
                <a:gd name="T12" fmla="*/ 190 w 296"/>
                <a:gd name="T13" fmla="*/ 175 h 482"/>
                <a:gd name="T14" fmla="*/ 198 w 296"/>
                <a:gd name="T15" fmla="*/ 167 h 482"/>
                <a:gd name="T16" fmla="*/ 201 w 296"/>
                <a:gd name="T17" fmla="*/ 158 h 482"/>
                <a:gd name="T18" fmla="*/ 205 w 296"/>
                <a:gd name="T19" fmla="*/ 133 h 482"/>
                <a:gd name="T20" fmla="*/ 205 w 296"/>
                <a:gd name="T21" fmla="*/ 122 h 482"/>
                <a:gd name="T22" fmla="*/ 201 w 296"/>
                <a:gd name="T23" fmla="*/ 110 h 482"/>
                <a:gd name="T24" fmla="*/ 195 w 296"/>
                <a:gd name="T25" fmla="*/ 101 h 482"/>
                <a:gd name="T26" fmla="*/ 205 w 296"/>
                <a:gd name="T27" fmla="*/ 76 h 482"/>
                <a:gd name="T28" fmla="*/ 208 w 296"/>
                <a:gd name="T29" fmla="*/ 59 h 482"/>
                <a:gd name="T30" fmla="*/ 205 w 296"/>
                <a:gd name="T31" fmla="*/ 43 h 482"/>
                <a:gd name="T32" fmla="*/ 200 w 296"/>
                <a:gd name="T33" fmla="*/ 31 h 482"/>
                <a:gd name="T34" fmla="*/ 192 w 296"/>
                <a:gd name="T35" fmla="*/ 22 h 482"/>
                <a:gd name="T36" fmla="*/ 171 w 296"/>
                <a:gd name="T37" fmla="*/ 9 h 482"/>
                <a:gd name="T38" fmla="*/ 145 w 296"/>
                <a:gd name="T39" fmla="*/ 2 h 482"/>
                <a:gd name="T40" fmla="*/ 118 w 296"/>
                <a:gd name="T41" fmla="*/ 0 h 482"/>
                <a:gd name="T42" fmla="*/ 95 w 296"/>
                <a:gd name="T43" fmla="*/ 2 h 482"/>
                <a:gd name="T44" fmla="*/ 70 w 296"/>
                <a:gd name="T45" fmla="*/ 7 h 482"/>
                <a:gd name="T46" fmla="*/ 50 w 296"/>
                <a:gd name="T47" fmla="*/ 17 h 482"/>
                <a:gd name="T48" fmla="*/ 36 w 296"/>
                <a:gd name="T49" fmla="*/ 32 h 482"/>
                <a:gd name="T50" fmla="*/ 16 w 296"/>
                <a:gd name="T51" fmla="*/ 36 h 482"/>
                <a:gd name="T52" fmla="*/ 7 w 296"/>
                <a:gd name="T53" fmla="*/ 44 h 482"/>
                <a:gd name="T54" fmla="*/ 4 w 296"/>
                <a:gd name="T55" fmla="*/ 57 h 482"/>
                <a:gd name="T56" fmla="*/ 4 w 296"/>
                <a:gd name="T57" fmla="*/ 71 h 482"/>
                <a:gd name="T58" fmla="*/ 13 w 296"/>
                <a:gd name="T59" fmla="*/ 99 h 482"/>
                <a:gd name="T60" fmla="*/ 5 w 296"/>
                <a:gd name="T61" fmla="*/ 110 h 482"/>
                <a:gd name="T62" fmla="*/ 0 w 296"/>
                <a:gd name="T63" fmla="*/ 121 h 482"/>
                <a:gd name="T64" fmla="*/ 0 w 296"/>
                <a:gd name="T65" fmla="*/ 133 h 482"/>
                <a:gd name="T66" fmla="*/ 4 w 296"/>
                <a:gd name="T67" fmla="*/ 158 h 482"/>
                <a:gd name="T68" fmla="*/ 9 w 296"/>
                <a:gd name="T69" fmla="*/ 167 h 482"/>
                <a:gd name="T70" fmla="*/ 15 w 296"/>
                <a:gd name="T71" fmla="*/ 175 h 482"/>
                <a:gd name="T72" fmla="*/ 20 w 296"/>
                <a:gd name="T73" fmla="*/ 199 h 482"/>
                <a:gd name="T74" fmla="*/ 31 w 296"/>
                <a:gd name="T75" fmla="*/ 217 h 482"/>
                <a:gd name="T76" fmla="*/ 43 w 296"/>
                <a:gd name="T77" fmla="*/ 230 h 482"/>
                <a:gd name="T78" fmla="*/ 56 w 296"/>
                <a:gd name="T79" fmla="*/ 238 h 482"/>
                <a:gd name="T80" fmla="*/ 43 w 296"/>
                <a:gd name="T81" fmla="*/ 274 h 482"/>
                <a:gd name="T82" fmla="*/ 42 w 296"/>
                <a:gd name="T83" fmla="*/ 287 h 482"/>
                <a:gd name="T84" fmla="*/ 61 w 296"/>
                <a:gd name="T85" fmla="*/ 302 h 482"/>
                <a:gd name="T86" fmla="*/ 73 w 296"/>
                <a:gd name="T87" fmla="*/ 318 h 482"/>
                <a:gd name="T88" fmla="*/ 79 w 296"/>
                <a:gd name="T89" fmla="*/ 332 h 482"/>
                <a:gd name="T90" fmla="*/ 81 w 296"/>
                <a:gd name="T91" fmla="*/ 482 h 482"/>
                <a:gd name="T92" fmla="*/ 289 w 296"/>
                <a:gd name="T93" fmla="*/ 481 h 482"/>
                <a:gd name="T94" fmla="*/ 295 w 296"/>
                <a:gd name="T95" fmla="*/ 474 h 482"/>
                <a:gd name="T96" fmla="*/ 296 w 296"/>
                <a:gd name="T97" fmla="*/ 334 h 482"/>
                <a:gd name="T98" fmla="*/ 293 w 296"/>
                <a:gd name="T99" fmla="*/ 323 h 482"/>
                <a:gd name="T100" fmla="*/ 278 w 296"/>
                <a:gd name="T101" fmla="*/ 312 h 482"/>
                <a:gd name="T102" fmla="*/ 217 w 296"/>
                <a:gd name="T103" fmla="*/ 291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96" h="482">
                  <a:moveTo>
                    <a:pt x="217" y="291"/>
                  </a:moveTo>
                  <a:lnTo>
                    <a:pt x="201" y="285"/>
                  </a:lnTo>
                  <a:lnTo>
                    <a:pt x="185" y="280"/>
                  </a:lnTo>
                  <a:lnTo>
                    <a:pt x="168" y="275"/>
                  </a:lnTo>
                  <a:lnTo>
                    <a:pt x="153" y="270"/>
                  </a:lnTo>
                  <a:lnTo>
                    <a:pt x="153" y="238"/>
                  </a:lnTo>
                  <a:lnTo>
                    <a:pt x="158" y="235"/>
                  </a:lnTo>
                  <a:lnTo>
                    <a:pt x="163" y="230"/>
                  </a:lnTo>
                  <a:lnTo>
                    <a:pt x="169" y="225"/>
                  </a:lnTo>
                  <a:lnTo>
                    <a:pt x="176" y="219"/>
                  </a:lnTo>
                  <a:lnTo>
                    <a:pt x="181" y="210"/>
                  </a:lnTo>
                  <a:lnTo>
                    <a:pt x="185" y="201"/>
                  </a:lnTo>
                  <a:lnTo>
                    <a:pt x="189" y="189"/>
                  </a:lnTo>
                  <a:lnTo>
                    <a:pt x="190" y="175"/>
                  </a:lnTo>
                  <a:lnTo>
                    <a:pt x="194" y="172"/>
                  </a:lnTo>
                  <a:lnTo>
                    <a:pt x="198" y="167"/>
                  </a:lnTo>
                  <a:lnTo>
                    <a:pt x="200" y="163"/>
                  </a:lnTo>
                  <a:lnTo>
                    <a:pt x="201" y="158"/>
                  </a:lnTo>
                  <a:lnTo>
                    <a:pt x="205" y="145"/>
                  </a:lnTo>
                  <a:lnTo>
                    <a:pt x="205" y="133"/>
                  </a:lnTo>
                  <a:lnTo>
                    <a:pt x="205" y="127"/>
                  </a:lnTo>
                  <a:lnTo>
                    <a:pt x="205" y="122"/>
                  </a:lnTo>
                  <a:lnTo>
                    <a:pt x="204" y="116"/>
                  </a:lnTo>
                  <a:lnTo>
                    <a:pt x="201" y="110"/>
                  </a:lnTo>
                  <a:lnTo>
                    <a:pt x="198" y="104"/>
                  </a:lnTo>
                  <a:lnTo>
                    <a:pt x="195" y="101"/>
                  </a:lnTo>
                  <a:lnTo>
                    <a:pt x="200" y="90"/>
                  </a:lnTo>
                  <a:lnTo>
                    <a:pt x="205" y="76"/>
                  </a:lnTo>
                  <a:lnTo>
                    <a:pt x="208" y="67"/>
                  </a:lnTo>
                  <a:lnTo>
                    <a:pt x="208" y="59"/>
                  </a:lnTo>
                  <a:lnTo>
                    <a:pt x="208" y="50"/>
                  </a:lnTo>
                  <a:lnTo>
                    <a:pt x="205" y="43"/>
                  </a:lnTo>
                  <a:lnTo>
                    <a:pt x="203" y="36"/>
                  </a:lnTo>
                  <a:lnTo>
                    <a:pt x="200" y="31"/>
                  </a:lnTo>
                  <a:lnTo>
                    <a:pt x="196" y="26"/>
                  </a:lnTo>
                  <a:lnTo>
                    <a:pt x="192" y="22"/>
                  </a:lnTo>
                  <a:lnTo>
                    <a:pt x="182" y="14"/>
                  </a:lnTo>
                  <a:lnTo>
                    <a:pt x="171" y="9"/>
                  </a:lnTo>
                  <a:lnTo>
                    <a:pt x="158" y="5"/>
                  </a:lnTo>
                  <a:lnTo>
                    <a:pt x="145" y="2"/>
                  </a:lnTo>
                  <a:lnTo>
                    <a:pt x="131" y="0"/>
                  </a:lnTo>
                  <a:lnTo>
                    <a:pt x="118" y="0"/>
                  </a:lnTo>
                  <a:lnTo>
                    <a:pt x="106" y="0"/>
                  </a:lnTo>
                  <a:lnTo>
                    <a:pt x="95" y="2"/>
                  </a:lnTo>
                  <a:lnTo>
                    <a:pt x="82" y="4"/>
                  </a:lnTo>
                  <a:lnTo>
                    <a:pt x="70" y="7"/>
                  </a:lnTo>
                  <a:lnTo>
                    <a:pt x="60" y="12"/>
                  </a:lnTo>
                  <a:lnTo>
                    <a:pt x="50" y="17"/>
                  </a:lnTo>
                  <a:lnTo>
                    <a:pt x="42" y="25"/>
                  </a:lnTo>
                  <a:lnTo>
                    <a:pt x="36" y="32"/>
                  </a:lnTo>
                  <a:lnTo>
                    <a:pt x="24" y="34"/>
                  </a:lnTo>
                  <a:lnTo>
                    <a:pt x="16" y="36"/>
                  </a:lnTo>
                  <a:lnTo>
                    <a:pt x="11" y="40"/>
                  </a:lnTo>
                  <a:lnTo>
                    <a:pt x="7" y="44"/>
                  </a:lnTo>
                  <a:lnTo>
                    <a:pt x="5" y="50"/>
                  </a:lnTo>
                  <a:lnTo>
                    <a:pt x="4" y="57"/>
                  </a:lnTo>
                  <a:lnTo>
                    <a:pt x="2" y="65"/>
                  </a:lnTo>
                  <a:lnTo>
                    <a:pt x="4" y="71"/>
                  </a:lnTo>
                  <a:lnTo>
                    <a:pt x="7" y="86"/>
                  </a:lnTo>
                  <a:lnTo>
                    <a:pt x="13" y="99"/>
                  </a:lnTo>
                  <a:lnTo>
                    <a:pt x="7" y="104"/>
                  </a:lnTo>
                  <a:lnTo>
                    <a:pt x="5" y="110"/>
                  </a:lnTo>
                  <a:lnTo>
                    <a:pt x="2" y="115"/>
                  </a:lnTo>
                  <a:lnTo>
                    <a:pt x="0" y="121"/>
                  </a:lnTo>
                  <a:lnTo>
                    <a:pt x="0" y="127"/>
                  </a:lnTo>
                  <a:lnTo>
                    <a:pt x="0" y="133"/>
                  </a:lnTo>
                  <a:lnTo>
                    <a:pt x="1" y="145"/>
                  </a:lnTo>
                  <a:lnTo>
                    <a:pt x="4" y="158"/>
                  </a:lnTo>
                  <a:lnTo>
                    <a:pt x="6" y="163"/>
                  </a:lnTo>
                  <a:lnTo>
                    <a:pt x="9" y="167"/>
                  </a:lnTo>
                  <a:lnTo>
                    <a:pt x="11" y="172"/>
                  </a:lnTo>
                  <a:lnTo>
                    <a:pt x="15" y="175"/>
                  </a:lnTo>
                  <a:lnTo>
                    <a:pt x="18" y="188"/>
                  </a:lnTo>
                  <a:lnTo>
                    <a:pt x="20" y="199"/>
                  </a:lnTo>
                  <a:lnTo>
                    <a:pt x="25" y="208"/>
                  </a:lnTo>
                  <a:lnTo>
                    <a:pt x="31" y="217"/>
                  </a:lnTo>
                  <a:lnTo>
                    <a:pt x="37" y="224"/>
                  </a:lnTo>
                  <a:lnTo>
                    <a:pt x="43" y="230"/>
                  </a:lnTo>
                  <a:lnTo>
                    <a:pt x="50" y="234"/>
                  </a:lnTo>
                  <a:lnTo>
                    <a:pt x="56" y="238"/>
                  </a:lnTo>
                  <a:lnTo>
                    <a:pt x="56" y="270"/>
                  </a:lnTo>
                  <a:lnTo>
                    <a:pt x="43" y="274"/>
                  </a:lnTo>
                  <a:lnTo>
                    <a:pt x="31" y="279"/>
                  </a:lnTo>
                  <a:lnTo>
                    <a:pt x="42" y="287"/>
                  </a:lnTo>
                  <a:lnTo>
                    <a:pt x="52" y="294"/>
                  </a:lnTo>
                  <a:lnTo>
                    <a:pt x="61" y="302"/>
                  </a:lnTo>
                  <a:lnTo>
                    <a:pt x="68" y="310"/>
                  </a:lnTo>
                  <a:lnTo>
                    <a:pt x="73" y="318"/>
                  </a:lnTo>
                  <a:lnTo>
                    <a:pt x="77" y="324"/>
                  </a:lnTo>
                  <a:lnTo>
                    <a:pt x="79" y="332"/>
                  </a:lnTo>
                  <a:lnTo>
                    <a:pt x="81" y="338"/>
                  </a:lnTo>
                  <a:lnTo>
                    <a:pt x="81" y="482"/>
                  </a:lnTo>
                  <a:lnTo>
                    <a:pt x="285" y="482"/>
                  </a:lnTo>
                  <a:lnTo>
                    <a:pt x="289" y="481"/>
                  </a:lnTo>
                  <a:lnTo>
                    <a:pt x="293" y="478"/>
                  </a:lnTo>
                  <a:lnTo>
                    <a:pt x="295" y="474"/>
                  </a:lnTo>
                  <a:lnTo>
                    <a:pt x="296" y="470"/>
                  </a:lnTo>
                  <a:lnTo>
                    <a:pt x="296" y="334"/>
                  </a:lnTo>
                  <a:lnTo>
                    <a:pt x="295" y="328"/>
                  </a:lnTo>
                  <a:lnTo>
                    <a:pt x="293" y="323"/>
                  </a:lnTo>
                  <a:lnTo>
                    <a:pt x="286" y="318"/>
                  </a:lnTo>
                  <a:lnTo>
                    <a:pt x="278" y="312"/>
                  </a:lnTo>
                  <a:lnTo>
                    <a:pt x="253" y="302"/>
                  </a:lnTo>
                  <a:lnTo>
                    <a:pt x="217"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tx2">
                    <a:lumMod val="50000"/>
                  </a:schemeClr>
                </a:solidFill>
              </a:endParaRPr>
            </a:p>
          </p:txBody>
        </p:sp>
        <p:sp>
          <p:nvSpPr>
            <p:cNvPr id="74" name="Freeform 3678"/>
            <p:cNvSpPr>
              <a:spLocks/>
            </p:cNvSpPr>
            <p:nvPr/>
          </p:nvSpPr>
          <p:spPr bwMode="auto">
            <a:xfrm>
              <a:off x="9883775" y="5410200"/>
              <a:ext cx="190500" cy="225425"/>
            </a:xfrm>
            <a:custGeom>
              <a:avLst/>
              <a:gdLst>
                <a:gd name="T0" fmla="*/ 421 w 480"/>
                <a:gd name="T1" fmla="*/ 374 h 569"/>
                <a:gd name="T2" fmla="*/ 339 w 480"/>
                <a:gd name="T3" fmla="*/ 333 h 569"/>
                <a:gd name="T4" fmla="*/ 312 w 480"/>
                <a:gd name="T5" fmla="*/ 276 h 569"/>
                <a:gd name="T6" fmla="*/ 316 w 480"/>
                <a:gd name="T7" fmla="*/ 272 h 569"/>
                <a:gd name="T8" fmla="*/ 339 w 480"/>
                <a:gd name="T9" fmla="*/ 226 h 569"/>
                <a:gd name="T10" fmla="*/ 340 w 480"/>
                <a:gd name="T11" fmla="*/ 214 h 569"/>
                <a:gd name="T12" fmla="*/ 345 w 480"/>
                <a:gd name="T13" fmla="*/ 199 h 569"/>
                <a:gd name="T14" fmla="*/ 353 w 480"/>
                <a:gd name="T15" fmla="*/ 190 h 569"/>
                <a:gd name="T16" fmla="*/ 360 w 480"/>
                <a:gd name="T17" fmla="*/ 176 h 569"/>
                <a:gd name="T18" fmla="*/ 361 w 480"/>
                <a:gd name="T19" fmla="*/ 168 h 569"/>
                <a:gd name="T20" fmla="*/ 361 w 480"/>
                <a:gd name="T21" fmla="*/ 159 h 569"/>
                <a:gd name="T22" fmla="*/ 356 w 480"/>
                <a:gd name="T23" fmla="*/ 135 h 569"/>
                <a:gd name="T24" fmla="*/ 347 w 480"/>
                <a:gd name="T25" fmla="*/ 126 h 569"/>
                <a:gd name="T26" fmla="*/ 356 w 480"/>
                <a:gd name="T27" fmla="*/ 100 h 569"/>
                <a:gd name="T28" fmla="*/ 358 w 480"/>
                <a:gd name="T29" fmla="*/ 85 h 569"/>
                <a:gd name="T30" fmla="*/ 358 w 480"/>
                <a:gd name="T31" fmla="*/ 71 h 569"/>
                <a:gd name="T32" fmla="*/ 357 w 480"/>
                <a:gd name="T33" fmla="*/ 54 h 569"/>
                <a:gd name="T34" fmla="*/ 353 w 480"/>
                <a:gd name="T35" fmla="*/ 44 h 569"/>
                <a:gd name="T36" fmla="*/ 349 w 480"/>
                <a:gd name="T37" fmla="*/ 37 h 569"/>
                <a:gd name="T38" fmla="*/ 340 w 480"/>
                <a:gd name="T39" fmla="*/ 27 h 569"/>
                <a:gd name="T40" fmla="*/ 329 w 480"/>
                <a:gd name="T41" fmla="*/ 18 h 569"/>
                <a:gd name="T42" fmla="*/ 298 w 480"/>
                <a:gd name="T43" fmla="*/ 5 h 569"/>
                <a:gd name="T44" fmla="*/ 270 w 480"/>
                <a:gd name="T45" fmla="*/ 0 h 569"/>
                <a:gd name="T46" fmla="*/ 254 w 480"/>
                <a:gd name="T47" fmla="*/ 0 h 569"/>
                <a:gd name="T48" fmla="*/ 235 w 480"/>
                <a:gd name="T49" fmla="*/ 0 h 569"/>
                <a:gd name="T50" fmla="*/ 218 w 480"/>
                <a:gd name="T51" fmla="*/ 3 h 569"/>
                <a:gd name="T52" fmla="*/ 205 w 480"/>
                <a:gd name="T53" fmla="*/ 6 h 569"/>
                <a:gd name="T54" fmla="*/ 194 w 480"/>
                <a:gd name="T55" fmla="*/ 10 h 569"/>
                <a:gd name="T56" fmla="*/ 158 w 480"/>
                <a:gd name="T57" fmla="*/ 39 h 569"/>
                <a:gd name="T58" fmla="*/ 155 w 480"/>
                <a:gd name="T59" fmla="*/ 44 h 569"/>
                <a:gd name="T60" fmla="*/ 141 w 480"/>
                <a:gd name="T61" fmla="*/ 45 h 569"/>
                <a:gd name="T62" fmla="*/ 133 w 480"/>
                <a:gd name="T63" fmla="*/ 48 h 569"/>
                <a:gd name="T64" fmla="*/ 127 w 480"/>
                <a:gd name="T65" fmla="*/ 51 h 569"/>
                <a:gd name="T66" fmla="*/ 123 w 480"/>
                <a:gd name="T67" fmla="*/ 57 h 569"/>
                <a:gd name="T68" fmla="*/ 119 w 480"/>
                <a:gd name="T69" fmla="*/ 66 h 569"/>
                <a:gd name="T70" fmla="*/ 118 w 480"/>
                <a:gd name="T71" fmla="*/ 73 h 569"/>
                <a:gd name="T72" fmla="*/ 118 w 480"/>
                <a:gd name="T73" fmla="*/ 82 h 569"/>
                <a:gd name="T74" fmla="*/ 121 w 480"/>
                <a:gd name="T75" fmla="*/ 91 h 569"/>
                <a:gd name="T76" fmla="*/ 122 w 480"/>
                <a:gd name="T77" fmla="*/ 100 h 569"/>
                <a:gd name="T78" fmla="*/ 126 w 480"/>
                <a:gd name="T79" fmla="*/ 108 h 569"/>
                <a:gd name="T80" fmla="*/ 132 w 480"/>
                <a:gd name="T81" fmla="*/ 125 h 569"/>
                <a:gd name="T82" fmla="*/ 118 w 480"/>
                <a:gd name="T83" fmla="*/ 145 h 569"/>
                <a:gd name="T84" fmla="*/ 117 w 480"/>
                <a:gd name="T85" fmla="*/ 166 h 569"/>
                <a:gd name="T86" fmla="*/ 118 w 480"/>
                <a:gd name="T87" fmla="*/ 171 h 569"/>
                <a:gd name="T88" fmla="*/ 119 w 480"/>
                <a:gd name="T89" fmla="*/ 177 h 569"/>
                <a:gd name="T90" fmla="*/ 132 w 480"/>
                <a:gd name="T91" fmla="*/ 199 h 569"/>
                <a:gd name="T92" fmla="*/ 136 w 480"/>
                <a:gd name="T93" fmla="*/ 202 h 569"/>
                <a:gd name="T94" fmla="*/ 137 w 480"/>
                <a:gd name="T95" fmla="*/ 220 h 569"/>
                <a:gd name="T96" fmla="*/ 151 w 480"/>
                <a:gd name="T97" fmla="*/ 258 h 569"/>
                <a:gd name="T98" fmla="*/ 168 w 480"/>
                <a:gd name="T99" fmla="*/ 312 h 569"/>
                <a:gd name="T100" fmla="*/ 86 w 480"/>
                <a:gd name="T101" fmla="*/ 358 h 569"/>
                <a:gd name="T102" fmla="*/ 18 w 480"/>
                <a:gd name="T103" fmla="*/ 401 h 569"/>
                <a:gd name="T104" fmla="*/ 0 w 480"/>
                <a:gd name="T105" fmla="*/ 421 h 569"/>
                <a:gd name="T106" fmla="*/ 2 w 480"/>
                <a:gd name="T107" fmla="*/ 565 h 569"/>
                <a:gd name="T108" fmla="*/ 469 w 480"/>
                <a:gd name="T109" fmla="*/ 569 h 569"/>
                <a:gd name="T110" fmla="*/ 479 w 480"/>
                <a:gd name="T111" fmla="*/ 421 h 569"/>
                <a:gd name="T112" fmla="*/ 449 w 480"/>
                <a:gd name="T113" fmla="*/ 39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80" h="569">
                  <a:moveTo>
                    <a:pt x="425" y="375"/>
                  </a:moveTo>
                  <a:lnTo>
                    <a:pt x="425" y="375"/>
                  </a:lnTo>
                  <a:lnTo>
                    <a:pt x="424" y="375"/>
                  </a:lnTo>
                  <a:lnTo>
                    <a:pt x="421" y="374"/>
                  </a:lnTo>
                  <a:lnTo>
                    <a:pt x="419" y="372"/>
                  </a:lnTo>
                  <a:lnTo>
                    <a:pt x="393" y="358"/>
                  </a:lnTo>
                  <a:lnTo>
                    <a:pt x="366" y="345"/>
                  </a:lnTo>
                  <a:lnTo>
                    <a:pt x="339" y="333"/>
                  </a:lnTo>
                  <a:lnTo>
                    <a:pt x="312" y="321"/>
                  </a:lnTo>
                  <a:lnTo>
                    <a:pt x="312" y="312"/>
                  </a:lnTo>
                  <a:lnTo>
                    <a:pt x="312" y="281"/>
                  </a:lnTo>
                  <a:lnTo>
                    <a:pt x="312" y="276"/>
                  </a:lnTo>
                  <a:lnTo>
                    <a:pt x="313" y="275"/>
                  </a:lnTo>
                  <a:lnTo>
                    <a:pt x="316" y="272"/>
                  </a:lnTo>
                  <a:lnTo>
                    <a:pt x="316" y="272"/>
                  </a:lnTo>
                  <a:lnTo>
                    <a:pt x="316" y="272"/>
                  </a:lnTo>
                  <a:lnTo>
                    <a:pt x="322" y="266"/>
                  </a:lnTo>
                  <a:lnTo>
                    <a:pt x="329" y="256"/>
                  </a:lnTo>
                  <a:lnTo>
                    <a:pt x="334" y="243"/>
                  </a:lnTo>
                  <a:lnTo>
                    <a:pt x="339" y="226"/>
                  </a:lnTo>
                  <a:lnTo>
                    <a:pt x="339" y="223"/>
                  </a:lnTo>
                  <a:lnTo>
                    <a:pt x="340" y="220"/>
                  </a:lnTo>
                  <a:lnTo>
                    <a:pt x="340" y="217"/>
                  </a:lnTo>
                  <a:lnTo>
                    <a:pt x="340" y="214"/>
                  </a:lnTo>
                  <a:lnTo>
                    <a:pt x="342" y="208"/>
                  </a:lnTo>
                  <a:lnTo>
                    <a:pt x="342" y="202"/>
                  </a:lnTo>
                  <a:lnTo>
                    <a:pt x="344" y="202"/>
                  </a:lnTo>
                  <a:lnTo>
                    <a:pt x="345" y="199"/>
                  </a:lnTo>
                  <a:lnTo>
                    <a:pt x="345" y="199"/>
                  </a:lnTo>
                  <a:lnTo>
                    <a:pt x="345" y="199"/>
                  </a:lnTo>
                  <a:lnTo>
                    <a:pt x="349" y="195"/>
                  </a:lnTo>
                  <a:lnTo>
                    <a:pt x="353" y="190"/>
                  </a:lnTo>
                  <a:lnTo>
                    <a:pt x="357" y="184"/>
                  </a:lnTo>
                  <a:lnTo>
                    <a:pt x="358" y="177"/>
                  </a:lnTo>
                  <a:lnTo>
                    <a:pt x="358" y="176"/>
                  </a:lnTo>
                  <a:lnTo>
                    <a:pt x="360" y="176"/>
                  </a:lnTo>
                  <a:lnTo>
                    <a:pt x="360" y="173"/>
                  </a:lnTo>
                  <a:lnTo>
                    <a:pt x="360" y="171"/>
                  </a:lnTo>
                  <a:lnTo>
                    <a:pt x="361" y="170"/>
                  </a:lnTo>
                  <a:lnTo>
                    <a:pt x="361" y="168"/>
                  </a:lnTo>
                  <a:lnTo>
                    <a:pt x="361" y="167"/>
                  </a:lnTo>
                  <a:lnTo>
                    <a:pt x="361" y="164"/>
                  </a:lnTo>
                  <a:lnTo>
                    <a:pt x="361" y="162"/>
                  </a:lnTo>
                  <a:lnTo>
                    <a:pt x="361" y="159"/>
                  </a:lnTo>
                  <a:lnTo>
                    <a:pt x="361" y="152"/>
                  </a:lnTo>
                  <a:lnTo>
                    <a:pt x="360" y="145"/>
                  </a:lnTo>
                  <a:lnTo>
                    <a:pt x="358" y="140"/>
                  </a:lnTo>
                  <a:lnTo>
                    <a:pt x="356" y="135"/>
                  </a:lnTo>
                  <a:lnTo>
                    <a:pt x="356" y="135"/>
                  </a:lnTo>
                  <a:lnTo>
                    <a:pt x="356" y="135"/>
                  </a:lnTo>
                  <a:lnTo>
                    <a:pt x="351" y="130"/>
                  </a:lnTo>
                  <a:lnTo>
                    <a:pt x="347" y="126"/>
                  </a:lnTo>
                  <a:lnTo>
                    <a:pt x="348" y="122"/>
                  </a:lnTo>
                  <a:lnTo>
                    <a:pt x="349" y="117"/>
                  </a:lnTo>
                  <a:lnTo>
                    <a:pt x="353" y="109"/>
                  </a:lnTo>
                  <a:lnTo>
                    <a:pt x="356" y="100"/>
                  </a:lnTo>
                  <a:lnTo>
                    <a:pt x="356" y="100"/>
                  </a:lnTo>
                  <a:lnTo>
                    <a:pt x="356" y="100"/>
                  </a:lnTo>
                  <a:lnTo>
                    <a:pt x="357" y="92"/>
                  </a:lnTo>
                  <a:lnTo>
                    <a:pt x="358" y="85"/>
                  </a:lnTo>
                  <a:lnTo>
                    <a:pt x="358" y="85"/>
                  </a:lnTo>
                  <a:lnTo>
                    <a:pt x="358" y="85"/>
                  </a:lnTo>
                  <a:lnTo>
                    <a:pt x="358" y="77"/>
                  </a:lnTo>
                  <a:lnTo>
                    <a:pt x="358" y="71"/>
                  </a:lnTo>
                  <a:lnTo>
                    <a:pt x="358" y="69"/>
                  </a:lnTo>
                  <a:lnTo>
                    <a:pt x="358" y="68"/>
                  </a:lnTo>
                  <a:lnTo>
                    <a:pt x="358" y="60"/>
                  </a:lnTo>
                  <a:lnTo>
                    <a:pt x="357" y="54"/>
                  </a:lnTo>
                  <a:lnTo>
                    <a:pt x="356" y="51"/>
                  </a:lnTo>
                  <a:lnTo>
                    <a:pt x="354" y="48"/>
                  </a:lnTo>
                  <a:lnTo>
                    <a:pt x="353" y="46"/>
                  </a:lnTo>
                  <a:lnTo>
                    <a:pt x="353" y="44"/>
                  </a:lnTo>
                  <a:lnTo>
                    <a:pt x="352" y="42"/>
                  </a:lnTo>
                  <a:lnTo>
                    <a:pt x="352" y="42"/>
                  </a:lnTo>
                  <a:lnTo>
                    <a:pt x="351" y="40"/>
                  </a:lnTo>
                  <a:lnTo>
                    <a:pt x="349" y="37"/>
                  </a:lnTo>
                  <a:lnTo>
                    <a:pt x="349" y="37"/>
                  </a:lnTo>
                  <a:lnTo>
                    <a:pt x="349" y="37"/>
                  </a:lnTo>
                  <a:lnTo>
                    <a:pt x="344" y="32"/>
                  </a:lnTo>
                  <a:lnTo>
                    <a:pt x="340" y="27"/>
                  </a:lnTo>
                  <a:lnTo>
                    <a:pt x="335" y="22"/>
                  </a:lnTo>
                  <a:lnTo>
                    <a:pt x="329" y="18"/>
                  </a:lnTo>
                  <a:lnTo>
                    <a:pt x="329" y="18"/>
                  </a:lnTo>
                  <a:lnTo>
                    <a:pt x="329" y="18"/>
                  </a:lnTo>
                  <a:lnTo>
                    <a:pt x="326" y="17"/>
                  </a:lnTo>
                  <a:lnTo>
                    <a:pt x="324" y="15"/>
                  </a:lnTo>
                  <a:lnTo>
                    <a:pt x="311" y="9"/>
                  </a:lnTo>
                  <a:lnTo>
                    <a:pt x="298" y="5"/>
                  </a:lnTo>
                  <a:lnTo>
                    <a:pt x="284" y="3"/>
                  </a:lnTo>
                  <a:lnTo>
                    <a:pt x="270" y="0"/>
                  </a:lnTo>
                  <a:lnTo>
                    <a:pt x="270" y="0"/>
                  </a:lnTo>
                  <a:lnTo>
                    <a:pt x="270" y="0"/>
                  </a:lnTo>
                  <a:lnTo>
                    <a:pt x="266" y="0"/>
                  </a:lnTo>
                  <a:lnTo>
                    <a:pt x="262" y="0"/>
                  </a:lnTo>
                  <a:lnTo>
                    <a:pt x="258" y="0"/>
                  </a:lnTo>
                  <a:lnTo>
                    <a:pt x="254" y="0"/>
                  </a:lnTo>
                  <a:lnTo>
                    <a:pt x="247" y="0"/>
                  </a:lnTo>
                  <a:lnTo>
                    <a:pt x="239" y="0"/>
                  </a:lnTo>
                  <a:lnTo>
                    <a:pt x="238" y="0"/>
                  </a:lnTo>
                  <a:lnTo>
                    <a:pt x="235" y="0"/>
                  </a:lnTo>
                  <a:lnTo>
                    <a:pt x="231" y="1"/>
                  </a:lnTo>
                  <a:lnTo>
                    <a:pt x="226" y="1"/>
                  </a:lnTo>
                  <a:lnTo>
                    <a:pt x="222" y="3"/>
                  </a:lnTo>
                  <a:lnTo>
                    <a:pt x="218" y="3"/>
                  </a:lnTo>
                  <a:lnTo>
                    <a:pt x="216" y="4"/>
                  </a:lnTo>
                  <a:lnTo>
                    <a:pt x="214" y="4"/>
                  </a:lnTo>
                  <a:lnTo>
                    <a:pt x="209" y="5"/>
                  </a:lnTo>
                  <a:lnTo>
                    <a:pt x="205" y="6"/>
                  </a:lnTo>
                  <a:lnTo>
                    <a:pt x="200" y="8"/>
                  </a:lnTo>
                  <a:lnTo>
                    <a:pt x="196" y="9"/>
                  </a:lnTo>
                  <a:lnTo>
                    <a:pt x="195" y="10"/>
                  </a:lnTo>
                  <a:lnTo>
                    <a:pt x="194" y="10"/>
                  </a:lnTo>
                  <a:lnTo>
                    <a:pt x="184" y="15"/>
                  </a:lnTo>
                  <a:lnTo>
                    <a:pt x="173" y="23"/>
                  </a:lnTo>
                  <a:lnTo>
                    <a:pt x="166" y="30"/>
                  </a:lnTo>
                  <a:lnTo>
                    <a:pt x="158" y="39"/>
                  </a:lnTo>
                  <a:lnTo>
                    <a:pt x="158" y="39"/>
                  </a:lnTo>
                  <a:lnTo>
                    <a:pt x="158" y="39"/>
                  </a:lnTo>
                  <a:lnTo>
                    <a:pt x="157" y="41"/>
                  </a:lnTo>
                  <a:lnTo>
                    <a:pt x="155" y="44"/>
                  </a:lnTo>
                  <a:lnTo>
                    <a:pt x="151" y="44"/>
                  </a:lnTo>
                  <a:lnTo>
                    <a:pt x="148" y="44"/>
                  </a:lnTo>
                  <a:lnTo>
                    <a:pt x="144" y="44"/>
                  </a:lnTo>
                  <a:lnTo>
                    <a:pt x="141" y="45"/>
                  </a:lnTo>
                  <a:lnTo>
                    <a:pt x="140" y="45"/>
                  </a:lnTo>
                  <a:lnTo>
                    <a:pt x="139" y="45"/>
                  </a:lnTo>
                  <a:lnTo>
                    <a:pt x="136" y="46"/>
                  </a:lnTo>
                  <a:lnTo>
                    <a:pt x="133" y="48"/>
                  </a:lnTo>
                  <a:lnTo>
                    <a:pt x="132" y="49"/>
                  </a:lnTo>
                  <a:lnTo>
                    <a:pt x="131" y="49"/>
                  </a:lnTo>
                  <a:lnTo>
                    <a:pt x="128" y="50"/>
                  </a:lnTo>
                  <a:lnTo>
                    <a:pt x="127" y="51"/>
                  </a:lnTo>
                  <a:lnTo>
                    <a:pt x="127" y="53"/>
                  </a:lnTo>
                  <a:lnTo>
                    <a:pt x="126" y="53"/>
                  </a:lnTo>
                  <a:lnTo>
                    <a:pt x="125" y="54"/>
                  </a:lnTo>
                  <a:lnTo>
                    <a:pt x="123" y="57"/>
                  </a:lnTo>
                  <a:lnTo>
                    <a:pt x="121" y="60"/>
                  </a:lnTo>
                  <a:lnTo>
                    <a:pt x="119" y="63"/>
                  </a:lnTo>
                  <a:lnTo>
                    <a:pt x="119" y="64"/>
                  </a:lnTo>
                  <a:lnTo>
                    <a:pt x="119" y="66"/>
                  </a:lnTo>
                  <a:lnTo>
                    <a:pt x="119" y="68"/>
                  </a:lnTo>
                  <a:lnTo>
                    <a:pt x="118" y="72"/>
                  </a:lnTo>
                  <a:lnTo>
                    <a:pt x="118" y="72"/>
                  </a:lnTo>
                  <a:lnTo>
                    <a:pt x="118" y="73"/>
                  </a:lnTo>
                  <a:lnTo>
                    <a:pt x="118" y="77"/>
                  </a:lnTo>
                  <a:lnTo>
                    <a:pt x="118" y="80"/>
                  </a:lnTo>
                  <a:lnTo>
                    <a:pt x="118" y="81"/>
                  </a:lnTo>
                  <a:lnTo>
                    <a:pt x="118" y="82"/>
                  </a:lnTo>
                  <a:lnTo>
                    <a:pt x="119" y="86"/>
                  </a:lnTo>
                  <a:lnTo>
                    <a:pt x="119" y="89"/>
                  </a:lnTo>
                  <a:lnTo>
                    <a:pt x="119" y="90"/>
                  </a:lnTo>
                  <a:lnTo>
                    <a:pt x="121" y="91"/>
                  </a:lnTo>
                  <a:lnTo>
                    <a:pt x="121" y="95"/>
                  </a:lnTo>
                  <a:lnTo>
                    <a:pt x="122" y="99"/>
                  </a:lnTo>
                  <a:lnTo>
                    <a:pt x="122" y="99"/>
                  </a:lnTo>
                  <a:lnTo>
                    <a:pt x="122" y="100"/>
                  </a:lnTo>
                  <a:lnTo>
                    <a:pt x="123" y="104"/>
                  </a:lnTo>
                  <a:lnTo>
                    <a:pt x="126" y="108"/>
                  </a:lnTo>
                  <a:lnTo>
                    <a:pt x="126" y="108"/>
                  </a:lnTo>
                  <a:lnTo>
                    <a:pt x="126" y="108"/>
                  </a:lnTo>
                  <a:lnTo>
                    <a:pt x="128" y="117"/>
                  </a:lnTo>
                  <a:lnTo>
                    <a:pt x="132" y="125"/>
                  </a:lnTo>
                  <a:lnTo>
                    <a:pt x="132" y="125"/>
                  </a:lnTo>
                  <a:lnTo>
                    <a:pt x="132" y="125"/>
                  </a:lnTo>
                  <a:lnTo>
                    <a:pt x="127" y="128"/>
                  </a:lnTo>
                  <a:lnTo>
                    <a:pt x="123" y="135"/>
                  </a:lnTo>
                  <a:lnTo>
                    <a:pt x="121" y="140"/>
                  </a:lnTo>
                  <a:lnTo>
                    <a:pt x="118" y="145"/>
                  </a:lnTo>
                  <a:lnTo>
                    <a:pt x="117" y="152"/>
                  </a:lnTo>
                  <a:lnTo>
                    <a:pt x="117" y="159"/>
                  </a:lnTo>
                  <a:lnTo>
                    <a:pt x="117" y="162"/>
                  </a:lnTo>
                  <a:lnTo>
                    <a:pt x="117" y="166"/>
                  </a:lnTo>
                  <a:lnTo>
                    <a:pt x="117" y="167"/>
                  </a:lnTo>
                  <a:lnTo>
                    <a:pt x="117" y="170"/>
                  </a:lnTo>
                  <a:lnTo>
                    <a:pt x="118" y="171"/>
                  </a:lnTo>
                  <a:lnTo>
                    <a:pt x="118" y="171"/>
                  </a:lnTo>
                  <a:lnTo>
                    <a:pt x="118" y="175"/>
                  </a:lnTo>
                  <a:lnTo>
                    <a:pt x="119" y="177"/>
                  </a:lnTo>
                  <a:lnTo>
                    <a:pt x="119" y="177"/>
                  </a:lnTo>
                  <a:lnTo>
                    <a:pt x="119" y="177"/>
                  </a:lnTo>
                  <a:lnTo>
                    <a:pt x="121" y="184"/>
                  </a:lnTo>
                  <a:lnTo>
                    <a:pt x="125" y="190"/>
                  </a:lnTo>
                  <a:lnTo>
                    <a:pt x="128" y="195"/>
                  </a:lnTo>
                  <a:lnTo>
                    <a:pt x="132" y="199"/>
                  </a:lnTo>
                  <a:lnTo>
                    <a:pt x="132" y="199"/>
                  </a:lnTo>
                  <a:lnTo>
                    <a:pt x="132" y="199"/>
                  </a:lnTo>
                  <a:lnTo>
                    <a:pt x="133" y="202"/>
                  </a:lnTo>
                  <a:lnTo>
                    <a:pt x="136" y="202"/>
                  </a:lnTo>
                  <a:lnTo>
                    <a:pt x="136" y="209"/>
                  </a:lnTo>
                  <a:lnTo>
                    <a:pt x="137" y="216"/>
                  </a:lnTo>
                  <a:lnTo>
                    <a:pt x="137" y="217"/>
                  </a:lnTo>
                  <a:lnTo>
                    <a:pt x="137" y="220"/>
                  </a:lnTo>
                  <a:lnTo>
                    <a:pt x="140" y="231"/>
                  </a:lnTo>
                  <a:lnTo>
                    <a:pt x="144" y="241"/>
                  </a:lnTo>
                  <a:lnTo>
                    <a:pt x="146" y="250"/>
                  </a:lnTo>
                  <a:lnTo>
                    <a:pt x="151" y="258"/>
                  </a:lnTo>
                  <a:lnTo>
                    <a:pt x="159" y="268"/>
                  </a:lnTo>
                  <a:lnTo>
                    <a:pt x="168" y="276"/>
                  </a:lnTo>
                  <a:lnTo>
                    <a:pt x="168" y="281"/>
                  </a:lnTo>
                  <a:lnTo>
                    <a:pt x="168" y="312"/>
                  </a:lnTo>
                  <a:lnTo>
                    <a:pt x="168" y="321"/>
                  </a:lnTo>
                  <a:lnTo>
                    <a:pt x="141" y="333"/>
                  </a:lnTo>
                  <a:lnTo>
                    <a:pt x="113" y="345"/>
                  </a:lnTo>
                  <a:lnTo>
                    <a:pt x="86" y="358"/>
                  </a:lnTo>
                  <a:lnTo>
                    <a:pt x="62" y="372"/>
                  </a:lnTo>
                  <a:lnTo>
                    <a:pt x="46" y="381"/>
                  </a:lnTo>
                  <a:lnTo>
                    <a:pt x="33" y="389"/>
                  </a:lnTo>
                  <a:lnTo>
                    <a:pt x="18" y="401"/>
                  </a:lnTo>
                  <a:lnTo>
                    <a:pt x="8" y="410"/>
                  </a:lnTo>
                  <a:lnTo>
                    <a:pt x="4" y="415"/>
                  </a:lnTo>
                  <a:lnTo>
                    <a:pt x="1" y="419"/>
                  </a:lnTo>
                  <a:lnTo>
                    <a:pt x="0" y="421"/>
                  </a:lnTo>
                  <a:lnTo>
                    <a:pt x="0" y="425"/>
                  </a:lnTo>
                  <a:lnTo>
                    <a:pt x="0" y="557"/>
                  </a:lnTo>
                  <a:lnTo>
                    <a:pt x="0" y="561"/>
                  </a:lnTo>
                  <a:lnTo>
                    <a:pt x="2" y="565"/>
                  </a:lnTo>
                  <a:lnTo>
                    <a:pt x="6" y="568"/>
                  </a:lnTo>
                  <a:lnTo>
                    <a:pt x="11" y="569"/>
                  </a:lnTo>
                  <a:lnTo>
                    <a:pt x="348" y="569"/>
                  </a:lnTo>
                  <a:lnTo>
                    <a:pt x="469" y="569"/>
                  </a:lnTo>
                  <a:lnTo>
                    <a:pt x="480" y="569"/>
                  </a:lnTo>
                  <a:lnTo>
                    <a:pt x="480" y="557"/>
                  </a:lnTo>
                  <a:lnTo>
                    <a:pt x="480" y="425"/>
                  </a:lnTo>
                  <a:lnTo>
                    <a:pt x="479" y="421"/>
                  </a:lnTo>
                  <a:lnTo>
                    <a:pt x="476" y="416"/>
                  </a:lnTo>
                  <a:lnTo>
                    <a:pt x="473" y="411"/>
                  </a:lnTo>
                  <a:lnTo>
                    <a:pt x="466" y="405"/>
                  </a:lnTo>
                  <a:lnTo>
                    <a:pt x="449" y="390"/>
                  </a:lnTo>
                  <a:lnTo>
                    <a:pt x="425" y="3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tx2">
                    <a:lumMod val="50000"/>
                  </a:schemeClr>
                </a:solidFill>
              </a:endParaRPr>
            </a:p>
          </p:txBody>
        </p:sp>
      </p:grpSp>
      <p:sp>
        <p:nvSpPr>
          <p:cNvPr id="75" name="Freeform 4347"/>
          <p:cNvSpPr>
            <a:spLocks/>
          </p:cNvSpPr>
          <p:nvPr/>
        </p:nvSpPr>
        <p:spPr bwMode="auto">
          <a:xfrm>
            <a:off x="5008269" y="3962389"/>
            <a:ext cx="284163" cy="284163"/>
          </a:xfrm>
          <a:custGeom>
            <a:avLst/>
            <a:gdLst>
              <a:gd name="T0" fmla="*/ 795 w 891"/>
              <a:gd name="T1" fmla="*/ 575 h 893"/>
              <a:gd name="T2" fmla="*/ 727 w 891"/>
              <a:gd name="T3" fmla="*/ 560 h 893"/>
              <a:gd name="T4" fmla="*/ 546 w 891"/>
              <a:gd name="T5" fmla="*/ 446 h 893"/>
              <a:gd name="T6" fmla="*/ 742 w 891"/>
              <a:gd name="T7" fmla="*/ 331 h 893"/>
              <a:gd name="T8" fmla="*/ 831 w 891"/>
              <a:gd name="T9" fmla="*/ 295 h 893"/>
              <a:gd name="T10" fmla="*/ 877 w 891"/>
              <a:gd name="T11" fmla="*/ 233 h 893"/>
              <a:gd name="T12" fmla="*/ 891 w 891"/>
              <a:gd name="T13" fmla="*/ 163 h 893"/>
              <a:gd name="T14" fmla="*/ 876 w 891"/>
              <a:gd name="T15" fmla="*/ 101 h 893"/>
              <a:gd name="T16" fmla="*/ 856 w 891"/>
              <a:gd name="T17" fmla="*/ 98 h 893"/>
              <a:gd name="T18" fmla="*/ 797 w 891"/>
              <a:gd name="T19" fmla="*/ 36 h 893"/>
              <a:gd name="T20" fmla="*/ 794 w 891"/>
              <a:gd name="T21" fmla="*/ 15 h 893"/>
              <a:gd name="T22" fmla="*/ 709 w 891"/>
              <a:gd name="T23" fmla="*/ 1 h 893"/>
              <a:gd name="T24" fmla="*/ 620 w 891"/>
              <a:gd name="T25" fmla="*/ 38 h 893"/>
              <a:gd name="T26" fmla="*/ 574 w 891"/>
              <a:gd name="T27" fmla="*/ 97 h 893"/>
              <a:gd name="T28" fmla="*/ 559 w 891"/>
              <a:gd name="T29" fmla="*/ 163 h 893"/>
              <a:gd name="T30" fmla="*/ 446 w 891"/>
              <a:gd name="T31" fmla="*/ 345 h 893"/>
              <a:gd name="T32" fmla="*/ 331 w 891"/>
              <a:gd name="T33" fmla="*/ 163 h 893"/>
              <a:gd name="T34" fmla="*/ 316 w 891"/>
              <a:gd name="T35" fmla="*/ 97 h 893"/>
              <a:gd name="T36" fmla="*/ 274 w 891"/>
              <a:gd name="T37" fmla="*/ 40 h 893"/>
              <a:gd name="T38" fmla="*/ 209 w 891"/>
              <a:gd name="T39" fmla="*/ 6 h 893"/>
              <a:gd name="T40" fmla="*/ 139 w 891"/>
              <a:gd name="T41" fmla="*/ 3 h 893"/>
              <a:gd name="T42" fmla="*/ 96 w 891"/>
              <a:gd name="T43" fmla="*/ 21 h 893"/>
              <a:gd name="T44" fmla="*/ 179 w 891"/>
              <a:gd name="T45" fmla="*/ 105 h 893"/>
              <a:gd name="T46" fmla="*/ 28 w 891"/>
              <a:gd name="T47" fmla="*/ 95 h 893"/>
              <a:gd name="T48" fmla="*/ 8 w 891"/>
              <a:gd name="T49" fmla="*/ 116 h 893"/>
              <a:gd name="T50" fmla="*/ 1 w 891"/>
              <a:gd name="T51" fmla="*/ 188 h 893"/>
              <a:gd name="T52" fmla="*/ 24 w 891"/>
              <a:gd name="T53" fmla="*/ 256 h 893"/>
              <a:gd name="T54" fmla="*/ 76 w 891"/>
              <a:gd name="T55" fmla="*/ 308 h 893"/>
              <a:gd name="T56" fmla="*/ 140 w 891"/>
              <a:gd name="T57" fmla="*/ 331 h 893"/>
              <a:gd name="T58" fmla="*/ 209 w 891"/>
              <a:gd name="T59" fmla="*/ 327 h 893"/>
              <a:gd name="T60" fmla="*/ 179 w 891"/>
              <a:gd name="T61" fmla="*/ 561 h 893"/>
              <a:gd name="T62" fmla="*/ 87 w 891"/>
              <a:gd name="T63" fmla="*/ 580 h 893"/>
              <a:gd name="T64" fmla="*/ 24 w 891"/>
              <a:gd name="T65" fmla="*/ 638 h 893"/>
              <a:gd name="T66" fmla="*/ 1 w 891"/>
              <a:gd name="T67" fmla="*/ 707 h 893"/>
              <a:gd name="T68" fmla="*/ 8 w 891"/>
              <a:gd name="T69" fmla="*/ 778 h 893"/>
              <a:gd name="T70" fmla="*/ 28 w 891"/>
              <a:gd name="T71" fmla="*/ 800 h 893"/>
              <a:gd name="T72" fmla="*/ 179 w 891"/>
              <a:gd name="T73" fmla="*/ 786 h 893"/>
              <a:gd name="T74" fmla="*/ 96 w 891"/>
              <a:gd name="T75" fmla="*/ 871 h 893"/>
              <a:gd name="T76" fmla="*/ 152 w 891"/>
              <a:gd name="T77" fmla="*/ 892 h 893"/>
              <a:gd name="T78" fmla="*/ 231 w 891"/>
              <a:gd name="T79" fmla="*/ 879 h 893"/>
              <a:gd name="T80" fmla="*/ 299 w 891"/>
              <a:gd name="T81" fmla="*/ 825 h 893"/>
              <a:gd name="T82" fmla="*/ 328 w 891"/>
              <a:gd name="T83" fmla="*/ 763 h 893"/>
              <a:gd name="T84" fmla="*/ 328 w 891"/>
              <a:gd name="T85" fmla="*/ 694 h 893"/>
              <a:gd name="T86" fmla="*/ 563 w 891"/>
              <a:gd name="T87" fmla="*/ 694 h 893"/>
              <a:gd name="T88" fmla="*/ 564 w 891"/>
              <a:gd name="T89" fmla="*/ 762 h 893"/>
              <a:gd name="T90" fmla="*/ 592 w 891"/>
              <a:gd name="T91" fmla="*/ 825 h 893"/>
              <a:gd name="T92" fmla="*/ 662 w 891"/>
              <a:gd name="T93" fmla="*/ 879 h 893"/>
              <a:gd name="T94" fmla="*/ 758 w 891"/>
              <a:gd name="T95" fmla="*/ 889 h 893"/>
              <a:gd name="T96" fmla="*/ 799 w 891"/>
              <a:gd name="T97" fmla="*/ 867 h 893"/>
              <a:gd name="T98" fmla="*/ 718 w 891"/>
              <a:gd name="T99" fmla="*/ 717 h 893"/>
              <a:gd name="T100" fmla="*/ 866 w 891"/>
              <a:gd name="T101" fmla="*/ 800 h 893"/>
              <a:gd name="T102" fmla="*/ 886 w 891"/>
              <a:gd name="T103" fmla="*/ 767 h 893"/>
              <a:gd name="T104" fmla="*/ 889 w 891"/>
              <a:gd name="T105" fmla="*/ 695 h 893"/>
              <a:gd name="T106" fmla="*/ 859 w 891"/>
              <a:gd name="T107" fmla="*/ 628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91" h="893">
                <a:moveTo>
                  <a:pt x="843" y="608"/>
                </a:moveTo>
                <a:lnTo>
                  <a:pt x="834" y="600"/>
                </a:lnTo>
                <a:lnTo>
                  <a:pt x="825" y="593"/>
                </a:lnTo>
                <a:lnTo>
                  <a:pt x="815" y="586"/>
                </a:lnTo>
                <a:lnTo>
                  <a:pt x="805" y="580"/>
                </a:lnTo>
                <a:lnTo>
                  <a:pt x="795" y="575"/>
                </a:lnTo>
                <a:lnTo>
                  <a:pt x="784" y="571"/>
                </a:lnTo>
                <a:lnTo>
                  <a:pt x="773" y="567"/>
                </a:lnTo>
                <a:lnTo>
                  <a:pt x="762" y="564"/>
                </a:lnTo>
                <a:lnTo>
                  <a:pt x="751" y="562"/>
                </a:lnTo>
                <a:lnTo>
                  <a:pt x="739" y="560"/>
                </a:lnTo>
                <a:lnTo>
                  <a:pt x="727" y="560"/>
                </a:lnTo>
                <a:lnTo>
                  <a:pt x="717" y="560"/>
                </a:lnTo>
                <a:lnTo>
                  <a:pt x="705" y="561"/>
                </a:lnTo>
                <a:lnTo>
                  <a:pt x="693" y="563"/>
                </a:lnTo>
                <a:lnTo>
                  <a:pt x="681" y="566"/>
                </a:lnTo>
                <a:lnTo>
                  <a:pt x="671" y="570"/>
                </a:lnTo>
                <a:lnTo>
                  <a:pt x="546" y="446"/>
                </a:lnTo>
                <a:lnTo>
                  <a:pt x="671" y="323"/>
                </a:lnTo>
                <a:lnTo>
                  <a:pt x="683" y="327"/>
                </a:lnTo>
                <a:lnTo>
                  <a:pt x="697" y="329"/>
                </a:lnTo>
                <a:lnTo>
                  <a:pt x="711" y="331"/>
                </a:lnTo>
                <a:lnTo>
                  <a:pt x="725" y="331"/>
                </a:lnTo>
                <a:lnTo>
                  <a:pt x="742" y="331"/>
                </a:lnTo>
                <a:lnTo>
                  <a:pt x="758" y="329"/>
                </a:lnTo>
                <a:lnTo>
                  <a:pt x="774" y="325"/>
                </a:lnTo>
                <a:lnTo>
                  <a:pt x="789" y="319"/>
                </a:lnTo>
                <a:lnTo>
                  <a:pt x="803" y="313"/>
                </a:lnTo>
                <a:lnTo>
                  <a:pt x="817" y="304"/>
                </a:lnTo>
                <a:lnTo>
                  <a:pt x="831" y="295"/>
                </a:lnTo>
                <a:lnTo>
                  <a:pt x="843" y="284"/>
                </a:lnTo>
                <a:lnTo>
                  <a:pt x="851" y="275"/>
                </a:lnTo>
                <a:lnTo>
                  <a:pt x="859" y="265"/>
                </a:lnTo>
                <a:lnTo>
                  <a:pt x="866" y="254"/>
                </a:lnTo>
                <a:lnTo>
                  <a:pt x="873" y="243"/>
                </a:lnTo>
                <a:lnTo>
                  <a:pt x="877" y="233"/>
                </a:lnTo>
                <a:lnTo>
                  <a:pt x="882" y="221"/>
                </a:lnTo>
                <a:lnTo>
                  <a:pt x="886" y="210"/>
                </a:lnTo>
                <a:lnTo>
                  <a:pt x="889" y="199"/>
                </a:lnTo>
                <a:lnTo>
                  <a:pt x="890" y="187"/>
                </a:lnTo>
                <a:lnTo>
                  <a:pt x="891" y="175"/>
                </a:lnTo>
                <a:lnTo>
                  <a:pt x="891" y="163"/>
                </a:lnTo>
                <a:lnTo>
                  <a:pt x="891" y="151"/>
                </a:lnTo>
                <a:lnTo>
                  <a:pt x="889" y="140"/>
                </a:lnTo>
                <a:lnTo>
                  <a:pt x="886" y="128"/>
                </a:lnTo>
                <a:lnTo>
                  <a:pt x="882" y="116"/>
                </a:lnTo>
                <a:lnTo>
                  <a:pt x="878" y="104"/>
                </a:lnTo>
                <a:lnTo>
                  <a:pt x="876" y="101"/>
                </a:lnTo>
                <a:lnTo>
                  <a:pt x="874" y="98"/>
                </a:lnTo>
                <a:lnTo>
                  <a:pt x="871" y="96"/>
                </a:lnTo>
                <a:lnTo>
                  <a:pt x="866" y="96"/>
                </a:lnTo>
                <a:lnTo>
                  <a:pt x="863" y="95"/>
                </a:lnTo>
                <a:lnTo>
                  <a:pt x="859" y="96"/>
                </a:lnTo>
                <a:lnTo>
                  <a:pt x="856" y="98"/>
                </a:lnTo>
                <a:lnTo>
                  <a:pt x="852" y="100"/>
                </a:lnTo>
                <a:lnTo>
                  <a:pt x="785" y="179"/>
                </a:lnTo>
                <a:lnTo>
                  <a:pt x="718" y="179"/>
                </a:lnTo>
                <a:lnTo>
                  <a:pt x="718" y="105"/>
                </a:lnTo>
                <a:lnTo>
                  <a:pt x="795" y="38"/>
                </a:lnTo>
                <a:lnTo>
                  <a:pt x="797" y="36"/>
                </a:lnTo>
                <a:lnTo>
                  <a:pt x="799" y="33"/>
                </a:lnTo>
                <a:lnTo>
                  <a:pt x="799" y="28"/>
                </a:lnTo>
                <a:lnTo>
                  <a:pt x="799" y="25"/>
                </a:lnTo>
                <a:lnTo>
                  <a:pt x="798" y="21"/>
                </a:lnTo>
                <a:lnTo>
                  <a:pt x="796" y="18"/>
                </a:lnTo>
                <a:lnTo>
                  <a:pt x="794" y="15"/>
                </a:lnTo>
                <a:lnTo>
                  <a:pt x="790" y="13"/>
                </a:lnTo>
                <a:lnTo>
                  <a:pt x="774" y="7"/>
                </a:lnTo>
                <a:lnTo>
                  <a:pt x="758" y="3"/>
                </a:lnTo>
                <a:lnTo>
                  <a:pt x="742" y="1"/>
                </a:lnTo>
                <a:lnTo>
                  <a:pt x="725" y="0"/>
                </a:lnTo>
                <a:lnTo>
                  <a:pt x="709" y="1"/>
                </a:lnTo>
                <a:lnTo>
                  <a:pt x="693" y="3"/>
                </a:lnTo>
                <a:lnTo>
                  <a:pt x="677" y="7"/>
                </a:lnTo>
                <a:lnTo>
                  <a:pt x="662" y="12"/>
                </a:lnTo>
                <a:lnTo>
                  <a:pt x="647" y="20"/>
                </a:lnTo>
                <a:lnTo>
                  <a:pt x="633" y="28"/>
                </a:lnTo>
                <a:lnTo>
                  <a:pt x="620" y="38"/>
                </a:lnTo>
                <a:lnTo>
                  <a:pt x="609" y="49"/>
                </a:lnTo>
                <a:lnTo>
                  <a:pt x="600" y="57"/>
                </a:lnTo>
                <a:lnTo>
                  <a:pt x="592" y="67"/>
                </a:lnTo>
                <a:lnTo>
                  <a:pt x="586" y="77"/>
                </a:lnTo>
                <a:lnTo>
                  <a:pt x="580" y="86"/>
                </a:lnTo>
                <a:lnTo>
                  <a:pt x="574" y="97"/>
                </a:lnTo>
                <a:lnTo>
                  <a:pt x="570" y="108"/>
                </a:lnTo>
                <a:lnTo>
                  <a:pt x="567" y="118"/>
                </a:lnTo>
                <a:lnTo>
                  <a:pt x="564" y="129"/>
                </a:lnTo>
                <a:lnTo>
                  <a:pt x="561" y="141"/>
                </a:lnTo>
                <a:lnTo>
                  <a:pt x="560" y="153"/>
                </a:lnTo>
                <a:lnTo>
                  <a:pt x="559" y="163"/>
                </a:lnTo>
                <a:lnTo>
                  <a:pt x="560" y="175"/>
                </a:lnTo>
                <a:lnTo>
                  <a:pt x="561" y="187"/>
                </a:lnTo>
                <a:lnTo>
                  <a:pt x="563" y="199"/>
                </a:lnTo>
                <a:lnTo>
                  <a:pt x="566" y="209"/>
                </a:lnTo>
                <a:lnTo>
                  <a:pt x="569" y="221"/>
                </a:lnTo>
                <a:lnTo>
                  <a:pt x="446" y="345"/>
                </a:lnTo>
                <a:lnTo>
                  <a:pt x="322" y="221"/>
                </a:lnTo>
                <a:lnTo>
                  <a:pt x="325" y="209"/>
                </a:lnTo>
                <a:lnTo>
                  <a:pt x="328" y="199"/>
                </a:lnTo>
                <a:lnTo>
                  <a:pt x="330" y="187"/>
                </a:lnTo>
                <a:lnTo>
                  <a:pt x="331" y="175"/>
                </a:lnTo>
                <a:lnTo>
                  <a:pt x="331" y="163"/>
                </a:lnTo>
                <a:lnTo>
                  <a:pt x="330" y="153"/>
                </a:lnTo>
                <a:lnTo>
                  <a:pt x="329" y="141"/>
                </a:lnTo>
                <a:lnTo>
                  <a:pt x="327" y="129"/>
                </a:lnTo>
                <a:lnTo>
                  <a:pt x="324" y="118"/>
                </a:lnTo>
                <a:lnTo>
                  <a:pt x="321" y="108"/>
                </a:lnTo>
                <a:lnTo>
                  <a:pt x="316" y="97"/>
                </a:lnTo>
                <a:lnTo>
                  <a:pt x="311" y="86"/>
                </a:lnTo>
                <a:lnTo>
                  <a:pt x="305" y="77"/>
                </a:lnTo>
                <a:lnTo>
                  <a:pt x="298" y="67"/>
                </a:lnTo>
                <a:lnTo>
                  <a:pt x="291" y="57"/>
                </a:lnTo>
                <a:lnTo>
                  <a:pt x="282" y="49"/>
                </a:lnTo>
                <a:lnTo>
                  <a:pt x="274" y="40"/>
                </a:lnTo>
                <a:lnTo>
                  <a:pt x="264" y="33"/>
                </a:lnTo>
                <a:lnTo>
                  <a:pt x="253" y="25"/>
                </a:lnTo>
                <a:lnTo>
                  <a:pt x="243" y="20"/>
                </a:lnTo>
                <a:lnTo>
                  <a:pt x="232" y="15"/>
                </a:lnTo>
                <a:lnTo>
                  <a:pt x="221" y="10"/>
                </a:lnTo>
                <a:lnTo>
                  <a:pt x="209" y="6"/>
                </a:lnTo>
                <a:lnTo>
                  <a:pt x="199" y="4"/>
                </a:lnTo>
                <a:lnTo>
                  <a:pt x="187" y="2"/>
                </a:lnTo>
                <a:lnTo>
                  <a:pt x="175" y="1"/>
                </a:lnTo>
                <a:lnTo>
                  <a:pt x="162" y="1"/>
                </a:lnTo>
                <a:lnTo>
                  <a:pt x="151" y="2"/>
                </a:lnTo>
                <a:lnTo>
                  <a:pt x="139" y="3"/>
                </a:lnTo>
                <a:lnTo>
                  <a:pt x="127" y="5"/>
                </a:lnTo>
                <a:lnTo>
                  <a:pt x="115" y="9"/>
                </a:lnTo>
                <a:lnTo>
                  <a:pt x="103" y="13"/>
                </a:lnTo>
                <a:lnTo>
                  <a:pt x="100" y="16"/>
                </a:lnTo>
                <a:lnTo>
                  <a:pt x="97" y="18"/>
                </a:lnTo>
                <a:lnTo>
                  <a:pt x="96" y="21"/>
                </a:lnTo>
                <a:lnTo>
                  <a:pt x="95" y="25"/>
                </a:lnTo>
                <a:lnTo>
                  <a:pt x="94" y="28"/>
                </a:lnTo>
                <a:lnTo>
                  <a:pt x="95" y="33"/>
                </a:lnTo>
                <a:lnTo>
                  <a:pt x="97" y="36"/>
                </a:lnTo>
                <a:lnTo>
                  <a:pt x="99" y="38"/>
                </a:lnTo>
                <a:lnTo>
                  <a:pt x="179" y="105"/>
                </a:lnTo>
                <a:lnTo>
                  <a:pt x="179" y="179"/>
                </a:lnTo>
                <a:lnTo>
                  <a:pt x="106" y="179"/>
                </a:lnTo>
                <a:lnTo>
                  <a:pt x="38" y="100"/>
                </a:lnTo>
                <a:lnTo>
                  <a:pt x="35" y="98"/>
                </a:lnTo>
                <a:lnTo>
                  <a:pt x="32" y="96"/>
                </a:lnTo>
                <a:lnTo>
                  <a:pt x="28" y="95"/>
                </a:lnTo>
                <a:lnTo>
                  <a:pt x="24" y="96"/>
                </a:lnTo>
                <a:lnTo>
                  <a:pt x="20" y="96"/>
                </a:lnTo>
                <a:lnTo>
                  <a:pt x="17" y="98"/>
                </a:lnTo>
                <a:lnTo>
                  <a:pt x="15" y="101"/>
                </a:lnTo>
                <a:lnTo>
                  <a:pt x="13" y="104"/>
                </a:lnTo>
                <a:lnTo>
                  <a:pt x="8" y="116"/>
                </a:lnTo>
                <a:lnTo>
                  <a:pt x="5" y="128"/>
                </a:lnTo>
                <a:lnTo>
                  <a:pt x="2" y="140"/>
                </a:lnTo>
                <a:lnTo>
                  <a:pt x="1" y="151"/>
                </a:lnTo>
                <a:lnTo>
                  <a:pt x="0" y="164"/>
                </a:lnTo>
                <a:lnTo>
                  <a:pt x="0" y="176"/>
                </a:lnTo>
                <a:lnTo>
                  <a:pt x="1" y="188"/>
                </a:lnTo>
                <a:lnTo>
                  <a:pt x="3" y="200"/>
                </a:lnTo>
                <a:lnTo>
                  <a:pt x="5" y="211"/>
                </a:lnTo>
                <a:lnTo>
                  <a:pt x="9" y="223"/>
                </a:lnTo>
                <a:lnTo>
                  <a:pt x="14" y="235"/>
                </a:lnTo>
                <a:lnTo>
                  <a:pt x="19" y="246"/>
                </a:lnTo>
                <a:lnTo>
                  <a:pt x="24" y="256"/>
                </a:lnTo>
                <a:lnTo>
                  <a:pt x="32" y="266"/>
                </a:lnTo>
                <a:lnTo>
                  <a:pt x="39" y="276"/>
                </a:lnTo>
                <a:lnTo>
                  <a:pt x="48" y="285"/>
                </a:lnTo>
                <a:lnTo>
                  <a:pt x="56" y="294"/>
                </a:lnTo>
                <a:lnTo>
                  <a:pt x="66" y="300"/>
                </a:lnTo>
                <a:lnTo>
                  <a:pt x="76" y="308"/>
                </a:lnTo>
                <a:lnTo>
                  <a:pt x="85" y="313"/>
                </a:lnTo>
                <a:lnTo>
                  <a:pt x="96" y="318"/>
                </a:lnTo>
                <a:lnTo>
                  <a:pt x="107" y="323"/>
                </a:lnTo>
                <a:lnTo>
                  <a:pt x="117" y="326"/>
                </a:lnTo>
                <a:lnTo>
                  <a:pt x="128" y="329"/>
                </a:lnTo>
                <a:lnTo>
                  <a:pt x="140" y="331"/>
                </a:lnTo>
                <a:lnTo>
                  <a:pt x="152" y="332"/>
                </a:lnTo>
                <a:lnTo>
                  <a:pt x="162" y="333"/>
                </a:lnTo>
                <a:lnTo>
                  <a:pt x="174" y="332"/>
                </a:lnTo>
                <a:lnTo>
                  <a:pt x="186" y="331"/>
                </a:lnTo>
                <a:lnTo>
                  <a:pt x="198" y="329"/>
                </a:lnTo>
                <a:lnTo>
                  <a:pt x="209" y="327"/>
                </a:lnTo>
                <a:lnTo>
                  <a:pt x="220" y="323"/>
                </a:lnTo>
                <a:lnTo>
                  <a:pt x="344" y="447"/>
                </a:lnTo>
                <a:lnTo>
                  <a:pt x="220" y="570"/>
                </a:lnTo>
                <a:lnTo>
                  <a:pt x="207" y="566"/>
                </a:lnTo>
                <a:lnTo>
                  <a:pt x="193" y="562"/>
                </a:lnTo>
                <a:lnTo>
                  <a:pt x="179" y="561"/>
                </a:lnTo>
                <a:lnTo>
                  <a:pt x="166" y="560"/>
                </a:lnTo>
                <a:lnTo>
                  <a:pt x="148" y="561"/>
                </a:lnTo>
                <a:lnTo>
                  <a:pt x="132" y="563"/>
                </a:lnTo>
                <a:lnTo>
                  <a:pt x="117" y="568"/>
                </a:lnTo>
                <a:lnTo>
                  <a:pt x="101" y="573"/>
                </a:lnTo>
                <a:lnTo>
                  <a:pt x="87" y="580"/>
                </a:lnTo>
                <a:lnTo>
                  <a:pt x="74" y="588"/>
                </a:lnTo>
                <a:lnTo>
                  <a:pt x="61" y="598"/>
                </a:lnTo>
                <a:lnTo>
                  <a:pt x="48" y="608"/>
                </a:lnTo>
                <a:lnTo>
                  <a:pt x="39" y="618"/>
                </a:lnTo>
                <a:lnTo>
                  <a:pt x="32" y="628"/>
                </a:lnTo>
                <a:lnTo>
                  <a:pt x="24" y="638"/>
                </a:lnTo>
                <a:lnTo>
                  <a:pt x="19" y="649"/>
                </a:lnTo>
                <a:lnTo>
                  <a:pt x="14" y="660"/>
                </a:lnTo>
                <a:lnTo>
                  <a:pt x="9" y="671"/>
                </a:lnTo>
                <a:lnTo>
                  <a:pt x="5" y="683"/>
                </a:lnTo>
                <a:lnTo>
                  <a:pt x="3" y="695"/>
                </a:lnTo>
                <a:lnTo>
                  <a:pt x="1" y="707"/>
                </a:lnTo>
                <a:lnTo>
                  <a:pt x="0" y="719"/>
                </a:lnTo>
                <a:lnTo>
                  <a:pt x="0" y="730"/>
                </a:lnTo>
                <a:lnTo>
                  <a:pt x="1" y="743"/>
                </a:lnTo>
                <a:lnTo>
                  <a:pt x="2" y="755"/>
                </a:lnTo>
                <a:lnTo>
                  <a:pt x="5" y="767"/>
                </a:lnTo>
                <a:lnTo>
                  <a:pt x="8" y="778"/>
                </a:lnTo>
                <a:lnTo>
                  <a:pt x="13" y="790"/>
                </a:lnTo>
                <a:lnTo>
                  <a:pt x="15" y="793"/>
                </a:lnTo>
                <a:lnTo>
                  <a:pt x="17" y="797"/>
                </a:lnTo>
                <a:lnTo>
                  <a:pt x="20" y="799"/>
                </a:lnTo>
                <a:lnTo>
                  <a:pt x="24" y="800"/>
                </a:lnTo>
                <a:lnTo>
                  <a:pt x="28" y="800"/>
                </a:lnTo>
                <a:lnTo>
                  <a:pt x="32" y="799"/>
                </a:lnTo>
                <a:lnTo>
                  <a:pt x="35" y="798"/>
                </a:lnTo>
                <a:lnTo>
                  <a:pt x="38" y="796"/>
                </a:lnTo>
                <a:lnTo>
                  <a:pt x="106" y="717"/>
                </a:lnTo>
                <a:lnTo>
                  <a:pt x="179" y="717"/>
                </a:lnTo>
                <a:lnTo>
                  <a:pt x="179" y="786"/>
                </a:lnTo>
                <a:lnTo>
                  <a:pt x="99" y="853"/>
                </a:lnTo>
                <a:lnTo>
                  <a:pt x="97" y="857"/>
                </a:lnTo>
                <a:lnTo>
                  <a:pt x="95" y="860"/>
                </a:lnTo>
                <a:lnTo>
                  <a:pt x="94" y="863"/>
                </a:lnTo>
                <a:lnTo>
                  <a:pt x="95" y="867"/>
                </a:lnTo>
                <a:lnTo>
                  <a:pt x="96" y="871"/>
                </a:lnTo>
                <a:lnTo>
                  <a:pt x="97" y="875"/>
                </a:lnTo>
                <a:lnTo>
                  <a:pt x="100" y="877"/>
                </a:lnTo>
                <a:lnTo>
                  <a:pt x="103" y="879"/>
                </a:lnTo>
                <a:lnTo>
                  <a:pt x="120" y="884"/>
                </a:lnTo>
                <a:lnTo>
                  <a:pt x="135" y="889"/>
                </a:lnTo>
                <a:lnTo>
                  <a:pt x="152" y="892"/>
                </a:lnTo>
                <a:lnTo>
                  <a:pt x="168" y="893"/>
                </a:lnTo>
                <a:lnTo>
                  <a:pt x="168" y="893"/>
                </a:lnTo>
                <a:lnTo>
                  <a:pt x="184" y="892"/>
                </a:lnTo>
                <a:lnTo>
                  <a:pt x="200" y="889"/>
                </a:lnTo>
                <a:lnTo>
                  <a:pt x="216" y="885"/>
                </a:lnTo>
                <a:lnTo>
                  <a:pt x="231" y="879"/>
                </a:lnTo>
                <a:lnTo>
                  <a:pt x="245" y="873"/>
                </a:lnTo>
                <a:lnTo>
                  <a:pt x="259" y="864"/>
                </a:lnTo>
                <a:lnTo>
                  <a:pt x="271" y="854"/>
                </a:lnTo>
                <a:lnTo>
                  <a:pt x="284" y="843"/>
                </a:lnTo>
                <a:lnTo>
                  <a:pt x="292" y="834"/>
                </a:lnTo>
                <a:lnTo>
                  <a:pt x="299" y="825"/>
                </a:lnTo>
                <a:lnTo>
                  <a:pt x="306" y="816"/>
                </a:lnTo>
                <a:lnTo>
                  <a:pt x="312" y="806"/>
                </a:lnTo>
                <a:lnTo>
                  <a:pt x="317" y="796"/>
                </a:lnTo>
                <a:lnTo>
                  <a:pt x="322" y="785"/>
                </a:lnTo>
                <a:lnTo>
                  <a:pt x="325" y="774"/>
                </a:lnTo>
                <a:lnTo>
                  <a:pt x="328" y="763"/>
                </a:lnTo>
                <a:lnTo>
                  <a:pt x="330" y="752"/>
                </a:lnTo>
                <a:lnTo>
                  <a:pt x="331" y="741"/>
                </a:lnTo>
                <a:lnTo>
                  <a:pt x="331" y="729"/>
                </a:lnTo>
                <a:lnTo>
                  <a:pt x="331" y="717"/>
                </a:lnTo>
                <a:lnTo>
                  <a:pt x="330" y="706"/>
                </a:lnTo>
                <a:lnTo>
                  <a:pt x="328" y="694"/>
                </a:lnTo>
                <a:lnTo>
                  <a:pt x="325" y="682"/>
                </a:lnTo>
                <a:lnTo>
                  <a:pt x="322" y="671"/>
                </a:lnTo>
                <a:lnTo>
                  <a:pt x="446" y="547"/>
                </a:lnTo>
                <a:lnTo>
                  <a:pt x="569" y="671"/>
                </a:lnTo>
                <a:lnTo>
                  <a:pt x="566" y="682"/>
                </a:lnTo>
                <a:lnTo>
                  <a:pt x="563" y="694"/>
                </a:lnTo>
                <a:lnTo>
                  <a:pt x="561" y="706"/>
                </a:lnTo>
                <a:lnTo>
                  <a:pt x="560" y="716"/>
                </a:lnTo>
                <a:lnTo>
                  <a:pt x="559" y="728"/>
                </a:lnTo>
                <a:lnTo>
                  <a:pt x="560" y="740"/>
                </a:lnTo>
                <a:lnTo>
                  <a:pt x="561" y="752"/>
                </a:lnTo>
                <a:lnTo>
                  <a:pt x="564" y="762"/>
                </a:lnTo>
                <a:lnTo>
                  <a:pt x="567" y="774"/>
                </a:lnTo>
                <a:lnTo>
                  <a:pt x="570" y="785"/>
                </a:lnTo>
                <a:lnTo>
                  <a:pt x="574" y="796"/>
                </a:lnTo>
                <a:lnTo>
                  <a:pt x="580" y="805"/>
                </a:lnTo>
                <a:lnTo>
                  <a:pt x="586" y="816"/>
                </a:lnTo>
                <a:lnTo>
                  <a:pt x="592" y="825"/>
                </a:lnTo>
                <a:lnTo>
                  <a:pt x="600" y="834"/>
                </a:lnTo>
                <a:lnTo>
                  <a:pt x="609" y="843"/>
                </a:lnTo>
                <a:lnTo>
                  <a:pt x="620" y="854"/>
                </a:lnTo>
                <a:lnTo>
                  <a:pt x="634" y="864"/>
                </a:lnTo>
                <a:lnTo>
                  <a:pt x="648" y="873"/>
                </a:lnTo>
                <a:lnTo>
                  <a:pt x="662" y="879"/>
                </a:lnTo>
                <a:lnTo>
                  <a:pt x="678" y="885"/>
                </a:lnTo>
                <a:lnTo>
                  <a:pt x="693" y="889"/>
                </a:lnTo>
                <a:lnTo>
                  <a:pt x="709" y="892"/>
                </a:lnTo>
                <a:lnTo>
                  <a:pt x="725" y="893"/>
                </a:lnTo>
                <a:lnTo>
                  <a:pt x="741" y="892"/>
                </a:lnTo>
                <a:lnTo>
                  <a:pt x="758" y="889"/>
                </a:lnTo>
                <a:lnTo>
                  <a:pt x="774" y="884"/>
                </a:lnTo>
                <a:lnTo>
                  <a:pt x="790" y="879"/>
                </a:lnTo>
                <a:lnTo>
                  <a:pt x="794" y="877"/>
                </a:lnTo>
                <a:lnTo>
                  <a:pt x="796" y="875"/>
                </a:lnTo>
                <a:lnTo>
                  <a:pt x="798" y="871"/>
                </a:lnTo>
                <a:lnTo>
                  <a:pt x="799" y="867"/>
                </a:lnTo>
                <a:lnTo>
                  <a:pt x="799" y="863"/>
                </a:lnTo>
                <a:lnTo>
                  <a:pt x="799" y="860"/>
                </a:lnTo>
                <a:lnTo>
                  <a:pt x="797" y="857"/>
                </a:lnTo>
                <a:lnTo>
                  <a:pt x="795" y="853"/>
                </a:lnTo>
                <a:lnTo>
                  <a:pt x="718" y="786"/>
                </a:lnTo>
                <a:lnTo>
                  <a:pt x="718" y="717"/>
                </a:lnTo>
                <a:lnTo>
                  <a:pt x="785" y="717"/>
                </a:lnTo>
                <a:lnTo>
                  <a:pt x="854" y="796"/>
                </a:lnTo>
                <a:lnTo>
                  <a:pt x="856" y="798"/>
                </a:lnTo>
                <a:lnTo>
                  <a:pt x="859" y="799"/>
                </a:lnTo>
                <a:lnTo>
                  <a:pt x="863" y="800"/>
                </a:lnTo>
                <a:lnTo>
                  <a:pt x="866" y="800"/>
                </a:lnTo>
                <a:lnTo>
                  <a:pt x="871" y="799"/>
                </a:lnTo>
                <a:lnTo>
                  <a:pt x="874" y="797"/>
                </a:lnTo>
                <a:lnTo>
                  <a:pt x="876" y="793"/>
                </a:lnTo>
                <a:lnTo>
                  <a:pt x="878" y="790"/>
                </a:lnTo>
                <a:lnTo>
                  <a:pt x="882" y="778"/>
                </a:lnTo>
                <a:lnTo>
                  <a:pt x="886" y="767"/>
                </a:lnTo>
                <a:lnTo>
                  <a:pt x="889" y="755"/>
                </a:lnTo>
                <a:lnTo>
                  <a:pt x="891" y="743"/>
                </a:lnTo>
                <a:lnTo>
                  <a:pt x="891" y="730"/>
                </a:lnTo>
                <a:lnTo>
                  <a:pt x="891" y="719"/>
                </a:lnTo>
                <a:lnTo>
                  <a:pt x="890" y="707"/>
                </a:lnTo>
                <a:lnTo>
                  <a:pt x="889" y="695"/>
                </a:lnTo>
                <a:lnTo>
                  <a:pt x="886" y="683"/>
                </a:lnTo>
                <a:lnTo>
                  <a:pt x="882" y="671"/>
                </a:lnTo>
                <a:lnTo>
                  <a:pt x="877" y="660"/>
                </a:lnTo>
                <a:lnTo>
                  <a:pt x="872" y="649"/>
                </a:lnTo>
                <a:lnTo>
                  <a:pt x="866" y="638"/>
                </a:lnTo>
                <a:lnTo>
                  <a:pt x="859" y="628"/>
                </a:lnTo>
                <a:lnTo>
                  <a:pt x="851" y="618"/>
                </a:lnTo>
                <a:lnTo>
                  <a:pt x="843" y="608"/>
                </a:lnTo>
                <a:close/>
              </a:path>
            </a:pathLst>
          </a:custGeom>
          <a:solidFill>
            <a:schemeClr val="bg1"/>
          </a:solidFill>
          <a:ln>
            <a:noFill/>
          </a:ln>
          <a:effectLst>
            <a:outerShdw blurRad="38100" dist="25400" dir="5400000" algn="ctr" rotWithShape="0">
              <a:srgbClr val="000000">
                <a:alpha val="20000"/>
              </a:srgbClr>
            </a:outerShdw>
          </a:effectLst>
          <a:extLst/>
        </p:spPr>
        <p:txBody>
          <a:bodyPr vert="horz" wrap="square" lIns="91440" tIns="45720" rIns="91440" bIns="45720" numCol="1" anchor="t" anchorCtr="0" compatLnSpc="1">
            <a:prstTxWarp prst="textNoShape">
              <a:avLst/>
            </a:prstTxWarp>
          </a:bodyPr>
          <a:lstStyle/>
          <a:p>
            <a:endParaRPr lang="en-US">
              <a:solidFill>
                <a:schemeClr val="tx2">
                  <a:lumMod val="50000"/>
                </a:schemeClr>
              </a:solidFill>
            </a:endParaRPr>
          </a:p>
        </p:txBody>
      </p:sp>
      <p:grpSp>
        <p:nvGrpSpPr>
          <p:cNvPr id="76" name="Group 75"/>
          <p:cNvGrpSpPr/>
          <p:nvPr/>
        </p:nvGrpSpPr>
        <p:grpSpPr>
          <a:xfrm>
            <a:off x="3331120" y="2674791"/>
            <a:ext cx="284163" cy="261938"/>
            <a:chOff x="4313201" y="1920875"/>
            <a:chExt cx="284163" cy="261938"/>
          </a:xfrm>
          <a:solidFill>
            <a:schemeClr val="bg1"/>
          </a:solidFill>
          <a:effectLst>
            <a:outerShdw blurRad="38100" dist="25400" dir="5400000" algn="ctr" rotWithShape="0">
              <a:srgbClr val="000000">
                <a:alpha val="20000"/>
              </a:srgbClr>
            </a:outerShdw>
          </a:effectLst>
        </p:grpSpPr>
        <p:sp>
          <p:nvSpPr>
            <p:cNvPr id="77" name="Freeform 3131"/>
            <p:cNvSpPr>
              <a:spLocks/>
            </p:cNvSpPr>
            <p:nvPr/>
          </p:nvSpPr>
          <p:spPr bwMode="auto">
            <a:xfrm>
              <a:off x="4313201" y="1920875"/>
              <a:ext cx="236538" cy="200025"/>
            </a:xfrm>
            <a:custGeom>
              <a:avLst/>
              <a:gdLst>
                <a:gd name="T0" fmla="*/ 599 w 599"/>
                <a:gd name="T1" fmla="*/ 12 h 503"/>
                <a:gd name="T2" fmla="*/ 599 w 599"/>
                <a:gd name="T3" fmla="*/ 7 h 503"/>
                <a:gd name="T4" fmla="*/ 595 w 599"/>
                <a:gd name="T5" fmla="*/ 3 h 503"/>
                <a:gd name="T6" fmla="*/ 592 w 599"/>
                <a:gd name="T7" fmla="*/ 1 h 503"/>
                <a:gd name="T8" fmla="*/ 587 w 599"/>
                <a:gd name="T9" fmla="*/ 0 h 503"/>
                <a:gd name="T10" fmla="*/ 12 w 599"/>
                <a:gd name="T11" fmla="*/ 0 h 503"/>
                <a:gd name="T12" fmla="*/ 8 w 599"/>
                <a:gd name="T13" fmla="*/ 1 h 503"/>
                <a:gd name="T14" fmla="*/ 4 w 599"/>
                <a:gd name="T15" fmla="*/ 3 h 503"/>
                <a:gd name="T16" fmla="*/ 2 w 599"/>
                <a:gd name="T17" fmla="*/ 7 h 503"/>
                <a:gd name="T18" fmla="*/ 0 w 599"/>
                <a:gd name="T19" fmla="*/ 12 h 503"/>
                <a:gd name="T20" fmla="*/ 0 w 599"/>
                <a:gd name="T21" fmla="*/ 371 h 503"/>
                <a:gd name="T22" fmla="*/ 2 w 599"/>
                <a:gd name="T23" fmla="*/ 376 h 503"/>
                <a:gd name="T24" fmla="*/ 4 w 599"/>
                <a:gd name="T25" fmla="*/ 379 h 503"/>
                <a:gd name="T26" fmla="*/ 8 w 599"/>
                <a:gd name="T27" fmla="*/ 382 h 503"/>
                <a:gd name="T28" fmla="*/ 12 w 599"/>
                <a:gd name="T29" fmla="*/ 383 h 503"/>
                <a:gd name="T30" fmla="*/ 96 w 599"/>
                <a:gd name="T31" fmla="*/ 383 h 503"/>
                <a:gd name="T32" fmla="*/ 96 w 599"/>
                <a:gd name="T33" fmla="*/ 490 h 503"/>
                <a:gd name="T34" fmla="*/ 97 w 599"/>
                <a:gd name="T35" fmla="*/ 493 h 503"/>
                <a:gd name="T36" fmla="*/ 98 w 599"/>
                <a:gd name="T37" fmla="*/ 497 h 503"/>
                <a:gd name="T38" fmla="*/ 100 w 599"/>
                <a:gd name="T39" fmla="*/ 499 h 503"/>
                <a:gd name="T40" fmla="*/ 104 w 599"/>
                <a:gd name="T41" fmla="*/ 502 h 503"/>
                <a:gd name="T42" fmla="*/ 106 w 599"/>
                <a:gd name="T43" fmla="*/ 502 h 503"/>
                <a:gd name="T44" fmla="*/ 109 w 599"/>
                <a:gd name="T45" fmla="*/ 503 h 503"/>
                <a:gd name="T46" fmla="*/ 112 w 599"/>
                <a:gd name="T47" fmla="*/ 502 h 503"/>
                <a:gd name="T48" fmla="*/ 117 w 599"/>
                <a:gd name="T49" fmla="*/ 499 h 503"/>
                <a:gd name="T50" fmla="*/ 232 w 599"/>
                <a:gd name="T51" fmla="*/ 383 h 503"/>
                <a:gd name="T52" fmla="*/ 288 w 599"/>
                <a:gd name="T53" fmla="*/ 383 h 503"/>
                <a:gd name="T54" fmla="*/ 288 w 599"/>
                <a:gd name="T55" fmla="*/ 251 h 503"/>
                <a:gd name="T56" fmla="*/ 288 w 599"/>
                <a:gd name="T57" fmla="*/ 246 h 503"/>
                <a:gd name="T58" fmla="*/ 291 w 599"/>
                <a:gd name="T59" fmla="*/ 242 h 503"/>
                <a:gd name="T60" fmla="*/ 295 w 599"/>
                <a:gd name="T61" fmla="*/ 240 h 503"/>
                <a:gd name="T62" fmla="*/ 300 w 599"/>
                <a:gd name="T63" fmla="*/ 239 h 503"/>
                <a:gd name="T64" fmla="*/ 599 w 599"/>
                <a:gd name="T65" fmla="*/ 239 h 503"/>
                <a:gd name="T66" fmla="*/ 599 w 599"/>
                <a:gd name="T67" fmla="*/ 12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99" h="503">
                  <a:moveTo>
                    <a:pt x="599" y="12"/>
                  </a:moveTo>
                  <a:lnTo>
                    <a:pt x="599" y="7"/>
                  </a:lnTo>
                  <a:lnTo>
                    <a:pt x="595" y="3"/>
                  </a:lnTo>
                  <a:lnTo>
                    <a:pt x="592" y="1"/>
                  </a:lnTo>
                  <a:lnTo>
                    <a:pt x="587" y="0"/>
                  </a:lnTo>
                  <a:lnTo>
                    <a:pt x="12" y="0"/>
                  </a:lnTo>
                  <a:lnTo>
                    <a:pt x="8" y="1"/>
                  </a:lnTo>
                  <a:lnTo>
                    <a:pt x="4" y="3"/>
                  </a:lnTo>
                  <a:lnTo>
                    <a:pt x="2" y="7"/>
                  </a:lnTo>
                  <a:lnTo>
                    <a:pt x="0" y="12"/>
                  </a:lnTo>
                  <a:lnTo>
                    <a:pt x="0" y="371"/>
                  </a:lnTo>
                  <a:lnTo>
                    <a:pt x="2" y="376"/>
                  </a:lnTo>
                  <a:lnTo>
                    <a:pt x="4" y="379"/>
                  </a:lnTo>
                  <a:lnTo>
                    <a:pt x="8" y="382"/>
                  </a:lnTo>
                  <a:lnTo>
                    <a:pt x="12" y="383"/>
                  </a:lnTo>
                  <a:lnTo>
                    <a:pt x="96" y="383"/>
                  </a:lnTo>
                  <a:lnTo>
                    <a:pt x="96" y="490"/>
                  </a:lnTo>
                  <a:lnTo>
                    <a:pt x="97" y="493"/>
                  </a:lnTo>
                  <a:lnTo>
                    <a:pt x="98" y="497"/>
                  </a:lnTo>
                  <a:lnTo>
                    <a:pt x="100" y="499"/>
                  </a:lnTo>
                  <a:lnTo>
                    <a:pt x="104" y="502"/>
                  </a:lnTo>
                  <a:lnTo>
                    <a:pt x="106" y="502"/>
                  </a:lnTo>
                  <a:lnTo>
                    <a:pt x="109" y="503"/>
                  </a:lnTo>
                  <a:lnTo>
                    <a:pt x="112" y="502"/>
                  </a:lnTo>
                  <a:lnTo>
                    <a:pt x="117" y="499"/>
                  </a:lnTo>
                  <a:lnTo>
                    <a:pt x="232" y="383"/>
                  </a:lnTo>
                  <a:lnTo>
                    <a:pt x="288" y="383"/>
                  </a:lnTo>
                  <a:lnTo>
                    <a:pt x="288" y="251"/>
                  </a:lnTo>
                  <a:lnTo>
                    <a:pt x="288" y="246"/>
                  </a:lnTo>
                  <a:lnTo>
                    <a:pt x="291" y="242"/>
                  </a:lnTo>
                  <a:lnTo>
                    <a:pt x="295" y="240"/>
                  </a:lnTo>
                  <a:lnTo>
                    <a:pt x="300" y="239"/>
                  </a:lnTo>
                  <a:lnTo>
                    <a:pt x="599" y="239"/>
                  </a:lnTo>
                  <a:lnTo>
                    <a:pt x="599"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tx2">
                    <a:lumMod val="50000"/>
                  </a:schemeClr>
                </a:solidFill>
              </a:endParaRPr>
            </a:p>
          </p:txBody>
        </p:sp>
        <p:sp>
          <p:nvSpPr>
            <p:cNvPr id="78" name="Freeform 3132"/>
            <p:cNvSpPr>
              <a:spLocks/>
            </p:cNvSpPr>
            <p:nvPr/>
          </p:nvSpPr>
          <p:spPr bwMode="auto">
            <a:xfrm>
              <a:off x="4437026" y="2025650"/>
              <a:ext cx="160338" cy="157163"/>
            </a:xfrm>
            <a:custGeom>
              <a:avLst/>
              <a:gdLst>
                <a:gd name="T0" fmla="*/ 395 w 407"/>
                <a:gd name="T1" fmla="*/ 0 h 394"/>
                <a:gd name="T2" fmla="*/ 12 w 407"/>
                <a:gd name="T3" fmla="*/ 0 h 394"/>
                <a:gd name="T4" fmla="*/ 0 w 407"/>
                <a:gd name="T5" fmla="*/ 0 h 394"/>
                <a:gd name="T6" fmla="*/ 0 w 407"/>
                <a:gd name="T7" fmla="*/ 11 h 394"/>
                <a:gd name="T8" fmla="*/ 0 w 407"/>
                <a:gd name="T9" fmla="*/ 252 h 394"/>
                <a:gd name="T10" fmla="*/ 0 w 407"/>
                <a:gd name="T11" fmla="*/ 255 h 394"/>
                <a:gd name="T12" fmla="*/ 4 w 407"/>
                <a:gd name="T13" fmla="*/ 260 h 394"/>
                <a:gd name="T14" fmla="*/ 7 w 407"/>
                <a:gd name="T15" fmla="*/ 262 h 394"/>
                <a:gd name="T16" fmla="*/ 12 w 407"/>
                <a:gd name="T17" fmla="*/ 264 h 394"/>
                <a:gd name="T18" fmla="*/ 193 w 407"/>
                <a:gd name="T19" fmla="*/ 264 h 394"/>
                <a:gd name="T20" fmla="*/ 198 w 407"/>
                <a:gd name="T21" fmla="*/ 264 h 394"/>
                <a:gd name="T22" fmla="*/ 314 w 407"/>
                <a:gd name="T23" fmla="*/ 391 h 394"/>
                <a:gd name="T24" fmla="*/ 319 w 407"/>
                <a:gd name="T25" fmla="*/ 394 h 394"/>
                <a:gd name="T26" fmla="*/ 324 w 407"/>
                <a:gd name="T27" fmla="*/ 394 h 394"/>
                <a:gd name="T28" fmla="*/ 325 w 407"/>
                <a:gd name="T29" fmla="*/ 394 h 394"/>
                <a:gd name="T30" fmla="*/ 327 w 407"/>
                <a:gd name="T31" fmla="*/ 394 h 394"/>
                <a:gd name="T32" fmla="*/ 331 w 407"/>
                <a:gd name="T33" fmla="*/ 392 h 394"/>
                <a:gd name="T34" fmla="*/ 333 w 407"/>
                <a:gd name="T35" fmla="*/ 390 h 394"/>
                <a:gd name="T36" fmla="*/ 334 w 407"/>
                <a:gd name="T37" fmla="*/ 386 h 394"/>
                <a:gd name="T38" fmla="*/ 336 w 407"/>
                <a:gd name="T39" fmla="*/ 383 h 394"/>
                <a:gd name="T40" fmla="*/ 336 w 407"/>
                <a:gd name="T41" fmla="*/ 276 h 394"/>
                <a:gd name="T42" fmla="*/ 336 w 407"/>
                <a:gd name="T43" fmla="*/ 264 h 394"/>
                <a:gd name="T44" fmla="*/ 347 w 407"/>
                <a:gd name="T45" fmla="*/ 264 h 394"/>
                <a:gd name="T46" fmla="*/ 395 w 407"/>
                <a:gd name="T47" fmla="*/ 264 h 394"/>
                <a:gd name="T48" fmla="*/ 400 w 407"/>
                <a:gd name="T49" fmla="*/ 262 h 394"/>
                <a:gd name="T50" fmla="*/ 403 w 407"/>
                <a:gd name="T51" fmla="*/ 260 h 394"/>
                <a:gd name="T52" fmla="*/ 406 w 407"/>
                <a:gd name="T53" fmla="*/ 257 h 394"/>
                <a:gd name="T54" fmla="*/ 407 w 407"/>
                <a:gd name="T55" fmla="*/ 252 h 394"/>
                <a:gd name="T56" fmla="*/ 407 w 407"/>
                <a:gd name="T57" fmla="*/ 11 h 394"/>
                <a:gd name="T58" fmla="*/ 406 w 407"/>
                <a:gd name="T59" fmla="*/ 7 h 394"/>
                <a:gd name="T60" fmla="*/ 403 w 407"/>
                <a:gd name="T61" fmla="*/ 3 h 394"/>
                <a:gd name="T62" fmla="*/ 400 w 407"/>
                <a:gd name="T63" fmla="*/ 1 h 394"/>
                <a:gd name="T64" fmla="*/ 395 w 407"/>
                <a:gd name="T65"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7" h="394">
                  <a:moveTo>
                    <a:pt x="395" y="0"/>
                  </a:moveTo>
                  <a:lnTo>
                    <a:pt x="12" y="0"/>
                  </a:lnTo>
                  <a:lnTo>
                    <a:pt x="0" y="0"/>
                  </a:lnTo>
                  <a:lnTo>
                    <a:pt x="0" y="11"/>
                  </a:lnTo>
                  <a:lnTo>
                    <a:pt x="0" y="252"/>
                  </a:lnTo>
                  <a:lnTo>
                    <a:pt x="0" y="255"/>
                  </a:lnTo>
                  <a:lnTo>
                    <a:pt x="4" y="260"/>
                  </a:lnTo>
                  <a:lnTo>
                    <a:pt x="7" y="262"/>
                  </a:lnTo>
                  <a:lnTo>
                    <a:pt x="12" y="264"/>
                  </a:lnTo>
                  <a:lnTo>
                    <a:pt x="193" y="264"/>
                  </a:lnTo>
                  <a:lnTo>
                    <a:pt x="198" y="264"/>
                  </a:lnTo>
                  <a:lnTo>
                    <a:pt x="314" y="391"/>
                  </a:lnTo>
                  <a:lnTo>
                    <a:pt x="319" y="394"/>
                  </a:lnTo>
                  <a:lnTo>
                    <a:pt x="324" y="394"/>
                  </a:lnTo>
                  <a:lnTo>
                    <a:pt x="325" y="394"/>
                  </a:lnTo>
                  <a:lnTo>
                    <a:pt x="327" y="394"/>
                  </a:lnTo>
                  <a:lnTo>
                    <a:pt x="331" y="392"/>
                  </a:lnTo>
                  <a:lnTo>
                    <a:pt x="333" y="390"/>
                  </a:lnTo>
                  <a:lnTo>
                    <a:pt x="334" y="386"/>
                  </a:lnTo>
                  <a:lnTo>
                    <a:pt x="336" y="383"/>
                  </a:lnTo>
                  <a:lnTo>
                    <a:pt x="336" y="276"/>
                  </a:lnTo>
                  <a:lnTo>
                    <a:pt x="336" y="264"/>
                  </a:lnTo>
                  <a:lnTo>
                    <a:pt x="347" y="264"/>
                  </a:lnTo>
                  <a:lnTo>
                    <a:pt x="395" y="264"/>
                  </a:lnTo>
                  <a:lnTo>
                    <a:pt x="400" y="262"/>
                  </a:lnTo>
                  <a:lnTo>
                    <a:pt x="403" y="260"/>
                  </a:lnTo>
                  <a:lnTo>
                    <a:pt x="406" y="257"/>
                  </a:lnTo>
                  <a:lnTo>
                    <a:pt x="407" y="252"/>
                  </a:lnTo>
                  <a:lnTo>
                    <a:pt x="407" y="11"/>
                  </a:lnTo>
                  <a:lnTo>
                    <a:pt x="406" y="7"/>
                  </a:lnTo>
                  <a:lnTo>
                    <a:pt x="403" y="3"/>
                  </a:lnTo>
                  <a:lnTo>
                    <a:pt x="400" y="1"/>
                  </a:lnTo>
                  <a:lnTo>
                    <a:pt x="39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tx2">
                    <a:lumMod val="50000"/>
                  </a:schemeClr>
                </a:solidFill>
              </a:endParaRPr>
            </a:p>
          </p:txBody>
        </p:sp>
      </p:grpSp>
      <p:grpSp>
        <p:nvGrpSpPr>
          <p:cNvPr id="79" name="Group 78"/>
          <p:cNvGrpSpPr/>
          <p:nvPr/>
        </p:nvGrpSpPr>
        <p:grpSpPr>
          <a:xfrm>
            <a:off x="1568686" y="3923223"/>
            <a:ext cx="200025" cy="287338"/>
            <a:chOff x="10502900" y="815975"/>
            <a:chExt cx="200025" cy="287338"/>
          </a:xfrm>
          <a:solidFill>
            <a:schemeClr val="bg1"/>
          </a:solidFill>
          <a:effectLst>
            <a:outerShdw blurRad="38100" dist="25400" dir="5400000" algn="ctr" rotWithShape="0">
              <a:srgbClr val="000000">
                <a:alpha val="20000"/>
              </a:srgbClr>
            </a:outerShdw>
          </a:effectLst>
        </p:grpSpPr>
        <p:sp>
          <p:nvSpPr>
            <p:cNvPr id="80" name="Freeform 2127"/>
            <p:cNvSpPr>
              <a:spLocks/>
            </p:cNvSpPr>
            <p:nvPr/>
          </p:nvSpPr>
          <p:spPr bwMode="auto">
            <a:xfrm>
              <a:off x="10502900" y="815975"/>
              <a:ext cx="200025" cy="201613"/>
            </a:xfrm>
            <a:custGeom>
              <a:avLst/>
              <a:gdLst>
                <a:gd name="T0" fmla="*/ 284 w 632"/>
                <a:gd name="T1" fmla="*/ 3 h 632"/>
                <a:gd name="T2" fmla="*/ 237 w 632"/>
                <a:gd name="T3" fmla="*/ 10 h 632"/>
                <a:gd name="T4" fmla="*/ 193 w 632"/>
                <a:gd name="T5" fmla="*/ 26 h 632"/>
                <a:gd name="T6" fmla="*/ 152 w 632"/>
                <a:gd name="T7" fmla="*/ 47 h 632"/>
                <a:gd name="T8" fmla="*/ 115 w 632"/>
                <a:gd name="T9" fmla="*/ 72 h 632"/>
                <a:gd name="T10" fmla="*/ 82 w 632"/>
                <a:gd name="T11" fmla="*/ 104 h 632"/>
                <a:gd name="T12" fmla="*/ 54 w 632"/>
                <a:gd name="T13" fmla="*/ 139 h 632"/>
                <a:gd name="T14" fmla="*/ 31 w 632"/>
                <a:gd name="T15" fmla="*/ 180 h 632"/>
                <a:gd name="T16" fmla="*/ 14 w 632"/>
                <a:gd name="T17" fmla="*/ 222 h 632"/>
                <a:gd name="T18" fmla="*/ 4 w 632"/>
                <a:gd name="T19" fmla="*/ 269 h 632"/>
                <a:gd name="T20" fmla="*/ 0 w 632"/>
                <a:gd name="T21" fmla="*/ 316 h 632"/>
                <a:gd name="T22" fmla="*/ 3 w 632"/>
                <a:gd name="T23" fmla="*/ 363 h 632"/>
                <a:gd name="T24" fmla="*/ 14 w 632"/>
                <a:gd name="T25" fmla="*/ 407 h 632"/>
                <a:gd name="T26" fmla="*/ 30 w 632"/>
                <a:gd name="T27" fmla="*/ 450 h 632"/>
                <a:gd name="T28" fmla="*/ 50 w 632"/>
                <a:gd name="T29" fmla="*/ 489 h 632"/>
                <a:gd name="T30" fmla="*/ 77 w 632"/>
                <a:gd name="T31" fmla="*/ 523 h 632"/>
                <a:gd name="T32" fmla="*/ 109 w 632"/>
                <a:gd name="T33" fmla="*/ 555 h 632"/>
                <a:gd name="T34" fmla="*/ 144 w 632"/>
                <a:gd name="T35" fmla="*/ 581 h 632"/>
                <a:gd name="T36" fmla="*/ 183 w 632"/>
                <a:gd name="T37" fmla="*/ 602 h 632"/>
                <a:gd name="T38" fmla="*/ 225 w 632"/>
                <a:gd name="T39" fmla="*/ 618 h 632"/>
                <a:gd name="T40" fmla="*/ 270 w 632"/>
                <a:gd name="T41" fmla="*/ 628 h 632"/>
                <a:gd name="T42" fmla="*/ 301 w 632"/>
                <a:gd name="T43" fmla="*/ 473 h 632"/>
                <a:gd name="T44" fmla="*/ 256 w 632"/>
                <a:gd name="T45" fmla="*/ 512 h 632"/>
                <a:gd name="T46" fmla="*/ 185 w 632"/>
                <a:gd name="T47" fmla="*/ 447 h 632"/>
                <a:gd name="T48" fmla="*/ 181 w 632"/>
                <a:gd name="T49" fmla="*/ 431 h 632"/>
                <a:gd name="T50" fmla="*/ 196 w 632"/>
                <a:gd name="T51" fmla="*/ 421 h 632"/>
                <a:gd name="T52" fmla="*/ 256 w 632"/>
                <a:gd name="T53" fmla="*/ 475 h 632"/>
                <a:gd name="T54" fmla="*/ 309 w 632"/>
                <a:gd name="T55" fmla="*/ 423 h 632"/>
                <a:gd name="T56" fmla="*/ 319 w 632"/>
                <a:gd name="T57" fmla="*/ 421 h 632"/>
                <a:gd name="T58" fmla="*/ 326 w 632"/>
                <a:gd name="T59" fmla="*/ 426 h 632"/>
                <a:gd name="T60" fmla="*/ 430 w 632"/>
                <a:gd name="T61" fmla="*/ 423 h 632"/>
                <a:gd name="T62" fmla="*/ 446 w 632"/>
                <a:gd name="T63" fmla="*/ 426 h 632"/>
                <a:gd name="T64" fmla="*/ 450 w 632"/>
                <a:gd name="T65" fmla="*/ 442 h 632"/>
                <a:gd name="T66" fmla="*/ 381 w 632"/>
                <a:gd name="T67" fmla="*/ 511 h 632"/>
                <a:gd name="T68" fmla="*/ 365 w 632"/>
                <a:gd name="T69" fmla="*/ 507 h 632"/>
                <a:gd name="T70" fmla="*/ 346 w 632"/>
                <a:gd name="T71" fmla="*/ 630 h 632"/>
                <a:gd name="T72" fmla="*/ 391 w 632"/>
                <a:gd name="T73" fmla="*/ 623 h 632"/>
                <a:gd name="T74" fmla="*/ 434 w 632"/>
                <a:gd name="T75" fmla="*/ 608 h 632"/>
                <a:gd name="T76" fmla="*/ 474 w 632"/>
                <a:gd name="T77" fmla="*/ 589 h 632"/>
                <a:gd name="T78" fmla="*/ 511 w 632"/>
                <a:gd name="T79" fmla="*/ 564 h 632"/>
                <a:gd name="T80" fmla="*/ 544 w 632"/>
                <a:gd name="T81" fmla="*/ 534 h 632"/>
                <a:gd name="T82" fmla="*/ 572 w 632"/>
                <a:gd name="T83" fmla="*/ 501 h 632"/>
                <a:gd name="T84" fmla="*/ 595 w 632"/>
                <a:gd name="T85" fmla="*/ 463 h 632"/>
                <a:gd name="T86" fmla="*/ 613 w 632"/>
                <a:gd name="T87" fmla="*/ 421 h 632"/>
                <a:gd name="T88" fmla="*/ 626 w 632"/>
                <a:gd name="T89" fmla="*/ 378 h 632"/>
                <a:gd name="T90" fmla="*/ 631 w 632"/>
                <a:gd name="T91" fmla="*/ 332 h 632"/>
                <a:gd name="T92" fmla="*/ 629 w 632"/>
                <a:gd name="T93" fmla="*/ 283 h 632"/>
                <a:gd name="T94" fmla="*/ 622 w 632"/>
                <a:gd name="T95" fmla="*/ 237 h 632"/>
                <a:gd name="T96" fmla="*/ 606 w 632"/>
                <a:gd name="T97" fmla="*/ 193 h 632"/>
                <a:gd name="T98" fmla="*/ 585 w 632"/>
                <a:gd name="T99" fmla="*/ 153 h 632"/>
                <a:gd name="T100" fmla="*/ 560 w 632"/>
                <a:gd name="T101" fmla="*/ 115 h 632"/>
                <a:gd name="T102" fmla="*/ 528 w 632"/>
                <a:gd name="T103" fmla="*/ 82 h 632"/>
                <a:gd name="T104" fmla="*/ 492 w 632"/>
                <a:gd name="T105" fmla="*/ 54 h 632"/>
                <a:gd name="T106" fmla="*/ 452 w 632"/>
                <a:gd name="T107" fmla="*/ 32 h 632"/>
                <a:gd name="T108" fmla="*/ 409 w 632"/>
                <a:gd name="T109" fmla="*/ 15 h 632"/>
                <a:gd name="T110" fmla="*/ 364 w 632"/>
                <a:gd name="T111" fmla="*/ 4 h 632"/>
                <a:gd name="T112" fmla="*/ 315 w 632"/>
                <a:gd name="T113" fmla="*/ 0 h 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32" h="632">
                  <a:moveTo>
                    <a:pt x="315" y="0"/>
                  </a:moveTo>
                  <a:lnTo>
                    <a:pt x="299" y="1"/>
                  </a:lnTo>
                  <a:lnTo>
                    <a:pt x="284" y="3"/>
                  </a:lnTo>
                  <a:lnTo>
                    <a:pt x="268" y="4"/>
                  </a:lnTo>
                  <a:lnTo>
                    <a:pt x="252" y="6"/>
                  </a:lnTo>
                  <a:lnTo>
                    <a:pt x="237" y="10"/>
                  </a:lnTo>
                  <a:lnTo>
                    <a:pt x="221" y="15"/>
                  </a:lnTo>
                  <a:lnTo>
                    <a:pt x="207" y="20"/>
                  </a:lnTo>
                  <a:lnTo>
                    <a:pt x="193" y="26"/>
                  </a:lnTo>
                  <a:lnTo>
                    <a:pt x="179" y="32"/>
                  </a:lnTo>
                  <a:lnTo>
                    <a:pt x="165" y="38"/>
                  </a:lnTo>
                  <a:lnTo>
                    <a:pt x="152" y="47"/>
                  </a:lnTo>
                  <a:lnTo>
                    <a:pt x="139" y="54"/>
                  </a:lnTo>
                  <a:lnTo>
                    <a:pt x="127" y="64"/>
                  </a:lnTo>
                  <a:lnTo>
                    <a:pt x="115" y="72"/>
                  </a:lnTo>
                  <a:lnTo>
                    <a:pt x="103" y="82"/>
                  </a:lnTo>
                  <a:lnTo>
                    <a:pt x="92" y="93"/>
                  </a:lnTo>
                  <a:lnTo>
                    <a:pt x="82" y="104"/>
                  </a:lnTo>
                  <a:lnTo>
                    <a:pt x="72" y="115"/>
                  </a:lnTo>
                  <a:lnTo>
                    <a:pt x="63" y="127"/>
                  </a:lnTo>
                  <a:lnTo>
                    <a:pt x="54" y="139"/>
                  </a:lnTo>
                  <a:lnTo>
                    <a:pt x="45" y="153"/>
                  </a:lnTo>
                  <a:lnTo>
                    <a:pt x="38" y="166"/>
                  </a:lnTo>
                  <a:lnTo>
                    <a:pt x="31" y="180"/>
                  </a:lnTo>
                  <a:lnTo>
                    <a:pt x="25" y="193"/>
                  </a:lnTo>
                  <a:lnTo>
                    <a:pt x="19" y="208"/>
                  </a:lnTo>
                  <a:lnTo>
                    <a:pt x="14" y="222"/>
                  </a:lnTo>
                  <a:lnTo>
                    <a:pt x="10" y="237"/>
                  </a:lnTo>
                  <a:lnTo>
                    <a:pt x="6" y="253"/>
                  </a:lnTo>
                  <a:lnTo>
                    <a:pt x="4" y="269"/>
                  </a:lnTo>
                  <a:lnTo>
                    <a:pt x="1" y="283"/>
                  </a:lnTo>
                  <a:lnTo>
                    <a:pt x="0" y="301"/>
                  </a:lnTo>
                  <a:lnTo>
                    <a:pt x="0" y="316"/>
                  </a:lnTo>
                  <a:lnTo>
                    <a:pt x="0" y="332"/>
                  </a:lnTo>
                  <a:lnTo>
                    <a:pt x="1" y="347"/>
                  </a:lnTo>
                  <a:lnTo>
                    <a:pt x="3" y="363"/>
                  </a:lnTo>
                  <a:lnTo>
                    <a:pt x="6" y="378"/>
                  </a:lnTo>
                  <a:lnTo>
                    <a:pt x="9" y="393"/>
                  </a:lnTo>
                  <a:lnTo>
                    <a:pt x="14" y="407"/>
                  </a:lnTo>
                  <a:lnTo>
                    <a:pt x="17" y="421"/>
                  </a:lnTo>
                  <a:lnTo>
                    <a:pt x="23" y="436"/>
                  </a:lnTo>
                  <a:lnTo>
                    <a:pt x="30" y="450"/>
                  </a:lnTo>
                  <a:lnTo>
                    <a:pt x="36" y="463"/>
                  </a:lnTo>
                  <a:lnTo>
                    <a:pt x="43" y="475"/>
                  </a:lnTo>
                  <a:lnTo>
                    <a:pt x="50" y="489"/>
                  </a:lnTo>
                  <a:lnTo>
                    <a:pt x="59" y="501"/>
                  </a:lnTo>
                  <a:lnTo>
                    <a:pt x="69" y="512"/>
                  </a:lnTo>
                  <a:lnTo>
                    <a:pt x="77" y="523"/>
                  </a:lnTo>
                  <a:lnTo>
                    <a:pt x="87" y="534"/>
                  </a:lnTo>
                  <a:lnTo>
                    <a:pt x="98" y="545"/>
                  </a:lnTo>
                  <a:lnTo>
                    <a:pt x="109" y="555"/>
                  </a:lnTo>
                  <a:lnTo>
                    <a:pt x="120" y="564"/>
                  </a:lnTo>
                  <a:lnTo>
                    <a:pt x="132" y="573"/>
                  </a:lnTo>
                  <a:lnTo>
                    <a:pt x="144" y="581"/>
                  </a:lnTo>
                  <a:lnTo>
                    <a:pt x="157" y="589"/>
                  </a:lnTo>
                  <a:lnTo>
                    <a:pt x="170" y="596"/>
                  </a:lnTo>
                  <a:lnTo>
                    <a:pt x="183" y="602"/>
                  </a:lnTo>
                  <a:lnTo>
                    <a:pt x="197" y="608"/>
                  </a:lnTo>
                  <a:lnTo>
                    <a:pt x="210" y="613"/>
                  </a:lnTo>
                  <a:lnTo>
                    <a:pt x="225" y="618"/>
                  </a:lnTo>
                  <a:lnTo>
                    <a:pt x="240" y="623"/>
                  </a:lnTo>
                  <a:lnTo>
                    <a:pt x="254" y="625"/>
                  </a:lnTo>
                  <a:lnTo>
                    <a:pt x="270" y="628"/>
                  </a:lnTo>
                  <a:lnTo>
                    <a:pt x="285" y="630"/>
                  </a:lnTo>
                  <a:lnTo>
                    <a:pt x="301" y="632"/>
                  </a:lnTo>
                  <a:lnTo>
                    <a:pt x="301" y="473"/>
                  </a:lnTo>
                  <a:lnTo>
                    <a:pt x="267" y="507"/>
                  </a:lnTo>
                  <a:lnTo>
                    <a:pt x="262" y="511"/>
                  </a:lnTo>
                  <a:lnTo>
                    <a:pt x="256" y="512"/>
                  </a:lnTo>
                  <a:lnTo>
                    <a:pt x="249" y="511"/>
                  </a:lnTo>
                  <a:lnTo>
                    <a:pt x="245" y="507"/>
                  </a:lnTo>
                  <a:lnTo>
                    <a:pt x="185" y="447"/>
                  </a:lnTo>
                  <a:lnTo>
                    <a:pt x="181" y="442"/>
                  </a:lnTo>
                  <a:lnTo>
                    <a:pt x="180" y="436"/>
                  </a:lnTo>
                  <a:lnTo>
                    <a:pt x="181" y="431"/>
                  </a:lnTo>
                  <a:lnTo>
                    <a:pt x="185" y="426"/>
                  </a:lnTo>
                  <a:lnTo>
                    <a:pt x="190" y="423"/>
                  </a:lnTo>
                  <a:lnTo>
                    <a:pt x="196" y="421"/>
                  </a:lnTo>
                  <a:lnTo>
                    <a:pt x="201" y="423"/>
                  </a:lnTo>
                  <a:lnTo>
                    <a:pt x="205" y="426"/>
                  </a:lnTo>
                  <a:lnTo>
                    <a:pt x="256" y="475"/>
                  </a:lnTo>
                  <a:lnTo>
                    <a:pt x="304" y="426"/>
                  </a:lnTo>
                  <a:lnTo>
                    <a:pt x="307" y="424"/>
                  </a:lnTo>
                  <a:lnTo>
                    <a:pt x="309" y="423"/>
                  </a:lnTo>
                  <a:lnTo>
                    <a:pt x="313" y="421"/>
                  </a:lnTo>
                  <a:lnTo>
                    <a:pt x="315" y="421"/>
                  </a:lnTo>
                  <a:lnTo>
                    <a:pt x="319" y="421"/>
                  </a:lnTo>
                  <a:lnTo>
                    <a:pt x="321" y="423"/>
                  </a:lnTo>
                  <a:lnTo>
                    <a:pt x="324" y="424"/>
                  </a:lnTo>
                  <a:lnTo>
                    <a:pt x="326" y="426"/>
                  </a:lnTo>
                  <a:lnTo>
                    <a:pt x="375" y="475"/>
                  </a:lnTo>
                  <a:lnTo>
                    <a:pt x="425" y="426"/>
                  </a:lnTo>
                  <a:lnTo>
                    <a:pt x="430" y="423"/>
                  </a:lnTo>
                  <a:lnTo>
                    <a:pt x="436" y="421"/>
                  </a:lnTo>
                  <a:lnTo>
                    <a:pt x="441" y="423"/>
                  </a:lnTo>
                  <a:lnTo>
                    <a:pt x="446" y="426"/>
                  </a:lnTo>
                  <a:lnTo>
                    <a:pt x="450" y="431"/>
                  </a:lnTo>
                  <a:lnTo>
                    <a:pt x="451" y="436"/>
                  </a:lnTo>
                  <a:lnTo>
                    <a:pt x="450" y="442"/>
                  </a:lnTo>
                  <a:lnTo>
                    <a:pt x="446" y="447"/>
                  </a:lnTo>
                  <a:lnTo>
                    <a:pt x="386" y="507"/>
                  </a:lnTo>
                  <a:lnTo>
                    <a:pt x="381" y="511"/>
                  </a:lnTo>
                  <a:lnTo>
                    <a:pt x="375" y="512"/>
                  </a:lnTo>
                  <a:lnTo>
                    <a:pt x="370" y="511"/>
                  </a:lnTo>
                  <a:lnTo>
                    <a:pt x="365" y="507"/>
                  </a:lnTo>
                  <a:lnTo>
                    <a:pt x="330" y="473"/>
                  </a:lnTo>
                  <a:lnTo>
                    <a:pt x="330" y="632"/>
                  </a:lnTo>
                  <a:lnTo>
                    <a:pt x="346" y="630"/>
                  </a:lnTo>
                  <a:lnTo>
                    <a:pt x="362" y="628"/>
                  </a:lnTo>
                  <a:lnTo>
                    <a:pt x="376" y="625"/>
                  </a:lnTo>
                  <a:lnTo>
                    <a:pt x="391" y="623"/>
                  </a:lnTo>
                  <a:lnTo>
                    <a:pt x="406" y="618"/>
                  </a:lnTo>
                  <a:lnTo>
                    <a:pt x="420" y="613"/>
                  </a:lnTo>
                  <a:lnTo>
                    <a:pt x="434" y="608"/>
                  </a:lnTo>
                  <a:lnTo>
                    <a:pt x="449" y="602"/>
                  </a:lnTo>
                  <a:lnTo>
                    <a:pt x="462" y="596"/>
                  </a:lnTo>
                  <a:lnTo>
                    <a:pt x="474" y="589"/>
                  </a:lnTo>
                  <a:lnTo>
                    <a:pt x="488" y="581"/>
                  </a:lnTo>
                  <a:lnTo>
                    <a:pt x="500" y="573"/>
                  </a:lnTo>
                  <a:lnTo>
                    <a:pt x="511" y="564"/>
                  </a:lnTo>
                  <a:lnTo>
                    <a:pt x="522" y="555"/>
                  </a:lnTo>
                  <a:lnTo>
                    <a:pt x="533" y="545"/>
                  </a:lnTo>
                  <a:lnTo>
                    <a:pt x="544" y="534"/>
                  </a:lnTo>
                  <a:lnTo>
                    <a:pt x="554" y="523"/>
                  </a:lnTo>
                  <a:lnTo>
                    <a:pt x="563" y="512"/>
                  </a:lnTo>
                  <a:lnTo>
                    <a:pt x="572" y="501"/>
                  </a:lnTo>
                  <a:lnTo>
                    <a:pt x="580" y="489"/>
                  </a:lnTo>
                  <a:lnTo>
                    <a:pt x="588" y="475"/>
                  </a:lnTo>
                  <a:lnTo>
                    <a:pt x="595" y="463"/>
                  </a:lnTo>
                  <a:lnTo>
                    <a:pt x="602" y="450"/>
                  </a:lnTo>
                  <a:lnTo>
                    <a:pt x="609" y="436"/>
                  </a:lnTo>
                  <a:lnTo>
                    <a:pt x="613" y="421"/>
                  </a:lnTo>
                  <a:lnTo>
                    <a:pt x="618" y="408"/>
                  </a:lnTo>
                  <a:lnTo>
                    <a:pt x="622" y="393"/>
                  </a:lnTo>
                  <a:lnTo>
                    <a:pt x="626" y="378"/>
                  </a:lnTo>
                  <a:lnTo>
                    <a:pt x="628" y="363"/>
                  </a:lnTo>
                  <a:lnTo>
                    <a:pt x="631" y="347"/>
                  </a:lnTo>
                  <a:lnTo>
                    <a:pt x="631" y="332"/>
                  </a:lnTo>
                  <a:lnTo>
                    <a:pt x="632" y="316"/>
                  </a:lnTo>
                  <a:lnTo>
                    <a:pt x="631" y="301"/>
                  </a:lnTo>
                  <a:lnTo>
                    <a:pt x="629" y="283"/>
                  </a:lnTo>
                  <a:lnTo>
                    <a:pt x="628" y="269"/>
                  </a:lnTo>
                  <a:lnTo>
                    <a:pt x="626" y="253"/>
                  </a:lnTo>
                  <a:lnTo>
                    <a:pt x="622" y="237"/>
                  </a:lnTo>
                  <a:lnTo>
                    <a:pt x="617" y="222"/>
                  </a:lnTo>
                  <a:lnTo>
                    <a:pt x="612" y="208"/>
                  </a:lnTo>
                  <a:lnTo>
                    <a:pt x="606" y="193"/>
                  </a:lnTo>
                  <a:lnTo>
                    <a:pt x="600" y="180"/>
                  </a:lnTo>
                  <a:lnTo>
                    <a:pt x="594" y="166"/>
                  </a:lnTo>
                  <a:lnTo>
                    <a:pt x="585" y="153"/>
                  </a:lnTo>
                  <a:lnTo>
                    <a:pt x="578" y="139"/>
                  </a:lnTo>
                  <a:lnTo>
                    <a:pt x="568" y="127"/>
                  </a:lnTo>
                  <a:lnTo>
                    <a:pt x="560" y="115"/>
                  </a:lnTo>
                  <a:lnTo>
                    <a:pt x="550" y="104"/>
                  </a:lnTo>
                  <a:lnTo>
                    <a:pt x="539" y="93"/>
                  </a:lnTo>
                  <a:lnTo>
                    <a:pt x="528" y="82"/>
                  </a:lnTo>
                  <a:lnTo>
                    <a:pt x="517" y="72"/>
                  </a:lnTo>
                  <a:lnTo>
                    <a:pt x="505" y="64"/>
                  </a:lnTo>
                  <a:lnTo>
                    <a:pt x="492" y="54"/>
                  </a:lnTo>
                  <a:lnTo>
                    <a:pt x="479" y="47"/>
                  </a:lnTo>
                  <a:lnTo>
                    <a:pt x="466" y="38"/>
                  </a:lnTo>
                  <a:lnTo>
                    <a:pt x="452" y="32"/>
                  </a:lnTo>
                  <a:lnTo>
                    <a:pt x="439" y="26"/>
                  </a:lnTo>
                  <a:lnTo>
                    <a:pt x="424" y="20"/>
                  </a:lnTo>
                  <a:lnTo>
                    <a:pt x="409" y="15"/>
                  </a:lnTo>
                  <a:lnTo>
                    <a:pt x="395" y="10"/>
                  </a:lnTo>
                  <a:lnTo>
                    <a:pt x="379" y="6"/>
                  </a:lnTo>
                  <a:lnTo>
                    <a:pt x="364" y="4"/>
                  </a:lnTo>
                  <a:lnTo>
                    <a:pt x="348" y="3"/>
                  </a:lnTo>
                  <a:lnTo>
                    <a:pt x="331" y="1"/>
                  </a:lnTo>
                  <a:lnTo>
                    <a:pt x="31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tx2">
                    <a:lumMod val="50000"/>
                  </a:schemeClr>
                </a:solidFill>
              </a:endParaRPr>
            </a:p>
          </p:txBody>
        </p:sp>
        <p:sp>
          <p:nvSpPr>
            <p:cNvPr id="81" name="Freeform 2128"/>
            <p:cNvSpPr>
              <a:spLocks/>
            </p:cNvSpPr>
            <p:nvPr/>
          </p:nvSpPr>
          <p:spPr bwMode="auto">
            <a:xfrm>
              <a:off x="10569575" y="1036638"/>
              <a:ext cx="66675" cy="9525"/>
            </a:xfrm>
            <a:custGeom>
              <a:avLst/>
              <a:gdLst>
                <a:gd name="T0" fmla="*/ 196 w 210"/>
                <a:gd name="T1" fmla="*/ 0 h 29"/>
                <a:gd name="T2" fmla="*/ 15 w 210"/>
                <a:gd name="T3" fmla="*/ 0 h 29"/>
                <a:gd name="T4" fmla="*/ 9 w 210"/>
                <a:gd name="T5" fmla="*/ 1 h 29"/>
                <a:gd name="T6" fmla="*/ 5 w 210"/>
                <a:gd name="T7" fmla="*/ 3 h 29"/>
                <a:gd name="T8" fmla="*/ 2 w 210"/>
                <a:gd name="T9" fmla="*/ 8 h 29"/>
                <a:gd name="T10" fmla="*/ 0 w 210"/>
                <a:gd name="T11" fmla="*/ 14 h 29"/>
                <a:gd name="T12" fmla="*/ 2 w 210"/>
                <a:gd name="T13" fmla="*/ 20 h 29"/>
                <a:gd name="T14" fmla="*/ 5 w 210"/>
                <a:gd name="T15" fmla="*/ 25 h 29"/>
                <a:gd name="T16" fmla="*/ 9 w 210"/>
                <a:gd name="T17" fmla="*/ 28 h 29"/>
                <a:gd name="T18" fmla="*/ 15 w 210"/>
                <a:gd name="T19" fmla="*/ 29 h 29"/>
                <a:gd name="T20" fmla="*/ 196 w 210"/>
                <a:gd name="T21" fmla="*/ 29 h 29"/>
                <a:gd name="T22" fmla="*/ 202 w 210"/>
                <a:gd name="T23" fmla="*/ 28 h 29"/>
                <a:gd name="T24" fmla="*/ 207 w 210"/>
                <a:gd name="T25" fmla="*/ 25 h 29"/>
                <a:gd name="T26" fmla="*/ 209 w 210"/>
                <a:gd name="T27" fmla="*/ 20 h 29"/>
                <a:gd name="T28" fmla="*/ 210 w 210"/>
                <a:gd name="T29" fmla="*/ 14 h 29"/>
                <a:gd name="T30" fmla="*/ 209 w 210"/>
                <a:gd name="T31" fmla="*/ 8 h 29"/>
                <a:gd name="T32" fmla="*/ 207 w 210"/>
                <a:gd name="T33" fmla="*/ 3 h 29"/>
                <a:gd name="T34" fmla="*/ 202 w 210"/>
                <a:gd name="T35" fmla="*/ 1 h 29"/>
                <a:gd name="T36" fmla="*/ 196 w 210"/>
                <a:gd name="T3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0" h="29">
                  <a:moveTo>
                    <a:pt x="196" y="0"/>
                  </a:moveTo>
                  <a:lnTo>
                    <a:pt x="15" y="0"/>
                  </a:lnTo>
                  <a:lnTo>
                    <a:pt x="9" y="1"/>
                  </a:lnTo>
                  <a:lnTo>
                    <a:pt x="5" y="3"/>
                  </a:lnTo>
                  <a:lnTo>
                    <a:pt x="2" y="8"/>
                  </a:lnTo>
                  <a:lnTo>
                    <a:pt x="0" y="14"/>
                  </a:lnTo>
                  <a:lnTo>
                    <a:pt x="2" y="20"/>
                  </a:lnTo>
                  <a:lnTo>
                    <a:pt x="5" y="25"/>
                  </a:lnTo>
                  <a:lnTo>
                    <a:pt x="9" y="28"/>
                  </a:lnTo>
                  <a:lnTo>
                    <a:pt x="15" y="29"/>
                  </a:lnTo>
                  <a:lnTo>
                    <a:pt x="196" y="29"/>
                  </a:lnTo>
                  <a:lnTo>
                    <a:pt x="202" y="28"/>
                  </a:lnTo>
                  <a:lnTo>
                    <a:pt x="207" y="25"/>
                  </a:lnTo>
                  <a:lnTo>
                    <a:pt x="209" y="20"/>
                  </a:lnTo>
                  <a:lnTo>
                    <a:pt x="210" y="14"/>
                  </a:lnTo>
                  <a:lnTo>
                    <a:pt x="209" y="8"/>
                  </a:lnTo>
                  <a:lnTo>
                    <a:pt x="207" y="3"/>
                  </a:lnTo>
                  <a:lnTo>
                    <a:pt x="202" y="1"/>
                  </a:lnTo>
                  <a:lnTo>
                    <a:pt x="19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tx2">
                    <a:lumMod val="50000"/>
                  </a:schemeClr>
                </a:solidFill>
              </a:endParaRPr>
            </a:p>
          </p:txBody>
        </p:sp>
        <p:sp>
          <p:nvSpPr>
            <p:cNvPr id="82" name="Freeform 2129"/>
            <p:cNvSpPr>
              <a:spLocks/>
            </p:cNvSpPr>
            <p:nvPr/>
          </p:nvSpPr>
          <p:spPr bwMode="auto">
            <a:xfrm>
              <a:off x="10569575" y="1055688"/>
              <a:ext cx="66675" cy="9525"/>
            </a:xfrm>
            <a:custGeom>
              <a:avLst/>
              <a:gdLst>
                <a:gd name="T0" fmla="*/ 196 w 210"/>
                <a:gd name="T1" fmla="*/ 0 h 31"/>
                <a:gd name="T2" fmla="*/ 15 w 210"/>
                <a:gd name="T3" fmla="*/ 0 h 31"/>
                <a:gd name="T4" fmla="*/ 9 w 210"/>
                <a:gd name="T5" fmla="*/ 2 h 31"/>
                <a:gd name="T6" fmla="*/ 5 w 210"/>
                <a:gd name="T7" fmla="*/ 5 h 31"/>
                <a:gd name="T8" fmla="*/ 2 w 210"/>
                <a:gd name="T9" fmla="*/ 10 h 31"/>
                <a:gd name="T10" fmla="*/ 0 w 210"/>
                <a:gd name="T11" fmla="*/ 15 h 31"/>
                <a:gd name="T12" fmla="*/ 2 w 210"/>
                <a:gd name="T13" fmla="*/ 21 h 31"/>
                <a:gd name="T14" fmla="*/ 5 w 210"/>
                <a:gd name="T15" fmla="*/ 26 h 31"/>
                <a:gd name="T16" fmla="*/ 9 w 210"/>
                <a:gd name="T17" fmla="*/ 30 h 31"/>
                <a:gd name="T18" fmla="*/ 15 w 210"/>
                <a:gd name="T19" fmla="*/ 31 h 31"/>
                <a:gd name="T20" fmla="*/ 196 w 210"/>
                <a:gd name="T21" fmla="*/ 31 h 31"/>
                <a:gd name="T22" fmla="*/ 202 w 210"/>
                <a:gd name="T23" fmla="*/ 30 h 31"/>
                <a:gd name="T24" fmla="*/ 207 w 210"/>
                <a:gd name="T25" fmla="*/ 26 h 31"/>
                <a:gd name="T26" fmla="*/ 209 w 210"/>
                <a:gd name="T27" fmla="*/ 21 h 31"/>
                <a:gd name="T28" fmla="*/ 210 w 210"/>
                <a:gd name="T29" fmla="*/ 15 h 31"/>
                <a:gd name="T30" fmla="*/ 209 w 210"/>
                <a:gd name="T31" fmla="*/ 10 h 31"/>
                <a:gd name="T32" fmla="*/ 207 w 210"/>
                <a:gd name="T33" fmla="*/ 5 h 31"/>
                <a:gd name="T34" fmla="*/ 202 w 210"/>
                <a:gd name="T35" fmla="*/ 2 h 31"/>
                <a:gd name="T36" fmla="*/ 196 w 210"/>
                <a:gd name="T3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0" h="31">
                  <a:moveTo>
                    <a:pt x="196" y="0"/>
                  </a:moveTo>
                  <a:lnTo>
                    <a:pt x="15" y="0"/>
                  </a:lnTo>
                  <a:lnTo>
                    <a:pt x="9" y="2"/>
                  </a:lnTo>
                  <a:lnTo>
                    <a:pt x="5" y="5"/>
                  </a:lnTo>
                  <a:lnTo>
                    <a:pt x="2" y="10"/>
                  </a:lnTo>
                  <a:lnTo>
                    <a:pt x="0" y="15"/>
                  </a:lnTo>
                  <a:lnTo>
                    <a:pt x="2" y="21"/>
                  </a:lnTo>
                  <a:lnTo>
                    <a:pt x="5" y="26"/>
                  </a:lnTo>
                  <a:lnTo>
                    <a:pt x="9" y="30"/>
                  </a:lnTo>
                  <a:lnTo>
                    <a:pt x="15" y="31"/>
                  </a:lnTo>
                  <a:lnTo>
                    <a:pt x="196" y="31"/>
                  </a:lnTo>
                  <a:lnTo>
                    <a:pt x="202" y="30"/>
                  </a:lnTo>
                  <a:lnTo>
                    <a:pt x="207" y="26"/>
                  </a:lnTo>
                  <a:lnTo>
                    <a:pt x="209" y="21"/>
                  </a:lnTo>
                  <a:lnTo>
                    <a:pt x="210" y="15"/>
                  </a:lnTo>
                  <a:lnTo>
                    <a:pt x="209" y="10"/>
                  </a:lnTo>
                  <a:lnTo>
                    <a:pt x="207" y="5"/>
                  </a:lnTo>
                  <a:lnTo>
                    <a:pt x="202" y="2"/>
                  </a:lnTo>
                  <a:lnTo>
                    <a:pt x="19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tx2">
                    <a:lumMod val="50000"/>
                  </a:schemeClr>
                </a:solidFill>
              </a:endParaRPr>
            </a:p>
          </p:txBody>
        </p:sp>
        <p:sp>
          <p:nvSpPr>
            <p:cNvPr id="83" name="Freeform 2130"/>
            <p:cNvSpPr>
              <a:spLocks/>
            </p:cNvSpPr>
            <p:nvPr/>
          </p:nvSpPr>
          <p:spPr bwMode="auto">
            <a:xfrm>
              <a:off x="10569575" y="1074738"/>
              <a:ext cx="66675" cy="28575"/>
            </a:xfrm>
            <a:custGeom>
              <a:avLst/>
              <a:gdLst>
                <a:gd name="T0" fmla="*/ 196 w 210"/>
                <a:gd name="T1" fmla="*/ 0 h 91"/>
                <a:gd name="T2" fmla="*/ 15 w 210"/>
                <a:gd name="T3" fmla="*/ 0 h 91"/>
                <a:gd name="T4" fmla="*/ 9 w 210"/>
                <a:gd name="T5" fmla="*/ 1 h 91"/>
                <a:gd name="T6" fmla="*/ 5 w 210"/>
                <a:gd name="T7" fmla="*/ 5 h 91"/>
                <a:gd name="T8" fmla="*/ 2 w 210"/>
                <a:gd name="T9" fmla="*/ 10 h 91"/>
                <a:gd name="T10" fmla="*/ 0 w 210"/>
                <a:gd name="T11" fmla="*/ 16 h 91"/>
                <a:gd name="T12" fmla="*/ 2 w 210"/>
                <a:gd name="T13" fmla="*/ 21 h 91"/>
                <a:gd name="T14" fmla="*/ 5 w 210"/>
                <a:gd name="T15" fmla="*/ 26 h 91"/>
                <a:gd name="T16" fmla="*/ 9 w 210"/>
                <a:gd name="T17" fmla="*/ 30 h 91"/>
                <a:gd name="T18" fmla="*/ 15 w 210"/>
                <a:gd name="T19" fmla="*/ 31 h 91"/>
                <a:gd name="T20" fmla="*/ 91 w 210"/>
                <a:gd name="T21" fmla="*/ 31 h 91"/>
                <a:gd name="T22" fmla="*/ 91 w 210"/>
                <a:gd name="T23" fmla="*/ 76 h 91"/>
                <a:gd name="T24" fmla="*/ 92 w 210"/>
                <a:gd name="T25" fmla="*/ 82 h 91"/>
                <a:gd name="T26" fmla="*/ 94 w 210"/>
                <a:gd name="T27" fmla="*/ 87 h 91"/>
                <a:gd name="T28" fmla="*/ 99 w 210"/>
                <a:gd name="T29" fmla="*/ 89 h 91"/>
                <a:gd name="T30" fmla="*/ 105 w 210"/>
                <a:gd name="T31" fmla="*/ 91 h 91"/>
                <a:gd name="T32" fmla="*/ 111 w 210"/>
                <a:gd name="T33" fmla="*/ 89 h 91"/>
                <a:gd name="T34" fmla="*/ 116 w 210"/>
                <a:gd name="T35" fmla="*/ 87 h 91"/>
                <a:gd name="T36" fmla="*/ 120 w 210"/>
                <a:gd name="T37" fmla="*/ 82 h 91"/>
                <a:gd name="T38" fmla="*/ 120 w 210"/>
                <a:gd name="T39" fmla="*/ 76 h 91"/>
                <a:gd name="T40" fmla="*/ 120 w 210"/>
                <a:gd name="T41" fmla="*/ 31 h 91"/>
                <a:gd name="T42" fmla="*/ 196 w 210"/>
                <a:gd name="T43" fmla="*/ 31 h 91"/>
                <a:gd name="T44" fmla="*/ 202 w 210"/>
                <a:gd name="T45" fmla="*/ 30 h 91"/>
                <a:gd name="T46" fmla="*/ 207 w 210"/>
                <a:gd name="T47" fmla="*/ 26 h 91"/>
                <a:gd name="T48" fmla="*/ 209 w 210"/>
                <a:gd name="T49" fmla="*/ 21 h 91"/>
                <a:gd name="T50" fmla="*/ 210 w 210"/>
                <a:gd name="T51" fmla="*/ 16 h 91"/>
                <a:gd name="T52" fmla="*/ 209 w 210"/>
                <a:gd name="T53" fmla="*/ 10 h 91"/>
                <a:gd name="T54" fmla="*/ 207 w 210"/>
                <a:gd name="T55" fmla="*/ 5 h 91"/>
                <a:gd name="T56" fmla="*/ 202 w 210"/>
                <a:gd name="T57" fmla="*/ 1 h 91"/>
                <a:gd name="T58" fmla="*/ 196 w 210"/>
                <a:gd name="T5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0" h="91">
                  <a:moveTo>
                    <a:pt x="196" y="0"/>
                  </a:moveTo>
                  <a:lnTo>
                    <a:pt x="15" y="0"/>
                  </a:lnTo>
                  <a:lnTo>
                    <a:pt x="9" y="1"/>
                  </a:lnTo>
                  <a:lnTo>
                    <a:pt x="5" y="5"/>
                  </a:lnTo>
                  <a:lnTo>
                    <a:pt x="2" y="10"/>
                  </a:lnTo>
                  <a:lnTo>
                    <a:pt x="0" y="16"/>
                  </a:lnTo>
                  <a:lnTo>
                    <a:pt x="2" y="21"/>
                  </a:lnTo>
                  <a:lnTo>
                    <a:pt x="5" y="26"/>
                  </a:lnTo>
                  <a:lnTo>
                    <a:pt x="9" y="30"/>
                  </a:lnTo>
                  <a:lnTo>
                    <a:pt x="15" y="31"/>
                  </a:lnTo>
                  <a:lnTo>
                    <a:pt x="91" y="31"/>
                  </a:lnTo>
                  <a:lnTo>
                    <a:pt x="91" y="76"/>
                  </a:lnTo>
                  <a:lnTo>
                    <a:pt x="92" y="82"/>
                  </a:lnTo>
                  <a:lnTo>
                    <a:pt x="94" y="87"/>
                  </a:lnTo>
                  <a:lnTo>
                    <a:pt x="99" y="89"/>
                  </a:lnTo>
                  <a:lnTo>
                    <a:pt x="105" y="91"/>
                  </a:lnTo>
                  <a:lnTo>
                    <a:pt x="111" y="89"/>
                  </a:lnTo>
                  <a:lnTo>
                    <a:pt x="116" y="87"/>
                  </a:lnTo>
                  <a:lnTo>
                    <a:pt x="120" y="82"/>
                  </a:lnTo>
                  <a:lnTo>
                    <a:pt x="120" y="76"/>
                  </a:lnTo>
                  <a:lnTo>
                    <a:pt x="120" y="31"/>
                  </a:lnTo>
                  <a:lnTo>
                    <a:pt x="196" y="31"/>
                  </a:lnTo>
                  <a:lnTo>
                    <a:pt x="202" y="30"/>
                  </a:lnTo>
                  <a:lnTo>
                    <a:pt x="207" y="26"/>
                  </a:lnTo>
                  <a:lnTo>
                    <a:pt x="209" y="21"/>
                  </a:lnTo>
                  <a:lnTo>
                    <a:pt x="210" y="16"/>
                  </a:lnTo>
                  <a:lnTo>
                    <a:pt x="209" y="10"/>
                  </a:lnTo>
                  <a:lnTo>
                    <a:pt x="207" y="5"/>
                  </a:lnTo>
                  <a:lnTo>
                    <a:pt x="202" y="1"/>
                  </a:lnTo>
                  <a:lnTo>
                    <a:pt x="19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tx2">
                    <a:lumMod val="50000"/>
                  </a:schemeClr>
                </a:solidFill>
              </a:endParaRPr>
            </a:p>
          </p:txBody>
        </p:sp>
      </p:grpSp>
      <p:grpSp>
        <p:nvGrpSpPr>
          <p:cNvPr id="84" name="Group 83"/>
          <p:cNvGrpSpPr/>
          <p:nvPr/>
        </p:nvGrpSpPr>
        <p:grpSpPr>
          <a:xfrm>
            <a:off x="760114" y="171929"/>
            <a:ext cx="1371600" cy="110556"/>
            <a:chOff x="-170626" y="0"/>
            <a:chExt cx="13534857" cy="166915"/>
          </a:xfrm>
        </p:grpSpPr>
        <p:sp>
          <p:nvSpPr>
            <p:cNvPr id="85" name="Parallelogram 84"/>
            <p:cNvSpPr/>
            <p:nvPr/>
          </p:nvSpPr>
          <p:spPr>
            <a:xfrm>
              <a:off x="-170626" y="0"/>
              <a:ext cx="4511619" cy="166915"/>
            </a:xfrm>
            <a:prstGeom prst="parallelogram">
              <a:avLst>
                <a:gd name="adj" fmla="val 114362"/>
              </a:avLst>
            </a:prstGeom>
            <a:solidFill>
              <a:srgbClr val="849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86" name="Parallelogram 85"/>
            <p:cNvSpPr/>
            <p:nvPr/>
          </p:nvSpPr>
          <p:spPr>
            <a:xfrm>
              <a:off x="4340993"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87" name="Parallelogram 86"/>
            <p:cNvSpPr/>
            <p:nvPr/>
          </p:nvSpPr>
          <p:spPr>
            <a:xfrm>
              <a:off x="8852612" y="0"/>
              <a:ext cx="4511619" cy="166915"/>
            </a:xfrm>
            <a:prstGeom prst="parallelogram">
              <a:avLst>
                <a:gd name="adj" fmla="val 114362"/>
              </a:avLst>
            </a:prstGeom>
            <a:solidFill>
              <a:srgbClr val="281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grpSp>
      <p:sp>
        <p:nvSpPr>
          <p:cNvPr id="2" name="TextBox 1"/>
          <p:cNvSpPr txBox="1"/>
          <p:nvPr/>
        </p:nvSpPr>
        <p:spPr>
          <a:xfrm rot="515140">
            <a:off x="1392928" y="2971451"/>
            <a:ext cx="1206091" cy="369332"/>
          </a:xfrm>
          <a:prstGeom prst="rect">
            <a:avLst/>
          </a:prstGeom>
          <a:noFill/>
        </p:spPr>
        <p:txBody>
          <a:bodyPr wrap="square" rtlCol="0">
            <a:spAutoFit/>
          </a:bodyPr>
          <a:lstStyle/>
          <a:p>
            <a:r>
              <a:rPr lang="en-US" i="1" spc="300" dirty="0" smtClean="0">
                <a:latin typeface="Segoe UI Light" panose="020B0502040204020203" pitchFamily="34" charset="0"/>
                <a:cs typeface="Segoe UI Light" panose="020B0502040204020203" pitchFamily="34" charset="0"/>
              </a:rPr>
              <a:t>2014</a:t>
            </a:r>
            <a:endParaRPr lang="en-US" i="1" spc="300" dirty="0">
              <a:latin typeface="Segoe UI Light" panose="020B0502040204020203" pitchFamily="34" charset="0"/>
              <a:cs typeface="Segoe UI Light" panose="020B0502040204020203" pitchFamily="34" charset="0"/>
            </a:endParaRPr>
          </a:p>
        </p:txBody>
      </p:sp>
      <p:sp>
        <p:nvSpPr>
          <p:cNvPr id="88" name="TextBox 87"/>
          <p:cNvSpPr txBox="1"/>
          <p:nvPr/>
        </p:nvSpPr>
        <p:spPr>
          <a:xfrm>
            <a:off x="3056417" y="4621957"/>
            <a:ext cx="1092324" cy="461665"/>
          </a:xfrm>
          <a:prstGeom prst="rect">
            <a:avLst/>
          </a:prstGeom>
          <a:noFill/>
        </p:spPr>
        <p:txBody>
          <a:bodyPr wrap="square" lIns="0" tIns="0" rIns="0" bIns="0" rtlCol="0">
            <a:spAutoFit/>
          </a:bodyPr>
          <a:lstStyle>
            <a:defPPr>
              <a:defRPr lang="en-US"/>
            </a:defPPr>
            <a:lvl1pPr algn="just">
              <a:defRPr sz="900">
                <a:solidFill>
                  <a:schemeClr val="tx2">
                    <a:lumMod val="50000"/>
                  </a:schemeClr>
                </a:solidFill>
                <a:latin typeface="Segoe UI Light" panose="020B0502040204020203" pitchFamily="34" charset="0"/>
                <a:cs typeface="Segoe UI Light" panose="020B0502040204020203" pitchFamily="34" charset="0"/>
              </a:defRPr>
            </a:lvl1pPr>
          </a:lstStyle>
          <a:p>
            <a:pPr algn="ctr"/>
            <a:r>
              <a:rPr lang="en-US" sz="1000" dirty="0">
                <a:latin typeface="+mn-lt"/>
              </a:rPr>
              <a:t>Research analysis into industry gaps and requirements</a:t>
            </a:r>
          </a:p>
        </p:txBody>
      </p:sp>
      <p:sp>
        <p:nvSpPr>
          <p:cNvPr id="90" name="TextBox 89"/>
          <p:cNvSpPr txBox="1"/>
          <p:nvPr/>
        </p:nvSpPr>
        <p:spPr>
          <a:xfrm rot="20344096">
            <a:off x="10108502" y="3575484"/>
            <a:ext cx="1206091" cy="369332"/>
          </a:xfrm>
          <a:prstGeom prst="rect">
            <a:avLst/>
          </a:prstGeom>
          <a:noFill/>
        </p:spPr>
        <p:txBody>
          <a:bodyPr wrap="square" rtlCol="0">
            <a:spAutoFit/>
          </a:bodyPr>
          <a:lstStyle/>
          <a:p>
            <a:r>
              <a:rPr lang="en-US" i="1" spc="300" dirty="0" smtClean="0">
                <a:latin typeface="Segoe UI Light" panose="020B0502040204020203" pitchFamily="34" charset="0"/>
                <a:cs typeface="Segoe UI Light" panose="020B0502040204020203" pitchFamily="34" charset="0"/>
              </a:rPr>
              <a:t>2017</a:t>
            </a:r>
            <a:endParaRPr lang="en-US" i="1" spc="300" dirty="0">
              <a:latin typeface="Segoe UI Light" panose="020B0502040204020203" pitchFamily="34" charset="0"/>
              <a:cs typeface="Segoe UI Light" panose="020B0502040204020203" pitchFamily="34" charset="0"/>
            </a:endParaRPr>
          </a:p>
        </p:txBody>
      </p:sp>
      <p:sp>
        <p:nvSpPr>
          <p:cNvPr id="92" name="TextBox 91"/>
          <p:cNvSpPr txBox="1"/>
          <p:nvPr/>
        </p:nvSpPr>
        <p:spPr>
          <a:xfrm rot="20087925">
            <a:off x="6679675" y="3536969"/>
            <a:ext cx="1206091" cy="369332"/>
          </a:xfrm>
          <a:prstGeom prst="rect">
            <a:avLst/>
          </a:prstGeom>
          <a:noFill/>
        </p:spPr>
        <p:txBody>
          <a:bodyPr wrap="square" rtlCol="0">
            <a:spAutoFit/>
          </a:bodyPr>
          <a:lstStyle/>
          <a:p>
            <a:r>
              <a:rPr lang="en-US" i="1" spc="300" dirty="0" smtClean="0">
                <a:latin typeface="Segoe UI Light" panose="020B0502040204020203" pitchFamily="34" charset="0"/>
                <a:cs typeface="Segoe UI Light" panose="020B0502040204020203" pitchFamily="34" charset="0"/>
              </a:rPr>
              <a:t>2015</a:t>
            </a:r>
            <a:endParaRPr lang="en-US" i="1" spc="3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24332451"/>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671428" y="6271456"/>
            <a:ext cx="13534857" cy="110556"/>
            <a:chOff x="-170626" y="0"/>
            <a:chExt cx="13534857" cy="166915"/>
          </a:xfrm>
        </p:grpSpPr>
        <p:sp>
          <p:nvSpPr>
            <p:cNvPr id="14" name="Parallelogram 13"/>
            <p:cNvSpPr/>
            <p:nvPr/>
          </p:nvSpPr>
          <p:spPr>
            <a:xfrm>
              <a:off x="-170626" y="0"/>
              <a:ext cx="4511619" cy="166915"/>
            </a:xfrm>
            <a:prstGeom prst="parallelogram">
              <a:avLst>
                <a:gd name="adj" fmla="val 114362"/>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15" name="Parallelogram 14"/>
            <p:cNvSpPr/>
            <p:nvPr/>
          </p:nvSpPr>
          <p:spPr>
            <a:xfrm>
              <a:off x="4340993"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16" name="Parallelogram 15"/>
            <p:cNvSpPr/>
            <p:nvPr/>
          </p:nvSpPr>
          <p:spPr>
            <a:xfrm>
              <a:off x="8852612" y="0"/>
              <a:ext cx="4511619" cy="166915"/>
            </a:xfrm>
            <a:prstGeom prst="parallelogram">
              <a:avLst>
                <a:gd name="adj" fmla="val 114362"/>
              </a:avLst>
            </a:prstGeom>
            <a:solidFill>
              <a:srgbClr val="281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grpSp>
      <p:pic>
        <p:nvPicPr>
          <p:cNvPr id="5" name="Picture 4" descr="ATMetzgeLogo.jpg"/>
          <p:cNvPicPr/>
          <p:nvPr/>
        </p:nvPicPr>
        <p:blipFill>
          <a:blip r:embed="rId2"/>
          <a:stretch>
            <a:fillRect/>
          </a:stretch>
        </p:blipFill>
        <p:spPr>
          <a:xfrm>
            <a:off x="10167135" y="6448520"/>
            <a:ext cx="1577929" cy="384428"/>
          </a:xfrm>
          <a:prstGeom prst="rect">
            <a:avLst/>
          </a:prstGeom>
        </p:spPr>
      </p:pic>
      <p:sp>
        <p:nvSpPr>
          <p:cNvPr id="6" name="Text Box 1"/>
          <p:cNvSpPr txBox="1">
            <a:spLocks noChangeArrowheads="1"/>
          </p:cNvSpPr>
          <p:nvPr/>
        </p:nvSpPr>
        <p:spPr bwMode="auto">
          <a:xfrm>
            <a:off x="11482714" y="6653260"/>
            <a:ext cx="571500" cy="181841"/>
          </a:xfrm>
          <a:prstGeom prst="rect">
            <a:avLst/>
          </a:prstGeom>
          <a:noFill/>
          <a:ln>
            <a:noFill/>
          </a:ln>
          <a:extLst/>
        </p:spPr>
        <p:txBody>
          <a:bodyPr rot="0" vert="horz" wrap="square" lIns="91440" tIns="45720" rIns="91440" bIns="45720" anchor="t" anchorCtr="0" upright="1">
            <a:noAutofit/>
          </a:bodyPr>
          <a:lstStyle/>
          <a:p>
            <a:pPr marL="0" marR="0">
              <a:spcBef>
                <a:spcPts val="0"/>
              </a:spcBef>
              <a:spcAft>
                <a:spcPts val="0"/>
              </a:spcAft>
            </a:pPr>
            <a:r>
              <a:rPr lang="en-US" sz="500" b="1" dirty="0">
                <a:solidFill>
                  <a:schemeClr val="tx2">
                    <a:lumMod val="50000"/>
                  </a:schemeClr>
                </a:solidFill>
                <a:effectLst/>
                <a:latin typeface="Arial Narrow" panose="020B0606020202030204" pitchFamily="34" charset="0"/>
                <a:ea typeface="Times New Roman" panose="02020603050405020304" pitchFamily="18" charset="0"/>
              </a:rPr>
              <a:t>RC: 1031898</a:t>
            </a:r>
            <a:endParaRPr lang="en-US" sz="800" dirty="0">
              <a:solidFill>
                <a:schemeClr val="tx2">
                  <a:lumMod val="50000"/>
                </a:schemeClr>
              </a:solidFill>
              <a:effectLst/>
              <a:latin typeface="Times New Roman" panose="02020603050405020304" pitchFamily="18" charset="0"/>
              <a:ea typeface="Times New Roman" panose="02020603050405020304" pitchFamily="18" charset="0"/>
            </a:endParaRPr>
          </a:p>
        </p:txBody>
      </p:sp>
      <p:sp>
        <p:nvSpPr>
          <p:cNvPr id="8" name="Title 1"/>
          <p:cNvSpPr>
            <a:spLocks noGrp="1"/>
          </p:cNvSpPr>
          <p:nvPr>
            <p:ph type="title"/>
          </p:nvPr>
        </p:nvSpPr>
        <p:spPr>
          <a:xfrm>
            <a:off x="760113" y="168442"/>
            <a:ext cx="9953379" cy="837127"/>
          </a:xfrm>
        </p:spPr>
        <p:txBody>
          <a:bodyPr>
            <a:normAutofit fontScale="90000"/>
          </a:bodyPr>
          <a:lstStyle/>
          <a:p>
            <a:r>
              <a:rPr lang="en-US" sz="4000" dirty="0" smtClean="0">
                <a:solidFill>
                  <a:schemeClr val="tx2">
                    <a:lumMod val="50000"/>
                  </a:schemeClr>
                </a:solidFill>
              </a:rPr>
              <a:t>METCORE</a:t>
            </a:r>
            <a:r>
              <a:rPr lang="en-US" sz="4000" dirty="0" smtClean="0">
                <a:latin typeface="Calibri Light" panose="020F0302020204030204" pitchFamily="34" charset="0"/>
                <a:cs typeface="Segoe UI Light" panose="020B0502040204020203" pitchFamily="34" charset="0"/>
              </a:rPr>
              <a:t>™</a:t>
            </a:r>
            <a:r>
              <a:rPr lang="en-US" sz="4000" dirty="0" smtClean="0">
                <a:solidFill>
                  <a:schemeClr val="tx2">
                    <a:lumMod val="50000"/>
                  </a:schemeClr>
                </a:solidFill>
              </a:rPr>
              <a:t> Recovery Loan Collection System (RLCS)</a:t>
            </a:r>
            <a:endParaRPr lang="en-US" dirty="0">
              <a:solidFill>
                <a:schemeClr val="tx2">
                  <a:lumMod val="50000"/>
                </a:schemeClr>
              </a:solidFill>
            </a:endParaRPr>
          </a:p>
        </p:txBody>
      </p:sp>
      <p:grpSp>
        <p:nvGrpSpPr>
          <p:cNvPr id="17" name="Group 16"/>
          <p:cNvGrpSpPr/>
          <p:nvPr/>
        </p:nvGrpSpPr>
        <p:grpSpPr>
          <a:xfrm>
            <a:off x="760114" y="171929"/>
            <a:ext cx="1371600" cy="110556"/>
            <a:chOff x="-170626" y="0"/>
            <a:chExt cx="13534857" cy="166915"/>
          </a:xfrm>
        </p:grpSpPr>
        <p:sp>
          <p:nvSpPr>
            <p:cNvPr id="18" name="Parallelogram 17"/>
            <p:cNvSpPr/>
            <p:nvPr/>
          </p:nvSpPr>
          <p:spPr>
            <a:xfrm>
              <a:off x="-170626" y="0"/>
              <a:ext cx="4511619" cy="166915"/>
            </a:xfrm>
            <a:prstGeom prst="parallelogram">
              <a:avLst>
                <a:gd name="adj" fmla="val 114362"/>
              </a:avLst>
            </a:prstGeom>
            <a:solidFill>
              <a:srgbClr val="849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19" name="Parallelogram 18"/>
            <p:cNvSpPr/>
            <p:nvPr/>
          </p:nvSpPr>
          <p:spPr>
            <a:xfrm>
              <a:off x="4340993"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20" name="Parallelogram 19"/>
            <p:cNvSpPr/>
            <p:nvPr/>
          </p:nvSpPr>
          <p:spPr>
            <a:xfrm>
              <a:off x="8852612" y="0"/>
              <a:ext cx="4511619" cy="166915"/>
            </a:xfrm>
            <a:prstGeom prst="parallelogram">
              <a:avLst>
                <a:gd name="adj" fmla="val 114362"/>
              </a:avLst>
            </a:prstGeom>
            <a:solidFill>
              <a:srgbClr val="281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grpSp>
      <p:grpSp>
        <p:nvGrpSpPr>
          <p:cNvPr id="21" name="Group 20"/>
          <p:cNvGrpSpPr/>
          <p:nvPr/>
        </p:nvGrpSpPr>
        <p:grpSpPr>
          <a:xfrm>
            <a:off x="1356827" y="1488005"/>
            <a:ext cx="4324922" cy="3513037"/>
            <a:chOff x="359620" y="1508383"/>
            <a:chExt cx="5840903" cy="4744434"/>
          </a:xfrm>
        </p:grpSpPr>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9620" y="1508383"/>
              <a:ext cx="5840903" cy="4744434"/>
            </a:xfrm>
            <a:prstGeom prst="rect">
              <a:avLst/>
            </a:prstGeom>
          </p:spPr>
        </p:pic>
        <p:sp>
          <p:nvSpPr>
            <p:cNvPr id="23" name="Rectangle 22"/>
            <p:cNvSpPr/>
            <p:nvPr/>
          </p:nvSpPr>
          <p:spPr>
            <a:xfrm>
              <a:off x="475734" y="1682751"/>
              <a:ext cx="5588000" cy="3143386"/>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grpSp>
      <p:grpSp>
        <p:nvGrpSpPr>
          <p:cNvPr id="24" name="Group 23"/>
          <p:cNvGrpSpPr/>
          <p:nvPr/>
        </p:nvGrpSpPr>
        <p:grpSpPr>
          <a:xfrm>
            <a:off x="3519288" y="2605208"/>
            <a:ext cx="2949526" cy="2395834"/>
            <a:chOff x="359620" y="1508383"/>
            <a:chExt cx="5840903" cy="4744434"/>
          </a:xfrm>
        </p:grpSpPr>
        <p:pic>
          <p:nvPicPr>
            <p:cNvPr id="25" name="Picture 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9620" y="1508383"/>
              <a:ext cx="5840903" cy="4744434"/>
            </a:xfrm>
            <a:prstGeom prst="rect">
              <a:avLst/>
            </a:prstGeom>
          </p:spPr>
        </p:pic>
        <p:sp>
          <p:nvSpPr>
            <p:cNvPr id="26" name="Rectangle 25"/>
            <p:cNvSpPr/>
            <p:nvPr/>
          </p:nvSpPr>
          <p:spPr>
            <a:xfrm>
              <a:off x="475734" y="1682751"/>
              <a:ext cx="5588000" cy="3143386"/>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grpSp>
      <p:sp>
        <p:nvSpPr>
          <p:cNvPr id="27" name="Oval 26"/>
          <p:cNvSpPr/>
          <p:nvPr/>
        </p:nvSpPr>
        <p:spPr>
          <a:xfrm>
            <a:off x="6820403" y="1604497"/>
            <a:ext cx="604562" cy="604562"/>
          </a:xfrm>
          <a:prstGeom prst="ellipse">
            <a:avLst/>
          </a:prstGeom>
          <a:solidFill>
            <a:srgbClr val="849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pic>
        <p:nvPicPr>
          <p:cNvPr id="28" name="Picture 2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10943" y="1792882"/>
            <a:ext cx="251901" cy="251901"/>
          </a:xfrm>
          <a:prstGeom prst="rect">
            <a:avLst/>
          </a:prstGeom>
        </p:spPr>
      </p:pic>
      <p:sp>
        <p:nvSpPr>
          <p:cNvPr id="29" name="Rectangle 7"/>
          <p:cNvSpPr>
            <a:spLocks noChangeArrowheads="1"/>
          </p:cNvSpPr>
          <p:nvPr/>
        </p:nvSpPr>
        <p:spPr bwMode="auto">
          <a:xfrm>
            <a:off x="7487834" y="1734598"/>
            <a:ext cx="369608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just">
              <a:lnSpc>
                <a:spcPct val="150000"/>
              </a:lnSpc>
            </a:pPr>
            <a:r>
              <a:rPr lang="en-US" sz="1200" dirty="0">
                <a:solidFill>
                  <a:schemeClr val="tx2">
                    <a:lumMod val="50000"/>
                  </a:schemeClr>
                </a:solidFill>
                <a:latin typeface="Segoe UI Light" panose="020B0502040204020203" pitchFamily="34" charset="0"/>
                <a:cs typeface="Segoe UI Light" panose="020B0502040204020203" pitchFamily="34" charset="0"/>
              </a:rPr>
              <a:t>Workflow Plans streamline all key collections processes </a:t>
            </a:r>
            <a:r>
              <a:rPr lang="en-US" sz="1200" dirty="0" smtClean="0">
                <a:solidFill>
                  <a:schemeClr val="tx2">
                    <a:lumMod val="50000"/>
                  </a:schemeClr>
                </a:solidFill>
                <a:latin typeface="Segoe UI Light" panose="020B0502040204020203" pitchFamily="34" charset="0"/>
                <a:cs typeface="Segoe UI Light" panose="020B0502040204020203" pitchFamily="34" charset="0"/>
              </a:rPr>
              <a:t>(Telephone </a:t>
            </a:r>
            <a:r>
              <a:rPr lang="en-US" sz="1200" dirty="0">
                <a:solidFill>
                  <a:schemeClr val="tx2">
                    <a:lumMod val="50000"/>
                  </a:schemeClr>
                </a:solidFill>
                <a:latin typeface="Segoe UI Light" panose="020B0502040204020203" pitchFamily="34" charset="0"/>
                <a:cs typeface="Segoe UI Light" panose="020B0502040204020203" pitchFamily="34" charset="0"/>
              </a:rPr>
              <a:t>and </a:t>
            </a:r>
            <a:r>
              <a:rPr lang="en-US" sz="1200" dirty="0" smtClean="0">
                <a:solidFill>
                  <a:schemeClr val="tx2">
                    <a:lumMod val="50000"/>
                  </a:schemeClr>
                </a:solidFill>
                <a:latin typeface="Segoe UI Light" panose="020B0502040204020203" pitchFamily="34" charset="0"/>
                <a:cs typeface="Segoe UI Light" panose="020B0502040204020203" pitchFamily="34" charset="0"/>
              </a:rPr>
              <a:t>Field</a:t>
            </a:r>
            <a:r>
              <a:rPr lang="en-US" sz="1200" dirty="0">
                <a:solidFill>
                  <a:schemeClr val="tx2">
                    <a:lumMod val="50000"/>
                  </a:schemeClr>
                </a:solidFill>
                <a:latin typeface="Segoe UI Light" panose="020B0502040204020203" pitchFamily="34" charset="0"/>
                <a:cs typeface="Segoe UI Light" panose="020B0502040204020203" pitchFamily="34" charset="0"/>
              </a:rPr>
              <a:t>), including pre-collections and legal debt recovery actions. </a:t>
            </a:r>
          </a:p>
        </p:txBody>
      </p:sp>
      <p:sp>
        <p:nvSpPr>
          <p:cNvPr id="30" name="Rectangle 7"/>
          <p:cNvSpPr>
            <a:spLocks noChangeArrowheads="1"/>
          </p:cNvSpPr>
          <p:nvPr/>
        </p:nvSpPr>
        <p:spPr bwMode="auto">
          <a:xfrm>
            <a:off x="7487834" y="1376810"/>
            <a:ext cx="36960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just" eaLnBrk="1" hangingPunct="1">
              <a:lnSpc>
                <a:spcPct val="150000"/>
              </a:lnSpc>
            </a:pPr>
            <a:r>
              <a:rPr lang="en-US" sz="1600" dirty="0" smtClean="0">
                <a:solidFill>
                  <a:schemeClr val="tx2">
                    <a:lumMod val="50000"/>
                  </a:schemeClr>
                </a:solidFill>
                <a:latin typeface="+mn-lt"/>
                <a:cs typeface="Segoe UI Light" panose="020B0502040204020203" pitchFamily="34" charset="0"/>
              </a:rPr>
              <a:t>Configurable Autonomous Workflows</a:t>
            </a:r>
            <a:endParaRPr lang="en-US" sz="1600" dirty="0">
              <a:solidFill>
                <a:schemeClr val="tx2">
                  <a:lumMod val="50000"/>
                </a:schemeClr>
              </a:solidFill>
              <a:latin typeface="+mn-lt"/>
              <a:cs typeface="Segoe UI Light" panose="020B0502040204020203" pitchFamily="34" charset="0"/>
            </a:endParaRPr>
          </a:p>
        </p:txBody>
      </p:sp>
      <p:sp>
        <p:nvSpPr>
          <p:cNvPr id="31" name="Oval 30"/>
          <p:cNvSpPr/>
          <p:nvPr/>
        </p:nvSpPr>
        <p:spPr>
          <a:xfrm>
            <a:off x="6820403" y="2857605"/>
            <a:ext cx="604562" cy="604562"/>
          </a:xfrm>
          <a:prstGeom prst="ellipse">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32" name="Rectangle 7"/>
          <p:cNvSpPr>
            <a:spLocks noChangeArrowheads="1"/>
          </p:cNvSpPr>
          <p:nvPr/>
        </p:nvSpPr>
        <p:spPr bwMode="auto">
          <a:xfrm>
            <a:off x="7487834" y="2987706"/>
            <a:ext cx="369608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just">
              <a:lnSpc>
                <a:spcPct val="150000"/>
              </a:lnSpc>
            </a:pPr>
            <a:r>
              <a:rPr lang="en-US" sz="1200" dirty="0" smtClean="0">
                <a:solidFill>
                  <a:schemeClr val="tx2">
                    <a:lumMod val="50000"/>
                  </a:schemeClr>
                </a:solidFill>
                <a:latin typeface="Segoe UI Light" panose="020B0502040204020203" pitchFamily="34" charset="0"/>
                <a:cs typeface="Segoe UI Light" panose="020B0502040204020203" pitchFamily="34" charset="0"/>
              </a:rPr>
              <a:t>Implementation </a:t>
            </a:r>
            <a:r>
              <a:rPr lang="en-US" sz="1200" dirty="0">
                <a:solidFill>
                  <a:schemeClr val="tx2">
                    <a:lumMod val="50000"/>
                  </a:schemeClr>
                </a:solidFill>
                <a:latin typeface="Segoe UI Light" panose="020B0502040204020203" pitchFamily="34" charset="0"/>
                <a:cs typeface="Segoe UI Light" panose="020B0502040204020203" pitchFamily="34" charset="0"/>
              </a:rPr>
              <a:t>of standard industry techniques involving </a:t>
            </a:r>
            <a:r>
              <a:rPr lang="en-US" sz="1200" dirty="0" smtClean="0">
                <a:solidFill>
                  <a:schemeClr val="tx2">
                    <a:lumMod val="50000"/>
                  </a:schemeClr>
                </a:solidFill>
                <a:latin typeface="Segoe UI Light" panose="020B0502040204020203" pitchFamily="34" charset="0"/>
                <a:cs typeface="Segoe UI Light" panose="020B0502040204020203" pitchFamily="34" charset="0"/>
              </a:rPr>
              <a:t>Regular </a:t>
            </a:r>
            <a:r>
              <a:rPr lang="en-US" sz="1200" dirty="0">
                <a:solidFill>
                  <a:schemeClr val="tx2">
                    <a:lumMod val="50000"/>
                  </a:schemeClr>
                </a:solidFill>
                <a:latin typeface="Segoe UI Light" panose="020B0502040204020203" pitchFamily="34" charset="0"/>
                <a:cs typeface="Segoe UI Light" panose="020B0502040204020203" pitchFamily="34" charset="0"/>
              </a:rPr>
              <a:t>Refactoring, Debugging, Test-Driven Development, and </a:t>
            </a:r>
            <a:r>
              <a:rPr lang="en-US" sz="1200" dirty="0" smtClean="0">
                <a:solidFill>
                  <a:schemeClr val="tx2">
                    <a:lumMod val="50000"/>
                  </a:schemeClr>
                </a:solidFill>
                <a:latin typeface="Segoe UI Light" panose="020B0502040204020203" pitchFamily="34" charset="0"/>
                <a:cs typeface="Segoe UI Light" panose="020B0502040204020203" pitchFamily="34" charset="0"/>
              </a:rPr>
              <a:t>Continuous </a:t>
            </a:r>
            <a:r>
              <a:rPr lang="en-US" sz="1200" dirty="0">
                <a:solidFill>
                  <a:schemeClr val="tx2">
                    <a:lumMod val="50000"/>
                  </a:schemeClr>
                </a:solidFill>
                <a:latin typeface="Segoe UI Light" panose="020B0502040204020203" pitchFamily="34" charset="0"/>
                <a:cs typeface="Segoe UI Light" panose="020B0502040204020203" pitchFamily="34" charset="0"/>
              </a:rPr>
              <a:t>Integration. </a:t>
            </a:r>
          </a:p>
        </p:txBody>
      </p:sp>
      <p:sp>
        <p:nvSpPr>
          <p:cNvPr id="33" name="Rectangle 7"/>
          <p:cNvSpPr>
            <a:spLocks noChangeArrowheads="1"/>
          </p:cNvSpPr>
          <p:nvPr/>
        </p:nvSpPr>
        <p:spPr bwMode="auto">
          <a:xfrm>
            <a:off x="7487834" y="2629918"/>
            <a:ext cx="3696085" cy="423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just" eaLnBrk="1" hangingPunct="1">
              <a:lnSpc>
                <a:spcPct val="150000"/>
              </a:lnSpc>
            </a:pPr>
            <a:r>
              <a:rPr lang="en-US" sz="1600" dirty="0" smtClean="0">
                <a:solidFill>
                  <a:schemeClr val="tx2">
                    <a:lumMod val="50000"/>
                  </a:schemeClr>
                </a:solidFill>
                <a:latin typeface="+mn-lt"/>
                <a:cs typeface="Segoe UI Light" panose="020B0502040204020203" pitchFamily="34" charset="0"/>
              </a:rPr>
              <a:t>Best Coding &amp; Design practices</a:t>
            </a:r>
            <a:endParaRPr lang="en-US" sz="1600" dirty="0">
              <a:solidFill>
                <a:schemeClr val="tx2">
                  <a:lumMod val="50000"/>
                </a:schemeClr>
              </a:solidFill>
              <a:latin typeface="+mn-lt"/>
              <a:cs typeface="Segoe UI Light" panose="020B0502040204020203" pitchFamily="34" charset="0"/>
            </a:endParaRPr>
          </a:p>
        </p:txBody>
      </p:sp>
      <p:sp>
        <p:nvSpPr>
          <p:cNvPr id="34" name="Oval 33"/>
          <p:cNvSpPr/>
          <p:nvPr/>
        </p:nvSpPr>
        <p:spPr>
          <a:xfrm>
            <a:off x="6820403" y="4077468"/>
            <a:ext cx="604562" cy="604562"/>
          </a:xfrm>
          <a:prstGeom prst="ellipse">
            <a:avLst/>
          </a:prstGeom>
          <a:solidFill>
            <a:srgbClr val="281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35" name="Rectangle 7"/>
          <p:cNvSpPr>
            <a:spLocks noChangeArrowheads="1"/>
          </p:cNvSpPr>
          <p:nvPr/>
        </p:nvSpPr>
        <p:spPr bwMode="auto">
          <a:xfrm>
            <a:off x="7487834" y="4251111"/>
            <a:ext cx="369608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just">
              <a:lnSpc>
                <a:spcPct val="150000"/>
              </a:lnSpc>
            </a:pPr>
            <a:r>
              <a:rPr lang="en-US" sz="1200" dirty="0">
                <a:solidFill>
                  <a:schemeClr val="tx2">
                    <a:lumMod val="50000"/>
                  </a:schemeClr>
                </a:solidFill>
                <a:latin typeface="Segoe UI Light" panose="020B0502040204020203" pitchFamily="34" charset="0"/>
                <a:cs typeface="Segoe UI Light" panose="020B0502040204020203" pitchFamily="34" charset="0"/>
              </a:rPr>
              <a:t>Predictive analytics and adaptive decision management anticipate needs, recommending the next best action, contact outcome or suggest relevant contact outcomes to collectors in real time.</a:t>
            </a:r>
          </a:p>
        </p:txBody>
      </p:sp>
      <p:sp>
        <p:nvSpPr>
          <p:cNvPr id="36" name="Rectangle 7"/>
          <p:cNvSpPr>
            <a:spLocks noChangeArrowheads="1"/>
          </p:cNvSpPr>
          <p:nvPr/>
        </p:nvSpPr>
        <p:spPr bwMode="auto">
          <a:xfrm>
            <a:off x="7487834" y="3849781"/>
            <a:ext cx="3696085" cy="423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just" eaLnBrk="1" hangingPunct="1">
              <a:lnSpc>
                <a:spcPct val="150000"/>
              </a:lnSpc>
            </a:pPr>
            <a:r>
              <a:rPr lang="en-US" sz="1600" dirty="0" smtClean="0">
                <a:solidFill>
                  <a:schemeClr val="tx2">
                    <a:lumMod val="50000"/>
                  </a:schemeClr>
                </a:solidFill>
                <a:latin typeface="+mn-lt"/>
                <a:cs typeface="Segoe UI Light" panose="020B0502040204020203" pitchFamily="34" charset="0"/>
              </a:rPr>
              <a:t>Adaptive Analytics &amp; Reports</a:t>
            </a:r>
            <a:endParaRPr lang="en-US" sz="1600" dirty="0">
              <a:solidFill>
                <a:schemeClr val="tx2">
                  <a:lumMod val="50000"/>
                </a:schemeClr>
              </a:solidFill>
              <a:latin typeface="+mn-lt"/>
              <a:cs typeface="Segoe UI Light" panose="020B0502040204020203" pitchFamily="34" charset="0"/>
            </a:endParaRPr>
          </a:p>
        </p:txBody>
      </p:sp>
      <p:pic>
        <p:nvPicPr>
          <p:cNvPr id="37" name="Picture 3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98417" y="2987706"/>
            <a:ext cx="251901" cy="251901"/>
          </a:xfrm>
          <a:prstGeom prst="rect">
            <a:avLst/>
          </a:prstGeom>
        </p:spPr>
      </p:pic>
      <p:pic>
        <p:nvPicPr>
          <p:cNvPr id="38" name="Picture 3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995363" y="4239285"/>
            <a:ext cx="251901" cy="251901"/>
          </a:xfrm>
          <a:prstGeom prst="rect">
            <a:avLst/>
          </a:prstGeom>
        </p:spPr>
      </p:pic>
    </p:spTree>
    <p:extLst>
      <p:ext uri="{BB962C8B-B14F-4D97-AF65-F5344CB8AC3E}">
        <p14:creationId xmlns:p14="http://schemas.microsoft.com/office/powerpoint/2010/main" val="1231185926"/>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4"/>
          <p:cNvGraphicFramePr>
            <a:graphicFrameLocks noGrp="1"/>
          </p:cNvGraphicFramePr>
          <p:nvPr>
            <p:extLst>
              <p:ext uri="{D42A27DB-BD31-4B8C-83A1-F6EECF244321}">
                <p14:modId xmlns:p14="http://schemas.microsoft.com/office/powerpoint/2010/main" val="2107121533"/>
              </p:ext>
            </p:extLst>
          </p:nvPr>
        </p:nvGraphicFramePr>
        <p:xfrm>
          <a:off x="852533" y="1058577"/>
          <a:ext cx="3118218" cy="5212080"/>
        </p:xfrm>
        <a:graphic>
          <a:graphicData uri="http://schemas.openxmlformats.org/drawingml/2006/table">
            <a:tbl>
              <a:tblPr firstRow="1" bandRow="1">
                <a:tableStyleId>{5C22544A-7EE6-4342-B048-85BDC9FD1C3A}</a:tableStyleId>
              </a:tblPr>
              <a:tblGrid>
                <a:gridCol w="3118218"/>
              </a:tblGrid>
              <a:tr h="370840">
                <a:tc>
                  <a:txBody>
                    <a:bodyPr/>
                    <a:lstStyle/>
                    <a:p>
                      <a:pPr marL="0" marR="0" algn="just">
                        <a:lnSpc>
                          <a:spcPct val="150000"/>
                        </a:lnSpc>
                        <a:spcBef>
                          <a:spcPts val="0"/>
                        </a:spcBef>
                        <a:spcAft>
                          <a:spcPts val="0"/>
                        </a:spcAft>
                      </a:pPr>
                      <a:r>
                        <a:rPr lang="en-US" sz="1000" b="1"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Workload Management</a:t>
                      </a:r>
                      <a:endParaRPr lang="en-US" sz="1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US" sz="1000" b="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Daily Management of work queue </a:t>
                      </a:r>
                      <a:r>
                        <a:rPr lang="en-US" sz="1000" b="0" dirty="0" smtClean="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assignments.</a:t>
                      </a:r>
                      <a:r>
                        <a:rPr lang="en-US" sz="1000" b="0" baseline="0" dirty="0" smtClean="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 </a:t>
                      </a:r>
                      <a:br>
                        <a:rPr lang="en-US" sz="1000" b="0" baseline="0" dirty="0" smtClean="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br>
                      <a:r>
                        <a:rPr lang="en-US" sz="1000" b="0" dirty="0" smtClean="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Workload Balancing</a:t>
                      </a:r>
                      <a:endParaRPr lang="en-US" sz="1000" b="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91440">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370840">
                <a:tc>
                  <a:txBody>
                    <a:bodyPr/>
                    <a:lstStyle/>
                    <a:p>
                      <a:pPr marL="0" marR="0" algn="just">
                        <a:lnSpc>
                          <a:spcPct val="150000"/>
                        </a:lnSpc>
                        <a:spcBef>
                          <a:spcPts val="0"/>
                        </a:spcBef>
                        <a:spcAft>
                          <a:spcPts val="0"/>
                        </a:spcAft>
                      </a:pPr>
                      <a:r>
                        <a:rPr lang="en-US" sz="1000" b="1"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Automation</a:t>
                      </a:r>
                      <a:endParaRPr lang="en-US" sz="1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US" sz="1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Automate collection strategies, customer contact and queue </a:t>
                      </a:r>
                      <a:r>
                        <a:rPr lang="en-US" sz="1000" dirty="0" smtClean="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workloads</a:t>
                      </a:r>
                      <a:endParaRPr lang="en-US" sz="1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91440">
                    <a:lnT w="38100" cmpd="sng">
                      <a:noFill/>
                    </a:lnT>
                    <a:solidFill>
                      <a:schemeClr val="bg1"/>
                    </a:solidFill>
                  </a:tcPr>
                </a:tc>
              </a:tr>
              <a:tr h="370840">
                <a:tc>
                  <a:txBody>
                    <a:bodyPr/>
                    <a:lstStyle/>
                    <a:p>
                      <a:pPr marL="0" marR="0" algn="just">
                        <a:lnSpc>
                          <a:spcPct val="150000"/>
                        </a:lnSpc>
                        <a:spcBef>
                          <a:spcPts val="0"/>
                        </a:spcBef>
                        <a:spcAft>
                          <a:spcPts val="0"/>
                        </a:spcAft>
                        <a:tabLst>
                          <a:tab pos="1943100" algn="l"/>
                        </a:tabLst>
                      </a:pPr>
                      <a:r>
                        <a:rPr lang="en-US" sz="1000" b="1"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Higher Agent Productivity</a:t>
                      </a:r>
                      <a:endParaRPr lang="en-US" sz="1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tabLst>
                          <a:tab pos="1943100" algn="l"/>
                        </a:tabLst>
                      </a:pPr>
                      <a:r>
                        <a:rPr lang="en-US" sz="1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Transform, Streamline and Automate Collections Management Processes</a:t>
                      </a:r>
                    </a:p>
                  </a:txBody>
                  <a:tcPr marT="0" marB="91440">
                    <a:solidFill>
                      <a:schemeClr val="bg1"/>
                    </a:solidFill>
                  </a:tcPr>
                </a:tc>
              </a:tr>
              <a:tr h="370840">
                <a:tc>
                  <a:txBody>
                    <a:bodyPr/>
                    <a:lstStyle/>
                    <a:p>
                      <a:pPr marL="0" marR="0" algn="just">
                        <a:lnSpc>
                          <a:spcPct val="150000"/>
                        </a:lnSpc>
                        <a:spcBef>
                          <a:spcPts val="0"/>
                        </a:spcBef>
                        <a:spcAft>
                          <a:spcPts val="0"/>
                        </a:spcAft>
                      </a:pPr>
                      <a:r>
                        <a:rPr lang="en-US" sz="1000" b="1" dirty="0" smtClean="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Reporting Dashboard &amp; Analytics</a:t>
                      </a:r>
                      <a:endParaRPr lang="en-US" sz="1000" dirty="0" smtClean="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US" sz="1000" dirty="0" smtClean="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Built-in standard reports and dashboards leverage Predictive Analytics to Maximize Collections and Minimize Risk</a:t>
                      </a:r>
                    </a:p>
                  </a:txBody>
                  <a:tcPr marT="0" marB="91440">
                    <a:solidFill>
                      <a:schemeClr val="bg1"/>
                    </a:solidFill>
                  </a:tcPr>
                </a:tc>
              </a:tr>
              <a:tr h="370840">
                <a:tc>
                  <a:txBody>
                    <a:bodyPr/>
                    <a:lstStyle/>
                    <a:p>
                      <a:pPr marL="0" marR="0" algn="just">
                        <a:lnSpc>
                          <a:spcPct val="150000"/>
                        </a:lnSpc>
                        <a:spcBef>
                          <a:spcPts val="0"/>
                        </a:spcBef>
                        <a:spcAft>
                          <a:spcPts val="0"/>
                        </a:spcAft>
                      </a:pPr>
                      <a:r>
                        <a:rPr lang="en-US" sz="1000" b="1"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Faster ROIs</a:t>
                      </a:r>
                      <a:endParaRPr lang="en-US" sz="1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US" sz="1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Higher Success Rates and Higher revenue </a:t>
                      </a:r>
                      <a:r>
                        <a:rPr lang="en-US" sz="1000" dirty="0" smtClean="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from</a:t>
                      </a:r>
                      <a:r>
                        <a:rPr lang="en-US" sz="1000" baseline="0" dirty="0" smtClean="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000" dirty="0" smtClean="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Collections</a:t>
                      </a:r>
                      <a:endParaRPr lang="en-US" sz="1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91440">
                    <a:solidFill>
                      <a:schemeClr val="bg1"/>
                    </a:solidFill>
                  </a:tcPr>
                </a:tc>
              </a:tr>
              <a:tr h="370840">
                <a:tc>
                  <a:txBody>
                    <a:bodyPr/>
                    <a:lstStyle/>
                    <a:p>
                      <a:pPr marL="0" marR="0">
                        <a:lnSpc>
                          <a:spcPct val="150000"/>
                        </a:lnSpc>
                        <a:spcBef>
                          <a:spcPts val="0"/>
                        </a:spcBef>
                        <a:spcAft>
                          <a:spcPts val="0"/>
                        </a:spcAft>
                      </a:pPr>
                      <a:r>
                        <a:rPr lang="en-US" sz="1000" b="1" dirty="0" smtClean="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Metrics</a:t>
                      </a:r>
                      <a:endParaRPr lang="en-US" sz="1000" dirty="0" smtClean="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0"/>
                        </a:spcAft>
                      </a:pPr>
                      <a:r>
                        <a:rPr lang="en-US" sz="1000" dirty="0" smtClean="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Set track and collection goals</a:t>
                      </a:r>
                    </a:p>
                  </a:txBody>
                  <a:tcPr marT="0" marB="91440">
                    <a:solidFill>
                      <a:schemeClr val="bg1"/>
                    </a:solidFill>
                  </a:tcPr>
                </a:tc>
              </a:tr>
              <a:tr h="370840">
                <a:tc>
                  <a:txBody>
                    <a:bodyPr/>
                    <a:lstStyle/>
                    <a:p>
                      <a:pPr marL="0" marR="0" algn="just">
                        <a:lnSpc>
                          <a:spcPct val="150000"/>
                        </a:lnSpc>
                        <a:spcBef>
                          <a:spcPts val="0"/>
                        </a:spcBef>
                        <a:spcAft>
                          <a:spcPts val="0"/>
                        </a:spcAft>
                      </a:pPr>
                      <a:r>
                        <a:rPr lang="en-US" sz="1000" b="1" dirty="0" smtClean="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Waiving Charges</a:t>
                      </a:r>
                      <a:endParaRPr lang="en-US" sz="1000" dirty="0" smtClean="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US" sz="1000" dirty="0" smtClean="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Option to waive off charges on borrower’s loan or lease</a:t>
                      </a:r>
                    </a:p>
                  </a:txBody>
                  <a:tcPr marT="0" marB="91440">
                    <a:solidFill>
                      <a:schemeClr val="bg1"/>
                    </a:solidFill>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2438456385"/>
              </p:ext>
            </p:extLst>
          </p:nvPr>
        </p:nvGraphicFramePr>
        <p:xfrm>
          <a:off x="4328828" y="1058577"/>
          <a:ext cx="3033433" cy="5669280"/>
        </p:xfrm>
        <a:graphic>
          <a:graphicData uri="http://schemas.openxmlformats.org/drawingml/2006/table">
            <a:tbl>
              <a:tblPr firstRow="1" bandRow="1">
                <a:tableStyleId>{5C22544A-7EE6-4342-B048-85BDC9FD1C3A}</a:tableStyleId>
              </a:tblPr>
              <a:tblGrid>
                <a:gridCol w="3033433"/>
              </a:tblGrid>
              <a:tr h="775105">
                <a:tc>
                  <a:txBody>
                    <a:bodyPr/>
                    <a:lstStyle/>
                    <a:p>
                      <a:pPr marL="0" marR="0" algn="just">
                        <a:lnSpc>
                          <a:spcPct val="150000"/>
                        </a:lnSpc>
                        <a:spcBef>
                          <a:spcPts val="0"/>
                        </a:spcBef>
                        <a:spcAft>
                          <a:spcPts val="0"/>
                        </a:spcAft>
                      </a:pPr>
                      <a:r>
                        <a:rPr lang="en-US" sz="1000" b="1"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Contact Preferences</a:t>
                      </a:r>
                      <a:endParaRPr lang="en-US" sz="1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US" sz="1000" b="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Configure borrower’s contact preference, preferred channel of </a:t>
                      </a:r>
                      <a:r>
                        <a:rPr lang="en-US" sz="1000" b="0" dirty="0" smtClean="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communications</a:t>
                      </a:r>
                      <a:endParaRPr lang="en-US" sz="1000" b="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91440">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370840">
                <a:tc>
                  <a:txBody>
                    <a:bodyPr/>
                    <a:lstStyle/>
                    <a:p>
                      <a:pPr marL="0" marR="0" algn="just">
                        <a:lnSpc>
                          <a:spcPct val="150000"/>
                        </a:lnSpc>
                        <a:spcBef>
                          <a:spcPts val="0"/>
                        </a:spcBef>
                        <a:spcAft>
                          <a:spcPts val="0"/>
                        </a:spcAft>
                      </a:pPr>
                      <a:r>
                        <a:rPr lang="en-US" sz="1000" b="1" kern="12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Contact</a:t>
                      </a:r>
                      <a:r>
                        <a:rPr lang="en-US" sz="1000" b="1"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 Templates</a:t>
                      </a:r>
                      <a:endParaRPr lang="en-US" sz="1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US" sz="1000" kern="12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Setup</a:t>
                      </a:r>
                      <a:r>
                        <a:rPr lang="en-US" sz="1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 message templates for emails, SMS, and letters</a:t>
                      </a:r>
                    </a:p>
                  </a:txBody>
                  <a:tcPr marL="68580" marR="68580" marT="0" marB="91440">
                    <a:lnT w="38100" cmpd="sng">
                      <a:noFill/>
                    </a:lnT>
                    <a:solidFill>
                      <a:schemeClr val="bg1"/>
                    </a:solidFill>
                  </a:tcPr>
                </a:tc>
              </a:tr>
              <a:tr h="370840">
                <a:tc>
                  <a:txBody>
                    <a:bodyPr/>
                    <a:lstStyle/>
                    <a:p>
                      <a:pPr marL="0" marR="0" algn="just">
                        <a:lnSpc>
                          <a:spcPct val="150000"/>
                        </a:lnSpc>
                        <a:spcBef>
                          <a:spcPts val="0"/>
                        </a:spcBef>
                        <a:spcAft>
                          <a:spcPts val="0"/>
                        </a:spcAft>
                      </a:pPr>
                      <a:r>
                        <a:rPr lang="en-US" sz="1000" b="1"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Documentation</a:t>
                      </a:r>
                      <a:endParaRPr lang="en-US" sz="1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US" sz="1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Record customer interactions including promise to pay, emails and dunning letters</a:t>
                      </a:r>
                    </a:p>
                  </a:txBody>
                  <a:tcPr marL="68580" marR="68580" marT="0" marB="91440">
                    <a:solidFill>
                      <a:schemeClr val="bg1"/>
                    </a:solidFill>
                  </a:tcPr>
                </a:tc>
              </a:tr>
              <a:tr h="370840">
                <a:tc>
                  <a:txBody>
                    <a:bodyPr/>
                    <a:lstStyle/>
                    <a:p>
                      <a:pPr marL="0" marR="0" algn="just">
                        <a:lnSpc>
                          <a:spcPct val="150000"/>
                        </a:lnSpc>
                        <a:spcBef>
                          <a:spcPts val="0"/>
                        </a:spcBef>
                        <a:spcAft>
                          <a:spcPts val="0"/>
                        </a:spcAft>
                      </a:pPr>
                      <a:r>
                        <a:rPr lang="en-US" sz="1000" b="1"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Batch Jobs</a:t>
                      </a:r>
                      <a:endParaRPr lang="en-US" sz="1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US" sz="1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Create automated collection jobs to set reminders, run automated collection activities, confirm PTPs, queue loans and manage workloads</a:t>
                      </a:r>
                    </a:p>
                  </a:txBody>
                  <a:tcPr marL="68580" marR="68580" marT="0" marB="91440">
                    <a:solidFill>
                      <a:schemeClr val="bg1"/>
                    </a:solidFill>
                  </a:tcPr>
                </a:tc>
              </a:tr>
              <a:tr h="370840">
                <a:tc>
                  <a:txBody>
                    <a:bodyPr/>
                    <a:lstStyle/>
                    <a:p>
                      <a:pPr marL="0" marR="0">
                        <a:lnSpc>
                          <a:spcPct val="150000"/>
                        </a:lnSpc>
                        <a:spcBef>
                          <a:spcPts val="0"/>
                        </a:spcBef>
                        <a:spcAft>
                          <a:spcPts val="0"/>
                        </a:spcAft>
                      </a:pPr>
                      <a:r>
                        <a:rPr lang="en-US" sz="1000" b="1" dirty="0" smtClean="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Tracking</a:t>
                      </a:r>
                      <a:endParaRPr lang="en-US" sz="1000" dirty="0" smtClean="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0"/>
                        </a:spcAft>
                      </a:pPr>
                      <a:r>
                        <a:rPr lang="en-US" sz="1000" dirty="0" smtClean="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Automated tracking of delinquent contracts, undelivered correspondence and promises made</a:t>
                      </a:r>
                    </a:p>
                  </a:txBody>
                  <a:tcPr marL="68580" marR="68580" marT="0" marB="91440">
                    <a:solidFill>
                      <a:schemeClr val="bg1"/>
                    </a:solidFill>
                  </a:tcPr>
                </a:tc>
              </a:tr>
              <a:tr h="370840">
                <a:tc>
                  <a:txBody>
                    <a:bodyPr/>
                    <a:lstStyle/>
                    <a:p>
                      <a:pPr marL="0" marR="0" algn="just">
                        <a:lnSpc>
                          <a:spcPct val="150000"/>
                        </a:lnSpc>
                        <a:spcBef>
                          <a:spcPts val="0"/>
                        </a:spcBef>
                        <a:spcAft>
                          <a:spcPts val="0"/>
                        </a:spcAft>
                      </a:pPr>
                      <a:r>
                        <a:rPr lang="en-US" sz="1000" b="1" dirty="0" smtClean="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Service-oriented Architecture</a:t>
                      </a:r>
                      <a:endParaRPr lang="en-US" sz="1000" dirty="0" smtClean="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US" sz="1000" dirty="0" smtClean="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CL Collections is architected for easy integration to core lending systems, dialers, SMS and email systems</a:t>
                      </a:r>
                    </a:p>
                  </a:txBody>
                  <a:tcPr marL="68580" marR="68580" marT="0" marB="91440">
                    <a:solidFill>
                      <a:schemeClr val="bg1"/>
                    </a:solidFill>
                  </a:tcPr>
                </a:tc>
              </a:tr>
              <a:tr h="370840">
                <a:tc>
                  <a:txBody>
                    <a:bodyPr/>
                    <a:lstStyle/>
                    <a:p>
                      <a:pPr marL="0" marR="0" algn="l">
                        <a:lnSpc>
                          <a:spcPct val="150000"/>
                        </a:lnSpc>
                        <a:spcBef>
                          <a:spcPts val="0"/>
                        </a:spcBef>
                        <a:spcAft>
                          <a:spcPts val="0"/>
                        </a:spcAft>
                      </a:pPr>
                      <a:r>
                        <a:rPr lang="en-US" sz="1000" b="1" dirty="0" smtClean="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Consistency</a:t>
                      </a:r>
                      <a:r>
                        <a:rPr lang="en-US" sz="1000" dirty="0" smtClean="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
                      </a:r>
                      <a:br>
                        <a:rPr lang="en-US" sz="1000" dirty="0" smtClean="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br>
                      <a:r>
                        <a:rPr lang="en-US" sz="1000" dirty="0" smtClean="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Ensure Standardization and Compliance across all stages</a:t>
                      </a:r>
                    </a:p>
                    <a:p>
                      <a:pPr marL="0" marR="0" algn="l">
                        <a:lnSpc>
                          <a:spcPct val="150000"/>
                        </a:lnSpc>
                        <a:spcBef>
                          <a:spcPts val="0"/>
                        </a:spcBef>
                        <a:spcAft>
                          <a:spcPts val="0"/>
                        </a:spcAft>
                      </a:pPr>
                      <a:endParaRPr lang="en-US" sz="1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91440">
                    <a:solidFill>
                      <a:schemeClr val="bg1"/>
                    </a:solidFill>
                  </a:tcPr>
                </a:tc>
              </a:tr>
            </a:tbl>
          </a:graphicData>
        </a:graphic>
      </p:graphicFrame>
      <p:grpSp>
        <p:nvGrpSpPr>
          <p:cNvPr id="4" name="Group 3"/>
          <p:cNvGrpSpPr/>
          <p:nvPr/>
        </p:nvGrpSpPr>
        <p:grpSpPr>
          <a:xfrm>
            <a:off x="-671428" y="6271456"/>
            <a:ext cx="13534857" cy="110556"/>
            <a:chOff x="-170626" y="0"/>
            <a:chExt cx="13534857" cy="166915"/>
          </a:xfrm>
        </p:grpSpPr>
        <p:sp>
          <p:nvSpPr>
            <p:cNvPr id="5" name="Parallelogram 4"/>
            <p:cNvSpPr/>
            <p:nvPr/>
          </p:nvSpPr>
          <p:spPr>
            <a:xfrm>
              <a:off x="-170626" y="0"/>
              <a:ext cx="4511619" cy="166915"/>
            </a:xfrm>
            <a:prstGeom prst="parallelogram">
              <a:avLst>
                <a:gd name="adj" fmla="val 114362"/>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Parallelogram 5"/>
            <p:cNvSpPr/>
            <p:nvPr/>
          </p:nvSpPr>
          <p:spPr>
            <a:xfrm>
              <a:off x="4340993"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Parallelogram 6"/>
            <p:cNvSpPr/>
            <p:nvPr/>
          </p:nvSpPr>
          <p:spPr>
            <a:xfrm>
              <a:off x="8852612" y="0"/>
              <a:ext cx="4511619" cy="166915"/>
            </a:xfrm>
            <a:prstGeom prst="parallelogram">
              <a:avLst>
                <a:gd name="adj" fmla="val 114362"/>
              </a:avLst>
            </a:prstGeom>
            <a:solidFill>
              <a:srgbClr val="281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pic>
        <p:nvPicPr>
          <p:cNvPr id="8" name="Picture 7" descr="ATMetzgeLogo.jpg"/>
          <p:cNvPicPr/>
          <p:nvPr/>
        </p:nvPicPr>
        <p:blipFill>
          <a:blip r:embed="rId2"/>
          <a:stretch>
            <a:fillRect/>
          </a:stretch>
        </p:blipFill>
        <p:spPr>
          <a:xfrm>
            <a:off x="10167135" y="6448520"/>
            <a:ext cx="1577929" cy="384428"/>
          </a:xfrm>
          <a:prstGeom prst="rect">
            <a:avLst/>
          </a:prstGeom>
        </p:spPr>
      </p:pic>
      <p:sp>
        <p:nvSpPr>
          <p:cNvPr id="9" name="Text Box 1"/>
          <p:cNvSpPr txBox="1">
            <a:spLocks noChangeArrowheads="1"/>
          </p:cNvSpPr>
          <p:nvPr/>
        </p:nvSpPr>
        <p:spPr bwMode="auto">
          <a:xfrm>
            <a:off x="11482714" y="6653260"/>
            <a:ext cx="571500" cy="181841"/>
          </a:xfrm>
          <a:prstGeom prst="rect">
            <a:avLst/>
          </a:prstGeom>
          <a:noFill/>
          <a:ln>
            <a:noFill/>
          </a:ln>
          <a:extLst/>
        </p:spPr>
        <p:txBody>
          <a:bodyPr rot="0" vert="horz" wrap="square" lIns="91440" tIns="45720" rIns="91440" bIns="45720" anchor="t" anchorCtr="0" upright="1">
            <a:noAutofit/>
          </a:bodyPr>
          <a:lstStyle/>
          <a:p>
            <a:r>
              <a:rPr lang="en-US" sz="500" b="1" dirty="0">
                <a:solidFill>
                  <a:srgbClr val="0F243E"/>
                </a:solidFill>
                <a:latin typeface="Arial Narrow" panose="020B0606020202030204" pitchFamily="34" charset="0"/>
                <a:ea typeface="Times New Roman" panose="02020603050405020304" pitchFamily="18" charset="0"/>
              </a:rPr>
              <a:t>RC: 1031898</a:t>
            </a:r>
            <a:endParaRPr lang="en-US" sz="800" dirty="0">
              <a:solidFill>
                <a:prstClr val="black"/>
              </a:solidFill>
              <a:latin typeface="Times New Roman" panose="02020603050405020304" pitchFamily="18" charset="0"/>
              <a:ea typeface="Times New Roman" panose="02020603050405020304" pitchFamily="18" charset="0"/>
            </a:endParaRPr>
          </a:p>
        </p:txBody>
      </p:sp>
      <p:sp>
        <p:nvSpPr>
          <p:cNvPr id="10" name="Title 1"/>
          <p:cNvSpPr>
            <a:spLocks noGrp="1"/>
          </p:cNvSpPr>
          <p:nvPr>
            <p:ph type="title"/>
          </p:nvPr>
        </p:nvSpPr>
        <p:spPr>
          <a:xfrm>
            <a:off x="760114" y="168442"/>
            <a:ext cx="8909366" cy="837127"/>
          </a:xfrm>
        </p:spPr>
        <p:txBody>
          <a:bodyPr/>
          <a:lstStyle/>
          <a:p>
            <a:r>
              <a:rPr lang="en-US" sz="3600" dirty="0" smtClean="0"/>
              <a:t>METCORE: Features &amp; Benefits</a:t>
            </a:r>
            <a:endParaRPr lang="en-US" dirty="0"/>
          </a:p>
        </p:txBody>
      </p:sp>
      <p:grpSp>
        <p:nvGrpSpPr>
          <p:cNvPr id="11" name="Group 10"/>
          <p:cNvGrpSpPr/>
          <p:nvPr/>
        </p:nvGrpSpPr>
        <p:grpSpPr>
          <a:xfrm>
            <a:off x="760114" y="171929"/>
            <a:ext cx="1371600" cy="110556"/>
            <a:chOff x="-170626" y="0"/>
            <a:chExt cx="13534857" cy="166915"/>
          </a:xfrm>
        </p:grpSpPr>
        <p:sp>
          <p:nvSpPr>
            <p:cNvPr id="12" name="Parallelogram 11"/>
            <p:cNvSpPr/>
            <p:nvPr/>
          </p:nvSpPr>
          <p:spPr>
            <a:xfrm>
              <a:off x="-170626" y="0"/>
              <a:ext cx="4511619" cy="166915"/>
            </a:xfrm>
            <a:prstGeom prst="parallelogram">
              <a:avLst>
                <a:gd name="adj" fmla="val 114362"/>
              </a:avLst>
            </a:prstGeom>
            <a:solidFill>
              <a:srgbClr val="849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Parallelogram 12"/>
            <p:cNvSpPr/>
            <p:nvPr/>
          </p:nvSpPr>
          <p:spPr>
            <a:xfrm>
              <a:off x="4340993"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Parallelogram 13"/>
            <p:cNvSpPr/>
            <p:nvPr/>
          </p:nvSpPr>
          <p:spPr>
            <a:xfrm>
              <a:off x="8852612" y="0"/>
              <a:ext cx="4511619" cy="166915"/>
            </a:xfrm>
            <a:prstGeom prst="parallelogram">
              <a:avLst>
                <a:gd name="adj" fmla="val 114362"/>
              </a:avLst>
            </a:prstGeom>
            <a:solidFill>
              <a:srgbClr val="281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pic>
        <p:nvPicPr>
          <p:cNvPr id="26" name="Picture 25"/>
          <p:cNvPicPr>
            <a:picLocks noChangeAspect="1"/>
          </p:cNvPicPr>
          <p:nvPr/>
        </p:nvPicPr>
        <p:blipFill rotWithShape="1">
          <a:blip r:embed="rId3"/>
          <a:srcRect t="10024"/>
          <a:stretch/>
        </p:blipFill>
        <p:spPr>
          <a:xfrm>
            <a:off x="7720339" y="1603512"/>
            <a:ext cx="4048125" cy="4490793"/>
          </a:xfrm>
          <a:prstGeom prst="rect">
            <a:avLst/>
          </a:prstGeom>
        </p:spPr>
      </p:pic>
      <p:sp>
        <p:nvSpPr>
          <p:cNvPr id="2" name="TextBox 1"/>
          <p:cNvSpPr txBox="1"/>
          <p:nvPr/>
        </p:nvSpPr>
        <p:spPr>
          <a:xfrm>
            <a:off x="7720339" y="1125892"/>
            <a:ext cx="2040834" cy="400110"/>
          </a:xfrm>
          <a:prstGeom prst="rect">
            <a:avLst/>
          </a:prstGeom>
          <a:noFill/>
        </p:spPr>
        <p:txBody>
          <a:bodyPr wrap="square" rtlCol="0">
            <a:spAutoFit/>
          </a:bodyPr>
          <a:lstStyle/>
          <a:p>
            <a:r>
              <a:rPr lang="en-US" sz="2000" b="1" dirty="0" smtClean="0">
                <a:solidFill>
                  <a:srgbClr val="6D2284"/>
                </a:solidFill>
                <a:latin typeface="+mj-lt"/>
              </a:rPr>
              <a:t>Key Benefits</a:t>
            </a:r>
            <a:endParaRPr lang="en-US" sz="2000" b="1" dirty="0">
              <a:solidFill>
                <a:srgbClr val="6D2284"/>
              </a:solidFill>
              <a:latin typeface="+mj-lt"/>
            </a:endParaRPr>
          </a:p>
        </p:txBody>
      </p:sp>
    </p:spTree>
    <p:extLst>
      <p:ext uri="{BB962C8B-B14F-4D97-AF65-F5344CB8AC3E}">
        <p14:creationId xmlns:p14="http://schemas.microsoft.com/office/powerpoint/2010/main" val="241123123"/>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p:cNvSpPr>
            <a:spLocks noGrp="1"/>
          </p:cNvSpPr>
          <p:nvPr>
            <p:ph type="body" sz="quarter" idx="12"/>
          </p:nvPr>
        </p:nvSpPr>
        <p:spPr>
          <a:xfrm>
            <a:off x="721893" y="2096184"/>
            <a:ext cx="6085292" cy="2834697"/>
          </a:xfrm>
        </p:spPr>
        <p:txBody>
          <a:bodyPr>
            <a:normAutofit/>
          </a:bodyPr>
          <a:lstStyle/>
          <a:p>
            <a:endParaRPr lang="en-US" dirty="0" smtClean="0"/>
          </a:p>
          <a:p>
            <a:r>
              <a:rPr lang="en-US" sz="6000" dirty="0" smtClean="0"/>
              <a:t>technical</a:t>
            </a:r>
            <a:endParaRPr lang="en-US" sz="6000" dirty="0"/>
          </a:p>
          <a:p>
            <a:r>
              <a:rPr lang="en-US" sz="6000" b="1" dirty="0" smtClean="0"/>
              <a:t>information</a:t>
            </a:r>
            <a:endParaRPr lang="en-US" sz="6000" dirty="0"/>
          </a:p>
        </p:txBody>
      </p:sp>
    </p:spTree>
    <p:extLst>
      <p:ext uri="{BB962C8B-B14F-4D97-AF65-F5344CB8AC3E}">
        <p14:creationId xmlns:p14="http://schemas.microsoft.com/office/powerpoint/2010/main" val="403280975"/>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671428" y="6271456"/>
            <a:ext cx="13534857" cy="110556"/>
            <a:chOff x="-170626" y="0"/>
            <a:chExt cx="13534857" cy="166915"/>
          </a:xfrm>
        </p:grpSpPr>
        <p:sp>
          <p:nvSpPr>
            <p:cNvPr id="14" name="Parallelogram 13"/>
            <p:cNvSpPr/>
            <p:nvPr/>
          </p:nvSpPr>
          <p:spPr>
            <a:xfrm>
              <a:off x="-170626" y="0"/>
              <a:ext cx="4511619" cy="166915"/>
            </a:xfrm>
            <a:prstGeom prst="parallelogram">
              <a:avLst>
                <a:gd name="adj" fmla="val 114362"/>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Segoe UI Light" panose="020B0502040204020203" pitchFamily="34" charset="0"/>
                <a:cs typeface="Segoe UI Light" panose="020B0502040204020203" pitchFamily="34" charset="0"/>
              </a:endParaRPr>
            </a:p>
          </p:txBody>
        </p:sp>
        <p:sp>
          <p:nvSpPr>
            <p:cNvPr id="15" name="Parallelogram 14"/>
            <p:cNvSpPr/>
            <p:nvPr/>
          </p:nvSpPr>
          <p:spPr>
            <a:xfrm>
              <a:off x="4340993"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Segoe UI Light" panose="020B0502040204020203" pitchFamily="34" charset="0"/>
                <a:cs typeface="Segoe UI Light" panose="020B0502040204020203" pitchFamily="34" charset="0"/>
              </a:endParaRPr>
            </a:p>
          </p:txBody>
        </p:sp>
        <p:sp>
          <p:nvSpPr>
            <p:cNvPr id="16" name="Parallelogram 15"/>
            <p:cNvSpPr/>
            <p:nvPr/>
          </p:nvSpPr>
          <p:spPr>
            <a:xfrm>
              <a:off x="8852612" y="0"/>
              <a:ext cx="4511619" cy="166915"/>
            </a:xfrm>
            <a:prstGeom prst="parallelogram">
              <a:avLst>
                <a:gd name="adj" fmla="val 114362"/>
              </a:avLst>
            </a:prstGeom>
            <a:solidFill>
              <a:srgbClr val="281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Segoe UI Light" panose="020B0502040204020203" pitchFamily="34" charset="0"/>
                <a:cs typeface="Segoe UI Light" panose="020B0502040204020203" pitchFamily="34" charset="0"/>
              </a:endParaRPr>
            </a:p>
          </p:txBody>
        </p:sp>
      </p:grpSp>
      <p:sp>
        <p:nvSpPr>
          <p:cNvPr id="8" name="Title 1"/>
          <p:cNvSpPr>
            <a:spLocks noGrp="1"/>
          </p:cNvSpPr>
          <p:nvPr>
            <p:ph type="title"/>
          </p:nvPr>
        </p:nvSpPr>
        <p:spPr>
          <a:xfrm>
            <a:off x="754975" y="202623"/>
            <a:ext cx="8909366" cy="777559"/>
          </a:xfrm>
        </p:spPr>
        <p:txBody>
          <a:bodyPr/>
          <a:lstStyle/>
          <a:p>
            <a:r>
              <a:rPr lang="en-US" sz="3600" dirty="0" smtClean="0"/>
              <a:t>Platform Overview</a:t>
            </a:r>
            <a:endParaRPr lang="en-US" dirty="0"/>
          </a:p>
        </p:txBody>
      </p:sp>
      <p:grpSp>
        <p:nvGrpSpPr>
          <p:cNvPr id="17" name="Group 16"/>
          <p:cNvGrpSpPr/>
          <p:nvPr/>
        </p:nvGrpSpPr>
        <p:grpSpPr>
          <a:xfrm>
            <a:off x="760114" y="171929"/>
            <a:ext cx="1371600" cy="110556"/>
            <a:chOff x="-170626" y="0"/>
            <a:chExt cx="13534857" cy="166915"/>
          </a:xfrm>
        </p:grpSpPr>
        <p:sp>
          <p:nvSpPr>
            <p:cNvPr id="18" name="Parallelogram 17"/>
            <p:cNvSpPr/>
            <p:nvPr/>
          </p:nvSpPr>
          <p:spPr>
            <a:xfrm>
              <a:off x="-170626" y="0"/>
              <a:ext cx="4511619" cy="166915"/>
            </a:xfrm>
            <a:prstGeom prst="parallelogram">
              <a:avLst>
                <a:gd name="adj" fmla="val 114362"/>
              </a:avLst>
            </a:prstGeom>
            <a:solidFill>
              <a:srgbClr val="849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Segoe UI Light" panose="020B0502040204020203" pitchFamily="34" charset="0"/>
                <a:cs typeface="Segoe UI Light" panose="020B0502040204020203" pitchFamily="34" charset="0"/>
              </a:endParaRPr>
            </a:p>
          </p:txBody>
        </p:sp>
        <p:sp>
          <p:nvSpPr>
            <p:cNvPr id="19" name="Parallelogram 18"/>
            <p:cNvSpPr/>
            <p:nvPr/>
          </p:nvSpPr>
          <p:spPr>
            <a:xfrm>
              <a:off x="4340993"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Segoe UI Light" panose="020B0502040204020203" pitchFamily="34" charset="0"/>
                <a:cs typeface="Segoe UI Light" panose="020B0502040204020203" pitchFamily="34" charset="0"/>
              </a:endParaRPr>
            </a:p>
          </p:txBody>
        </p:sp>
        <p:sp>
          <p:nvSpPr>
            <p:cNvPr id="20" name="Parallelogram 19"/>
            <p:cNvSpPr/>
            <p:nvPr/>
          </p:nvSpPr>
          <p:spPr>
            <a:xfrm>
              <a:off x="8852612" y="0"/>
              <a:ext cx="4511619" cy="166915"/>
            </a:xfrm>
            <a:prstGeom prst="parallelogram">
              <a:avLst>
                <a:gd name="adj" fmla="val 114362"/>
              </a:avLst>
            </a:prstGeom>
            <a:solidFill>
              <a:srgbClr val="281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Segoe UI Light" panose="020B0502040204020203" pitchFamily="34" charset="0"/>
                <a:cs typeface="Segoe UI Light" panose="020B0502040204020203" pitchFamily="34" charset="0"/>
              </a:endParaRPr>
            </a:p>
          </p:txBody>
        </p:sp>
      </p:grpSp>
      <p:pic>
        <p:nvPicPr>
          <p:cNvPr id="68" name="Picture 67" descr="ATMetzgeLogo.jpg"/>
          <p:cNvPicPr/>
          <p:nvPr/>
        </p:nvPicPr>
        <p:blipFill>
          <a:blip r:embed="rId2"/>
          <a:stretch>
            <a:fillRect/>
          </a:stretch>
        </p:blipFill>
        <p:spPr>
          <a:xfrm>
            <a:off x="10167135" y="6448520"/>
            <a:ext cx="1577929" cy="384428"/>
          </a:xfrm>
          <a:prstGeom prst="rect">
            <a:avLst/>
          </a:prstGeom>
        </p:spPr>
      </p:pic>
      <p:sp>
        <p:nvSpPr>
          <p:cNvPr id="69" name="Text Box 1"/>
          <p:cNvSpPr txBox="1">
            <a:spLocks noChangeArrowheads="1"/>
          </p:cNvSpPr>
          <p:nvPr/>
        </p:nvSpPr>
        <p:spPr bwMode="auto">
          <a:xfrm>
            <a:off x="11482714" y="6653260"/>
            <a:ext cx="571500" cy="181841"/>
          </a:xfrm>
          <a:prstGeom prst="rect">
            <a:avLst/>
          </a:prstGeom>
          <a:noFill/>
          <a:ln>
            <a:noFill/>
          </a:ln>
          <a:extLst/>
        </p:spPr>
        <p:txBody>
          <a:bodyPr rot="0" vert="horz" wrap="square" lIns="91440" tIns="45720" rIns="91440" bIns="45720" anchor="t" anchorCtr="0" upright="1">
            <a:noAutofit/>
          </a:bodyPr>
          <a:lstStyle/>
          <a:p>
            <a:pPr marL="0" marR="0">
              <a:spcBef>
                <a:spcPts val="0"/>
              </a:spcBef>
              <a:spcAft>
                <a:spcPts val="0"/>
              </a:spcAft>
            </a:pPr>
            <a:r>
              <a:rPr lang="en-US" sz="500" b="1" dirty="0">
                <a:solidFill>
                  <a:schemeClr val="tx2">
                    <a:lumMod val="50000"/>
                  </a:schemeClr>
                </a:solidFill>
                <a:effectLst/>
                <a:latin typeface="Arial Narrow" panose="020B0606020202030204" pitchFamily="34" charset="0"/>
                <a:ea typeface="Times New Roman" panose="02020603050405020304" pitchFamily="18" charset="0"/>
              </a:rPr>
              <a:t>RC: 1031898</a:t>
            </a:r>
            <a:endParaRPr lang="en-US" sz="800" dirty="0">
              <a:solidFill>
                <a:schemeClr val="tx2">
                  <a:lumMod val="50000"/>
                </a:schemeClr>
              </a:solidFill>
              <a:effectLst/>
              <a:latin typeface="Times New Roman" panose="02020603050405020304" pitchFamily="18" charset="0"/>
              <a:ea typeface="Times New Roman" panose="02020603050405020304" pitchFamily="18" charset="0"/>
            </a:endParaRPr>
          </a:p>
        </p:txBody>
      </p:sp>
      <p:sp>
        <p:nvSpPr>
          <p:cNvPr id="70" name="TextBox 69"/>
          <p:cNvSpPr txBox="1"/>
          <p:nvPr/>
        </p:nvSpPr>
        <p:spPr>
          <a:xfrm>
            <a:off x="10200271" y="5747162"/>
            <a:ext cx="1960172" cy="261610"/>
          </a:xfrm>
          <a:prstGeom prst="rect">
            <a:avLst/>
          </a:prstGeom>
          <a:noFill/>
        </p:spPr>
        <p:txBody>
          <a:bodyPr wrap="square" rtlCol="0">
            <a:spAutoFit/>
          </a:bodyPr>
          <a:lstStyle/>
          <a:p>
            <a:r>
              <a:rPr lang="en-US" sz="1100" kern="800" dirty="0" smtClean="0">
                <a:latin typeface="Segoe UI Light" panose="020B0502040204020203" pitchFamily="34" charset="0"/>
                <a:cs typeface="Segoe UI Light" panose="020B0502040204020203" pitchFamily="34" charset="0"/>
              </a:rPr>
              <a:t>Client View</a:t>
            </a:r>
            <a:endParaRPr lang="en-US" sz="1100" kern="800" dirty="0">
              <a:latin typeface="Segoe UI Light" panose="020B0502040204020203" pitchFamily="34" charset="0"/>
              <a:cs typeface="Segoe UI Light" panose="020B0502040204020203" pitchFamily="34" charset="0"/>
            </a:endParaRPr>
          </a:p>
        </p:txBody>
      </p:sp>
      <p:grpSp>
        <p:nvGrpSpPr>
          <p:cNvPr id="2" name="Group 1"/>
          <p:cNvGrpSpPr/>
          <p:nvPr/>
        </p:nvGrpSpPr>
        <p:grpSpPr>
          <a:xfrm>
            <a:off x="1186207" y="1083954"/>
            <a:ext cx="10058780" cy="4948711"/>
            <a:chOff x="1186207" y="1083954"/>
            <a:chExt cx="10058780" cy="4948711"/>
          </a:xfrm>
        </p:grpSpPr>
        <p:sp>
          <p:nvSpPr>
            <p:cNvPr id="79" name="Rectangle 78"/>
            <p:cNvSpPr/>
            <p:nvPr/>
          </p:nvSpPr>
          <p:spPr>
            <a:xfrm>
              <a:off x="1186207" y="1083954"/>
              <a:ext cx="10058780" cy="4948711"/>
            </a:xfrm>
            <a:prstGeom prst="rect">
              <a:avLst/>
            </a:prstGeom>
            <a:solidFill>
              <a:srgbClr val="F7FBFD"/>
            </a:solidFill>
            <a:effectLst/>
            <a:scene3d>
              <a:camera prst="orthographicFront"/>
              <a:lightRig rig="threePt" dir="t"/>
            </a:scene3d>
            <a:sp3d>
              <a:bevel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Segoe UI Light" panose="020B0502040204020203" pitchFamily="34" charset="0"/>
                <a:cs typeface="Segoe UI Light" panose="020B0502040204020203" pitchFamily="34" charset="0"/>
              </a:endParaRPr>
            </a:p>
          </p:txBody>
        </p:sp>
        <p:sp>
          <p:nvSpPr>
            <p:cNvPr id="83" name="Right Arrow 82"/>
            <p:cNvSpPr/>
            <p:nvPr/>
          </p:nvSpPr>
          <p:spPr>
            <a:xfrm rot="16200000">
              <a:off x="7118341" y="1461532"/>
              <a:ext cx="149104" cy="1047632"/>
            </a:xfrm>
            <a:prstGeom prst="rightArrow">
              <a:avLst>
                <a:gd name="adj1" fmla="val 69875"/>
                <a:gd name="adj2"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Segoe UI Light" panose="020B0502040204020203" pitchFamily="34" charset="0"/>
                <a:cs typeface="Segoe UI Light" panose="020B0502040204020203" pitchFamily="34" charset="0"/>
              </a:endParaRPr>
            </a:p>
          </p:txBody>
        </p:sp>
        <p:sp>
          <p:nvSpPr>
            <p:cNvPr id="84" name="Rounded Rectangle 83"/>
            <p:cNvSpPr/>
            <p:nvPr/>
          </p:nvSpPr>
          <p:spPr>
            <a:xfrm>
              <a:off x="1429669" y="1328838"/>
              <a:ext cx="1916097" cy="565233"/>
            </a:xfrm>
            <a:prstGeom prst="roundRect">
              <a:avLst/>
            </a:prstGeom>
            <a:no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2">
                    <a:lumMod val="50000"/>
                  </a:schemeClr>
                </a:solidFill>
                <a:latin typeface="Segoe UI Light" panose="020B0502040204020203" pitchFamily="34" charset="0"/>
                <a:cs typeface="Segoe UI Light" panose="020B0502040204020203" pitchFamily="34" charset="0"/>
              </a:endParaRPr>
            </a:p>
          </p:txBody>
        </p:sp>
        <p:sp>
          <p:nvSpPr>
            <p:cNvPr id="85" name="TextBox 84"/>
            <p:cNvSpPr txBox="1"/>
            <p:nvPr/>
          </p:nvSpPr>
          <p:spPr>
            <a:xfrm>
              <a:off x="1606660" y="1295805"/>
              <a:ext cx="1470926" cy="430887"/>
            </a:xfrm>
            <a:prstGeom prst="rect">
              <a:avLst/>
            </a:prstGeom>
            <a:noFill/>
          </p:spPr>
          <p:txBody>
            <a:bodyPr wrap="square" rtlCol="0">
              <a:spAutoFit/>
            </a:bodyPr>
            <a:lstStyle/>
            <a:p>
              <a:pPr algn="r"/>
              <a:r>
                <a:rPr lang="en-US" sz="1100" b="1" kern="800" spc="-50" dirty="0">
                  <a:solidFill>
                    <a:schemeClr val="tx2">
                      <a:lumMod val="50000"/>
                    </a:schemeClr>
                  </a:solidFill>
                  <a:latin typeface="Segoe UI Light" panose="020B0502040204020203" pitchFamily="34" charset="0"/>
                  <a:cs typeface="Segoe UI Light" panose="020B0502040204020203" pitchFamily="34" charset="0"/>
                </a:rPr>
                <a:t>Browser Interoperability</a:t>
              </a:r>
            </a:p>
            <a:p>
              <a:pPr algn="r"/>
              <a:endParaRPr lang="en-US" sz="1100" dirty="0">
                <a:latin typeface="Segoe UI Light" panose="020B0502040204020203" pitchFamily="34" charset="0"/>
                <a:cs typeface="Segoe UI Light" panose="020B0502040204020203" pitchFamily="34" charset="0"/>
              </a:endParaRPr>
            </a:p>
          </p:txBody>
        </p:sp>
        <p:pic>
          <p:nvPicPr>
            <p:cNvPr id="87" name="Picture 86" descr="Image result for chrome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46930" y="1561759"/>
              <a:ext cx="278484" cy="278484"/>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6" descr="Image result for safari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04106" y="1514333"/>
              <a:ext cx="354250" cy="354250"/>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8"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12669" y="1513802"/>
              <a:ext cx="357786" cy="357786"/>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14" descr="Image result for mozilla firefox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32431" y="1555505"/>
              <a:ext cx="281914" cy="281914"/>
            </a:xfrm>
            <a:prstGeom prst="rect">
              <a:avLst/>
            </a:prstGeom>
            <a:noFill/>
            <a:extLst>
              <a:ext uri="{909E8E84-426E-40DD-AFC4-6F175D3DCCD1}">
                <a14:hiddenFill xmlns:a14="http://schemas.microsoft.com/office/drawing/2010/main">
                  <a:solidFill>
                    <a:srgbClr val="FFFFFF"/>
                  </a:solidFill>
                </a14:hiddenFill>
              </a:ext>
            </a:extLst>
          </p:spPr>
        </p:pic>
        <p:sp>
          <p:nvSpPr>
            <p:cNvPr id="91" name="Rounded Rectangle 90"/>
            <p:cNvSpPr/>
            <p:nvPr/>
          </p:nvSpPr>
          <p:spPr>
            <a:xfrm>
              <a:off x="3456156" y="1359253"/>
              <a:ext cx="1308720" cy="565233"/>
            </a:xfrm>
            <a:prstGeom prst="roundRect">
              <a:avLst/>
            </a:prstGeom>
            <a:no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2">
                    <a:lumMod val="50000"/>
                  </a:schemeClr>
                </a:solidFill>
                <a:latin typeface="Segoe UI Light" panose="020B0502040204020203" pitchFamily="34" charset="0"/>
                <a:cs typeface="Segoe UI Light" panose="020B0502040204020203" pitchFamily="34" charset="0"/>
              </a:endParaRPr>
            </a:p>
          </p:txBody>
        </p:sp>
        <p:sp>
          <p:nvSpPr>
            <p:cNvPr id="92" name="Rounded Rectangle 91"/>
            <p:cNvSpPr/>
            <p:nvPr/>
          </p:nvSpPr>
          <p:spPr>
            <a:xfrm>
              <a:off x="6344112" y="1359494"/>
              <a:ext cx="1308720" cy="565233"/>
            </a:xfrm>
            <a:prstGeom prst="roundRect">
              <a:avLst/>
            </a:prstGeom>
            <a:no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2">
                    <a:lumMod val="50000"/>
                  </a:schemeClr>
                </a:solidFill>
                <a:latin typeface="Segoe UI Light" panose="020B0502040204020203" pitchFamily="34" charset="0"/>
                <a:cs typeface="Segoe UI Light" panose="020B0502040204020203" pitchFamily="34" charset="0"/>
              </a:endParaRPr>
            </a:p>
          </p:txBody>
        </p:sp>
        <p:sp>
          <p:nvSpPr>
            <p:cNvPr id="93" name="Rounded Rectangle 92"/>
            <p:cNvSpPr/>
            <p:nvPr/>
          </p:nvSpPr>
          <p:spPr>
            <a:xfrm>
              <a:off x="7764092" y="1383337"/>
              <a:ext cx="951032" cy="565233"/>
            </a:xfrm>
            <a:prstGeom prst="roundRect">
              <a:avLst/>
            </a:prstGeom>
            <a:no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2">
                    <a:lumMod val="50000"/>
                  </a:schemeClr>
                </a:solidFill>
                <a:latin typeface="Segoe UI Light" panose="020B0502040204020203" pitchFamily="34" charset="0"/>
                <a:cs typeface="Segoe UI Light" panose="020B0502040204020203" pitchFamily="34" charset="0"/>
              </a:endParaRPr>
            </a:p>
          </p:txBody>
        </p:sp>
        <p:pic>
          <p:nvPicPr>
            <p:cNvPr id="94" name="Picture 14" descr="Image result for excel ico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697278" y="1530123"/>
              <a:ext cx="387172" cy="387172"/>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18" descr="Image result for word ic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196437" y="1591792"/>
              <a:ext cx="292159" cy="286838"/>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9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568951" y="1540793"/>
              <a:ext cx="374033" cy="374033"/>
            </a:xfrm>
            <a:prstGeom prst="rect">
              <a:avLst/>
            </a:prstGeom>
          </p:spPr>
        </p:pic>
        <p:pic>
          <p:nvPicPr>
            <p:cNvPr id="97" name="Picture 9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922346" y="1554976"/>
              <a:ext cx="505510" cy="351591"/>
            </a:xfrm>
            <a:prstGeom prst="rect">
              <a:avLst/>
            </a:prstGeom>
          </p:spPr>
        </p:pic>
        <p:sp>
          <p:nvSpPr>
            <p:cNvPr id="98" name="TextBox 97"/>
            <p:cNvSpPr txBox="1"/>
            <p:nvPr/>
          </p:nvSpPr>
          <p:spPr>
            <a:xfrm>
              <a:off x="3348536" y="1327826"/>
              <a:ext cx="1512375" cy="430887"/>
            </a:xfrm>
            <a:prstGeom prst="rect">
              <a:avLst/>
            </a:prstGeom>
            <a:noFill/>
          </p:spPr>
          <p:txBody>
            <a:bodyPr wrap="square" rtlCol="0">
              <a:spAutoFit/>
            </a:bodyPr>
            <a:lstStyle/>
            <a:p>
              <a:pPr algn="ctr"/>
              <a:r>
                <a:rPr lang="en-US" sz="1100" b="1" kern="800" spc="-50" dirty="0" smtClean="0">
                  <a:solidFill>
                    <a:schemeClr val="tx2">
                      <a:lumMod val="50000"/>
                    </a:schemeClr>
                  </a:solidFill>
                  <a:latin typeface="Segoe UI Light" panose="020B0502040204020203" pitchFamily="34" charset="0"/>
                  <a:cs typeface="Segoe UI Light" panose="020B0502040204020203" pitchFamily="34" charset="0"/>
                </a:rPr>
                <a:t>File Export Formats</a:t>
              </a:r>
              <a:endParaRPr lang="en-US" sz="1100" b="1" kern="800" spc="-50" dirty="0">
                <a:solidFill>
                  <a:schemeClr val="tx2">
                    <a:lumMod val="50000"/>
                  </a:schemeClr>
                </a:solidFill>
                <a:latin typeface="Segoe UI Light" panose="020B0502040204020203" pitchFamily="34" charset="0"/>
                <a:cs typeface="Segoe UI Light" panose="020B0502040204020203" pitchFamily="34" charset="0"/>
              </a:endParaRPr>
            </a:p>
            <a:p>
              <a:endParaRPr lang="en-US" sz="1100" dirty="0">
                <a:latin typeface="Segoe UI Light" panose="020B0502040204020203" pitchFamily="34" charset="0"/>
                <a:cs typeface="Segoe UI Light" panose="020B0502040204020203" pitchFamily="34" charset="0"/>
              </a:endParaRPr>
            </a:p>
          </p:txBody>
        </p:sp>
        <p:sp>
          <p:nvSpPr>
            <p:cNvPr id="99" name="TextBox 98"/>
            <p:cNvSpPr txBox="1"/>
            <p:nvPr/>
          </p:nvSpPr>
          <p:spPr>
            <a:xfrm>
              <a:off x="6337409" y="1326241"/>
              <a:ext cx="1255001" cy="261610"/>
            </a:xfrm>
            <a:prstGeom prst="rect">
              <a:avLst/>
            </a:prstGeom>
            <a:noFill/>
          </p:spPr>
          <p:txBody>
            <a:bodyPr wrap="square" rtlCol="0">
              <a:spAutoFit/>
            </a:bodyPr>
            <a:lstStyle/>
            <a:p>
              <a:pPr algn="ctr"/>
              <a:r>
                <a:rPr lang="en-US" sz="1100" b="1" kern="800" dirty="0" smtClean="0">
                  <a:solidFill>
                    <a:schemeClr val="tx2">
                      <a:lumMod val="50000"/>
                    </a:schemeClr>
                  </a:solidFill>
                  <a:latin typeface="Segoe UI Light" panose="020B0502040204020203" pitchFamily="34" charset="0"/>
                  <a:cs typeface="Segoe UI Light" panose="020B0502040204020203" pitchFamily="34" charset="0"/>
                </a:rPr>
                <a:t>Data Source</a:t>
              </a:r>
              <a:r>
                <a:rPr lang="en-US" sz="1100" b="1" dirty="0">
                  <a:latin typeface="Segoe UI Light" panose="020B0502040204020203" pitchFamily="34" charset="0"/>
                  <a:cs typeface="Segoe UI Light" panose="020B0502040204020203" pitchFamily="34" charset="0"/>
                </a:rPr>
                <a:t>s</a:t>
              </a:r>
              <a:endParaRPr lang="en-US" sz="1100" b="1" kern="800" dirty="0">
                <a:solidFill>
                  <a:schemeClr val="tx2">
                    <a:lumMod val="50000"/>
                  </a:schemeClr>
                </a:solidFill>
                <a:latin typeface="Segoe UI Light" panose="020B0502040204020203" pitchFamily="34" charset="0"/>
                <a:cs typeface="Segoe UI Light" panose="020B0502040204020203" pitchFamily="34" charset="0"/>
              </a:endParaRPr>
            </a:p>
          </p:txBody>
        </p:sp>
        <p:pic>
          <p:nvPicPr>
            <p:cNvPr id="100" name="Picture 99"/>
            <p:cNvPicPr>
              <a:picLocks noChangeAspect="1"/>
            </p:cNvPicPr>
            <p:nvPr/>
          </p:nvPicPr>
          <p:blipFill>
            <a:blip r:embed="rId11"/>
            <a:stretch>
              <a:fillRect/>
            </a:stretch>
          </p:blipFill>
          <p:spPr>
            <a:xfrm>
              <a:off x="7889290" y="1572802"/>
              <a:ext cx="302754" cy="360211"/>
            </a:xfrm>
            <a:prstGeom prst="rect">
              <a:avLst/>
            </a:prstGeom>
          </p:spPr>
        </p:pic>
        <p:pic>
          <p:nvPicPr>
            <p:cNvPr id="101" name="Picture 100"/>
            <p:cNvPicPr>
              <a:picLocks noChangeAspect="1"/>
            </p:cNvPicPr>
            <p:nvPr/>
          </p:nvPicPr>
          <p:blipFill>
            <a:blip r:embed="rId12"/>
            <a:stretch>
              <a:fillRect/>
            </a:stretch>
          </p:blipFill>
          <p:spPr>
            <a:xfrm>
              <a:off x="8271478" y="1576289"/>
              <a:ext cx="322846" cy="347841"/>
            </a:xfrm>
            <a:prstGeom prst="rect">
              <a:avLst/>
            </a:prstGeom>
          </p:spPr>
        </p:pic>
        <p:sp>
          <p:nvSpPr>
            <p:cNvPr id="102" name="TextBox 101"/>
            <p:cNvSpPr txBox="1"/>
            <p:nvPr/>
          </p:nvSpPr>
          <p:spPr>
            <a:xfrm>
              <a:off x="7907686" y="1339548"/>
              <a:ext cx="831305" cy="430887"/>
            </a:xfrm>
            <a:prstGeom prst="rect">
              <a:avLst/>
            </a:prstGeom>
            <a:noFill/>
          </p:spPr>
          <p:txBody>
            <a:bodyPr wrap="square" rtlCol="0">
              <a:spAutoFit/>
            </a:bodyPr>
            <a:lstStyle/>
            <a:p>
              <a:r>
                <a:rPr lang="en-US" sz="1100" b="1" kern="800" spc="-50" dirty="0" smtClean="0">
                  <a:solidFill>
                    <a:schemeClr val="tx2">
                      <a:lumMod val="50000"/>
                    </a:schemeClr>
                  </a:solidFill>
                  <a:latin typeface="Segoe UI Light" panose="020B0502040204020203" pitchFamily="34" charset="0"/>
                  <a:cs typeface="Segoe UI Light" panose="020B0502040204020203" pitchFamily="34" charset="0"/>
                </a:rPr>
                <a:t>Mobility</a:t>
              </a:r>
              <a:endParaRPr lang="en-US" sz="1100" b="1" kern="800" spc="-50" dirty="0">
                <a:solidFill>
                  <a:schemeClr val="tx2">
                    <a:lumMod val="50000"/>
                  </a:schemeClr>
                </a:solidFill>
                <a:latin typeface="Segoe UI Light" panose="020B0502040204020203" pitchFamily="34" charset="0"/>
                <a:cs typeface="Segoe UI Light" panose="020B0502040204020203" pitchFamily="34" charset="0"/>
              </a:endParaRPr>
            </a:p>
            <a:p>
              <a:endParaRPr lang="en-US" sz="1100" b="1" dirty="0">
                <a:latin typeface="Segoe UI Light" panose="020B0502040204020203" pitchFamily="34" charset="0"/>
                <a:cs typeface="Segoe UI Light" panose="020B0502040204020203" pitchFamily="34" charset="0"/>
              </a:endParaRPr>
            </a:p>
          </p:txBody>
        </p:sp>
        <p:sp>
          <p:nvSpPr>
            <p:cNvPr id="103" name="Rounded Rectangle 102"/>
            <p:cNvSpPr/>
            <p:nvPr/>
          </p:nvSpPr>
          <p:spPr>
            <a:xfrm>
              <a:off x="9044502" y="1360479"/>
              <a:ext cx="1916097" cy="565233"/>
            </a:xfrm>
            <a:prstGeom prst="roundRect">
              <a:avLst/>
            </a:prstGeom>
            <a:no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2">
                    <a:lumMod val="50000"/>
                  </a:schemeClr>
                </a:solidFill>
                <a:latin typeface="Segoe UI Light" panose="020B0502040204020203" pitchFamily="34" charset="0"/>
                <a:cs typeface="Segoe UI Light" panose="020B0502040204020203" pitchFamily="34" charset="0"/>
              </a:endParaRPr>
            </a:p>
          </p:txBody>
        </p:sp>
        <p:sp>
          <p:nvSpPr>
            <p:cNvPr id="104" name="TextBox 103"/>
            <p:cNvSpPr txBox="1"/>
            <p:nvPr/>
          </p:nvSpPr>
          <p:spPr>
            <a:xfrm>
              <a:off x="9222429" y="1316180"/>
              <a:ext cx="1470926" cy="430887"/>
            </a:xfrm>
            <a:prstGeom prst="rect">
              <a:avLst/>
            </a:prstGeom>
            <a:noFill/>
          </p:spPr>
          <p:txBody>
            <a:bodyPr wrap="square" rtlCol="0">
              <a:spAutoFit/>
            </a:bodyPr>
            <a:lstStyle/>
            <a:p>
              <a:pPr algn="ctr"/>
              <a:r>
                <a:rPr lang="en-US" sz="1100" b="1" kern="800" spc="-50" dirty="0" smtClean="0">
                  <a:solidFill>
                    <a:schemeClr val="tx2">
                      <a:lumMod val="50000"/>
                    </a:schemeClr>
                  </a:solidFill>
                  <a:latin typeface="Segoe UI Light" panose="020B0502040204020203" pitchFamily="34" charset="0"/>
                  <a:cs typeface="Segoe UI Light" panose="020B0502040204020203" pitchFamily="34" charset="0"/>
                </a:rPr>
                <a:t>Email Clients</a:t>
              </a:r>
              <a:endParaRPr lang="en-US" sz="1100" b="1" kern="800" spc="-50" dirty="0">
                <a:solidFill>
                  <a:schemeClr val="tx2">
                    <a:lumMod val="50000"/>
                  </a:schemeClr>
                </a:solidFill>
                <a:latin typeface="Segoe UI Light" panose="020B0502040204020203" pitchFamily="34" charset="0"/>
                <a:cs typeface="Segoe UI Light" panose="020B0502040204020203" pitchFamily="34" charset="0"/>
              </a:endParaRPr>
            </a:p>
            <a:p>
              <a:pPr algn="r"/>
              <a:endParaRPr lang="en-US" sz="1100" dirty="0">
                <a:latin typeface="Segoe UI Light" panose="020B0502040204020203" pitchFamily="34" charset="0"/>
                <a:cs typeface="Segoe UI Light" panose="020B0502040204020203" pitchFamily="34" charset="0"/>
              </a:endParaRPr>
            </a:p>
          </p:txBody>
        </p:sp>
        <p:pic>
          <p:nvPicPr>
            <p:cNvPr id="105" name="Picture 104"/>
            <p:cNvPicPr>
              <a:picLocks noChangeAspect="1"/>
            </p:cNvPicPr>
            <p:nvPr/>
          </p:nvPicPr>
          <p:blipFill>
            <a:blip r:embed="rId13"/>
            <a:stretch>
              <a:fillRect/>
            </a:stretch>
          </p:blipFill>
          <p:spPr>
            <a:xfrm>
              <a:off x="9149355" y="1504291"/>
              <a:ext cx="364924" cy="379235"/>
            </a:xfrm>
            <a:prstGeom prst="rect">
              <a:avLst/>
            </a:prstGeom>
          </p:spPr>
        </p:pic>
        <p:sp>
          <p:nvSpPr>
            <p:cNvPr id="106" name="Rectangle 105"/>
            <p:cNvSpPr/>
            <p:nvPr/>
          </p:nvSpPr>
          <p:spPr>
            <a:xfrm>
              <a:off x="3206755" y="4821400"/>
              <a:ext cx="7754009" cy="910280"/>
            </a:xfrm>
            <a:prstGeom prst="rect">
              <a:avLst/>
            </a:prstGeom>
            <a:no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600" b="1" dirty="0">
                <a:solidFill>
                  <a:schemeClr val="tx1"/>
                </a:solidFill>
              </a:endParaRPr>
            </a:p>
          </p:txBody>
        </p:sp>
        <p:sp>
          <p:nvSpPr>
            <p:cNvPr id="107" name="Rectangle 106"/>
            <p:cNvSpPr/>
            <p:nvPr/>
          </p:nvSpPr>
          <p:spPr>
            <a:xfrm rot="16200000">
              <a:off x="395143" y="3039426"/>
              <a:ext cx="3732525" cy="1651985"/>
            </a:xfrm>
            <a:prstGeom prst="rect">
              <a:avLst/>
            </a:prstGeom>
            <a:noFill/>
            <a:ln>
              <a:solidFill>
                <a:srgbClr val="7F7F7F"/>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600" b="1" dirty="0">
                <a:solidFill>
                  <a:schemeClr val="tx1"/>
                </a:solidFill>
              </a:endParaRPr>
            </a:p>
          </p:txBody>
        </p:sp>
        <p:sp>
          <p:nvSpPr>
            <p:cNvPr id="108" name="Rectangle 107"/>
            <p:cNvSpPr/>
            <p:nvPr/>
          </p:nvSpPr>
          <p:spPr>
            <a:xfrm rot="16200000">
              <a:off x="3346803" y="1877869"/>
              <a:ext cx="2719596" cy="2982957"/>
            </a:xfrm>
            <a:prstGeom prst="rect">
              <a:avLst/>
            </a:prstGeom>
            <a:noFill/>
            <a:ln>
              <a:solidFill>
                <a:srgbClr val="7F7F7F"/>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600" b="1" dirty="0">
                <a:solidFill>
                  <a:schemeClr val="tx1"/>
                </a:solidFill>
              </a:endParaRPr>
            </a:p>
          </p:txBody>
        </p:sp>
        <p:sp>
          <p:nvSpPr>
            <p:cNvPr id="109" name="TextBox 108"/>
            <p:cNvSpPr txBox="1"/>
            <p:nvPr/>
          </p:nvSpPr>
          <p:spPr>
            <a:xfrm>
              <a:off x="1419227" y="2038649"/>
              <a:ext cx="1859058" cy="338554"/>
            </a:xfrm>
            <a:prstGeom prst="rect">
              <a:avLst/>
            </a:prstGeom>
            <a:noFill/>
          </p:spPr>
          <p:txBody>
            <a:bodyPr wrap="square" rtlCol="0">
              <a:spAutoFit/>
            </a:bodyPr>
            <a:lstStyle/>
            <a:p>
              <a:r>
                <a:rPr lang="en-US" sz="1600" b="1" dirty="0" smtClean="0">
                  <a:solidFill>
                    <a:schemeClr val="tx1">
                      <a:lumMod val="85000"/>
                      <a:lumOff val="15000"/>
                    </a:schemeClr>
                  </a:solidFill>
                  <a:effectLst>
                    <a:outerShdw blurRad="38100" dist="38100" dir="2700000" algn="tl">
                      <a:srgbClr val="000000">
                        <a:alpha val="43137"/>
                      </a:srgbClr>
                    </a:outerShdw>
                  </a:effectLst>
                </a:rPr>
                <a:t>Source Systems</a:t>
              </a:r>
              <a:endParaRPr lang="en-US" sz="1600" b="1" dirty="0">
                <a:solidFill>
                  <a:schemeClr val="tx1">
                    <a:lumMod val="85000"/>
                    <a:lumOff val="15000"/>
                  </a:schemeClr>
                </a:solidFill>
                <a:effectLst>
                  <a:outerShdw blurRad="38100" dist="38100" dir="2700000" algn="tl">
                    <a:srgbClr val="000000">
                      <a:alpha val="43137"/>
                    </a:srgbClr>
                  </a:outerShdw>
                </a:effectLst>
              </a:endParaRPr>
            </a:p>
          </p:txBody>
        </p:sp>
        <p:sp>
          <p:nvSpPr>
            <p:cNvPr id="110" name="Flowchart: Magnetic Disk 109"/>
            <p:cNvSpPr/>
            <p:nvPr/>
          </p:nvSpPr>
          <p:spPr>
            <a:xfrm>
              <a:off x="1703008" y="2575125"/>
              <a:ext cx="1140433" cy="780120"/>
            </a:xfrm>
            <a:prstGeom prst="flowChartMagneticDisk">
              <a:avLst/>
            </a:prstGeom>
            <a:solidFill>
              <a:schemeClr val="tx2">
                <a:lumMod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METCORE </a:t>
              </a:r>
              <a:r>
                <a:rPr lang="en-US" sz="1100" b="1" dirty="0" smtClean="0"/>
                <a:t>Desktop Client</a:t>
              </a:r>
              <a:endParaRPr lang="en-US" sz="1100" b="1" dirty="0"/>
            </a:p>
          </p:txBody>
        </p:sp>
        <p:sp>
          <p:nvSpPr>
            <p:cNvPr id="111" name="Flowchart: Magnetic Disk 110"/>
            <p:cNvSpPr/>
            <p:nvPr/>
          </p:nvSpPr>
          <p:spPr>
            <a:xfrm>
              <a:off x="1703007" y="3643704"/>
              <a:ext cx="1140433" cy="780120"/>
            </a:xfrm>
            <a:prstGeom prst="flowChartMagneticDisk">
              <a:avLst/>
            </a:prstGeom>
            <a:solidFill>
              <a:schemeClr val="tx2">
                <a:lumMod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Core Banking</a:t>
              </a:r>
              <a:endParaRPr lang="en-US" sz="1200" b="1" dirty="0"/>
            </a:p>
          </p:txBody>
        </p:sp>
        <p:sp>
          <p:nvSpPr>
            <p:cNvPr id="112" name="Flowchart: Magnetic Disk 111"/>
            <p:cNvSpPr/>
            <p:nvPr/>
          </p:nvSpPr>
          <p:spPr>
            <a:xfrm>
              <a:off x="1694770" y="4712282"/>
              <a:ext cx="1140433" cy="780120"/>
            </a:xfrm>
            <a:prstGeom prst="flowChartMagneticDisk">
              <a:avLst/>
            </a:prstGeom>
            <a:solidFill>
              <a:schemeClr val="bg1">
                <a:lumMod val="6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Others</a:t>
              </a:r>
              <a:endParaRPr lang="en-US" sz="1200" b="1" dirty="0"/>
            </a:p>
          </p:txBody>
        </p:sp>
        <p:sp>
          <p:nvSpPr>
            <p:cNvPr id="113" name="TextBox 112"/>
            <p:cNvSpPr txBox="1"/>
            <p:nvPr/>
          </p:nvSpPr>
          <p:spPr>
            <a:xfrm>
              <a:off x="3211393" y="2069426"/>
              <a:ext cx="1974046" cy="338554"/>
            </a:xfrm>
            <a:prstGeom prst="rect">
              <a:avLst/>
            </a:prstGeom>
            <a:noFill/>
          </p:spPr>
          <p:txBody>
            <a:bodyPr wrap="square" rtlCol="0">
              <a:spAutoFit/>
            </a:bodyPr>
            <a:lstStyle/>
            <a:p>
              <a:r>
                <a:rPr lang="en-US" sz="1600" b="1" dirty="0" smtClean="0">
                  <a:solidFill>
                    <a:schemeClr val="tx1">
                      <a:lumMod val="75000"/>
                      <a:lumOff val="25000"/>
                    </a:schemeClr>
                  </a:solidFill>
                  <a:effectLst>
                    <a:outerShdw blurRad="38100" dist="38100" dir="2700000" algn="tl">
                      <a:srgbClr val="000000">
                        <a:alpha val="43137"/>
                      </a:srgbClr>
                    </a:outerShdw>
                  </a:effectLst>
                </a:rPr>
                <a:t>METCORE RLCS CORE</a:t>
              </a:r>
              <a:endParaRPr lang="en-US" sz="1600" b="1" dirty="0">
                <a:solidFill>
                  <a:schemeClr val="tx1">
                    <a:lumMod val="75000"/>
                    <a:lumOff val="25000"/>
                  </a:schemeClr>
                </a:solidFill>
                <a:effectLst>
                  <a:outerShdw blurRad="38100" dist="38100" dir="2700000" algn="tl">
                    <a:srgbClr val="000000">
                      <a:alpha val="43137"/>
                    </a:srgbClr>
                  </a:outerShdw>
                </a:effectLst>
              </a:endParaRPr>
            </a:p>
          </p:txBody>
        </p:sp>
        <p:sp>
          <p:nvSpPr>
            <p:cNvPr id="114" name="Rectangle 113"/>
            <p:cNvSpPr/>
            <p:nvPr/>
          </p:nvSpPr>
          <p:spPr>
            <a:xfrm rot="16200000">
              <a:off x="5987178" y="2366925"/>
              <a:ext cx="2712762" cy="2011680"/>
            </a:xfrm>
            <a:prstGeom prst="rect">
              <a:avLst/>
            </a:prstGeom>
            <a:no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600" b="1" dirty="0">
                <a:solidFill>
                  <a:schemeClr val="tx1"/>
                </a:solidFill>
              </a:endParaRPr>
            </a:p>
          </p:txBody>
        </p:sp>
        <p:pic>
          <p:nvPicPr>
            <p:cNvPr id="115" name="Picture 2" descr="Image result for database"/>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538570" y="2950109"/>
              <a:ext cx="1574977" cy="1902657"/>
            </a:xfrm>
            <a:prstGeom prst="rect">
              <a:avLst/>
            </a:prstGeom>
            <a:noFill/>
            <a:extLst>
              <a:ext uri="{909E8E84-426E-40DD-AFC4-6F175D3DCCD1}">
                <a14:hiddenFill xmlns:a14="http://schemas.microsoft.com/office/drawing/2010/main">
                  <a:solidFill>
                    <a:srgbClr val="FFFFFF"/>
                  </a:solidFill>
                </a14:hiddenFill>
              </a:ext>
            </a:extLst>
          </p:spPr>
        </p:pic>
        <p:sp>
          <p:nvSpPr>
            <p:cNvPr id="116" name="TextBox 115"/>
            <p:cNvSpPr txBox="1"/>
            <p:nvPr/>
          </p:nvSpPr>
          <p:spPr>
            <a:xfrm>
              <a:off x="6641115" y="3462477"/>
              <a:ext cx="1451721" cy="954107"/>
            </a:xfrm>
            <a:custGeom>
              <a:avLst/>
              <a:gdLst>
                <a:gd name="connsiteX0" fmla="*/ 0 w 1451721"/>
                <a:gd name="connsiteY0" fmla="*/ 0 h 954107"/>
                <a:gd name="connsiteX1" fmla="*/ 1451721 w 1451721"/>
                <a:gd name="connsiteY1" fmla="*/ 0 h 954107"/>
                <a:gd name="connsiteX2" fmla="*/ 1451721 w 1451721"/>
                <a:gd name="connsiteY2" fmla="*/ 954107 h 954107"/>
                <a:gd name="connsiteX3" fmla="*/ 0 w 1451721"/>
                <a:gd name="connsiteY3" fmla="*/ 954107 h 954107"/>
                <a:gd name="connsiteX4" fmla="*/ 0 w 1451721"/>
                <a:gd name="connsiteY4" fmla="*/ 0 h 954107"/>
                <a:gd name="connsiteX0" fmla="*/ 0 w 1451721"/>
                <a:gd name="connsiteY0" fmla="*/ 0 h 954107"/>
                <a:gd name="connsiteX1" fmla="*/ 1439690 w 1451721"/>
                <a:gd name="connsiteY1" fmla="*/ 0 h 954107"/>
                <a:gd name="connsiteX2" fmla="*/ 1451721 w 1451721"/>
                <a:gd name="connsiteY2" fmla="*/ 954107 h 954107"/>
                <a:gd name="connsiteX3" fmla="*/ 0 w 1451721"/>
                <a:gd name="connsiteY3" fmla="*/ 954107 h 954107"/>
                <a:gd name="connsiteX4" fmla="*/ 0 w 1451721"/>
                <a:gd name="connsiteY4" fmla="*/ 0 h 954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1721" h="954107">
                  <a:moveTo>
                    <a:pt x="0" y="0"/>
                  </a:moveTo>
                  <a:lnTo>
                    <a:pt x="1439690" y="0"/>
                  </a:lnTo>
                  <a:lnTo>
                    <a:pt x="1451721" y="954107"/>
                  </a:lnTo>
                  <a:lnTo>
                    <a:pt x="0" y="954107"/>
                  </a:lnTo>
                  <a:lnTo>
                    <a:pt x="0" y="0"/>
                  </a:lnTo>
                  <a:close/>
                </a:path>
              </a:pathLst>
            </a:custGeom>
            <a:noFill/>
            <a:scene3d>
              <a:camera prst="orthographicFront">
                <a:rot lat="0" lon="0" rev="0"/>
              </a:camera>
              <a:lightRig rig="threePt" dir="t"/>
            </a:scene3d>
            <a:sp3d/>
          </p:spPr>
          <p:txBody>
            <a:bodyPr wrap="square" rtlCol="0">
              <a:spAutoFit/>
              <a:sp3d extrusionH="12700"/>
            </a:bodyPr>
            <a:lstStyle/>
            <a:p>
              <a:pPr algn="ctr"/>
              <a:r>
                <a:rPr lang="en-US" sz="1400" b="1" dirty="0" smtClean="0">
                  <a:solidFill>
                    <a:schemeClr val="bg1"/>
                  </a:solidFill>
                  <a:effectLst>
                    <a:outerShdw blurRad="38100" dist="38100" dir="2700000" algn="tl">
                      <a:srgbClr val="000000">
                        <a:alpha val="43137"/>
                      </a:srgbClr>
                    </a:outerShdw>
                  </a:effectLst>
                </a:rPr>
                <a:t>METCORE RLCS</a:t>
              </a:r>
            </a:p>
            <a:p>
              <a:pPr algn="ctr"/>
              <a:endParaRPr lang="en-US" sz="1400" b="1" dirty="0">
                <a:solidFill>
                  <a:schemeClr val="bg1"/>
                </a:solidFill>
              </a:endParaRPr>
            </a:p>
            <a:p>
              <a:pPr algn="ctr"/>
              <a:r>
                <a:rPr lang="en-US" sz="1400" b="1" dirty="0">
                  <a:solidFill>
                    <a:schemeClr val="bg1"/>
                  </a:solidFill>
                  <a:effectLst>
                    <a:outerShdw blurRad="38100" dist="38100" dir="2700000" algn="tl">
                      <a:srgbClr val="000000">
                        <a:alpha val="43137"/>
                      </a:srgbClr>
                    </a:outerShdw>
                  </a:effectLst>
                </a:rPr>
                <a:t>(</a:t>
              </a:r>
              <a:r>
                <a:rPr lang="en-US" sz="1400" b="1" dirty="0" smtClean="0">
                  <a:solidFill>
                    <a:schemeClr val="bg1"/>
                  </a:solidFill>
                  <a:effectLst>
                    <a:outerShdw blurRad="38100" dist="38100" dir="2700000" algn="tl">
                      <a:srgbClr val="000000">
                        <a:alpha val="43137"/>
                      </a:srgbClr>
                    </a:outerShdw>
                  </a:effectLst>
                </a:rPr>
                <a:t>Azure, AWS) </a:t>
              </a:r>
            </a:p>
            <a:p>
              <a:pPr algn="ctr"/>
              <a:endParaRPr lang="en-US" sz="1400" b="1" dirty="0">
                <a:solidFill>
                  <a:schemeClr val="bg1"/>
                </a:solidFill>
              </a:endParaRPr>
            </a:p>
          </p:txBody>
        </p:sp>
        <p:sp>
          <p:nvSpPr>
            <p:cNvPr id="117" name="TextBox 116"/>
            <p:cNvSpPr txBox="1"/>
            <p:nvPr/>
          </p:nvSpPr>
          <p:spPr>
            <a:xfrm>
              <a:off x="6324488" y="2069426"/>
              <a:ext cx="1974046" cy="338554"/>
            </a:xfrm>
            <a:prstGeom prst="rect">
              <a:avLst/>
            </a:prstGeom>
            <a:noFill/>
          </p:spPr>
          <p:txBody>
            <a:bodyPr wrap="square" rtlCol="0">
              <a:spAutoFit/>
            </a:bodyPr>
            <a:lstStyle/>
            <a:p>
              <a:r>
                <a:rPr lang="en-US" sz="1600" b="1" dirty="0" smtClean="0">
                  <a:solidFill>
                    <a:schemeClr val="tx1">
                      <a:lumMod val="75000"/>
                      <a:lumOff val="25000"/>
                    </a:schemeClr>
                  </a:solidFill>
                  <a:effectLst>
                    <a:outerShdw blurRad="38100" dist="38100" dir="2700000" algn="tl">
                      <a:srgbClr val="000000">
                        <a:alpha val="43137"/>
                      </a:srgbClr>
                    </a:outerShdw>
                  </a:effectLst>
                </a:rPr>
                <a:t>DB LAYER</a:t>
              </a:r>
              <a:endParaRPr lang="en-US" sz="1600" b="1" dirty="0">
                <a:solidFill>
                  <a:schemeClr val="tx1">
                    <a:lumMod val="75000"/>
                    <a:lumOff val="25000"/>
                  </a:schemeClr>
                </a:solidFill>
                <a:effectLst>
                  <a:outerShdw blurRad="38100" dist="38100" dir="2700000" algn="tl">
                    <a:srgbClr val="000000">
                      <a:alpha val="43137"/>
                    </a:srgbClr>
                  </a:outerShdw>
                </a:effectLst>
              </a:endParaRPr>
            </a:p>
          </p:txBody>
        </p:sp>
        <p:sp>
          <p:nvSpPr>
            <p:cNvPr id="118" name="Rectangle 117"/>
            <p:cNvSpPr/>
            <p:nvPr/>
          </p:nvSpPr>
          <p:spPr>
            <a:xfrm>
              <a:off x="6472079" y="2458618"/>
              <a:ext cx="1720217" cy="4007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Business Rules Configuration Engine </a:t>
              </a:r>
              <a:endParaRPr lang="en-US" sz="1200" dirty="0"/>
            </a:p>
          </p:txBody>
        </p:sp>
        <p:sp>
          <p:nvSpPr>
            <p:cNvPr id="119" name="Rectangle 118"/>
            <p:cNvSpPr/>
            <p:nvPr/>
          </p:nvSpPr>
          <p:spPr>
            <a:xfrm rot="16200000">
              <a:off x="8369943" y="2131491"/>
              <a:ext cx="2712762" cy="2468880"/>
            </a:xfrm>
            <a:prstGeom prst="rect">
              <a:avLst/>
            </a:prstGeom>
            <a:no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600" b="1" dirty="0">
                <a:solidFill>
                  <a:schemeClr val="tx1"/>
                </a:solidFill>
              </a:endParaRPr>
            </a:p>
          </p:txBody>
        </p:sp>
        <p:sp>
          <p:nvSpPr>
            <p:cNvPr id="120" name="TextBox 119"/>
            <p:cNvSpPr txBox="1"/>
            <p:nvPr/>
          </p:nvSpPr>
          <p:spPr>
            <a:xfrm>
              <a:off x="8487064" y="2069427"/>
              <a:ext cx="1974046" cy="338554"/>
            </a:xfrm>
            <a:prstGeom prst="rect">
              <a:avLst/>
            </a:prstGeom>
            <a:noFill/>
          </p:spPr>
          <p:txBody>
            <a:bodyPr wrap="square" rtlCol="0">
              <a:spAutoFit/>
            </a:bodyPr>
            <a:lstStyle/>
            <a:p>
              <a:r>
                <a:rPr lang="en-US" sz="1600" b="1" dirty="0" smtClean="0">
                  <a:solidFill>
                    <a:schemeClr val="tx1">
                      <a:lumMod val="75000"/>
                      <a:lumOff val="25000"/>
                    </a:schemeClr>
                  </a:solidFill>
                  <a:effectLst>
                    <a:outerShdw blurRad="38100" dist="38100" dir="2700000" algn="tl">
                      <a:srgbClr val="000000">
                        <a:alpha val="43137"/>
                      </a:srgbClr>
                    </a:outerShdw>
                  </a:effectLst>
                </a:rPr>
                <a:t>CLIENT VIEWS</a:t>
              </a:r>
              <a:endParaRPr lang="en-US" sz="1600" b="1" dirty="0">
                <a:solidFill>
                  <a:schemeClr val="tx1">
                    <a:lumMod val="75000"/>
                    <a:lumOff val="25000"/>
                  </a:schemeClr>
                </a:solidFill>
                <a:effectLst>
                  <a:outerShdw blurRad="38100" dist="38100" dir="2700000" algn="tl">
                    <a:srgbClr val="000000">
                      <a:alpha val="43137"/>
                    </a:srgbClr>
                  </a:outerShdw>
                </a:effectLst>
              </a:endParaRPr>
            </a:p>
          </p:txBody>
        </p:sp>
        <p:sp>
          <p:nvSpPr>
            <p:cNvPr id="121" name="Rectangle 120"/>
            <p:cNvSpPr/>
            <p:nvPr/>
          </p:nvSpPr>
          <p:spPr>
            <a:xfrm>
              <a:off x="8577408" y="2547522"/>
              <a:ext cx="1127764" cy="699991"/>
            </a:xfrm>
            <a:prstGeom prst="rect">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atin typeface="Segoe UI Light" panose="020B0502040204020203" pitchFamily="34" charset="0"/>
                  <a:cs typeface="Segoe UI Light" panose="020B0502040204020203" pitchFamily="34" charset="0"/>
                </a:rPr>
                <a:t>Repossessions</a:t>
              </a:r>
              <a:endParaRPr lang="en-US" sz="1200" b="1" dirty="0">
                <a:latin typeface="Segoe UI Light" panose="020B0502040204020203" pitchFamily="34" charset="0"/>
                <a:cs typeface="Segoe UI Light" panose="020B0502040204020203" pitchFamily="34" charset="0"/>
              </a:endParaRPr>
            </a:p>
          </p:txBody>
        </p:sp>
        <p:sp>
          <p:nvSpPr>
            <p:cNvPr id="122" name="Rectangle 121"/>
            <p:cNvSpPr/>
            <p:nvPr/>
          </p:nvSpPr>
          <p:spPr>
            <a:xfrm>
              <a:off x="8577408" y="3286077"/>
              <a:ext cx="1127764" cy="699991"/>
            </a:xfrm>
            <a:prstGeom prst="rect">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Segoe UI Light" panose="020B0502040204020203" pitchFamily="34" charset="0"/>
                  <a:cs typeface="Segoe UI Light" panose="020B0502040204020203" pitchFamily="34" charset="0"/>
                </a:rPr>
                <a:t>Collections Supervisors</a:t>
              </a:r>
            </a:p>
          </p:txBody>
        </p:sp>
        <p:sp>
          <p:nvSpPr>
            <p:cNvPr id="123" name="Rectangle 122"/>
            <p:cNvSpPr/>
            <p:nvPr/>
          </p:nvSpPr>
          <p:spPr>
            <a:xfrm>
              <a:off x="9746665" y="2547522"/>
              <a:ext cx="1127764" cy="699991"/>
            </a:xfrm>
            <a:prstGeom prst="rect">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Segoe UI Light" panose="020B0502040204020203" pitchFamily="34" charset="0"/>
                  <a:cs typeface="Segoe UI Light" panose="020B0502040204020203" pitchFamily="34" charset="0"/>
                </a:rPr>
                <a:t>Internal Litigators, Repossessions</a:t>
              </a:r>
            </a:p>
          </p:txBody>
        </p:sp>
        <p:sp>
          <p:nvSpPr>
            <p:cNvPr id="124" name="Rectangle 123"/>
            <p:cNvSpPr/>
            <p:nvPr/>
          </p:nvSpPr>
          <p:spPr>
            <a:xfrm>
              <a:off x="9746665" y="3288088"/>
              <a:ext cx="1127764" cy="699991"/>
            </a:xfrm>
            <a:prstGeom prst="rect">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Segoe UI Light" panose="020B0502040204020203" pitchFamily="34" charset="0"/>
                  <a:cs typeface="Segoe UI Light" panose="020B0502040204020203" pitchFamily="34" charset="0"/>
                </a:rPr>
                <a:t>Tele/Field Collectors</a:t>
              </a:r>
            </a:p>
          </p:txBody>
        </p:sp>
        <p:sp>
          <p:nvSpPr>
            <p:cNvPr id="125" name="AutoShape 108"/>
            <p:cNvSpPr>
              <a:spLocks/>
            </p:cNvSpPr>
            <p:nvPr/>
          </p:nvSpPr>
          <p:spPr bwMode="auto">
            <a:xfrm rot="5400000">
              <a:off x="6084800" y="3372764"/>
              <a:ext cx="286251" cy="314876"/>
            </a:xfrm>
            <a:custGeom>
              <a:avLst/>
              <a:gdLst/>
              <a:ahLst/>
              <a:cxnLst/>
              <a:rect l="0" t="0" r="r" b="b"/>
              <a:pathLst>
                <a:path w="21478" h="21600">
                  <a:moveTo>
                    <a:pt x="9108" y="16747"/>
                  </a:moveTo>
                  <a:cubicBezTo>
                    <a:pt x="9155" y="16837"/>
                    <a:pt x="9197" y="16925"/>
                    <a:pt x="9244" y="17012"/>
                  </a:cubicBezTo>
                  <a:cubicBezTo>
                    <a:pt x="9291" y="17097"/>
                    <a:pt x="9352" y="17182"/>
                    <a:pt x="9431" y="17275"/>
                  </a:cubicBezTo>
                  <a:lnTo>
                    <a:pt x="12260" y="21069"/>
                  </a:lnTo>
                  <a:lnTo>
                    <a:pt x="4473" y="21069"/>
                  </a:lnTo>
                  <a:cubicBezTo>
                    <a:pt x="4228" y="21069"/>
                    <a:pt x="4015" y="20965"/>
                    <a:pt x="3839" y="20756"/>
                  </a:cubicBezTo>
                  <a:cubicBezTo>
                    <a:pt x="3664" y="20544"/>
                    <a:pt x="3575" y="20287"/>
                    <a:pt x="3575" y="19988"/>
                  </a:cubicBezTo>
                  <a:lnTo>
                    <a:pt x="3575" y="7555"/>
                  </a:lnTo>
                  <a:lnTo>
                    <a:pt x="788" y="7555"/>
                  </a:lnTo>
                  <a:cubicBezTo>
                    <a:pt x="377" y="7555"/>
                    <a:pt x="126" y="7419"/>
                    <a:pt x="33" y="7145"/>
                  </a:cubicBezTo>
                  <a:cubicBezTo>
                    <a:pt x="-61" y="6872"/>
                    <a:pt x="47" y="6530"/>
                    <a:pt x="353" y="6123"/>
                  </a:cubicBezTo>
                  <a:lnTo>
                    <a:pt x="4665" y="392"/>
                  </a:lnTo>
                  <a:cubicBezTo>
                    <a:pt x="4850" y="133"/>
                    <a:pt x="5089" y="0"/>
                    <a:pt x="5372" y="0"/>
                  </a:cubicBezTo>
                  <a:cubicBezTo>
                    <a:pt x="5662" y="0"/>
                    <a:pt x="5903" y="133"/>
                    <a:pt x="6090" y="392"/>
                  </a:cubicBezTo>
                  <a:lnTo>
                    <a:pt x="10402" y="6123"/>
                  </a:lnTo>
                  <a:cubicBezTo>
                    <a:pt x="10709" y="6530"/>
                    <a:pt x="10814" y="6872"/>
                    <a:pt x="10723" y="7145"/>
                  </a:cubicBezTo>
                  <a:cubicBezTo>
                    <a:pt x="10629" y="7419"/>
                    <a:pt x="10376" y="7555"/>
                    <a:pt x="9967" y="7555"/>
                  </a:cubicBezTo>
                  <a:lnTo>
                    <a:pt x="7166" y="7555"/>
                  </a:lnTo>
                  <a:lnTo>
                    <a:pt x="7166" y="16747"/>
                  </a:lnTo>
                  <a:lnTo>
                    <a:pt x="9108" y="16747"/>
                  </a:lnTo>
                  <a:close/>
                  <a:moveTo>
                    <a:pt x="20690" y="14045"/>
                  </a:moveTo>
                  <a:cubicBezTo>
                    <a:pt x="21101" y="14045"/>
                    <a:pt x="21352" y="14184"/>
                    <a:pt x="21445" y="14457"/>
                  </a:cubicBezTo>
                  <a:cubicBezTo>
                    <a:pt x="21539" y="14731"/>
                    <a:pt x="21431" y="15070"/>
                    <a:pt x="21127" y="15477"/>
                  </a:cubicBezTo>
                  <a:lnTo>
                    <a:pt x="16813" y="21208"/>
                  </a:lnTo>
                  <a:cubicBezTo>
                    <a:pt x="16626" y="21467"/>
                    <a:pt x="16389" y="21600"/>
                    <a:pt x="16106" y="21600"/>
                  </a:cubicBezTo>
                  <a:cubicBezTo>
                    <a:pt x="15814" y="21600"/>
                    <a:pt x="15575" y="21467"/>
                    <a:pt x="15388" y="21208"/>
                  </a:cubicBezTo>
                  <a:lnTo>
                    <a:pt x="11076" y="15477"/>
                  </a:lnTo>
                  <a:cubicBezTo>
                    <a:pt x="10769" y="15070"/>
                    <a:pt x="10662" y="14731"/>
                    <a:pt x="10755" y="14457"/>
                  </a:cubicBezTo>
                  <a:cubicBezTo>
                    <a:pt x="10849" y="14183"/>
                    <a:pt x="11099" y="14045"/>
                    <a:pt x="11511" y="14045"/>
                  </a:cubicBezTo>
                  <a:lnTo>
                    <a:pt x="14312" y="14045"/>
                  </a:lnTo>
                  <a:lnTo>
                    <a:pt x="14312" y="4881"/>
                  </a:lnTo>
                  <a:lnTo>
                    <a:pt x="12363" y="4881"/>
                  </a:lnTo>
                  <a:cubicBezTo>
                    <a:pt x="12316" y="4791"/>
                    <a:pt x="12271" y="4698"/>
                    <a:pt x="12220" y="4605"/>
                  </a:cubicBezTo>
                  <a:cubicBezTo>
                    <a:pt x="12171" y="4509"/>
                    <a:pt x="12117" y="4418"/>
                    <a:pt x="12056" y="4328"/>
                  </a:cubicBezTo>
                  <a:lnTo>
                    <a:pt x="9214" y="556"/>
                  </a:lnTo>
                  <a:lnTo>
                    <a:pt x="16998" y="556"/>
                  </a:lnTo>
                  <a:cubicBezTo>
                    <a:pt x="17243" y="556"/>
                    <a:pt x="17452" y="658"/>
                    <a:pt x="17627" y="861"/>
                  </a:cubicBezTo>
                  <a:cubicBezTo>
                    <a:pt x="17798" y="1061"/>
                    <a:pt x="17882" y="1321"/>
                    <a:pt x="17882" y="1637"/>
                  </a:cubicBezTo>
                  <a:lnTo>
                    <a:pt x="17882" y="14045"/>
                  </a:lnTo>
                  <a:lnTo>
                    <a:pt x="20690" y="14045"/>
                  </a:lnTo>
                  <a:close/>
                  <a:moveTo>
                    <a:pt x="20690" y="14045"/>
                  </a:moveTo>
                </a:path>
              </a:pathLst>
            </a:custGeom>
            <a:solidFill>
              <a:schemeClr val="tx2">
                <a:lumMod val="75000"/>
              </a:schemeClr>
            </a:solidFill>
            <a:ln>
              <a:noFill/>
            </a:ln>
            <a:extLs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lIns="0" tIns="0" rIns="0" bIns="0"/>
            <a:lstStyle/>
            <a:p>
              <a:pPr defTabSz="914377"/>
              <a:endParaRPr lang="es-ES">
                <a:solidFill>
                  <a:srgbClr val="070707"/>
                </a:solidFill>
              </a:endParaRPr>
            </a:p>
          </p:txBody>
        </p:sp>
        <p:sp>
          <p:nvSpPr>
            <p:cNvPr id="126" name="AutoShape 108"/>
            <p:cNvSpPr>
              <a:spLocks/>
            </p:cNvSpPr>
            <p:nvPr/>
          </p:nvSpPr>
          <p:spPr bwMode="auto">
            <a:xfrm rot="5400000">
              <a:off x="8261101" y="3372764"/>
              <a:ext cx="286251" cy="314876"/>
            </a:xfrm>
            <a:custGeom>
              <a:avLst/>
              <a:gdLst/>
              <a:ahLst/>
              <a:cxnLst/>
              <a:rect l="0" t="0" r="r" b="b"/>
              <a:pathLst>
                <a:path w="21478" h="21600">
                  <a:moveTo>
                    <a:pt x="9108" y="16747"/>
                  </a:moveTo>
                  <a:cubicBezTo>
                    <a:pt x="9155" y="16837"/>
                    <a:pt x="9197" y="16925"/>
                    <a:pt x="9244" y="17012"/>
                  </a:cubicBezTo>
                  <a:cubicBezTo>
                    <a:pt x="9291" y="17097"/>
                    <a:pt x="9352" y="17182"/>
                    <a:pt x="9431" y="17275"/>
                  </a:cubicBezTo>
                  <a:lnTo>
                    <a:pt x="12260" y="21069"/>
                  </a:lnTo>
                  <a:lnTo>
                    <a:pt x="4473" y="21069"/>
                  </a:lnTo>
                  <a:cubicBezTo>
                    <a:pt x="4228" y="21069"/>
                    <a:pt x="4015" y="20965"/>
                    <a:pt x="3839" y="20756"/>
                  </a:cubicBezTo>
                  <a:cubicBezTo>
                    <a:pt x="3664" y="20544"/>
                    <a:pt x="3575" y="20287"/>
                    <a:pt x="3575" y="19988"/>
                  </a:cubicBezTo>
                  <a:lnTo>
                    <a:pt x="3575" y="7555"/>
                  </a:lnTo>
                  <a:lnTo>
                    <a:pt x="788" y="7555"/>
                  </a:lnTo>
                  <a:cubicBezTo>
                    <a:pt x="377" y="7555"/>
                    <a:pt x="126" y="7419"/>
                    <a:pt x="33" y="7145"/>
                  </a:cubicBezTo>
                  <a:cubicBezTo>
                    <a:pt x="-61" y="6872"/>
                    <a:pt x="47" y="6530"/>
                    <a:pt x="353" y="6123"/>
                  </a:cubicBezTo>
                  <a:lnTo>
                    <a:pt x="4665" y="392"/>
                  </a:lnTo>
                  <a:cubicBezTo>
                    <a:pt x="4850" y="133"/>
                    <a:pt x="5089" y="0"/>
                    <a:pt x="5372" y="0"/>
                  </a:cubicBezTo>
                  <a:cubicBezTo>
                    <a:pt x="5662" y="0"/>
                    <a:pt x="5903" y="133"/>
                    <a:pt x="6090" y="392"/>
                  </a:cubicBezTo>
                  <a:lnTo>
                    <a:pt x="10402" y="6123"/>
                  </a:lnTo>
                  <a:cubicBezTo>
                    <a:pt x="10709" y="6530"/>
                    <a:pt x="10814" y="6872"/>
                    <a:pt x="10723" y="7145"/>
                  </a:cubicBezTo>
                  <a:cubicBezTo>
                    <a:pt x="10629" y="7419"/>
                    <a:pt x="10376" y="7555"/>
                    <a:pt x="9967" y="7555"/>
                  </a:cubicBezTo>
                  <a:lnTo>
                    <a:pt x="7166" y="7555"/>
                  </a:lnTo>
                  <a:lnTo>
                    <a:pt x="7166" y="16747"/>
                  </a:lnTo>
                  <a:lnTo>
                    <a:pt x="9108" y="16747"/>
                  </a:lnTo>
                  <a:close/>
                  <a:moveTo>
                    <a:pt x="20690" y="14045"/>
                  </a:moveTo>
                  <a:cubicBezTo>
                    <a:pt x="21101" y="14045"/>
                    <a:pt x="21352" y="14184"/>
                    <a:pt x="21445" y="14457"/>
                  </a:cubicBezTo>
                  <a:cubicBezTo>
                    <a:pt x="21539" y="14731"/>
                    <a:pt x="21431" y="15070"/>
                    <a:pt x="21127" y="15477"/>
                  </a:cubicBezTo>
                  <a:lnTo>
                    <a:pt x="16813" y="21208"/>
                  </a:lnTo>
                  <a:cubicBezTo>
                    <a:pt x="16626" y="21467"/>
                    <a:pt x="16389" y="21600"/>
                    <a:pt x="16106" y="21600"/>
                  </a:cubicBezTo>
                  <a:cubicBezTo>
                    <a:pt x="15814" y="21600"/>
                    <a:pt x="15575" y="21467"/>
                    <a:pt x="15388" y="21208"/>
                  </a:cubicBezTo>
                  <a:lnTo>
                    <a:pt x="11076" y="15477"/>
                  </a:lnTo>
                  <a:cubicBezTo>
                    <a:pt x="10769" y="15070"/>
                    <a:pt x="10662" y="14731"/>
                    <a:pt x="10755" y="14457"/>
                  </a:cubicBezTo>
                  <a:cubicBezTo>
                    <a:pt x="10849" y="14183"/>
                    <a:pt x="11099" y="14045"/>
                    <a:pt x="11511" y="14045"/>
                  </a:cubicBezTo>
                  <a:lnTo>
                    <a:pt x="14312" y="14045"/>
                  </a:lnTo>
                  <a:lnTo>
                    <a:pt x="14312" y="4881"/>
                  </a:lnTo>
                  <a:lnTo>
                    <a:pt x="12363" y="4881"/>
                  </a:lnTo>
                  <a:cubicBezTo>
                    <a:pt x="12316" y="4791"/>
                    <a:pt x="12271" y="4698"/>
                    <a:pt x="12220" y="4605"/>
                  </a:cubicBezTo>
                  <a:cubicBezTo>
                    <a:pt x="12171" y="4509"/>
                    <a:pt x="12117" y="4418"/>
                    <a:pt x="12056" y="4328"/>
                  </a:cubicBezTo>
                  <a:lnTo>
                    <a:pt x="9214" y="556"/>
                  </a:lnTo>
                  <a:lnTo>
                    <a:pt x="16998" y="556"/>
                  </a:lnTo>
                  <a:cubicBezTo>
                    <a:pt x="17243" y="556"/>
                    <a:pt x="17452" y="658"/>
                    <a:pt x="17627" y="861"/>
                  </a:cubicBezTo>
                  <a:cubicBezTo>
                    <a:pt x="17798" y="1061"/>
                    <a:pt x="17882" y="1321"/>
                    <a:pt x="17882" y="1637"/>
                  </a:cubicBezTo>
                  <a:lnTo>
                    <a:pt x="17882" y="14045"/>
                  </a:lnTo>
                  <a:lnTo>
                    <a:pt x="20690" y="14045"/>
                  </a:lnTo>
                  <a:close/>
                  <a:moveTo>
                    <a:pt x="20690" y="14045"/>
                  </a:moveTo>
                </a:path>
              </a:pathLst>
            </a:custGeom>
            <a:solidFill>
              <a:schemeClr val="tx2">
                <a:lumMod val="75000"/>
              </a:schemeClr>
            </a:solidFill>
            <a:ln>
              <a:noFill/>
            </a:ln>
            <a:extLs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lIns="0" tIns="0" rIns="0" bIns="0"/>
            <a:lstStyle/>
            <a:p>
              <a:pPr defTabSz="914377"/>
              <a:endParaRPr lang="es-ES">
                <a:solidFill>
                  <a:srgbClr val="070707"/>
                </a:solidFill>
              </a:endParaRPr>
            </a:p>
          </p:txBody>
        </p:sp>
        <p:sp>
          <p:nvSpPr>
            <p:cNvPr id="127" name="AutoShape 108"/>
            <p:cNvSpPr>
              <a:spLocks/>
            </p:cNvSpPr>
            <p:nvPr/>
          </p:nvSpPr>
          <p:spPr bwMode="auto">
            <a:xfrm rot="5400000">
              <a:off x="2982632" y="3372765"/>
              <a:ext cx="286251" cy="314876"/>
            </a:xfrm>
            <a:custGeom>
              <a:avLst/>
              <a:gdLst/>
              <a:ahLst/>
              <a:cxnLst/>
              <a:rect l="0" t="0" r="r" b="b"/>
              <a:pathLst>
                <a:path w="21478" h="21600">
                  <a:moveTo>
                    <a:pt x="9108" y="16747"/>
                  </a:moveTo>
                  <a:cubicBezTo>
                    <a:pt x="9155" y="16837"/>
                    <a:pt x="9197" y="16925"/>
                    <a:pt x="9244" y="17012"/>
                  </a:cubicBezTo>
                  <a:cubicBezTo>
                    <a:pt x="9291" y="17097"/>
                    <a:pt x="9352" y="17182"/>
                    <a:pt x="9431" y="17275"/>
                  </a:cubicBezTo>
                  <a:lnTo>
                    <a:pt x="12260" y="21069"/>
                  </a:lnTo>
                  <a:lnTo>
                    <a:pt x="4473" y="21069"/>
                  </a:lnTo>
                  <a:cubicBezTo>
                    <a:pt x="4228" y="21069"/>
                    <a:pt x="4015" y="20965"/>
                    <a:pt x="3839" y="20756"/>
                  </a:cubicBezTo>
                  <a:cubicBezTo>
                    <a:pt x="3664" y="20544"/>
                    <a:pt x="3575" y="20287"/>
                    <a:pt x="3575" y="19988"/>
                  </a:cubicBezTo>
                  <a:lnTo>
                    <a:pt x="3575" y="7555"/>
                  </a:lnTo>
                  <a:lnTo>
                    <a:pt x="788" y="7555"/>
                  </a:lnTo>
                  <a:cubicBezTo>
                    <a:pt x="377" y="7555"/>
                    <a:pt x="126" y="7419"/>
                    <a:pt x="33" y="7145"/>
                  </a:cubicBezTo>
                  <a:cubicBezTo>
                    <a:pt x="-61" y="6872"/>
                    <a:pt x="47" y="6530"/>
                    <a:pt x="353" y="6123"/>
                  </a:cubicBezTo>
                  <a:lnTo>
                    <a:pt x="4665" y="392"/>
                  </a:lnTo>
                  <a:cubicBezTo>
                    <a:pt x="4850" y="133"/>
                    <a:pt x="5089" y="0"/>
                    <a:pt x="5372" y="0"/>
                  </a:cubicBezTo>
                  <a:cubicBezTo>
                    <a:pt x="5662" y="0"/>
                    <a:pt x="5903" y="133"/>
                    <a:pt x="6090" y="392"/>
                  </a:cubicBezTo>
                  <a:lnTo>
                    <a:pt x="10402" y="6123"/>
                  </a:lnTo>
                  <a:cubicBezTo>
                    <a:pt x="10709" y="6530"/>
                    <a:pt x="10814" y="6872"/>
                    <a:pt x="10723" y="7145"/>
                  </a:cubicBezTo>
                  <a:cubicBezTo>
                    <a:pt x="10629" y="7419"/>
                    <a:pt x="10376" y="7555"/>
                    <a:pt x="9967" y="7555"/>
                  </a:cubicBezTo>
                  <a:lnTo>
                    <a:pt x="7166" y="7555"/>
                  </a:lnTo>
                  <a:lnTo>
                    <a:pt x="7166" y="16747"/>
                  </a:lnTo>
                  <a:lnTo>
                    <a:pt x="9108" y="16747"/>
                  </a:lnTo>
                  <a:close/>
                  <a:moveTo>
                    <a:pt x="20690" y="14045"/>
                  </a:moveTo>
                  <a:cubicBezTo>
                    <a:pt x="21101" y="14045"/>
                    <a:pt x="21352" y="14184"/>
                    <a:pt x="21445" y="14457"/>
                  </a:cubicBezTo>
                  <a:cubicBezTo>
                    <a:pt x="21539" y="14731"/>
                    <a:pt x="21431" y="15070"/>
                    <a:pt x="21127" y="15477"/>
                  </a:cubicBezTo>
                  <a:lnTo>
                    <a:pt x="16813" y="21208"/>
                  </a:lnTo>
                  <a:cubicBezTo>
                    <a:pt x="16626" y="21467"/>
                    <a:pt x="16389" y="21600"/>
                    <a:pt x="16106" y="21600"/>
                  </a:cubicBezTo>
                  <a:cubicBezTo>
                    <a:pt x="15814" y="21600"/>
                    <a:pt x="15575" y="21467"/>
                    <a:pt x="15388" y="21208"/>
                  </a:cubicBezTo>
                  <a:lnTo>
                    <a:pt x="11076" y="15477"/>
                  </a:lnTo>
                  <a:cubicBezTo>
                    <a:pt x="10769" y="15070"/>
                    <a:pt x="10662" y="14731"/>
                    <a:pt x="10755" y="14457"/>
                  </a:cubicBezTo>
                  <a:cubicBezTo>
                    <a:pt x="10849" y="14183"/>
                    <a:pt x="11099" y="14045"/>
                    <a:pt x="11511" y="14045"/>
                  </a:cubicBezTo>
                  <a:lnTo>
                    <a:pt x="14312" y="14045"/>
                  </a:lnTo>
                  <a:lnTo>
                    <a:pt x="14312" y="4881"/>
                  </a:lnTo>
                  <a:lnTo>
                    <a:pt x="12363" y="4881"/>
                  </a:lnTo>
                  <a:cubicBezTo>
                    <a:pt x="12316" y="4791"/>
                    <a:pt x="12271" y="4698"/>
                    <a:pt x="12220" y="4605"/>
                  </a:cubicBezTo>
                  <a:cubicBezTo>
                    <a:pt x="12171" y="4509"/>
                    <a:pt x="12117" y="4418"/>
                    <a:pt x="12056" y="4328"/>
                  </a:cubicBezTo>
                  <a:lnTo>
                    <a:pt x="9214" y="556"/>
                  </a:lnTo>
                  <a:lnTo>
                    <a:pt x="16998" y="556"/>
                  </a:lnTo>
                  <a:cubicBezTo>
                    <a:pt x="17243" y="556"/>
                    <a:pt x="17452" y="658"/>
                    <a:pt x="17627" y="861"/>
                  </a:cubicBezTo>
                  <a:cubicBezTo>
                    <a:pt x="17798" y="1061"/>
                    <a:pt x="17882" y="1321"/>
                    <a:pt x="17882" y="1637"/>
                  </a:cubicBezTo>
                  <a:lnTo>
                    <a:pt x="17882" y="14045"/>
                  </a:lnTo>
                  <a:lnTo>
                    <a:pt x="20690" y="14045"/>
                  </a:lnTo>
                  <a:close/>
                  <a:moveTo>
                    <a:pt x="20690" y="14045"/>
                  </a:moveTo>
                </a:path>
              </a:pathLst>
            </a:custGeom>
            <a:solidFill>
              <a:schemeClr val="tx2">
                <a:lumMod val="75000"/>
              </a:schemeClr>
            </a:solidFill>
            <a:ln>
              <a:noFill/>
            </a:ln>
            <a:extLs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lIns="0" tIns="0" rIns="0" bIns="0"/>
            <a:lstStyle/>
            <a:p>
              <a:pPr defTabSz="914377"/>
              <a:endParaRPr lang="es-ES">
                <a:solidFill>
                  <a:srgbClr val="070707"/>
                </a:solidFill>
              </a:endParaRPr>
            </a:p>
          </p:txBody>
        </p:sp>
        <p:sp>
          <p:nvSpPr>
            <p:cNvPr id="128" name="Rectangle 127"/>
            <p:cNvSpPr/>
            <p:nvPr/>
          </p:nvSpPr>
          <p:spPr>
            <a:xfrm>
              <a:off x="9253666" y="4896196"/>
              <a:ext cx="1667133" cy="763292"/>
            </a:xfrm>
            <a:prstGeom prst="rect">
              <a:avLst/>
            </a:prstGeom>
            <a:solidFill>
              <a:srgbClr val="203864"/>
            </a:solidFill>
            <a:ln>
              <a:solidFill>
                <a:srgbClr val="20386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600" b="1" dirty="0">
                <a:solidFill>
                  <a:schemeClr val="bg1"/>
                </a:solidFill>
              </a:endParaRPr>
            </a:p>
          </p:txBody>
        </p:sp>
        <p:sp>
          <p:nvSpPr>
            <p:cNvPr id="129" name="Rectangle 128"/>
            <p:cNvSpPr/>
            <p:nvPr/>
          </p:nvSpPr>
          <p:spPr>
            <a:xfrm>
              <a:off x="9377573" y="5175399"/>
              <a:ext cx="1461673" cy="4132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MIS REPORTS &amp; DASHBOARD</a:t>
              </a:r>
              <a:endParaRPr lang="en-US" sz="1200" b="1" dirty="0">
                <a:solidFill>
                  <a:schemeClr val="tx1"/>
                </a:solidFill>
              </a:endParaRPr>
            </a:p>
          </p:txBody>
        </p:sp>
        <p:sp>
          <p:nvSpPr>
            <p:cNvPr id="130" name="TextBox 129"/>
            <p:cNvSpPr txBox="1"/>
            <p:nvPr/>
          </p:nvSpPr>
          <p:spPr>
            <a:xfrm>
              <a:off x="9293349" y="4871690"/>
              <a:ext cx="890338" cy="307777"/>
            </a:xfrm>
            <a:prstGeom prst="rect">
              <a:avLst/>
            </a:prstGeom>
            <a:noFill/>
          </p:spPr>
          <p:txBody>
            <a:bodyPr wrap="square" rtlCol="0">
              <a:spAutoFit/>
            </a:bodyPr>
            <a:lstStyle/>
            <a:p>
              <a:r>
                <a:rPr lang="en-US" sz="1400" b="1" dirty="0" smtClean="0">
                  <a:solidFill>
                    <a:schemeClr val="bg1"/>
                  </a:solidFill>
                </a:rPr>
                <a:t>Analytics</a:t>
              </a:r>
              <a:endParaRPr lang="en-US" sz="1400" b="1" dirty="0">
                <a:solidFill>
                  <a:schemeClr val="bg1"/>
                </a:solidFill>
              </a:endParaRPr>
            </a:p>
          </p:txBody>
        </p:sp>
        <p:sp>
          <p:nvSpPr>
            <p:cNvPr id="131" name="Rectangle 130"/>
            <p:cNvSpPr/>
            <p:nvPr/>
          </p:nvSpPr>
          <p:spPr>
            <a:xfrm>
              <a:off x="5979695" y="4892128"/>
              <a:ext cx="3165078" cy="763292"/>
            </a:xfrm>
            <a:prstGeom prst="rect">
              <a:avLst/>
            </a:prstGeom>
            <a:solidFill>
              <a:srgbClr val="203864"/>
            </a:solidFill>
            <a:ln>
              <a:solidFill>
                <a:srgbClr val="20386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600" b="1" dirty="0">
                <a:solidFill>
                  <a:schemeClr val="bg1"/>
                </a:solidFill>
              </a:endParaRPr>
            </a:p>
          </p:txBody>
        </p:sp>
        <p:sp>
          <p:nvSpPr>
            <p:cNvPr id="132" name="Rectangle 131"/>
            <p:cNvSpPr/>
            <p:nvPr/>
          </p:nvSpPr>
          <p:spPr>
            <a:xfrm>
              <a:off x="7601546" y="5171331"/>
              <a:ext cx="1461673" cy="4132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Database Server Log</a:t>
              </a:r>
              <a:endParaRPr lang="en-US" sz="1200" b="1" dirty="0">
                <a:solidFill>
                  <a:schemeClr val="tx1"/>
                </a:solidFill>
              </a:endParaRPr>
            </a:p>
          </p:txBody>
        </p:sp>
        <p:sp>
          <p:nvSpPr>
            <p:cNvPr id="133" name="TextBox 132"/>
            <p:cNvSpPr txBox="1"/>
            <p:nvPr/>
          </p:nvSpPr>
          <p:spPr>
            <a:xfrm>
              <a:off x="5982258" y="4867622"/>
              <a:ext cx="1074436" cy="307777"/>
            </a:xfrm>
            <a:prstGeom prst="rect">
              <a:avLst/>
            </a:prstGeom>
            <a:noFill/>
          </p:spPr>
          <p:txBody>
            <a:bodyPr wrap="square" rtlCol="0">
              <a:spAutoFit/>
            </a:bodyPr>
            <a:lstStyle/>
            <a:p>
              <a:r>
                <a:rPr lang="en-US" sz="1400" b="1" dirty="0" smtClean="0">
                  <a:solidFill>
                    <a:schemeClr val="bg1"/>
                  </a:solidFill>
                </a:rPr>
                <a:t>Audit Trail</a:t>
              </a:r>
              <a:endParaRPr lang="en-US" sz="1400" b="1" dirty="0">
                <a:solidFill>
                  <a:schemeClr val="bg1"/>
                </a:solidFill>
              </a:endParaRPr>
            </a:p>
          </p:txBody>
        </p:sp>
        <p:sp>
          <p:nvSpPr>
            <p:cNvPr id="134" name="Rectangle 133"/>
            <p:cNvSpPr/>
            <p:nvPr/>
          </p:nvSpPr>
          <p:spPr>
            <a:xfrm>
              <a:off x="6075844" y="5171331"/>
              <a:ext cx="1461673" cy="4132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Application Server Log (</a:t>
              </a:r>
              <a:r>
                <a:rPr lang="en-US" sz="1200" b="1" dirty="0" err="1" smtClean="0">
                  <a:solidFill>
                    <a:schemeClr val="tx1"/>
                  </a:solidFill>
                </a:rPr>
                <a:t>Elmah</a:t>
              </a:r>
              <a:r>
                <a:rPr lang="en-US" sz="1200" b="1" dirty="0" smtClean="0">
                  <a:solidFill>
                    <a:schemeClr val="tx1"/>
                  </a:solidFill>
                </a:rPr>
                <a:t>)</a:t>
              </a:r>
              <a:endParaRPr lang="en-US" sz="1200" b="1" dirty="0">
                <a:solidFill>
                  <a:schemeClr val="tx1"/>
                </a:solidFill>
              </a:endParaRPr>
            </a:p>
          </p:txBody>
        </p:sp>
        <p:sp>
          <p:nvSpPr>
            <p:cNvPr id="135" name="Rectangle 134"/>
            <p:cNvSpPr/>
            <p:nvPr/>
          </p:nvSpPr>
          <p:spPr>
            <a:xfrm>
              <a:off x="8561665" y="4015121"/>
              <a:ext cx="2312763" cy="636355"/>
            </a:xfrm>
            <a:prstGeom prst="rect">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atin typeface="Segoe UI Light" panose="020B0502040204020203" pitchFamily="34" charset="0"/>
                  <a:cs typeface="Segoe UI Light" panose="020B0502040204020203" pitchFamily="34" charset="0"/>
                </a:rPr>
                <a:t>Risk Managers</a:t>
              </a:r>
              <a:endParaRPr lang="en-US" sz="1200" b="1" dirty="0">
                <a:latin typeface="Segoe UI Light" panose="020B0502040204020203" pitchFamily="34" charset="0"/>
                <a:cs typeface="Segoe UI Light" panose="020B0502040204020203" pitchFamily="34" charset="0"/>
              </a:endParaRPr>
            </a:p>
          </p:txBody>
        </p:sp>
        <p:pic>
          <p:nvPicPr>
            <p:cNvPr id="136" name="Picture 4" descr="Image result for yahoo mail"/>
            <p:cNvPicPr>
              <a:picLocks noChangeAspect="1" noChangeArrowheads="1"/>
            </p:cNvPicPr>
            <p:nvPr/>
          </p:nvPicPr>
          <p:blipFill rotWithShape="1">
            <a:blip r:embed="rId15" cstate="print">
              <a:extLst>
                <a:ext uri="{28A0092B-C50C-407E-A947-70E740481C1C}">
                  <a14:useLocalDpi xmlns:a14="http://schemas.microsoft.com/office/drawing/2010/main" val="0"/>
                </a:ext>
              </a:extLst>
            </a:blip>
            <a:srcRect r="54056"/>
            <a:stretch/>
          </p:blipFill>
          <p:spPr bwMode="auto">
            <a:xfrm>
              <a:off x="10069314" y="1540357"/>
              <a:ext cx="349078" cy="343169"/>
            </a:xfrm>
            <a:prstGeom prst="rect">
              <a:avLst/>
            </a:prstGeom>
            <a:noFill/>
            <a:extLst>
              <a:ext uri="{909E8E84-426E-40DD-AFC4-6F175D3DCCD1}">
                <a14:hiddenFill xmlns:a14="http://schemas.microsoft.com/office/drawing/2010/main">
                  <a:solidFill>
                    <a:srgbClr val="FFFFFF"/>
                  </a:solidFill>
                </a14:hiddenFill>
              </a:ext>
            </a:extLst>
          </p:spPr>
        </p:pic>
        <p:pic>
          <p:nvPicPr>
            <p:cNvPr id="137" name="Picture 10" descr="Related image"/>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0495143" y="1507387"/>
              <a:ext cx="376139" cy="376139"/>
            </a:xfrm>
            <a:prstGeom prst="rect">
              <a:avLst/>
            </a:prstGeom>
            <a:noFill/>
            <a:extLst>
              <a:ext uri="{909E8E84-426E-40DD-AFC4-6F175D3DCCD1}">
                <a14:hiddenFill xmlns:a14="http://schemas.microsoft.com/office/drawing/2010/main">
                  <a:solidFill>
                    <a:srgbClr val="FFFFFF"/>
                  </a:solidFill>
                </a14:hiddenFill>
              </a:ext>
            </a:extLst>
          </p:spPr>
        </p:pic>
        <p:pic>
          <p:nvPicPr>
            <p:cNvPr id="138" name="Picture 14" descr="Image result for gmail"/>
            <p:cNvPicPr>
              <a:picLocks noChangeAspect="1" noChangeArrowheads="1"/>
            </p:cNvPicPr>
            <p:nvPr/>
          </p:nvPicPr>
          <p:blipFill rotWithShape="1">
            <a:blip r:embed="rId17" cstate="print">
              <a:extLst>
                <a:ext uri="{28A0092B-C50C-407E-A947-70E740481C1C}">
                  <a14:useLocalDpi xmlns:a14="http://schemas.microsoft.com/office/drawing/2010/main" val="0"/>
                </a:ext>
              </a:extLst>
            </a:blip>
            <a:srcRect l="26230" t="22112" r="25481" b="22479"/>
            <a:stretch/>
          </p:blipFill>
          <p:spPr bwMode="auto">
            <a:xfrm>
              <a:off x="9591029" y="1592535"/>
              <a:ext cx="401535" cy="290991"/>
            </a:xfrm>
            <a:prstGeom prst="rect">
              <a:avLst/>
            </a:prstGeom>
            <a:noFill/>
            <a:extLst>
              <a:ext uri="{909E8E84-426E-40DD-AFC4-6F175D3DCCD1}">
                <a14:hiddenFill xmlns:a14="http://schemas.microsoft.com/office/drawing/2010/main">
                  <a:solidFill>
                    <a:srgbClr val="FFFFFF"/>
                  </a:solidFill>
                </a14:hiddenFill>
              </a:ext>
            </a:extLst>
          </p:spPr>
        </p:pic>
        <p:sp>
          <p:nvSpPr>
            <p:cNvPr id="139" name="Rectangle 138"/>
            <p:cNvSpPr/>
            <p:nvPr/>
          </p:nvSpPr>
          <p:spPr>
            <a:xfrm>
              <a:off x="3278286" y="4896196"/>
              <a:ext cx="2632158" cy="763292"/>
            </a:xfrm>
            <a:prstGeom prst="rect">
              <a:avLst/>
            </a:prstGeom>
            <a:solidFill>
              <a:srgbClr val="203864"/>
            </a:solidFill>
            <a:ln>
              <a:solidFill>
                <a:srgbClr val="20386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600" b="1" dirty="0">
                <a:solidFill>
                  <a:schemeClr val="bg1"/>
                </a:solidFill>
              </a:endParaRPr>
            </a:p>
          </p:txBody>
        </p:sp>
        <p:sp>
          <p:nvSpPr>
            <p:cNvPr id="140" name="Rectangle 139"/>
            <p:cNvSpPr/>
            <p:nvPr/>
          </p:nvSpPr>
          <p:spPr>
            <a:xfrm>
              <a:off x="4619501" y="5175399"/>
              <a:ext cx="1234440" cy="4132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Application Security</a:t>
              </a:r>
              <a:endParaRPr lang="en-US" sz="1200" b="1" dirty="0">
                <a:solidFill>
                  <a:schemeClr val="tx1"/>
                </a:solidFill>
              </a:endParaRPr>
            </a:p>
          </p:txBody>
        </p:sp>
        <p:sp>
          <p:nvSpPr>
            <p:cNvPr id="141" name="TextBox 140"/>
            <p:cNvSpPr txBox="1"/>
            <p:nvPr/>
          </p:nvSpPr>
          <p:spPr>
            <a:xfrm>
              <a:off x="3249842" y="4871690"/>
              <a:ext cx="1979211" cy="307777"/>
            </a:xfrm>
            <a:prstGeom prst="rect">
              <a:avLst/>
            </a:prstGeom>
            <a:noFill/>
          </p:spPr>
          <p:txBody>
            <a:bodyPr wrap="square" rtlCol="0">
              <a:spAutoFit/>
            </a:bodyPr>
            <a:lstStyle/>
            <a:p>
              <a:r>
                <a:rPr lang="en-US" sz="1400" b="1" dirty="0" smtClean="0">
                  <a:solidFill>
                    <a:schemeClr val="bg1"/>
                  </a:solidFill>
                </a:rPr>
                <a:t>Security</a:t>
              </a:r>
              <a:endParaRPr lang="en-US" sz="1400" b="1" dirty="0">
                <a:solidFill>
                  <a:schemeClr val="bg1"/>
                </a:solidFill>
              </a:endParaRPr>
            </a:p>
          </p:txBody>
        </p:sp>
        <p:sp>
          <p:nvSpPr>
            <p:cNvPr id="142" name="Rectangle 141"/>
            <p:cNvSpPr/>
            <p:nvPr/>
          </p:nvSpPr>
          <p:spPr>
            <a:xfrm>
              <a:off x="3333890" y="5175399"/>
              <a:ext cx="1234440" cy="4132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Data Security</a:t>
              </a:r>
              <a:endParaRPr lang="en-US" sz="1200" b="1" dirty="0">
                <a:solidFill>
                  <a:schemeClr val="tx1"/>
                </a:solidFill>
              </a:endParaRPr>
            </a:p>
          </p:txBody>
        </p:sp>
        <p:sp>
          <p:nvSpPr>
            <p:cNvPr id="143" name="Rectangle 142"/>
            <p:cNvSpPr/>
            <p:nvPr/>
          </p:nvSpPr>
          <p:spPr>
            <a:xfrm>
              <a:off x="3356718" y="2547522"/>
              <a:ext cx="1326478" cy="699991"/>
            </a:xfrm>
            <a:prstGeom prst="rect">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atin typeface="Segoe UI Light" panose="020B0502040204020203" pitchFamily="34" charset="0"/>
                  <a:cs typeface="Segoe UI Light" panose="020B0502040204020203" pitchFamily="34" charset="0"/>
                </a:rPr>
                <a:t>Rule-Based Queue Management</a:t>
              </a:r>
              <a:endParaRPr lang="en-US" sz="1200" b="1" dirty="0">
                <a:latin typeface="Segoe UI Light" panose="020B0502040204020203" pitchFamily="34" charset="0"/>
                <a:cs typeface="Segoe UI Light" panose="020B0502040204020203" pitchFamily="34" charset="0"/>
              </a:endParaRPr>
            </a:p>
          </p:txBody>
        </p:sp>
        <p:sp>
          <p:nvSpPr>
            <p:cNvPr id="144" name="Rectangle 143"/>
            <p:cNvSpPr/>
            <p:nvPr/>
          </p:nvSpPr>
          <p:spPr>
            <a:xfrm>
              <a:off x="3360717" y="3281322"/>
              <a:ext cx="1318161" cy="699991"/>
            </a:xfrm>
            <a:prstGeom prst="rect">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atin typeface="Segoe UI Light" panose="020B0502040204020203" pitchFamily="34" charset="0"/>
                  <a:cs typeface="Segoe UI Light" panose="020B0502040204020203" pitchFamily="34" charset="0"/>
                </a:rPr>
                <a:t>Collections Scoring</a:t>
              </a:r>
              <a:endParaRPr lang="en-US" sz="1200" b="1" dirty="0">
                <a:latin typeface="Segoe UI Light" panose="020B0502040204020203" pitchFamily="34" charset="0"/>
                <a:cs typeface="Segoe UI Light" panose="020B0502040204020203" pitchFamily="34" charset="0"/>
              </a:endParaRPr>
            </a:p>
          </p:txBody>
        </p:sp>
        <p:sp>
          <p:nvSpPr>
            <p:cNvPr id="145" name="Rectangle 144"/>
            <p:cNvSpPr/>
            <p:nvPr/>
          </p:nvSpPr>
          <p:spPr>
            <a:xfrm>
              <a:off x="4714533" y="2547522"/>
              <a:ext cx="1298010" cy="699991"/>
            </a:xfrm>
            <a:prstGeom prst="rect">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atin typeface="Segoe UI Light" panose="020B0502040204020203" pitchFamily="34" charset="0"/>
                  <a:cs typeface="Segoe UI Light" panose="020B0502040204020203" pitchFamily="34" charset="0"/>
                </a:rPr>
                <a:t>Strategy Management</a:t>
              </a:r>
              <a:endParaRPr lang="en-US" sz="1200" b="1" dirty="0">
                <a:latin typeface="Segoe UI Light" panose="020B0502040204020203" pitchFamily="34" charset="0"/>
                <a:cs typeface="Segoe UI Light" panose="020B0502040204020203" pitchFamily="34" charset="0"/>
              </a:endParaRPr>
            </a:p>
          </p:txBody>
        </p:sp>
        <p:sp>
          <p:nvSpPr>
            <p:cNvPr id="146" name="Rectangle 145"/>
            <p:cNvSpPr/>
            <p:nvPr/>
          </p:nvSpPr>
          <p:spPr>
            <a:xfrm>
              <a:off x="4714503" y="3281322"/>
              <a:ext cx="1298040" cy="699991"/>
            </a:xfrm>
            <a:prstGeom prst="rect">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latin typeface="Segoe UI Light" panose="020B0502040204020203" pitchFamily="34" charset="0"/>
                  <a:cs typeface="Segoe UI Light" panose="020B0502040204020203" pitchFamily="34" charset="0"/>
                </a:rPr>
                <a:t>User Management / RBAC</a:t>
              </a:r>
              <a:endParaRPr lang="en-US" sz="900" b="1" dirty="0">
                <a:latin typeface="Segoe UI Light" panose="020B0502040204020203" pitchFamily="34" charset="0"/>
                <a:cs typeface="Segoe UI Light" panose="020B0502040204020203" pitchFamily="34" charset="0"/>
              </a:endParaRPr>
            </a:p>
          </p:txBody>
        </p:sp>
        <p:sp>
          <p:nvSpPr>
            <p:cNvPr id="147" name="Rectangle 146"/>
            <p:cNvSpPr/>
            <p:nvPr/>
          </p:nvSpPr>
          <p:spPr>
            <a:xfrm>
              <a:off x="3374040" y="4015121"/>
              <a:ext cx="2629563" cy="636355"/>
            </a:xfrm>
            <a:prstGeom prst="rect">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atin typeface="Segoe UI Light" panose="020B0502040204020203" pitchFamily="34" charset="0"/>
                  <a:cs typeface="Segoe UI Light" panose="020B0502040204020203" pitchFamily="34" charset="0"/>
                </a:rPr>
                <a:t>Parameterized Workflow Processing</a:t>
              </a:r>
              <a:endParaRPr lang="en-US" sz="1200" b="1" dirty="0">
                <a:latin typeface="Segoe UI Light" panose="020B0502040204020203" pitchFamily="34" charset="0"/>
                <a:cs typeface="Segoe UI Light" panose="020B0502040204020203" pitchFamily="34" charset="0"/>
              </a:endParaRPr>
            </a:p>
          </p:txBody>
        </p:sp>
      </p:grpSp>
    </p:spTree>
    <p:extLst>
      <p:ext uri="{BB962C8B-B14F-4D97-AF65-F5344CB8AC3E}">
        <p14:creationId xmlns:p14="http://schemas.microsoft.com/office/powerpoint/2010/main" val="1113214918"/>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671428" y="6271456"/>
            <a:ext cx="13534857" cy="110556"/>
            <a:chOff x="-170626" y="0"/>
            <a:chExt cx="13534857" cy="166915"/>
          </a:xfrm>
        </p:grpSpPr>
        <p:sp>
          <p:nvSpPr>
            <p:cNvPr id="14" name="Parallelogram 13"/>
            <p:cNvSpPr/>
            <p:nvPr/>
          </p:nvSpPr>
          <p:spPr>
            <a:xfrm>
              <a:off x="-170626" y="0"/>
              <a:ext cx="4511619" cy="166915"/>
            </a:xfrm>
            <a:prstGeom prst="parallelogram">
              <a:avLst>
                <a:gd name="adj" fmla="val 114362"/>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Parallelogram 14"/>
            <p:cNvSpPr/>
            <p:nvPr/>
          </p:nvSpPr>
          <p:spPr>
            <a:xfrm>
              <a:off x="4340993"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arallelogram 15"/>
            <p:cNvSpPr/>
            <p:nvPr/>
          </p:nvSpPr>
          <p:spPr>
            <a:xfrm>
              <a:off x="8852612" y="0"/>
              <a:ext cx="4511619" cy="166915"/>
            </a:xfrm>
            <a:prstGeom prst="parallelogram">
              <a:avLst>
                <a:gd name="adj" fmla="val 114362"/>
              </a:avLst>
            </a:prstGeom>
            <a:solidFill>
              <a:srgbClr val="281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ATMetzgeLogo.jpg"/>
          <p:cNvPicPr/>
          <p:nvPr/>
        </p:nvPicPr>
        <p:blipFill>
          <a:blip r:embed="rId2"/>
          <a:stretch>
            <a:fillRect/>
          </a:stretch>
        </p:blipFill>
        <p:spPr>
          <a:xfrm>
            <a:off x="10167135" y="6448520"/>
            <a:ext cx="1577929" cy="384428"/>
          </a:xfrm>
          <a:prstGeom prst="rect">
            <a:avLst/>
          </a:prstGeom>
        </p:spPr>
      </p:pic>
      <p:sp>
        <p:nvSpPr>
          <p:cNvPr id="6" name="Text Box 1"/>
          <p:cNvSpPr txBox="1">
            <a:spLocks noChangeArrowheads="1"/>
          </p:cNvSpPr>
          <p:nvPr/>
        </p:nvSpPr>
        <p:spPr bwMode="auto">
          <a:xfrm>
            <a:off x="11482714" y="6653260"/>
            <a:ext cx="571500" cy="181841"/>
          </a:xfrm>
          <a:prstGeom prst="rect">
            <a:avLst/>
          </a:prstGeom>
          <a:noFill/>
          <a:ln>
            <a:noFill/>
          </a:ln>
          <a:extLst/>
        </p:spPr>
        <p:txBody>
          <a:bodyPr rot="0" vert="horz" wrap="square" lIns="91440" tIns="45720" rIns="91440" bIns="45720" anchor="t" anchorCtr="0" upright="1">
            <a:noAutofit/>
          </a:bodyPr>
          <a:lstStyle/>
          <a:p>
            <a:pPr marL="0" marR="0">
              <a:spcBef>
                <a:spcPts val="0"/>
              </a:spcBef>
              <a:spcAft>
                <a:spcPts val="0"/>
              </a:spcAft>
            </a:pPr>
            <a:r>
              <a:rPr lang="en-US" sz="500" b="1" dirty="0">
                <a:solidFill>
                  <a:srgbClr val="0F243E"/>
                </a:solidFill>
                <a:effectLst/>
                <a:latin typeface="Arial Narrow" panose="020B0606020202030204" pitchFamily="34" charset="0"/>
                <a:ea typeface="Times New Roman" panose="02020603050405020304" pitchFamily="18" charset="0"/>
              </a:rPr>
              <a:t>RC: 1031898</a:t>
            </a:r>
            <a:endParaRPr lang="en-US" sz="800" dirty="0">
              <a:effectLst/>
              <a:latin typeface="Times New Roman" panose="02020603050405020304" pitchFamily="18" charset="0"/>
              <a:ea typeface="Times New Roman" panose="02020603050405020304" pitchFamily="18" charset="0"/>
            </a:endParaRPr>
          </a:p>
        </p:txBody>
      </p:sp>
      <p:sp>
        <p:nvSpPr>
          <p:cNvPr id="8" name="Title 1"/>
          <p:cNvSpPr>
            <a:spLocks noGrp="1"/>
          </p:cNvSpPr>
          <p:nvPr>
            <p:ph type="title"/>
          </p:nvPr>
        </p:nvSpPr>
        <p:spPr>
          <a:xfrm>
            <a:off x="760114" y="130864"/>
            <a:ext cx="8909366" cy="837127"/>
          </a:xfrm>
        </p:spPr>
        <p:txBody>
          <a:bodyPr/>
          <a:lstStyle/>
          <a:p>
            <a:r>
              <a:rPr lang="en-US" sz="3600" dirty="0" smtClean="0"/>
              <a:t>Solution Architecture </a:t>
            </a:r>
            <a:r>
              <a:rPr lang="en-US" sz="3200" dirty="0" smtClean="0">
                <a:latin typeface="Batang" panose="02030600000101010101" pitchFamily="18" charset="-127"/>
                <a:ea typeface="Batang" panose="02030600000101010101" pitchFamily="18" charset="-127"/>
              </a:rPr>
              <a:t>II</a:t>
            </a:r>
            <a:endParaRPr lang="en-US" dirty="0">
              <a:latin typeface="Batang" panose="02030600000101010101" pitchFamily="18" charset="-127"/>
              <a:ea typeface="Batang" panose="02030600000101010101" pitchFamily="18" charset="-127"/>
            </a:endParaRPr>
          </a:p>
        </p:txBody>
      </p:sp>
      <p:grpSp>
        <p:nvGrpSpPr>
          <p:cNvPr id="17" name="Group 16"/>
          <p:cNvGrpSpPr/>
          <p:nvPr/>
        </p:nvGrpSpPr>
        <p:grpSpPr>
          <a:xfrm>
            <a:off x="760114" y="171929"/>
            <a:ext cx="1371600" cy="110556"/>
            <a:chOff x="-170626" y="0"/>
            <a:chExt cx="13534857" cy="166915"/>
          </a:xfrm>
        </p:grpSpPr>
        <p:sp>
          <p:nvSpPr>
            <p:cNvPr id="18" name="Parallelogram 17"/>
            <p:cNvSpPr/>
            <p:nvPr/>
          </p:nvSpPr>
          <p:spPr>
            <a:xfrm>
              <a:off x="-170626" y="0"/>
              <a:ext cx="4511619" cy="166915"/>
            </a:xfrm>
            <a:prstGeom prst="parallelogram">
              <a:avLst>
                <a:gd name="adj" fmla="val 114362"/>
              </a:avLst>
            </a:prstGeom>
            <a:solidFill>
              <a:srgbClr val="849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Parallelogram 18"/>
            <p:cNvSpPr/>
            <p:nvPr/>
          </p:nvSpPr>
          <p:spPr>
            <a:xfrm>
              <a:off x="4340993"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Parallelogram 19"/>
            <p:cNvSpPr/>
            <p:nvPr/>
          </p:nvSpPr>
          <p:spPr>
            <a:xfrm>
              <a:off x="8852612" y="0"/>
              <a:ext cx="4511619" cy="166915"/>
            </a:xfrm>
            <a:prstGeom prst="parallelogram">
              <a:avLst>
                <a:gd name="adj" fmla="val 114362"/>
              </a:avLst>
            </a:prstGeom>
            <a:solidFill>
              <a:srgbClr val="281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ounded Rectangle 2"/>
          <p:cNvSpPr/>
          <p:nvPr/>
        </p:nvSpPr>
        <p:spPr>
          <a:xfrm>
            <a:off x="2273311" y="1485615"/>
            <a:ext cx="1594779" cy="3871681"/>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rot="16200000">
            <a:off x="2366465" y="3274203"/>
            <a:ext cx="4044898" cy="36617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alibri" panose="020F0502020204030204" pitchFamily="34" charset="0"/>
                <a:cs typeface="Segoe UI" panose="020B0502040204020203" pitchFamily="34" charset="0"/>
              </a:rPr>
              <a:t>ETL Processing at Close of Business</a:t>
            </a:r>
            <a:endParaRPr lang="en-US" dirty="0">
              <a:solidFill>
                <a:schemeClr val="tx1"/>
              </a:solidFill>
              <a:latin typeface="Calibri" panose="020F0502020204030204" pitchFamily="34" charset="0"/>
              <a:cs typeface="Segoe UI" panose="020B0502040204020203" pitchFamily="34" charset="0"/>
            </a:endParaRPr>
          </a:p>
        </p:txBody>
      </p:sp>
      <p:sp>
        <p:nvSpPr>
          <p:cNvPr id="21" name="Rectangle 20"/>
          <p:cNvSpPr/>
          <p:nvPr/>
        </p:nvSpPr>
        <p:spPr>
          <a:xfrm>
            <a:off x="4629582" y="1382511"/>
            <a:ext cx="5234663" cy="415347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0" name="Straight Arrow Connector 9"/>
          <p:cNvCxnSpPr/>
          <p:nvPr/>
        </p:nvCxnSpPr>
        <p:spPr>
          <a:xfrm>
            <a:off x="4690901" y="1764533"/>
            <a:ext cx="1581364"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355035" y="1766621"/>
            <a:ext cx="17395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8121201" y="1766621"/>
            <a:ext cx="17395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309843" y="1409788"/>
            <a:ext cx="0" cy="404489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103149" y="1411876"/>
            <a:ext cx="0" cy="404489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4629582" y="5018093"/>
            <a:ext cx="5234663" cy="235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26" name="Rectangle 25"/>
          <p:cNvSpPr/>
          <p:nvPr/>
        </p:nvSpPr>
        <p:spPr>
          <a:xfrm>
            <a:off x="4629581" y="5268825"/>
            <a:ext cx="5234664" cy="196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4968188" y="4964455"/>
            <a:ext cx="1064713" cy="338554"/>
          </a:xfrm>
          <a:prstGeom prst="rect">
            <a:avLst/>
          </a:prstGeom>
          <a:noFill/>
        </p:spPr>
        <p:txBody>
          <a:bodyPr wrap="square" rtlCol="0">
            <a:spAutoFit/>
          </a:bodyPr>
          <a:lstStyle/>
          <a:p>
            <a:pPr marL="171450" indent="-171450">
              <a:buFont typeface="Arial" panose="020B0604020202020204" pitchFamily="34" charset="0"/>
              <a:buChar char="•"/>
            </a:pPr>
            <a:r>
              <a:rPr lang="en-US" sz="800" dirty="0" smtClean="0">
                <a:solidFill>
                  <a:schemeClr val="bg1"/>
                </a:solidFill>
              </a:rPr>
              <a:t>Any OS</a:t>
            </a:r>
          </a:p>
          <a:p>
            <a:pPr marL="171450" indent="-171450">
              <a:buFont typeface="Arial" panose="020B0604020202020204" pitchFamily="34" charset="0"/>
              <a:buChar char="•"/>
            </a:pPr>
            <a:r>
              <a:rPr lang="en-US" sz="800" dirty="0" smtClean="0">
                <a:solidFill>
                  <a:schemeClr val="bg1"/>
                </a:solidFill>
              </a:rPr>
              <a:t>Any DB</a:t>
            </a:r>
          </a:p>
        </p:txBody>
      </p:sp>
      <p:sp>
        <p:nvSpPr>
          <p:cNvPr id="28" name="TextBox 27"/>
          <p:cNvSpPr txBox="1"/>
          <p:nvPr/>
        </p:nvSpPr>
        <p:spPr>
          <a:xfrm>
            <a:off x="6756603" y="4964455"/>
            <a:ext cx="1246338" cy="338554"/>
          </a:xfrm>
          <a:prstGeom prst="rect">
            <a:avLst/>
          </a:prstGeom>
          <a:noFill/>
        </p:spPr>
        <p:txBody>
          <a:bodyPr wrap="square" rtlCol="0">
            <a:spAutoFit/>
          </a:bodyPr>
          <a:lstStyle/>
          <a:p>
            <a:pPr marL="171450" indent="-171450">
              <a:buFont typeface="Arial" panose="020B0604020202020204" pitchFamily="34" charset="0"/>
              <a:buChar char="•"/>
            </a:pPr>
            <a:r>
              <a:rPr lang="en-US" sz="800" dirty="0" smtClean="0">
                <a:solidFill>
                  <a:schemeClr val="bg1"/>
                </a:solidFill>
              </a:rPr>
              <a:t>Any OS</a:t>
            </a:r>
          </a:p>
          <a:p>
            <a:pPr marL="171450" indent="-171450">
              <a:buFont typeface="Arial" panose="020B0604020202020204" pitchFamily="34" charset="0"/>
              <a:buChar char="•"/>
            </a:pPr>
            <a:r>
              <a:rPr lang="en-US" sz="800" dirty="0" smtClean="0">
                <a:solidFill>
                  <a:schemeClr val="bg1"/>
                </a:solidFill>
              </a:rPr>
              <a:t>Any  DB/</a:t>
            </a:r>
            <a:r>
              <a:rPr lang="en-US" sz="800" dirty="0" err="1" smtClean="0">
                <a:solidFill>
                  <a:schemeClr val="bg1"/>
                </a:solidFill>
              </a:rPr>
              <a:t>Sysbase</a:t>
            </a:r>
            <a:endParaRPr lang="en-US" sz="800" dirty="0" smtClean="0">
              <a:solidFill>
                <a:schemeClr val="bg1"/>
              </a:solidFill>
            </a:endParaRPr>
          </a:p>
        </p:txBody>
      </p:sp>
      <p:sp>
        <p:nvSpPr>
          <p:cNvPr id="29" name="TextBox 28"/>
          <p:cNvSpPr txBox="1"/>
          <p:nvPr/>
        </p:nvSpPr>
        <p:spPr>
          <a:xfrm>
            <a:off x="8581752" y="4964870"/>
            <a:ext cx="1064713" cy="338554"/>
          </a:xfrm>
          <a:prstGeom prst="rect">
            <a:avLst/>
          </a:prstGeom>
          <a:noFill/>
        </p:spPr>
        <p:txBody>
          <a:bodyPr wrap="square" rtlCol="0">
            <a:spAutoFit/>
          </a:bodyPr>
          <a:lstStyle/>
          <a:p>
            <a:pPr marL="171450" indent="-171450">
              <a:buFont typeface="Arial" panose="020B0604020202020204" pitchFamily="34" charset="0"/>
              <a:buChar char="•"/>
            </a:pPr>
            <a:r>
              <a:rPr lang="en-US" sz="800" dirty="0" smtClean="0">
                <a:solidFill>
                  <a:schemeClr val="bg1"/>
                </a:solidFill>
              </a:rPr>
              <a:t>Any OS</a:t>
            </a:r>
          </a:p>
          <a:p>
            <a:pPr marL="171450" indent="-171450">
              <a:buFont typeface="Arial" panose="020B0604020202020204" pitchFamily="34" charset="0"/>
              <a:buChar char="•"/>
            </a:pPr>
            <a:r>
              <a:rPr lang="en-US" sz="800" dirty="0" smtClean="0">
                <a:solidFill>
                  <a:schemeClr val="bg1"/>
                </a:solidFill>
              </a:rPr>
              <a:t>Any App Server</a:t>
            </a:r>
          </a:p>
        </p:txBody>
      </p:sp>
      <p:sp>
        <p:nvSpPr>
          <p:cNvPr id="30" name="TextBox 29"/>
          <p:cNvSpPr txBox="1"/>
          <p:nvPr/>
        </p:nvSpPr>
        <p:spPr>
          <a:xfrm>
            <a:off x="4681355" y="5262610"/>
            <a:ext cx="1600453" cy="215444"/>
          </a:xfrm>
          <a:prstGeom prst="rect">
            <a:avLst/>
          </a:prstGeom>
          <a:noFill/>
        </p:spPr>
        <p:txBody>
          <a:bodyPr wrap="square" rtlCol="0">
            <a:spAutoFit/>
          </a:bodyPr>
          <a:lstStyle/>
          <a:p>
            <a:pPr algn="ctr"/>
            <a:r>
              <a:rPr lang="en-US" sz="800" dirty="0" smtClean="0">
                <a:solidFill>
                  <a:schemeClr val="bg1"/>
                </a:solidFill>
              </a:rPr>
              <a:t>Met Core Staging Data Model</a:t>
            </a:r>
          </a:p>
        </p:txBody>
      </p:sp>
      <p:sp>
        <p:nvSpPr>
          <p:cNvPr id="31" name="TextBox 30"/>
          <p:cNvSpPr txBox="1"/>
          <p:nvPr/>
        </p:nvSpPr>
        <p:spPr>
          <a:xfrm>
            <a:off x="6545276" y="5265568"/>
            <a:ext cx="1600453" cy="215444"/>
          </a:xfrm>
          <a:prstGeom prst="rect">
            <a:avLst/>
          </a:prstGeom>
          <a:noFill/>
        </p:spPr>
        <p:txBody>
          <a:bodyPr wrap="square" rtlCol="0">
            <a:spAutoFit/>
          </a:bodyPr>
          <a:lstStyle/>
          <a:p>
            <a:pPr algn="ctr"/>
            <a:r>
              <a:rPr lang="en-US" sz="800" dirty="0" smtClean="0">
                <a:solidFill>
                  <a:schemeClr val="bg1"/>
                </a:solidFill>
              </a:rPr>
              <a:t>Met Core Data Model</a:t>
            </a:r>
          </a:p>
        </p:txBody>
      </p:sp>
      <p:sp>
        <p:nvSpPr>
          <p:cNvPr id="32" name="TextBox 31"/>
          <p:cNvSpPr txBox="1"/>
          <p:nvPr/>
        </p:nvSpPr>
        <p:spPr>
          <a:xfrm>
            <a:off x="8288751" y="5258600"/>
            <a:ext cx="1600453" cy="215444"/>
          </a:xfrm>
          <a:prstGeom prst="rect">
            <a:avLst/>
          </a:prstGeom>
          <a:noFill/>
        </p:spPr>
        <p:txBody>
          <a:bodyPr wrap="square" rtlCol="0">
            <a:spAutoFit/>
          </a:bodyPr>
          <a:lstStyle/>
          <a:p>
            <a:pPr algn="ctr"/>
            <a:r>
              <a:rPr lang="en-US" sz="800" dirty="0" smtClean="0">
                <a:solidFill>
                  <a:schemeClr val="bg1"/>
                </a:solidFill>
              </a:rPr>
              <a:t>Business Objects</a:t>
            </a:r>
          </a:p>
        </p:txBody>
      </p:sp>
      <p:sp>
        <p:nvSpPr>
          <p:cNvPr id="33" name="Rectangle 32"/>
          <p:cNvSpPr/>
          <p:nvPr/>
        </p:nvSpPr>
        <p:spPr>
          <a:xfrm>
            <a:off x="4657305" y="1840289"/>
            <a:ext cx="1355138" cy="26894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6485567" y="1851233"/>
            <a:ext cx="1490652" cy="26894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4579479" y="4550514"/>
            <a:ext cx="1778788" cy="430887"/>
          </a:xfrm>
          <a:prstGeom prst="rect">
            <a:avLst/>
          </a:prstGeom>
          <a:noFill/>
        </p:spPr>
        <p:txBody>
          <a:bodyPr wrap="square" rtlCol="0">
            <a:spAutoFit/>
          </a:bodyPr>
          <a:lstStyle/>
          <a:p>
            <a:pPr algn="ctr"/>
            <a:r>
              <a:rPr lang="en-US" sz="1100" dirty="0" smtClean="0"/>
              <a:t>Data Integration, Transformation and Loading</a:t>
            </a:r>
          </a:p>
        </p:txBody>
      </p:sp>
      <p:sp>
        <p:nvSpPr>
          <p:cNvPr id="36" name="TextBox 35"/>
          <p:cNvSpPr txBox="1"/>
          <p:nvPr/>
        </p:nvSpPr>
        <p:spPr>
          <a:xfrm>
            <a:off x="6408371" y="4627696"/>
            <a:ext cx="1600453" cy="261610"/>
          </a:xfrm>
          <a:prstGeom prst="rect">
            <a:avLst/>
          </a:prstGeom>
          <a:noFill/>
        </p:spPr>
        <p:txBody>
          <a:bodyPr wrap="square" rtlCol="0">
            <a:spAutoFit/>
          </a:bodyPr>
          <a:lstStyle/>
          <a:p>
            <a:pPr algn="ctr"/>
            <a:r>
              <a:rPr lang="en-US" sz="1100" dirty="0" smtClean="0"/>
              <a:t>Data Model</a:t>
            </a:r>
          </a:p>
        </p:txBody>
      </p:sp>
      <p:sp>
        <p:nvSpPr>
          <p:cNvPr id="37" name="TextBox 36"/>
          <p:cNvSpPr txBox="1"/>
          <p:nvPr/>
        </p:nvSpPr>
        <p:spPr>
          <a:xfrm>
            <a:off x="4505992" y="1987300"/>
            <a:ext cx="1600453" cy="307777"/>
          </a:xfrm>
          <a:prstGeom prst="rect">
            <a:avLst/>
          </a:prstGeom>
          <a:noFill/>
        </p:spPr>
        <p:txBody>
          <a:bodyPr wrap="square" rtlCol="0">
            <a:spAutoFit/>
          </a:bodyPr>
          <a:lstStyle/>
          <a:p>
            <a:pPr algn="ctr"/>
            <a:r>
              <a:rPr lang="en-US" sz="1400" dirty="0" smtClean="0"/>
              <a:t>Staging Area</a:t>
            </a:r>
          </a:p>
        </p:txBody>
      </p:sp>
      <p:sp>
        <p:nvSpPr>
          <p:cNvPr id="38" name="TextBox 37"/>
          <p:cNvSpPr txBox="1"/>
          <p:nvPr/>
        </p:nvSpPr>
        <p:spPr>
          <a:xfrm>
            <a:off x="4681356" y="1440134"/>
            <a:ext cx="1600453" cy="276999"/>
          </a:xfrm>
          <a:prstGeom prst="rect">
            <a:avLst/>
          </a:prstGeom>
          <a:noFill/>
        </p:spPr>
        <p:txBody>
          <a:bodyPr wrap="square" rtlCol="0">
            <a:spAutoFit/>
          </a:bodyPr>
          <a:lstStyle/>
          <a:p>
            <a:r>
              <a:rPr lang="en-US" sz="1200" dirty="0" smtClean="0"/>
              <a:t>Data Integration Layer</a:t>
            </a:r>
          </a:p>
        </p:txBody>
      </p:sp>
      <p:sp>
        <p:nvSpPr>
          <p:cNvPr id="39" name="TextBox 38"/>
          <p:cNvSpPr txBox="1"/>
          <p:nvPr/>
        </p:nvSpPr>
        <p:spPr>
          <a:xfrm>
            <a:off x="6419805" y="1435657"/>
            <a:ext cx="1600453" cy="276999"/>
          </a:xfrm>
          <a:prstGeom prst="rect">
            <a:avLst/>
          </a:prstGeom>
          <a:noFill/>
        </p:spPr>
        <p:txBody>
          <a:bodyPr wrap="square" rtlCol="0">
            <a:spAutoFit/>
          </a:bodyPr>
          <a:lstStyle/>
          <a:p>
            <a:pPr algn="ctr"/>
            <a:r>
              <a:rPr lang="en-US" sz="1200" dirty="0" smtClean="0"/>
              <a:t>Data Storage</a:t>
            </a:r>
          </a:p>
        </p:txBody>
      </p:sp>
      <p:sp>
        <p:nvSpPr>
          <p:cNvPr id="40" name="TextBox 39"/>
          <p:cNvSpPr txBox="1"/>
          <p:nvPr/>
        </p:nvSpPr>
        <p:spPr>
          <a:xfrm>
            <a:off x="8106177" y="1438192"/>
            <a:ext cx="1754290" cy="276999"/>
          </a:xfrm>
          <a:prstGeom prst="rect">
            <a:avLst/>
          </a:prstGeom>
          <a:noFill/>
        </p:spPr>
        <p:txBody>
          <a:bodyPr wrap="square" rtlCol="0">
            <a:spAutoFit/>
          </a:bodyPr>
          <a:lstStyle/>
          <a:p>
            <a:pPr algn="ctr"/>
            <a:r>
              <a:rPr lang="en-US" sz="1200" dirty="0" smtClean="0"/>
              <a:t>Reporting &amp; Analytics</a:t>
            </a:r>
          </a:p>
        </p:txBody>
      </p:sp>
      <p:sp>
        <p:nvSpPr>
          <p:cNvPr id="41" name="Right Arrow 40"/>
          <p:cNvSpPr/>
          <p:nvPr/>
        </p:nvSpPr>
        <p:spPr>
          <a:xfrm>
            <a:off x="5847381" y="3228667"/>
            <a:ext cx="1095211" cy="268133"/>
          </a:xfrm>
          <a:prstGeom prst="rightArrow">
            <a:avLst>
              <a:gd name="adj1" fmla="val 98781"/>
              <a:gd name="adj2"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tx1"/>
                </a:solidFill>
              </a:rPr>
              <a:t>Transformed through Views</a:t>
            </a:r>
            <a:endParaRPr lang="en-US" sz="900" b="1" dirty="0">
              <a:solidFill>
                <a:schemeClr val="tx1"/>
              </a:solidFill>
            </a:endParaRPr>
          </a:p>
        </p:txBody>
      </p:sp>
      <p:pic>
        <p:nvPicPr>
          <p:cNvPr id="42" name="Picture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5274" y="2450214"/>
            <a:ext cx="1219200" cy="1219200"/>
          </a:xfrm>
          <a:prstGeom prst="rect">
            <a:avLst/>
          </a:prstGeom>
        </p:spPr>
      </p:pic>
      <p:pic>
        <p:nvPicPr>
          <p:cNvPr id="43" name="Picture 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08525" y="1815388"/>
            <a:ext cx="1219200" cy="1132645"/>
          </a:xfrm>
          <a:prstGeom prst="rect">
            <a:avLst/>
          </a:prstGeom>
        </p:spPr>
      </p:pic>
      <p:pic>
        <p:nvPicPr>
          <p:cNvPr id="45" name="Picture 4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46808" y="2020270"/>
            <a:ext cx="1812538" cy="1260652"/>
          </a:xfrm>
          <a:prstGeom prst="rect">
            <a:avLst/>
          </a:prstGeom>
        </p:spPr>
      </p:pic>
      <p:sp>
        <p:nvSpPr>
          <p:cNvPr id="46" name="TextBox 45"/>
          <p:cNvSpPr txBox="1"/>
          <p:nvPr/>
        </p:nvSpPr>
        <p:spPr>
          <a:xfrm>
            <a:off x="6487188" y="14942908"/>
            <a:ext cx="1600453" cy="307777"/>
          </a:xfrm>
          <a:prstGeom prst="rect">
            <a:avLst/>
          </a:prstGeom>
          <a:noFill/>
        </p:spPr>
        <p:txBody>
          <a:bodyPr wrap="square" rtlCol="0">
            <a:spAutoFit/>
          </a:bodyPr>
          <a:lstStyle/>
          <a:p>
            <a:pPr algn="ctr"/>
            <a:r>
              <a:rPr lang="en-US" sz="1400" dirty="0" smtClean="0"/>
              <a:t>Cloud Storage</a:t>
            </a:r>
          </a:p>
        </p:txBody>
      </p:sp>
      <p:pic>
        <p:nvPicPr>
          <p:cNvPr id="52" name="Picture 5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87482" y="3561704"/>
            <a:ext cx="1135068" cy="655003"/>
          </a:xfrm>
          <a:prstGeom prst="rect">
            <a:avLst/>
          </a:prstGeom>
        </p:spPr>
      </p:pic>
      <p:sp>
        <p:nvSpPr>
          <p:cNvPr id="4" name="Right Arrow 3"/>
          <p:cNvSpPr/>
          <p:nvPr/>
        </p:nvSpPr>
        <p:spPr>
          <a:xfrm>
            <a:off x="3216622" y="3180616"/>
            <a:ext cx="1089781" cy="331613"/>
          </a:xfrm>
          <a:prstGeom prst="rightArrow">
            <a:avLst>
              <a:gd name="adj1" fmla="val 98781"/>
              <a:gd name="adj2"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chemeClr val="tx1"/>
                </a:solidFill>
              </a:rPr>
              <a:t>Daily Scheduled tasks</a:t>
            </a:r>
            <a:endParaRPr lang="en-US" sz="800" b="1" dirty="0">
              <a:solidFill>
                <a:schemeClr val="tx1"/>
              </a:solidFill>
            </a:endParaRPr>
          </a:p>
        </p:txBody>
      </p:sp>
      <p:sp>
        <p:nvSpPr>
          <p:cNvPr id="53" name="TextBox 52"/>
          <p:cNvSpPr txBox="1"/>
          <p:nvPr/>
        </p:nvSpPr>
        <p:spPr>
          <a:xfrm>
            <a:off x="2267316" y="1500881"/>
            <a:ext cx="1600453" cy="261610"/>
          </a:xfrm>
          <a:prstGeom prst="rect">
            <a:avLst/>
          </a:prstGeom>
          <a:noFill/>
        </p:spPr>
        <p:txBody>
          <a:bodyPr wrap="square" rtlCol="0">
            <a:spAutoFit/>
          </a:bodyPr>
          <a:lstStyle/>
          <a:p>
            <a:r>
              <a:rPr lang="en-US" sz="1100" b="1" dirty="0" smtClean="0"/>
              <a:t>Source Data</a:t>
            </a:r>
          </a:p>
        </p:txBody>
      </p:sp>
      <p:sp>
        <p:nvSpPr>
          <p:cNvPr id="54" name="TextBox 53"/>
          <p:cNvSpPr txBox="1"/>
          <p:nvPr/>
        </p:nvSpPr>
        <p:spPr>
          <a:xfrm>
            <a:off x="2509885" y="2316369"/>
            <a:ext cx="1600453" cy="261610"/>
          </a:xfrm>
          <a:prstGeom prst="rect">
            <a:avLst/>
          </a:prstGeom>
          <a:noFill/>
        </p:spPr>
        <p:txBody>
          <a:bodyPr wrap="square" rtlCol="0">
            <a:spAutoFit/>
          </a:bodyPr>
          <a:lstStyle/>
          <a:p>
            <a:r>
              <a:rPr lang="en-US" sz="1100" b="1" dirty="0" smtClean="0"/>
              <a:t>Bank/Client DB</a:t>
            </a:r>
          </a:p>
        </p:txBody>
      </p:sp>
      <p:sp>
        <p:nvSpPr>
          <p:cNvPr id="55" name="TextBox 54"/>
          <p:cNvSpPr txBox="1"/>
          <p:nvPr/>
        </p:nvSpPr>
        <p:spPr>
          <a:xfrm>
            <a:off x="2217211" y="3034048"/>
            <a:ext cx="1600453" cy="261610"/>
          </a:xfrm>
          <a:prstGeom prst="rect">
            <a:avLst/>
          </a:prstGeom>
          <a:noFill/>
        </p:spPr>
        <p:txBody>
          <a:bodyPr wrap="square" rtlCol="0">
            <a:spAutoFit/>
          </a:bodyPr>
          <a:lstStyle/>
          <a:p>
            <a:r>
              <a:rPr lang="en-US" sz="1100" b="1" dirty="0" smtClean="0"/>
              <a:t>External Data</a:t>
            </a:r>
          </a:p>
        </p:txBody>
      </p:sp>
      <p:sp>
        <p:nvSpPr>
          <p:cNvPr id="56" name="Rectangle 55"/>
          <p:cNvSpPr/>
          <p:nvPr/>
        </p:nvSpPr>
        <p:spPr>
          <a:xfrm>
            <a:off x="2525342" y="4310371"/>
            <a:ext cx="1137534" cy="396497"/>
          </a:xfrm>
          <a:prstGeom prst="rect">
            <a:avLst/>
          </a:prstGeom>
          <a:solidFill>
            <a:srgbClr val="DEEB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786113" y="3973696"/>
            <a:ext cx="1111377" cy="379800"/>
          </a:xfrm>
          <a:prstGeom prst="rect">
            <a:avLst/>
          </a:prstGeom>
          <a:solidFill>
            <a:srgbClr val="F2F2F2"/>
          </a:solidFill>
          <a:ln>
            <a:noFill/>
          </a:ln>
          <a:scene3d>
            <a:camera prst="orthographicFront"/>
            <a:lightRig rig="threePt" dir="t"/>
          </a:scene3d>
          <a:sp3d>
            <a:bevelT w="25400" h="25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Segoe UI Light" panose="020B0502040204020203" pitchFamily="34" charset="0"/>
                <a:cs typeface="Segoe UI Light" panose="020B0502040204020203" pitchFamily="34" charset="0"/>
              </a:rPr>
              <a:t>ODS</a:t>
            </a:r>
            <a:endParaRPr lang="en-US" sz="1100" b="1" dirty="0">
              <a:solidFill>
                <a:schemeClr val="tx1"/>
              </a:solidFill>
              <a:latin typeface="Segoe UI Light" panose="020B0502040204020203" pitchFamily="34" charset="0"/>
              <a:cs typeface="Segoe UI Light" panose="020B0502040204020203" pitchFamily="34" charset="0"/>
            </a:endParaRPr>
          </a:p>
        </p:txBody>
      </p:sp>
      <p:sp>
        <p:nvSpPr>
          <p:cNvPr id="58" name="TextBox 57"/>
          <p:cNvSpPr txBox="1"/>
          <p:nvPr/>
        </p:nvSpPr>
        <p:spPr>
          <a:xfrm>
            <a:off x="5167141" y="3632466"/>
            <a:ext cx="371309" cy="338554"/>
          </a:xfrm>
          <a:prstGeom prst="rect">
            <a:avLst/>
          </a:prstGeom>
          <a:noFill/>
        </p:spPr>
        <p:txBody>
          <a:bodyPr wrap="square" rtlCol="0">
            <a:spAutoFit/>
          </a:bodyPr>
          <a:lstStyle/>
          <a:p>
            <a:pPr algn="ctr"/>
            <a:r>
              <a:rPr lang="en-US" sz="1600" dirty="0" smtClean="0"/>
              <a:t>+</a:t>
            </a:r>
            <a:endParaRPr lang="en-US" sz="1400" dirty="0" smtClean="0"/>
          </a:p>
        </p:txBody>
      </p:sp>
      <p:sp>
        <p:nvSpPr>
          <p:cNvPr id="59" name="TextBox 58"/>
          <p:cNvSpPr txBox="1"/>
          <p:nvPr/>
        </p:nvSpPr>
        <p:spPr>
          <a:xfrm>
            <a:off x="6817649" y="2372211"/>
            <a:ext cx="485026" cy="261610"/>
          </a:xfrm>
          <a:prstGeom prst="rect">
            <a:avLst/>
          </a:prstGeom>
          <a:noFill/>
        </p:spPr>
        <p:txBody>
          <a:bodyPr wrap="square" rtlCol="0">
            <a:spAutoFit/>
          </a:bodyPr>
          <a:lstStyle/>
          <a:p>
            <a:r>
              <a:rPr lang="en-US" sz="1100" dirty="0" smtClean="0"/>
              <a:t>EDW</a:t>
            </a:r>
          </a:p>
        </p:txBody>
      </p:sp>
      <p:sp>
        <p:nvSpPr>
          <p:cNvPr id="66" name="Oval 65"/>
          <p:cNvSpPr/>
          <p:nvPr/>
        </p:nvSpPr>
        <p:spPr>
          <a:xfrm>
            <a:off x="7165291" y="3710907"/>
            <a:ext cx="748385" cy="379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Meta data</a:t>
            </a:r>
            <a:endParaRPr lang="en-US" sz="800" dirty="0"/>
          </a:p>
        </p:txBody>
      </p:sp>
      <p:sp>
        <p:nvSpPr>
          <p:cNvPr id="64" name="Oval 63"/>
          <p:cNvSpPr/>
          <p:nvPr/>
        </p:nvSpPr>
        <p:spPr>
          <a:xfrm>
            <a:off x="6522279" y="3708497"/>
            <a:ext cx="823224" cy="379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Summary data</a:t>
            </a:r>
            <a:endParaRPr lang="en-US" sz="800" dirty="0"/>
          </a:p>
        </p:txBody>
      </p:sp>
      <p:sp>
        <p:nvSpPr>
          <p:cNvPr id="65" name="Oval 64"/>
          <p:cNvSpPr/>
          <p:nvPr/>
        </p:nvSpPr>
        <p:spPr>
          <a:xfrm>
            <a:off x="6775553" y="3999995"/>
            <a:ext cx="748385" cy="379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Raw data</a:t>
            </a:r>
            <a:endParaRPr lang="en-US" sz="800" dirty="0"/>
          </a:p>
        </p:txBody>
      </p:sp>
      <p:sp>
        <p:nvSpPr>
          <p:cNvPr id="67" name="Down Arrow 66"/>
          <p:cNvSpPr/>
          <p:nvPr/>
        </p:nvSpPr>
        <p:spPr>
          <a:xfrm>
            <a:off x="7152455" y="3344027"/>
            <a:ext cx="111625" cy="227872"/>
          </a:xfrm>
          <a:prstGeom prst="downArrow">
            <a:avLst>
              <a:gd name="adj1" fmla="val 30766"/>
              <a:gd name="adj2" fmla="val 6602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2528151" y="4787472"/>
            <a:ext cx="1137534" cy="396497"/>
          </a:xfrm>
          <a:prstGeom prst="rect">
            <a:avLst/>
          </a:prstGeom>
          <a:solidFill>
            <a:srgbClr val="DEEB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System Generated</a:t>
            </a:r>
            <a:endParaRPr lang="en-US" sz="1200" dirty="0">
              <a:solidFill>
                <a:schemeClr val="tx1"/>
              </a:solidFill>
            </a:endParaRPr>
          </a:p>
        </p:txBody>
      </p:sp>
      <p:pic>
        <p:nvPicPr>
          <p:cNvPr id="2050" name="Picture 2" descr="Image result for excel logo transparent background"/>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793146" y="4476475"/>
            <a:ext cx="196357" cy="19282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word logo transparent background"/>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171592" y="4473384"/>
            <a:ext cx="199549" cy="195914"/>
          </a:xfrm>
          <a:prstGeom prst="rect">
            <a:avLst/>
          </a:prstGeom>
          <a:noFill/>
          <a:extLst>
            <a:ext uri="{909E8E84-426E-40DD-AFC4-6F175D3DCCD1}">
              <a14:hiddenFill xmlns:a14="http://schemas.microsoft.com/office/drawing/2010/main">
                <a:solidFill>
                  <a:srgbClr val="FFFFFF"/>
                </a:solidFill>
              </a14:hiddenFill>
            </a:ext>
          </a:extLst>
        </p:spPr>
      </p:pic>
      <p:sp>
        <p:nvSpPr>
          <p:cNvPr id="72" name="TextBox 71"/>
          <p:cNvSpPr txBox="1"/>
          <p:nvPr/>
        </p:nvSpPr>
        <p:spPr>
          <a:xfrm>
            <a:off x="2608057" y="4264415"/>
            <a:ext cx="1600453" cy="230832"/>
          </a:xfrm>
          <a:prstGeom prst="rect">
            <a:avLst/>
          </a:prstGeom>
          <a:noFill/>
        </p:spPr>
        <p:txBody>
          <a:bodyPr wrap="square" rtlCol="0">
            <a:spAutoFit/>
          </a:bodyPr>
          <a:lstStyle/>
          <a:p>
            <a:r>
              <a:rPr lang="en-US" sz="900" b="1" dirty="0" smtClean="0"/>
              <a:t>Unstructured data</a:t>
            </a:r>
          </a:p>
        </p:txBody>
      </p:sp>
      <p:sp>
        <p:nvSpPr>
          <p:cNvPr id="73" name="TextBox 72"/>
          <p:cNvSpPr txBox="1"/>
          <p:nvPr/>
        </p:nvSpPr>
        <p:spPr>
          <a:xfrm>
            <a:off x="2716001" y="3542301"/>
            <a:ext cx="663743" cy="353943"/>
          </a:xfrm>
          <a:prstGeom prst="rect">
            <a:avLst/>
          </a:prstGeom>
          <a:noFill/>
        </p:spPr>
        <p:txBody>
          <a:bodyPr wrap="square" rtlCol="0">
            <a:spAutoFit/>
          </a:bodyPr>
          <a:lstStyle/>
          <a:p>
            <a:pPr algn="ctr"/>
            <a:r>
              <a:rPr lang="en-US" sz="900" b="1" dirty="0" smtClean="0"/>
              <a:t>Other</a:t>
            </a:r>
            <a:endParaRPr lang="en-US" sz="800" b="1" dirty="0" smtClean="0"/>
          </a:p>
          <a:p>
            <a:pPr algn="ctr"/>
            <a:r>
              <a:rPr lang="en-US" sz="800" dirty="0" smtClean="0"/>
              <a:t>Sources</a:t>
            </a:r>
          </a:p>
        </p:txBody>
      </p:sp>
      <p:sp>
        <p:nvSpPr>
          <p:cNvPr id="60" name="Rectangle 59"/>
          <p:cNvSpPr/>
          <p:nvPr/>
        </p:nvSpPr>
        <p:spPr>
          <a:xfrm>
            <a:off x="8471730" y="1809065"/>
            <a:ext cx="1034122" cy="360452"/>
          </a:xfrm>
          <a:prstGeom prst="rect">
            <a:avLst/>
          </a:prstGeom>
          <a:solidFill>
            <a:srgbClr val="F2F2F2"/>
          </a:solidFill>
          <a:ln>
            <a:noFill/>
          </a:ln>
          <a:scene3d>
            <a:camera prst="orthographicFront"/>
            <a:lightRig rig="threePt" dir="t"/>
          </a:scene3d>
          <a:sp3d>
            <a:bevelT w="25400" h="25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Data Extracts</a:t>
            </a:r>
          </a:p>
        </p:txBody>
      </p:sp>
      <p:sp>
        <p:nvSpPr>
          <p:cNvPr id="61" name="Rectangle 60"/>
          <p:cNvSpPr/>
          <p:nvPr/>
        </p:nvSpPr>
        <p:spPr>
          <a:xfrm>
            <a:off x="8485222" y="2914630"/>
            <a:ext cx="1034122" cy="500357"/>
          </a:xfrm>
          <a:prstGeom prst="rect">
            <a:avLst/>
          </a:prstGeom>
          <a:solidFill>
            <a:srgbClr val="F2F2F2"/>
          </a:solidFill>
          <a:ln>
            <a:noFill/>
          </a:ln>
          <a:scene3d>
            <a:camera prst="orthographicFront"/>
            <a:lightRig rig="threePt" dir="t"/>
          </a:scene3d>
          <a:sp3d>
            <a:bevelT w="25400" h="25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Compliance/</a:t>
            </a:r>
            <a:br>
              <a:rPr lang="en-US" sz="1100" dirty="0">
                <a:solidFill>
                  <a:schemeClr val="tx1"/>
                </a:solidFill>
              </a:rPr>
            </a:br>
            <a:r>
              <a:rPr lang="en-US" sz="1100" dirty="0">
                <a:solidFill>
                  <a:schemeClr val="tx1"/>
                </a:solidFill>
              </a:rPr>
              <a:t>Auditory Reporting</a:t>
            </a:r>
          </a:p>
        </p:txBody>
      </p:sp>
      <p:sp>
        <p:nvSpPr>
          <p:cNvPr id="62" name="Rectangle 61"/>
          <p:cNvSpPr/>
          <p:nvPr/>
        </p:nvSpPr>
        <p:spPr>
          <a:xfrm>
            <a:off x="8473890" y="3442838"/>
            <a:ext cx="1034122" cy="527738"/>
          </a:xfrm>
          <a:prstGeom prst="rect">
            <a:avLst/>
          </a:prstGeom>
          <a:solidFill>
            <a:srgbClr val="F2F2F2"/>
          </a:solidFill>
          <a:ln>
            <a:noFill/>
          </a:ln>
          <a:scene3d>
            <a:camera prst="orthographicFront"/>
            <a:lightRig rig="threePt" dir="t"/>
          </a:scene3d>
          <a:sp3d>
            <a:bevelT w="25400" h="25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Predicative Business Analytics</a:t>
            </a:r>
          </a:p>
        </p:txBody>
      </p:sp>
      <p:sp>
        <p:nvSpPr>
          <p:cNvPr id="63" name="Rectangle 62"/>
          <p:cNvSpPr/>
          <p:nvPr/>
        </p:nvSpPr>
        <p:spPr>
          <a:xfrm>
            <a:off x="8473890" y="4005503"/>
            <a:ext cx="1034122" cy="479762"/>
          </a:xfrm>
          <a:prstGeom prst="rect">
            <a:avLst/>
          </a:prstGeom>
          <a:solidFill>
            <a:srgbClr val="F2F2F2"/>
          </a:solidFill>
          <a:ln>
            <a:noFill/>
          </a:ln>
          <a:scene3d>
            <a:camera prst="orthographicFront"/>
            <a:lightRig rig="threePt" dir="t"/>
          </a:scene3d>
          <a:sp3d>
            <a:bevelT w="25400" h="25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Collections Behaviour Scoring</a:t>
            </a:r>
          </a:p>
        </p:txBody>
      </p:sp>
      <p:sp>
        <p:nvSpPr>
          <p:cNvPr id="68" name="Right Arrow 67"/>
          <p:cNvSpPr/>
          <p:nvPr/>
        </p:nvSpPr>
        <p:spPr>
          <a:xfrm>
            <a:off x="7602180" y="3302761"/>
            <a:ext cx="822848" cy="221597"/>
          </a:xfrm>
          <a:prstGeom prst="rightArrow">
            <a:avLst>
              <a:gd name="adj1" fmla="val 98781"/>
              <a:gd name="adj2"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b="1" dirty="0">
              <a:solidFill>
                <a:schemeClr val="tx1"/>
              </a:solidFill>
            </a:endParaRPr>
          </a:p>
        </p:txBody>
      </p:sp>
      <p:sp>
        <p:nvSpPr>
          <p:cNvPr id="70" name="Rectangle 69"/>
          <p:cNvSpPr/>
          <p:nvPr/>
        </p:nvSpPr>
        <p:spPr>
          <a:xfrm>
            <a:off x="8470608" y="4522306"/>
            <a:ext cx="1034122" cy="396497"/>
          </a:xfrm>
          <a:prstGeom prst="rect">
            <a:avLst/>
          </a:prstGeom>
          <a:solidFill>
            <a:srgbClr val="F2F2F2"/>
          </a:solidFill>
          <a:ln>
            <a:noFill/>
          </a:ln>
          <a:scene3d>
            <a:camera prst="orthographicFront"/>
            <a:lightRig rig="threePt" dir="t"/>
          </a:scene3d>
          <a:sp3d>
            <a:bevelT w="25400" h="25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Strategy Management</a:t>
            </a:r>
            <a:endParaRPr lang="en-US" sz="1100" dirty="0">
              <a:solidFill>
                <a:schemeClr val="tx1"/>
              </a:solidFill>
            </a:endParaRPr>
          </a:p>
        </p:txBody>
      </p:sp>
      <p:pic>
        <p:nvPicPr>
          <p:cNvPr id="2" name="Picture 2" descr="Image result for desktop dashboard"/>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flipH="1">
            <a:off x="8485799" y="2249549"/>
            <a:ext cx="1008650" cy="609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3271674"/>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671428" y="6271456"/>
            <a:ext cx="13534857" cy="110556"/>
            <a:chOff x="-170626" y="0"/>
            <a:chExt cx="13534857" cy="166915"/>
          </a:xfrm>
        </p:grpSpPr>
        <p:sp>
          <p:nvSpPr>
            <p:cNvPr id="14" name="Parallelogram 13"/>
            <p:cNvSpPr/>
            <p:nvPr/>
          </p:nvSpPr>
          <p:spPr>
            <a:xfrm>
              <a:off x="-170626" y="0"/>
              <a:ext cx="4511619" cy="166915"/>
            </a:xfrm>
            <a:prstGeom prst="parallelogram">
              <a:avLst>
                <a:gd name="adj" fmla="val 114362"/>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Parallelogram 14"/>
            <p:cNvSpPr/>
            <p:nvPr/>
          </p:nvSpPr>
          <p:spPr>
            <a:xfrm>
              <a:off x="4340993"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arallelogram 15"/>
            <p:cNvSpPr/>
            <p:nvPr/>
          </p:nvSpPr>
          <p:spPr>
            <a:xfrm>
              <a:off x="8852612" y="0"/>
              <a:ext cx="4511619" cy="166915"/>
            </a:xfrm>
            <a:prstGeom prst="parallelogram">
              <a:avLst>
                <a:gd name="adj" fmla="val 114362"/>
              </a:avLst>
            </a:prstGeom>
            <a:solidFill>
              <a:srgbClr val="281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ATMetzgeLogo.jpg"/>
          <p:cNvPicPr/>
          <p:nvPr/>
        </p:nvPicPr>
        <p:blipFill>
          <a:blip r:embed="rId2"/>
          <a:stretch>
            <a:fillRect/>
          </a:stretch>
        </p:blipFill>
        <p:spPr>
          <a:xfrm>
            <a:off x="10167135" y="6448520"/>
            <a:ext cx="1577929" cy="384428"/>
          </a:xfrm>
          <a:prstGeom prst="rect">
            <a:avLst/>
          </a:prstGeom>
        </p:spPr>
      </p:pic>
      <p:sp>
        <p:nvSpPr>
          <p:cNvPr id="6" name="Text Box 1"/>
          <p:cNvSpPr txBox="1">
            <a:spLocks noChangeArrowheads="1"/>
          </p:cNvSpPr>
          <p:nvPr/>
        </p:nvSpPr>
        <p:spPr bwMode="auto">
          <a:xfrm>
            <a:off x="11482714" y="6653260"/>
            <a:ext cx="571500" cy="181841"/>
          </a:xfrm>
          <a:prstGeom prst="rect">
            <a:avLst/>
          </a:prstGeom>
          <a:noFill/>
          <a:ln>
            <a:noFill/>
          </a:ln>
          <a:extLst/>
        </p:spPr>
        <p:txBody>
          <a:bodyPr rot="0" vert="horz" wrap="square" lIns="91440" tIns="45720" rIns="91440" bIns="45720" anchor="t" anchorCtr="0" upright="1">
            <a:noAutofit/>
          </a:bodyPr>
          <a:lstStyle/>
          <a:p>
            <a:pPr marL="0" marR="0">
              <a:spcBef>
                <a:spcPts val="0"/>
              </a:spcBef>
              <a:spcAft>
                <a:spcPts val="0"/>
              </a:spcAft>
            </a:pPr>
            <a:r>
              <a:rPr lang="en-US" sz="500" b="1" dirty="0">
                <a:solidFill>
                  <a:srgbClr val="0F243E"/>
                </a:solidFill>
                <a:effectLst/>
                <a:latin typeface="Arial Narrow" panose="020B0606020202030204" pitchFamily="34" charset="0"/>
                <a:ea typeface="Times New Roman" panose="02020603050405020304" pitchFamily="18" charset="0"/>
              </a:rPr>
              <a:t>RC: 1031898</a:t>
            </a:r>
            <a:endParaRPr lang="en-US" sz="800" dirty="0">
              <a:effectLst/>
              <a:latin typeface="Times New Roman" panose="02020603050405020304" pitchFamily="18" charset="0"/>
              <a:ea typeface="Times New Roman" panose="02020603050405020304" pitchFamily="18" charset="0"/>
            </a:endParaRPr>
          </a:p>
        </p:txBody>
      </p:sp>
      <p:sp>
        <p:nvSpPr>
          <p:cNvPr id="8" name="Title 1"/>
          <p:cNvSpPr>
            <a:spLocks noGrp="1"/>
          </p:cNvSpPr>
          <p:nvPr>
            <p:ph type="title"/>
          </p:nvPr>
        </p:nvSpPr>
        <p:spPr>
          <a:xfrm>
            <a:off x="760114" y="168442"/>
            <a:ext cx="8909366" cy="837127"/>
          </a:xfrm>
        </p:spPr>
        <p:txBody>
          <a:bodyPr/>
          <a:lstStyle/>
          <a:p>
            <a:r>
              <a:rPr lang="en-US" sz="3600" dirty="0" smtClean="0"/>
              <a:t>Data Integration Architecture</a:t>
            </a:r>
            <a:endParaRPr lang="en-US" dirty="0"/>
          </a:p>
        </p:txBody>
      </p:sp>
      <p:grpSp>
        <p:nvGrpSpPr>
          <p:cNvPr id="17" name="Group 16"/>
          <p:cNvGrpSpPr/>
          <p:nvPr/>
        </p:nvGrpSpPr>
        <p:grpSpPr>
          <a:xfrm>
            <a:off x="760114" y="171929"/>
            <a:ext cx="1371600" cy="110556"/>
            <a:chOff x="-170626" y="0"/>
            <a:chExt cx="13534857" cy="166915"/>
          </a:xfrm>
        </p:grpSpPr>
        <p:sp>
          <p:nvSpPr>
            <p:cNvPr id="18" name="Parallelogram 17"/>
            <p:cNvSpPr/>
            <p:nvPr/>
          </p:nvSpPr>
          <p:spPr>
            <a:xfrm>
              <a:off x="-170626" y="0"/>
              <a:ext cx="4511619" cy="166915"/>
            </a:xfrm>
            <a:prstGeom prst="parallelogram">
              <a:avLst>
                <a:gd name="adj" fmla="val 114362"/>
              </a:avLst>
            </a:prstGeom>
            <a:solidFill>
              <a:srgbClr val="849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Parallelogram 18"/>
            <p:cNvSpPr/>
            <p:nvPr/>
          </p:nvSpPr>
          <p:spPr>
            <a:xfrm>
              <a:off x="4340993"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Parallelogram 19"/>
            <p:cNvSpPr/>
            <p:nvPr/>
          </p:nvSpPr>
          <p:spPr>
            <a:xfrm>
              <a:off x="8852612" y="0"/>
              <a:ext cx="4511619" cy="166915"/>
            </a:xfrm>
            <a:prstGeom prst="parallelogram">
              <a:avLst>
                <a:gd name="adj" fmla="val 114362"/>
              </a:avLst>
            </a:prstGeom>
            <a:solidFill>
              <a:srgbClr val="281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Oval 2"/>
          <p:cNvSpPr/>
          <p:nvPr/>
        </p:nvSpPr>
        <p:spPr>
          <a:xfrm>
            <a:off x="1858237" y="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Down Arrow 35"/>
          <p:cNvSpPr/>
          <p:nvPr/>
        </p:nvSpPr>
        <p:spPr>
          <a:xfrm>
            <a:off x="9027426" y="4374697"/>
            <a:ext cx="536530" cy="251570"/>
          </a:xfrm>
          <a:prstGeom prst="downArrow">
            <a:avLst/>
          </a:prstGeom>
          <a:solidFill>
            <a:schemeClr val="tx1">
              <a:lumMod val="50000"/>
              <a:lumOff val="50000"/>
            </a:schemeClr>
          </a:solidFill>
          <a:ln>
            <a:solidFill>
              <a:srgbClr val="333F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Down Arrow 36"/>
          <p:cNvSpPr/>
          <p:nvPr/>
        </p:nvSpPr>
        <p:spPr>
          <a:xfrm>
            <a:off x="6078537" y="4374697"/>
            <a:ext cx="536530" cy="251570"/>
          </a:xfrm>
          <a:prstGeom prst="downArrow">
            <a:avLst/>
          </a:prstGeom>
          <a:solidFill>
            <a:schemeClr val="tx1">
              <a:lumMod val="50000"/>
              <a:lumOff val="50000"/>
            </a:schemeClr>
          </a:solidFill>
          <a:ln>
            <a:solidFill>
              <a:srgbClr val="333F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Down Arrow 37"/>
          <p:cNvSpPr/>
          <p:nvPr/>
        </p:nvSpPr>
        <p:spPr>
          <a:xfrm>
            <a:off x="7296360" y="3805588"/>
            <a:ext cx="950495" cy="276727"/>
          </a:xfrm>
          <a:prstGeom prst="downArrow">
            <a:avLst/>
          </a:prstGeom>
          <a:solidFill>
            <a:schemeClr val="tx1">
              <a:lumMod val="50000"/>
              <a:lumOff val="50000"/>
            </a:schemeClr>
          </a:solidFill>
          <a:ln>
            <a:solidFill>
              <a:srgbClr val="333F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Down Arrow 38"/>
          <p:cNvSpPr/>
          <p:nvPr/>
        </p:nvSpPr>
        <p:spPr>
          <a:xfrm>
            <a:off x="7142782" y="2548327"/>
            <a:ext cx="950495" cy="276727"/>
          </a:xfrm>
          <a:prstGeom prst="downArrow">
            <a:avLst/>
          </a:prstGeom>
          <a:solidFill>
            <a:schemeClr val="tx1">
              <a:lumMod val="50000"/>
              <a:lumOff val="50000"/>
            </a:schemeClr>
          </a:solidFill>
          <a:ln>
            <a:solidFill>
              <a:srgbClr val="333F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Down Arrow 39"/>
          <p:cNvSpPr/>
          <p:nvPr/>
        </p:nvSpPr>
        <p:spPr>
          <a:xfrm>
            <a:off x="8686943" y="1758182"/>
            <a:ext cx="950495" cy="276727"/>
          </a:xfrm>
          <a:prstGeom prst="downArrow">
            <a:avLst/>
          </a:prstGeom>
          <a:solidFill>
            <a:schemeClr val="tx1">
              <a:lumMod val="50000"/>
              <a:lumOff val="50000"/>
            </a:schemeClr>
          </a:solidFill>
          <a:ln>
            <a:solidFill>
              <a:srgbClr val="333F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a:off x="5839581" y="1758183"/>
            <a:ext cx="950495" cy="276727"/>
          </a:xfrm>
          <a:prstGeom prst="downArrow">
            <a:avLst/>
          </a:prstGeom>
          <a:solidFill>
            <a:schemeClr val="tx1">
              <a:lumMod val="50000"/>
              <a:lumOff val="50000"/>
            </a:schemeClr>
          </a:solidFill>
          <a:ln>
            <a:solidFill>
              <a:srgbClr val="333F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670640" y="1138291"/>
            <a:ext cx="2081463" cy="709863"/>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Core Banking</a:t>
            </a:r>
            <a:endParaRPr lang="en-US" dirty="0"/>
          </a:p>
        </p:txBody>
      </p:sp>
      <p:sp>
        <p:nvSpPr>
          <p:cNvPr id="43" name="Rectangle 42"/>
          <p:cNvSpPr/>
          <p:nvPr/>
        </p:nvSpPr>
        <p:spPr>
          <a:xfrm>
            <a:off x="5550823" y="1138291"/>
            <a:ext cx="1591959" cy="709863"/>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Web Services /Middleware:</a:t>
            </a:r>
          </a:p>
          <a:p>
            <a:pPr algn="ctr"/>
            <a:r>
              <a:rPr lang="en-US" sz="1400" dirty="0"/>
              <a:t>XML, CSV, Excel </a:t>
            </a:r>
          </a:p>
        </p:txBody>
      </p:sp>
      <p:sp>
        <p:nvSpPr>
          <p:cNvPr id="44" name="TextBox 43"/>
          <p:cNvSpPr txBox="1"/>
          <p:nvPr/>
        </p:nvSpPr>
        <p:spPr>
          <a:xfrm>
            <a:off x="5550823" y="901048"/>
            <a:ext cx="2370220" cy="276999"/>
          </a:xfrm>
          <a:prstGeom prst="rect">
            <a:avLst/>
          </a:prstGeom>
          <a:noFill/>
        </p:spPr>
        <p:txBody>
          <a:bodyPr wrap="square" rtlCol="0">
            <a:spAutoFit/>
          </a:bodyPr>
          <a:lstStyle/>
          <a:p>
            <a:r>
              <a:rPr lang="en-US" sz="1200" b="1" dirty="0" smtClean="0">
                <a:solidFill>
                  <a:schemeClr val="tx1">
                    <a:lumMod val="95000"/>
                    <a:lumOff val="5000"/>
                  </a:schemeClr>
                </a:solidFill>
              </a:rPr>
              <a:t>Data Sources</a:t>
            </a:r>
            <a:endParaRPr lang="en-US" sz="1200" b="1" dirty="0">
              <a:solidFill>
                <a:schemeClr val="tx1">
                  <a:lumMod val="95000"/>
                  <a:lumOff val="5000"/>
                </a:schemeClr>
              </a:solidFill>
            </a:endParaRPr>
          </a:p>
        </p:txBody>
      </p:sp>
      <p:sp>
        <p:nvSpPr>
          <p:cNvPr id="45" name="Rectangle 44"/>
          <p:cNvSpPr/>
          <p:nvPr/>
        </p:nvSpPr>
        <p:spPr>
          <a:xfrm>
            <a:off x="8366212" y="1138291"/>
            <a:ext cx="1591959" cy="709863"/>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Database</a:t>
            </a:r>
          </a:p>
          <a:p>
            <a:pPr algn="ctr"/>
            <a:r>
              <a:rPr lang="en-US" sz="1400"/>
              <a:t>SQL Server</a:t>
            </a:r>
          </a:p>
        </p:txBody>
      </p:sp>
      <p:sp>
        <p:nvSpPr>
          <p:cNvPr id="47" name="Rectangle 46"/>
          <p:cNvSpPr/>
          <p:nvPr/>
        </p:nvSpPr>
        <p:spPr>
          <a:xfrm rot="5400000">
            <a:off x="2013532" y="4345053"/>
            <a:ext cx="1395678" cy="5334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Interface</a:t>
            </a:r>
            <a:endParaRPr lang="en-US" dirty="0"/>
          </a:p>
        </p:txBody>
      </p:sp>
      <p:cxnSp>
        <p:nvCxnSpPr>
          <p:cNvPr id="49" name="Straight Connector 48"/>
          <p:cNvCxnSpPr/>
          <p:nvPr/>
        </p:nvCxnSpPr>
        <p:spPr>
          <a:xfrm>
            <a:off x="4134888" y="2133244"/>
            <a:ext cx="6150347" cy="0"/>
          </a:xfrm>
          <a:prstGeom prst="line">
            <a:avLst/>
          </a:prstGeom>
          <a:ln>
            <a:solidFill>
              <a:srgbClr val="203864"/>
            </a:solidFill>
            <a:prstDash val="dash"/>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4134888" y="1856245"/>
            <a:ext cx="1600200" cy="276999"/>
          </a:xfrm>
          <a:prstGeom prst="rect">
            <a:avLst/>
          </a:prstGeom>
          <a:noFill/>
        </p:spPr>
        <p:txBody>
          <a:bodyPr wrap="square" rtlCol="0">
            <a:spAutoFit/>
          </a:bodyPr>
          <a:lstStyle/>
          <a:p>
            <a:r>
              <a:rPr lang="en-US" sz="1200" dirty="0" smtClean="0">
                <a:latin typeface="+mj-lt"/>
              </a:rPr>
              <a:t>Back-end Integration</a:t>
            </a:r>
            <a:endParaRPr lang="en-US" sz="1200" dirty="0">
              <a:latin typeface="+mj-lt"/>
            </a:endParaRPr>
          </a:p>
        </p:txBody>
      </p:sp>
      <p:cxnSp>
        <p:nvCxnSpPr>
          <p:cNvPr id="53" name="Straight Arrow Connector 52"/>
          <p:cNvCxnSpPr>
            <a:stCxn id="47" idx="1"/>
            <a:endCxn id="42" idx="2"/>
          </p:cNvCxnSpPr>
          <p:nvPr/>
        </p:nvCxnSpPr>
        <p:spPr>
          <a:xfrm flipV="1">
            <a:off x="2711371" y="1848154"/>
            <a:ext cx="1" cy="206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5550823" y="2271872"/>
            <a:ext cx="4407348" cy="346529"/>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Load: </a:t>
            </a:r>
            <a:r>
              <a:rPr lang="en-US" b="1" dirty="0" smtClean="0"/>
              <a:t>ETL</a:t>
            </a:r>
            <a:r>
              <a:rPr lang="en-US" dirty="0" smtClean="0"/>
              <a:t> at close of business</a:t>
            </a:r>
            <a:endParaRPr lang="en-US" dirty="0"/>
          </a:p>
        </p:txBody>
      </p:sp>
      <p:sp>
        <p:nvSpPr>
          <p:cNvPr id="62" name="Rectangle 61"/>
          <p:cNvSpPr/>
          <p:nvPr/>
        </p:nvSpPr>
        <p:spPr>
          <a:xfrm>
            <a:off x="5558735" y="2890940"/>
            <a:ext cx="4407348" cy="102297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p:cNvSpPr txBox="1"/>
          <p:nvPr/>
        </p:nvSpPr>
        <p:spPr>
          <a:xfrm>
            <a:off x="5558735" y="2890939"/>
            <a:ext cx="2671010" cy="369332"/>
          </a:xfrm>
          <a:prstGeom prst="rect">
            <a:avLst/>
          </a:prstGeom>
          <a:noFill/>
        </p:spPr>
        <p:txBody>
          <a:bodyPr wrap="square" rtlCol="0">
            <a:spAutoFit/>
          </a:bodyPr>
          <a:lstStyle/>
          <a:p>
            <a:r>
              <a:rPr lang="en-US" dirty="0" smtClean="0">
                <a:solidFill>
                  <a:schemeClr val="bg1"/>
                </a:solidFill>
              </a:rPr>
              <a:t>Staging Database</a:t>
            </a:r>
            <a:endParaRPr lang="en-US" dirty="0">
              <a:solidFill>
                <a:schemeClr val="bg1"/>
              </a:solidFill>
            </a:endParaRPr>
          </a:p>
        </p:txBody>
      </p:sp>
      <p:sp>
        <p:nvSpPr>
          <p:cNvPr id="64" name="Rectangle 63"/>
          <p:cNvSpPr/>
          <p:nvPr/>
        </p:nvSpPr>
        <p:spPr>
          <a:xfrm>
            <a:off x="5657211" y="3236207"/>
            <a:ext cx="922313" cy="617621"/>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Customer Information</a:t>
            </a:r>
            <a:endParaRPr lang="en-US" sz="1200" dirty="0">
              <a:solidFill>
                <a:schemeClr val="tx1"/>
              </a:solidFill>
            </a:endParaRPr>
          </a:p>
        </p:txBody>
      </p:sp>
      <p:sp>
        <p:nvSpPr>
          <p:cNvPr id="66" name="Rectangle 65"/>
          <p:cNvSpPr/>
          <p:nvPr/>
        </p:nvSpPr>
        <p:spPr>
          <a:xfrm>
            <a:off x="6757468" y="3236207"/>
            <a:ext cx="922313" cy="617621"/>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Collateral Information</a:t>
            </a:r>
          </a:p>
        </p:txBody>
      </p:sp>
      <p:sp>
        <p:nvSpPr>
          <p:cNvPr id="67" name="Rectangle 66"/>
          <p:cNvSpPr/>
          <p:nvPr/>
        </p:nvSpPr>
        <p:spPr>
          <a:xfrm>
            <a:off x="7857725" y="3236207"/>
            <a:ext cx="922313" cy="617621"/>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Limits &amp; </a:t>
            </a:r>
            <a:r>
              <a:rPr lang="en-US" sz="1200" dirty="0" smtClean="0">
                <a:solidFill>
                  <a:schemeClr val="tx1"/>
                </a:solidFill>
              </a:rPr>
              <a:t>outstanding balance</a:t>
            </a:r>
            <a:endParaRPr lang="en-US" sz="1200" dirty="0">
              <a:solidFill>
                <a:schemeClr val="tx1"/>
              </a:solidFill>
            </a:endParaRPr>
          </a:p>
        </p:txBody>
      </p:sp>
      <p:sp>
        <p:nvSpPr>
          <p:cNvPr id="68" name="Rectangle 67"/>
          <p:cNvSpPr/>
          <p:nvPr/>
        </p:nvSpPr>
        <p:spPr>
          <a:xfrm>
            <a:off x="8957982" y="3236207"/>
            <a:ext cx="922313" cy="617621"/>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Static         data</a:t>
            </a:r>
            <a:endParaRPr lang="en-US" sz="1200" dirty="0">
              <a:solidFill>
                <a:schemeClr val="tx1"/>
              </a:solidFill>
            </a:endParaRPr>
          </a:p>
        </p:txBody>
      </p:sp>
      <p:sp>
        <p:nvSpPr>
          <p:cNvPr id="69" name="AutoShape 101"/>
          <p:cNvSpPr>
            <a:spLocks/>
          </p:cNvSpPr>
          <p:nvPr/>
        </p:nvSpPr>
        <p:spPr bwMode="auto">
          <a:xfrm>
            <a:off x="2632650" y="3947381"/>
            <a:ext cx="157439" cy="173183"/>
          </a:xfrm>
          <a:custGeom>
            <a:avLst/>
            <a:gdLst/>
            <a:ahLst/>
            <a:cxnLst/>
            <a:rect l="0" t="0" r="r" b="b"/>
            <a:pathLst>
              <a:path w="21518" h="21432">
                <a:moveTo>
                  <a:pt x="18959" y="13479"/>
                </a:moveTo>
                <a:cubicBezTo>
                  <a:pt x="19079" y="13532"/>
                  <a:pt x="19165" y="13624"/>
                  <a:pt x="19217" y="13756"/>
                </a:cubicBezTo>
                <a:cubicBezTo>
                  <a:pt x="19268" y="13885"/>
                  <a:pt x="19273" y="14022"/>
                  <a:pt x="19228" y="14165"/>
                </a:cubicBezTo>
                <a:cubicBezTo>
                  <a:pt x="18833" y="15579"/>
                  <a:pt x="18235" y="16806"/>
                  <a:pt x="17439" y="17842"/>
                </a:cubicBezTo>
                <a:cubicBezTo>
                  <a:pt x="16643" y="18886"/>
                  <a:pt x="15732" y="19707"/>
                  <a:pt x="14708" y="20309"/>
                </a:cubicBezTo>
                <a:cubicBezTo>
                  <a:pt x="13684" y="20911"/>
                  <a:pt x="12579" y="21275"/>
                  <a:pt x="11389" y="21396"/>
                </a:cubicBezTo>
                <a:cubicBezTo>
                  <a:pt x="10202" y="21516"/>
                  <a:pt x="9023" y="21337"/>
                  <a:pt x="7857" y="20866"/>
                </a:cubicBezTo>
                <a:cubicBezTo>
                  <a:pt x="6847" y="20443"/>
                  <a:pt x="5946" y="19850"/>
                  <a:pt x="5149" y="19068"/>
                </a:cubicBezTo>
                <a:cubicBezTo>
                  <a:pt x="4353" y="18293"/>
                  <a:pt x="3683" y="17363"/>
                  <a:pt x="3137" y="16282"/>
                </a:cubicBezTo>
                <a:lnTo>
                  <a:pt x="840" y="17623"/>
                </a:lnTo>
                <a:cubicBezTo>
                  <a:pt x="519" y="17828"/>
                  <a:pt x="282" y="17853"/>
                  <a:pt x="130" y="17693"/>
                </a:cubicBezTo>
                <a:cubicBezTo>
                  <a:pt x="-25" y="17539"/>
                  <a:pt x="-41" y="17251"/>
                  <a:pt x="78" y="16828"/>
                </a:cubicBezTo>
                <a:lnTo>
                  <a:pt x="1760" y="10972"/>
                </a:lnTo>
                <a:cubicBezTo>
                  <a:pt x="1835" y="10675"/>
                  <a:pt x="1985" y="10477"/>
                  <a:pt x="2201" y="10370"/>
                </a:cubicBezTo>
                <a:cubicBezTo>
                  <a:pt x="2416" y="10261"/>
                  <a:pt x="2639" y="10244"/>
                  <a:pt x="2863" y="10314"/>
                </a:cubicBezTo>
                <a:lnTo>
                  <a:pt x="7773" y="12328"/>
                </a:lnTo>
                <a:cubicBezTo>
                  <a:pt x="8110" y="12471"/>
                  <a:pt x="8281" y="12650"/>
                  <a:pt x="8288" y="12868"/>
                </a:cubicBezTo>
                <a:cubicBezTo>
                  <a:pt x="8297" y="13089"/>
                  <a:pt x="8140" y="13302"/>
                  <a:pt x="7820" y="13507"/>
                </a:cubicBezTo>
                <a:lnTo>
                  <a:pt x="5552" y="14845"/>
                </a:lnTo>
                <a:cubicBezTo>
                  <a:pt x="5948" y="15543"/>
                  <a:pt x="6409" y="16145"/>
                  <a:pt x="6939" y="16649"/>
                </a:cubicBezTo>
                <a:cubicBezTo>
                  <a:pt x="7466" y="17156"/>
                  <a:pt x="8063" y="17539"/>
                  <a:pt x="8740" y="17808"/>
                </a:cubicBezTo>
                <a:cubicBezTo>
                  <a:pt x="9569" y="18141"/>
                  <a:pt x="10396" y="18265"/>
                  <a:pt x="11223" y="18186"/>
                </a:cubicBezTo>
                <a:cubicBezTo>
                  <a:pt x="12050" y="18105"/>
                  <a:pt x="12827" y="17856"/>
                  <a:pt x="13544" y="17433"/>
                </a:cubicBezTo>
                <a:cubicBezTo>
                  <a:pt x="14265" y="17016"/>
                  <a:pt x="14900" y="16439"/>
                  <a:pt x="15448" y="15702"/>
                </a:cubicBezTo>
                <a:cubicBezTo>
                  <a:pt x="15999" y="14971"/>
                  <a:pt x="16411" y="14112"/>
                  <a:pt x="16687" y="13115"/>
                </a:cubicBezTo>
                <a:cubicBezTo>
                  <a:pt x="16734" y="12972"/>
                  <a:pt x="16809" y="12874"/>
                  <a:pt x="16919" y="12823"/>
                </a:cubicBezTo>
                <a:cubicBezTo>
                  <a:pt x="17027" y="12767"/>
                  <a:pt x="17142" y="12759"/>
                  <a:pt x="17261" y="12795"/>
                </a:cubicBezTo>
                <a:lnTo>
                  <a:pt x="18959" y="13479"/>
                </a:lnTo>
                <a:close/>
                <a:moveTo>
                  <a:pt x="20676" y="3812"/>
                </a:moveTo>
                <a:cubicBezTo>
                  <a:pt x="20999" y="3610"/>
                  <a:pt x="21236" y="3582"/>
                  <a:pt x="21390" y="3742"/>
                </a:cubicBezTo>
                <a:cubicBezTo>
                  <a:pt x="21543" y="3896"/>
                  <a:pt x="21559" y="4176"/>
                  <a:pt x="21440" y="4576"/>
                </a:cubicBezTo>
                <a:lnTo>
                  <a:pt x="19755" y="10463"/>
                </a:lnTo>
                <a:cubicBezTo>
                  <a:pt x="19683" y="10757"/>
                  <a:pt x="19535" y="10961"/>
                  <a:pt x="19317" y="11065"/>
                </a:cubicBezTo>
                <a:cubicBezTo>
                  <a:pt x="19100" y="11174"/>
                  <a:pt x="18880" y="11191"/>
                  <a:pt x="18657" y="11118"/>
                </a:cubicBezTo>
                <a:lnTo>
                  <a:pt x="13745" y="9110"/>
                </a:lnTo>
                <a:cubicBezTo>
                  <a:pt x="13408" y="8964"/>
                  <a:pt x="13235" y="8782"/>
                  <a:pt x="13228" y="8564"/>
                </a:cubicBezTo>
                <a:cubicBezTo>
                  <a:pt x="13221" y="8345"/>
                  <a:pt x="13371" y="8133"/>
                  <a:pt x="13675" y="7928"/>
                </a:cubicBezTo>
                <a:lnTo>
                  <a:pt x="15942" y="6587"/>
                </a:lnTo>
                <a:cubicBezTo>
                  <a:pt x="15561" y="5889"/>
                  <a:pt x="15104" y="5287"/>
                  <a:pt x="14570" y="4786"/>
                </a:cubicBezTo>
                <a:cubicBezTo>
                  <a:pt x="14033" y="4279"/>
                  <a:pt x="13439" y="3893"/>
                  <a:pt x="12778" y="3627"/>
                </a:cubicBezTo>
                <a:cubicBezTo>
                  <a:pt x="11949" y="3293"/>
                  <a:pt x="11120" y="3170"/>
                  <a:pt x="10293" y="3249"/>
                </a:cubicBezTo>
                <a:cubicBezTo>
                  <a:pt x="9466" y="3330"/>
                  <a:pt x="8693" y="3582"/>
                  <a:pt x="7974" y="3999"/>
                </a:cubicBezTo>
                <a:cubicBezTo>
                  <a:pt x="7253" y="4422"/>
                  <a:pt x="6616" y="4999"/>
                  <a:pt x="6068" y="5733"/>
                </a:cubicBezTo>
                <a:cubicBezTo>
                  <a:pt x="5519" y="6463"/>
                  <a:pt x="5107" y="7326"/>
                  <a:pt x="4831" y="8317"/>
                </a:cubicBezTo>
                <a:cubicBezTo>
                  <a:pt x="4784" y="8460"/>
                  <a:pt x="4707" y="8558"/>
                  <a:pt x="4599" y="8614"/>
                </a:cubicBezTo>
                <a:cubicBezTo>
                  <a:pt x="4491" y="8665"/>
                  <a:pt x="4376" y="8673"/>
                  <a:pt x="4257" y="8639"/>
                </a:cubicBezTo>
                <a:lnTo>
                  <a:pt x="2550" y="7953"/>
                </a:lnTo>
                <a:cubicBezTo>
                  <a:pt x="2430" y="7903"/>
                  <a:pt x="2346" y="7811"/>
                  <a:pt x="2294" y="7682"/>
                </a:cubicBezTo>
                <a:cubicBezTo>
                  <a:pt x="2243" y="7553"/>
                  <a:pt x="2238" y="7416"/>
                  <a:pt x="2283" y="7270"/>
                </a:cubicBezTo>
                <a:cubicBezTo>
                  <a:pt x="2678" y="5878"/>
                  <a:pt x="3276" y="4654"/>
                  <a:pt x="4072" y="3604"/>
                </a:cubicBezTo>
                <a:cubicBezTo>
                  <a:pt x="4868" y="2554"/>
                  <a:pt x="5779" y="1728"/>
                  <a:pt x="6801" y="1126"/>
                </a:cubicBezTo>
                <a:cubicBezTo>
                  <a:pt x="7827" y="521"/>
                  <a:pt x="8927" y="157"/>
                  <a:pt x="10108" y="36"/>
                </a:cubicBezTo>
                <a:cubicBezTo>
                  <a:pt x="11291" y="-84"/>
                  <a:pt x="12471" y="95"/>
                  <a:pt x="13654" y="569"/>
                </a:cubicBezTo>
                <a:cubicBezTo>
                  <a:pt x="14647" y="989"/>
                  <a:pt x="15549" y="1588"/>
                  <a:pt x="16350" y="2364"/>
                </a:cubicBezTo>
                <a:cubicBezTo>
                  <a:pt x="17153" y="3145"/>
                  <a:pt x="17828" y="4072"/>
                  <a:pt x="18374" y="5153"/>
                </a:cubicBezTo>
                <a:lnTo>
                  <a:pt x="20676" y="3812"/>
                </a:lnTo>
                <a:close/>
                <a:moveTo>
                  <a:pt x="20676" y="3812"/>
                </a:moveTo>
              </a:path>
            </a:pathLst>
          </a:custGeom>
          <a:solidFill>
            <a:schemeClr val="bg1"/>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pPr defTabSz="914377"/>
            <a:endParaRPr lang="es-ES">
              <a:solidFill>
                <a:srgbClr val="070707"/>
              </a:solidFill>
            </a:endParaRPr>
          </a:p>
        </p:txBody>
      </p:sp>
      <p:sp>
        <p:nvSpPr>
          <p:cNvPr id="70" name="Rectangle 69"/>
          <p:cNvSpPr/>
          <p:nvPr/>
        </p:nvSpPr>
        <p:spPr>
          <a:xfrm>
            <a:off x="5900410" y="4671605"/>
            <a:ext cx="941576" cy="485685"/>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Decline Data</a:t>
            </a:r>
            <a:endParaRPr lang="en-US" sz="1400" dirty="0"/>
          </a:p>
        </p:txBody>
      </p:sp>
      <p:sp>
        <p:nvSpPr>
          <p:cNvPr id="71" name="Rectangle 70"/>
          <p:cNvSpPr/>
          <p:nvPr/>
        </p:nvSpPr>
        <p:spPr>
          <a:xfrm>
            <a:off x="8857612" y="4671605"/>
            <a:ext cx="935719" cy="485685"/>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Forward Data</a:t>
            </a:r>
            <a:endParaRPr lang="en-US" sz="1400" dirty="0"/>
          </a:p>
        </p:txBody>
      </p:sp>
      <p:sp>
        <p:nvSpPr>
          <p:cNvPr id="72" name="Rectangle 71"/>
          <p:cNvSpPr/>
          <p:nvPr/>
        </p:nvSpPr>
        <p:spPr>
          <a:xfrm>
            <a:off x="5558735" y="4134724"/>
            <a:ext cx="4407348" cy="324504"/>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and Column Mapping</a:t>
            </a:r>
            <a:endParaRPr lang="en-US" dirty="0"/>
          </a:p>
        </p:txBody>
      </p:sp>
      <p:cxnSp>
        <p:nvCxnSpPr>
          <p:cNvPr id="73" name="Straight Connector 72"/>
          <p:cNvCxnSpPr/>
          <p:nvPr/>
        </p:nvCxnSpPr>
        <p:spPr>
          <a:xfrm>
            <a:off x="4112420" y="5222567"/>
            <a:ext cx="6319755" cy="0"/>
          </a:xfrm>
          <a:prstGeom prst="line">
            <a:avLst/>
          </a:prstGeom>
          <a:ln>
            <a:solidFill>
              <a:srgbClr val="203864"/>
            </a:solidFill>
            <a:prstDash val="dash"/>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70" idx="1"/>
          </p:cNvCxnSpPr>
          <p:nvPr/>
        </p:nvCxnSpPr>
        <p:spPr>
          <a:xfrm flipH="1" flipV="1">
            <a:off x="2978071" y="4912545"/>
            <a:ext cx="2922339" cy="1903"/>
          </a:xfrm>
          <a:prstGeom prst="line">
            <a:avLst/>
          </a:prstGeom>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8457525" y="5416299"/>
            <a:ext cx="1706299" cy="709863"/>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6" name="TextBox 75"/>
          <p:cNvSpPr txBox="1"/>
          <p:nvPr/>
        </p:nvSpPr>
        <p:spPr>
          <a:xfrm>
            <a:off x="8370950" y="5416299"/>
            <a:ext cx="1914285" cy="276999"/>
          </a:xfrm>
          <a:prstGeom prst="rect">
            <a:avLst/>
          </a:prstGeom>
          <a:noFill/>
        </p:spPr>
        <p:txBody>
          <a:bodyPr wrap="square" rtlCol="0">
            <a:spAutoFit/>
          </a:bodyPr>
          <a:lstStyle/>
          <a:p>
            <a:r>
              <a:rPr lang="en-US" sz="1200" b="1" dirty="0" smtClean="0">
                <a:solidFill>
                  <a:schemeClr val="bg1"/>
                </a:solidFill>
              </a:rPr>
              <a:t>METCORE Data Warehouse</a:t>
            </a:r>
            <a:endParaRPr lang="en-US" sz="1200" b="1" dirty="0">
              <a:solidFill>
                <a:schemeClr val="bg1"/>
              </a:solidFill>
            </a:endParaRPr>
          </a:p>
        </p:txBody>
      </p:sp>
      <p:sp>
        <p:nvSpPr>
          <p:cNvPr id="77" name="AutoShape 48"/>
          <p:cNvSpPr>
            <a:spLocks/>
          </p:cNvSpPr>
          <p:nvPr/>
        </p:nvSpPr>
        <p:spPr bwMode="auto">
          <a:xfrm>
            <a:off x="9568917" y="5709929"/>
            <a:ext cx="215065" cy="215065"/>
          </a:xfrm>
          <a:custGeom>
            <a:avLst/>
            <a:gdLst/>
            <a:ahLst/>
            <a:cxnLst/>
            <a:rect l="0" t="0" r="r" b="b"/>
            <a:pathLst>
              <a:path w="21597" h="21600">
                <a:moveTo>
                  <a:pt x="3920" y="21600"/>
                </a:moveTo>
                <a:cubicBezTo>
                  <a:pt x="3386" y="21600"/>
                  <a:pt x="2879" y="21485"/>
                  <a:pt x="2409" y="21256"/>
                </a:cubicBezTo>
                <a:cubicBezTo>
                  <a:pt x="1933" y="21027"/>
                  <a:pt x="1519" y="20716"/>
                  <a:pt x="1164" y="20319"/>
                </a:cubicBezTo>
                <a:cubicBezTo>
                  <a:pt x="801" y="19928"/>
                  <a:pt x="521" y="19470"/>
                  <a:pt x="312" y="18947"/>
                </a:cubicBezTo>
                <a:cubicBezTo>
                  <a:pt x="101" y="18430"/>
                  <a:pt x="0" y="17872"/>
                  <a:pt x="0" y="17282"/>
                </a:cubicBezTo>
                <a:lnTo>
                  <a:pt x="0" y="4318"/>
                </a:lnTo>
                <a:cubicBezTo>
                  <a:pt x="0" y="3728"/>
                  <a:pt x="101" y="3170"/>
                  <a:pt x="312" y="2653"/>
                </a:cubicBezTo>
                <a:cubicBezTo>
                  <a:pt x="521" y="2130"/>
                  <a:pt x="804" y="1674"/>
                  <a:pt x="1164" y="1281"/>
                </a:cubicBezTo>
                <a:cubicBezTo>
                  <a:pt x="1519" y="887"/>
                  <a:pt x="1933" y="576"/>
                  <a:pt x="2409" y="344"/>
                </a:cubicBezTo>
                <a:cubicBezTo>
                  <a:pt x="2881" y="115"/>
                  <a:pt x="3386" y="0"/>
                  <a:pt x="3920" y="0"/>
                </a:cubicBezTo>
                <a:lnTo>
                  <a:pt x="9813" y="0"/>
                </a:lnTo>
                <a:lnTo>
                  <a:pt x="9813" y="2714"/>
                </a:lnTo>
                <a:lnTo>
                  <a:pt x="3920" y="2714"/>
                </a:lnTo>
                <a:cubicBezTo>
                  <a:pt x="3522" y="2714"/>
                  <a:pt x="3178" y="2873"/>
                  <a:pt x="2892" y="3184"/>
                </a:cubicBezTo>
                <a:cubicBezTo>
                  <a:pt x="2609" y="3502"/>
                  <a:pt x="2465" y="3878"/>
                  <a:pt x="2465" y="4318"/>
                </a:cubicBezTo>
                <a:lnTo>
                  <a:pt x="2465" y="17282"/>
                </a:lnTo>
                <a:cubicBezTo>
                  <a:pt x="2465" y="17725"/>
                  <a:pt x="2609" y="18101"/>
                  <a:pt x="2892" y="18416"/>
                </a:cubicBezTo>
                <a:cubicBezTo>
                  <a:pt x="3175" y="18730"/>
                  <a:pt x="3519" y="18886"/>
                  <a:pt x="3920" y="18886"/>
                </a:cubicBezTo>
                <a:lnTo>
                  <a:pt x="9813" y="18886"/>
                </a:lnTo>
                <a:lnTo>
                  <a:pt x="9813" y="21600"/>
                </a:lnTo>
                <a:lnTo>
                  <a:pt x="3920" y="21600"/>
                </a:lnTo>
                <a:close/>
                <a:moveTo>
                  <a:pt x="21360" y="10199"/>
                </a:moveTo>
                <a:cubicBezTo>
                  <a:pt x="21515" y="10370"/>
                  <a:pt x="21592" y="10572"/>
                  <a:pt x="21597" y="10819"/>
                </a:cubicBezTo>
                <a:cubicBezTo>
                  <a:pt x="21600" y="11060"/>
                  <a:pt x="21523" y="11257"/>
                  <a:pt x="21360" y="11407"/>
                </a:cubicBezTo>
                <a:lnTo>
                  <a:pt x="14294" y="19185"/>
                </a:lnTo>
                <a:cubicBezTo>
                  <a:pt x="14137" y="19353"/>
                  <a:pt x="13955" y="19438"/>
                  <a:pt x="13741" y="19438"/>
                </a:cubicBezTo>
                <a:cubicBezTo>
                  <a:pt x="13659" y="19438"/>
                  <a:pt x="13565" y="19420"/>
                  <a:pt x="13461" y="19382"/>
                </a:cubicBezTo>
                <a:cubicBezTo>
                  <a:pt x="13130" y="19232"/>
                  <a:pt x="12962" y="18965"/>
                  <a:pt x="12962" y="18583"/>
                </a:cubicBezTo>
                <a:lnTo>
                  <a:pt x="12962" y="14488"/>
                </a:lnTo>
                <a:lnTo>
                  <a:pt x="7490" y="14488"/>
                </a:lnTo>
                <a:cubicBezTo>
                  <a:pt x="7210" y="14488"/>
                  <a:pt x="6975" y="14382"/>
                  <a:pt x="6780" y="14174"/>
                </a:cubicBezTo>
                <a:cubicBezTo>
                  <a:pt x="6590" y="13959"/>
                  <a:pt x="6494" y="13698"/>
                  <a:pt x="6494" y="13389"/>
                </a:cubicBezTo>
                <a:lnTo>
                  <a:pt x="6494" y="8216"/>
                </a:lnTo>
                <a:cubicBezTo>
                  <a:pt x="6494" y="7911"/>
                  <a:pt x="6590" y="7655"/>
                  <a:pt x="6780" y="7447"/>
                </a:cubicBezTo>
                <a:cubicBezTo>
                  <a:pt x="6972" y="7247"/>
                  <a:pt x="7207" y="7147"/>
                  <a:pt x="7490" y="7147"/>
                </a:cubicBezTo>
                <a:lnTo>
                  <a:pt x="12962" y="7147"/>
                </a:lnTo>
                <a:lnTo>
                  <a:pt x="12962" y="3029"/>
                </a:lnTo>
                <a:cubicBezTo>
                  <a:pt x="12962" y="2644"/>
                  <a:pt x="13127" y="2376"/>
                  <a:pt x="13461" y="2224"/>
                </a:cubicBezTo>
                <a:cubicBezTo>
                  <a:pt x="13795" y="2092"/>
                  <a:pt x="14072" y="2162"/>
                  <a:pt x="14294" y="2423"/>
                </a:cubicBezTo>
                <a:lnTo>
                  <a:pt x="21360" y="10199"/>
                </a:lnTo>
                <a:close/>
                <a:moveTo>
                  <a:pt x="21360" y="10199"/>
                </a:moveTo>
              </a:path>
            </a:pathLst>
          </a:custGeom>
          <a:solidFill>
            <a:schemeClr val="bg1"/>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pPr defTabSz="914377"/>
            <a:endParaRPr lang="es-ES">
              <a:solidFill>
                <a:srgbClr val="070707"/>
              </a:solidFill>
            </a:endParaRPr>
          </a:p>
        </p:txBody>
      </p:sp>
      <p:sp>
        <p:nvSpPr>
          <p:cNvPr id="78" name="AutoShape 49"/>
          <p:cNvSpPr>
            <a:spLocks/>
          </p:cNvSpPr>
          <p:nvPr/>
        </p:nvSpPr>
        <p:spPr bwMode="auto">
          <a:xfrm>
            <a:off x="8877305" y="5710053"/>
            <a:ext cx="215065" cy="215065"/>
          </a:xfrm>
          <a:custGeom>
            <a:avLst/>
            <a:gdLst/>
            <a:ahLst/>
            <a:cxnLst/>
            <a:rect l="0" t="0" r="r" b="b"/>
            <a:pathLst>
              <a:path w="21600" h="21600">
                <a:moveTo>
                  <a:pt x="20709" y="14020"/>
                </a:moveTo>
                <a:cubicBezTo>
                  <a:pt x="20951" y="14020"/>
                  <a:pt x="21162" y="14126"/>
                  <a:pt x="21336" y="14334"/>
                </a:cubicBezTo>
                <a:cubicBezTo>
                  <a:pt x="21512" y="14549"/>
                  <a:pt x="21600" y="14810"/>
                  <a:pt x="21600" y="15116"/>
                </a:cubicBezTo>
                <a:lnTo>
                  <a:pt x="21600" y="20504"/>
                </a:lnTo>
                <a:cubicBezTo>
                  <a:pt x="21600" y="20816"/>
                  <a:pt x="21512" y="21071"/>
                  <a:pt x="21336" y="21286"/>
                </a:cubicBezTo>
                <a:cubicBezTo>
                  <a:pt x="21162" y="21494"/>
                  <a:pt x="20951" y="21600"/>
                  <a:pt x="20709" y="21600"/>
                </a:cubicBezTo>
                <a:lnTo>
                  <a:pt x="16198" y="21600"/>
                </a:lnTo>
                <a:cubicBezTo>
                  <a:pt x="15940" y="21600"/>
                  <a:pt x="15730" y="21494"/>
                  <a:pt x="15564" y="21286"/>
                </a:cubicBezTo>
                <a:cubicBezTo>
                  <a:pt x="15400" y="21071"/>
                  <a:pt x="15316" y="20816"/>
                  <a:pt x="15316" y="20504"/>
                </a:cubicBezTo>
                <a:lnTo>
                  <a:pt x="15316" y="15116"/>
                </a:lnTo>
                <a:cubicBezTo>
                  <a:pt x="15316" y="14810"/>
                  <a:pt x="15400" y="14549"/>
                  <a:pt x="15571" y="14334"/>
                </a:cubicBezTo>
                <a:cubicBezTo>
                  <a:pt x="15737" y="14126"/>
                  <a:pt x="15945" y="14020"/>
                  <a:pt x="16198" y="14020"/>
                </a:cubicBezTo>
                <a:lnTo>
                  <a:pt x="17789" y="14020"/>
                </a:lnTo>
                <a:lnTo>
                  <a:pt x="17789" y="11869"/>
                </a:lnTo>
                <a:cubicBezTo>
                  <a:pt x="17789" y="11699"/>
                  <a:pt x="17708" y="11611"/>
                  <a:pt x="17544" y="11602"/>
                </a:cubicBezTo>
                <a:lnTo>
                  <a:pt x="11473" y="11602"/>
                </a:lnTo>
                <a:lnTo>
                  <a:pt x="11473" y="14020"/>
                </a:lnTo>
                <a:lnTo>
                  <a:pt x="13054" y="14020"/>
                </a:lnTo>
                <a:cubicBezTo>
                  <a:pt x="13297" y="14020"/>
                  <a:pt x="13507" y="14126"/>
                  <a:pt x="13681" y="14334"/>
                </a:cubicBezTo>
                <a:cubicBezTo>
                  <a:pt x="13857" y="14549"/>
                  <a:pt x="13945" y="14810"/>
                  <a:pt x="13945" y="15116"/>
                </a:cubicBezTo>
                <a:lnTo>
                  <a:pt x="13945" y="20504"/>
                </a:lnTo>
                <a:cubicBezTo>
                  <a:pt x="13945" y="20816"/>
                  <a:pt x="13857" y="21071"/>
                  <a:pt x="13681" y="21286"/>
                </a:cubicBezTo>
                <a:cubicBezTo>
                  <a:pt x="13507" y="21494"/>
                  <a:pt x="13297" y="21600"/>
                  <a:pt x="13054" y="21600"/>
                </a:cubicBezTo>
                <a:lnTo>
                  <a:pt x="8543" y="21600"/>
                </a:lnTo>
                <a:cubicBezTo>
                  <a:pt x="8298" y="21600"/>
                  <a:pt x="8090" y="21494"/>
                  <a:pt x="7914" y="21286"/>
                </a:cubicBezTo>
                <a:cubicBezTo>
                  <a:pt x="7740" y="21071"/>
                  <a:pt x="7652" y="20816"/>
                  <a:pt x="7652" y="20504"/>
                </a:cubicBezTo>
                <a:lnTo>
                  <a:pt x="7652" y="15116"/>
                </a:lnTo>
                <a:cubicBezTo>
                  <a:pt x="7652" y="14810"/>
                  <a:pt x="7740" y="14549"/>
                  <a:pt x="7914" y="14334"/>
                </a:cubicBezTo>
                <a:cubicBezTo>
                  <a:pt x="8090" y="14126"/>
                  <a:pt x="8298" y="14020"/>
                  <a:pt x="8543" y="14020"/>
                </a:cubicBezTo>
                <a:lnTo>
                  <a:pt x="10124" y="14020"/>
                </a:lnTo>
                <a:lnTo>
                  <a:pt x="10124" y="11602"/>
                </a:lnTo>
                <a:lnTo>
                  <a:pt x="4056" y="11602"/>
                </a:lnTo>
                <a:cubicBezTo>
                  <a:pt x="3902" y="11602"/>
                  <a:pt x="3821" y="11690"/>
                  <a:pt x="3821" y="11869"/>
                </a:cubicBezTo>
                <a:lnTo>
                  <a:pt x="3821" y="14020"/>
                </a:lnTo>
                <a:lnTo>
                  <a:pt x="5402" y="14020"/>
                </a:lnTo>
                <a:cubicBezTo>
                  <a:pt x="5662" y="14020"/>
                  <a:pt x="5875" y="14126"/>
                  <a:pt x="6054" y="14334"/>
                </a:cubicBezTo>
                <a:cubicBezTo>
                  <a:pt x="6230" y="14549"/>
                  <a:pt x="6316" y="14810"/>
                  <a:pt x="6316" y="15116"/>
                </a:cubicBezTo>
                <a:lnTo>
                  <a:pt x="6316" y="20504"/>
                </a:lnTo>
                <a:cubicBezTo>
                  <a:pt x="6316" y="20816"/>
                  <a:pt x="6230" y="21071"/>
                  <a:pt x="6054" y="21286"/>
                </a:cubicBezTo>
                <a:cubicBezTo>
                  <a:pt x="5877" y="21494"/>
                  <a:pt x="5664" y="21600"/>
                  <a:pt x="5402" y="21600"/>
                </a:cubicBezTo>
                <a:lnTo>
                  <a:pt x="913" y="21600"/>
                </a:lnTo>
                <a:cubicBezTo>
                  <a:pt x="658" y="21600"/>
                  <a:pt x="441" y="21494"/>
                  <a:pt x="262" y="21286"/>
                </a:cubicBezTo>
                <a:cubicBezTo>
                  <a:pt x="88" y="21071"/>
                  <a:pt x="0" y="20816"/>
                  <a:pt x="0" y="20504"/>
                </a:cubicBezTo>
                <a:lnTo>
                  <a:pt x="0" y="15116"/>
                </a:lnTo>
                <a:cubicBezTo>
                  <a:pt x="0" y="14810"/>
                  <a:pt x="88" y="14549"/>
                  <a:pt x="262" y="14334"/>
                </a:cubicBezTo>
                <a:cubicBezTo>
                  <a:pt x="438" y="14126"/>
                  <a:pt x="656" y="14020"/>
                  <a:pt x="913" y="14020"/>
                </a:cubicBezTo>
                <a:lnTo>
                  <a:pt x="2472" y="14020"/>
                </a:lnTo>
                <a:lnTo>
                  <a:pt x="2472" y="11869"/>
                </a:lnTo>
                <a:cubicBezTo>
                  <a:pt x="2472" y="11352"/>
                  <a:pt x="2629" y="10912"/>
                  <a:pt x="2942" y="10544"/>
                </a:cubicBezTo>
                <a:cubicBezTo>
                  <a:pt x="3253" y="10180"/>
                  <a:pt x="3623" y="9998"/>
                  <a:pt x="4054" y="9998"/>
                </a:cubicBezTo>
                <a:lnTo>
                  <a:pt x="10122" y="9998"/>
                </a:lnTo>
                <a:lnTo>
                  <a:pt x="10122" y="7551"/>
                </a:lnTo>
                <a:lnTo>
                  <a:pt x="8541" y="7551"/>
                </a:lnTo>
                <a:cubicBezTo>
                  <a:pt x="8296" y="7551"/>
                  <a:pt x="8088" y="7451"/>
                  <a:pt x="7912" y="7248"/>
                </a:cubicBezTo>
                <a:cubicBezTo>
                  <a:pt x="7738" y="7045"/>
                  <a:pt x="7650" y="6790"/>
                  <a:pt x="7650" y="6484"/>
                </a:cubicBezTo>
                <a:lnTo>
                  <a:pt x="7650" y="1066"/>
                </a:lnTo>
                <a:cubicBezTo>
                  <a:pt x="7650" y="776"/>
                  <a:pt x="7738" y="523"/>
                  <a:pt x="7912" y="314"/>
                </a:cubicBezTo>
                <a:cubicBezTo>
                  <a:pt x="8088" y="103"/>
                  <a:pt x="8296" y="0"/>
                  <a:pt x="8541" y="0"/>
                </a:cubicBezTo>
                <a:lnTo>
                  <a:pt x="13052" y="0"/>
                </a:lnTo>
                <a:cubicBezTo>
                  <a:pt x="13294" y="0"/>
                  <a:pt x="13505" y="103"/>
                  <a:pt x="13679" y="314"/>
                </a:cubicBezTo>
                <a:cubicBezTo>
                  <a:pt x="13855" y="523"/>
                  <a:pt x="13943" y="776"/>
                  <a:pt x="13943" y="1066"/>
                </a:cubicBezTo>
                <a:lnTo>
                  <a:pt x="13943" y="6484"/>
                </a:lnTo>
                <a:cubicBezTo>
                  <a:pt x="13943" y="6790"/>
                  <a:pt x="13855" y="7045"/>
                  <a:pt x="13679" y="7248"/>
                </a:cubicBezTo>
                <a:cubicBezTo>
                  <a:pt x="13505" y="7451"/>
                  <a:pt x="13294" y="7551"/>
                  <a:pt x="13052" y="7551"/>
                </a:cubicBezTo>
                <a:lnTo>
                  <a:pt x="11471" y="7551"/>
                </a:lnTo>
                <a:lnTo>
                  <a:pt x="11471" y="9998"/>
                </a:lnTo>
                <a:lnTo>
                  <a:pt x="17541" y="9998"/>
                </a:lnTo>
                <a:cubicBezTo>
                  <a:pt x="17970" y="9998"/>
                  <a:pt x="18339" y="10177"/>
                  <a:pt x="18653" y="10539"/>
                </a:cubicBezTo>
                <a:cubicBezTo>
                  <a:pt x="18966" y="10900"/>
                  <a:pt x="19123" y="11344"/>
                  <a:pt x="19123" y="11869"/>
                </a:cubicBezTo>
                <a:lnTo>
                  <a:pt x="19123" y="14020"/>
                </a:lnTo>
                <a:lnTo>
                  <a:pt x="20709" y="14020"/>
                </a:lnTo>
                <a:close/>
                <a:moveTo>
                  <a:pt x="20709" y="14020"/>
                </a:moveTo>
              </a:path>
            </a:pathLst>
          </a:custGeom>
          <a:solidFill>
            <a:schemeClr val="bg1"/>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pPr defTabSz="914377"/>
            <a:endParaRPr lang="es-ES">
              <a:solidFill>
                <a:srgbClr val="070707"/>
              </a:solidFill>
            </a:endParaRPr>
          </a:p>
        </p:txBody>
      </p:sp>
      <p:sp>
        <p:nvSpPr>
          <p:cNvPr id="79" name="TextBox 78"/>
          <p:cNvSpPr txBox="1"/>
          <p:nvPr/>
        </p:nvSpPr>
        <p:spPr>
          <a:xfrm>
            <a:off x="8647427" y="5902406"/>
            <a:ext cx="1496256" cy="246221"/>
          </a:xfrm>
          <a:prstGeom prst="rect">
            <a:avLst/>
          </a:prstGeom>
          <a:noFill/>
        </p:spPr>
        <p:txBody>
          <a:bodyPr wrap="square" rtlCol="0">
            <a:spAutoFit/>
          </a:bodyPr>
          <a:lstStyle/>
          <a:p>
            <a:r>
              <a:rPr lang="en-US" sz="1000" dirty="0" smtClean="0">
                <a:solidFill>
                  <a:schemeClr val="bg1"/>
                </a:solidFill>
              </a:rPr>
              <a:t>Metadata           Data</a:t>
            </a:r>
            <a:endParaRPr lang="en-US" sz="1000" dirty="0">
              <a:solidFill>
                <a:schemeClr val="bg1"/>
              </a:solidFill>
            </a:endParaRPr>
          </a:p>
        </p:txBody>
      </p:sp>
      <p:cxnSp>
        <p:nvCxnSpPr>
          <p:cNvPr id="80" name="Straight Arrow Connector 79"/>
          <p:cNvCxnSpPr>
            <a:stCxn id="71" idx="2"/>
            <a:endCxn id="76" idx="0"/>
          </p:cNvCxnSpPr>
          <p:nvPr/>
        </p:nvCxnSpPr>
        <p:spPr>
          <a:xfrm>
            <a:off x="9325472" y="5157290"/>
            <a:ext cx="2621" cy="2590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ounded Rectangle 47"/>
          <p:cNvSpPr/>
          <p:nvPr/>
        </p:nvSpPr>
        <p:spPr>
          <a:xfrm>
            <a:off x="1177753" y="921227"/>
            <a:ext cx="9541565" cy="5247579"/>
          </a:xfrm>
          <a:prstGeom prst="roundRect">
            <a:avLst/>
          </a:pr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Tree>
    <p:extLst>
      <p:ext uri="{BB962C8B-B14F-4D97-AF65-F5344CB8AC3E}">
        <p14:creationId xmlns:p14="http://schemas.microsoft.com/office/powerpoint/2010/main" val="194530217"/>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671428" y="6271456"/>
            <a:ext cx="13534857" cy="110556"/>
            <a:chOff x="-170626" y="0"/>
            <a:chExt cx="13534857" cy="166915"/>
          </a:xfrm>
        </p:grpSpPr>
        <p:sp>
          <p:nvSpPr>
            <p:cNvPr id="14" name="Parallelogram 13"/>
            <p:cNvSpPr/>
            <p:nvPr/>
          </p:nvSpPr>
          <p:spPr>
            <a:xfrm>
              <a:off x="-170626" y="0"/>
              <a:ext cx="4511619" cy="166915"/>
            </a:xfrm>
            <a:prstGeom prst="parallelogram">
              <a:avLst>
                <a:gd name="adj" fmla="val 114362"/>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Parallelogram 14"/>
            <p:cNvSpPr/>
            <p:nvPr/>
          </p:nvSpPr>
          <p:spPr>
            <a:xfrm>
              <a:off x="4340993"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arallelogram 15"/>
            <p:cNvSpPr/>
            <p:nvPr/>
          </p:nvSpPr>
          <p:spPr>
            <a:xfrm>
              <a:off x="8852612" y="0"/>
              <a:ext cx="4511619" cy="166915"/>
            </a:xfrm>
            <a:prstGeom prst="parallelogram">
              <a:avLst>
                <a:gd name="adj" fmla="val 114362"/>
              </a:avLst>
            </a:prstGeom>
            <a:solidFill>
              <a:srgbClr val="281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ATMetzgeLogo.jpg"/>
          <p:cNvPicPr/>
          <p:nvPr/>
        </p:nvPicPr>
        <p:blipFill>
          <a:blip r:embed="rId2"/>
          <a:stretch>
            <a:fillRect/>
          </a:stretch>
        </p:blipFill>
        <p:spPr>
          <a:xfrm>
            <a:off x="10167135" y="6448520"/>
            <a:ext cx="1577929" cy="384428"/>
          </a:xfrm>
          <a:prstGeom prst="rect">
            <a:avLst/>
          </a:prstGeom>
        </p:spPr>
      </p:pic>
      <p:sp>
        <p:nvSpPr>
          <p:cNvPr id="6" name="Text Box 1"/>
          <p:cNvSpPr txBox="1">
            <a:spLocks noChangeArrowheads="1"/>
          </p:cNvSpPr>
          <p:nvPr/>
        </p:nvSpPr>
        <p:spPr bwMode="auto">
          <a:xfrm>
            <a:off x="11482714" y="6653260"/>
            <a:ext cx="571500" cy="181841"/>
          </a:xfrm>
          <a:prstGeom prst="rect">
            <a:avLst/>
          </a:prstGeom>
          <a:noFill/>
          <a:ln>
            <a:noFill/>
          </a:ln>
          <a:extLst/>
        </p:spPr>
        <p:txBody>
          <a:bodyPr rot="0" vert="horz" wrap="square" lIns="91440" tIns="45720" rIns="91440" bIns="45720" anchor="t" anchorCtr="0" upright="1">
            <a:noAutofit/>
          </a:bodyPr>
          <a:lstStyle/>
          <a:p>
            <a:pPr marL="0" marR="0">
              <a:spcBef>
                <a:spcPts val="0"/>
              </a:spcBef>
              <a:spcAft>
                <a:spcPts val="0"/>
              </a:spcAft>
            </a:pPr>
            <a:r>
              <a:rPr lang="en-US" sz="500" b="1" dirty="0">
                <a:solidFill>
                  <a:srgbClr val="0F243E"/>
                </a:solidFill>
                <a:effectLst/>
                <a:latin typeface="Arial Narrow" panose="020B0606020202030204" pitchFamily="34" charset="0"/>
                <a:ea typeface="Times New Roman" panose="02020603050405020304" pitchFamily="18" charset="0"/>
              </a:rPr>
              <a:t>RC: 1031898</a:t>
            </a:r>
            <a:endParaRPr lang="en-US" sz="800" dirty="0">
              <a:effectLst/>
              <a:latin typeface="Times New Roman" panose="02020603050405020304" pitchFamily="18" charset="0"/>
              <a:ea typeface="Times New Roman" panose="02020603050405020304" pitchFamily="18" charset="0"/>
            </a:endParaRPr>
          </a:p>
        </p:txBody>
      </p:sp>
      <p:sp>
        <p:nvSpPr>
          <p:cNvPr id="8" name="Title 1"/>
          <p:cNvSpPr>
            <a:spLocks noGrp="1"/>
          </p:cNvSpPr>
          <p:nvPr>
            <p:ph type="title"/>
          </p:nvPr>
        </p:nvSpPr>
        <p:spPr>
          <a:xfrm>
            <a:off x="760114" y="168442"/>
            <a:ext cx="11431886" cy="837127"/>
          </a:xfrm>
        </p:spPr>
        <p:txBody>
          <a:bodyPr>
            <a:normAutofit/>
          </a:bodyPr>
          <a:lstStyle/>
          <a:p>
            <a:r>
              <a:rPr lang="en-US" sz="3600" dirty="0" smtClean="0"/>
              <a:t>Enterprise Collections Competitive Landscape</a:t>
            </a:r>
            <a:endParaRPr lang="en-US" dirty="0"/>
          </a:p>
        </p:txBody>
      </p:sp>
      <p:grpSp>
        <p:nvGrpSpPr>
          <p:cNvPr id="17" name="Group 16"/>
          <p:cNvGrpSpPr/>
          <p:nvPr/>
        </p:nvGrpSpPr>
        <p:grpSpPr>
          <a:xfrm>
            <a:off x="760114" y="171929"/>
            <a:ext cx="1371600" cy="110556"/>
            <a:chOff x="-170626" y="0"/>
            <a:chExt cx="13534857" cy="166915"/>
          </a:xfrm>
        </p:grpSpPr>
        <p:sp>
          <p:nvSpPr>
            <p:cNvPr id="18" name="Parallelogram 17"/>
            <p:cNvSpPr/>
            <p:nvPr/>
          </p:nvSpPr>
          <p:spPr>
            <a:xfrm>
              <a:off x="-170626" y="0"/>
              <a:ext cx="4511619" cy="166915"/>
            </a:xfrm>
            <a:prstGeom prst="parallelogram">
              <a:avLst>
                <a:gd name="adj" fmla="val 114362"/>
              </a:avLst>
            </a:prstGeom>
            <a:solidFill>
              <a:srgbClr val="849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Parallelogram 18"/>
            <p:cNvSpPr/>
            <p:nvPr/>
          </p:nvSpPr>
          <p:spPr>
            <a:xfrm>
              <a:off x="4340993"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Parallelogram 19"/>
            <p:cNvSpPr/>
            <p:nvPr/>
          </p:nvSpPr>
          <p:spPr>
            <a:xfrm>
              <a:off x="8852612" y="0"/>
              <a:ext cx="4511619" cy="166915"/>
            </a:xfrm>
            <a:prstGeom prst="parallelogram">
              <a:avLst>
                <a:gd name="adj" fmla="val 114362"/>
              </a:avLst>
            </a:prstGeom>
            <a:solidFill>
              <a:srgbClr val="281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 name="Picture 1"/>
          <p:cNvPicPr>
            <a:picLocks noChangeAspect="1"/>
          </p:cNvPicPr>
          <p:nvPr/>
        </p:nvPicPr>
        <p:blipFill>
          <a:blip r:embed="rId3"/>
          <a:stretch>
            <a:fillRect/>
          </a:stretch>
        </p:blipFill>
        <p:spPr>
          <a:xfrm>
            <a:off x="1217314" y="1866862"/>
            <a:ext cx="7814391" cy="2146938"/>
          </a:xfrm>
          <a:prstGeom prst="rect">
            <a:avLst/>
          </a:prstGeom>
        </p:spPr>
      </p:pic>
      <p:sp>
        <p:nvSpPr>
          <p:cNvPr id="21" name="Title 1"/>
          <p:cNvSpPr txBox="1">
            <a:spLocks/>
          </p:cNvSpPr>
          <p:nvPr/>
        </p:nvSpPr>
        <p:spPr>
          <a:xfrm>
            <a:off x="760114" y="1203161"/>
            <a:ext cx="8909366" cy="8371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smtClean="0">
                <a:latin typeface="+mn-lt"/>
              </a:rPr>
              <a:t>Global Industry </a:t>
            </a:r>
            <a:r>
              <a:rPr lang="en-US" sz="2000" dirty="0" smtClean="0">
                <a:latin typeface="+mn-lt"/>
              </a:rPr>
              <a:t>Heavyweights</a:t>
            </a:r>
            <a:endParaRPr lang="en-US" sz="2800" dirty="0">
              <a:latin typeface="+mn-lt"/>
            </a:endParaRPr>
          </a:p>
        </p:txBody>
      </p:sp>
      <p:sp>
        <p:nvSpPr>
          <p:cNvPr id="22" name="Title 1"/>
          <p:cNvSpPr txBox="1">
            <a:spLocks/>
          </p:cNvSpPr>
          <p:nvPr/>
        </p:nvSpPr>
        <p:spPr>
          <a:xfrm>
            <a:off x="760114" y="3907839"/>
            <a:ext cx="8909366" cy="8371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smtClean="0">
                <a:latin typeface="+mn-lt"/>
              </a:rPr>
              <a:t>Indigenous Solutions</a:t>
            </a:r>
            <a:endParaRPr lang="en-US" sz="2800" dirty="0">
              <a:latin typeface="+mn-lt"/>
            </a:endParaRPr>
          </a:p>
        </p:txBody>
      </p:sp>
      <p:sp>
        <p:nvSpPr>
          <p:cNvPr id="3" name="Oval 2"/>
          <p:cNvSpPr/>
          <p:nvPr/>
        </p:nvSpPr>
        <p:spPr>
          <a:xfrm>
            <a:off x="1357981" y="4616822"/>
            <a:ext cx="377851" cy="377851"/>
          </a:xfrm>
          <a:prstGeom prst="ellipse">
            <a:avLst/>
          </a:prstGeom>
          <a:noFill/>
          <a:ln w="38100">
            <a:solidFill>
              <a:srgbClr val="3774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834934" y="4651858"/>
            <a:ext cx="1235242" cy="307777"/>
          </a:xfrm>
          <a:prstGeom prst="rect">
            <a:avLst/>
          </a:prstGeom>
          <a:noFill/>
        </p:spPr>
        <p:txBody>
          <a:bodyPr wrap="square" rtlCol="0">
            <a:spAutoFit/>
          </a:bodyPr>
          <a:lstStyle/>
          <a:p>
            <a:r>
              <a:rPr lang="en-US" sz="1400" b="1" dirty="0" smtClean="0">
                <a:solidFill>
                  <a:srgbClr val="1F67B8"/>
                </a:solidFill>
                <a:latin typeface="+mj-lt"/>
                <a:cs typeface="Arial" panose="020B0604020202020204" pitchFamily="34" charset="0"/>
              </a:rPr>
              <a:t>MetCore</a:t>
            </a:r>
            <a:endParaRPr lang="en-US" sz="1600" b="1" dirty="0">
              <a:solidFill>
                <a:srgbClr val="1F67B8"/>
              </a:solidFill>
              <a:latin typeface="+mj-lt"/>
              <a:cs typeface="Arial" panose="020B0604020202020204" pitchFamily="34" charset="0"/>
            </a:endParaRPr>
          </a:p>
        </p:txBody>
      </p:sp>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73008" y="4749794"/>
            <a:ext cx="323045" cy="75714"/>
          </a:xfrm>
          <a:prstGeom prst="rect">
            <a:avLst/>
          </a:prstGeom>
        </p:spPr>
      </p:pic>
    </p:spTree>
    <p:extLst>
      <p:ext uri="{BB962C8B-B14F-4D97-AF65-F5344CB8AC3E}">
        <p14:creationId xmlns:p14="http://schemas.microsoft.com/office/powerpoint/2010/main" val="1062957699"/>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671428" y="6271456"/>
            <a:ext cx="13534857" cy="110556"/>
            <a:chOff x="-170626" y="0"/>
            <a:chExt cx="13534857" cy="166915"/>
          </a:xfrm>
        </p:grpSpPr>
        <p:sp>
          <p:nvSpPr>
            <p:cNvPr id="14" name="Parallelogram 13"/>
            <p:cNvSpPr/>
            <p:nvPr/>
          </p:nvSpPr>
          <p:spPr>
            <a:xfrm>
              <a:off x="-170626" y="0"/>
              <a:ext cx="4511619" cy="166915"/>
            </a:xfrm>
            <a:prstGeom prst="parallelogram">
              <a:avLst>
                <a:gd name="adj" fmla="val 114362"/>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Parallelogram 14"/>
            <p:cNvSpPr/>
            <p:nvPr/>
          </p:nvSpPr>
          <p:spPr>
            <a:xfrm>
              <a:off x="4340993"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 name="Parallelogram 15"/>
            <p:cNvSpPr/>
            <p:nvPr/>
          </p:nvSpPr>
          <p:spPr>
            <a:xfrm>
              <a:off x="8852612" y="0"/>
              <a:ext cx="4511619" cy="166915"/>
            </a:xfrm>
            <a:prstGeom prst="parallelogram">
              <a:avLst>
                <a:gd name="adj" fmla="val 114362"/>
              </a:avLst>
            </a:prstGeom>
            <a:solidFill>
              <a:srgbClr val="281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pic>
        <p:nvPicPr>
          <p:cNvPr id="5" name="Picture 4" descr="ATMetzgeLogo.jpg"/>
          <p:cNvPicPr/>
          <p:nvPr/>
        </p:nvPicPr>
        <p:blipFill>
          <a:blip r:embed="rId2"/>
          <a:stretch>
            <a:fillRect/>
          </a:stretch>
        </p:blipFill>
        <p:spPr>
          <a:xfrm>
            <a:off x="10167135" y="6448520"/>
            <a:ext cx="1577929" cy="384428"/>
          </a:xfrm>
          <a:prstGeom prst="rect">
            <a:avLst/>
          </a:prstGeom>
        </p:spPr>
      </p:pic>
      <p:sp>
        <p:nvSpPr>
          <p:cNvPr id="6" name="Text Box 1"/>
          <p:cNvSpPr txBox="1">
            <a:spLocks noChangeArrowheads="1"/>
          </p:cNvSpPr>
          <p:nvPr/>
        </p:nvSpPr>
        <p:spPr bwMode="auto">
          <a:xfrm>
            <a:off x="11482714" y="6653260"/>
            <a:ext cx="571500" cy="181841"/>
          </a:xfrm>
          <a:prstGeom prst="rect">
            <a:avLst/>
          </a:prstGeom>
          <a:noFill/>
          <a:ln>
            <a:noFill/>
          </a:ln>
          <a:extLst/>
        </p:spPr>
        <p:txBody>
          <a:bodyPr rot="0" vert="horz" wrap="square" lIns="91440" tIns="45720" rIns="91440" bIns="45720" anchor="t" anchorCtr="0" upright="1">
            <a:noAutofit/>
          </a:bodyPr>
          <a:lstStyle/>
          <a:p>
            <a:r>
              <a:rPr lang="en-US" sz="500" b="1" dirty="0">
                <a:solidFill>
                  <a:srgbClr val="0F243E"/>
                </a:solidFill>
                <a:latin typeface="Arial Narrow" panose="020B0606020202030204" pitchFamily="34" charset="0"/>
                <a:ea typeface="Times New Roman" panose="02020603050405020304" pitchFamily="18" charset="0"/>
              </a:rPr>
              <a:t>RC: 1031898</a:t>
            </a:r>
            <a:endParaRPr lang="en-US" sz="800" dirty="0">
              <a:solidFill>
                <a:prstClr val="black"/>
              </a:solidFill>
              <a:latin typeface="Times New Roman" panose="02020603050405020304" pitchFamily="18" charset="0"/>
              <a:ea typeface="Times New Roman" panose="02020603050405020304" pitchFamily="18" charset="0"/>
            </a:endParaRPr>
          </a:p>
        </p:txBody>
      </p:sp>
      <p:sp>
        <p:nvSpPr>
          <p:cNvPr id="8" name="Title 1"/>
          <p:cNvSpPr>
            <a:spLocks noGrp="1"/>
          </p:cNvSpPr>
          <p:nvPr>
            <p:ph type="title"/>
          </p:nvPr>
        </p:nvSpPr>
        <p:spPr>
          <a:xfrm>
            <a:off x="760114" y="168442"/>
            <a:ext cx="8909366" cy="837127"/>
          </a:xfrm>
        </p:spPr>
        <p:txBody>
          <a:bodyPr>
            <a:normAutofit/>
          </a:bodyPr>
          <a:lstStyle/>
          <a:p>
            <a:r>
              <a:rPr lang="en-US" sz="3600" dirty="0" smtClean="0"/>
              <a:t>Enterprise Collections </a:t>
            </a:r>
            <a:r>
              <a:rPr lang="en-US" sz="3600" dirty="0"/>
              <a:t>Landscape for Banking</a:t>
            </a:r>
            <a:endParaRPr lang="en-US" dirty="0"/>
          </a:p>
        </p:txBody>
      </p:sp>
      <p:grpSp>
        <p:nvGrpSpPr>
          <p:cNvPr id="17" name="Group 16"/>
          <p:cNvGrpSpPr/>
          <p:nvPr/>
        </p:nvGrpSpPr>
        <p:grpSpPr>
          <a:xfrm>
            <a:off x="760114" y="171929"/>
            <a:ext cx="1371600" cy="110556"/>
            <a:chOff x="-170626" y="0"/>
            <a:chExt cx="13534857" cy="166915"/>
          </a:xfrm>
        </p:grpSpPr>
        <p:sp>
          <p:nvSpPr>
            <p:cNvPr id="18" name="Parallelogram 17"/>
            <p:cNvSpPr/>
            <p:nvPr/>
          </p:nvSpPr>
          <p:spPr>
            <a:xfrm>
              <a:off x="-170626" y="0"/>
              <a:ext cx="4511619" cy="166915"/>
            </a:xfrm>
            <a:prstGeom prst="parallelogram">
              <a:avLst>
                <a:gd name="adj" fmla="val 114362"/>
              </a:avLst>
            </a:prstGeom>
            <a:solidFill>
              <a:srgbClr val="849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Parallelogram 18"/>
            <p:cNvSpPr/>
            <p:nvPr/>
          </p:nvSpPr>
          <p:spPr>
            <a:xfrm>
              <a:off x="4340993"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Parallelogram 19"/>
            <p:cNvSpPr/>
            <p:nvPr/>
          </p:nvSpPr>
          <p:spPr>
            <a:xfrm>
              <a:off x="8852612" y="0"/>
              <a:ext cx="4511619" cy="166915"/>
            </a:xfrm>
            <a:prstGeom prst="parallelogram">
              <a:avLst>
                <a:gd name="adj" fmla="val 114362"/>
              </a:avLst>
            </a:prstGeom>
            <a:solidFill>
              <a:srgbClr val="281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cxnSp>
        <p:nvCxnSpPr>
          <p:cNvPr id="21" name="Straight Connector 20"/>
          <p:cNvCxnSpPr/>
          <p:nvPr/>
        </p:nvCxnSpPr>
        <p:spPr>
          <a:xfrm>
            <a:off x="5638010" y="1999199"/>
            <a:ext cx="1484353" cy="0"/>
          </a:xfrm>
          <a:prstGeom prst="line">
            <a:avLst/>
          </a:prstGeom>
          <a:noFill/>
          <a:ln w="12700" cap="flat" cmpd="sng" algn="ctr">
            <a:solidFill>
              <a:srgbClr val="015685"/>
            </a:solidFill>
            <a:prstDash val="solid"/>
            <a:miter lim="800000"/>
            <a:tailEnd type="oval"/>
          </a:ln>
          <a:effectLst/>
        </p:spPr>
      </p:cxnSp>
      <p:cxnSp>
        <p:nvCxnSpPr>
          <p:cNvPr id="22" name="Straight Connector 21"/>
          <p:cNvCxnSpPr/>
          <p:nvPr/>
        </p:nvCxnSpPr>
        <p:spPr>
          <a:xfrm>
            <a:off x="4866941" y="2747665"/>
            <a:ext cx="2255421" cy="0"/>
          </a:xfrm>
          <a:prstGeom prst="line">
            <a:avLst/>
          </a:prstGeom>
          <a:noFill/>
          <a:ln w="12700" cap="flat" cmpd="sng" algn="ctr">
            <a:solidFill>
              <a:srgbClr val="38906C"/>
            </a:solidFill>
            <a:prstDash val="solid"/>
            <a:miter lim="800000"/>
            <a:tailEnd type="oval"/>
          </a:ln>
          <a:effectLst/>
        </p:spPr>
      </p:cxnSp>
      <p:cxnSp>
        <p:nvCxnSpPr>
          <p:cNvPr id="23" name="Straight Connector 22"/>
          <p:cNvCxnSpPr/>
          <p:nvPr/>
        </p:nvCxnSpPr>
        <p:spPr>
          <a:xfrm>
            <a:off x="4053575" y="3489520"/>
            <a:ext cx="3068787" cy="0"/>
          </a:xfrm>
          <a:prstGeom prst="line">
            <a:avLst/>
          </a:prstGeom>
          <a:noFill/>
          <a:ln w="12700" cap="flat" cmpd="sng" algn="ctr">
            <a:solidFill>
              <a:srgbClr val="FE8D26"/>
            </a:solidFill>
            <a:prstDash val="solid"/>
            <a:miter lim="800000"/>
            <a:tailEnd type="oval"/>
          </a:ln>
          <a:effectLst/>
        </p:spPr>
      </p:cxnSp>
      <p:cxnSp>
        <p:nvCxnSpPr>
          <p:cNvPr id="24" name="Straight Connector 23"/>
          <p:cNvCxnSpPr/>
          <p:nvPr/>
        </p:nvCxnSpPr>
        <p:spPr>
          <a:xfrm>
            <a:off x="3328992" y="4231373"/>
            <a:ext cx="3793370" cy="0"/>
          </a:xfrm>
          <a:prstGeom prst="line">
            <a:avLst/>
          </a:prstGeom>
          <a:noFill/>
          <a:ln w="12700" cap="flat" cmpd="sng" algn="ctr">
            <a:solidFill>
              <a:srgbClr val="7C7C7C"/>
            </a:solidFill>
            <a:prstDash val="solid"/>
            <a:miter lim="800000"/>
            <a:tailEnd type="oval"/>
          </a:ln>
          <a:effectLst/>
        </p:spPr>
      </p:cxnSp>
      <p:grpSp>
        <p:nvGrpSpPr>
          <p:cNvPr id="25" name="Group 24"/>
          <p:cNvGrpSpPr/>
          <p:nvPr/>
        </p:nvGrpSpPr>
        <p:grpSpPr>
          <a:xfrm>
            <a:off x="1250228" y="1036968"/>
            <a:ext cx="4455690" cy="1937687"/>
            <a:chOff x="-13196888" y="-4316413"/>
            <a:chExt cx="9994900" cy="4346575"/>
          </a:xfrm>
          <a:effectLst>
            <a:outerShdw blurRad="38100" dist="25400" dir="5400000" algn="ctr" rotWithShape="0">
              <a:srgbClr val="000000">
                <a:alpha val="20000"/>
              </a:srgbClr>
            </a:outerShdw>
          </a:effectLst>
        </p:grpSpPr>
        <p:sp>
          <p:nvSpPr>
            <p:cNvPr id="26" name="Freeform 14"/>
            <p:cNvSpPr>
              <a:spLocks/>
            </p:cNvSpPr>
            <p:nvPr/>
          </p:nvSpPr>
          <p:spPr bwMode="auto">
            <a:xfrm>
              <a:off x="-13196888" y="-4316413"/>
              <a:ext cx="9994900" cy="2943225"/>
            </a:xfrm>
            <a:custGeom>
              <a:avLst/>
              <a:gdLst>
                <a:gd name="T0" fmla="*/ 1331 w 2662"/>
                <a:gd name="T1" fmla="*/ 0 h 784"/>
                <a:gd name="T2" fmla="*/ 0 w 2662"/>
                <a:gd name="T3" fmla="*/ 374 h 784"/>
                <a:gd name="T4" fmla="*/ 0 w 2662"/>
                <a:gd name="T5" fmla="*/ 784 h 784"/>
                <a:gd name="T6" fmla="*/ 2662 w 2662"/>
                <a:gd name="T7" fmla="*/ 784 h 784"/>
                <a:gd name="T8" fmla="*/ 2662 w 2662"/>
                <a:gd name="T9" fmla="*/ 374 h 784"/>
                <a:gd name="T10" fmla="*/ 1331 w 2662"/>
                <a:gd name="T11" fmla="*/ 0 h 784"/>
              </a:gdLst>
              <a:ahLst/>
              <a:cxnLst>
                <a:cxn ang="0">
                  <a:pos x="T0" y="T1"/>
                </a:cxn>
                <a:cxn ang="0">
                  <a:pos x="T2" y="T3"/>
                </a:cxn>
                <a:cxn ang="0">
                  <a:pos x="T4" y="T5"/>
                </a:cxn>
                <a:cxn ang="0">
                  <a:pos x="T6" y="T7"/>
                </a:cxn>
                <a:cxn ang="0">
                  <a:pos x="T8" y="T9"/>
                </a:cxn>
                <a:cxn ang="0">
                  <a:pos x="T10" y="T11"/>
                </a:cxn>
              </a:cxnLst>
              <a:rect l="0" t="0" r="r" b="b"/>
              <a:pathLst>
                <a:path w="2662" h="784">
                  <a:moveTo>
                    <a:pt x="1331" y="0"/>
                  </a:moveTo>
                  <a:cubicBezTo>
                    <a:pt x="596" y="0"/>
                    <a:pt x="0" y="167"/>
                    <a:pt x="0" y="374"/>
                  </a:cubicBezTo>
                  <a:cubicBezTo>
                    <a:pt x="0" y="784"/>
                    <a:pt x="0" y="784"/>
                    <a:pt x="0" y="784"/>
                  </a:cubicBezTo>
                  <a:cubicBezTo>
                    <a:pt x="2662" y="784"/>
                    <a:pt x="2662" y="784"/>
                    <a:pt x="2662" y="784"/>
                  </a:cubicBezTo>
                  <a:cubicBezTo>
                    <a:pt x="2662" y="374"/>
                    <a:pt x="2662" y="374"/>
                    <a:pt x="2662" y="374"/>
                  </a:cubicBezTo>
                  <a:cubicBezTo>
                    <a:pt x="2662" y="167"/>
                    <a:pt x="2066" y="0"/>
                    <a:pt x="1331" y="0"/>
                  </a:cubicBezTo>
                  <a:close/>
                </a:path>
              </a:pathLst>
            </a:custGeom>
            <a:solidFill>
              <a:srgbClr val="016AA3"/>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latin typeface="Calibri Light"/>
              </a:endParaRPr>
            </a:p>
          </p:txBody>
        </p:sp>
        <p:sp>
          <p:nvSpPr>
            <p:cNvPr id="27" name="Oval 9"/>
            <p:cNvSpPr>
              <a:spLocks noChangeArrowheads="1"/>
            </p:cNvSpPr>
            <p:nvPr/>
          </p:nvSpPr>
          <p:spPr bwMode="auto">
            <a:xfrm>
              <a:off x="-13196888" y="-2776538"/>
              <a:ext cx="9994900" cy="2806700"/>
            </a:xfrm>
            <a:prstGeom prst="ellipse">
              <a:avLst/>
            </a:prstGeom>
            <a:solidFill>
              <a:srgbClr val="015685"/>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latin typeface="Calibri Light"/>
              </a:endParaRPr>
            </a:p>
          </p:txBody>
        </p:sp>
      </p:grpSp>
      <p:grpSp>
        <p:nvGrpSpPr>
          <p:cNvPr id="28" name="Group 27"/>
          <p:cNvGrpSpPr/>
          <p:nvPr/>
        </p:nvGrpSpPr>
        <p:grpSpPr>
          <a:xfrm>
            <a:off x="1335859" y="1918764"/>
            <a:ext cx="3593710" cy="1681498"/>
            <a:chOff x="-13004800" y="-2338388"/>
            <a:chExt cx="8061325" cy="3771900"/>
          </a:xfrm>
          <a:effectLst>
            <a:outerShdw blurRad="38100" dist="25400" dir="5400000" algn="ctr" rotWithShape="0">
              <a:srgbClr val="000000">
                <a:alpha val="20000"/>
              </a:srgbClr>
            </a:outerShdw>
          </a:effectLst>
        </p:grpSpPr>
        <p:sp>
          <p:nvSpPr>
            <p:cNvPr id="29" name="Freeform 13"/>
            <p:cNvSpPr>
              <a:spLocks/>
            </p:cNvSpPr>
            <p:nvPr/>
          </p:nvSpPr>
          <p:spPr bwMode="auto">
            <a:xfrm>
              <a:off x="-13004800" y="-2338388"/>
              <a:ext cx="8061325" cy="2649538"/>
            </a:xfrm>
            <a:custGeom>
              <a:avLst/>
              <a:gdLst>
                <a:gd name="T0" fmla="*/ 1073 w 2147"/>
                <a:gd name="T1" fmla="*/ 0 h 706"/>
                <a:gd name="T2" fmla="*/ 0 w 2147"/>
                <a:gd name="T3" fmla="*/ 299 h 706"/>
                <a:gd name="T4" fmla="*/ 0 w 2147"/>
                <a:gd name="T5" fmla="*/ 706 h 706"/>
                <a:gd name="T6" fmla="*/ 2147 w 2147"/>
                <a:gd name="T7" fmla="*/ 706 h 706"/>
                <a:gd name="T8" fmla="*/ 2147 w 2147"/>
                <a:gd name="T9" fmla="*/ 299 h 706"/>
                <a:gd name="T10" fmla="*/ 1073 w 2147"/>
                <a:gd name="T11" fmla="*/ 0 h 706"/>
              </a:gdLst>
              <a:ahLst/>
              <a:cxnLst>
                <a:cxn ang="0">
                  <a:pos x="T0" y="T1"/>
                </a:cxn>
                <a:cxn ang="0">
                  <a:pos x="T2" y="T3"/>
                </a:cxn>
                <a:cxn ang="0">
                  <a:pos x="T4" y="T5"/>
                </a:cxn>
                <a:cxn ang="0">
                  <a:pos x="T6" y="T7"/>
                </a:cxn>
                <a:cxn ang="0">
                  <a:pos x="T8" y="T9"/>
                </a:cxn>
                <a:cxn ang="0">
                  <a:pos x="T10" y="T11"/>
                </a:cxn>
              </a:cxnLst>
              <a:rect l="0" t="0" r="r" b="b"/>
              <a:pathLst>
                <a:path w="2147" h="706">
                  <a:moveTo>
                    <a:pt x="1073" y="0"/>
                  </a:moveTo>
                  <a:cubicBezTo>
                    <a:pt x="480" y="0"/>
                    <a:pt x="0" y="134"/>
                    <a:pt x="0" y="299"/>
                  </a:cubicBezTo>
                  <a:cubicBezTo>
                    <a:pt x="0" y="706"/>
                    <a:pt x="0" y="706"/>
                    <a:pt x="0" y="706"/>
                  </a:cubicBezTo>
                  <a:cubicBezTo>
                    <a:pt x="2147" y="706"/>
                    <a:pt x="2147" y="706"/>
                    <a:pt x="2147" y="706"/>
                  </a:cubicBezTo>
                  <a:cubicBezTo>
                    <a:pt x="2147" y="299"/>
                    <a:pt x="2147" y="299"/>
                    <a:pt x="2147" y="299"/>
                  </a:cubicBezTo>
                  <a:cubicBezTo>
                    <a:pt x="2147" y="134"/>
                    <a:pt x="1666" y="0"/>
                    <a:pt x="1073" y="0"/>
                  </a:cubicBezTo>
                  <a:close/>
                </a:path>
              </a:pathLst>
            </a:custGeom>
            <a:solidFill>
              <a:srgbClr val="46B688"/>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latin typeface="Calibri Light"/>
              </a:endParaRPr>
            </a:p>
          </p:txBody>
        </p:sp>
        <p:sp>
          <p:nvSpPr>
            <p:cNvPr id="30" name="Oval 8"/>
            <p:cNvSpPr>
              <a:spLocks noChangeArrowheads="1"/>
            </p:cNvSpPr>
            <p:nvPr/>
          </p:nvSpPr>
          <p:spPr bwMode="auto">
            <a:xfrm>
              <a:off x="-13004800" y="-811213"/>
              <a:ext cx="8061325" cy="2244725"/>
            </a:xfrm>
            <a:prstGeom prst="ellipse">
              <a:avLst/>
            </a:prstGeom>
            <a:solidFill>
              <a:srgbClr val="38906C"/>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latin typeface="Calibri Light"/>
              </a:endParaRPr>
            </a:p>
          </p:txBody>
        </p:sp>
      </p:grpSp>
      <p:grpSp>
        <p:nvGrpSpPr>
          <p:cNvPr id="31" name="Group 30"/>
          <p:cNvGrpSpPr/>
          <p:nvPr/>
        </p:nvGrpSpPr>
        <p:grpSpPr>
          <a:xfrm>
            <a:off x="1388940" y="2794192"/>
            <a:ext cx="2451252" cy="1453622"/>
            <a:chOff x="-12885738" y="-374650"/>
            <a:chExt cx="6218238" cy="3260726"/>
          </a:xfrm>
          <a:effectLst>
            <a:outerShdw blurRad="38100" dist="25400" dir="5400000" algn="ctr" rotWithShape="0">
              <a:srgbClr val="000000">
                <a:alpha val="20000"/>
              </a:srgbClr>
            </a:outerShdw>
          </a:effectLst>
        </p:grpSpPr>
        <p:sp>
          <p:nvSpPr>
            <p:cNvPr id="32" name="Freeform 12"/>
            <p:cNvSpPr>
              <a:spLocks/>
            </p:cNvSpPr>
            <p:nvPr/>
          </p:nvSpPr>
          <p:spPr bwMode="auto">
            <a:xfrm>
              <a:off x="-12885738" y="-374650"/>
              <a:ext cx="6218238" cy="2446338"/>
            </a:xfrm>
            <a:custGeom>
              <a:avLst/>
              <a:gdLst>
                <a:gd name="T0" fmla="*/ 828 w 1656"/>
                <a:gd name="T1" fmla="*/ 0 h 652"/>
                <a:gd name="T2" fmla="*/ 0 w 1656"/>
                <a:gd name="T3" fmla="*/ 232 h 652"/>
                <a:gd name="T4" fmla="*/ 0 w 1656"/>
                <a:gd name="T5" fmla="*/ 652 h 652"/>
                <a:gd name="T6" fmla="*/ 1656 w 1656"/>
                <a:gd name="T7" fmla="*/ 652 h 652"/>
                <a:gd name="T8" fmla="*/ 1656 w 1656"/>
                <a:gd name="T9" fmla="*/ 232 h 652"/>
                <a:gd name="T10" fmla="*/ 828 w 1656"/>
                <a:gd name="T11" fmla="*/ 0 h 652"/>
              </a:gdLst>
              <a:ahLst/>
              <a:cxnLst>
                <a:cxn ang="0">
                  <a:pos x="T0" y="T1"/>
                </a:cxn>
                <a:cxn ang="0">
                  <a:pos x="T2" y="T3"/>
                </a:cxn>
                <a:cxn ang="0">
                  <a:pos x="T4" y="T5"/>
                </a:cxn>
                <a:cxn ang="0">
                  <a:pos x="T6" y="T7"/>
                </a:cxn>
                <a:cxn ang="0">
                  <a:pos x="T8" y="T9"/>
                </a:cxn>
                <a:cxn ang="0">
                  <a:pos x="T10" y="T11"/>
                </a:cxn>
              </a:cxnLst>
              <a:rect l="0" t="0" r="r" b="b"/>
              <a:pathLst>
                <a:path w="1656" h="652">
                  <a:moveTo>
                    <a:pt x="828" y="0"/>
                  </a:moveTo>
                  <a:cubicBezTo>
                    <a:pt x="371" y="0"/>
                    <a:pt x="0" y="104"/>
                    <a:pt x="0" y="232"/>
                  </a:cubicBezTo>
                  <a:cubicBezTo>
                    <a:pt x="0" y="652"/>
                    <a:pt x="0" y="652"/>
                    <a:pt x="0" y="652"/>
                  </a:cubicBezTo>
                  <a:cubicBezTo>
                    <a:pt x="1656" y="652"/>
                    <a:pt x="1656" y="652"/>
                    <a:pt x="1656" y="652"/>
                  </a:cubicBezTo>
                  <a:cubicBezTo>
                    <a:pt x="1656" y="232"/>
                    <a:pt x="1656" y="232"/>
                    <a:pt x="1656" y="232"/>
                  </a:cubicBezTo>
                  <a:cubicBezTo>
                    <a:pt x="1656" y="104"/>
                    <a:pt x="1286" y="0"/>
                    <a:pt x="828" y="0"/>
                  </a:cubicBezTo>
                  <a:close/>
                </a:path>
              </a:pathLst>
            </a:custGeom>
            <a:solidFill>
              <a:srgbClr val="FEA34F"/>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latin typeface="Calibri Light"/>
              </a:endParaRPr>
            </a:p>
          </p:txBody>
        </p:sp>
        <p:sp>
          <p:nvSpPr>
            <p:cNvPr id="33" name="Oval 7"/>
            <p:cNvSpPr>
              <a:spLocks noChangeArrowheads="1"/>
            </p:cNvSpPr>
            <p:nvPr/>
          </p:nvSpPr>
          <p:spPr bwMode="auto">
            <a:xfrm>
              <a:off x="-12885738" y="1144588"/>
              <a:ext cx="6218238" cy="1741488"/>
            </a:xfrm>
            <a:prstGeom prst="ellipse">
              <a:avLst/>
            </a:prstGeom>
            <a:solidFill>
              <a:srgbClr val="FE8D26"/>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latin typeface="Calibri Light"/>
              </a:endParaRPr>
            </a:p>
          </p:txBody>
        </p:sp>
      </p:grpSp>
      <p:grpSp>
        <p:nvGrpSpPr>
          <p:cNvPr id="34" name="Group 33"/>
          <p:cNvGrpSpPr/>
          <p:nvPr/>
        </p:nvGrpSpPr>
        <p:grpSpPr>
          <a:xfrm>
            <a:off x="1462538" y="3677405"/>
            <a:ext cx="1996485" cy="1211584"/>
            <a:chOff x="-12720638" y="1606550"/>
            <a:chExt cx="4356100" cy="2717800"/>
          </a:xfrm>
          <a:effectLst>
            <a:outerShdw blurRad="38100" dist="25400" dir="5400000" algn="ctr" rotWithShape="0">
              <a:srgbClr val="000000">
                <a:alpha val="20000"/>
              </a:srgbClr>
            </a:outerShdw>
          </a:effectLst>
        </p:grpSpPr>
        <p:sp>
          <p:nvSpPr>
            <p:cNvPr id="35" name="Freeform 10"/>
            <p:cNvSpPr>
              <a:spLocks/>
            </p:cNvSpPr>
            <p:nvPr/>
          </p:nvSpPr>
          <p:spPr bwMode="auto">
            <a:xfrm>
              <a:off x="-12720638" y="1606550"/>
              <a:ext cx="4356100" cy="2098675"/>
            </a:xfrm>
            <a:custGeom>
              <a:avLst/>
              <a:gdLst>
                <a:gd name="T0" fmla="*/ 1160 w 1160"/>
                <a:gd name="T1" fmla="*/ 166 h 559"/>
                <a:gd name="T2" fmla="*/ 580 w 1160"/>
                <a:gd name="T3" fmla="*/ 0 h 559"/>
                <a:gd name="T4" fmla="*/ 0 w 1160"/>
                <a:gd name="T5" fmla="*/ 166 h 559"/>
                <a:gd name="T6" fmla="*/ 4 w 1160"/>
                <a:gd name="T7" fmla="*/ 559 h 559"/>
                <a:gd name="T8" fmla="*/ 1156 w 1160"/>
                <a:gd name="T9" fmla="*/ 559 h 559"/>
                <a:gd name="T10" fmla="*/ 1160 w 1160"/>
                <a:gd name="T11" fmla="*/ 166 h 559"/>
              </a:gdLst>
              <a:ahLst/>
              <a:cxnLst>
                <a:cxn ang="0">
                  <a:pos x="T0" y="T1"/>
                </a:cxn>
                <a:cxn ang="0">
                  <a:pos x="T2" y="T3"/>
                </a:cxn>
                <a:cxn ang="0">
                  <a:pos x="T4" y="T5"/>
                </a:cxn>
                <a:cxn ang="0">
                  <a:pos x="T6" y="T7"/>
                </a:cxn>
                <a:cxn ang="0">
                  <a:pos x="T8" y="T9"/>
                </a:cxn>
                <a:cxn ang="0">
                  <a:pos x="T10" y="T11"/>
                </a:cxn>
              </a:cxnLst>
              <a:rect l="0" t="0" r="r" b="b"/>
              <a:pathLst>
                <a:path w="1160" h="559">
                  <a:moveTo>
                    <a:pt x="1160" y="166"/>
                  </a:moveTo>
                  <a:cubicBezTo>
                    <a:pt x="1160" y="74"/>
                    <a:pt x="900" y="0"/>
                    <a:pt x="580" y="0"/>
                  </a:cubicBezTo>
                  <a:cubicBezTo>
                    <a:pt x="260" y="0"/>
                    <a:pt x="0" y="74"/>
                    <a:pt x="0" y="166"/>
                  </a:cubicBezTo>
                  <a:cubicBezTo>
                    <a:pt x="0" y="173"/>
                    <a:pt x="4" y="559"/>
                    <a:pt x="4" y="559"/>
                  </a:cubicBezTo>
                  <a:cubicBezTo>
                    <a:pt x="1156" y="559"/>
                    <a:pt x="1156" y="559"/>
                    <a:pt x="1156" y="559"/>
                  </a:cubicBezTo>
                  <a:cubicBezTo>
                    <a:pt x="1156" y="559"/>
                    <a:pt x="1160" y="173"/>
                    <a:pt x="1160" y="166"/>
                  </a:cubicBezTo>
                  <a:close/>
                </a:path>
              </a:pathLst>
            </a:custGeom>
            <a:solidFill>
              <a:srgbClr val="AAAAAA"/>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latin typeface="Calibri Light"/>
              </a:endParaRPr>
            </a:p>
          </p:txBody>
        </p:sp>
        <p:sp>
          <p:nvSpPr>
            <p:cNvPr id="36" name="Oval 6"/>
            <p:cNvSpPr>
              <a:spLocks noChangeArrowheads="1"/>
            </p:cNvSpPr>
            <p:nvPr/>
          </p:nvSpPr>
          <p:spPr bwMode="auto">
            <a:xfrm>
              <a:off x="-12712700" y="3086100"/>
              <a:ext cx="4325938" cy="1238250"/>
            </a:xfrm>
            <a:prstGeom prst="ellipse">
              <a:avLst/>
            </a:prstGeom>
            <a:solidFill>
              <a:srgbClr val="7C7C7C"/>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latin typeface="Calibri Light"/>
              </a:endParaRPr>
            </a:p>
          </p:txBody>
        </p:sp>
      </p:grpSp>
      <p:sp>
        <p:nvSpPr>
          <p:cNvPr id="37" name="Oval 8"/>
          <p:cNvSpPr>
            <a:spLocks noChangeArrowheads="1"/>
          </p:cNvSpPr>
          <p:nvPr/>
        </p:nvSpPr>
        <p:spPr bwMode="auto">
          <a:xfrm>
            <a:off x="3192928" y="1074427"/>
            <a:ext cx="570290" cy="577400"/>
          </a:xfrm>
          <a:prstGeom prst="ellipse">
            <a:avLst/>
          </a:prstGeom>
          <a:solidFill>
            <a:sysClr val="window" lastClr="FFFFFF"/>
          </a:solidFill>
          <a:ln w="14288" cap="flat">
            <a:noFill/>
            <a:prstDash val="solid"/>
            <a:miter lim="800000"/>
            <a:headEnd/>
            <a:tailEnd/>
          </a:ln>
          <a:effectLst>
            <a:outerShdw blurRad="50800" dist="38100" dir="5400000" algn="t" rotWithShape="0">
              <a:prstClr val="black">
                <a:alpha val="40000"/>
              </a:prstClr>
            </a:outerShdw>
          </a:effectLst>
        </p:spPr>
        <p:txBody>
          <a:bodyPr vert="horz" wrap="square" lIns="91440" tIns="45720" rIns="91440" bIns="45720" numCol="1" anchor="t" anchorCtr="0" compatLnSpc="1">
            <a:prstTxWarp prst="textNoShape">
              <a:avLst/>
            </a:prstTxWarp>
          </a:bodyPr>
          <a:lstStyle/>
          <a:p>
            <a:pPr>
              <a:defRPr/>
            </a:pPr>
            <a:endParaRPr lang="en-US" sz="2400" kern="0" smtClean="0">
              <a:solidFill>
                <a:prstClr val="black"/>
              </a:solidFill>
              <a:latin typeface="Calibri Light"/>
            </a:endParaRPr>
          </a:p>
        </p:txBody>
      </p:sp>
      <p:sp>
        <p:nvSpPr>
          <p:cNvPr id="38" name="Oval 8"/>
          <p:cNvSpPr>
            <a:spLocks noChangeArrowheads="1"/>
          </p:cNvSpPr>
          <p:nvPr/>
        </p:nvSpPr>
        <p:spPr bwMode="auto">
          <a:xfrm>
            <a:off x="2847569" y="1970549"/>
            <a:ext cx="570290" cy="577400"/>
          </a:xfrm>
          <a:prstGeom prst="ellipse">
            <a:avLst/>
          </a:prstGeom>
          <a:solidFill>
            <a:sysClr val="window" lastClr="FFFFFF"/>
          </a:solidFill>
          <a:ln w="14288" cap="flat">
            <a:noFill/>
            <a:prstDash val="solid"/>
            <a:miter lim="800000"/>
            <a:headEnd/>
            <a:tailEnd/>
          </a:ln>
          <a:effectLst>
            <a:outerShdw blurRad="50800" dist="38100" dir="5400000" algn="t" rotWithShape="0">
              <a:prstClr val="black">
                <a:alpha val="40000"/>
              </a:prstClr>
            </a:outerShdw>
          </a:effectLst>
        </p:spPr>
        <p:txBody>
          <a:bodyPr vert="horz" wrap="square" lIns="91440" tIns="45720" rIns="91440" bIns="45720" numCol="1" anchor="t" anchorCtr="0" compatLnSpc="1">
            <a:prstTxWarp prst="textNoShape">
              <a:avLst/>
            </a:prstTxWarp>
          </a:bodyPr>
          <a:lstStyle/>
          <a:p>
            <a:pPr>
              <a:defRPr/>
            </a:pPr>
            <a:endParaRPr lang="en-US" sz="2400" kern="0" smtClean="0">
              <a:solidFill>
                <a:prstClr val="black"/>
              </a:solidFill>
              <a:latin typeface="Calibri Light"/>
            </a:endParaRPr>
          </a:p>
        </p:txBody>
      </p:sp>
      <p:sp>
        <p:nvSpPr>
          <p:cNvPr id="39" name="Oval 8"/>
          <p:cNvSpPr>
            <a:spLocks noChangeArrowheads="1"/>
          </p:cNvSpPr>
          <p:nvPr/>
        </p:nvSpPr>
        <p:spPr bwMode="auto">
          <a:xfrm>
            <a:off x="2489827" y="2845045"/>
            <a:ext cx="570290" cy="577400"/>
          </a:xfrm>
          <a:prstGeom prst="ellipse">
            <a:avLst/>
          </a:prstGeom>
          <a:solidFill>
            <a:sysClr val="window" lastClr="FFFFFF"/>
          </a:solidFill>
          <a:ln w="14288" cap="flat">
            <a:noFill/>
            <a:prstDash val="solid"/>
            <a:miter lim="800000"/>
            <a:headEnd/>
            <a:tailEnd/>
          </a:ln>
          <a:effectLst>
            <a:outerShdw blurRad="50800" dist="38100" dir="5400000" algn="t" rotWithShape="0">
              <a:prstClr val="black">
                <a:alpha val="40000"/>
              </a:prstClr>
            </a:outerShdw>
          </a:effectLst>
        </p:spPr>
        <p:txBody>
          <a:bodyPr vert="horz" wrap="square" lIns="91440" tIns="45720" rIns="91440" bIns="45720" numCol="1" anchor="t" anchorCtr="0" compatLnSpc="1">
            <a:prstTxWarp prst="textNoShape">
              <a:avLst/>
            </a:prstTxWarp>
          </a:bodyPr>
          <a:lstStyle/>
          <a:p>
            <a:pPr>
              <a:defRPr/>
            </a:pPr>
            <a:endParaRPr lang="en-US" sz="2400" kern="0" smtClean="0">
              <a:solidFill>
                <a:prstClr val="black"/>
              </a:solidFill>
              <a:latin typeface="Calibri Light"/>
            </a:endParaRPr>
          </a:p>
        </p:txBody>
      </p:sp>
      <p:sp>
        <p:nvSpPr>
          <p:cNvPr id="40" name="Oval 8"/>
          <p:cNvSpPr>
            <a:spLocks noChangeArrowheads="1"/>
          </p:cNvSpPr>
          <p:nvPr/>
        </p:nvSpPr>
        <p:spPr bwMode="auto">
          <a:xfrm>
            <a:off x="2148360" y="3714998"/>
            <a:ext cx="570290" cy="577400"/>
          </a:xfrm>
          <a:prstGeom prst="ellipse">
            <a:avLst/>
          </a:prstGeom>
          <a:solidFill>
            <a:sysClr val="window" lastClr="FFFFFF"/>
          </a:solidFill>
          <a:ln w="14288" cap="flat">
            <a:noFill/>
            <a:prstDash val="solid"/>
            <a:miter lim="800000"/>
            <a:headEnd/>
            <a:tailEnd/>
          </a:ln>
          <a:effectLst>
            <a:outerShdw blurRad="50800" dist="38100" dir="5400000" algn="t" rotWithShape="0">
              <a:prstClr val="black">
                <a:alpha val="40000"/>
              </a:prstClr>
            </a:outerShdw>
          </a:effectLst>
        </p:spPr>
        <p:txBody>
          <a:bodyPr vert="horz" wrap="square" lIns="91440" tIns="45720" rIns="91440" bIns="45720" numCol="1" anchor="t" anchorCtr="0" compatLnSpc="1">
            <a:prstTxWarp prst="textNoShape">
              <a:avLst/>
            </a:prstTxWarp>
          </a:bodyPr>
          <a:lstStyle/>
          <a:p>
            <a:pPr>
              <a:defRPr/>
            </a:pPr>
            <a:endParaRPr lang="en-US" sz="2400" kern="0" smtClean="0">
              <a:solidFill>
                <a:prstClr val="black"/>
              </a:solidFill>
              <a:latin typeface="Calibri Light"/>
            </a:endParaRPr>
          </a:p>
        </p:txBody>
      </p:sp>
      <p:grpSp>
        <p:nvGrpSpPr>
          <p:cNvPr id="41" name="Group 40"/>
          <p:cNvGrpSpPr/>
          <p:nvPr/>
        </p:nvGrpSpPr>
        <p:grpSpPr>
          <a:xfrm>
            <a:off x="7347488" y="1718547"/>
            <a:ext cx="4397576" cy="591355"/>
            <a:chOff x="5305424" y="2321834"/>
            <a:chExt cx="3748300" cy="504044"/>
          </a:xfrm>
        </p:grpSpPr>
        <p:sp>
          <p:nvSpPr>
            <p:cNvPr id="42" name="TextBox 41"/>
            <p:cNvSpPr txBox="1"/>
            <p:nvPr/>
          </p:nvSpPr>
          <p:spPr>
            <a:xfrm>
              <a:off x="5305426" y="2537310"/>
              <a:ext cx="3016156" cy="288568"/>
            </a:xfrm>
            <a:prstGeom prst="rect">
              <a:avLst/>
            </a:prstGeom>
            <a:noFill/>
            <a:ln w="6350">
              <a:noFill/>
              <a:prstDash val="dash"/>
            </a:ln>
          </p:spPr>
          <p:txBody>
            <a:bodyPr wrap="square" lIns="0" tIns="0" rIns="0" bIns="0" rtlCol="0">
              <a:spAutoFit/>
            </a:bodyPr>
            <a:lstStyle/>
            <a:p>
              <a:r>
                <a:rPr lang="en-US" sz="1100" dirty="0" err="1">
                  <a:solidFill>
                    <a:prstClr val="black"/>
                  </a:solidFill>
                  <a:latin typeface="Calibri Light"/>
                </a:rPr>
                <a:t>Finacle</a:t>
              </a:r>
              <a:r>
                <a:rPr lang="en-US" sz="1100" dirty="0">
                  <a:solidFill>
                    <a:prstClr val="black"/>
                  </a:solidFill>
                  <a:latin typeface="Calibri Light"/>
                </a:rPr>
                <a:t> is a complete suite of banking application from Infosys, one of the largest technology companies in India.</a:t>
              </a:r>
            </a:p>
          </p:txBody>
        </p:sp>
        <p:sp>
          <p:nvSpPr>
            <p:cNvPr id="43" name="TextBox 42"/>
            <p:cNvSpPr txBox="1"/>
            <p:nvPr/>
          </p:nvSpPr>
          <p:spPr>
            <a:xfrm>
              <a:off x="5305424" y="2321834"/>
              <a:ext cx="3748300" cy="209868"/>
            </a:xfrm>
            <a:prstGeom prst="rect">
              <a:avLst/>
            </a:prstGeom>
            <a:noFill/>
            <a:ln w="6350">
              <a:noFill/>
              <a:prstDash val="dash"/>
            </a:ln>
          </p:spPr>
          <p:txBody>
            <a:bodyPr wrap="square" lIns="0" tIns="0" rIns="0" bIns="0" rtlCol="0">
              <a:spAutoFit/>
            </a:bodyPr>
            <a:lstStyle/>
            <a:p>
              <a:r>
                <a:rPr lang="en-US" sz="1600" b="1" dirty="0" smtClean="0">
                  <a:solidFill>
                    <a:srgbClr val="016AA3"/>
                  </a:solidFill>
                  <a:latin typeface="Calibri Light"/>
                </a:rPr>
                <a:t>FINACLE 7/10 </a:t>
              </a:r>
              <a:r>
                <a:rPr lang="en-US" sz="1000" dirty="0" smtClean="0">
                  <a:latin typeface="+mj-lt"/>
                </a:rPr>
                <a:t>(</a:t>
              </a:r>
              <a:r>
                <a:rPr lang="en-US" sz="1000" dirty="0">
                  <a:latin typeface="+mj-lt"/>
                </a:rPr>
                <a:t>Access, </a:t>
              </a:r>
              <a:r>
                <a:rPr lang="en-US" sz="1000" dirty="0" smtClean="0">
                  <a:latin typeface="+mj-lt"/>
                </a:rPr>
                <a:t>Citibank, </a:t>
              </a:r>
              <a:r>
                <a:rPr lang="en-US" sz="1000" dirty="0">
                  <a:latin typeface="+mj-lt"/>
                </a:rPr>
                <a:t>Diamond, </a:t>
              </a:r>
              <a:r>
                <a:rPr lang="en-US" sz="1000" dirty="0" err="1">
                  <a:latin typeface="+mj-lt"/>
                </a:rPr>
                <a:t>Ecobank</a:t>
              </a:r>
              <a:r>
                <a:rPr lang="en-US" sz="1000" dirty="0">
                  <a:latin typeface="+mj-lt"/>
                </a:rPr>
                <a:t>, Skye, Union </a:t>
              </a:r>
              <a:r>
                <a:rPr lang="en-US" sz="1000" dirty="0" smtClean="0">
                  <a:latin typeface="+mj-lt"/>
                </a:rPr>
                <a:t>Bank</a:t>
              </a:r>
              <a:r>
                <a:rPr lang="en-US" sz="1000" dirty="0" smtClean="0">
                  <a:latin typeface="+mj-lt"/>
                </a:rPr>
                <a:t>)</a:t>
              </a:r>
              <a:endParaRPr lang="en-US" sz="1600" dirty="0">
                <a:latin typeface="+mj-lt"/>
              </a:endParaRPr>
            </a:p>
          </p:txBody>
        </p:sp>
      </p:grpSp>
      <p:grpSp>
        <p:nvGrpSpPr>
          <p:cNvPr id="44" name="Group 43"/>
          <p:cNvGrpSpPr/>
          <p:nvPr/>
        </p:nvGrpSpPr>
        <p:grpSpPr>
          <a:xfrm>
            <a:off x="7347490" y="2479880"/>
            <a:ext cx="4135224" cy="584774"/>
            <a:chOff x="5305426" y="2321834"/>
            <a:chExt cx="3413688" cy="498435"/>
          </a:xfrm>
        </p:grpSpPr>
        <p:sp>
          <p:nvSpPr>
            <p:cNvPr id="45" name="TextBox 44"/>
            <p:cNvSpPr txBox="1"/>
            <p:nvPr/>
          </p:nvSpPr>
          <p:spPr>
            <a:xfrm>
              <a:off x="5305426" y="2531701"/>
              <a:ext cx="3016156" cy="288568"/>
            </a:xfrm>
            <a:prstGeom prst="rect">
              <a:avLst/>
            </a:prstGeom>
            <a:noFill/>
            <a:ln w="6350">
              <a:noFill/>
              <a:prstDash val="dash"/>
            </a:ln>
          </p:spPr>
          <p:txBody>
            <a:bodyPr wrap="square" lIns="0" tIns="0" rIns="0" bIns="0" rtlCol="0">
              <a:spAutoFit/>
            </a:bodyPr>
            <a:lstStyle/>
            <a:p>
              <a:r>
                <a:rPr lang="en-US" sz="1100" dirty="0" smtClean="0">
                  <a:solidFill>
                    <a:prstClr val="black"/>
                  </a:solidFill>
                  <a:latin typeface="Calibri Light"/>
                </a:rPr>
                <a:t>From Oracle Financial Services. It is highly </a:t>
              </a:r>
              <a:r>
                <a:rPr lang="en-US" sz="1100" dirty="0">
                  <a:solidFill>
                    <a:prstClr val="black"/>
                  </a:solidFill>
                  <a:latin typeface="Calibri Light"/>
                </a:rPr>
                <a:t>regarded globally with about 700 installations in </a:t>
              </a:r>
              <a:r>
                <a:rPr lang="en-US" sz="1100" dirty="0" smtClean="0">
                  <a:solidFill>
                    <a:prstClr val="black"/>
                  </a:solidFill>
                  <a:latin typeface="Calibri Light"/>
                </a:rPr>
                <a:t>125 countries.</a:t>
              </a:r>
              <a:endParaRPr lang="en-US" sz="1100" dirty="0">
                <a:solidFill>
                  <a:prstClr val="black"/>
                </a:solidFill>
                <a:latin typeface="Calibri Light"/>
              </a:endParaRPr>
            </a:p>
          </p:txBody>
        </p:sp>
        <p:sp>
          <p:nvSpPr>
            <p:cNvPr id="46" name="TextBox 45"/>
            <p:cNvSpPr txBox="1"/>
            <p:nvPr/>
          </p:nvSpPr>
          <p:spPr>
            <a:xfrm>
              <a:off x="5305426" y="2321834"/>
              <a:ext cx="3413688" cy="209868"/>
            </a:xfrm>
            <a:prstGeom prst="rect">
              <a:avLst/>
            </a:prstGeom>
            <a:noFill/>
            <a:ln w="6350">
              <a:noFill/>
              <a:prstDash val="dash"/>
            </a:ln>
          </p:spPr>
          <p:txBody>
            <a:bodyPr wrap="square" lIns="0" tIns="0" rIns="0" bIns="0" rtlCol="0">
              <a:spAutoFit/>
            </a:bodyPr>
            <a:lstStyle/>
            <a:p>
              <a:r>
                <a:rPr lang="en-US" sz="1600" b="1" dirty="0">
                  <a:solidFill>
                    <a:srgbClr val="46B688"/>
                  </a:solidFill>
                  <a:latin typeface="Calibri Light"/>
                </a:rPr>
                <a:t>FLEXCUBE </a:t>
              </a:r>
              <a:r>
                <a:rPr lang="en-US" sz="1000" dirty="0">
                  <a:latin typeface="Calibri Light"/>
                </a:rPr>
                <a:t>(Fidelity, FCMB, </a:t>
              </a:r>
              <a:r>
                <a:rPr lang="en-US" sz="1000" dirty="0" smtClean="0">
                  <a:latin typeface="Calibri Light"/>
                </a:rPr>
                <a:t>Heritage</a:t>
              </a:r>
              <a:r>
                <a:rPr lang="en-US" sz="1000" dirty="0">
                  <a:latin typeface="Calibri Light"/>
                </a:rPr>
                <a:t>, </a:t>
              </a:r>
              <a:r>
                <a:rPr lang="en-US" sz="1000" dirty="0" err="1">
                  <a:latin typeface="Calibri Light"/>
                </a:rPr>
                <a:t>Stanbic</a:t>
              </a:r>
              <a:r>
                <a:rPr lang="en-US" sz="1000" dirty="0">
                  <a:latin typeface="Calibri Light"/>
                </a:rPr>
                <a:t> IBTC, UBA, Wema, First Bank)</a:t>
              </a:r>
              <a:endParaRPr lang="en-US" sz="1000" dirty="0">
                <a:latin typeface="Calibri Light"/>
              </a:endParaRPr>
            </a:p>
          </p:txBody>
        </p:sp>
      </p:grpSp>
      <p:grpSp>
        <p:nvGrpSpPr>
          <p:cNvPr id="47" name="Group 46"/>
          <p:cNvGrpSpPr/>
          <p:nvPr/>
        </p:nvGrpSpPr>
        <p:grpSpPr>
          <a:xfrm>
            <a:off x="7347488" y="3241207"/>
            <a:ext cx="4135225" cy="761331"/>
            <a:chOff x="5305425" y="2321834"/>
            <a:chExt cx="3016157" cy="648925"/>
          </a:xfrm>
        </p:grpSpPr>
        <p:sp>
          <p:nvSpPr>
            <p:cNvPr id="48" name="TextBox 47"/>
            <p:cNvSpPr txBox="1"/>
            <p:nvPr/>
          </p:nvSpPr>
          <p:spPr>
            <a:xfrm>
              <a:off x="5305426" y="2537906"/>
              <a:ext cx="3016156" cy="432853"/>
            </a:xfrm>
            <a:prstGeom prst="rect">
              <a:avLst/>
            </a:prstGeom>
            <a:noFill/>
            <a:ln w="6350">
              <a:noFill/>
              <a:prstDash val="dash"/>
            </a:ln>
          </p:spPr>
          <p:txBody>
            <a:bodyPr wrap="square" lIns="0" tIns="0" rIns="0" bIns="0" rtlCol="0">
              <a:spAutoFit/>
            </a:bodyPr>
            <a:lstStyle/>
            <a:p>
              <a:r>
                <a:rPr lang="en-US" sz="1100" dirty="0">
                  <a:solidFill>
                    <a:prstClr val="black"/>
                  </a:solidFill>
                  <a:latin typeface="Calibri Light"/>
                </a:rPr>
                <a:t>Basis and Banks are from ICS Financial Services, a midsize Jordanian/UK software company with about 45 installations worldwide.</a:t>
              </a:r>
            </a:p>
          </p:txBody>
        </p:sp>
        <p:sp>
          <p:nvSpPr>
            <p:cNvPr id="49" name="TextBox 48"/>
            <p:cNvSpPr txBox="1"/>
            <p:nvPr/>
          </p:nvSpPr>
          <p:spPr>
            <a:xfrm>
              <a:off x="5305425" y="2321834"/>
              <a:ext cx="2246408" cy="209868"/>
            </a:xfrm>
            <a:prstGeom prst="rect">
              <a:avLst/>
            </a:prstGeom>
            <a:noFill/>
            <a:ln w="6350">
              <a:noFill/>
              <a:prstDash val="dash"/>
            </a:ln>
          </p:spPr>
          <p:txBody>
            <a:bodyPr wrap="square" lIns="0" tIns="0" rIns="0" bIns="0" rtlCol="0">
              <a:spAutoFit/>
            </a:bodyPr>
            <a:lstStyle/>
            <a:p>
              <a:r>
                <a:rPr lang="en-US" sz="1600" b="1" dirty="0" smtClean="0">
                  <a:solidFill>
                    <a:srgbClr val="FEA34F"/>
                  </a:solidFill>
                  <a:latin typeface="Calibri Light"/>
                </a:rPr>
                <a:t>Basis &amp; </a:t>
              </a:r>
              <a:r>
                <a:rPr lang="en-US" sz="1600" b="1" dirty="0">
                  <a:solidFill>
                    <a:srgbClr val="FEA34F"/>
                  </a:solidFill>
                  <a:latin typeface="Calibri Light"/>
                </a:rPr>
                <a:t>Banks </a:t>
              </a:r>
              <a:r>
                <a:rPr lang="en-US" sz="1000" dirty="0">
                  <a:latin typeface="Calibri Light"/>
                </a:rPr>
                <a:t>(</a:t>
              </a:r>
              <a:r>
                <a:rPr lang="en-US" sz="1000" dirty="0" smtClean="0">
                  <a:latin typeface="Calibri Light"/>
                </a:rPr>
                <a:t>GTB, Sterling</a:t>
              </a:r>
              <a:r>
                <a:rPr lang="en-US" sz="1000" dirty="0">
                  <a:latin typeface="Calibri Light"/>
                </a:rPr>
                <a:t>, Unity)</a:t>
              </a:r>
              <a:endParaRPr lang="en-US" sz="1600" dirty="0">
                <a:latin typeface="Calibri Light"/>
              </a:endParaRPr>
            </a:p>
          </p:txBody>
        </p:sp>
      </p:grpSp>
      <p:grpSp>
        <p:nvGrpSpPr>
          <p:cNvPr id="50" name="Group 49"/>
          <p:cNvGrpSpPr/>
          <p:nvPr/>
        </p:nvGrpSpPr>
        <p:grpSpPr>
          <a:xfrm>
            <a:off x="7347488" y="4002538"/>
            <a:ext cx="4397576" cy="736662"/>
            <a:chOff x="5305424" y="2321834"/>
            <a:chExt cx="3748300" cy="627899"/>
          </a:xfrm>
        </p:grpSpPr>
        <p:sp>
          <p:nvSpPr>
            <p:cNvPr id="51" name="TextBox 50"/>
            <p:cNvSpPr txBox="1"/>
            <p:nvPr/>
          </p:nvSpPr>
          <p:spPr>
            <a:xfrm>
              <a:off x="5305426" y="2516880"/>
              <a:ext cx="3016156" cy="432853"/>
            </a:xfrm>
            <a:prstGeom prst="rect">
              <a:avLst/>
            </a:prstGeom>
            <a:noFill/>
            <a:ln w="6350">
              <a:noFill/>
              <a:prstDash val="dash"/>
            </a:ln>
          </p:spPr>
          <p:txBody>
            <a:bodyPr wrap="square" lIns="0" tIns="0" rIns="0" bIns="0" rtlCol="0">
              <a:spAutoFit/>
            </a:bodyPr>
            <a:lstStyle/>
            <a:p>
              <a:r>
                <a:rPr lang="en-US" sz="1100" dirty="0" err="1" smtClean="0">
                  <a:solidFill>
                    <a:prstClr val="black"/>
                  </a:solidFill>
                  <a:latin typeface="Calibri Light"/>
                </a:rPr>
                <a:t>Temenos</a:t>
              </a:r>
              <a:r>
                <a:rPr lang="en-US" sz="1100" dirty="0" smtClean="0">
                  <a:solidFill>
                    <a:prstClr val="black"/>
                  </a:solidFill>
                  <a:latin typeface="Calibri Light"/>
                </a:rPr>
                <a:t> T24, Phoenix Systems </a:t>
              </a:r>
              <a:r>
                <a:rPr lang="en-US" sz="1100" dirty="0" err="1" smtClean="0">
                  <a:solidFill>
                    <a:prstClr val="black"/>
                  </a:solidFill>
                  <a:latin typeface="Calibri Light"/>
                </a:rPr>
                <a:t>snd</a:t>
              </a:r>
              <a:r>
                <a:rPr lang="en-US" sz="1100" dirty="0" smtClean="0">
                  <a:solidFill>
                    <a:prstClr val="black"/>
                  </a:solidFill>
                  <a:latin typeface="Calibri Light"/>
                </a:rPr>
                <a:t> </a:t>
              </a:r>
              <a:r>
                <a:rPr lang="en-US" sz="1100" dirty="0" err="1" smtClean="0">
                  <a:solidFill>
                    <a:prstClr val="black"/>
                  </a:solidFill>
                  <a:latin typeface="Calibri Light"/>
                </a:rPr>
                <a:t>eBBS</a:t>
              </a:r>
              <a:r>
                <a:rPr lang="en-US" sz="1100" dirty="0">
                  <a:solidFill>
                    <a:prstClr val="black"/>
                  </a:solidFill>
                  <a:latin typeface="Calibri Light"/>
                </a:rPr>
                <a:t> 24-hour real-time banking application that provides multiple application server support to a number of users.</a:t>
              </a:r>
              <a:endParaRPr lang="en-US" sz="1100" dirty="0">
                <a:solidFill>
                  <a:prstClr val="black"/>
                </a:solidFill>
                <a:latin typeface="Calibri Light"/>
              </a:endParaRPr>
            </a:p>
          </p:txBody>
        </p:sp>
        <p:sp>
          <p:nvSpPr>
            <p:cNvPr id="52" name="TextBox 51"/>
            <p:cNvSpPr txBox="1"/>
            <p:nvPr/>
          </p:nvSpPr>
          <p:spPr>
            <a:xfrm>
              <a:off x="5305424" y="2321834"/>
              <a:ext cx="3748300" cy="209868"/>
            </a:xfrm>
            <a:prstGeom prst="rect">
              <a:avLst/>
            </a:prstGeom>
            <a:noFill/>
            <a:ln w="6350">
              <a:noFill/>
              <a:prstDash val="dash"/>
            </a:ln>
          </p:spPr>
          <p:txBody>
            <a:bodyPr wrap="square" lIns="0" tIns="0" rIns="0" bIns="0" rtlCol="0">
              <a:spAutoFit/>
            </a:bodyPr>
            <a:lstStyle/>
            <a:p>
              <a:r>
                <a:rPr lang="en-US" sz="1600" b="1" dirty="0" smtClean="0">
                  <a:solidFill>
                    <a:srgbClr val="AAAAAA"/>
                  </a:solidFill>
                  <a:latin typeface="Calibri Light"/>
                </a:rPr>
                <a:t>Others </a:t>
              </a:r>
              <a:r>
                <a:rPr lang="en-US" sz="1600" b="1" dirty="0" smtClean="0">
                  <a:solidFill>
                    <a:srgbClr val="AAAAAA"/>
                  </a:solidFill>
                  <a:latin typeface="Calibri Light"/>
                </a:rPr>
                <a:t> - Phoenix</a:t>
              </a:r>
              <a:r>
                <a:rPr lang="en-US" sz="1600" b="1" dirty="0" smtClean="0">
                  <a:solidFill>
                    <a:srgbClr val="AAAAAA"/>
                  </a:solidFill>
                  <a:latin typeface="Calibri Light"/>
                </a:rPr>
                <a:t>, </a:t>
              </a:r>
              <a:r>
                <a:rPr lang="en-US" sz="1600" b="1" dirty="0">
                  <a:solidFill>
                    <a:srgbClr val="AAAAAA"/>
                  </a:solidFill>
                  <a:latin typeface="Calibri Light"/>
                </a:rPr>
                <a:t>T24,eBBS (</a:t>
              </a:r>
              <a:r>
                <a:rPr lang="en-US" sz="1000" dirty="0">
                  <a:latin typeface="Calibri Light"/>
                </a:rPr>
                <a:t>Keystone</a:t>
              </a:r>
              <a:r>
                <a:rPr lang="en-US" sz="1000" dirty="0" smtClean="0">
                  <a:latin typeface="Calibri Light"/>
                </a:rPr>
                <a:t>, Standard </a:t>
              </a:r>
              <a:r>
                <a:rPr lang="en-US" sz="1000" dirty="0" err="1">
                  <a:latin typeface="Calibri Light"/>
                </a:rPr>
                <a:t>Charterd</a:t>
              </a:r>
              <a:r>
                <a:rPr lang="en-US" sz="1000" dirty="0">
                  <a:latin typeface="Calibri Light"/>
                </a:rPr>
                <a:t>, Zenith)</a:t>
              </a:r>
              <a:endParaRPr lang="en-US" sz="1000" dirty="0">
                <a:latin typeface="Calibri Light"/>
              </a:endParaRPr>
            </a:p>
          </p:txBody>
        </p:sp>
      </p:grpSp>
      <p:sp>
        <p:nvSpPr>
          <p:cNvPr id="65" name="Rectangle 64"/>
          <p:cNvSpPr/>
          <p:nvPr/>
        </p:nvSpPr>
        <p:spPr>
          <a:xfrm>
            <a:off x="391264" y="5040717"/>
            <a:ext cx="11353800" cy="1016000"/>
          </a:xfrm>
          <a:prstGeom prst="rect">
            <a:avLst/>
          </a:prstGeom>
          <a:solidFill>
            <a:srgbClr val="D9D9D9"/>
          </a:solidFill>
          <a:ln w="12700" cap="flat" cmpd="sng" algn="ctr">
            <a:noFill/>
            <a:prstDash val="solid"/>
            <a:miter lim="800000"/>
          </a:ln>
          <a:effectLst/>
        </p:spPr>
        <p:txBody>
          <a:bodyPr rtlCol="0" anchor="ctr"/>
          <a:lstStyle/>
          <a:p>
            <a:pPr algn="ctr">
              <a:defRPr/>
            </a:pPr>
            <a:endParaRPr lang="en-US" kern="0" smtClean="0">
              <a:solidFill>
                <a:prstClr val="white"/>
              </a:solidFill>
              <a:latin typeface="Calibri Light"/>
            </a:endParaRPr>
          </a:p>
        </p:txBody>
      </p:sp>
      <p:sp>
        <p:nvSpPr>
          <p:cNvPr id="66" name="TextBox 65"/>
          <p:cNvSpPr txBox="1"/>
          <p:nvPr/>
        </p:nvSpPr>
        <p:spPr>
          <a:xfrm>
            <a:off x="2015719" y="5246676"/>
            <a:ext cx="9574598" cy="646331"/>
          </a:xfrm>
          <a:prstGeom prst="rect">
            <a:avLst/>
          </a:prstGeom>
          <a:noFill/>
        </p:spPr>
        <p:txBody>
          <a:bodyPr wrap="square" lIns="0" tIns="0" rIns="0" bIns="0" rtlCol="0">
            <a:spAutoFit/>
          </a:bodyPr>
          <a:lstStyle/>
          <a:p>
            <a:r>
              <a:rPr lang="en-US" sz="1400" dirty="0" smtClean="0">
                <a:solidFill>
                  <a:prstClr val="black"/>
                </a:solidFill>
                <a:latin typeface="Calibri Light"/>
              </a:rPr>
              <a:t>Banking Suite Software deployed by Major Nigerian banks, have Loan Repudiation, Issuing And Management tools integrated within their Core banking Applications. However, after a loan is categorized as </a:t>
            </a:r>
            <a:r>
              <a:rPr lang="en-US" sz="1400" b="1" dirty="0" smtClean="0">
                <a:solidFill>
                  <a:prstClr val="black"/>
                </a:solidFill>
                <a:latin typeface="Calibri Light"/>
              </a:rPr>
              <a:t>‘bad debt” </a:t>
            </a:r>
            <a:r>
              <a:rPr lang="en-US" sz="1400" dirty="0" smtClean="0">
                <a:solidFill>
                  <a:prstClr val="black"/>
                </a:solidFill>
                <a:latin typeface="Calibri Light"/>
              </a:rPr>
              <a:t>(i.e. non-performing) and recorded as a </a:t>
            </a:r>
            <a:r>
              <a:rPr lang="en-US" sz="1400" b="1" dirty="0" smtClean="0">
                <a:solidFill>
                  <a:prstClr val="black"/>
                </a:solidFill>
                <a:latin typeface="Calibri Light"/>
              </a:rPr>
              <a:t>net loss </a:t>
            </a:r>
            <a:r>
              <a:rPr lang="en-US" sz="1400" dirty="0" smtClean="0">
                <a:solidFill>
                  <a:prstClr val="black"/>
                </a:solidFill>
                <a:latin typeface="Calibri Light"/>
              </a:rPr>
              <a:t>at the end of a fiscal year, there is a genuine lack of specialized software to assist Collections Department pursuing bad loans.</a:t>
            </a:r>
            <a:endParaRPr lang="en-US" sz="1400" b="1" dirty="0">
              <a:solidFill>
                <a:prstClr val="black"/>
              </a:solidFill>
              <a:latin typeface="Calibri Light"/>
            </a:endParaRPr>
          </a:p>
        </p:txBody>
      </p:sp>
      <p:cxnSp>
        <p:nvCxnSpPr>
          <p:cNvPr id="67" name="Straight Connector 66"/>
          <p:cNvCxnSpPr/>
          <p:nvPr/>
        </p:nvCxnSpPr>
        <p:spPr>
          <a:xfrm>
            <a:off x="1641104" y="5201055"/>
            <a:ext cx="0" cy="695325"/>
          </a:xfrm>
          <a:prstGeom prst="line">
            <a:avLst/>
          </a:prstGeom>
          <a:noFill/>
          <a:ln w="6350" cap="flat" cmpd="sng" algn="ctr">
            <a:solidFill>
              <a:sysClr val="windowText" lastClr="000000"/>
            </a:solidFill>
            <a:prstDash val="solid"/>
            <a:miter lim="800000"/>
          </a:ln>
          <a:effectLst/>
        </p:spPr>
      </p:cxnSp>
      <p:grpSp>
        <p:nvGrpSpPr>
          <p:cNvPr id="68" name="Group 67"/>
          <p:cNvGrpSpPr/>
          <p:nvPr/>
        </p:nvGrpSpPr>
        <p:grpSpPr>
          <a:xfrm>
            <a:off x="998137" y="5201055"/>
            <a:ext cx="457647" cy="704074"/>
            <a:chOff x="7666038" y="5922963"/>
            <a:chExt cx="185737" cy="285750"/>
          </a:xfrm>
          <a:solidFill>
            <a:sysClr val="window" lastClr="FFFFFF"/>
          </a:solidFill>
          <a:effectLst>
            <a:outerShdw blurRad="38100" dist="25400" dir="5400000" algn="ctr" rotWithShape="0">
              <a:srgbClr val="000000">
                <a:alpha val="20000"/>
              </a:srgbClr>
            </a:outerShdw>
          </a:effectLst>
        </p:grpSpPr>
        <p:sp>
          <p:nvSpPr>
            <p:cNvPr id="69" name="Freeform 3584"/>
            <p:cNvSpPr>
              <a:spLocks/>
            </p:cNvSpPr>
            <p:nvPr/>
          </p:nvSpPr>
          <p:spPr bwMode="auto">
            <a:xfrm>
              <a:off x="7689850" y="5922963"/>
              <a:ext cx="95250" cy="95250"/>
            </a:xfrm>
            <a:custGeom>
              <a:avLst/>
              <a:gdLst>
                <a:gd name="T0" fmla="*/ 133 w 240"/>
                <a:gd name="T1" fmla="*/ 239 h 240"/>
                <a:gd name="T2" fmla="*/ 156 w 240"/>
                <a:gd name="T3" fmla="*/ 235 h 240"/>
                <a:gd name="T4" fmla="*/ 177 w 240"/>
                <a:gd name="T5" fmla="*/ 226 h 240"/>
                <a:gd name="T6" fmla="*/ 197 w 240"/>
                <a:gd name="T7" fmla="*/ 212 h 240"/>
                <a:gd name="T8" fmla="*/ 213 w 240"/>
                <a:gd name="T9" fmla="*/ 196 h 240"/>
                <a:gd name="T10" fmla="*/ 226 w 240"/>
                <a:gd name="T11" fmla="*/ 177 h 240"/>
                <a:gd name="T12" fmla="*/ 235 w 240"/>
                <a:gd name="T13" fmla="*/ 155 h 240"/>
                <a:gd name="T14" fmla="*/ 240 w 240"/>
                <a:gd name="T15" fmla="*/ 132 h 240"/>
                <a:gd name="T16" fmla="*/ 240 w 240"/>
                <a:gd name="T17" fmla="*/ 108 h 240"/>
                <a:gd name="T18" fmla="*/ 235 w 240"/>
                <a:gd name="T19" fmla="*/ 83 h 240"/>
                <a:gd name="T20" fmla="*/ 226 w 240"/>
                <a:gd name="T21" fmla="*/ 63 h 240"/>
                <a:gd name="T22" fmla="*/ 213 w 240"/>
                <a:gd name="T23" fmla="*/ 43 h 240"/>
                <a:gd name="T24" fmla="*/ 197 w 240"/>
                <a:gd name="T25" fmla="*/ 27 h 240"/>
                <a:gd name="T26" fmla="*/ 177 w 240"/>
                <a:gd name="T27" fmla="*/ 14 h 240"/>
                <a:gd name="T28" fmla="*/ 156 w 240"/>
                <a:gd name="T29" fmla="*/ 5 h 240"/>
                <a:gd name="T30" fmla="*/ 133 w 240"/>
                <a:gd name="T31" fmla="*/ 0 h 240"/>
                <a:gd name="T32" fmla="*/ 108 w 240"/>
                <a:gd name="T33" fmla="*/ 0 h 240"/>
                <a:gd name="T34" fmla="*/ 85 w 240"/>
                <a:gd name="T35" fmla="*/ 5 h 240"/>
                <a:gd name="T36" fmla="*/ 63 w 240"/>
                <a:gd name="T37" fmla="*/ 14 h 240"/>
                <a:gd name="T38" fmla="*/ 44 w 240"/>
                <a:gd name="T39" fmla="*/ 27 h 240"/>
                <a:gd name="T40" fmla="*/ 27 w 240"/>
                <a:gd name="T41" fmla="*/ 43 h 240"/>
                <a:gd name="T42" fmla="*/ 14 w 240"/>
                <a:gd name="T43" fmla="*/ 63 h 240"/>
                <a:gd name="T44" fmla="*/ 5 w 240"/>
                <a:gd name="T45" fmla="*/ 83 h 240"/>
                <a:gd name="T46" fmla="*/ 0 w 240"/>
                <a:gd name="T47" fmla="*/ 108 h 240"/>
                <a:gd name="T48" fmla="*/ 0 w 240"/>
                <a:gd name="T49" fmla="*/ 132 h 240"/>
                <a:gd name="T50" fmla="*/ 5 w 240"/>
                <a:gd name="T51" fmla="*/ 155 h 240"/>
                <a:gd name="T52" fmla="*/ 14 w 240"/>
                <a:gd name="T53" fmla="*/ 177 h 240"/>
                <a:gd name="T54" fmla="*/ 27 w 240"/>
                <a:gd name="T55" fmla="*/ 196 h 240"/>
                <a:gd name="T56" fmla="*/ 44 w 240"/>
                <a:gd name="T57" fmla="*/ 212 h 240"/>
                <a:gd name="T58" fmla="*/ 63 w 240"/>
                <a:gd name="T59" fmla="*/ 226 h 240"/>
                <a:gd name="T60" fmla="*/ 85 w 240"/>
                <a:gd name="T61" fmla="*/ 235 h 240"/>
                <a:gd name="T62" fmla="*/ 108 w 240"/>
                <a:gd name="T63" fmla="*/ 239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0" h="240">
                  <a:moveTo>
                    <a:pt x="121" y="240"/>
                  </a:moveTo>
                  <a:lnTo>
                    <a:pt x="133" y="239"/>
                  </a:lnTo>
                  <a:lnTo>
                    <a:pt x="144" y="237"/>
                  </a:lnTo>
                  <a:lnTo>
                    <a:pt x="156" y="235"/>
                  </a:lnTo>
                  <a:lnTo>
                    <a:pt x="167" y="230"/>
                  </a:lnTo>
                  <a:lnTo>
                    <a:pt x="177" y="226"/>
                  </a:lnTo>
                  <a:lnTo>
                    <a:pt x="188" y="219"/>
                  </a:lnTo>
                  <a:lnTo>
                    <a:pt x="197" y="212"/>
                  </a:lnTo>
                  <a:lnTo>
                    <a:pt x="206" y="204"/>
                  </a:lnTo>
                  <a:lnTo>
                    <a:pt x="213" y="196"/>
                  </a:lnTo>
                  <a:lnTo>
                    <a:pt x="220" y="187"/>
                  </a:lnTo>
                  <a:lnTo>
                    <a:pt x="226" y="177"/>
                  </a:lnTo>
                  <a:lnTo>
                    <a:pt x="231" y="167"/>
                  </a:lnTo>
                  <a:lnTo>
                    <a:pt x="235" y="155"/>
                  </a:lnTo>
                  <a:lnTo>
                    <a:pt x="238" y="144"/>
                  </a:lnTo>
                  <a:lnTo>
                    <a:pt x="240" y="132"/>
                  </a:lnTo>
                  <a:lnTo>
                    <a:pt x="240" y="119"/>
                  </a:lnTo>
                  <a:lnTo>
                    <a:pt x="240" y="108"/>
                  </a:lnTo>
                  <a:lnTo>
                    <a:pt x="238" y="95"/>
                  </a:lnTo>
                  <a:lnTo>
                    <a:pt x="235" y="83"/>
                  </a:lnTo>
                  <a:lnTo>
                    <a:pt x="231" y="73"/>
                  </a:lnTo>
                  <a:lnTo>
                    <a:pt x="226" y="63"/>
                  </a:lnTo>
                  <a:lnTo>
                    <a:pt x="220" y="52"/>
                  </a:lnTo>
                  <a:lnTo>
                    <a:pt x="213" y="43"/>
                  </a:lnTo>
                  <a:lnTo>
                    <a:pt x="206" y="34"/>
                  </a:lnTo>
                  <a:lnTo>
                    <a:pt x="197" y="27"/>
                  </a:lnTo>
                  <a:lnTo>
                    <a:pt x="188" y="20"/>
                  </a:lnTo>
                  <a:lnTo>
                    <a:pt x="177" y="14"/>
                  </a:lnTo>
                  <a:lnTo>
                    <a:pt x="167" y="9"/>
                  </a:lnTo>
                  <a:lnTo>
                    <a:pt x="156" y="5"/>
                  </a:lnTo>
                  <a:lnTo>
                    <a:pt x="144" y="2"/>
                  </a:lnTo>
                  <a:lnTo>
                    <a:pt x="133" y="0"/>
                  </a:lnTo>
                  <a:lnTo>
                    <a:pt x="121" y="0"/>
                  </a:lnTo>
                  <a:lnTo>
                    <a:pt x="108" y="0"/>
                  </a:lnTo>
                  <a:lnTo>
                    <a:pt x="97" y="2"/>
                  </a:lnTo>
                  <a:lnTo>
                    <a:pt x="85" y="5"/>
                  </a:lnTo>
                  <a:lnTo>
                    <a:pt x="73" y="9"/>
                  </a:lnTo>
                  <a:lnTo>
                    <a:pt x="63" y="14"/>
                  </a:lnTo>
                  <a:lnTo>
                    <a:pt x="53" y="20"/>
                  </a:lnTo>
                  <a:lnTo>
                    <a:pt x="44" y="27"/>
                  </a:lnTo>
                  <a:lnTo>
                    <a:pt x="35" y="34"/>
                  </a:lnTo>
                  <a:lnTo>
                    <a:pt x="27" y="43"/>
                  </a:lnTo>
                  <a:lnTo>
                    <a:pt x="21" y="52"/>
                  </a:lnTo>
                  <a:lnTo>
                    <a:pt x="14" y="63"/>
                  </a:lnTo>
                  <a:lnTo>
                    <a:pt x="9" y="73"/>
                  </a:lnTo>
                  <a:lnTo>
                    <a:pt x="5" y="83"/>
                  </a:lnTo>
                  <a:lnTo>
                    <a:pt x="3" y="95"/>
                  </a:lnTo>
                  <a:lnTo>
                    <a:pt x="0" y="108"/>
                  </a:lnTo>
                  <a:lnTo>
                    <a:pt x="0" y="119"/>
                  </a:lnTo>
                  <a:lnTo>
                    <a:pt x="0" y="132"/>
                  </a:lnTo>
                  <a:lnTo>
                    <a:pt x="3" y="144"/>
                  </a:lnTo>
                  <a:lnTo>
                    <a:pt x="5" y="155"/>
                  </a:lnTo>
                  <a:lnTo>
                    <a:pt x="9" y="167"/>
                  </a:lnTo>
                  <a:lnTo>
                    <a:pt x="14" y="177"/>
                  </a:lnTo>
                  <a:lnTo>
                    <a:pt x="21" y="187"/>
                  </a:lnTo>
                  <a:lnTo>
                    <a:pt x="27" y="196"/>
                  </a:lnTo>
                  <a:lnTo>
                    <a:pt x="35" y="204"/>
                  </a:lnTo>
                  <a:lnTo>
                    <a:pt x="44" y="212"/>
                  </a:lnTo>
                  <a:lnTo>
                    <a:pt x="53" y="219"/>
                  </a:lnTo>
                  <a:lnTo>
                    <a:pt x="63" y="226"/>
                  </a:lnTo>
                  <a:lnTo>
                    <a:pt x="73" y="230"/>
                  </a:lnTo>
                  <a:lnTo>
                    <a:pt x="85" y="235"/>
                  </a:lnTo>
                  <a:lnTo>
                    <a:pt x="97" y="237"/>
                  </a:lnTo>
                  <a:lnTo>
                    <a:pt x="108" y="239"/>
                  </a:lnTo>
                  <a:lnTo>
                    <a:pt x="121" y="2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smtClean="0">
                <a:solidFill>
                  <a:prstClr val="black"/>
                </a:solidFill>
                <a:latin typeface="Calibri Light"/>
              </a:endParaRPr>
            </a:p>
          </p:txBody>
        </p:sp>
        <p:sp>
          <p:nvSpPr>
            <p:cNvPr id="70" name="Freeform 3585"/>
            <p:cNvSpPr>
              <a:spLocks/>
            </p:cNvSpPr>
            <p:nvPr/>
          </p:nvSpPr>
          <p:spPr bwMode="auto">
            <a:xfrm>
              <a:off x="7666038" y="6027738"/>
              <a:ext cx="142875" cy="180975"/>
            </a:xfrm>
            <a:custGeom>
              <a:avLst/>
              <a:gdLst>
                <a:gd name="T0" fmla="*/ 361 w 361"/>
                <a:gd name="T1" fmla="*/ 0 h 456"/>
                <a:gd name="T2" fmla="*/ 200 w 361"/>
                <a:gd name="T3" fmla="*/ 0 h 456"/>
                <a:gd name="T4" fmla="*/ 216 w 361"/>
                <a:gd name="T5" fmla="*/ 202 h 456"/>
                <a:gd name="T6" fmla="*/ 214 w 361"/>
                <a:gd name="T7" fmla="*/ 204 h 456"/>
                <a:gd name="T8" fmla="*/ 213 w 361"/>
                <a:gd name="T9" fmla="*/ 206 h 456"/>
                <a:gd name="T10" fmla="*/ 184 w 361"/>
                <a:gd name="T11" fmla="*/ 237 h 456"/>
                <a:gd name="T12" fmla="*/ 181 w 361"/>
                <a:gd name="T13" fmla="*/ 238 h 456"/>
                <a:gd name="T14" fmla="*/ 178 w 361"/>
                <a:gd name="T15" fmla="*/ 238 h 456"/>
                <a:gd name="T16" fmla="*/ 177 w 361"/>
                <a:gd name="T17" fmla="*/ 238 h 456"/>
                <a:gd name="T18" fmla="*/ 175 w 361"/>
                <a:gd name="T19" fmla="*/ 237 h 456"/>
                <a:gd name="T20" fmla="*/ 144 w 361"/>
                <a:gd name="T21" fmla="*/ 206 h 456"/>
                <a:gd name="T22" fmla="*/ 142 w 361"/>
                <a:gd name="T23" fmla="*/ 204 h 456"/>
                <a:gd name="T24" fmla="*/ 142 w 361"/>
                <a:gd name="T25" fmla="*/ 202 h 456"/>
                <a:gd name="T26" fmla="*/ 158 w 361"/>
                <a:gd name="T27" fmla="*/ 0 h 456"/>
                <a:gd name="T28" fmla="*/ 0 w 361"/>
                <a:gd name="T29" fmla="*/ 0 h 456"/>
                <a:gd name="T30" fmla="*/ 0 w 361"/>
                <a:gd name="T31" fmla="*/ 12 h 456"/>
                <a:gd name="T32" fmla="*/ 1 w 361"/>
                <a:gd name="T33" fmla="*/ 36 h 456"/>
                <a:gd name="T34" fmla="*/ 2 w 361"/>
                <a:gd name="T35" fmla="*/ 59 h 456"/>
                <a:gd name="T36" fmla="*/ 6 w 361"/>
                <a:gd name="T37" fmla="*/ 81 h 456"/>
                <a:gd name="T38" fmla="*/ 10 w 361"/>
                <a:gd name="T39" fmla="*/ 102 h 456"/>
                <a:gd name="T40" fmla="*/ 15 w 361"/>
                <a:gd name="T41" fmla="*/ 121 h 456"/>
                <a:gd name="T42" fmla="*/ 20 w 361"/>
                <a:gd name="T43" fmla="*/ 139 h 456"/>
                <a:gd name="T44" fmla="*/ 28 w 361"/>
                <a:gd name="T45" fmla="*/ 157 h 456"/>
                <a:gd name="T46" fmla="*/ 35 w 361"/>
                <a:gd name="T47" fmla="*/ 172 h 456"/>
                <a:gd name="T48" fmla="*/ 44 w 361"/>
                <a:gd name="T49" fmla="*/ 188 h 456"/>
                <a:gd name="T50" fmla="*/ 51 w 361"/>
                <a:gd name="T51" fmla="*/ 201 h 456"/>
                <a:gd name="T52" fmla="*/ 60 w 361"/>
                <a:gd name="T53" fmla="*/ 213 h 456"/>
                <a:gd name="T54" fmla="*/ 69 w 361"/>
                <a:gd name="T55" fmla="*/ 225 h 456"/>
                <a:gd name="T56" fmla="*/ 80 w 361"/>
                <a:gd name="T57" fmla="*/ 235 h 456"/>
                <a:gd name="T58" fmla="*/ 89 w 361"/>
                <a:gd name="T59" fmla="*/ 244 h 456"/>
                <a:gd name="T60" fmla="*/ 99 w 361"/>
                <a:gd name="T61" fmla="*/ 252 h 456"/>
                <a:gd name="T62" fmla="*/ 108 w 361"/>
                <a:gd name="T63" fmla="*/ 258 h 456"/>
                <a:gd name="T64" fmla="*/ 108 w 361"/>
                <a:gd name="T65" fmla="*/ 456 h 456"/>
                <a:gd name="T66" fmla="*/ 253 w 361"/>
                <a:gd name="T67" fmla="*/ 456 h 456"/>
                <a:gd name="T68" fmla="*/ 253 w 361"/>
                <a:gd name="T69" fmla="*/ 258 h 456"/>
                <a:gd name="T70" fmla="*/ 262 w 361"/>
                <a:gd name="T71" fmla="*/ 252 h 456"/>
                <a:gd name="T72" fmla="*/ 272 w 361"/>
                <a:gd name="T73" fmla="*/ 244 h 456"/>
                <a:gd name="T74" fmla="*/ 281 w 361"/>
                <a:gd name="T75" fmla="*/ 235 h 456"/>
                <a:gd name="T76" fmla="*/ 291 w 361"/>
                <a:gd name="T77" fmla="*/ 225 h 456"/>
                <a:gd name="T78" fmla="*/ 300 w 361"/>
                <a:gd name="T79" fmla="*/ 213 h 456"/>
                <a:gd name="T80" fmla="*/ 309 w 361"/>
                <a:gd name="T81" fmla="*/ 201 h 456"/>
                <a:gd name="T82" fmla="*/ 318 w 361"/>
                <a:gd name="T83" fmla="*/ 188 h 456"/>
                <a:gd name="T84" fmla="*/ 326 w 361"/>
                <a:gd name="T85" fmla="*/ 172 h 456"/>
                <a:gd name="T86" fmla="*/ 334 w 361"/>
                <a:gd name="T87" fmla="*/ 157 h 456"/>
                <a:gd name="T88" fmla="*/ 340 w 361"/>
                <a:gd name="T89" fmla="*/ 139 h 456"/>
                <a:gd name="T90" fmla="*/ 345 w 361"/>
                <a:gd name="T91" fmla="*/ 121 h 456"/>
                <a:gd name="T92" fmla="*/ 351 w 361"/>
                <a:gd name="T93" fmla="*/ 102 h 456"/>
                <a:gd name="T94" fmla="*/ 356 w 361"/>
                <a:gd name="T95" fmla="*/ 81 h 456"/>
                <a:gd name="T96" fmla="*/ 358 w 361"/>
                <a:gd name="T97" fmla="*/ 59 h 456"/>
                <a:gd name="T98" fmla="*/ 359 w 361"/>
                <a:gd name="T99" fmla="*/ 36 h 456"/>
                <a:gd name="T100" fmla="*/ 361 w 361"/>
                <a:gd name="T101" fmla="*/ 12 h 456"/>
                <a:gd name="T102" fmla="*/ 361 w 361"/>
                <a:gd name="T103" fmla="*/ 0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61" h="456">
                  <a:moveTo>
                    <a:pt x="361" y="0"/>
                  </a:moveTo>
                  <a:lnTo>
                    <a:pt x="200" y="0"/>
                  </a:lnTo>
                  <a:lnTo>
                    <a:pt x="216" y="202"/>
                  </a:lnTo>
                  <a:lnTo>
                    <a:pt x="214" y="204"/>
                  </a:lnTo>
                  <a:lnTo>
                    <a:pt x="213" y="206"/>
                  </a:lnTo>
                  <a:lnTo>
                    <a:pt x="184" y="237"/>
                  </a:lnTo>
                  <a:lnTo>
                    <a:pt x="181" y="238"/>
                  </a:lnTo>
                  <a:lnTo>
                    <a:pt x="178" y="238"/>
                  </a:lnTo>
                  <a:lnTo>
                    <a:pt x="177" y="238"/>
                  </a:lnTo>
                  <a:lnTo>
                    <a:pt x="175" y="237"/>
                  </a:lnTo>
                  <a:lnTo>
                    <a:pt x="144" y="206"/>
                  </a:lnTo>
                  <a:lnTo>
                    <a:pt x="142" y="204"/>
                  </a:lnTo>
                  <a:lnTo>
                    <a:pt x="142" y="202"/>
                  </a:lnTo>
                  <a:lnTo>
                    <a:pt x="158" y="0"/>
                  </a:lnTo>
                  <a:lnTo>
                    <a:pt x="0" y="0"/>
                  </a:lnTo>
                  <a:lnTo>
                    <a:pt x="0" y="12"/>
                  </a:lnTo>
                  <a:lnTo>
                    <a:pt x="1" y="36"/>
                  </a:lnTo>
                  <a:lnTo>
                    <a:pt x="2" y="59"/>
                  </a:lnTo>
                  <a:lnTo>
                    <a:pt x="6" y="81"/>
                  </a:lnTo>
                  <a:lnTo>
                    <a:pt x="10" y="102"/>
                  </a:lnTo>
                  <a:lnTo>
                    <a:pt x="15" y="121"/>
                  </a:lnTo>
                  <a:lnTo>
                    <a:pt x="20" y="139"/>
                  </a:lnTo>
                  <a:lnTo>
                    <a:pt x="28" y="157"/>
                  </a:lnTo>
                  <a:lnTo>
                    <a:pt x="35" y="172"/>
                  </a:lnTo>
                  <a:lnTo>
                    <a:pt x="44" y="188"/>
                  </a:lnTo>
                  <a:lnTo>
                    <a:pt x="51" y="201"/>
                  </a:lnTo>
                  <a:lnTo>
                    <a:pt x="60" y="213"/>
                  </a:lnTo>
                  <a:lnTo>
                    <a:pt x="69" y="225"/>
                  </a:lnTo>
                  <a:lnTo>
                    <a:pt x="80" y="235"/>
                  </a:lnTo>
                  <a:lnTo>
                    <a:pt x="89" y="244"/>
                  </a:lnTo>
                  <a:lnTo>
                    <a:pt x="99" y="252"/>
                  </a:lnTo>
                  <a:lnTo>
                    <a:pt x="108" y="258"/>
                  </a:lnTo>
                  <a:lnTo>
                    <a:pt x="108" y="456"/>
                  </a:lnTo>
                  <a:lnTo>
                    <a:pt x="253" y="456"/>
                  </a:lnTo>
                  <a:lnTo>
                    <a:pt x="253" y="258"/>
                  </a:lnTo>
                  <a:lnTo>
                    <a:pt x="262" y="252"/>
                  </a:lnTo>
                  <a:lnTo>
                    <a:pt x="272" y="244"/>
                  </a:lnTo>
                  <a:lnTo>
                    <a:pt x="281" y="235"/>
                  </a:lnTo>
                  <a:lnTo>
                    <a:pt x="291" y="225"/>
                  </a:lnTo>
                  <a:lnTo>
                    <a:pt x="300" y="213"/>
                  </a:lnTo>
                  <a:lnTo>
                    <a:pt x="309" y="201"/>
                  </a:lnTo>
                  <a:lnTo>
                    <a:pt x="318" y="188"/>
                  </a:lnTo>
                  <a:lnTo>
                    <a:pt x="326" y="172"/>
                  </a:lnTo>
                  <a:lnTo>
                    <a:pt x="334" y="157"/>
                  </a:lnTo>
                  <a:lnTo>
                    <a:pt x="340" y="139"/>
                  </a:lnTo>
                  <a:lnTo>
                    <a:pt x="345" y="121"/>
                  </a:lnTo>
                  <a:lnTo>
                    <a:pt x="351" y="102"/>
                  </a:lnTo>
                  <a:lnTo>
                    <a:pt x="356" y="81"/>
                  </a:lnTo>
                  <a:lnTo>
                    <a:pt x="358" y="59"/>
                  </a:lnTo>
                  <a:lnTo>
                    <a:pt x="359" y="36"/>
                  </a:lnTo>
                  <a:lnTo>
                    <a:pt x="361" y="12"/>
                  </a:lnTo>
                  <a:lnTo>
                    <a:pt x="36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smtClean="0">
                <a:solidFill>
                  <a:prstClr val="black"/>
                </a:solidFill>
                <a:latin typeface="Calibri Light"/>
              </a:endParaRPr>
            </a:p>
          </p:txBody>
        </p:sp>
        <p:sp>
          <p:nvSpPr>
            <p:cNvPr id="71" name="Freeform 3586"/>
            <p:cNvSpPr>
              <a:spLocks/>
            </p:cNvSpPr>
            <p:nvPr/>
          </p:nvSpPr>
          <p:spPr bwMode="auto">
            <a:xfrm>
              <a:off x="7804150" y="6103938"/>
              <a:ext cx="47625" cy="104775"/>
            </a:xfrm>
            <a:custGeom>
              <a:avLst/>
              <a:gdLst>
                <a:gd name="T0" fmla="*/ 72 w 120"/>
                <a:gd name="T1" fmla="*/ 24 h 264"/>
                <a:gd name="T2" fmla="*/ 72 w 120"/>
                <a:gd name="T3" fmla="*/ 0 h 264"/>
                <a:gd name="T4" fmla="*/ 48 w 120"/>
                <a:gd name="T5" fmla="*/ 0 h 264"/>
                <a:gd name="T6" fmla="*/ 48 w 120"/>
                <a:gd name="T7" fmla="*/ 24 h 264"/>
                <a:gd name="T8" fmla="*/ 0 w 120"/>
                <a:gd name="T9" fmla="*/ 24 h 264"/>
                <a:gd name="T10" fmla="*/ 0 w 120"/>
                <a:gd name="T11" fmla="*/ 264 h 264"/>
                <a:gd name="T12" fmla="*/ 120 w 120"/>
                <a:gd name="T13" fmla="*/ 264 h 264"/>
                <a:gd name="T14" fmla="*/ 120 w 120"/>
                <a:gd name="T15" fmla="*/ 24 h 264"/>
                <a:gd name="T16" fmla="*/ 72 w 120"/>
                <a:gd name="T17" fmla="*/ 24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 h="264">
                  <a:moveTo>
                    <a:pt x="72" y="24"/>
                  </a:moveTo>
                  <a:lnTo>
                    <a:pt x="72" y="0"/>
                  </a:lnTo>
                  <a:lnTo>
                    <a:pt x="48" y="0"/>
                  </a:lnTo>
                  <a:lnTo>
                    <a:pt x="48" y="24"/>
                  </a:lnTo>
                  <a:lnTo>
                    <a:pt x="0" y="24"/>
                  </a:lnTo>
                  <a:lnTo>
                    <a:pt x="0" y="264"/>
                  </a:lnTo>
                  <a:lnTo>
                    <a:pt x="120" y="264"/>
                  </a:lnTo>
                  <a:lnTo>
                    <a:pt x="120" y="24"/>
                  </a:lnTo>
                  <a:lnTo>
                    <a:pt x="72"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smtClean="0">
                <a:solidFill>
                  <a:prstClr val="black"/>
                </a:solidFill>
                <a:latin typeface="Calibri Light"/>
              </a:endParaRPr>
            </a:p>
          </p:txBody>
        </p:sp>
      </p:grpSp>
      <p:sp>
        <p:nvSpPr>
          <p:cNvPr id="2" name="TextBox 1"/>
          <p:cNvSpPr txBox="1"/>
          <p:nvPr/>
        </p:nvSpPr>
        <p:spPr>
          <a:xfrm>
            <a:off x="5151677" y="1554003"/>
            <a:ext cx="605641" cy="369332"/>
          </a:xfrm>
          <a:prstGeom prst="rect">
            <a:avLst/>
          </a:prstGeom>
          <a:noFill/>
        </p:spPr>
        <p:txBody>
          <a:bodyPr wrap="square" rtlCol="0">
            <a:spAutoFit/>
          </a:bodyPr>
          <a:lstStyle/>
          <a:p>
            <a:r>
              <a:rPr lang="en-US" b="1" dirty="0" smtClean="0">
                <a:solidFill>
                  <a:schemeClr val="bg1"/>
                </a:solidFill>
              </a:rPr>
              <a:t>37%</a:t>
            </a:r>
            <a:endParaRPr lang="en-US" b="1" dirty="0">
              <a:solidFill>
                <a:schemeClr val="bg1"/>
              </a:solidFill>
            </a:endParaRPr>
          </a:p>
        </p:txBody>
      </p:sp>
      <p:sp>
        <p:nvSpPr>
          <p:cNvPr id="73" name="TextBox 72"/>
          <p:cNvSpPr txBox="1"/>
          <p:nvPr/>
        </p:nvSpPr>
        <p:spPr>
          <a:xfrm>
            <a:off x="4311150" y="2325645"/>
            <a:ext cx="605641" cy="369332"/>
          </a:xfrm>
          <a:prstGeom prst="rect">
            <a:avLst/>
          </a:prstGeom>
          <a:noFill/>
        </p:spPr>
        <p:txBody>
          <a:bodyPr wrap="square" rtlCol="0">
            <a:spAutoFit/>
          </a:bodyPr>
          <a:lstStyle/>
          <a:p>
            <a:r>
              <a:rPr lang="en-US" b="1" dirty="0" smtClean="0">
                <a:solidFill>
                  <a:schemeClr val="bg1"/>
                </a:solidFill>
              </a:rPr>
              <a:t>32%</a:t>
            </a:r>
            <a:endParaRPr lang="en-US" b="1" dirty="0">
              <a:solidFill>
                <a:schemeClr val="bg1"/>
              </a:solidFill>
            </a:endParaRPr>
          </a:p>
        </p:txBody>
      </p:sp>
      <p:sp>
        <p:nvSpPr>
          <p:cNvPr id="74" name="TextBox 73"/>
          <p:cNvSpPr txBox="1"/>
          <p:nvPr/>
        </p:nvSpPr>
        <p:spPr>
          <a:xfrm>
            <a:off x="3300212" y="3135670"/>
            <a:ext cx="605641" cy="369332"/>
          </a:xfrm>
          <a:prstGeom prst="rect">
            <a:avLst/>
          </a:prstGeom>
          <a:noFill/>
        </p:spPr>
        <p:txBody>
          <a:bodyPr wrap="square" rtlCol="0">
            <a:spAutoFit/>
          </a:bodyPr>
          <a:lstStyle/>
          <a:p>
            <a:r>
              <a:rPr lang="en-US" b="1" dirty="0" smtClean="0">
                <a:solidFill>
                  <a:schemeClr val="bg1"/>
                </a:solidFill>
              </a:rPr>
              <a:t>16%</a:t>
            </a:r>
            <a:endParaRPr lang="en-US" b="1" dirty="0">
              <a:solidFill>
                <a:schemeClr val="bg1"/>
              </a:solidFill>
            </a:endParaRPr>
          </a:p>
        </p:txBody>
      </p:sp>
      <p:sp>
        <p:nvSpPr>
          <p:cNvPr id="75" name="TextBox 74"/>
          <p:cNvSpPr txBox="1"/>
          <p:nvPr/>
        </p:nvSpPr>
        <p:spPr>
          <a:xfrm>
            <a:off x="2883044" y="3962657"/>
            <a:ext cx="605641" cy="369332"/>
          </a:xfrm>
          <a:prstGeom prst="rect">
            <a:avLst/>
          </a:prstGeom>
          <a:noFill/>
        </p:spPr>
        <p:txBody>
          <a:bodyPr wrap="square" rtlCol="0">
            <a:spAutoFit/>
          </a:bodyPr>
          <a:lstStyle/>
          <a:p>
            <a:r>
              <a:rPr lang="en-US" b="1" dirty="0" smtClean="0">
                <a:solidFill>
                  <a:schemeClr val="bg1"/>
                </a:solidFill>
              </a:rPr>
              <a:t>15%</a:t>
            </a:r>
            <a:endParaRPr lang="en-US" b="1" dirty="0">
              <a:solidFill>
                <a:schemeClr val="bg1"/>
              </a:solidFill>
            </a:endParaRPr>
          </a:p>
        </p:txBody>
      </p:sp>
      <p:pic>
        <p:nvPicPr>
          <p:cNvPr id="7" name="Picture 6"/>
          <p:cNvPicPr>
            <a:picLocks noChangeAspect="1"/>
          </p:cNvPicPr>
          <p:nvPr/>
        </p:nvPicPr>
        <p:blipFill>
          <a:blip r:embed="rId3"/>
          <a:stretch>
            <a:fillRect/>
          </a:stretch>
        </p:blipFill>
        <p:spPr>
          <a:xfrm>
            <a:off x="2926363" y="2161524"/>
            <a:ext cx="412701" cy="225398"/>
          </a:xfrm>
          <a:prstGeom prst="rect">
            <a:avLst/>
          </a:prstGeom>
        </p:spPr>
      </p:pic>
      <p:pic>
        <p:nvPicPr>
          <p:cNvPr id="4098" name="Picture 2" descr="Finacl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69034" y="1269559"/>
            <a:ext cx="413859" cy="184858"/>
          </a:xfrm>
          <a:prstGeom prst="rect">
            <a:avLst/>
          </a:prstGeom>
          <a:noFill/>
          <a:extLst>
            <a:ext uri="{909E8E84-426E-40DD-AFC4-6F175D3DCCD1}">
              <a14:hiddenFill xmlns:a14="http://schemas.microsoft.com/office/drawing/2010/main">
                <a:solidFill>
                  <a:srgbClr val="FFFFFF"/>
                </a:solidFill>
              </a14:hiddenFill>
            </a:ext>
          </a:extLst>
        </p:spPr>
      </p:pic>
      <p:grpSp>
        <p:nvGrpSpPr>
          <p:cNvPr id="76" name="Group 75"/>
          <p:cNvGrpSpPr/>
          <p:nvPr/>
        </p:nvGrpSpPr>
        <p:grpSpPr>
          <a:xfrm>
            <a:off x="2290630" y="3853890"/>
            <a:ext cx="285750" cy="279400"/>
            <a:chOff x="7600950" y="3048000"/>
            <a:chExt cx="285750" cy="279400"/>
          </a:xfrm>
          <a:solidFill>
            <a:schemeClr val="bg1">
              <a:lumMod val="50000"/>
            </a:schemeClr>
          </a:solidFill>
          <a:effectLst>
            <a:outerShdw blurRad="38100" dist="25400" dir="5400000" algn="ctr" rotWithShape="0">
              <a:srgbClr val="000000">
                <a:alpha val="20000"/>
              </a:srgbClr>
            </a:outerShdw>
          </a:effectLst>
        </p:grpSpPr>
        <p:sp>
          <p:nvSpPr>
            <p:cNvPr id="77" name="Freeform 3039"/>
            <p:cNvSpPr>
              <a:spLocks/>
            </p:cNvSpPr>
            <p:nvPr/>
          </p:nvSpPr>
          <p:spPr bwMode="auto">
            <a:xfrm>
              <a:off x="7681913" y="3048000"/>
              <a:ext cx="123825" cy="128588"/>
            </a:xfrm>
            <a:custGeom>
              <a:avLst/>
              <a:gdLst>
                <a:gd name="T0" fmla="*/ 263 w 310"/>
                <a:gd name="T1" fmla="*/ 323 h 323"/>
                <a:gd name="T2" fmla="*/ 268 w 310"/>
                <a:gd name="T3" fmla="*/ 323 h 323"/>
                <a:gd name="T4" fmla="*/ 271 w 310"/>
                <a:gd name="T5" fmla="*/ 321 h 323"/>
                <a:gd name="T6" fmla="*/ 274 w 310"/>
                <a:gd name="T7" fmla="*/ 317 h 323"/>
                <a:gd name="T8" fmla="*/ 275 w 310"/>
                <a:gd name="T9" fmla="*/ 314 h 323"/>
                <a:gd name="T10" fmla="*/ 275 w 310"/>
                <a:gd name="T11" fmla="*/ 310 h 323"/>
                <a:gd name="T12" fmla="*/ 274 w 310"/>
                <a:gd name="T13" fmla="*/ 307 h 323"/>
                <a:gd name="T14" fmla="*/ 231 w 310"/>
                <a:gd name="T15" fmla="*/ 207 h 323"/>
                <a:gd name="T16" fmla="*/ 307 w 310"/>
                <a:gd name="T17" fmla="*/ 141 h 323"/>
                <a:gd name="T18" fmla="*/ 309 w 310"/>
                <a:gd name="T19" fmla="*/ 138 h 323"/>
                <a:gd name="T20" fmla="*/ 310 w 310"/>
                <a:gd name="T21" fmla="*/ 135 h 323"/>
                <a:gd name="T22" fmla="*/ 310 w 310"/>
                <a:gd name="T23" fmla="*/ 132 h 323"/>
                <a:gd name="T24" fmla="*/ 310 w 310"/>
                <a:gd name="T25" fmla="*/ 128 h 323"/>
                <a:gd name="T26" fmla="*/ 308 w 310"/>
                <a:gd name="T27" fmla="*/ 125 h 323"/>
                <a:gd name="T28" fmla="*/ 306 w 310"/>
                <a:gd name="T29" fmla="*/ 122 h 323"/>
                <a:gd name="T30" fmla="*/ 302 w 310"/>
                <a:gd name="T31" fmla="*/ 121 h 323"/>
                <a:gd name="T32" fmla="*/ 299 w 310"/>
                <a:gd name="T33" fmla="*/ 120 h 323"/>
                <a:gd name="T34" fmla="*/ 200 w 310"/>
                <a:gd name="T35" fmla="*/ 120 h 323"/>
                <a:gd name="T36" fmla="*/ 167 w 310"/>
                <a:gd name="T37" fmla="*/ 9 h 323"/>
                <a:gd name="T38" fmla="*/ 165 w 310"/>
                <a:gd name="T39" fmla="*/ 6 h 323"/>
                <a:gd name="T40" fmla="*/ 163 w 310"/>
                <a:gd name="T41" fmla="*/ 2 h 323"/>
                <a:gd name="T42" fmla="*/ 159 w 310"/>
                <a:gd name="T43" fmla="*/ 1 h 323"/>
                <a:gd name="T44" fmla="*/ 156 w 310"/>
                <a:gd name="T45" fmla="*/ 0 h 323"/>
                <a:gd name="T46" fmla="*/ 151 w 310"/>
                <a:gd name="T47" fmla="*/ 1 h 323"/>
                <a:gd name="T48" fmla="*/ 149 w 310"/>
                <a:gd name="T49" fmla="*/ 2 h 323"/>
                <a:gd name="T50" fmla="*/ 145 w 310"/>
                <a:gd name="T51" fmla="*/ 6 h 323"/>
                <a:gd name="T52" fmla="*/ 144 w 310"/>
                <a:gd name="T53" fmla="*/ 9 h 323"/>
                <a:gd name="T54" fmla="*/ 111 w 310"/>
                <a:gd name="T55" fmla="*/ 120 h 323"/>
                <a:gd name="T56" fmla="*/ 12 w 310"/>
                <a:gd name="T57" fmla="*/ 120 h 323"/>
                <a:gd name="T58" fmla="*/ 8 w 310"/>
                <a:gd name="T59" fmla="*/ 121 h 323"/>
                <a:gd name="T60" fmla="*/ 5 w 310"/>
                <a:gd name="T61" fmla="*/ 122 h 323"/>
                <a:gd name="T62" fmla="*/ 2 w 310"/>
                <a:gd name="T63" fmla="*/ 125 h 323"/>
                <a:gd name="T64" fmla="*/ 0 w 310"/>
                <a:gd name="T65" fmla="*/ 128 h 323"/>
                <a:gd name="T66" fmla="*/ 0 w 310"/>
                <a:gd name="T67" fmla="*/ 132 h 323"/>
                <a:gd name="T68" fmla="*/ 0 w 310"/>
                <a:gd name="T69" fmla="*/ 135 h 323"/>
                <a:gd name="T70" fmla="*/ 1 w 310"/>
                <a:gd name="T71" fmla="*/ 138 h 323"/>
                <a:gd name="T72" fmla="*/ 4 w 310"/>
                <a:gd name="T73" fmla="*/ 141 h 323"/>
                <a:gd name="T74" fmla="*/ 81 w 310"/>
                <a:gd name="T75" fmla="*/ 205 h 323"/>
                <a:gd name="T76" fmla="*/ 37 w 310"/>
                <a:gd name="T77" fmla="*/ 307 h 323"/>
                <a:gd name="T78" fmla="*/ 36 w 310"/>
                <a:gd name="T79" fmla="*/ 310 h 323"/>
                <a:gd name="T80" fmla="*/ 36 w 310"/>
                <a:gd name="T81" fmla="*/ 314 h 323"/>
                <a:gd name="T82" fmla="*/ 37 w 310"/>
                <a:gd name="T83" fmla="*/ 317 h 323"/>
                <a:gd name="T84" fmla="*/ 39 w 310"/>
                <a:gd name="T85" fmla="*/ 321 h 323"/>
                <a:gd name="T86" fmla="*/ 43 w 310"/>
                <a:gd name="T87" fmla="*/ 323 h 323"/>
                <a:gd name="T88" fmla="*/ 46 w 310"/>
                <a:gd name="T89" fmla="*/ 323 h 323"/>
                <a:gd name="T90" fmla="*/ 51 w 310"/>
                <a:gd name="T91" fmla="*/ 323 h 323"/>
                <a:gd name="T92" fmla="*/ 55 w 310"/>
                <a:gd name="T93" fmla="*/ 322 h 323"/>
                <a:gd name="T94" fmla="*/ 156 w 310"/>
                <a:gd name="T95" fmla="*/ 254 h 323"/>
                <a:gd name="T96" fmla="*/ 257 w 310"/>
                <a:gd name="T97" fmla="*/ 322 h 323"/>
                <a:gd name="T98" fmla="*/ 259 w 310"/>
                <a:gd name="T99" fmla="*/ 323 h 323"/>
                <a:gd name="T100" fmla="*/ 263 w 310"/>
                <a:gd name="T101" fmla="*/ 323 h 323"/>
                <a:gd name="T102" fmla="*/ 263 w 310"/>
                <a:gd name="T103" fmla="*/ 323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10" h="323">
                  <a:moveTo>
                    <a:pt x="263" y="323"/>
                  </a:moveTo>
                  <a:lnTo>
                    <a:pt x="268" y="323"/>
                  </a:lnTo>
                  <a:lnTo>
                    <a:pt x="271" y="321"/>
                  </a:lnTo>
                  <a:lnTo>
                    <a:pt x="274" y="317"/>
                  </a:lnTo>
                  <a:lnTo>
                    <a:pt x="275" y="314"/>
                  </a:lnTo>
                  <a:lnTo>
                    <a:pt x="275" y="310"/>
                  </a:lnTo>
                  <a:lnTo>
                    <a:pt x="274" y="307"/>
                  </a:lnTo>
                  <a:lnTo>
                    <a:pt x="231" y="207"/>
                  </a:lnTo>
                  <a:lnTo>
                    <a:pt x="307" y="141"/>
                  </a:lnTo>
                  <a:lnTo>
                    <a:pt x="309" y="138"/>
                  </a:lnTo>
                  <a:lnTo>
                    <a:pt x="310" y="135"/>
                  </a:lnTo>
                  <a:lnTo>
                    <a:pt x="310" y="132"/>
                  </a:lnTo>
                  <a:lnTo>
                    <a:pt x="310" y="128"/>
                  </a:lnTo>
                  <a:lnTo>
                    <a:pt x="308" y="125"/>
                  </a:lnTo>
                  <a:lnTo>
                    <a:pt x="306" y="122"/>
                  </a:lnTo>
                  <a:lnTo>
                    <a:pt x="302" y="121"/>
                  </a:lnTo>
                  <a:lnTo>
                    <a:pt x="299" y="120"/>
                  </a:lnTo>
                  <a:lnTo>
                    <a:pt x="200" y="120"/>
                  </a:lnTo>
                  <a:lnTo>
                    <a:pt x="167" y="9"/>
                  </a:lnTo>
                  <a:lnTo>
                    <a:pt x="165" y="6"/>
                  </a:lnTo>
                  <a:lnTo>
                    <a:pt x="163" y="2"/>
                  </a:lnTo>
                  <a:lnTo>
                    <a:pt x="159" y="1"/>
                  </a:lnTo>
                  <a:lnTo>
                    <a:pt x="156" y="0"/>
                  </a:lnTo>
                  <a:lnTo>
                    <a:pt x="151" y="1"/>
                  </a:lnTo>
                  <a:lnTo>
                    <a:pt x="149" y="2"/>
                  </a:lnTo>
                  <a:lnTo>
                    <a:pt x="145" y="6"/>
                  </a:lnTo>
                  <a:lnTo>
                    <a:pt x="144" y="9"/>
                  </a:lnTo>
                  <a:lnTo>
                    <a:pt x="111" y="120"/>
                  </a:lnTo>
                  <a:lnTo>
                    <a:pt x="12" y="120"/>
                  </a:lnTo>
                  <a:lnTo>
                    <a:pt x="8" y="121"/>
                  </a:lnTo>
                  <a:lnTo>
                    <a:pt x="5" y="122"/>
                  </a:lnTo>
                  <a:lnTo>
                    <a:pt x="2" y="125"/>
                  </a:lnTo>
                  <a:lnTo>
                    <a:pt x="0" y="128"/>
                  </a:lnTo>
                  <a:lnTo>
                    <a:pt x="0" y="132"/>
                  </a:lnTo>
                  <a:lnTo>
                    <a:pt x="0" y="135"/>
                  </a:lnTo>
                  <a:lnTo>
                    <a:pt x="1" y="138"/>
                  </a:lnTo>
                  <a:lnTo>
                    <a:pt x="4" y="141"/>
                  </a:lnTo>
                  <a:lnTo>
                    <a:pt x="81" y="205"/>
                  </a:lnTo>
                  <a:lnTo>
                    <a:pt x="37" y="307"/>
                  </a:lnTo>
                  <a:lnTo>
                    <a:pt x="36" y="310"/>
                  </a:lnTo>
                  <a:lnTo>
                    <a:pt x="36" y="314"/>
                  </a:lnTo>
                  <a:lnTo>
                    <a:pt x="37" y="317"/>
                  </a:lnTo>
                  <a:lnTo>
                    <a:pt x="39" y="321"/>
                  </a:lnTo>
                  <a:lnTo>
                    <a:pt x="43" y="323"/>
                  </a:lnTo>
                  <a:lnTo>
                    <a:pt x="46" y="323"/>
                  </a:lnTo>
                  <a:lnTo>
                    <a:pt x="51" y="323"/>
                  </a:lnTo>
                  <a:lnTo>
                    <a:pt x="55" y="322"/>
                  </a:lnTo>
                  <a:lnTo>
                    <a:pt x="156" y="254"/>
                  </a:lnTo>
                  <a:lnTo>
                    <a:pt x="257" y="322"/>
                  </a:lnTo>
                  <a:lnTo>
                    <a:pt x="259" y="323"/>
                  </a:lnTo>
                  <a:lnTo>
                    <a:pt x="263" y="323"/>
                  </a:lnTo>
                  <a:lnTo>
                    <a:pt x="263"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latin typeface="Calibri Light"/>
              </a:endParaRPr>
            </a:p>
          </p:txBody>
        </p:sp>
        <p:sp>
          <p:nvSpPr>
            <p:cNvPr id="78" name="Freeform 3040"/>
            <p:cNvSpPr>
              <a:spLocks/>
            </p:cNvSpPr>
            <p:nvPr/>
          </p:nvSpPr>
          <p:spPr bwMode="auto">
            <a:xfrm>
              <a:off x="7762875" y="3200400"/>
              <a:ext cx="123825" cy="127000"/>
            </a:xfrm>
            <a:custGeom>
              <a:avLst/>
              <a:gdLst>
                <a:gd name="T0" fmla="*/ 311 w 312"/>
                <a:gd name="T1" fmla="*/ 127 h 322"/>
                <a:gd name="T2" fmla="*/ 308 w 312"/>
                <a:gd name="T3" fmla="*/ 124 h 322"/>
                <a:gd name="T4" fmla="*/ 306 w 312"/>
                <a:gd name="T5" fmla="*/ 121 h 322"/>
                <a:gd name="T6" fmla="*/ 304 w 312"/>
                <a:gd name="T7" fmla="*/ 120 h 322"/>
                <a:gd name="T8" fmla="*/ 300 w 312"/>
                <a:gd name="T9" fmla="*/ 119 h 322"/>
                <a:gd name="T10" fmla="*/ 200 w 312"/>
                <a:gd name="T11" fmla="*/ 119 h 322"/>
                <a:gd name="T12" fmla="*/ 167 w 312"/>
                <a:gd name="T13" fmla="*/ 8 h 322"/>
                <a:gd name="T14" fmla="*/ 166 w 312"/>
                <a:gd name="T15" fmla="*/ 5 h 322"/>
                <a:gd name="T16" fmla="*/ 163 w 312"/>
                <a:gd name="T17" fmla="*/ 2 h 322"/>
                <a:gd name="T18" fmla="*/ 160 w 312"/>
                <a:gd name="T19" fmla="*/ 0 h 322"/>
                <a:gd name="T20" fmla="*/ 156 w 312"/>
                <a:gd name="T21" fmla="*/ 0 h 322"/>
                <a:gd name="T22" fmla="*/ 153 w 312"/>
                <a:gd name="T23" fmla="*/ 0 h 322"/>
                <a:gd name="T24" fmla="*/ 149 w 312"/>
                <a:gd name="T25" fmla="*/ 2 h 322"/>
                <a:gd name="T26" fmla="*/ 146 w 312"/>
                <a:gd name="T27" fmla="*/ 5 h 322"/>
                <a:gd name="T28" fmla="*/ 144 w 312"/>
                <a:gd name="T29" fmla="*/ 8 h 322"/>
                <a:gd name="T30" fmla="*/ 111 w 312"/>
                <a:gd name="T31" fmla="*/ 119 h 322"/>
                <a:gd name="T32" fmla="*/ 12 w 312"/>
                <a:gd name="T33" fmla="*/ 119 h 322"/>
                <a:gd name="T34" fmla="*/ 9 w 312"/>
                <a:gd name="T35" fmla="*/ 120 h 322"/>
                <a:gd name="T36" fmla="*/ 5 w 312"/>
                <a:gd name="T37" fmla="*/ 121 h 322"/>
                <a:gd name="T38" fmla="*/ 3 w 312"/>
                <a:gd name="T39" fmla="*/ 124 h 322"/>
                <a:gd name="T40" fmla="*/ 0 w 312"/>
                <a:gd name="T41" fmla="*/ 127 h 322"/>
                <a:gd name="T42" fmla="*/ 0 w 312"/>
                <a:gd name="T43" fmla="*/ 131 h 322"/>
                <a:gd name="T44" fmla="*/ 0 w 312"/>
                <a:gd name="T45" fmla="*/ 134 h 322"/>
                <a:gd name="T46" fmla="*/ 2 w 312"/>
                <a:gd name="T47" fmla="*/ 138 h 322"/>
                <a:gd name="T48" fmla="*/ 4 w 312"/>
                <a:gd name="T49" fmla="*/ 140 h 322"/>
                <a:gd name="T50" fmla="*/ 81 w 312"/>
                <a:gd name="T51" fmla="*/ 204 h 322"/>
                <a:gd name="T52" fmla="*/ 37 w 312"/>
                <a:gd name="T53" fmla="*/ 306 h 322"/>
                <a:gd name="T54" fmla="*/ 36 w 312"/>
                <a:gd name="T55" fmla="*/ 309 h 322"/>
                <a:gd name="T56" fmla="*/ 36 w 312"/>
                <a:gd name="T57" fmla="*/ 314 h 322"/>
                <a:gd name="T58" fmla="*/ 38 w 312"/>
                <a:gd name="T59" fmla="*/ 317 h 322"/>
                <a:gd name="T60" fmla="*/ 41 w 312"/>
                <a:gd name="T61" fmla="*/ 320 h 322"/>
                <a:gd name="T62" fmla="*/ 43 w 312"/>
                <a:gd name="T63" fmla="*/ 322 h 322"/>
                <a:gd name="T64" fmla="*/ 48 w 312"/>
                <a:gd name="T65" fmla="*/ 322 h 322"/>
                <a:gd name="T66" fmla="*/ 52 w 312"/>
                <a:gd name="T67" fmla="*/ 322 h 322"/>
                <a:gd name="T68" fmla="*/ 55 w 312"/>
                <a:gd name="T69" fmla="*/ 321 h 322"/>
                <a:gd name="T70" fmla="*/ 156 w 312"/>
                <a:gd name="T71" fmla="*/ 253 h 322"/>
                <a:gd name="T72" fmla="*/ 257 w 312"/>
                <a:gd name="T73" fmla="*/ 321 h 322"/>
                <a:gd name="T74" fmla="*/ 260 w 312"/>
                <a:gd name="T75" fmla="*/ 322 h 322"/>
                <a:gd name="T76" fmla="*/ 263 w 312"/>
                <a:gd name="T77" fmla="*/ 322 h 322"/>
                <a:gd name="T78" fmla="*/ 268 w 312"/>
                <a:gd name="T79" fmla="*/ 322 h 322"/>
                <a:gd name="T80" fmla="*/ 272 w 312"/>
                <a:gd name="T81" fmla="*/ 320 h 322"/>
                <a:gd name="T82" fmla="*/ 274 w 312"/>
                <a:gd name="T83" fmla="*/ 317 h 322"/>
                <a:gd name="T84" fmla="*/ 275 w 312"/>
                <a:gd name="T85" fmla="*/ 314 h 322"/>
                <a:gd name="T86" fmla="*/ 275 w 312"/>
                <a:gd name="T87" fmla="*/ 310 h 322"/>
                <a:gd name="T88" fmla="*/ 275 w 312"/>
                <a:gd name="T89" fmla="*/ 306 h 322"/>
                <a:gd name="T90" fmla="*/ 231 w 312"/>
                <a:gd name="T91" fmla="*/ 207 h 322"/>
                <a:gd name="T92" fmla="*/ 307 w 312"/>
                <a:gd name="T93" fmla="*/ 140 h 322"/>
                <a:gd name="T94" fmla="*/ 310 w 312"/>
                <a:gd name="T95" fmla="*/ 138 h 322"/>
                <a:gd name="T96" fmla="*/ 311 w 312"/>
                <a:gd name="T97" fmla="*/ 134 h 322"/>
                <a:gd name="T98" fmla="*/ 312 w 312"/>
                <a:gd name="T99" fmla="*/ 131 h 322"/>
                <a:gd name="T100" fmla="*/ 311 w 312"/>
                <a:gd name="T101" fmla="*/ 12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12" h="322">
                  <a:moveTo>
                    <a:pt x="311" y="127"/>
                  </a:moveTo>
                  <a:lnTo>
                    <a:pt x="308" y="124"/>
                  </a:lnTo>
                  <a:lnTo>
                    <a:pt x="306" y="121"/>
                  </a:lnTo>
                  <a:lnTo>
                    <a:pt x="304" y="120"/>
                  </a:lnTo>
                  <a:lnTo>
                    <a:pt x="300" y="119"/>
                  </a:lnTo>
                  <a:lnTo>
                    <a:pt x="200" y="119"/>
                  </a:lnTo>
                  <a:lnTo>
                    <a:pt x="167" y="8"/>
                  </a:lnTo>
                  <a:lnTo>
                    <a:pt x="166" y="5"/>
                  </a:lnTo>
                  <a:lnTo>
                    <a:pt x="163" y="2"/>
                  </a:lnTo>
                  <a:lnTo>
                    <a:pt x="160" y="0"/>
                  </a:lnTo>
                  <a:lnTo>
                    <a:pt x="156" y="0"/>
                  </a:lnTo>
                  <a:lnTo>
                    <a:pt x="153" y="0"/>
                  </a:lnTo>
                  <a:lnTo>
                    <a:pt x="149" y="2"/>
                  </a:lnTo>
                  <a:lnTo>
                    <a:pt x="146" y="5"/>
                  </a:lnTo>
                  <a:lnTo>
                    <a:pt x="144" y="8"/>
                  </a:lnTo>
                  <a:lnTo>
                    <a:pt x="111" y="119"/>
                  </a:lnTo>
                  <a:lnTo>
                    <a:pt x="12" y="119"/>
                  </a:lnTo>
                  <a:lnTo>
                    <a:pt x="9" y="120"/>
                  </a:lnTo>
                  <a:lnTo>
                    <a:pt x="5" y="121"/>
                  </a:lnTo>
                  <a:lnTo>
                    <a:pt x="3" y="124"/>
                  </a:lnTo>
                  <a:lnTo>
                    <a:pt x="0" y="127"/>
                  </a:lnTo>
                  <a:lnTo>
                    <a:pt x="0" y="131"/>
                  </a:lnTo>
                  <a:lnTo>
                    <a:pt x="0" y="134"/>
                  </a:lnTo>
                  <a:lnTo>
                    <a:pt x="2" y="138"/>
                  </a:lnTo>
                  <a:lnTo>
                    <a:pt x="4" y="140"/>
                  </a:lnTo>
                  <a:lnTo>
                    <a:pt x="81" y="204"/>
                  </a:lnTo>
                  <a:lnTo>
                    <a:pt x="37" y="306"/>
                  </a:lnTo>
                  <a:lnTo>
                    <a:pt x="36" y="309"/>
                  </a:lnTo>
                  <a:lnTo>
                    <a:pt x="36" y="314"/>
                  </a:lnTo>
                  <a:lnTo>
                    <a:pt x="38" y="317"/>
                  </a:lnTo>
                  <a:lnTo>
                    <a:pt x="41" y="320"/>
                  </a:lnTo>
                  <a:lnTo>
                    <a:pt x="43" y="322"/>
                  </a:lnTo>
                  <a:lnTo>
                    <a:pt x="48" y="322"/>
                  </a:lnTo>
                  <a:lnTo>
                    <a:pt x="52" y="322"/>
                  </a:lnTo>
                  <a:lnTo>
                    <a:pt x="55" y="321"/>
                  </a:lnTo>
                  <a:lnTo>
                    <a:pt x="156" y="253"/>
                  </a:lnTo>
                  <a:lnTo>
                    <a:pt x="257" y="321"/>
                  </a:lnTo>
                  <a:lnTo>
                    <a:pt x="260" y="322"/>
                  </a:lnTo>
                  <a:lnTo>
                    <a:pt x="263" y="322"/>
                  </a:lnTo>
                  <a:lnTo>
                    <a:pt x="268" y="322"/>
                  </a:lnTo>
                  <a:lnTo>
                    <a:pt x="272" y="320"/>
                  </a:lnTo>
                  <a:lnTo>
                    <a:pt x="274" y="317"/>
                  </a:lnTo>
                  <a:lnTo>
                    <a:pt x="275" y="314"/>
                  </a:lnTo>
                  <a:lnTo>
                    <a:pt x="275" y="310"/>
                  </a:lnTo>
                  <a:lnTo>
                    <a:pt x="275" y="306"/>
                  </a:lnTo>
                  <a:lnTo>
                    <a:pt x="231" y="207"/>
                  </a:lnTo>
                  <a:lnTo>
                    <a:pt x="307" y="140"/>
                  </a:lnTo>
                  <a:lnTo>
                    <a:pt x="310" y="138"/>
                  </a:lnTo>
                  <a:lnTo>
                    <a:pt x="311" y="134"/>
                  </a:lnTo>
                  <a:lnTo>
                    <a:pt x="312" y="131"/>
                  </a:lnTo>
                  <a:lnTo>
                    <a:pt x="311" y="1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latin typeface="Calibri Light"/>
              </a:endParaRPr>
            </a:p>
          </p:txBody>
        </p:sp>
        <p:sp>
          <p:nvSpPr>
            <p:cNvPr id="79" name="Freeform 3041"/>
            <p:cNvSpPr>
              <a:spLocks/>
            </p:cNvSpPr>
            <p:nvPr/>
          </p:nvSpPr>
          <p:spPr bwMode="auto">
            <a:xfrm>
              <a:off x="7600950" y="3200400"/>
              <a:ext cx="123825" cy="127000"/>
            </a:xfrm>
            <a:custGeom>
              <a:avLst/>
              <a:gdLst>
                <a:gd name="T0" fmla="*/ 300 w 312"/>
                <a:gd name="T1" fmla="*/ 119 h 322"/>
                <a:gd name="T2" fmla="*/ 201 w 312"/>
                <a:gd name="T3" fmla="*/ 119 h 322"/>
                <a:gd name="T4" fmla="*/ 168 w 312"/>
                <a:gd name="T5" fmla="*/ 8 h 322"/>
                <a:gd name="T6" fmla="*/ 167 w 312"/>
                <a:gd name="T7" fmla="*/ 5 h 322"/>
                <a:gd name="T8" fmla="*/ 163 w 312"/>
                <a:gd name="T9" fmla="*/ 2 h 322"/>
                <a:gd name="T10" fmla="*/ 161 w 312"/>
                <a:gd name="T11" fmla="*/ 0 h 322"/>
                <a:gd name="T12" fmla="*/ 156 w 312"/>
                <a:gd name="T13" fmla="*/ 0 h 322"/>
                <a:gd name="T14" fmla="*/ 153 w 312"/>
                <a:gd name="T15" fmla="*/ 0 h 322"/>
                <a:gd name="T16" fmla="*/ 149 w 312"/>
                <a:gd name="T17" fmla="*/ 2 h 322"/>
                <a:gd name="T18" fmla="*/ 147 w 312"/>
                <a:gd name="T19" fmla="*/ 5 h 322"/>
                <a:gd name="T20" fmla="*/ 146 w 312"/>
                <a:gd name="T21" fmla="*/ 8 h 322"/>
                <a:gd name="T22" fmla="*/ 112 w 312"/>
                <a:gd name="T23" fmla="*/ 119 h 322"/>
                <a:gd name="T24" fmla="*/ 13 w 312"/>
                <a:gd name="T25" fmla="*/ 119 h 322"/>
                <a:gd name="T26" fmla="*/ 9 w 312"/>
                <a:gd name="T27" fmla="*/ 120 h 322"/>
                <a:gd name="T28" fmla="*/ 6 w 312"/>
                <a:gd name="T29" fmla="*/ 121 h 322"/>
                <a:gd name="T30" fmla="*/ 4 w 312"/>
                <a:gd name="T31" fmla="*/ 124 h 322"/>
                <a:gd name="T32" fmla="*/ 2 w 312"/>
                <a:gd name="T33" fmla="*/ 127 h 322"/>
                <a:gd name="T34" fmla="*/ 0 w 312"/>
                <a:gd name="T35" fmla="*/ 131 h 322"/>
                <a:gd name="T36" fmla="*/ 2 w 312"/>
                <a:gd name="T37" fmla="*/ 134 h 322"/>
                <a:gd name="T38" fmla="*/ 3 w 312"/>
                <a:gd name="T39" fmla="*/ 138 h 322"/>
                <a:gd name="T40" fmla="*/ 5 w 312"/>
                <a:gd name="T41" fmla="*/ 140 h 322"/>
                <a:gd name="T42" fmla="*/ 82 w 312"/>
                <a:gd name="T43" fmla="*/ 204 h 322"/>
                <a:gd name="T44" fmla="*/ 38 w 312"/>
                <a:gd name="T45" fmla="*/ 306 h 322"/>
                <a:gd name="T46" fmla="*/ 37 w 312"/>
                <a:gd name="T47" fmla="*/ 309 h 322"/>
                <a:gd name="T48" fmla="*/ 37 w 312"/>
                <a:gd name="T49" fmla="*/ 314 h 322"/>
                <a:gd name="T50" fmla="*/ 38 w 312"/>
                <a:gd name="T51" fmla="*/ 317 h 322"/>
                <a:gd name="T52" fmla="*/ 41 w 312"/>
                <a:gd name="T53" fmla="*/ 320 h 322"/>
                <a:gd name="T54" fmla="*/ 44 w 312"/>
                <a:gd name="T55" fmla="*/ 322 h 322"/>
                <a:gd name="T56" fmla="*/ 48 w 312"/>
                <a:gd name="T57" fmla="*/ 322 h 322"/>
                <a:gd name="T58" fmla="*/ 52 w 312"/>
                <a:gd name="T59" fmla="*/ 322 h 322"/>
                <a:gd name="T60" fmla="*/ 55 w 312"/>
                <a:gd name="T61" fmla="*/ 321 h 322"/>
                <a:gd name="T62" fmla="*/ 156 w 312"/>
                <a:gd name="T63" fmla="*/ 253 h 322"/>
                <a:gd name="T64" fmla="*/ 257 w 312"/>
                <a:gd name="T65" fmla="*/ 321 h 322"/>
                <a:gd name="T66" fmla="*/ 261 w 312"/>
                <a:gd name="T67" fmla="*/ 322 h 322"/>
                <a:gd name="T68" fmla="*/ 264 w 312"/>
                <a:gd name="T69" fmla="*/ 322 h 322"/>
                <a:gd name="T70" fmla="*/ 268 w 312"/>
                <a:gd name="T71" fmla="*/ 322 h 322"/>
                <a:gd name="T72" fmla="*/ 272 w 312"/>
                <a:gd name="T73" fmla="*/ 320 h 322"/>
                <a:gd name="T74" fmla="*/ 275 w 312"/>
                <a:gd name="T75" fmla="*/ 317 h 322"/>
                <a:gd name="T76" fmla="*/ 276 w 312"/>
                <a:gd name="T77" fmla="*/ 314 h 322"/>
                <a:gd name="T78" fmla="*/ 276 w 312"/>
                <a:gd name="T79" fmla="*/ 310 h 322"/>
                <a:gd name="T80" fmla="*/ 275 w 312"/>
                <a:gd name="T81" fmla="*/ 306 h 322"/>
                <a:gd name="T82" fmla="*/ 231 w 312"/>
                <a:gd name="T83" fmla="*/ 207 h 322"/>
                <a:gd name="T84" fmla="*/ 308 w 312"/>
                <a:gd name="T85" fmla="*/ 140 h 322"/>
                <a:gd name="T86" fmla="*/ 311 w 312"/>
                <a:gd name="T87" fmla="*/ 138 h 322"/>
                <a:gd name="T88" fmla="*/ 312 w 312"/>
                <a:gd name="T89" fmla="*/ 134 h 322"/>
                <a:gd name="T90" fmla="*/ 312 w 312"/>
                <a:gd name="T91" fmla="*/ 131 h 322"/>
                <a:gd name="T92" fmla="*/ 312 w 312"/>
                <a:gd name="T93" fmla="*/ 127 h 322"/>
                <a:gd name="T94" fmla="*/ 310 w 312"/>
                <a:gd name="T95" fmla="*/ 124 h 322"/>
                <a:gd name="T96" fmla="*/ 307 w 312"/>
                <a:gd name="T97" fmla="*/ 121 h 322"/>
                <a:gd name="T98" fmla="*/ 304 w 312"/>
                <a:gd name="T99" fmla="*/ 120 h 322"/>
                <a:gd name="T100" fmla="*/ 300 w 312"/>
                <a:gd name="T101" fmla="*/ 119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12" h="322">
                  <a:moveTo>
                    <a:pt x="300" y="119"/>
                  </a:moveTo>
                  <a:lnTo>
                    <a:pt x="201" y="119"/>
                  </a:lnTo>
                  <a:lnTo>
                    <a:pt x="168" y="8"/>
                  </a:lnTo>
                  <a:lnTo>
                    <a:pt x="167" y="5"/>
                  </a:lnTo>
                  <a:lnTo>
                    <a:pt x="163" y="2"/>
                  </a:lnTo>
                  <a:lnTo>
                    <a:pt x="161" y="0"/>
                  </a:lnTo>
                  <a:lnTo>
                    <a:pt x="156" y="0"/>
                  </a:lnTo>
                  <a:lnTo>
                    <a:pt x="153" y="0"/>
                  </a:lnTo>
                  <a:lnTo>
                    <a:pt x="149" y="2"/>
                  </a:lnTo>
                  <a:lnTo>
                    <a:pt x="147" y="5"/>
                  </a:lnTo>
                  <a:lnTo>
                    <a:pt x="146" y="8"/>
                  </a:lnTo>
                  <a:lnTo>
                    <a:pt x="112" y="119"/>
                  </a:lnTo>
                  <a:lnTo>
                    <a:pt x="13" y="119"/>
                  </a:lnTo>
                  <a:lnTo>
                    <a:pt x="9" y="120"/>
                  </a:lnTo>
                  <a:lnTo>
                    <a:pt x="6" y="121"/>
                  </a:lnTo>
                  <a:lnTo>
                    <a:pt x="4" y="124"/>
                  </a:lnTo>
                  <a:lnTo>
                    <a:pt x="2" y="127"/>
                  </a:lnTo>
                  <a:lnTo>
                    <a:pt x="0" y="131"/>
                  </a:lnTo>
                  <a:lnTo>
                    <a:pt x="2" y="134"/>
                  </a:lnTo>
                  <a:lnTo>
                    <a:pt x="3" y="138"/>
                  </a:lnTo>
                  <a:lnTo>
                    <a:pt x="5" y="140"/>
                  </a:lnTo>
                  <a:lnTo>
                    <a:pt x="82" y="204"/>
                  </a:lnTo>
                  <a:lnTo>
                    <a:pt x="38" y="306"/>
                  </a:lnTo>
                  <a:lnTo>
                    <a:pt x="37" y="309"/>
                  </a:lnTo>
                  <a:lnTo>
                    <a:pt x="37" y="314"/>
                  </a:lnTo>
                  <a:lnTo>
                    <a:pt x="38" y="317"/>
                  </a:lnTo>
                  <a:lnTo>
                    <a:pt x="41" y="320"/>
                  </a:lnTo>
                  <a:lnTo>
                    <a:pt x="44" y="322"/>
                  </a:lnTo>
                  <a:lnTo>
                    <a:pt x="48" y="322"/>
                  </a:lnTo>
                  <a:lnTo>
                    <a:pt x="52" y="322"/>
                  </a:lnTo>
                  <a:lnTo>
                    <a:pt x="55" y="321"/>
                  </a:lnTo>
                  <a:lnTo>
                    <a:pt x="156" y="253"/>
                  </a:lnTo>
                  <a:lnTo>
                    <a:pt x="257" y="321"/>
                  </a:lnTo>
                  <a:lnTo>
                    <a:pt x="261" y="322"/>
                  </a:lnTo>
                  <a:lnTo>
                    <a:pt x="264" y="322"/>
                  </a:lnTo>
                  <a:lnTo>
                    <a:pt x="268" y="322"/>
                  </a:lnTo>
                  <a:lnTo>
                    <a:pt x="272" y="320"/>
                  </a:lnTo>
                  <a:lnTo>
                    <a:pt x="275" y="317"/>
                  </a:lnTo>
                  <a:lnTo>
                    <a:pt x="276" y="314"/>
                  </a:lnTo>
                  <a:lnTo>
                    <a:pt x="276" y="310"/>
                  </a:lnTo>
                  <a:lnTo>
                    <a:pt x="275" y="306"/>
                  </a:lnTo>
                  <a:lnTo>
                    <a:pt x="231" y="207"/>
                  </a:lnTo>
                  <a:lnTo>
                    <a:pt x="308" y="140"/>
                  </a:lnTo>
                  <a:lnTo>
                    <a:pt x="311" y="138"/>
                  </a:lnTo>
                  <a:lnTo>
                    <a:pt x="312" y="134"/>
                  </a:lnTo>
                  <a:lnTo>
                    <a:pt x="312" y="131"/>
                  </a:lnTo>
                  <a:lnTo>
                    <a:pt x="312" y="127"/>
                  </a:lnTo>
                  <a:lnTo>
                    <a:pt x="310" y="124"/>
                  </a:lnTo>
                  <a:lnTo>
                    <a:pt x="307" y="121"/>
                  </a:lnTo>
                  <a:lnTo>
                    <a:pt x="304" y="120"/>
                  </a:lnTo>
                  <a:lnTo>
                    <a:pt x="300" y="1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latin typeface="Calibri Light"/>
              </a:endParaRPr>
            </a:p>
          </p:txBody>
        </p:sp>
      </p:grpSp>
      <p:grpSp>
        <p:nvGrpSpPr>
          <p:cNvPr id="80" name="Group 79"/>
          <p:cNvGrpSpPr/>
          <p:nvPr/>
        </p:nvGrpSpPr>
        <p:grpSpPr>
          <a:xfrm>
            <a:off x="2630608" y="2974652"/>
            <a:ext cx="285750" cy="279400"/>
            <a:chOff x="7600950" y="3048000"/>
            <a:chExt cx="285750" cy="279400"/>
          </a:xfrm>
          <a:solidFill>
            <a:srgbClr val="FEA34F"/>
          </a:solidFill>
          <a:effectLst>
            <a:outerShdw blurRad="38100" dist="25400" dir="5400000" algn="ctr" rotWithShape="0">
              <a:srgbClr val="000000">
                <a:alpha val="20000"/>
              </a:srgbClr>
            </a:outerShdw>
          </a:effectLst>
        </p:grpSpPr>
        <p:sp>
          <p:nvSpPr>
            <p:cNvPr id="81" name="Freeform 3039"/>
            <p:cNvSpPr>
              <a:spLocks/>
            </p:cNvSpPr>
            <p:nvPr/>
          </p:nvSpPr>
          <p:spPr bwMode="auto">
            <a:xfrm>
              <a:off x="7681913" y="3048000"/>
              <a:ext cx="123825" cy="128588"/>
            </a:xfrm>
            <a:custGeom>
              <a:avLst/>
              <a:gdLst>
                <a:gd name="T0" fmla="*/ 263 w 310"/>
                <a:gd name="T1" fmla="*/ 323 h 323"/>
                <a:gd name="T2" fmla="*/ 268 w 310"/>
                <a:gd name="T3" fmla="*/ 323 h 323"/>
                <a:gd name="T4" fmla="*/ 271 w 310"/>
                <a:gd name="T5" fmla="*/ 321 h 323"/>
                <a:gd name="T6" fmla="*/ 274 w 310"/>
                <a:gd name="T7" fmla="*/ 317 h 323"/>
                <a:gd name="T8" fmla="*/ 275 w 310"/>
                <a:gd name="T9" fmla="*/ 314 h 323"/>
                <a:gd name="T10" fmla="*/ 275 w 310"/>
                <a:gd name="T11" fmla="*/ 310 h 323"/>
                <a:gd name="T12" fmla="*/ 274 w 310"/>
                <a:gd name="T13" fmla="*/ 307 h 323"/>
                <a:gd name="T14" fmla="*/ 231 w 310"/>
                <a:gd name="T15" fmla="*/ 207 h 323"/>
                <a:gd name="T16" fmla="*/ 307 w 310"/>
                <a:gd name="T17" fmla="*/ 141 h 323"/>
                <a:gd name="T18" fmla="*/ 309 w 310"/>
                <a:gd name="T19" fmla="*/ 138 h 323"/>
                <a:gd name="T20" fmla="*/ 310 w 310"/>
                <a:gd name="T21" fmla="*/ 135 h 323"/>
                <a:gd name="T22" fmla="*/ 310 w 310"/>
                <a:gd name="T23" fmla="*/ 132 h 323"/>
                <a:gd name="T24" fmla="*/ 310 w 310"/>
                <a:gd name="T25" fmla="*/ 128 h 323"/>
                <a:gd name="T26" fmla="*/ 308 w 310"/>
                <a:gd name="T27" fmla="*/ 125 h 323"/>
                <a:gd name="T28" fmla="*/ 306 w 310"/>
                <a:gd name="T29" fmla="*/ 122 h 323"/>
                <a:gd name="T30" fmla="*/ 302 w 310"/>
                <a:gd name="T31" fmla="*/ 121 h 323"/>
                <a:gd name="T32" fmla="*/ 299 w 310"/>
                <a:gd name="T33" fmla="*/ 120 h 323"/>
                <a:gd name="T34" fmla="*/ 200 w 310"/>
                <a:gd name="T35" fmla="*/ 120 h 323"/>
                <a:gd name="T36" fmla="*/ 167 w 310"/>
                <a:gd name="T37" fmla="*/ 9 h 323"/>
                <a:gd name="T38" fmla="*/ 165 w 310"/>
                <a:gd name="T39" fmla="*/ 6 h 323"/>
                <a:gd name="T40" fmla="*/ 163 w 310"/>
                <a:gd name="T41" fmla="*/ 2 h 323"/>
                <a:gd name="T42" fmla="*/ 159 w 310"/>
                <a:gd name="T43" fmla="*/ 1 h 323"/>
                <a:gd name="T44" fmla="*/ 156 w 310"/>
                <a:gd name="T45" fmla="*/ 0 h 323"/>
                <a:gd name="T46" fmla="*/ 151 w 310"/>
                <a:gd name="T47" fmla="*/ 1 h 323"/>
                <a:gd name="T48" fmla="*/ 149 w 310"/>
                <a:gd name="T49" fmla="*/ 2 h 323"/>
                <a:gd name="T50" fmla="*/ 145 w 310"/>
                <a:gd name="T51" fmla="*/ 6 h 323"/>
                <a:gd name="T52" fmla="*/ 144 w 310"/>
                <a:gd name="T53" fmla="*/ 9 h 323"/>
                <a:gd name="T54" fmla="*/ 111 w 310"/>
                <a:gd name="T55" fmla="*/ 120 h 323"/>
                <a:gd name="T56" fmla="*/ 12 w 310"/>
                <a:gd name="T57" fmla="*/ 120 h 323"/>
                <a:gd name="T58" fmla="*/ 8 w 310"/>
                <a:gd name="T59" fmla="*/ 121 h 323"/>
                <a:gd name="T60" fmla="*/ 5 w 310"/>
                <a:gd name="T61" fmla="*/ 122 h 323"/>
                <a:gd name="T62" fmla="*/ 2 w 310"/>
                <a:gd name="T63" fmla="*/ 125 h 323"/>
                <a:gd name="T64" fmla="*/ 0 w 310"/>
                <a:gd name="T65" fmla="*/ 128 h 323"/>
                <a:gd name="T66" fmla="*/ 0 w 310"/>
                <a:gd name="T67" fmla="*/ 132 h 323"/>
                <a:gd name="T68" fmla="*/ 0 w 310"/>
                <a:gd name="T69" fmla="*/ 135 h 323"/>
                <a:gd name="T70" fmla="*/ 1 w 310"/>
                <a:gd name="T71" fmla="*/ 138 h 323"/>
                <a:gd name="T72" fmla="*/ 4 w 310"/>
                <a:gd name="T73" fmla="*/ 141 h 323"/>
                <a:gd name="T74" fmla="*/ 81 w 310"/>
                <a:gd name="T75" fmla="*/ 205 h 323"/>
                <a:gd name="T76" fmla="*/ 37 w 310"/>
                <a:gd name="T77" fmla="*/ 307 h 323"/>
                <a:gd name="T78" fmla="*/ 36 w 310"/>
                <a:gd name="T79" fmla="*/ 310 h 323"/>
                <a:gd name="T80" fmla="*/ 36 w 310"/>
                <a:gd name="T81" fmla="*/ 314 h 323"/>
                <a:gd name="T82" fmla="*/ 37 w 310"/>
                <a:gd name="T83" fmla="*/ 317 h 323"/>
                <a:gd name="T84" fmla="*/ 39 w 310"/>
                <a:gd name="T85" fmla="*/ 321 h 323"/>
                <a:gd name="T86" fmla="*/ 43 w 310"/>
                <a:gd name="T87" fmla="*/ 323 h 323"/>
                <a:gd name="T88" fmla="*/ 46 w 310"/>
                <a:gd name="T89" fmla="*/ 323 h 323"/>
                <a:gd name="T90" fmla="*/ 51 w 310"/>
                <a:gd name="T91" fmla="*/ 323 h 323"/>
                <a:gd name="T92" fmla="*/ 55 w 310"/>
                <a:gd name="T93" fmla="*/ 322 h 323"/>
                <a:gd name="T94" fmla="*/ 156 w 310"/>
                <a:gd name="T95" fmla="*/ 254 h 323"/>
                <a:gd name="T96" fmla="*/ 257 w 310"/>
                <a:gd name="T97" fmla="*/ 322 h 323"/>
                <a:gd name="T98" fmla="*/ 259 w 310"/>
                <a:gd name="T99" fmla="*/ 323 h 323"/>
                <a:gd name="T100" fmla="*/ 263 w 310"/>
                <a:gd name="T101" fmla="*/ 323 h 323"/>
                <a:gd name="T102" fmla="*/ 263 w 310"/>
                <a:gd name="T103" fmla="*/ 323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10" h="323">
                  <a:moveTo>
                    <a:pt x="263" y="323"/>
                  </a:moveTo>
                  <a:lnTo>
                    <a:pt x="268" y="323"/>
                  </a:lnTo>
                  <a:lnTo>
                    <a:pt x="271" y="321"/>
                  </a:lnTo>
                  <a:lnTo>
                    <a:pt x="274" y="317"/>
                  </a:lnTo>
                  <a:lnTo>
                    <a:pt x="275" y="314"/>
                  </a:lnTo>
                  <a:lnTo>
                    <a:pt x="275" y="310"/>
                  </a:lnTo>
                  <a:lnTo>
                    <a:pt x="274" y="307"/>
                  </a:lnTo>
                  <a:lnTo>
                    <a:pt x="231" y="207"/>
                  </a:lnTo>
                  <a:lnTo>
                    <a:pt x="307" y="141"/>
                  </a:lnTo>
                  <a:lnTo>
                    <a:pt x="309" y="138"/>
                  </a:lnTo>
                  <a:lnTo>
                    <a:pt x="310" y="135"/>
                  </a:lnTo>
                  <a:lnTo>
                    <a:pt x="310" y="132"/>
                  </a:lnTo>
                  <a:lnTo>
                    <a:pt x="310" y="128"/>
                  </a:lnTo>
                  <a:lnTo>
                    <a:pt x="308" y="125"/>
                  </a:lnTo>
                  <a:lnTo>
                    <a:pt x="306" y="122"/>
                  </a:lnTo>
                  <a:lnTo>
                    <a:pt x="302" y="121"/>
                  </a:lnTo>
                  <a:lnTo>
                    <a:pt x="299" y="120"/>
                  </a:lnTo>
                  <a:lnTo>
                    <a:pt x="200" y="120"/>
                  </a:lnTo>
                  <a:lnTo>
                    <a:pt x="167" y="9"/>
                  </a:lnTo>
                  <a:lnTo>
                    <a:pt x="165" y="6"/>
                  </a:lnTo>
                  <a:lnTo>
                    <a:pt x="163" y="2"/>
                  </a:lnTo>
                  <a:lnTo>
                    <a:pt x="159" y="1"/>
                  </a:lnTo>
                  <a:lnTo>
                    <a:pt x="156" y="0"/>
                  </a:lnTo>
                  <a:lnTo>
                    <a:pt x="151" y="1"/>
                  </a:lnTo>
                  <a:lnTo>
                    <a:pt x="149" y="2"/>
                  </a:lnTo>
                  <a:lnTo>
                    <a:pt x="145" y="6"/>
                  </a:lnTo>
                  <a:lnTo>
                    <a:pt x="144" y="9"/>
                  </a:lnTo>
                  <a:lnTo>
                    <a:pt x="111" y="120"/>
                  </a:lnTo>
                  <a:lnTo>
                    <a:pt x="12" y="120"/>
                  </a:lnTo>
                  <a:lnTo>
                    <a:pt x="8" y="121"/>
                  </a:lnTo>
                  <a:lnTo>
                    <a:pt x="5" y="122"/>
                  </a:lnTo>
                  <a:lnTo>
                    <a:pt x="2" y="125"/>
                  </a:lnTo>
                  <a:lnTo>
                    <a:pt x="0" y="128"/>
                  </a:lnTo>
                  <a:lnTo>
                    <a:pt x="0" y="132"/>
                  </a:lnTo>
                  <a:lnTo>
                    <a:pt x="0" y="135"/>
                  </a:lnTo>
                  <a:lnTo>
                    <a:pt x="1" y="138"/>
                  </a:lnTo>
                  <a:lnTo>
                    <a:pt x="4" y="141"/>
                  </a:lnTo>
                  <a:lnTo>
                    <a:pt x="81" y="205"/>
                  </a:lnTo>
                  <a:lnTo>
                    <a:pt x="37" y="307"/>
                  </a:lnTo>
                  <a:lnTo>
                    <a:pt x="36" y="310"/>
                  </a:lnTo>
                  <a:lnTo>
                    <a:pt x="36" y="314"/>
                  </a:lnTo>
                  <a:lnTo>
                    <a:pt x="37" y="317"/>
                  </a:lnTo>
                  <a:lnTo>
                    <a:pt x="39" y="321"/>
                  </a:lnTo>
                  <a:lnTo>
                    <a:pt x="43" y="323"/>
                  </a:lnTo>
                  <a:lnTo>
                    <a:pt x="46" y="323"/>
                  </a:lnTo>
                  <a:lnTo>
                    <a:pt x="51" y="323"/>
                  </a:lnTo>
                  <a:lnTo>
                    <a:pt x="55" y="322"/>
                  </a:lnTo>
                  <a:lnTo>
                    <a:pt x="156" y="254"/>
                  </a:lnTo>
                  <a:lnTo>
                    <a:pt x="257" y="322"/>
                  </a:lnTo>
                  <a:lnTo>
                    <a:pt x="259" y="323"/>
                  </a:lnTo>
                  <a:lnTo>
                    <a:pt x="263" y="323"/>
                  </a:lnTo>
                  <a:lnTo>
                    <a:pt x="263"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latin typeface="Calibri Light"/>
              </a:endParaRPr>
            </a:p>
          </p:txBody>
        </p:sp>
        <p:sp>
          <p:nvSpPr>
            <p:cNvPr id="82" name="Freeform 3040"/>
            <p:cNvSpPr>
              <a:spLocks/>
            </p:cNvSpPr>
            <p:nvPr/>
          </p:nvSpPr>
          <p:spPr bwMode="auto">
            <a:xfrm>
              <a:off x="7762875" y="3200400"/>
              <a:ext cx="123825" cy="127000"/>
            </a:xfrm>
            <a:custGeom>
              <a:avLst/>
              <a:gdLst>
                <a:gd name="T0" fmla="*/ 311 w 312"/>
                <a:gd name="T1" fmla="*/ 127 h 322"/>
                <a:gd name="T2" fmla="*/ 308 w 312"/>
                <a:gd name="T3" fmla="*/ 124 h 322"/>
                <a:gd name="T4" fmla="*/ 306 w 312"/>
                <a:gd name="T5" fmla="*/ 121 h 322"/>
                <a:gd name="T6" fmla="*/ 304 w 312"/>
                <a:gd name="T7" fmla="*/ 120 h 322"/>
                <a:gd name="T8" fmla="*/ 300 w 312"/>
                <a:gd name="T9" fmla="*/ 119 h 322"/>
                <a:gd name="T10" fmla="*/ 200 w 312"/>
                <a:gd name="T11" fmla="*/ 119 h 322"/>
                <a:gd name="T12" fmla="*/ 167 w 312"/>
                <a:gd name="T13" fmla="*/ 8 h 322"/>
                <a:gd name="T14" fmla="*/ 166 w 312"/>
                <a:gd name="T15" fmla="*/ 5 h 322"/>
                <a:gd name="T16" fmla="*/ 163 w 312"/>
                <a:gd name="T17" fmla="*/ 2 h 322"/>
                <a:gd name="T18" fmla="*/ 160 w 312"/>
                <a:gd name="T19" fmla="*/ 0 h 322"/>
                <a:gd name="T20" fmla="*/ 156 w 312"/>
                <a:gd name="T21" fmla="*/ 0 h 322"/>
                <a:gd name="T22" fmla="*/ 153 w 312"/>
                <a:gd name="T23" fmla="*/ 0 h 322"/>
                <a:gd name="T24" fmla="*/ 149 w 312"/>
                <a:gd name="T25" fmla="*/ 2 h 322"/>
                <a:gd name="T26" fmla="*/ 146 w 312"/>
                <a:gd name="T27" fmla="*/ 5 h 322"/>
                <a:gd name="T28" fmla="*/ 144 w 312"/>
                <a:gd name="T29" fmla="*/ 8 h 322"/>
                <a:gd name="T30" fmla="*/ 111 w 312"/>
                <a:gd name="T31" fmla="*/ 119 h 322"/>
                <a:gd name="T32" fmla="*/ 12 w 312"/>
                <a:gd name="T33" fmla="*/ 119 h 322"/>
                <a:gd name="T34" fmla="*/ 9 w 312"/>
                <a:gd name="T35" fmla="*/ 120 h 322"/>
                <a:gd name="T36" fmla="*/ 5 w 312"/>
                <a:gd name="T37" fmla="*/ 121 h 322"/>
                <a:gd name="T38" fmla="*/ 3 w 312"/>
                <a:gd name="T39" fmla="*/ 124 h 322"/>
                <a:gd name="T40" fmla="*/ 0 w 312"/>
                <a:gd name="T41" fmla="*/ 127 h 322"/>
                <a:gd name="T42" fmla="*/ 0 w 312"/>
                <a:gd name="T43" fmla="*/ 131 h 322"/>
                <a:gd name="T44" fmla="*/ 0 w 312"/>
                <a:gd name="T45" fmla="*/ 134 h 322"/>
                <a:gd name="T46" fmla="*/ 2 w 312"/>
                <a:gd name="T47" fmla="*/ 138 h 322"/>
                <a:gd name="T48" fmla="*/ 4 w 312"/>
                <a:gd name="T49" fmla="*/ 140 h 322"/>
                <a:gd name="T50" fmla="*/ 81 w 312"/>
                <a:gd name="T51" fmla="*/ 204 h 322"/>
                <a:gd name="T52" fmla="*/ 37 w 312"/>
                <a:gd name="T53" fmla="*/ 306 h 322"/>
                <a:gd name="T54" fmla="*/ 36 w 312"/>
                <a:gd name="T55" fmla="*/ 309 h 322"/>
                <a:gd name="T56" fmla="*/ 36 w 312"/>
                <a:gd name="T57" fmla="*/ 314 h 322"/>
                <a:gd name="T58" fmla="*/ 38 w 312"/>
                <a:gd name="T59" fmla="*/ 317 h 322"/>
                <a:gd name="T60" fmla="*/ 41 w 312"/>
                <a:gd name="T61" fmla="*/ 320 h 322"/>
                <a:gd name="T62" fmla="*/ 43 w 312"/>
                <a:gd name="T63" fmla="*/ 322 h 322"/>
                <a:gd name="T64" fmla="*/ 48 w 312"/>
                <a:gd name="T65" fmla="*/ 322 h 322"/>
                <a:gd name="T66" fmla="*/ 52 w 312"/>
                <a:gd name="T67" fmla="*/ 322 h 322"/>
                <a:gd name="T68" fmla="*/ 55 w 312"/>
                <a:gd name="T69" fmla="*/ 321 h 322"/>
                <a:gd name="T70" fmla="*/ 156 w 312"/>
                <a:gd name="T71" fmla="*/ 253 h 322"/>
                <a:gd name="T72" fmla="*/ 257 w 312"/>
                <a:gd name="T73" fmla="*/ 321 h 322"/>
                <a:gd name="T74" fmla="*/ 260 w 312"/>
                <a:gd name="T75" fmla="*/ 322 h 322"/>
                <a:gd name="T76" fmla="*/ 263 w 312"/>
                <a:gd name="T77" fmla="*/ 322 h 322"/>
                <a:gd name="T78" fmla="*/ 268 w 312"/>
                <a:gd name="T79" fmla="*/ 322 h 322"/>
                <a:gd name="T80" fmla="*/ 272 w 312"/>
                <a:gd name="T81" fmla="*/ 320 h 322"/>
                <a:gd name="T82" fmla="*/ 274 w 312"/>
                <a:gd name="T83" fmla="*/ 317 h 322"/>
                <a:gd name="T84" fmla="*/ 275 w 312"/>
                <a:gd name="T85" fmla="*/ 314 h 322"/>
                <a:gd name="T86" fmla="*/ 275 w 312"/>
                <a:gd name="T87" fmla="*/ 310 h 322"/>
                <a:gd name="T88" fmla="*/ 275 w 312"/>
                <a:gd name="T89" fmla="*/ 306 h 322"/>
                <a:gd name="T90" fmla="*/ 231 w 312"/>
                <a:gd name="T91" fmla="*/ 207 h 322"/>
                <a:gd name="T92" fmla="*/ 307 w 312"/>
                <a:gd name="T93" fmla="*/ 140 h 322"/>
                <a:gd name="T94" fmla="*/ 310 w 312"/>
                <a:gd name="T95" fmla="*/ 138 h 322"/>
                <a:gd name="T96" fmla="*/ 311 w 312"/>
                <a:gd name="T97" fmla="*/ 134 h 322"/>
                <a:gd name="T98" fmla="*/ 312 w 312"/>
                <a:gd name="T99" fmla="*/ 131 h 322"/>
                <a:gd name="T100" fmla="*/ 311 w 312"/>
                <a:gd name="T101" fmla="*/ 12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12" h="322">
                  <a:moveTo>
                    <a:pt x="311" y="127"/>
                  </a:moveTo>
                  <a:lnTo>
                    <a:pt x="308" y="124"/>
                  </a:lnTo>
                  <a:lnTo>
                    <a:pt x="306" y="121"/>
                  </a:lnTo>
                  <a:lnTo>
                    <a:pt x="304" y="120"/>
                  </a:lnTo>
                  <a:lnTo>
                    <a:pt x="300" y="119"/>
                  </a:lnTo>
                  <a:lnTo>
                    <a:pt x="200" y="119"/>
                  </a:lnTo>
                  <a:lnTo>
                    <a:pt x="167" y="8"/>
                  </a:lnTo>
                  <a:lnTo>
                    <a:pt x="166" y="5"/>
                  </a:lnTo>
                  <a:lnTo>
                    <a:pt x="163" y="2"/>
                  </a:lnTo>
                  <a:lnTo>
                    <a:pt x="160" y="0"/>
                  </a:lnTo>
                  <a:lnTo>
                    <a:pt x="156" y="0"/>
                  </a:lnTo>
                  <a:lnTo>
                    <a:pt x="153" y="0"/>
                  </a:lnTo>
                  <a:lnTo>
                    <a:pt x="149" y="2"/>
                  </a:lnTo>
                  <a:lnTo>
                    <a:pt x="146" y="5"/>
                  </a:lnTo>
                  <a:lnTo>
                    <a:pt x="144" y="8"/>
                  </a:lnTo>
                  <a:lnTo>
                    <a:pt x="111" y="119"/>
                  </a:lnTo>
                  <a:lnTo>
                    <a:pt x="12" y="119"/>
                  </a:lnTo>
                  <a:lnTo>
                    <a:pt x="9" y="120"/>
                  </a:lnTo>
                  <a:lnTo>
                    <a:pt x="5" y="121"/>
                  </a:lnTo>
                  <a:lnTo>
                    <a:pt x="3" y="124"/>
                  </a:lnTo>
                  <a:lnTo>
                    <a:pt x="0" y="127"/>
                  </a:lnTo>
                  <a:lnTo>
                    <a:pt x="0" y="131"/>
                  </a:lnTo>
                  <a:lnTo>
                    <a:pt x="0" y="134"/>
                  </a:lnTo>
                  <a:lnTo>
                    <a:pt x="2" y="138"/>
                  </a:lnTo>
                  <a:lnTo>
                    <a:pt x="4" y="140"/>
                  </a:lnTo>
                  <a:lnTo>
                    <a:pt x="81" y="204"/>
                  </a:lnTo>
                  <a:lnTo>
                    <a:pt x="37" y="306"/>
                  </a:lnTo>
                  <a:lnTo>
                    <a:pt x="36" y="309"/>
                  </a:lnTo>
                  <a:lnTo>
                    <a:pt x="36" y="314"/>
                  </a:lnTo>
                  <a:lnTo>
                    <a:pt x="38" y="317"/>
                  </a:lnTo>
                  <a:lnTo>
                    <a:pt x="41" y="320"/>
                  </a:lnTo>
                  <a:lnTo>
                    <a:pt x="43" y="322"/>
                  </a:lnTo>
                  <a:lnTo>
                    <a:pt x="48" y="322"/>
                  </a:lnTo>
                  <a:lnTo>
                    <a:pt x="52" y="322"/>
                  </a:lnTo>
                  <a:lnTo>
                    <a:pt x="55" y="321"/>
                  </a:lnTo>
                  <a:lnTo>
                    <a:pt x="156" y="253"/>
                  </a:lnTo>
                  <a:lnTo>
                    <a:pt x="257" y="321"/>
                  </a:lnTo>
                  <a:lnTo>
                    <a:pt x="260" y="322"/>
                  </a:lnTo>
                  <a:lnTo>
                    <a:pt x="263" y="322"/>
                  </a:lnTo>
                  <a:lnTo>
                    <a:pt x="268" y="322"/>
                  </a:lnTo>
                  <a:lnTo>
                    <a:pt x="272" y="320"/>
                  </a:lnTo>
                  <a:lnTo>
                    <a:pt x="274" y="317"/>
                  </a:lnTo>
                  <a:lnTo>
                    <a:pt x="275" y="314"/>
                  </a:lnTo>
                  <a:lnTo>
                    <a:pt x="275" y="310"/>
                  </a:lnTo>
                  <a:lnTo>
                    <a:pt x="275" y="306"/>
                  </a:lnTo>
                  <a:lnTo>
                    <a:pt x="231" y="207"/>
                  </a:lnTo>
                  <a:lnTo>
                    <a:pt x="307" y="140"/>
                  </a:lnTo>
                  <a:lnTo>
                    <a:pt x="310" y="138"/>
                  </a:lnTo>
                  <a:lnTo>
                    <a:pt x="311" y="134"/>
                  </a:lnTo>
                  <a:lnTo>
                    <a:pt x="312" y="131"/>
                  </a:lnTo>
                  <a:lnTo>
                    <a:pt x="311" y="1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latin typeface="Calibri Light"/>
              </a:endParaRPr>
            </a:p>
          </p:txBody>
        </p:sp>
        <p:sp>
          <p:nvSpPr>
            <p:cNvPr id="83" name="Freeform 3041"/>
            <p:cNvSpPr>
              <a:spLocks/>
            </p:cNvSpPr>
            <p:nvPr/>
          </p:nvSpPr>
          <p:spPr bwMode="auto">
            <a:xfrm>
              <a:off x="7600950" y="3200400"/>
              <a:ext cx="123825" cy="127000"/>
            </a:xfrm>
            <a:custGeom>
              <a:avLst/>
              <a:gdLst>
                <a:gd name="T0" fmla="*/ 300 w 312"/>
                <a:gd name="T1" fmla="*/ 119 h 322"/>
                <a:gd name="T2" fmla="*/ 201 w 312"/>
                <a:gd name="T3" fmla="*/ 119 h 322"/>
                <a:gd name="T4" fmla="*/ 168 w 312"/>
                <a:gd name="T5" fmla="*/ 8 h 322"/>
                <a:gd name="T6" fmla="*/ 167 w 312"/>
                <a:gd name="T7" fmla="*/ 5 h 322"/>
                <a:gd name="T8" fmla="*/ 163 w 312"/>
                <a:gd name="T9" fmla="*/ 2 h 322"/>
                <a:gd name="T10" fmla="*/ 161 w 312"/>
                <a:gd name="T11" fmla="*/ 0 h 322"/>
                <a:gd name="T12" fmla="*/ 156 w 312"/>
                <a:gd name="T13" fmla="*/ 0 h 322"/>
                <a:gd name="T14" fmla="*/ 153 w 312"/>
                <a:gd name="T15" fmla="*/ 0 h 322"/>
                <a:gd name="T16" fmla="*/ 149 w 312"/>
                <a:gd name="T17" fmla="*/ 2 h 322"/>
                <a:gd name="T18" fmla="*/ 147 w 312"/>
                <a:gd name="T19" fmla="*/ 5 h 322"/>
                <a:gd name="T20" fmla="*/ 146 w 312"/>
                <a:gd name="T21" fmla="*/ 8 h 322"/>
                <a:gd name="T22" fmla="*/ 112 w 312"/>
                <a:gd name="T23" fmla="*/ 119 h 322"/>
                <a:gd name="T24" fmla="*/ 13 w 312"/>
                <a:gd name="T25" fmla="*/ 119 h 322"/>
                <a:gd name="T26" fmla="*/ 9 w 312"/>
                <a:gd name="T27" fmla="*/ 120 h 322"/>
                <a:gd name="T28" fmla="*/ 6 w 312"/>
                <a:gd name="T29" fmla="*/ 121 h 322"/>
                <a:gd name="T30" fmla="*/ 4 w 312"/>
                <a:gd name="T31" fmla="*/ 124 h 322"/>
                <a:gd name="T32" fmla="*/ 2 w 312"/>
                <a:gd name="T33" fmla="*/ 127 h 322"/>
                <a:gd name="T34" fmla="*/ 0 w 312"/>
                <a:gd name="T35" fmla="*/ 131 h 322"/>
                <a:gd name="T36" fmla="*/ 2 w 312"/>
                <a:gd name="T37" fmla="*/ 134 h 322"/>
                <a:gd name="T38" fmla="*/ 3 w 312"/>
                <a:gd name="T39" fmla="*/ 138 h 322"/>
                <a:gd name="T40" fmla="*/ 5 w 312"/>
                <a:gd name="T41" fmla="*/ 140 h 322"/>
                <a:gd name="T42" fmla="*/ 82 w 312"/>
                <a:gd name="T43" fmla="*/ 204 h 322"/>
                <a:gd name="T44" fmla="*/ 38 w 312"/>
                <a:gd name="T45" fmla="*/ 306 h 322"/>
                <a:gd name="T46" fmla="*/ 37 w 312"/>
                <a:gd name="T47" fmla="*/ 309 h 322"/>
                <a:gd name="T48" fmla="*/ 37 w 312"/>
                <a:gd name="T49" fmla="*/ 314 h 322"/>
                <a:gd name="T50" fmla="*/ 38 w 312"/>
                <a:gd name="T51" fmla="*/ 317 h 322"/>
                <a:gd name="T52" fmla="*/ 41 w 312"/>
                <a:gd name="T53" fmla="*/ 320 h 322"/>
                <a:gd name="T54" fmla="*/ 44 w 312"/>
                <a:gd name="T55" fmla="*/ 322 h 322"/>
                <a:gd name="T56" fmla="*/ 48 w 312"/>
                <a:gd name="T57" fmla="*/ 322 h 322"/>
                <a:gd name="T58" fmla="*/ 52 w 312"/>
                <a:gd name="T59" fmla="*/ 322 h 322"/>
                <a:gd name="T60" fmla="*/ 55 w 312"/>
                <a:gd name="T61" fmla="*/ 321 h 322"/>
                <a:gd name="T62" fmla="*/ 156 w 312"/>
                <a:gd name="T63" fmla="*/ 253 h 322"/>
                <a:gd name="T64" fmla="*/ 257 w 312"/>
                <a:gd name="T65" fmla="*/ 321 h 322"/>
                <a:gd name="T66" fmla="*/ 261 w 312"/>
                <a:gd name="T67" fmla="*/ 322 h 322"/>
                <a:gd name="T68" fmla="*/ 264 w 312"/>
                <a:gd name="T69" fmla="*/ 322 h 322"/>
                <a:gd name="T70" fmla="*/ 268 w 312"/>
                <a:gd name="T71" fmla="*/ 322 h 322"/>
                <a:gd name="T72" fmla="*/ 272 w 312"/>
                <a:gd name="T73" fmla="*/ 320 h 322"/>
                <a:gd name="T74" fmla="*/ 275 w 312"/>
                <a:gd name="T75" fmla="*/ 317 h 322"/>
                <a:gd name="T76" fmla="*/ 276 w 312"/>
                <a:gd name="T77" fmla="*/ 314 h 322"/>
                <a:gd name="T78" fmla="*/ 276 w 312"/>
                <a:gd name="T79" fmla="*/ 310 h 322"/>
                <a:gd name="T80" fmla="*/ 275 w 312"/>
                <a:gd name="T81" fmla="*/ 306 h 322"/>
                <a:gd name="T82" fmla="*/ 231 w 312"/>
                <a:gd name="T83" fmla="*/ 207 h 322"/>
                <a:gd name="T84" fmla="*/ 308 w 312"/>
                <a:gd name="T85" fmla="*/ 140 h 322"/>
                <a:gd name="T86" fmla="*/ 311 w 312"/>
                <a:gd name="T87" fmla="*/ 138 h 322"/>
                <a:gd name="T88" fmla="*/ 312 w 312"/>
                <a:gd name="T89" fmla="*/ 134 h 322"/>
                <a:gd name="T90" fmla="*/ 312 w 312"/>
                <a:gd name="T91" fmla="*/ 131 h 322"/>
                <a:gd name="T92" fmla="*/ 312 w 312"/>
                <a:gd name="T93" fmla="*/ 127 h 322"/>
                <a:gd name="T94" fmla="*/ 310 w 312"/>
                <a:gd name="T95" fmla="*/ 124 h 322"/>
                <a:gd name="T96" fmla="*/ 307 w 312"/>
                <a:gd name="T97" fmla="*/ 121 h 322"/>
                <a:gd name="T98" fmla="*/ 304 w 312"/>
                <a:gd name="T99" fmla="*/ 120 h 322"/>
                <a:gd name="T100" fmla="*/ 300 w 312"/>
                <a:gd name="T101" fmla="*/ 119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12" h="322">
                  <a:moveTo>
                    <a:pt x="300" y="119"/>
                  </a:moveTo>
                  <a:lnTo>
                    <a:pt x="201" y="119"/>
                  </a:lnTo>
                  <a:lnTo>
                    <a:pt x="168" y="8"/>
                  </a:lnTo>
                  <a:lnTo>
                    <a:pt x="167" y="5"/>
                  </a:lnTo>
                  <a:lnTo>
                    <a:pt x="163" y="2"/>
                  </a:lnTo>
                  <a:lnTo>
                    <a:pt x="161" y="0"/>
                  </a:lnTo>
                  <a:lnTo>
                    <a:pt x="156" y="0"/>
                  </a:lnTo>
                  <a:lnTo>
                    <a:pt x="153" y="0"/>
                  </a:lnTo>
                  <a:lnTo>
                    <a:pt x="149" y="2"/>
                  </a:lnTo>
                  <a:lnTo>
                    <a:pt x="147" y="5"/>
                  </a:lnTo>
                  <a:lnTo>
                    <a:pt x="146" y="8"/>
                  </a:lnTo>
                  <a:lnTo>
                    <a:pt x="112" y="119"/>
                  </a:lnTo>
                  <a:lnTo>
                    <a:pt x="13" y="119"/>
                  </a:lnTo>
                  <a:lnTo>
                    <a:pt x="9" y="120"/>
                  </a:lnTo>
                  <a:lnTo>
                    <a:pt x="6" y="121"/>
                  </a:lnTo>
                  <a:lnTo>
                    <a:pt x="4" y="124"/>
                  </a:lnTo>
                  <a:lnTo>
                    <a:pt x="2" y="127"/>
                  </a:lnTo>
                  <a:lnTo>
                    <a:pt x="0" y="131"/>
                  </a:lnTo>
                  <a:lnTo>
                    <a:pt x="2" y="134"/>
                  </a:lnTo>
                  <a:lnTo>
                    <a:pt x="3" y="138"/>
                  </a:lnTo>
                  <a:lnTo>
                    <a:pt x="5" y="140"/>
                  </a:lnTo>
                  <a:lnTo>
                    <a:pt x="82" y="204"/>
                  </a:lnTo>
                  <a:lnTo>
                    <a:pt x="38" y="306"/>
                  </a:lnTo>
                  <a:lnTo>
                    <a:pt x="37" y="309"/>
                  </a:lnTo>
                  <a:lnTo>
                    <a:pt x="37" y="314"/>
                  </a:lnTo>
                  <a:lnTo>
                    <a:pt x="38" y="317"/>
                  </a:lnTo>
                  <a:lnTo>
                    <a:pt x="41" y="320"/>
                  </a:lnTo>
                  <a:lnTo>
                    <a:pt x="44" y="322"/>
                  </a:lnTo>
                  <a:lnTo>
                    <a:pt x="48" y="322"/>
                  </a:lnTo>
                  <a:lnTo>
                    <a:pt x="52" y="322"/>
                  </a:lnTo>
                  <a:lnTo>
                    <a:pt x="55" y="321"/>
                  </a:lnTo>
                  <a:lnTo>
                    <a:pt x="156" y="253"/>
                  </a:lnTo>
                  <a:lnTo>
                    <a:pt x="257" y="321"/>
                  </a:lnTo>
                  <a:lnTo>
                    <a:pt x="261" y="322"/>
                  </a:lnTo>
                  <a:lnTo>
                    <a:pt x="264" y="322"/>
                  </a:lnTo>
                  <a:lnTo>
                    <a:pt x="268" y="322"/>
                  </a:lnTo>
                  <a:lnTo>
                    <a:pt x="272" y="320"/>
                  </a:lnTo>
                  <a:lnTo>
                    <a:pt x="275" y="317"/>
                  </a:lnTo>
                  <a:lnTo>
                    <a:pt x="276" y="314"/>
                  </a:lnTo>
                  <a:lnTo>
                    <a:pt x="276" y="310"/>
                  </a:lnTo>
                  <a:lnTo>
                    <a:pt x="275" y="306"/>
                  </a:lnTo>
                  <a:lnTo>
                    <a:pt x="231" y="207"/>
                  </a:lnTo>
                  <a:lnTo>
                    <a:pt x="308" y="140"/>
                  </a:lnTo>
                  <a:lnTo>
                    <a:pt x="311" y="138"/>
                  </a:lnTo>
                  <a:lnTo>
                    <a:pt x="312" y="134"/>
                  </a:lnTo>
                  <a:lnTo>
                    <a:pt x="312" y="131"/>
                  </a:lnTo>
                  <a:lnTo>
                    <a:pt x="312" y="127"/>
                  </a:lnTo>
                  <a:lnTo>
                    <a:pt x="310" y="124"/>
                  </a:lnTo>
                  <a:lnTo>
                    <a:pt x="307" y="121"/>
                  </a:lnTo>
                  <a:lnTo>
                    <a:pt x="304" y="120"/>
                  </a:lnTo>
                  <a:lnTo>
                    <a:pt x="300" y="1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latin typeface="Calibri Light"/>
              </a:endParaRPr>
            </a:p>
          </p:txBody>
        </p:sp>
      </p:grpSp>
    </p:spTree>
    <p:extLst>
      <p:ext uri="{BB962C8B-B14F-4D97-AF65-F5344CB8AC3E}">
        <p14:creationId xmlns:p14="http://schemas.microsoft.com/office/powerpoint/2010/main" val="1053877083"/>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p:cNvSpPr>
            <a:spLocks noGrp="1"/>
          </p:cNvSpPr>
          <p:nvPr>
            <p:ph type="body" sz="quarter" idx="12"/>
          </p:nvPr>
        </p:nvSpPr>
        <p:spPr>
          <a:xfrm>
            <a:off x="990601" y="2192438"/>
            <a:ext cx="6009091" cy="2834697"/>
          </a:xfrm>
        </p:spPr>
        <p:txBody>
          <a:bodyPr/>
          <a:lstStyle/>
          <a:p>
            <a:endParaRPr lang="en-US" dirty="0" smtClean="0"/>
          </a:p>
          <a:p>
            <a:r>
              <a:rPr lang="en-US" sz="6000" dirty="0" smtClean="0"/>
              <a:t>About </a:t>
            </a:r>
            <a:r>
              <a:rPr lang="en-US" sz="6000" b="1" dirty="0" smtClean="0"/>
              <a:t>US</a:t>
            </a:r>
            <a:endParaRPr lang="en-US" sz="6000" dirty="0"/>
          </a:p>
        </p:txBody>
      </p:sp>
    </p:spTree>
    <p:extLst>
      <p:ext uri="{BB962C8B-B14F-4D97-AF65-F5344CB8AC3E}">
        <p14:creationId xmlns:p14="http://schemas.microsoft.com/office/powerpoint/2010/main" val="2574592415"/>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p:cNvSpPr>
            <a:spLocks noGrp="1"/>
          </p:cNvSpPr>
          <p:nvPr>
            <p:ph type="body" sz="quarter" idx="12"/>
          </p:nvPr>
        </p:nvSpPr>
        <p:spPr>
          <a:xfrm>
            <a:off x="721891" y="2336815"/>
            <a:ext cx="8915404" cy="2834697"/>
          </a:xfrm>
        </p:spPr>
        <p:txBody>
          <a:bodyPr>
            <a:normAutofit/>
          </a:bodyPr>
          <a:lstStyle/>
          <a:p>
            <a:pPr marL="0" indent="0">
              <a:buNone/>
            </a:pPr>
            <a:r>
              <a:rPr lang="en-US" sz="6000" b="1" dirty="0" smtClean="0"/>
              <a:t>Dashboard, workflows &amp; reports</a:t>
            </a:r>
            <a:endParaRPr lang="en-US" sz="6000" dirty="0"/>
          </a:p>
        </p:txBody>
      </p:sp>
    </p:spTree>
    <p:extLst>
      <p:ext uri="{BB962C8B-B14F-4D97-AF65-F5344CB8AC3E}">
        <p14:creationId xmlns:p14="http://schemas.microsoft.com/office/powerpoint/2010/main" val="417088146"/>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671428" y="6271456"/>
            <a:ext cx="13534857" cy="110556"/>
            <a:chOff x="-170626" y="0"/>
            <a:chExt cx="13534857" cy="166915"/>
          </a:xfrm>
        </p:grpSpPr>
        <p:sp>
          <p:nvSpPr>
            <p:cNvPr id="14" name="Parallelogram 13"/>
            <p:cNvSpPr/>
            <p:nvPr/>
          </p:nvSpPr>
          <p:spPr>
            <a:xfrm>
              <a:off x="-170626" y="0"/>
              <a:ext cx="4511619" cy="166915"/>
            </a:xfrm>
            <a:prstGeom prst="parallelogram">
              <a:avLst>
                <a:gd name="adj" fmla="val 114362"/>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Parallelogram 14"/>
            <p:cNvSpPr/>
            <p:nvPr/>
          </p:nvSpPr>
          <p:spPr>
            <a:xfrm>
              <a:off x="4340993"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 name="Parallelogram 15"/>
            <p:cNvSpPr/>
            <p:nvPr/>
          </p:nvSpPr>
          <p:spPr>
            <a:xfrm>
              <a:off x="8852612" y="0"/>
              <a:ext cx="4511619" cy="166915"/>
            </a:xfrm>
            <a:prstGeom prst="parallelogram">
              <a:avLst>
                <a:gd name="adj" fmla="val 114362"/>
              </a:avLst>
            </a:prstGeom>
            <a:solidFill>
              <a:srgbClr val="281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pic>
        <p:nvPicPr>
          <p:cNvPr id="5" name="Picture 4" descr="ATMetzgeLogo.jpg"/>
          <p:cNvPicPr/>
          <p:nvPr/>
        </p:nvPicPr>
        <p:blipFill>
          <a:blip r:embed="rId2"/>
          <a:stretch>
            <a:fillRect/>
          </a:stretch>
        </p:blipFill>
        <p:spPr>
          <a:xfrm>
            <a:off x="10167135" y="6448520"/>
            <a:ext cx="1577929" cy="384428"/>
          </a:xfrm>
          <a:prstGeom prst="rect">
            <a:avLst/>
          </a:prstGeom>
        </p:spPr>
      </p:pic>
      <p:sp>
        <p:nvSpPr>
          <p:cNvPr id="6" name="Text Box 1"/>
          <p:cNvSpPr txBox="1">
            <a:spLocks noChangeArrowheads="1"/>
          </p:cNvSpPr>
          <p:nvPr/>
        </p:nvSpPr>
        <p:spPr bwMode="auto">
          <a:xfrm>
            <a:off x="11482714" y="6653260"/>
            <a:ext cx="571500" cy="181841"/>
          </a:xfrm>
          <a:prstGeom prst="rect">
            <a:avLst/>
          </a:prstGeom>
          <a:noFill/>
          <a:ln>
            <a:noFill/>
          </a:ln>
          <a:extLst/>
        </p:spPr>
        <p:txBody>
          <a:bodyPr rot="0" vert="horz" wrap="square" lIns="91440" tIns="45720" rIns="91440" bIns="45720" anchor="t" anchorCtr="0" upright="1">
            <a:noAutofit/>
          </a:bodyPr>
          <a:lstStyle/>
          <a:p>
            <a:r>
              <a:rPr lang="en-US" sz="500" b="1" dirty="0">
                <a:solidFill>
                  <a:srgbClr val="0F243E"/>
                </a:solidFill>
                <a:latin typeface="Arial Narrow" panose="020B0606020202030204" pitchFamily="34" charset="0"/>
                <a:ea typeface="Times New Roman" panose="02020603050405020304" pitchFamily="18" charset="0"/>
              </a:rPr>
              <a:t>RC: 1031898</a:t>
            </a:r>
            <a:endParaRPr lang="en-US" sz="800" dirty="0">
              <a:solidFill>
                <a:prstClr val="black"/>
              </a:solidFill>
              <a:latin typeface="Times New Roman" panose="02020603050405020304" pitchFamily="18" charset="0"/>
              <a:ea typeface="Times New Roman" panose="02020603050405020304" pitchFamily="18" charset="0"/>
            </a:endParaRPr>
          </a:p>
        </p:txBody>
      </p:sp>
      <p:sp>
        <p:nvSpPr>
          <p:cNvPr id="8" name="Title 1"/>
          <p:cNvSpPr>
            <a:spLocks noGrp="1"/>
          </p:cNvSpPr>
          <p:nvPr>
            <p:ph type="title"/>
          </p:nvPr>
        </p:nvSpPr>
        <p:spPr>
          <a:xfrm>
            <a:off x="760114" y="168442"/>
            <a:ext cx="8909366" cy="837127"/>
          </a:xfrm>
        </p:spPr>
        <p:txBody>
          <a:bodyPr/>
          <a:lstStyle/>
          <a:p>
            <a:r>
              <a:rPr lang="en-US" sz="3600" dirty="0" smtClean="0"/>
              <a:t>Workflows</a:t>
            </a:r>
            <a:endParaRPr lang="en-US" dirty="0"/>
          </a:p>
        </p:txBody>
      </p:sp>
      <p:grpSp>
        <p:nvGrpSpPr>
          <p:cNvPr id="17" name="Group 16"/>
          <p:cNvGrpSpPr/>
          <p:nvPr/>
        </p:nvGrpSpPr>
        <p:grpSpPr>
          <a:xfrm>
            <a:off x="760114" y="171929"/>
            <a:ext cx="1371600" cy="110556"/>
            <a:chOff x="-170626" y="0"/>
            <a:chExt cx="13534857" cy="166915"/>
          </a:xfrm>
        </p:grpSpPr>
        <p:sp>
          <p:nvSpPr>
            <p:cNvPr id="18" name="Parallelogram 17"/>
            <p:cNvSpPr/>
            <p:nvPr/>
          </p:nvSpPr>
          <p:spPr>
            <a:xfrm>
              <a:off x="-170626" y="0"/>
              <a:ext cx="4511619" cy="166915"/>
            </a:xfrm>
            <a:prstGeom prst="parallelogram">
              <a:avLst>
                <a:gd name="adj" fmla="val 114362"/>
              </a:avLst>
            </a:prstGeom>
            <a:solidFill>
              <a:srgbClr val="849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Parallelogram 18"/>
            <p:cNvSpPr/>
            <p:nvPr/>
          </p:nvSpPr>
          <p:spPr>
            <a:xfrm>
              <a:off x="4340993"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Parallelogram 19"/>
            <p:cNvSpPr/>
            <p:nvPr/>
          </p:nvSpPr>
          <p:spPr>
            <a:xfrm>
              <a:off x="8852612" y="0"/>
              <a:ext cx="4511619" cy="166915"/>
            </a:xfrm>
            <a:prstGeom prst="parallelogram">
              <a:avLst>
                <a:gd name="adj" fmla="val 114362"/>
              </a:avLst>
            </a:prstGeom>
            <a:solidFill>
              <a:srgbClr val="281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aphicFrame>
        <p:nvGraphicFramePr>
          <p:cNvPr id="21" name="Content Placeholder 10"/>
          <p:cNvGraphicFramePr>
            <a:graphicFrameLocks noGrp="1"/>
          </p:cNvGraphicFramePr>
          <p:nvPr>
            <p:ph sz="half" idx="1"/>
            <p:extLst>
              <p:ext uri="{D42A27DB-BD31-4B8C-83A1-F6EECF244321}">
                <p14:modId xmlns:p14="http://schemas.microsoft.com/office/powerpoint/2010/main" val="1417738693"/>
              </p:ext>
            </p:extLst>
          </p:nvPr>
        </p:nvGraphicFramePr>
        <p:xfrm>
          <a:off x="1678989" y="1175229"/>
          <a:ext cx="3809999" cy="41243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2" name="Content Placeholder 16"/>
          <p:cNvGraphicFramePr>
            <a:graphicFrameLocks/>
          </p:cNvGraphicFramePr>
          <p:nvPr>
            <p:extLst>
              <p:ext uri="{D42A27DB-BD31-4B8C-83A1-F6EECF244321}">
                <p14:modId xmlns:p14="http://schemas.microsoft.com/office/powerpoint/2010/main" val="1158199269"/>
              </p:ext>
            </p:extLst>
          </p:nvPr>
        </p:nvGraphicFramePr>
        <p:xfrm>
          <a:off x="7263540" y="1698688"/>
          <a:ext cx="3997324" cy="338772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3" name="Content Placeholder 4"/>
          <p:cNvSpPr txBox="1">
            <a:spLocks/>
          </p:cNvSpPr>
          <p:nvPr/>
        </p:nvSpPr>
        <p:spPr>
          <a:xfrm>
            <a:off x="1103169" y="5706266"/>
            <a:ext cx="10299589" cy="6278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1600" dirty="0" smtClean="0">
                <a:cs typeface="Segoe UI Light" panose="020B0502040204020203" pitchFamily="34" charset="0"/>
              </a:rPr>
              <a:t>Users are assigned to a workflow and issued access level permissions to </a:t>
            </a:r>
            <a:r>
              <a:rPr lang="en-US" sz="1600" i="1" dirty="0" smtClean="0">
                <a:cs typeface="Segoe UI Light" panose="020B0502040204020203" pitchFamily="34" charset="0"/>
              </a:rPr>
              <a:t>view</a:t>
            </a:r>
            <a:r>
              <a:rPr lang="en-US" sz="1600" dirty="0" smtClean="0">
                <a:cs typeface="Segoe UI Light" panose="020B0502040204020203" pitchFamily="34" charset="0"/>
              </a:rPr>
              <a:t>, </a:t>
            </a:r>
            <a:r>
              <a:rPr lang="en-US" sz="1600" i="1" dirty="0" smtClean="0">
                <a:cs typeface="Segoe UI Light" panose="020B0502040204020203" pitchFamily="34" charset="0"/>
              </a:rPr>
              <a:t>edit</a:t>
            </a:r>
            <a:r>
              <a:rPr lang="en-US" sz="1600" dirty="0" smtClean="0">
                <a:cs typeface="Segoe UI Light" panose="020B0502040204020203" pitchFamily="34" charset="0"/>
              </a:rPr>
              <a:t> or </a:t>
            </a:r>
            <a:r>
              <a:rPr lang="en-US" sz="1600" i="1" dirty="0" smtClean="0">
                <a:cs typeface="Segoe UI Light" panose="020B0502040204020203" pitchFamily="34" charset="0"/>
              </a:rPr>
              <a:t>manage</a:t>
            </a:r>
            <a:r>
              <a:rPr lang="en-US" sz="1600" dirty="0" smtClean="0">
                <a:cs typeface="Segoe UI Light" panose="020B0502040204020203" pitchFamily="34" charset="0"/>
              </a:rPr>
              <a:t> functions across the system. </a:t>
            </a:r>
            <a:endParaRPr lang="en-US" sz="1600" dirty="0">
              <a:cs typeface="Segoe UI Light" panose="020B0502040204020203" pitchFamily="34" charset="0"/>
            </a:endParaRPr>
          </a:p>
        </p:txBody>
      </p:sp>
      <p:sp>
        <p:nvSpPr>
          <p:cNvPr id="24" name="Content Placeholder 4"/>
          <p:cNvSpPr txBox="1">
            <a:spLocks/>
          </p:cNvSpPr>
          <p:nvPr/>
        </p:nvSpPr>
        <p:spPr>
          <a:xfrm>
            <a:off x="8558940" y="1258157"/>
            <a:ext cx="1600200" cy="6278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smtClean="0">
                <a:latin typeface="Segoe UI Light" panose="020B0502040204020203" pitchFamily="34" charset="0"/>
                <a:cs typeface="Segoe UI Light" panose="020B0502040204020203" pitchFamily="34" charset="0"/>
              </a:rPr>
              <a:t>Access Levels</a:t>
            </a:r>
            <a:endParaRPr lang="en-US" sz="1600" b="1" dirty="0">
              <a:latin typeface="Segoe UI Light" panose="020B0502040204020203" pitchFamily="34" charset="0"/>
              <a:cs typeface="Segoe UI Light" panose="020B0502040204020203" pitchFamily="34" charset="0"/>
            </a:endParaRPr>
          </a:p>
        </p:txBody>
      </p:sp>
      <p:sp>
        <p:nvSpPr>
          <p:cNvPr id="3" name="Isosceles Triangle 2"/>
          <p:cNvSpPr/>
          <p:nvPr/>
        </p:nvSpPr>
        <p:spPr>
          <a:xfrm rot="5400000">
            <a:off x="4351777" y="3038781"/>
            <a:ext cx="4116299" cy="313928"/>
          </a:xfrm>
          <a:prstGeom prst="triangl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1846228"/>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671428" y="6271456"/>
            <a:ext cx="13534857" cy="110556"/>
            <a:chOff x="-170626" y="0"/>
            <a:chExt cx="13534857" cy="166915"/>
          </a:xfrm>
        </p:grpSpPr>
        <p:sp>
          <p:nvSpPr>
            <p:cNvPr id="14" name="Parallelogram 13"/>
            <p:cNvSpPr/>
            <p:nvPr/>
          </p:nvSpPr>
          <p:spPr>
            <a:xfrm>
              <a:off x="-170626" y="0"/>
              <a:ext cx="4511619" cy="166915"/>
            </a:xfrm>
            <a:prstGeom prst="parallelogram">
              <a:avLst>
                <a:gd name="adj" fmla="val 114362"/>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Parallelogram 14"/>
            <p:cNvSpPr/>
            <p:nvPr/>
          </p:nvSpPr>
          <p:spPr>
            <a:xfrm>
              <a:off x="4340993"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 name="Parallelogram 15"/>
            <p:cNvSpPr/>
            <p:nvPr/>
          </p:nvSpPr>
          <p:spPr>
            <a:xfrm>
              <a:off x="8852612" y="0"/>
              <a:ext cx="4511619" cy="166915"/>
            </a:xfrm>
            <a:prstGeom prst="parallelogram">
              <a:avLst>
                <a:gd name="adj" fmla="val 114362"/>
              </a:avLst>
            </a:prstGeom>
            <a:solidFill>
              <a:srgbClr val="281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pic>
        <p:nvPicPr>
          <p:cNvPr id="5" name="Picture 4" descr="ATMetzgeLogo.jpg"/>
          <p:cNvPicPr/>
          <p:nvPr/>
        </p:nvPicPr>
        <p:blipFill>
          <a:blip r:embed="rId2"/>
          <a:stretch>
            <a:fillRect/>
          </a:stretch>
        </p:blipFill>
        <p:spPr>
          <a:xfrm>
            <a:off x="10167135" y="6448520"/>
            <a:ext cx="1577929" cy="384428"/>
          </a:xfrm>
          <a:prstGeom prst="rect">
            <a:avLst/>
          </a:prstGeom>
        </p:spPr>
      </p:pic>
      <p:sp>
        <p:nvSpPr>
          <p:cNvPr id="6" name="Text Box 1"/>
          <p:cNvSpPr txBox="1">
            <a:spLocks noChangeArrowheads="1"/>
          </p:cNvSpPr>
          <p:nvPr/>
        </p:nvSpPr>
        <p:spPr bwMode="auto">
          <a:xfrm>
            <a:off x="11482714" y="6653260"/>
            <a:ext cx="571500" cy="181841"/>
          </a:xfrm>
          <a:prstGeom prst="rect">
            <a:avLst/>
          </a:prstGeom>
          <a:noFill/>
          <a:ln>
            <a:noFill/>
          </a:ln>
          <a:extLst/>
        </p:spPr>
        <p:txBody>
          <a:bodyPr rot="0" vert="horz" wrap="square" lIns="91440" tIns="45720" rIns="91440" bIns="45720" anchor="t" anchorCtr="0" upright="1">
            <a:noAutofit/>
          </a:bodyPr>
          <a:lstStyle/>
          <a:p>
            <a:r>
              <a:rPr lang="en-US" sz="500" b="1" dirty="0">
                <a:solidFill>
                  <a:srgbClr val="0F243E"/>
                </a:solidFill>
                <a:latin typeface="Arial Narrow" panose="020B0606020202030204" pitchFamily="34" charset="0"/>
                <a:ea typeface="Times New Roman" panose="02020603050405020304" pitchFamily="18" charset="0"/>
              </a:rPr>
              <a:t>RC: 1031898</a:t>
            </a:r>
            <a:endParaRPr lang="en-US" sz="800" dirty="0">
              <a:solidFill>
                <a:prstClr val="black"/>
              </a:solidFill>
              <a:latin typeface="Times New Roman" panose="02020603050405020304" pitchFamily="18" charset="0"/>
              <a:ea typeface="Times New Roman" panose="02020603050405020304" pitchFamily="18" charset="0"/>
            </a:endParaRPr>
          </a:p>
        </p:txBody>
      </p:sp>
      <p:sp>
        <p:nvSpPr>
          <p:cNvPr id="8" name="Title 1"/>
          <p:cNvSpPr>
            <a:spLocks noGrp="1"/>
          </p:cNvSpPr>
          <p:nvPr>
            <p:ph type="title"/>
          </p:nvPr>
        </p:nvSpPr>
        <p:spPr>
          <a:xfrm>
            <a:off x="760114" y="168442"/>
            <a:ext cx="8909366" cy="837127"/>
          </a:xfrm>
        </p:spPr>
        <p:txBody>
          <a:bodyPr/>
          <a:lstStyle/>
          <a:p>
            <a:r>
              <a:rPr lang="en-US" sz="3600" dirty="0" smtClean="0"/>
              <a:t>METCORE: Dashboard, Workflows &amp; Reports</a:t>
            </a:r>
            <a:endParaRPr lang="en-US" dirty="0"/>
          </a:p>
        </p:txBody>
      </p:sp>
      <p:grpSp>
        <p:nvGrpSpPr>
          <p:cNvPr id="17" name="Group 16"/>
          <p:cNvGrpSpPr/>
          <p:nvPr/>
        </p:nvGrpSpPr>
        <p:grpSpPr>
          <a:xfrm>
            <a:off x="760114" y="171929"/>
            <a:ext cx="1371600" cy="110556"/>
            <a:chOff x="-170626" y="0"/>
            <a:chExt cx="13534857" cy="166915"/>
          </a:xfrm>
        </p:grpSpPr>
        <p:sp>
          <p:nvSpPr>
            <p:cNvPr id="18" name="Parallelogram 17"/>
            <p:cNvSpPr/>
            <p:nvPr/>
          </p:nvSpPr>
          <p:spPr>
            <a:xfrm>
              <a:off x="-170626" y="0"/>
              <a:ext cx="4511619" cy="166915"/>
            </a:xfrm>
            <a:prstGeom prst="parallelogram">
              <a:avLst>
                <a:gd name="adj" fmla="val 114362"/>
              </a:avLst>
            </a:prstGeom>
            <a:solidFill>
              <a:srgbClr val="849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Parallelogram 18"/>
            <p:cNvSpPr/>
            <p:nvPr/>
          </p:nvSpPr>
          <p:spPr>
            <a:xfrm>
              <a:off x="4340993"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Parallelogram 19"/>
            <p:cNvSpPr/>
            <p:nvPr/>
          </p:nvSpPr>
          <p:spPr>
            <a:xfrm>
              <a:off x="8852612" y="0"/>
              <a:ext cx="4511619" cy="166915"/>
            </a:xfrm>
            <a:prstGeom prst="parallelogram">
              <a:avLst>
                <a:gd name="adj" fmla="val 114362"/>
              </a:avLst>
            </a:prstGeom>
            <a:solidFill>
              <a:srgbClr val="281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pic>
        <p:nvPicPr>
          <p:cNvPr id="2" name="Picture 1"/>
          <p:cNvPicPr>
            <a:picLocks noChangeAspect="1"/>
          </p:cNvPicPr>
          <p:nvPr/>
        </p:nvPicPr>
        <p:blipFill rotWithShape="1">
          <a:blip r:embed="rId3"/>
          <a:srcRect l="1876" b="1816"/>
          <a:stretch/>
        </p:blipFill>
        <p:spPr>
          <a:xfrm>
            <a:off x="2597166" y="1447067"/>
            <a:ext cx="8744697" cy="4214697"/>
          </a:xfrm>
          <a:prstGeom prst="rect">
            <a:avLst/>
          </a:prstGeom>
        </p:spPr>
      </p:pic>
      <p:sp>
        <p:nvSpPr>
          <p:cNvPr id="21" name="TextBox 20"/>
          <p:cNvSpPr txBox="1"/>
          <p:nvPr/>
        </p:nvSpPr>
        <p:spPr>
          <a:xfrm>
            <a:off x="1353019" y="2222229"/>
            <a:ext cx="1739871" cy="584775"/>
          </a:xfrm>
          <a:prstGeom prst="rect">
            <a:avLst/>
          </a:prstGeom>
          <a:noFill/>
        </p:spPr>
        <p:txBody>
          <a:bodyPr wrap="square" rtlCol="0">
            <a:spAutoFit/>
          </a:bodyPr>
          <a:lstStyle/>
          <a:p>
            <a:r>
              <a:rPr lang="en-US" sz="1600" b="1" dirty="0" smtClean="0">
                <a:latin typeface="+mj-lt"/>
              </a:rPr>
              <a:t>Collector Dashboard</a:t>
            </a:r>
            <a:endParaRPr lang="en-US" sz="1600" b="1" dirty="0">
              <a:latin typeface="+mj-lt"/>
            </a:endParaRPr>
          </a:p>
        </p:txBody>
      </p:sp>
      <p:sp>
        <p:nvSpPr>
          <p:cNvPr id="27" name="Rectangle 26"/>
          <p:cNvSpPr/>
          <p:nvPr/>
        </p:nvSpPr>
        <p:spPr>
          <a:xfrm>
            <a:off x="2551347" y="1323312"/>
            <a:ext cx="8878198" cy="43384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a:spLocks noChangeArrowheads="1"/>
          </p:cNvSpPr>
          <p:nvPr/>
        </p:nvSpPr>
        <p:spPr bwMode="auto">
          <a:xfrm>
            <a:off x="1029168" y="2390429"/>
            <a:ext cx="95250" cy="101600"/>
          </a:xfrm>
          <a:prstGeom prst="ellipse">
            <a:avLst/>
          </a:prstGeom>
          <a:noFill/>
          <a:ln w="23813" cap="flat">
            <a:solidFill>
              <a:srgbClr val="281C5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22"/>
          <p:cNvSpPr>
            <a:spLocks/>
          </p:cNvSpPr>
          <p:nvPr/>
        </p:nvSpPr>
        <p:spPr bwMode="auto">
          <a:xfrm>
            <a:off x="968843" y="2528542"/>
            <a:ext cx="215900" cy="198438"/>
          </a:xfrm>
          <a:custGeom>
            <a:avLst/>
            <a:gdLst>
              <a:gd name="T0" fmla="*/ 26 w 36"/>
              <a:gd name="T1" fmla="*/ 33 h 33"/>
              <a:gd name="T2" fmla="*/ 36 w 36"/>
              <a:gd name="T3" fmla="*/ 18 h 33"/>
              <a:gd name="T4" fmla="*/ 18 w 36"/>
              <a:gd name="T5" fmla="*/ 0 h 33"/>
              <a:gd name="T6" fmla="*/ 0 w 36"/>
              <a:gd name="T7" fmla="*/ 18 h 33"/>
              <a:gd name="T8" fmla="*/ 10 w 36"/>
              <a:gd name="T9" fmla="*/ 33 h 33"/>
            </a:gdLst>
            <a:ahLst/>
            <a:cxnLst>
              <a:cxn ang="0">
                <a:pos x="T0" y="T1"/>
              </a:cxn>
              <a:cxn ang="0">
                <a:pos x="T2" y="T3"/>
              </a:cxn>
              <a:cxn ang="0">
                <a:pos x="T4" y="T5"/>
              </a:cxn>
              <a:cxn ang="0">
                <a:pos x="T6" y="T7"/>
              </a:cxn>
              <a:cxn ang="0">
                <a:pos x="T8" y="T9"/>
              </a:cxn>
            </a:cxnLst>
            <a:rect l="0" t="0" r="r" b="b"/>
            <a:pathLst>
              <a:path w="36" h="33">
                <a:moveTo>
                  <a:pt x="26" y="33"/>
                </a:moveTo>
                <a:cubicBezTo>
                  <a:pt x="26" y="19"/>
                  <a:pt x="36" y="18"/>
                  <a:pt x="36" y="18"/>
                </a:cubicBezTo>
                <a:cubicBezTo>
                  <a:pt x="36" y="8"/>
                  <a:pt x="28" y="0"/>
                  <a:pt x="18" y="0"/>
                </a:cubicBezTo>
                <a:cubicBezTo>
                  <a:pt x="8" y="0"/>
                  <a:pt x="0" y="8"/>
                  <a:pt x="0" y="18"/>
                </a:cubicBezTo>
                <a:cubicBezTo>
                  <a:pt x="0" y="18"/>
                  <a:pt x="10" y="19"/>
                  <a:pt x="10" y="33"/>
                </a:cubicBezTo>
              </a:path>
            </a:pathLst>
          </a:custGeom>
          <a:noFill/>
          <a:ln w="23813" cap="flat">
            <a:solidFill>
              <a:srgbClr val="281C5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Oval 27"/>
          <p:cNvSpPr>
            <a:spLocks noChangeArrowheads="1"/>
          </p:cNvSpPr>
          <p:nvPr/>
        </p:nvSpPr>
        <p:spPr bwMode="auto">
          <a:xfrm>
            <a:off x="1191093" y="2330104"/>
            <a:ext cx="101600" cy="101600"/>
          </a:xfrm>
          <a:prstGeom prst="ellipse">
            <a:avLst/>
          </a:prstGeom>
          <a:noFill/>
          <a:ln w="23813" cap="flat">
            <a:solidFill>
              <a:srgbClr val="281C5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p:nvSpPr>
        <p:spPr bwMode="auto">
          <a:xfrm>
            <a:off x="1154581" y="2461867"/>
            <a:ext cx="198438" cy="204788"/>
          </a:xfrm>
          <a:custGeom>
            <a:avLst/>
            <a:gdLst>
              <a:gd name="T0" fmla="*/ 23 w 33"/>
              <a:gd name="T1" fmla="*/ 34 h 34"/>
              <a:gd name="T2" fmla="*/ 33 w 33"/>
              <a:gd name="T3" fmla="*/ 18 h 34"/>
              <a:gd name="T4" fmla="*/ 15 w 33"/>
              <a:gd name="T5" fmla="*/ 0 h 34"/>
              <a:gd name="T6" fmla="*/ 0 w 33"/>
              <a:gd name="T7" fmla="*/ 7 h 34"/>
            </a:gdLst>
            <a:ahLst/>
            <a:cxnLst>
              <a:cxn ang="0">
                <a:pos x="T0" y="T1"/>
              </a:cxn>
              <a:cxn ang="0">
                <a:pos x="T2" y="T3"/>
              </a:cxn>
              <a:cxn ang="0">
                <a:pos x="T4" y="T5"/>
              </a:cxn>
              <a:cxn ang="0">
                <a:pos x="T6" y="T7"/>
              </a:cxn>
            </a:cxnLst>
            <a:rect l="0" t="0" r="r" b="b"/>
            <a:pathLst>
              <a:path w="33" h="34">
                <a:moveTo>
                  <a:pt x="23" y="34"/>
                </a:moveTo>
                <a:cubicBezTo>
                  <a:pt x="23" y="20"/>
                  <a:pt x="33" y="18"/>
                  <a:pt x="33" y="18"/>
                </a:cubicBezTo>
                <a:cubicBezTo>
                  <a:pt x="33" y="8"/>
                  <a:pt x="25" y="0"/>
                  <a:pt x="15" y="0"/>
                </a:cubicBezTo>
                <a:cubicBezTo>
                  <a:pt x="9" y="0"/>
                  <a:pt x="4" y="3"/>
                  <a:pt x="0" y="7"/>
                </a:cubicBezTo>
              </a:path>
            </a:pathLst>
          </a:custGeom>
          <a:noFill/>
          <a:ln w="23813" cap="flat">
            <a:solidFill>
              <a:srgbClr val="281C5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Oval 29"/>
          <p:cNvSpPr>
            <a:spLocks noChangeArrowheads="1"/>
          </p:cNvSpPr>
          <p:nvPr/>
        </p:nvSpPr>
        <p:spPr bwMode="auto">
          <a:xfrm>
            <a:off x="860893" y="2330104"/>
            <a:ext cx="101600" cy="101600"/>
          </a:xfrm>
          <a:prstGeom prst="ellipse">
            <a:avLst/>
          </a:prstGeom>
          <a:noFill/>
          <a:ln w="23813" cap="flat">
            <a:solidFill>
              <a:srgbClr val="281C5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p:nvSpPr>
        <p:spPr bwMode="auto">
          <a:xfrm>
            <a:off x="800568" y="2461867"/>
            <a:ext cx="198438" cy="204788"/>
          </a:xfrm>
          <a:custGeom>
            <a:avLst/>
            <a:gdLst>
              <a:gd name="T0" fmla="*/ 10 w 33"/>
              <a:gd name="T1" fmla="*/ 34 h 34"/>
              <a:gd name="T2" fmla="*/ 0 w 33"/>
              <a:gd name="T3" fmla="*/ 18 h 34"/>
              <a:gd name="T4" fmla="*/ 18 w 33"/>
              <a:gd name="T5" fmla="*/ 0 h 34"/>
              <a:gd name="T6" fmla="*/ 33 w 33"/>
              <a:gd name="T7" fmla="*/ 7 h 34"/>
            </a:gdLst>
            <a:ahLst/>
            <a:cxnLst>
              <a:cxn ang="0">
                <a:pos x="T0" y="T1"/>
              </a:cxn>
              <a:cxn ang="0">
                <a:pos x="T2" y="T3"/>
              </a:cxn>
              <a:cxn ang="0">
                <a:pos x="T4" y="T5"/>
              </a:cxn>
              <a:cxn ang="0">
                <a:pos x="T6" y="T7"/>
              </a:cxn>
            </a:cxnLst>
            <a:rect l="0" t="0" r="r" b="b"/>
            <a:pathLst>
              <a:path w="33" h="34">
                <a:moveTo>
                  <a:pt x="10" y="34"/>
                </a:moveTo>
                <a:cubicBezTo>
                  <a:pt x="10" y="20"/>
                  <a:pt x="0" y="18"/>
                  <a:pt x="0" y="18"/>
                </a:cubicBezTo>
                <a:cubicBezTo>
                  <a:pt x="0" y="8"/>
                  <a:pt x="8" y="0"/>
                  <a:pt x="18" y="0"/>
                </a:cubicBezTo>
                <a:cubicBezTo>
                  <a:pt x="24" y="0"/>
                  <a:pt x="29" y="3"/>
                  <a:pt x="33" y="7"/>
                </a:cubicBezTo>
              </a:path>
            </a:pathLst>
          </a:custGeom>
          <a:noFill/>
          <a:ln w="23813" cap="flat">
            <a:solidFill>
              <a:srgbClr val="281C5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760113" y="2834870"/>
            <a:ext cx="1791233" cy="646331"/>
          </a:xfrm>
          <a:prstGeom prst="rect">
            <a:avLst/>
          </a:prstGeom>
          <a:noFill/>
        </p:spPr>
        <p:txBody>
          <a:bodyPr wrap="square" rtlCol="0">
            <a:spAutoFit/>
          </a:bodyPr>
          <a:lstStyle/>
          <a:p>
            <a:pPr algn="just"/>
            <a:r>
              <a:rPr lang="en-US" sz="1200" dirty="0" smtClean="0"/>
              <a:t>User’s custom dashboard, indicating cases closed and current tasks</a:t>
            </a:r>
            <a:endParaRPr lang="en-US" sz="1200" dirty="0"/>
          </a:p>
        </p:txBody>
      </p:sp>
    </p:spTree>
    <p:extLst>
      <p:ext uri="{BB962C8B-B14F-4D97-AF65-F5344CB8AC3E}">
        <p14:creationId xmlns:p14="http://schemas.microsoft.com/office/powerpoint/2010/main" val="2308656411"/>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671428" y="6271456"/>
            <a:ext cx="13534857" cy="110556"/>
            <a:chOff x="-170626" y="0"/>
            <a:chExt cx="13534857" cy="166915"/>
          </a:xfrm>
        </p:grpSpPr>
        <p:sp>
          <p:nvSpPr>
            <p:cNvPr id="14" name="Parallelogram 13"/>
            <p:cNvSpPr/>
            <p:nvPr/>
          </p:nvSpPr>
          <p:spPr>
            <a:xfrm>
              <a:off x="-170626" y="0"/>
              <a:ext cx="4511619" cy="166915"/>
            </a:xfrm>
            <a:prstGeom prst="parallelogram">
              <a:avLst>
                <a:gd name="adj" fmla="val 114362"/>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Parallelogram 14"/>
            <p:cNvSpPr/>
            <p:nvPr/>
          </p:nvSpPr>
          <p:spPr>
            <a:xfrm>
              <a:off x="4340993"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 name="Parallelogram 15"/>
            <p:cNvSpPr/>
            <p:nvPr/>
          </p:nvSpPr>
          <p:spPr>
            <a:xfrm>
              <a:off x="8852612" y="0"/>
              <a:ext cx="4511619" cy="166915"/>
            </a:xfrm>
            <a:prstGeom prst="parallelogram">
              <a:avLst>
                <a:gd name="adj" fmla="val 114362"/>
              </a:avLst>
            </a:prstGeom>
            <a:solidFill>
              <a:srgbClr val="281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pic>
        <p:nvPicPr>
          <p:cNvPr id="5" name="Picture 4" descr="ATMetzgeLogo.jpg"/>
          <p:cNvPicPr/>
          <p:nvPr/>
        </p:nvPicPr>
        <p:blipFill>
          <a:blip r:embed="rId2"/>
          <a:stretch>
            <a:fillRect/>
          </a:stretch>
        </p:blipFill>
        <p:spPr>
          <a:xfrm>
            <a:off x="10167135" y="6448520"/>
            <a:ext cx="1577929" cy="384428"/>
          </a:xfrm>
          <a:prstGeom prst="rect">
            <a:avLst/>
          </a:prstGeom>
        </p:spPr>
      </p:pic>
      <p:sp>
        <p:nvSpPr>
          <p:cNvPr id="6" name="Text Box 1"/>
          <p:cNvSpPr txBox="1">
            <a:spLocks noChangeArrowheads="1"/>
          </p:cNvSpPr>
          <p:nvPr/>
        </p:nvSpPr>
        <p:spPr bwMode="auto">
          <a:xfrm>
            <a:off x="11482714" y="6653260"/>
            <a:ext cx="571500" cy="181841"/>
          </a:xfrm>
          <a:prstGeom prst="rect">
            <a:avLst/>
          </a:prstGeom>
          <a:noFill/>
          <a:ln>
            <a:noFill/>
          </a:ln>
          <a:extLst/>
        </p:spPr>
        <p:txBody>
          <a:bodyPr rot="0" vert="horz" wrap="square" lIns="91440" tIns="45720" rIns="91440" bIns="45720" anchor="t" anchorCtr="0" upright="1">
            <a:noAutofit/>
          </a:bodyPr>
          <a:lstStyle/>
          <a:p>
            <a:r>
              <a:rPr lang="en-US" sz="500" b="1" dirty="0">
                <a:solidFill>
                  <a:srgbClr val="0F243E"/>
                </a:solidFill>
                <a:latin typeface="Arial Narrow" panose="020B0606020202030204" pitchFamily="34" charset="0"/>
                <a:ea typeface="Times New Roman" panose="02020603050405020304" pitchFamily="18" charset="0"/>
              </a:rPr>
              <a:t>RC: 1031898</a:t>
            </a:r>
            <a:endParaRPr lang="en-US" sz="800" dirty="0">
              <a:solidFill>
                <a:prstClr val="black"/>
              </a:solidFill>
              <a:latin typeface="Times New Roman" panose="02020603050405020304" pitchFamily="18" charset="0"/>
              <a:ea typeface="Times New Roman" panose="02020603050405020304" pitchFamily="18" charset="0"/>
            </a:endParaRPr>
          </a:p>
        </p:txBody>
      </p:sp>
      <p:sp>
        <p:nvSpPr>
          <p:cNvPr id="8" name="Title 1"/>
          <p:cNvSpPr>
            <a:spLocks noGrp="1"/>
          </p:cNvSpPr>
          <p:nvPr>
            <p:ph type="title"/>
          </p:nvPr>
        </p:nvSpPr>
        <p:spPr>
          <a:xfrm>
            <a:off x="760114" y="168442"/>
            <a:ext cx="8909366" cy="837127"/>
          </a:xfrm>
        </p:spPr>
        <p:txBody>
          <a:bodyPr/>
          <a:lstStyle/>
          <a:p>
            <a:r>
              <a:rPr lang="en-US" sz="3600" dirty="0" smtClean="0"/>
              <a:t>MetCore: Dashboard, Workflows &amp; Reports</a:t>
            </a:r>
            <a:endParaRPr lang="en-US" dirty="0"/>
          </a:p>
        </p:txBody>
      </p:sp>
      <p:grpSp>
        <p:nvGrpSpPr>
          <p:cNvPr id="17" name="Group 16"/>
          <p:cNvGrpSpPr/>
          <p:nvPr/>
        </p:nvGrpSpPr>
        <p:grpSpPr>
          <a:xfrm>
            <a:off x="760114" y="171929"/>
            <a:ext cx="1371600" cy="110556"/>
            <a:chOff x="-170626" y="0"/>
            <a:chExt cx="13534857" cy="166915"/>
          </a:xfrm>
        </p:grpSpPr>
        <p:sp>
          <p:nvSpPr>
            <p:cNvPr id="18" name="Parallelogram 17"/>
            <p:cNvSpPr/>
            <p:nvPr/>
          </p:nvSpPr>
          <p:spPr>
            <a:xfrm>
              <a:off x="-170626" y="0"/>
              <a:ext cx="4511619" cy="166915"/>
            </a:xfrm>
            <a:prstGeom prst="parallelogram">
              <a:avLst>
                <a:gd name="adj" fmla="val 114362"/>
              </a:avLst>
            </a:prstGeom>
            <a:solidFill>
              <a:srgbClr val="849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Parallelogram 18"/>
            <p:cNvSpPr/>
            <p:nvPr/>
          </p:nvSpPr>
          <p:spPr>
            <a:xfrm>
              <a:off x="4340993"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Parallelogram 19"/>
            <p:cNvSpPr/>
            <p:nvPr/>
          </p:nvSpPr>
          <p:spPr>
            <a:xfrm>
              <a:off x="8852612" y="0"/>
              <a:ext cx="4511619" cy="166915"/>
            </a:xfrm>
            <a:prstGeom prst="parallelogram">
              <a:avLst>
                <a:gd name="adj" fmla="val 114362"/>
              </a:avLst>
            </a:prstGeom>
            <a:solidFill>
              <a:srgbClr val="281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pic>
        <p:nvPicPr>
          <p:cNvPr id="21" name="Picture 20"/>
          <p:cNvPicPr/>
          <p:nvPr/>
        </p:nvPicPr>
        <p:blipFill>
          <a:blip r:embed="rId3"/>
          <a:stretch>
            <a:fillRect/>
          </a:stretch>
        </p:blipFill>
        <p:spPr>
          <a:xfrm>
            <a:off x="4138690" y="1474221"/>
            <a:ext cx="5552440" cy="1704975"/>
          </a:xfrm>
          <a:prstGeom prst="rect">
            <a:avLst/>
          </a:prstGeom>
        </p:spPr>
      </p:pic>
      <p:pic>
        <p:nvPicPr>
          <p:cNvPr id="22" name="Picture 21"/>
          <p:cNvPicPr/>
          <p:nvPr/>
        </p:nvPicPr>
        <p:blipFill rotWithShape="1">
          <a:blip r:embed="rId4"/>
          <a:srcRect t="15754" b="-404"/>
          <a:stretch/>
        </p:blipFill>
        <p:spPr bwMode="auto">
          <a:xfrm>
            <a:off x="4321887" y="3812640"/>
            <a:ext cx="5186045" cy="1920240"/>
          </a:xfrm>
          <a:prstGeom prst="rect">
            <a:avLst/>
          </a:prstGeom>
          <a:ln>
            <a:noFill/>
          </a:ln>
          <a:extLst>
            <a:ext uri="{53640926-AAD7-44D8-BBD7-CCE9431645EC}">
              <a14:shadowObscured xmlns:a14="http://schemas.microsoft.com/office/drawing/2010/main"/>
            </a:ext>
          </a:extLst>
        </p:spPr>
      </p:pic>
      <p:sp>
        <p:nvSpPr>
          <p:cNvPr id="2" name="TextBox 1"/>
          <p:cNvSpPr txBox="1"/>
          <p:nvPr/>
        </p:nvSpPr>
        <p:spPr>
          <a:xfrm>
            <a:off x="2450799" y="1543508"/>
            <a:ext cx="1494391" cy="584775"/>
          </a:xfrm>
          <a:prstGeom prst="rect">
            <a:avLst/>
          </a:prstGeom>
          <a:noFill/>
        </p:spPr>
        <p:txBody>
          <a:bodyPr wrap="square" rtlCol="0">
            <a:spAutoFit/>
          </a:bodyPr>
          <a:lstStyle/>
          <a:p>
            <a:r>
              <a:rPr lang="en-US" sz="1600" b="1" dirty="0" smtClean="0">
                <a:latin typeface="+mj-lt"/>
              </a:rPr>
              <a:t>Work In Progress</a:t>
            </a:r>
            <a:endParaRPr lang="en-US" sz="1600" b="1" dirty="0">
              <a:latin typeface="+mj-lt"/>
            </a:endParaRPr>
          </a:p>
        </p:txBody>
      </p:sp>
      <p:sp>
        <p:nvSpPr>
          <p:cNvPr id="23" name="TextBox 22"/>
          <p:cNvSpPr txBox="1"/>
          <p:nvPr/>
        </p:nvSpPr>
        <p:spPr>
          <a:xfrm>
            <a:off x="2450799" y="3822257"/>
            <a:ext cx="1494391" cy="584775"/>
          </a:xfrm>
          <a:prstGeom prst="rect">
            <a:avLst/>
          </a:prstGeom>
          <a:noFill/>
        </p:spPr>
        <p:txBody>
          <a:bodyPr wrap="square" rtlCol="0">
            <a:spAutoFit/>
          </a:bodyPr>
          <a:lstStyle/>
          <a:p>
            <a:r>
              <a:rPr lang="en-US" sz="1600" b="1" dirty="0" smtClean="0">
                <a:latin typeface="+mj-lt"/>
              </a:rPr>
              <a:t>Unallocated Cases</a:t>
            </a:r>
            <a:r>
              <a:rPr lang="en-US" sz="1600" b="1" dirty="0" smtClean="0">
                <a:latin typeface="Calibri" panose="020F0502020204030204" pitchFamily="34" charset="0"/>
                <a:sym typeface="Symbol" panose="05050102010706020507" pitchFamily="18" charset="2"/>
              </a:rPr>
              <a:t>ⁱ</a:t>
            </a:r>
            <a:endParaRPr lang="en-US" sz="1600" b="1" dirty="0">
              <a:latin typeface="+mj-lt"/>
            </a:endParaRPr>
          </a:p>
        </p:txBody>
      </p:sp>
      <p:sp>
        <p:nvSpPr>
          <p:cNvPr id="3" name="Rectangle 2"/>
          <p:cNvSpPr/>
          <p:nvPr/>
        </p:nvSpPr>
        <p:spPr>
          <a:xfrm>
            <a:off x="3893208" y="1277654"/>
            <a:ext cx="6057176" cy="22797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893208" y="3631853"/>
            <a:ext cx="6057176" cy="22797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984025" y="6543343"/>
            <a:ext cx="4652223" cy="261610"/>
          </a:xfrm>
          <a:prstGeom prst="rect">
            <a:avLst/>
          </a:prstGeom>
          <a:noFill/>
        </p:spPr>
        <p:txBody>
          <a:bodyPr wrap="square" rtlCol="0">
            <a:spAutoFit/>
          </a:bodyPr>
          <a:lstStyle/>
          <a:p>
            <a:r>
              <a:rPr lang="en-US" sz="1100" dirty="0" smtClean="0">
                <a:latin typeface="Calibri" panose="020F0502020204030204" pitchFamily="34" charset="0"/>
                <a:sym typeface="Symbol" panose="05050102010706020507" pitchFamily="18" charset="2"/>
              </a:rPr>
              <a:t>ⁱApplicable to only a Supervisor role</a:t>
            </a:r>
            <a:endParaRPr lang="en-US" sz="1100" dirty="0"/>
          </a:p>
        </p:txBody>
      </p:sp>
      <p:cxnSp>
        <p:nvCxnSpPr>
          <p:cNvPr id="26" name="Straight Connector 25"/>
          <p:cNvCxnSpPr/>
          <p:nvPr/>
        </p:nvCxnSpPr>
        <p:spPr>
          <a:xfrm>
            <a:off x="1014305" y="6530066"/>
            <a:ext cx="835799" cy="0"/>
          </a:xfrm>
          <a:prstGeom prst="line">
            <a:avLst/>
          </a:prstGeom>
          <a:ln>
            <a:solidFill>
              <a:srgbClr val="016AA3"/>
            </a:solidFill>
          </a:ln>
        </p:spPr>
        <p:style>
          <a:lnRef idx="1">
            <a:schemeClr val="accent1"/>
          </a:lnRef>
          <a:fillRef idx="0">
            <a:schemeClr val="accent1"/>
          </a:fillRef>
          <a:effectRef idx="0">
            <a:schemeClr val="accent1"/>
          </a:effectRef>
          <a:fontRef idx="minor">
            <a:schemeClr val="tx1"/>
          </a:fontRef>
        </p:style>
      </p:cxnSp>
      <p:sp>
        <p:nvSpPr>
          <p:cNvPr id="41" name="Rectangle 40"/>
          <p:cNvSpPr>
            <a:spLocks noChangeArrowheads="1"/>
          </p:cNvSpPr>
          <p:nvPr/>
        </p:nvSpPr>
        <p:spPr bwMode="auto">
          <a:xfrm>
            <a:off x="1899117" y="1617291"/>
            <a:ext cx="305955" cy="419966"/>
          </a:xfrm>
          <a:prstGeom prst="rect">
            <a:avLst/>
          </a:prstGeom>
          <a:noFill/>
          <a:ln w="23813" cap="flat">
            <a:solidFill>
              <a:srgbClr val="281C5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41"/>
          <p:cNvSpPr>
            <a:spLocks/>
          </p:cNvSpPr>
          <p:nvPr/>
        </p:nvSpPr>
        <p:spPr bwMode="auto">
          <a:xfrm>
            <a:off x="1945875" y="1699769"/>
            <a:ext cx="66386" cy="37523"/>
          </a:xfrm>
          <a:custGeom>
            <a:avLst/>
            <a:gdLst>
              <a:gd name="T0" fmla="*/ 0 w 46"/>
              <a:gd name="T1" fmla="*/ 8 h 26"/>
              <a:gd name="T2" fmla="*/ 19 w 46"/>
              <a:gd name="T3" fmla="*/ 26 h 26"/>
              <a:gd name="T4" fmla="*/ 46 w 46"/>
              <a:gd name="T5" fmla="*/ 0 h 26"/>
            </a:gdLst>
            <a:ahLst/>
            <a:cxnLst>
              <a:cxn ang="0">
                <a:pos x="T0" y="T1"/>
              </a:cxn>
              <a:cxn ang="0">
                <a:pos x="T2" y="T3"/>
              </a:cxn>
              <a:cxn ang="0">
                <a:pos x="T4" y="T5"/>
              </a:cxn>
            </a:cxnLst>
            <a:rect l="0" t="0" r="r" b="b"/>
            <a:pathLst>
              <a:path w="46" h="26">
                <a:moveTo>
                  <a:pt x="0" y="8"/>
                </a:moveTo>
                <a:lnTo>
                  <a:pt x="19" y="26"/>
                </a:lnTo>
                <a:lnTo>
                  <a:pt x="46" y="0"/>
                </a:lnTo>
              </a:path>
            </a:pathLst>
          </a:custGeom>
          <a:noFill/>
          <a:ln w="23813" cap="flat">
            <a:solidFill>
              <a:srgbClr val="281C5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Line 298"/>
          <p:cNvSpPr>
            <a:spLocks noChangeShapeType="1"/>
          </p:cNvSpPr>
          <p:nvPr/>
        </p:nvSpPr>
        <p:spPr bwMode="auto">
          <a:xfrm>
            <a:off x="2067824" y="1728056"/>
            <a:ext cx="92364" cy="0"/>
          </a:xfrm>
          <a:prstGeom prst="line">
            <a:avLst/>
          </a:prstGeom>
          <a:noFill/>
          <a:ln w="23813" cap="flat">
            <a:solidFill>
              <a:srgbClr val="281C5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43"/>
          <p:cNvSpPr>
            <a:spLocks/>
          </p:cNvSpPr>
          <p:nvPr/>
        </p:nvSpPr>
        <p:spPr bwMode="auto">
          <a:xfrm>
            <a:off x="1945875" y="1807791"/>
            <a:ext cx="66386" cy="38966"/>
          </a:xfrm>
          <a:custGeom>
            <a:avLst/>
            <a:gdLst>
              <a:gd name="T0" fmla="*/ 0 w 46"/>
              <a:gd name="T1" fmla="*/ 8 h 27"/>
              <a:gd name="T2" fmla="*/ 19 w 46"/>
              <a:gd name="T3" fmla="*/ 27 h 27"/>
              <a:gd name="T4" fmla="*/ 46 w 46"/>
              <a:gd name="T5" fmla="*/ 0 h 27"/>
            </a:gdLst>
            <a:ahLst/>
            <a:cxnLst>
              <a:cxn ang="0">
                <a:pos x="T0" y="T1"/>
              </a:cxn>
              <a:cxn ang="0">
                <a:pos x="T2" y="T3"/>
              </a:cxn>
              <a:cxn ang="0">
                <a:pos x="T4" y="T5"/>
              </a:cxn>
            </a:cxnLst>
            <a:rect l="0" t="0" r="r" b="b"/>
            <a:pathLst>
              <a:path w="46" h="27">
                <a:moveTo>
                  <a:pt x="0" y="8"/>
                </a:moveTo>
                <a:lnTo>
                  <a:pt x="19" y="27"/>
                </a:lnTo>
                <a:lnTo>
                  <a:pt x="46" y="0"/>
                </a:lnTo>
              </a:path>
            </a:pathLst>
          </a:custGeom>
          <a:noFill/>
          <a:ln w="23813" cap="flat">
            <a:solidFill>
              <a:srgbClr val="281C5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Line 300"/>
          <p:cNvSpPr>
            <a:spLocks noChangeShapeType="1"/>
          </p:cNvSpPr>
          <p:nvPr/>
        </p:nvSpPr>
        <p:spPr bwMode="auto">
          <a:xfrm>
            <a:off x="2067824" y="1836006"/>
            <a:ext cx="92364" cy="0"/>
          </a:xfrm>
          <a:prstGeom prst="line">
            <a:avLst/>
          </a:prstGeom>
          <a:noFill/>
          <a:ln w="23813" cap="flat">
            <a:solidFill>
              <a:srgbClr val="281C5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45"/>
          <p:cNvSpPr>
            <a:spLocks/>
          </p:cNvSpPr>
          <p:nvPr/>
        </p:nvSpPr>
        <p:spPr bwMode="auto">
          <a:xfrm>
            <a:off x="1945875" y="1915741"/>
            <a:ext cx="66386" cy="38966"/>
          </a:xfrm>
          <a:custGeom>
            <a:avLst/>
            <a:gdLst>
              <a:gd name="T0" fmla="*/ 0 w 46"/>
              <a:gd name="T1" fmla="*/ 8 h 27"/>
              <a:gd name="T2" fmla="*/ 19 w 46"/>
              <a:gd name="T3" fmla="*/ 27 h 27"/>
              <a:gd name="T4" fmla="*/ 46 w 46"/>
              <a:gd name="T5" fmla="*/ 0 h 27"/>
            </a:gdLst>
            <a:ahLst/>
            <a:cxnLst>
              <a:cxn ang="0">
                <a:pos x="T0" y="T1"/>
              </a:cxn>
              <a:cxn ang="0">
                <a:pos x="T2" y="T3"/>
              </a:cxn>
              <a:cxn ang="0">
                <a:pos x="T4" y="T5"/>
              </a:cxn>
            </a:cxnLst>
            <a:rect l="0" t="0" r="r" b="b"/>
            <a:pathLst>
              <a:path w="46" h="27">
                <a:moveTo>
                  <a:pt x="0" y="8"/>
                </a:moveTo>
                <a:lnTo>
                  <a:pt x="19" y="27"/>
                </a:lnTo>
                <a:lnTo>
                  <a:pt x="46" y="0"/>
                </a:lnTo>
              </a:path>
            </a:pathLst>
          </a:custGeom>
          <a:noFill/>
          <a:ln w="23813" cap="flat">
            <a:solidFill>
              <a:srgbClr val="281C5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Line 302"/>
          <p:cNvSpPr>
            <a:spLocks noChangeShapeType="1"/>
          </p:cNvSpPr>
          <p:nvPr/>
        </p:nvSpPr>
        <p:spPr bwMode="auto">
          <a:xfrm>
            <a:off x="2067824" y="1943956"/>
            <a:ext cx="92364" cy="0"/>
          </a:xfrm>
          <a:prstGeom prst="line">
            <a:avLst/>
          </a:prstGeom>
          <a:noFill/>
          <a:ln w="23813" cap="flat">
            <a:solidFill>
              <a:srgbClr val="281C5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47"/>
          <p:cNvSpPr>
            <a:spLocks/>
          </p:cNvSpPr>
          <p:nvPr/>
        </p:nvSpPr>
        <p:spPr bwMode="auto">
          <a:xfrm>
            <a:off x="2257490" y="1668452"/>
            <a:ext cx="60614" cy="268432"/>
          </a:xfrm>
          <a:custGeom>
            <a:avLst/>
            <a:gdLst>
              <a:gd name="T0" fmla="*/ 11 w 11"/>
              <a:gd name="T1" fmla="*/ 49 h 49"/>
              <a:gd name="T2" fmla="*/ 0 w 11"/>
              <a:gd name="T3" fmla="*/ 49 h 49"/>
              <a:gd name="T4" fmla="*/ 0 w 11"/>
              <a:gd name="T5" fmla="*/ 6 h 49"/>
              <a:gd name="T6" fmla="*/ 5 w 11"/>
              <a:gd name="T7" fmla="*/ 0 h 49"/>
              <a:gd name="T8" fmla="*/ 5 w 11"/>
              <a:gd name="T9" fmla="*/ 0 h 49"/>
              <a:gd name="T10" fmla="*/ 11 w 11"/>
              <a:gd name="T11" fmla="*/ 6 h 49"/>
              <a:gd name="T12" fmla="*/ 11 w 11"/>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11" h="49">
                <a:moveTo>
                  <a:pt x="11" y="49"/>
                </a:moveTo>
                <a:cubicBezTo>
                  <a:pt x="0" y="49"/>
                  <a:pt x="0" y="49"/>
                  <a:pt x="0" y="49"/>
                </a:cubicBezTo>
                <a:cubicBezTo>
                  <a:pt x="0" y="6"/>
                  <a:pt x="0" y="6"/>
                  <a:pt x="0" y="6"/>
                </a:cubicBezTo>
                <a:cubicBezTo>
                  <a:pt x="0" y="3"/>
                  <a:pt x="2" y="0"/>
                  <a:pt x="5" y="0"/>
                </a:cubicBezTo>
                <a:cubicBezTo>
                  <a:pt x="5" y="0"/>
                  <a:pt x="5" y="0"/>
                  <a:pt x="5" y="0"/>
                </a:cubicBezTo>
                <a:cubicBezTo>
                  <a:pt x="8" y="0"/>
                  <a:pt x="11" y="3"/>
                  <a:pt x="11" y="6"/>
                </a:cubicBezTo>
                <a:lnTo>
                  <a:pt x="11" y="49"/>
                </a:lnTo>
                <a:close/>
              </a:path>
            </a:pathLst>
          </a:custGeom>
          <a:noFill/>
          <a:ln w="23813" cap="flat">
            <a:solidFill>
              <a:srgbClr val="281C5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Line 305"/>
          <p:cNvSpPr>
            <a:spLocks noChangeShapeType="1"/>
          </p:cNvSpPr>
          <p:nvPr/>
        </p:nvSpPr>
        <p:spPr bwMode="auto">
          <a:xfrm>
            <a:off x="2284623" y="1953842"/>
            <a:ext cx="0" cy="70716"/>
          </a:xfrm>
          <a:prstGeom prst="line">
            <a:avLst/>
          </a:prstGeom>
          <a:noFill/>
          <a:ln w="23813" cap="flat">
            <a:solidFill>
              <a:srgbClr val="281C5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49"/>
          <p:cNvSpPr>
            <a:spLocks/>
          </p:cNvSpPr>
          <p:nvPr/>
        </p:nvSpPr>
        <p:spPr bwMode="auto">
          <a:xfrm>
            <a:off x="2259828" y="1720437"/>
            <a:ext cx="98136" cy="98136"/>
          </a:xfrm>
          <a:custGeom>
            <a:avLst/>
            <a:gdLst>
              <a:gd name="T0" fmla="*/ 0 w 68"/>
              <a:gd name="T1" fmla="*/ 0 h 68"/>
              <a:gd name="T2" fmla="*/ 42 w 68"/>
              <a:gd name="T3" fmla="*/ 0 h 68"/>
              <a:gd name="T4" fmla="*/ 68 w 68"/>
              <a:gd name="T5" fmla="*/ 0 h 68"/>
              <a:gd name="T6" fmla="*/ 68 w 68"/>
              <a:gd name="T7" fmla="*/ 68 h 68"/>
            </a:gdLst>
            <a:ahLst/>
            <a:cxnLst>
              <a:cxn ang="0">
                <a:pos x="T0" y="T1"/>
              </a:cxn>
              <a:cxn ang="0">
                <a:pos x="T2" y="T3"/>
              </a:cxn>
              <a:cxn ang="0">
                <a:pos x="T4" y="T5"/>
              </a:cxn>
              <a:cxn ang="0">
                <a:pos x="T6" y="T7"/>
              </a:cxn>
            </a:cxnLst>
            <a:rect l="0" t="0" r="r" b="b"/>
            <a:pathLst>
              <a:path w="68" h="68">
                <a:moveTo>
                  <a:pt x="0" y="0"/>
                </a:moveTo>
                <a:lnTo>
                  <a:pt x="42" y="0"/>
                </a:lnTo>
                <a:lnTo>
                  <a:pt x="68" y="0"/>
                </a:lnTo>
                <a:lnTo>
                  <a:pt x="68" y="68"/>
                </a:lnTo>
              </a:path>
            </a:pathLst>
          </a:custGeom>
          <a:noFill/>
          <a:ln w="23813" cap="flat">
            <a:solidFill>
              <a:srgbClr val="281C5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Rectangle 60"/>
          <p:cNvSpPr>
            <a:spLocks noChangeArrowheads="1"/>
          </p:cNvSpPr>
          <p:nvPr/>
        </p:nvSpPr>
        <p:spPr bwMode="auto">
          <a:xfrm>
            <a:off x="1898684" y="3986344"/>
            <a:ext cx="306388" cy="420688"/>
          </a:xfrm>
          <a:prstGeom prst="rect">
            <a:avLst/>
          </a:prstGeom>
          <a:noFill/>
          <a:ln w="23813" cap="flat">
            <a:solidFill>
              <a:srgbClr val="281C5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61"/>
          <p:cNvSpPr>
            <a:spLocks/>
          </p:cNvSpPr>
          <p:nvPr/>
        </p:nvSpPr>
        <p:spPr bwMode="auto">
          <a:xfrm>
            <a:off x="2025684" y="3897444"/>
            <a:ext cx="306388" cy="419100"/>
          </a:xfrm>
          <a:custGeom>
            <a:avLst/>
            <a:gdLst>
              <a:gd name="T0" fmla="*/ 0 w 193"/>
              <a:gd name="T1" fmla="*/ 30 h 264"/>
              <a:gd name="T2" fmla="*/ 0 w 193"/>
              <a:gd name="T3" fmla="*/ 0 h 264"/>
              <a:gd name="T4" fmla="*/ 193 w 193"/>
              <a:gd name="T5" fmla="*/ 0 h 264"/>
              <a:gd name="T6" fmla="*/ 193 w 193"/>
              <a:gd name="T7" fmla="*/ 264 h 264"/>
              <a:gd name="T8" fmla="*/ 113 w 193"/>
              <a:gd name="T9" fmla="*/ 264 h 264"/>
            </a:gdLst>
            <a:ahLst/>
            <a:cxnLst>
              <a:cxn ang="0">
                <a:pos x="T0" y="T1"/>
              </a:cxn>
              <a:cxn ang="0">
                <a:pos x="T2" y="T3"/>
              </a:cxn>
              <a:cxn ang="0">
                <a:pos x="T4" y="T5"/>
              </a:cxn>
              <a:cxn ang="0">
                <a:pos x="T6" y="T7"/>
              </a:cxn>
              <a:cxn ang="0">
                <a:pos x="T8" y="T9"/>
              </a:cxn>
            </a:cxnLst>
            <a:rect l="0" t="0" r="r" b="b"/>
            <a:pathLst>
              <a:path w="193" h="264">
                <a:moveTo>
                  <a:pt x="0" y="30"/>
                </a:moveTo>
                <a:lnTo>
                  <a:pt x="0" y="0"/>
                </a:lnTo>
                <a:lnTo>
                  <a:pt x="193" y="0"/>
                </a:lnTo>
                <a:lnTo>
                  <a:pt x="193" y="264"/>
                </a:lnTo>
                <a:lnTo>
                  <a:pt x="113" y="264"/>
                </a:lnTo>
              </a:path>
            </a:pathLst>
          </a:custGeom>
          <a:noFill/>
          <a:ln w="23813" cap="flat">
            <a:solidFill>
              <a:srgbClr val="281C5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Freeform 62"/>
          <p:cNvSpPr>
            <a:spLocks/>
          </p:cNvSpPr>
          <p:nvPr/>
        </p:nvSpPr>
        <p:spPr bwMode="auto">
          <a:xfrm>
            <a:off x="1952659" y="4083182"/>
            <a:ext cx="66675" cy="36513"/>
          </a:xfrm>
          <a:custGeom>
            <a:avLst/>
            <a:gdLst>
              <a:gd name="T0" fmla="*/ 0 w 42"/>
              <a:gd name="T1" fmla="*/ 4 h 23"/>
              <a:gd name="T2" fmla="*/ 19 w 42"/>
              <a:gd name="T3" fmla="*/ 23 h 23"/>
              <a:gd name="T4" fmla="*/ 42 w 42"/>
              <a:gd name="T5" fmla="*/ 0 h 23"/>
            </a:gdLst>
            <a:ahLst/>
            <a:cxnLst>
              <a:cxn ang="0">
                <a:pos x="T0" y="T1"/>
              </a:cxn>
              <a:cxn ang="0">
                <a:pos x="T2" y="T3"/>
              </a:cxn>
              <a:cxn ang="0">
                <a:pos x="T4" y="T5"/>
              </a:cxn>
            </a:cxnLst>
            <a:rect l="0" t="0" r="r" b="b"/>
            <a:pathLst>
              <a:path w="42" h="23">
                <a:moveTo>
                  <a:pt x="0" y="4"/>
                </a:moveTo>
                <a:lnTo>
                  <a:pt x="19" y="23"/>
                </a:lnTo>
                <a:lnTo>
                  <a:pt x="42" y="0"/>
                </a:lnTo>
              </a:path>
            </a:pathLst>
          </a:custGeom>
          <a:noFill/>
          <a:ln w="23813" cap="flat">
            <a:solidFill>
              <a:srgbClr val="281C5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Line 233"/>
          <p:cNvSpPr>
            <a:spLocks noChangeShapeType="1"/>
          </p:cNvSpPr>
          <p:nvPr/>
        </p:nvSpPr>
        <p:spPr bwMode="auto">
          <a:xfrm>
            <a:off x="2060609" y="4106994"/>
            <a:ext cx="96838" cy="0"/>
          </a:xfrm>
          <a:prstGeom prst="line">
            <a:avLst/>
          </a:prstGeom>
          <a:noFill/>
          <a:ln w="23813" cap="flat">
            <a:solidFill>
              <a:srgbClr val="281C5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Freeform 64"/>
          <p:cNvSpPr>
            <a:spLocks/>
          </p:cNvSpPr>
          <p:nvPr/>
        </p:nvSpPr>
        <p:spPr bwMode="auto">
          <a:xfrm>
            <a:off x="1952659" y="4178432"/>
            <a:ext cx="66675" cy="36513"/>
          </a:xfrm>
          <a:custGeom>
            <a:avLst/>
            <a:gdLst>
              <a:gd name="T0" fmla="*/ 0 w 42"/>
              <a:gd name="T1" fmla="*/ 8 h 23"/>
              <a:gd name="T2" fmla="*/ 19 w 42"/>
              <a:gd name="T3" fmla="*/ 23 h 23"/>
              <a:gd name="T4" fmla="*/ 42 w 42"/>
              <a:gd name="T5" fmla="*/ 0 h 23"/>
            </a:gdLst>
            <a:ahLst/>
            <a:cxnLst>
              <a:cxn ang="0">
                <a:pos x="T0" y="T1"/>
              </a:cxn>
              <a:cxn ang="0">
                <a:pos x="T2" y="T3"/>
              </a:cxn>
              <a:cxn ang="0">
                <a:pos x="T4" y="T5"/>
              </a:cxn>
            </a:cxnLst>
            <a:rect l="0" t="0" r="r" b="b"/>
            <a:pathLst>
              <a:path w="42" h="23">
                <a:moveTo>
                  <a:pt x="0" y="8"/>
                </a:moveTo>
                <a:lnTo>
                  <a:pt x="19" y="23"/>
                </a:lnTo>
                <a:lnTo>
                  <a:pt x="42" y="0"/>
                </a:lnTo>
              </a:path>
            </a:pathLst>
          </a:custGeom>
          <a:noFill/>
          <a:ln w="23813" cap="flat">
            <a:solidFill>
              <a:srgbClr val="281C5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Line 235"/>
          <p:cNvSpPr>
            <a:spLocks noChangeShapeType="1"/>
          </p:cNvSpPr>
          <p:nvPr/>
        </p:nvSpPr>
        <p:spPr bwMode="auto">
          <a:xfrm>
            <a:off x="2060609" y="4203832"/>
            <a:ext cx="96838" cy="0"/>
          </a:xfrm>
          <a:prstGeom prst="line">
            <a:avLst/>
          </a:prstGeom>
          <a:noFill/>
          <a:ln w="23813" cap="flat">
            <a:solidFill>
              <a:srgbClr val="281C5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Freeform 66"/>
          <p:cNvSpPr>
            <a:spLocks/>
          </p:cNvSpPr>
          <p:nvPr/>
        </p:nvSpPr>
        <p:spPr bwMode="auto">
          <a:xfrm>
            <a:off x="1952659" y="4275269"/>
            <a:ext cx="66675" cy="41275"/>
          </a:xfrm>
          <a:custGeom>
            <a:avLst/>
            <a:gdLst>
              <a:gd name="T0" fmla="*/ 0 w 42"/>
              <a:gd name="T1" fmla="*/ 8 h 26"/>
              <a:gd name="T2" fmla="*/ 19 w 42"/>
              <a:gd name="T3" fmla="*/ 26 h 26"/>
              <a:gd name="T4" fmla="*/ 42 w 42"/>
              <a:gd name="T5" fmla="*/ 0 h 26"/>
            </a:gdLst>
            <a:ahLst/>
            <a:cxnLst>
              <a:cxn ang="0">
                <a:pos x="T0" y="T1"/>
              </a:cxn>
              <a:cxn ang="0">
                <a:pos x="T2" y="T3"/>
              </a:cxn>
              <a:cxn ang="0">
                <a:pos x="T4" y="T5"/>
              </a:cxn>
            </a:cxnLst>
            <a:rect l="0" t="0" r="r" b="b"/>
            <a:pathLst>
              <a:path w="42" h="26">
                <a:moveTo>
                  <a:pt x="0" y="8"/>
                </a:moveTo>
                <a:lnTo>
                  <a:pt x="19" y="26"/>
                </a:lnTo>
                <a:lnTo>
                  <a:pt x="42" y="0"/>
                </a:lnTo>
              </a:path>
            </a:pathLst>
          </a:custGeom>
          <a:noFill/>
          <a:ln w="23813" cap="flat">
            <a:solidFill>
              <a:srgbClr val="281C5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Line 237"/>
          <p:cNvSpPr>
            <a:spLocks noChangeShapeType="1"/>
          </p:cNvSpPr>
          <p:nvPr/>
        </p:nvSpPr>
        <p:spPr bwMode="auto">
          <a:xfrm>
            <a:off x="2060609" y="4305432"/>
            <a:ext cx="96838" cy="0"/>
          </a:xfrm>
          <a:prstGeom prst="line">
            <a:avLst/>
          </a:prstGeom>
          <a:noFill/>
          <a:ln w="23813" cap="flat">
            <a:solidFill>
              <a:srgbClr val="281C5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Line 238"/>
          <p:cNvSpPr>
            <a:spLocks noChangeShapeType="1"/>
          </p:cNvSpPr>
          <p:nvPr/>
        </p:nvSpPr>
        <p:spPr bwMode="auto">
          <a:xfrm>
            <a:off x="2205071" y="4016507"/>
            <a:ext cx="71438" cy="0"/>
          </a:xfrm>
          <a:prstGeom prst="line">
            <a:avLst/>
          </a:prstGeom>
          <a:noFill/>
          <a:ln w="23813" cap="flat">
            <a:solidFill>
              <a:srgbClr val="281C5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Line 239"/>
          <p:cNvSpPr>
            <a:spLocks noChangeShapeType="1"/>
          </p:cNvSpPr>
          <p:nvPr/>
        </p:nvSpPr>
        <p:spPr bwMode="auto">
          <a:xfrm>
            <a:off x="2205071" y="4113344"/>
            <a:ext cx="71438" cy="0"/>
          </a:xfrm>
          <a:prstGeom prst="line">
            <a:avLst/>
          </a:prstGeom>
          <a:noFill/>
          <a:ln w="23813" cap="flat">
            <a:solidFill>
              <a:srgbClr val="281C5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Line 240"/>
          <p:cNvSpPr>
            <a:spLocks noChangeShapeType="1"/>
          </p:cNvSpPr>
          <p:nvPr/>
        </p:nvSpPr>
        <p:spPr bwMode="auto">
          <a:xfrm>
            <a:off x="2205071" y="4214944"/>
            <a:ext cx="71438" cy="0"/>
          </a:xfrm>
          <a:prstGeom prst="line">
            <a:avLst/>
          </a:prstGeom>
          <a:noFill/>
          <a:ln w="23813" cap="flat">
            <a:solidFill>
              <a:srgbClr val="281C5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TextBox 50"/>
          <p:cNvSpPr txBox="1"/>
          <p:nvPr/>
        </p:nvSpPr>
        <p:spPr>
          <a:xfrm>
            <a:off x="1583296" y="2172791"/>
            <a:ext cx="1663486" cy="461665"/>
          </a:xfrm>
          <a:prstGeom prst="rect">
            <a:avLst/>
          </a:prstGeom>
          <a:noFill/>
        </p:spPr>
        <p:txBody>
          <a:bodyPr wrap="square" rtlCol="0">
            <a:spAutoFit/>
          </a:bodyPr>
          <a:lstStyle/>
          <a:p>
            <a:pPr algn="just"/>
            <a:r>
              <a:rPr lang="en-US" sz="1200" dirty="0" smtClean="0"/>
              <a:t>Displays user’s current tasks</a:t>
            </a:r>
            <a:endParaRPr lang="en-US" sz="1200" dirty="0"/>
          </a:p>
        </p:txBody>
      </p:sp>
      <p:sp>
        <p:nvSpPr>
          <p:cNvPr id="52" name="TextBox 51"/>
          <p:cNvSpPr txBox="1"/>
          <p:nvPr/>
        </p:nvSpPr>
        <p:spPr>
          <a:xfrm>
            <a:off x="1659523" y="4495932"/>
            <a:ext cx="1587259" cy="646331"/>
          </a:xfrm>
          <a:prstGeom prst="rect">
            <a:avLst/>
          </a:prstGeom>
          <a:noFill/>
        </p:spPr>
        <p:txBody>
          <a:bodyPr wrap="square" rtlCol="0">
            <a:spAutoFit/>
          </a:bodyPr>
          <a:lstStyle/>
          <a:p>
            <a:pPr algn="just"/>
            <a:r>
              <a:rPr lang="en-US" sz="1200" dirty="0" smtClean="0"/>
              <a:t>Displays cases not yet allocated by a Supervisor </a:t>
            </a:r>
            <a:endParaRPr lang="en-US" sz="1200" dirty="0"/>
          </a:p>
        </p:txBody>
      </p:sp>
    </p:spTree>
    <p:extLst>
      <p:ext uri="{BB962C8B-B14F-4D97-AF65-F5344CB8AC3E}">
        <p14:creationId xmlns:p14="http://schemas.microsoft.com/office/powerpoint/2010/main" val="1579983225"/>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671428" y="6271456"/>
            <a:ext cx="13534857" cy="110556"/>
            <a:chOff x="-170626" y="0"/>
            <a:chExt cx="13534857" cy="166915"/>
          </a:xfrm>
        </p:grpSpPr>
        <p:sp>
          <p:nvSpPr>
            <p:cNvPr id="14" name="Parallelogram 13"/>
            <p:cNvSpPr/>
            <p:nvPr/>
          </p:nvSpPr>
          <p:spPr>
            <a:xfrm>
              <a:off x="-170626" y="0"/>
              <a:ext cx="4511619" cy="166915"/>
            </a:xfrm>
            <a:prstGeom prst="parallelogram">
              <a:avLst>
                <a:gd name="adj" fmla="val 114362"/>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Parallelogram 14"/>
            <p:cNvSpPr/>
            <p:nvPr/>
          </p:nvSpPr>
          <p:spPr>
            <a:xfrm>
              <a:off x="4340993"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 name="Parallelogram 15"/>
            <p:cNvSpPr/>
            <p:nvPr/>
          </p:nvSpPr>
          <p:spPr>
            <a:xfrm>
              <a:off x="8852612" y="0"/>
              <a:ext cx="4511619" cy="166915"/>
            </a:xfrm>
            <a:prstGeom prst="parallelogram">
              <a:avLst>
                <a:gd name="adj" fmla="val 114362"/>
              </a:avLst>
            </a:prstGeom>
            <a:solidFill>
              <a:srgbClr val="281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pic>
        <p:nvPicPr>
          <p:cNvPr id="5" name="Picture 4" descr="ATMetzgeLogo.jpg"/>
          <p:cNvPicPr/>
          <p:nvPr/>
        </p:nvPicPr>
        <p:blipFill>
          <a:blip r:embed="rId2"/>
          <a:stretch>
            <a:fillRect/>
          </a:stretch>
        </p:blipFill>
        <p:spPr>
          <a:xfrm>
            <a:off x="10167135" y="6448520"/>
            <a:ext cx="1577929" cy="384428"/>
          </a:xfrm>
          <a:prstGeom prst="rect">
            <a:avLst/>
          </a:prstGeom>
        </p:spPr>
      </p:pic>
      <p:sp>
        <p:nvSpPr>
          <p:cNvPr id="6" name="Text Box 1"/>
          <p:cNvSpPr txBox="1">
            <a:spLocks noChangeArrowheads="1"/>
          </p:cNvSpPr>
          <p:nvPr/>
        </p:nvSpPr>
        <p:spPr bwMode="auto">
          <a:xfrm>
            <a:off x="11482714" y="6653260"/>
            <a:ext cx="571500" cy="181841"/>
          </a:xfrm>
          <a:prstGeom prst="rect">
            <a:avLst/>
          </a:prstGeom>
          <a:noFill/>
          <a:ln>
            <a:noFill/>
          </a:ln>
          <a:extLst/>
        </p:spPr>
        <p:txBody>
          <a:bodyPr rot="0" vert="horz" wrap="square" lIns="91440" tIns="45720" rIns="91440" bIns="45720" anchor="t" anchorCtr="0" upright="1">
            <a:noAutofit/>
          </a:bodyPr>
          <a:lstStyle/>
          <a:p>
            <a:r>
              <a:rPr lang="en-US" sz="500" b="1" dirty="0">
                <a:solidFill>
                  <a:srgbClr val="0F243E"/>
                </a:solidFill>
                <a:latin typeface="Arial Narrow" panose="020B0606020202030204" pitchFamily="34" charset="0"/>
                <a:ea typeface="Times New Roman" panose="02020603050405020304" pitchFamily="18" charset="0"/>
              </a:rPr>
              <a:t>RC: 1031898</a:t>
            </a:r>
            <a:endParaRPr lang="en-US" sz="800" dirty="0">
              <a:solidFill>
                <a:prstClr val="black"/>
              </a:solidFill>
              <a:latin typeface="Times New Roman" panose="02020603050405020304" pitchFamily="18" charset="0"/>
              <a:ea typeface="Times New Roman" panose="02020603050405020304" pitchFamily="18" charset="0"/>
            </a:endParaRPr>
          </a:p>
        </p:txBody>
      </p:sp>
      <p:sp>
        <p:nvSpPr>
          <p:cNvPr id="8" name="Title 1"/>
          <p:cNvSpPr>
            <a:spLocks noGrp="1"/>
          </p:cNvSpPr>
          <p:nvPr>
            <p:ph type="title"/>
          </p:nvPr>
        </p:nvSpPr>
        <p:spPr>
          <a:xfrm>
            <a:off x="760114" y="168442"/>
            <a:ext cx="8909366" cy="837127"/>
          </a:xfrm>
        </p:spPr>
        <p:txBody>
          <a:bodyPr/>
          <a:lstStyle/>
          <a:p>
            <a:r>
              <a:rPr lang="en-US" sz="3600" dirty="0" smtClean="0"/>
              <a:t>MetCore: Dashboard, Workflows &amp; Reports</a:t>
            </a:r>
            <a:endParaRPr lang="en-US" dirty="0"/>
          </a:p>
        </p:txBody>
      </p:sp>
      <p:grpSp>
        <p:nvGrpSpPr>
          <p:cNvPr id="17" name="Group 16"/>
          <p:cNvGrpSpPr/>
          <p:nvPr/>
        </p:nvGrpSpPr>
        <p:grpSpPr>
          <a:xfrm>
            <a:off x="760114" y="171929"/>
            <a:ext cx="1371600" cy="110556"/>
            <a:chOff x="-170626" y="0"/>
            <a:chExt cx="13534857" cy="166915"/>
          </a:xfrm>
        </p:grpSpPr>
        <p:sp>
          <p:nvSpPr>
            <p:cNvPr id="18" name="Parallelogram 17"/>
            <p:cNvSpPr/>
            <p:nvPr/>
          </p:nvSpPr>
          <p:spPr>
            <a:xfrm>
              <a:off x="-170626" y="0"/>
              <a:ext cx="4511619" cy="166915"/>
            </a:xfrm>
            <a:prstGeom prst="parallelogram">
              <a:avLst>
                <a:gd name="adj" fmla="val 114362"/>
              </a:avLst>
            </a:prstGeom>
            <a:solidFill>
              <a:srgbClr val="849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Parallelogram 18"/>
            <p:cNvSpPr/>
            <p:nvPr/>
          </p:nvSpPr>
          <p:spPr>
            <a:xfrm>
              <a:off x="4340993"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Parallelogram 19"/>
            <p:cNvSpPr/>
            <p:nvPr/>
          </p:nvSpPr>
          <p:spPr>
            <a:xfrm>
              <a:off x="8852612" y="0"/>
              <a:ext cx="4511619" cy="166915"/>
            </a:xfrm>
            <a:prstGeom prst="parallelogram">
              <a:avLst>
                <a:gd name="adj" fmla="val 114362"/>
              </a:avLst>
            </a:prstGeom>
            <a:solidFill>
              <a:srgbClr val="281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pic>
        <p:nvPicPr>
          <p:cNvPr id="21" name="Picture 20"/>
          <p:cNvPicPr/>
          <p:nvPr/>
        </p:nvPicPr>
        <p:blipFill>
          <a:blip r:embed="rId3">
            <a:extLst>
              <a:ext uri="{BEBA8EAE-BF5A-486C-A8C5-ECC9F3942E4B}">
                <a14:imgProps xmlns:a14="http://schemas.microsoft.com/office/drawing/2010/main">
                  <a14:imgLayer r:embed="rId4">
                    <a14:imgEffect>
                      <a14:sharpenSoften amount="20000"/>
                    </a14:imgEffect>
                    <a14:imgEffect>
                      <a14:brightnessContrast bright="5000"/>
                    </a14:imgEffect>
                  </a14:imgLayer>
                </a14:imgProps>
              </a:ext>
            </a:extLst>
          </a:blip>
          <a:stretch>
            <a:fillRect/>
          </a:stretch>
        </p:blipFill>
        <p:spPr>
          <a:xfrm>
            <a:off x="2398356" y="1448099"/>
            <a:ext cx="8728137" cy="4326641"/>
          </a:xfrm>
          <a:prstGeom prst="rect">
            <a:avLst/>
          </a:prstGeom>
        </p:spPr>
      </p:pic>
      <p:sp>
        <p:nvSpPr>
          <p:cNvPr id="24" name="TextBox 23"/>
          <p:cNvSpPr txBox="1"/>
          <p:nvPr/>
        </p:nvSpPr>
        <p:spPr>
          <a:xfrm>
            <a:off x="1326502" y="1664682"/>
            <a:ext cx="1494391" cy="584775"/>
          </a:xfrm>
          <a:prstGeom prst="rect">
            <a:avLst/>
          </a:prstGeom>
          <a:noFill/>
        </p:spPr>
        <p:txBody>
          <a:bodyPr wrap="square" rtlCol="0">
            <a:spAutoFit/>
          </a:bodyPr>
          <a:lstStyle/>
          <a:p>
            <a:r>
              <a:rPr lang="en-US" sz="1600" b="1" dirty="0" smtClean="0">
                <a:latin typeface="+mj-lt"/>
              </a:rPr>
              <a:t>Case </a:t>
            </a:r>
          </a:p>
          <a:p>
            <a:r>
              <a:rPr lang="en-US" sz="1600" b="1" dirty="0" smtClean="0">
                <a:latin typeface="+mj-lt"/>
              </a:rPr>
              <a:t>Follow Up</a:t>
            </a:r>
            <a:endParaRPr lang="en-US" sz="1600" b="1" dirty="0">
              <a:latin typeface="+mj-lt"/>
            </a:endParaRPr>
          </a:p>
        </p:txBody>
      </p:sp>
      <p:sp>
        <p:nvSpPr>
          <p:cNvPr id="25" name="Rectangle 24"/>
          <p:cNvSpPr/>
          <p:nvPr/>
        </p:nvSpPr>
        <p:spPr>
          <a:xfrm>
            <a:off x="2395395" y="1329445"/>
            <a:ext cx="8856374" cy="45289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a:spLocks/>
          </p:cNvSpPr>
          <p:nvPr/>
        </p:nvSpPr>
        <p:spPr bwMode="auto">
          <a:xfrm>
            <a:off x="751824" y="1822964"/>
            <a:ext cx="547688" cy="347663"/>
          </a:xfrm>
          <a:custGeom>
            <a:avLst/>
            <a:gdLst>
              <a:gd name="T0" fmla="*/ 52 w 91"/>
              <a:gd name="T1" fmla="*/ 0 h 58"/>
              <a:gd name="T2" fmla="*/ 86 w 91"/>
              <a:gd name="T3" fmla="*/ 0 h 58"/>
              <a:gd name="T4" fmla="*/ 91 w 91"/>
              <a:gd name="T5" fmla="*/ 4 h 58"/>
              <a:gd name="T6" fmla="*/ 91 w 91"/>
              <a:gd name="T7" fmla="*/ 53 h 58"/>
              <a:gd name="T8" fmla="*/ 86 w 91"/>
              <a:gd name="T9" fmla="*/ 58 h 58"/>
              <a:gd name="T10" fmla="*/ 5 w 91"/>
              <a:gd name="T11" fmla="*/ 58 h 58"/>
              <a:gd name="T12" fmla="*/ 0 w 91"/>
              <a:gd name="T13" fmla="*/ 53 h 58"/>
              <a:gd name="T14" fmla="*/ 0 w 91"/>
              <a:gd name="T15" fmla="*/ 4 h 58"/>
              <a:gd name="T16" fmla="*/ 5 w 91"/>
              <a:gd name="T17" fmla="*/ 0 h 58"/>
              <a:gd name="T18" fmla="*/ 38 w 91"/>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58">
                <a:moveTo>
                  <a:pt x="52" y="0"/>
                </a:moveTo>
                <a:cubicBezTo>
                  <a:pt x="86" y="0"/>
                  <a:pt x="86" y="0"/>
                  <a:pt x="86" y="0"/>
                </a:cubicBezTo>
                <a:cubicBezTo>
                  <a:pt x="89" y="0"/>
                  <a:pt x="91" y="2"/>
                  <a:pt x="91" y="4"/>
                </a:cubicBezTo>
                <a:cubicBezTo>
                  <a:pt x="91" y="53"/>
                  <a:pt x="91" y="53"/>
                  <a:pt x="91" y="53"/>
                </a:cubicBezTo>
                <a:cubicBezTo>
                  <a:pt x="91" y="56"/>
                  <a:pt x="89" y="58"/>
                  <a:pt x="86" y="58"/>
                </a:cubicBezTo>
                <a:cubicBezTo>
                  <a:pt x="5" y="58"/>
                  <a:pt x="5" y="58"/>
                  <a:pt x="5" y="58"/>
                </a:cubicBezTo>
                <a:cubicBezTo>
                  <a:pt x="2" y="58"/>
                  <a:pt x="0" y="56"/>
                  <a:pt x="0" y="53"/>
                </a:cubicBezTo>
                <a:cubicBezTo>
                  <a:pt x="0" y="4"/>
                  <a:pt x="0" y="4"/>
                  <a:pt x="0" y="4"/>
                </a:cubicBezTo>
                <a:cubicBezTo>
                  <a:pt x="0" y="2"/>
                  <a:pt x="2" y="0"/>
                  <a:pt x="5" y="0"/>
                </a:cubicBezTo>
                <a:cubicBezTo>
                  <a:pt x="38" y="0"/>
                  <a:pt x="38" y="0"/>
                  <a:pt x="38" y="0"/>
                </a:cubicBezTo>
              </a:path>
            </a:pathLst>
          </a:custGeom>
          <a:noFill/>
          <a:ln w="23813" cap="flat">
            <a:solidFill>
              <a:srgbClr val="281C5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p:nvSpPr>
        <p:spPr bwMode="auto">
          <a:xfrm>
            <a:off x="980424" y="1708664"/>
            <a:ext cx="84138" cy="149225"/>
          </a:xfrm>
          <a:custGeom>
            <a:avLst/>
            <a:gdLst>
              <a:gd name="T0" fmla="*/ 14 w 14"/>
              <a:gd name="T1" fmla="*/ 25 h 25"/>
              <a:gd name="T2" fmla="*/ 0 w 14"/>
              <a:gd name="T3" fmla="*/ 25 h 25"/>
              <a:gd name="T4" fmla="*/ 0 w 14"/>
              <a:gd name="T5" fmla="*/ 7 h 25"/>
              <a:gd name="T6" fmla="*/ 7 w 14"/>
              <a:gd name="T7" fmla="*/ 0 h 25"/>
              <a:gd name="T8" fmla="*/ 7 w 14"/>
              <a:gd name="T9" fmla="*/ 0 h 25"/>
              <a:gd name="T10" fmla="*/ 14 w 14"/>
              <a:gd name="T11" fmla="*/ 7 h 25"/>
              <a:gd name="T12" fmla="*/ 14 w 14"/>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14" h="25">
                <a:moveTo>
                  <a:pt x="14" y="25"/>
                </a:moveTo>
                <a:cubicBezTo>
                  <a:pt x="0" y="25"/>
                  <a:pt x="0" y="25"/>
                  <a:pt x="0" y="25"/>
                </a:cubicBezTo>
                <a:cubicBezTo>
                  <a:pt x="0" y="7"/>
                  <a:pt x="0" y="7"/>
                  <a:pt x="0" y="7"/>
                </a:cubicBezTo>
                <a:cubicBezTo>
                  <a:pt x="0" y="3"/>
                  <a:pt x="4" y="0"/>
                  <a:pt x="7" y="0"/>
                </a:cubicBezTo>
                <a:cubicBezTo>
                  <a:pt x="7" y="0"/>
                  <a:pt x="7" y="0"/>
                  <a:pt x="7" y="0"/>
                </a:cubicBezTo>
                <a:cubicBezTo>
                  <a:pt x="11" y="0"/>
                  <a:pt x="14" y="3"/>
                  <a:pt x="14" y="7"/>
                </a:cubicBezTo>
                <a:lnTo>
                  <a:pt x="14" y="25"/>
                </a:lnTo>
                <a:close/>
              </a:path>
            </a:pathLst>
          </a:custGeom>
          <a:noFill/>
          <a:ln w="23813" cap="flat">
            <a:solidFill>
              <a:srgbClr val="281C5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Oval 27"/>
          <p:cNvSpPr>
            <a:spLocks noChangeArrowheads="1"/>
          </p:cNvSpPr>
          <p:nvPr/>
        </p:nvSpPr>
        <p:spPr bwMode="auto">
          <a:xfrm>
            <a:off x="872474" y="1924564"/>
            <a:ext cx="47625" cy="53975"/>
          </a:xfrm>
          <a:prstGeom prst="ellipse">
            <a:avLst/>
          </a:prstGeom>
          <a:noFill/>
          <a:ln w="23813" cap="flat">
            <a:solidFill>
              <a:srgbClr val="281C5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p:nvSpPr>
        <p:spPr bwMode="auto">
          <a:xfrm>
            <a:off x="835961" y="2019814"/>
            <a:ext cx="120650" cy="66675"/>
          </a:xfrm>
          <a:custGeom>
            <a:avLst/>
            <a:gdLst>
              <a:gd name="T0" fmla="*/ 0 w 20"/>
              <a:gd name="T1" fmla="*/ 11 h 11"/>
              <a:gd name="T2" fmla="*/ 10 w 20"/>
              <a:gd name="T3" fmla="*/ 0 h 11"/>
              <a:gd name="T4" fmla="*/ 20 w 20"/>
              <a:gd name="T5" fmla="*/ 11 h 11"/>
            </a:gdLst>
            <a:ahLst/>
            <a:cxnLst>
              <a:cxn ang="0">
                <a:pos x="T0" y="T1"/>
              </a:cxn>
              <a:cxn ang="0">
                <a:pos x="T2" y="T3"/>
              </a:cxn>
              <a:cxn ang="0">
                <a:pos x="T4" y="T5"/>
              </a:cxn>
            </a:cxnLst>
            <a:rect l="0" t="0" r="r" b="b"/>
            <a:pathLst>
              <a:path w="20" h="11">
                <a:moveTo>
                  <a:pt x="0" y="11"/>
                </a:moveTo>
                <a:cubicBezTo>
                  <a:pt x="0" y="5"/>
                  <a:pt x="4" y="0"/>
                  <a:pt x="10" y="0"/>
                </a:cubicBezTo>
                <a:cubicBezTo>
                  <a:pt x="16" y="0"/>
                  <a:pt x="20" y="5"/>
                  <a:pt x="20" y="11"/>
                </a:cubicBezTo>
              </a:path>
            </a:pathLst>
          </a:custGeom>
          <a:noFill/>
          <a:ln w="23813" cap="flat">
            <a:solidFill>
              <a:srgbClr val="281C5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257"/>
          <p:cNvSpPr>
            <a:spLocks noChangeShapeType="1"/>
          </p:cNvSpPr>
          <p:nvPr/>
        </p:nvSpPr>
        <p:spPr bwMode="auto">
          <a:xfrm>
            <a:off x="1034399" y="1937264"/>
            <a:ext cx="185738" cy="0"/>
          </a:xfrm>
          <a:prstGeom prst="line">
            <a:avLst/>
          </a:prstGeom>
          <a:noFill/>
          <a:ln w="23813" cap="flat">
            <a:solidFill>
              <a:srgbClr val="281C5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258"/>
          <p:cNvSpPr>
            <a:spLocks noChangeShapeType="1"/>
          </p:cNvSpPr>
          <p:nvPr/>
        </p:nvSpPr>
        <p:spPr bwMode="auto">
          <a:xfrm>
            <a:off x="1034399" y="2002351"/>
            <a:ext cx="185738" cy="0"/>
          </a:xfrm>
          <a:prstGeom prst="line">
            <a:avLst/>
          </a:prstGeom>
          <a:noFill/>
          <a:ln w="23813" cap="flat">
            <a:solidFill>
              <a:srgbClr val="281C5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Line 259"/>
          <p:cNvSpPr>
            <a:spLocks noChangeShapeType="1"/>
          </p:cNvSpPr>
          <p:nvPr/>
        </p:nvSpPr>
        <p:spPr bwMode="auto">
          <a:xfrm>
            <a:off x="1034399" y="2069026"/>
            <a:ext cx="185738" cy="0"/>
          </a:xfrm>
          <a:prstGeom prst="line">
            <a:avLst/>
          </a:prstGeom>
          <a:noFill/>
          <a:ln w="23813" cap="flat">
            <a:solidFill>
              <a:srgbClr val="281C5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TextBox 32"/>
          <p:cNvSpPr txBox="1"/>
          <p:nvPr/>
        </p:nvSpPr>
        <p:spPr>
          <a:xfrm>
            <a:off x="550298" y="2306545"/>
            <a:ext cx="1719822" cy="1015663"/>
          </a:xfrm>
          <a:prstGeom prst="rect">
            <a:avLst/>
          </a:prstGeom>
          <a:noFill/>
        </p:spPr>
        <p:txBody>
          <a:bodyPr wrap="square" rtlCol="0">
            <a:spAutoFit/>
          </a:bodyPr>
          <a:lstStyle/>
          <a:p>
            <a:pPr algn="just"/>
            <a:r>
              <a:rPr lang="en-US" sz="1200" dirty="0" smtClean="0"/>
              <a:t>Follow-up screen to detail every interaction between a customer and collector after a collection run</a:t>
            </a:r>
            <a:endParaRPr lang="en-US" sz="1200" dirty="0"/>
          </a:p>
        </p:txBody>
      </p:sp>
    </p:spTree>
    <p:extLst>
      <p:ext uri="{BB962C8B-B14F-4D97-AF65-F5344CB8AC3E}">
        <p14:creationId xmlns:p14="http://schemas.microsoft.com/office/powerpoint/2010/main" val="55013996"/>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671428" y="6271456"/>
            <a:ext cx="13534857" cy="110556"/>
            <a:chOff x="-170626" y="0"/>
            <a:chExt cx="13534857" cy="166915"/>
          </a:xfrm>
        </p:grpSpPr>
        <p:sp>
          <p:nvSpPr>
            <p:cNvPr id="14" name="Parallelogram 13"/>
            <p:cNvSpPr/>
            <p:nvPr/>
          </p:nvSpPr>
          <p:spPr>
            <a:xfrm>
              <a:off x="-170626" y="0"/>
              <a:ext cx="4511619" cy="166915"/>
            </a:xfrm>
            <a:prstGeom prst="parallelogram">
              <a:avLst>
                <a:gd name="adj" fmla="val 114362"/>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Parallelogram 14"/>
            <p:cNvSpPr/>
            <p:nvPr/>
          </p:nvSpPr>
          <p:spPr>
            <a:xfrm>
              <a:off x="4340993"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 name="Parallelogram 15"/>
            <p:cNvSpPr/>
            <p:nvPr/>
          </p:nvSpPr>
          <p:spPr>
            <a:xfrm>
              <a:off x="8852612" y="0"/>
              <a:ext cx="4511619" cy="166915"/>
            </a:xfrm>
            <a:prstGeom prst="parallelogram">
              <a:avLst>
                <a:gd name="adj" fmla="val 114362"/>
              </a:avLst>
            </a:prstGeom>
            <a:solidFill>
              <a:srgbClr val="281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pic>
        <p:nvPicPr>
          <p:cNvPr id="5" name="Picture 4" descr="ATMetzgeLogo.jpg"/>
          <p:cNvPicPr/>
          <p:nvPr/>
        </p:nvPicPr>
        <p:blipFill>
          <a:blip r:embed="rId2"/>
          <a:stretch>
            <a:fillRect/>
          </a:stretch>
        </p:blipFill>
        <p:spPr>
          <a:xfrm>
            <a:off x="10167135" y="6448520"/>
            <a:ext cx="1577929" cy="384428"/>
          </a:xfrm>
          <a:prstGeom prst="rect">
            <a:avLst/>
          </a:prstGeom>
        </p:spPr>
      </p:pic>
      <p:sp>
        <p:nvSpPr>
          <p:cNvPr id="6" name="Text Box 1"/>
          <p:cNvSpPr txBox="1">
            <a:spLocks noChangeArrowheads="1"/>
          </p:cNvSpPr>
          <p:nvPr/>
        </p:nvSpPr>
        <p:spPr bwMode="auto">
          <a:xfrm>
            <a:off x="11482714" y="6653260"/>
            <a:ext cx="571500" cy="181841"/>
          </a:xfrm>
          <a:prstGeom prst="rect">
            <a:avLst/>
          </a:prstGeom>
          <a:noFill/>
          <a:ln>
            <a:noFill/>
          </a:ln>
          <a:extLst/>
        </p:spPr>
        <p:txBody>
          <a:bodyPr rot="0" vert="horz" wrap="square" lIns="91440" tIns="45720" rIns="91440" bIns="45720" anchor="t" anchorCtr="0" upright="1">
            <a:noAutofit/>
          </a:bodyPr>
          <a:lstStyle/>
          <a:p>
            <a:r>
              <a:rPr lang="en-US" sz="500" b="1" dirty="0">
                <a:solidFill>
                  <a:srgbClr val="0F243E"/>
                </a:solidFill>
                <a:latin typeface="Arial Narrow" panose="020B0606020202030204" pitchFamily="34" charset="0"/>
                <a:ea typeface="Times New Roman" panose="02020603050405020304" pitchFamily="18" charset="0"/>
              </a:rPr>
              <a:t>RC: 1031898</a:t>
            </a:r>
            <a:endParaRPr lang="en-US" sz="800" dirty="0">
              <a:solidFill>
                <a:prstClr val="black"/>
              </a:solidFill>
              <a:latin typeface="Times New Roman" panose="02020603050405020304" pitchFamily="18" charset="0"/>
              <a:ea typeface="Times New Roman" panose="02020603050405020304" pitchFamily="18" charset="0"/>
            </a:endParaRPr>
          </a:p>
        </p:txBody>
      </p:sp>
      <p:sp>
        <p:nvSpPr>
          <p:cNvPr id="8" name="Title 1"/>
          <p:cNvSpPr>
            <a:spLocks noGrp="1"/>
          </p:cNvSpPr>
          <p:nvPr>
            <p:ph type="title"/>
          </p:nvPr>
        </p:nvSpPr>
        <p:spPr>
          <a:xfrm>
            <a:off x="760114" y="168442"/>
            <a:ext cx="8909366" cy="837127"/>
          </a:xfrm>
        </p:spPr>
        <p:txBody>
          <a:bodyPr/>
          <a:lstStyle/>
          <a:p>
            <a:r>
              <a:rPr lang="en-US" sz="3600" dirty="0" smtClean="0"/>
              <a:t>MetCore: Dashboard, Workflows &amp; Reports</a:t>
            </a:r>
            <a:endParaRPr lang="en-US" dirty="0"/>
          </a:p>
        </p:txBody>
      </p:sp>
      <p:grpSp>
        <p:nvGrpSpPr>
          <p:cNvPr id="17" name="Group 16"/>
          <p:cNvGrpSpPr/>
          <p:nvPr/>
        </p:nvGrpSpPr>
        <p:grpSpPr>
          <a:xfrm>
            <a:off x="760114" y="171929"/>
            <a:ext cx="1371600" cy="110556"/>
            <a:chOff x="-170626" y="0"/>
            <a:chExt cx="13534857" cy="166915"/>
          </a:xfrm>
        </p:grpSpPr>
        <p:sp>
          <p:nvSpPr>
            <p:cNvPr id="18" name="Parallelogram 17"/>
            <p:cNvSpPr/>
            <p:nvPr/>
          </p:nvSpPr>
          <p:spPr>
            <a:xfrm>
              <a:off x="-170626" y="0"/>
              <a:ext cx="4511619" cy="166915"/>
            </a:xfrm>
            <a:prstGeom prst="parallelogram">
              <a:avLst>
                <a:gd name="adj" fmla="val 114362"/>
              </a:avLst>
            </a:prstGeom>
            <a:solidFill>
              <a:srgbClr val="849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Parallelogram 18"/>
            <p:cNvSpPr/>
            <p:nvPr/>
          </p:nvSpPr>
          <p:spPr>
            <a:xfrm>
              <a:off x="4340993"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Parallelogram 19"/>
            <p:cNvSpPr/>
            <p:nvPr/>
          </p:nvSpPr>
          <p:spPr>
            <a:xfrm>
              <a:off x="8852612" y="0"/>
              <a:ext cx="4511619" cy="166915"/>
            </a:xfrm>
            <a:prstGeom prst="parallelogram">
              <a:avLst>
                <a:gd name="adj" fmla="val 114362"/>
              </a:avLst>
            </a:prstGeom>
            <a:solidFill>
              <a:srgbClr val="281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pic>
        <p:nvPicPr>
          <p:cNvPr id="22" name="Picture 21"/>
          <p:cNvPicPr/>
          <p:nvPr/>
        </p:nvPicPr>
        <p:blipFill>
          <a:blip r:embed="rId3"/>
          <a:stretch>
            <a:fillRect/>
          </a:stretch>
        </p:blipFill>
        <p:spPr>
          <a:xfrm>
            <a:off x="2703443" y="1233842"/>
            <a:ext cx="8030817" cy="4809341"/>
          </a:xfrm>
          <a:prstGeom prst="rect">
            <a:avLst/>
          </a:prstGeom>
        </p:spPr>
      </p:pic>
      <p:sp>
        <p:nvSpPr>
          <p:cNvPr id="23" name="TextBox 22"/>
          <p:cNvSpPr txBox="1"/>
          <p:nvPr/>
        </p:nvSpPr>
        <p:spPr>
          <a:xfrm>
            <a:off x="1353019" y="2222229"/>
            <a:ext cx="1739871" cy="584775"/>
          </a:xfrm>
          <a:prstGeom prst="rect">
            <a:avLst/>
          </a:prstGeom>
          <a:noFill/>
        </p:spPr>
        <p:txBody>
          <a:bodyPr wrap="square" rtlCol="0">
            <a:spAutoFit/>
          </a:bodyPr>
          <a:lstStyle/>
          <a:p>
            <a:r>
              <a:rPr lang="en-US" sz="1600" b="1" dirty="0" smtClean="0">
                <a:latin typeface="+mj-lt"/>
              </a:rPr>
              <a:t>Litigation Dashboard</a:t>
            </a:r>
            <a:endParaRPr lang="en-US" sz="1600" b="1" dirty="0">
              <a:latin typeface="+mj-lt"/>
            </a:endParaRPr>
          </a:p>
        </p:txBody>
      </p:sp>
      <p:sp>
        <p:nvSpPr>
          <p:cNvPr id="24" name="TextBox 23"/>
          <p:cNvSpPr txBox="1"/>
          <p:nvPr/>
        </p:nvSpPr>
        <p:spPr>
          <a:xfrm>
            <a:off x="760114" y="2834870"/>
            <a:ext cx="1797556" cy="646331"/>
          </a:xfrm>
          <a:prstGeom prst="rect">
            <a:avLst/>
          </a:prstGeom>
          <a:noFill/>
        </p:spPr>
        <p:txBody>
          <a:bodyPr wrap="square" rtlCol="0">
            <a:spAutoFit/>
          </a:bodyPr>
          <a:lstStyle/>
          <a:p>
            <a:pPr algn="just"/>
            <a:r>
              <a:rPr lang="en-US" sz="1200" dirty="0" smtClean="0"/>
              <a:t>User’s custom dashboard, indicating rulings and judgments obtained</a:t>
            </a:r>
            <a:endParaRPr lang="en-US" sz="1200" dirty="0"/>
          </a:p>
        </p:txBody>
      </p:sp>
      <p:pic>
        <p:nvPicPr>
          <p:cNvPr id="21" name="Picture 2" descr="Image result for court scales no backgroun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1036821" y="2350708"/>
            <a:ext cx="316198" cy="248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4106105"/>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671428" y="6271456"/>
            <a:ext cx="13534857" cy="110556"/>
            <a:chOff x="-170626" y="0"/>
            <a:chExt cx="13534857" cy="166915"/>
          </a:xfrm>
        </p:grpSpPr>
        <p:sp>
          <p:nvSpPr>
            <p:cNvPr id="14" name="Parallelogram 13"/>
            <p:cNvSpPr/>
            <p:nvPr/>
          </p:nvSpPr>
          <p:spPr>
            <a:xfrm>
              <a:off x="-170626" y="0"/>
              <a:ext cx="4511619" cy="166915"/>
            </a:xfrm>
            <a:prstGeom prst="parallelogram">
              <a:avLst>
                <a:gd name="adj" fmla="val 114362"/>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Parallelogram 14"/>
            <p:cNvSpPr/>
            <p:nvPr/>
          </p:nvSpPr>
          <p:spPr>
            <a:xfrm>
              <a:off x="4340993"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 name="Parallelogram 15"/>
            <p:cNvSpPr/>
            <p:nvPr/>
          </p:nvSpPr>
          <p:spPr>
            <a:xfrm>
              <a:off x="8852612" y="0"/>
              <a:ext cx="4511619" cy="166915"/>
            </a:xfrm>
            <a:prstGeom prst="parallelogram">
              <a:avLst>
                <a:gd name="adj" fmla="val 114362"/>
              </a:avLst>
            </a:prstGeom>
            <a:solidFill>
              <a:srgbClr val="281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pic>
        <p:nvPicPr>
          <p:cNvPr id="5" name="Picture 4" descr="ATMetzgeLogo.jpg"/>
          <p:cNvPicPr/>
          <p:nvPr/>
        </p:nvPicPr>
        <p:blipFill>
          <a:blip r:embed="rId2"/>
          <a:stretch>
            <a:fillRect/>
          </a:stretch>
        </p:blipFill>
        <p:spPr>
          <a:xfrm>
            <a:off x="10167135" y="6448520"/>
            <a:ext cx="1577929" cy="384428"/>
          </a:xfrm>
          <a:prstGeom prst="rect">
            <a:avLst/>
          </a:prstGeom>
        </p:spPr>
      </p:pic>
      <p:sp>
        <p:nvSpPr>
          <p:cNvPr id="6" name="Text Box 1"/>
          <p:cNvSpPr txBox="1">
            <a:spLocks noChangeArrowheads="1"/>
          </p:cNvSpPr>
          <p:nvPr/>
        </p:nvSpPr>
        <p:spPr bwMode="auto">
          <a:xfrm>
            <a:off x="11482714" y="6653260"/>
            <a:ext cx="571500" cy="181841"/>
          </a:xfrm>
          <a:prstGeom prst="rect">
            <a:avLst/>
          </a:prstGeom>
          <a:noFill/>
          <a:ln>
            <a:noFill/>
          </a:ln>
          <a:extLst/>
        </p:spPr>
        <p:txBody>
          <a:bodyPr rot="0" vert="horz" wrap="square" lIns="91440" tIns="45720" rIns="91440" bIns="45720" anchor="t" anchorCtr="0" upright="1">
            <a:noAutofit/>
          </a:bodyPr>
          <a:lstStyle/>
          <a:p>
            <a:r>
              <a:rPr lang="en-US" sz="500" b="1" dirty="0">
                <a:solidFill>
                  <a:srgbClr val="0F243E"/>
                </a:solidFill>
                <a:latin typeface="Arial Narrow" panose="020B0606020202030204" pitchFamily="34" charset="0"/>
                <a:ea typeface="Times New Roman" panose="02020603050405020304" pitchFamily="18" charset="0"/>
              </a:rPr>
              <a:t>RC: 1031898</a:t>
            </a:r>
            <a:endParaRPr lang="en-US" sz="800" dirty="0">
              <a:solidFill>
                <a:prstClr val="black"/>
              </a:solidFill>
              <a:latin typeface="Times New Roman" panose="02020603050405020304" pitchFamily="18" charset="0"/>
              <a:ea typeface="Times New Roman" panose="02020603050405020304" pitchFamily="18" charset="0"/>
            </a:endParaRPr>
          </a:p>
        </p:txBody>
      </p:sp>
      <p:sp>
        <p:nvSpPr>
          <p:cNvPr id="8" name="Title 1"/>
          <p:cNvSpPr>
            <a:spLocks noGrp="1"/>
          </p:cNvSpPr>
          <p:nvPr>
            <p:ph type="title"/>
          </p:nvPr>
        </p:nvSpPr>
        <p:spPr>
          <a:xfrm>
            <a:off x="760114" y="168442"/>
            <a:ext cx="8909366" cy="837127"/>
          </a:xfrm>
        </p:spPr>
        <p:txBody>
          <a:bodyPr/>
          <a:lstStyle/>
          <a:p>
            <a:r>
              <a:rPr lang="en-US" sz="3600" dirty="0" smtClean="0"/>
              <a:t>Met Core: Dashboard, Workflows &amp; Reports</a:t>
            </a:r>
            <a:endParaRPr lang="en-US" dirty="0"/>
          </a:p>
        </p:txBody>
      </p:sp>
      <p:grpSp>
        <p:nvGrpSpPr>
          <p:cNvPr id="17" name="Group 16"/>
          <p:cNvGrpSpPr/>
          <p:nvPr/>
        </p:nvGrpSpPr>
        <p:grpSpPr>
          <a:xfrm>
            <a:off x="760114" y="171929"/>
            <a:ext cx="1371600" cy="110556"/>
            <a:chOff x="-170626" y="0"/>
            <a:chExt cx="13534857" cy="166915"/>
          </a:xfrm>
        </p:grpSpPr>
        <p:sp>
          <p:nvSpPr>
            <p:cNvPr id="18" name="Parallelogram 17"/>
            <p:cNvSpPr/>
            <p:nvPr/>
          </p:nvSpPr>
          <p:spPr>
            <a:xfrm>
              <a:off x="-170626" y="0"/>
              <a:ext cx="4511619" cy="166915"/>
            </a:xfrm>
            <a:prstGeom prst="parallelogram">
              <a:avLst>
                <a:gd name="adj" fmla="val 114362"/>
              </a:avLst>
            </a:prstGeom>
            <a:solidFill>
              <a:srgbClr val="849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Parallelogram 18"/>
            <p:cNvSpPr/>
            <p:nvPr/>
          </p:nvSpPr>
          <p:spPr>
            <a:xfrm>
              <a:off x="4340993"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Parallelogram 19"/>
            <p:cNvSpPr/>
            <p:nvPr/>
          </p:nvSpPr>
          <p:spPr>
            <a:xfrm>
              <a:off x="8852612" y="0"/>
              <a:ext cx="4511619" cy="166915"/>
            </a:xfrm>
            <a:prstGeom prst="parallelogram">
              <a:avLst>
                <a:gd name="adj" fmla="val 114362"/>
              </a:avLst>
            </a:prstGeom>
            <a:solidFill>
              <a:srgbClr val="281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pic>
        <p:nvPicPr>
          <p:cNvPr id="21" name="Picture 20"/>
          <p:cNvPicPr/>
          <p:nvPr/>
        </p:nvPicPr>
        <p:blipFill>
          <a:blip r:embed="rId3"/>
          <a:stretch>
            <a:fillRect/>
          </a:stretch>
        </p:blipFill>
        <p:spPr>
          <a:xfrm>
            <a:off x="2148512" y="3760815"/>
            <a:ext cx="4327971" cy="1840865"/>
          </a:xfrm>
          <a:prstGeom prst="rect">
            <a:avLst/>
          </a:prstGeom>
        </p:spPr>
      </p:pic>
      <p:pic>
        <p:nvPicPr>
          <p:cNvPr id="22" name="Picture 21"/>
          <p:cNvPicPr/>
          <p:nvPr/>
        </p:nvPicPr>
        <p:blipFill>
          <a:blip r:embed="rId4"/>
          <a:stretch>
            <a:fillRect/>
          </a:stretch>
        </p:blipFill>
        <p:spPr>
          <a:xfrm>
            <a:off x="1956532" y="1397826"/>
            <a:ext cx="4510809" cy="2085783"/>
          </a:xfrm>
          <a:prstGeom prst="rect">
            <a:avLst/>
          </a:prstGeom>
        </p:spPr>
      </p:pic>
      <p:pic>
        <p:nvPicPr>
          <p:cNvPr id="23" name="Picture 22"/>
          <p:cNvPicPr/>
          <p:nvPr/>
        </p:nvPicPr>
        <p:blipFill>
          <a:blip r:embed="rId5"/>
          <a:stretch>
            <a:fillRect/>
          </a:stretch>
        </p:blipFill>
        <p:spPr>
          <a:xfrm>
            <a:off x="6915434" y="1388109"/>
            <a:ext cx="4952423" cy="2095500"/>
          </a:xfrm>
          <a:prstGeom prst="rect">
            <a:avLst/>
          </a:prstGeom>
        </p:spPr>
      </p:pic>
      <p:pic>
        <p:nvPicPr>
          <p:cNvPr id="24" name="Picture 23"/>
          <p:cNvPicPr/>
          <p:nvPr/>
        </p:nvPicPr>
        <p:blipFill>
          <a:blip r:embed="rId6"/>
          <a:stretch>
            <a:fillRect/>
          </a:stretch>
        </p:blipFill>
        <p:spPr>
          <a:xfrm>
            <a:off x="6928444" y="3693688"/>
            <a:ext cx="4940033" cy="1985010"/>
          </a:xfrm>
          <a:prstGeom prst="rect">
            <a:avLst/>
          </a:prstGeom>
        </p:spPr>
      </p:pic>
      <p:sp>
        <p:nvSpPr>
          <p:cNvPr id="4" name="Rectangle 3"/>
          <p:cNvSpPr/>
          <p:nvPr/>
        </p:nvSpPr>
        <p:spPr>
          <a:xfrm>
            <a:off x="6915433" y="1325015"/>
            <a:ext cx="5010853" cy="22206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6915433" y="3628823"/>
            <a:ext cx="5010853" cy="20498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730990" y="1331315"/>
            <a:ext cx="5070018" cy="22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1730990" y="3629923"/>
            <a:ext cx="5062772" cy="20498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698718" y="1584503"/>
            <a:ext cx="1494391" cy="584775"/>
          </a:xfrm>
          <a:prstGeom prst="rect">
            <a:avLst/>
          </a:prstGeom>
          <a:noFill/>
        </p:spPr>
        <p:txBody>
          <a:bodyPr wrap="square" rtlCol="0">
            <a:spAutoFit/>
          </a:bodyPr>
          <a:lstStyle/>
          <a:p>
            <a:r>
              <a:rPr lang="en-US" sz="1600" b="1" dirty="0" smtClean="0">
                <a:latin typeface="+mj-lt"/>
              </a:rPr>
              <a:t>Litigation</a:t>
            </a:r>
          </a:p>
          <a:p>
            <a:r>
              <a:rPr lang="en-US" sz="1600" b="1" dirty="0" smtClean="0">
                <a:latin typeface="+mj-lt"/>
              </a:rPr>
              <a:t>Follow Up</a:t>
            </a:r>
            <a:endParaRPr lang="en-US" sz="1600" b="1" dirty="0">
              <a:latin typeface="+mj-lt"/>
            </a:endParaRPr>
          </a:p>
        </p:txBody>
      </p:sp>
      <p:pic>
        <p:nvPicPr>
          <p:cNvPr id="25" name="Picture 2" descr="Image result for court scales no background"/>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82520" y="1752738"/>
            <a:ext cx="316198" cy="248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1673401"/>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71428" y="6271456"/>
            <a:ext cx="13534857" cy="110556"/>
            <a:chOff x="-170626" y="0"/>
            <a:chExt cx="13534857" cy="166915"/>
          </a:xfrm>
        </p:grpSpPr>
        <p:sp>
          <p:nvSpPr>
            <p:cNvPr id="5" name="Parallelogram 4"/>
            <p:cNvSpPr/>
            <p:nvPr/>
          </p:nvSpPr>
          <p:spPr>
            <a:xfrm>
              <a:off x="-170626" y="0"/>
              <a:ext cx="4511619" cy="166915"/>
            </a:xfrm>
            <a:prstGeom prst="parallelogram">
              <a:avLst>
                <a:gd name="adj" fmla="val 114362"/>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Parallelogram 5"/>
            <p:cNvSpPr/>
            <p:nvPr/>
          </p:nvSpPr>
          <p:spPr>
            <a:xfrm>
              <a:off x="4340993"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Parallelogram 6"/>
            <p:cNvSpPr/>
            <p:nvPr/>
          </p:nvSpPr>
          <p:spPr>
            <a:xfrm>
              <a:off x="8852612" y="0"/>
              <a:ext cx="4511619" cy="166915"/>
            </a:xfrm>
            <a:prstGeom prst="parallelogram">
              <a:avLst>
                <a:gd name="adj" fmla="val 114362"/>
              </a:avLst>
            </a:prstGeom>
            <a:solidFill>
              <a:srgbClr val="281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pic>
        <p:nvPicPr>
          <p:cNvPr id="8" name="Picture 7" descr="ATMetzgeLogo.jpg"/>
          <p:cNvPicPr/>
          <p:nvPr/>
        </p:nvPicPr>
        <p:blipFill>
          <a:blip r:embed="rId2"/>
          <a:stretch>
            <a:fillRect/>
          </a:stretch>
        </p:blipFill>
        <p:spPr>
          <a:xfrm>
            <a:off x="10167135" y="6448520"/>
            <a:ext cx="1577929" cy="384428"/>
          </a:xfrm>
          <a:prstGeom prst="rect">
            <a:avLst/>
          </a:prstGeom>
        </p:spPr>
      </p:pic>
      <p:sp>
        <p:nvSpPr>
          <p:cNvPr id="9" name="Text Box 1"/>
          <p:cNvSpPr txBox="1">
            <a:spLocks noChangeArrowheads="1"/>
          </p:cNvSpPr>
          <p:nvPr/>
        </p:nvSpPr>
        <p:spPr bwMode="auto">
          <a:xfrm>
            <a:off x="11482714" y="6653260"/>
            <a:ext cx="571500" cy="181841"/>
          </a:xfrm>
          <a:prstGeom prst="rect">
            <a:avLst/>
          </a:prstGeom>
          <a:noFill/>
          <a:ln>
            <a:noFill/>
          </a:ln>
          <a:extLst/>
        </p:spPr>
        <p:txBody>
          <a:bodyPr rot="0" vert="horz" wrap="square" lIns="91440" tIns="45720" rIns="91440" bIns="45720" anchor="t" anchorCtr="0" upright="1">
            <a:noAutofit/>
          </a:bodyPr>
          <a:lstStyle/>
          <a:p>
            <a:r>
              <a:rPr lang="en-US" sz="500" b="1" dirty="0">
                <a:solidFill>
                  <a:srgbClr val="0F243E"/>
                </a:solidFill>
                <a:latin typeface="Arial Narrow" panose="020B0606020202030204" pitchFamily="34" charset="0"/>
                <a:ea typeface="Times New Roman" panose="02020603050405020304" pitchFamily="18" charset="0"/>
              </a:rPr>
              <a:t>RC: 1031898</a:t>
            </a:r>
            <a:endParaRPr lang="en-US" sz="800" dirty="0">
              <a:solidFill>
                <a:prstClr val="black"/>
              </a:solidFill>
              <a:latin typeface="Times New Roman" panose="02020603050405020304" pitchFamily="18" charset="0"/>
              <a:ea typeface="Times New Roman" panose="02020603050405020304" pitchFamily="18" charset="0"/>
            </a:endParaRPr>
          </a:p>
        </p:txBody>
      </p:sp>
      <p:sp>
        <p:nvSpPr>
          <p:cNvPr id="10" name="Title 1"/>
          <p:cNvSpPr>
            <a:spLocks noGrp="1"/>
          </p:cNvSpPr>
          <p:nvPr>
            <p:ph type="title"/>
          </p:nvPr>
        </p:nvSpPr>
        <p:spPr>
          <a:xfrm>
            <a:off x="760114" y="168442"/>
            <a:ext cx="8909366" cy="837127"/>
          </a:xfrm>
        </p:spPr>
        <p:txBody>
          <a:bodyPr/>
          <a:lstStyle/>
          <a:p>
            <a:r>
              <a:rPr lang="en-US" sz="3600" dirty="0" smtClean="0"/>
              <a:t>Met Core: Dashboard, Workflows &amp; Reports</a:t>
            </a:r>
            <a:endParaRPr lang="en-US" dirty="0"/>
          </a:p>
        </p:txBody>
      </p:sp>
      <p:grpSp>
        <p:nvGrpSpPr>
          <p:cNvPr id="11" name="Group 10"/>
          <p:cNvGrpSpPr/>
          <p:nvPr/>
        </p:nvGrpSpPr>
        <p:grpSpPr>
          <a:xfrm>
            <a:off x="760114" y="171929"/>
            <a:ext cx="1371600" cy="110556"/>
            <a:chOff x="-170626" y="0"/>
            <a:chExt cx="13534857" cy="166915"/>
          </a:xfrm>
        </p:grpSpPr>
        <p:sp>
          <p:nvSpPr>
            <p:cNvPr id="12" name="Parallelogram 11"/>
            <p:cNvSpPr/>
            <p:nvPr/>
          </p:nvSpPr>
          <p:spPr>
            <a:xfrm>
              <a:off x="-170626" y="0"/>
              <a:ext cx="4511619" cy="166915"/>
            </a:xfrm>
            <a:prstGeom prst="parallelogram">
              <a:avLst>
                <a:gd name="adj" fmla="val 114362"/>
              </a:avLst>
            </a:prstGeom>
            <a:solidFill>
              <a:srgbClr val="849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Parallelogram 12"/>
            <p:cNvSpPr/>
            <p:nvPr/>
          </p:nvSpPr>
          <p:spPr>
            <a:xfrm>
              <a:off x="4340993"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Parallelogram 13"/>
            <p:cNvSpPr/>
            <p:nvPr/>
          </p:nvSpPr>
          <p:spPr>
            <a:xfrm>
              <a:off x="8852612" y="0"/>
              <a:ext cx="4511619" cy="166915"/>
            </a:xfrm>
            <a:prstGeom prst="parallelogram">
              <a:avLst>
                <a:gd name="adj" fmla="val 114362"/>
              </a:avLst>
            </a:prstGeom>
            <a:solidFill>
              <a:srgbClr val="281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pic>
        <p:nvPicPr>
          <p:cNvPr id="15" name="Picture 14"/>
          <p:cNvPicPr/>
          <p:nvPr/>
        </p:nvPicPr>
        <p:blipFill>
          <a:blip r:embed="rId3"/>
          <a:stretch>
            <a:fillRect/>
          </a:stretch>
        </p:blipFill>
        <p:spPr>
          <a:xfrm>
            <a:off x="1987845" y="1615349"/>
            <a:ext cx="4788477" cy="1438275"/>
          </a:xfrm>
          <a:prstGeom prst="rect">
            <a:avLst/>
          </a:prstGeom>
        </p:spPr>
      </p:pic>
      <p:pic>
        <p:nvPicPr>
          <p:cNvPr id="16" name="Picture 15"/>
          <p:cNvPicPr/>
          <p:nvPr/>
        </p:nvPicPr>
        <p:blipFill>
          <a:blip r:embed="rId4"/>
          <a:stretch>
            <a:fillRect/>
          </a:stretch>
        </p:blipFill>
        <p:spPr>
          <a:xfrm>
            <a:off x="1956312" y="3421702"/>
            <a:ext cx="4874607" cy="1423670"/>
          </a:xfrm>
          <a:prstGeom prst="rect">
            <a:avLst/>
          </a:prstGeom>
        </p:spPr>
      </p:pic>
      <p:pic>
        <p:nvPicPr>
          <p:cNvPr id="17" name="Picture 16"/>
          <p:cNvPicPr/>
          <p:nvPr/>
        </p:nvPicPr>
        <p:blipFill>
          <a:blip r:embed="rId5"/>
          <a:stretch>
            <a:fillRect/>
          </a:stretch>
        </p:blipFill>
        <p:spPr>
          <a:xfrm>
            <a:off x="7053762" y="1598008"/>
            <a:ext cx="4918940" cy="1364249"/>
          </a:xfrm>
          <a:prstGeom prst="rect">
            <a:avLst/>
          </a:prstGeom>
        </p:spPr>
      </p:pic>
      <p:pic>
        <p:nvPicPr>
          <p:cNvPr id="18" name="Picture 17"/>
          <p:cNvPicPr/>
          <p:nvPr/>
        </p:nvPicPr>
        <p:blipFill>
          <a:blip r:embed="rId6"/>
          <a:stretch>
            <a:fillRect/>
          </a:stretch>
        </p:blipFill>
        <p:spPr>
          <a:xfrm>
            <a:off x="7053762" y="3589653"/>
            <a:ext cx="4848514" cy="1209040"/>
          </a:xfrm>
          <a:prstGeom prst="rect">
            <a:avLst/>
          </a:prstGeom>
        </p:spPr>
      </p:pic>
      <p:sp>
        <p:nvSpPr>
          <p:cNvPr id="19" name="Rectangle 18"/>
          <p:cNvSpPr/>
          <p:nvPr/>
        </p:nvSpPr>
        <p:spPr>
          <a:xfrm>
            <a:off x="6956488" y="1545229"/>
            <a:ext cx="5062772" cy="15918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6956488" y="3293719"/>
            <a:ext cx="5062772" cy="15918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929365" y="3316542"/>
            <a:ext cx="4891214" cy="15918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929365" y="1554143"/>
            <a:ext cx="4891213" cy="15918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utoShape 67"/>
          <p:cNvSpPr>
            <a:spLocks/>
          </p:cNvSpPr>
          <p:nvPr/>
        </p:nvSpPr>
        <p:spPr bwMode="auto">
          <a:xfrm>
            <a:off x="80892" y="1899132"/>
            <a:ext cx="381000" cy="381000"/>
          </a:xfrm>
          <a:custGeom>
            <a:avLst/>
            <a:gdLst/>
            <a:ahLst/>
            <a:cxnLst/>
            <a:rect l="0" t="0" r="r" b="b"/>
            <a:pathLst>
              <a:path w="21600" h="21600">
                <a:moveTo>
                  <a:pt x="11234" y="6152"/>
                </a:moveTo>
                <a:cubicBezTo>
                  <a:pt x="11406" y="6502"/>
                  <a:pt x="11552" y="6917"/>
                  <a:pt x="11672" y="7395"/>
                </a:cubicBezTo>
                <a:cubicBezTo>
                  <a:pt x="11747" y="7412"/>
                  <a:pt x="11886" y="7434"/>
                  <a:pt x="12089" y="7462"/>
                </a:cubicBezTo>
                <a:cubicBezTo>
                  <a:pt x="12291" y="7488"/>
                  <a:pt x="12501" y="7527"/>
                  <a:pt x="12715" y="7578"/>
                </a:cubicBezTo>
                <a:cubicBezTo>
                  <a:pt x="12929" y="7626"/>
                  <a:pt x="13120" y="7680"/>
                  <a:pt x="13289" y="7731"/>
                </a:cubicBezTo>
                <a:cubicBezTo>
                  <a:pt x="13459" y="7787"/>
                  <a:pt x="13543" y="7849"/>
                  <a:pt x="13543" y="7923"/>
                </a:cubicBezTo>
                <a:lnTo>
                  <a:pt x="13543" y="10328"/>
                </a:lnTo>
                <a:cubicBezTo>
                  <a:pt x="13543" y="10416"/>
                  <a:pt x="13459" y="10495"/>
                  <a:pt x="13289" y="10549"/>
                </a:cubicBezTo>
                <a:cubicBezTo>
                  <a:pt x="13120" y="10611"/>
                  <a:pt x="12929" y="10659"/>
                  <a:pt x="12715" y="10707"/>
                </a:cubicBezTo>
                <a:cubicBezTo>
                  <a:pt x="12501" y="10752"/>
                  <a:pt x="12289" y="10783"/>
                  <a:pt x="12077" y="10800"/>
                </a:cubicBezTo>
                <a:cubicBezTo>
                  <a:pt x="11867" y="10820"/>
                  <a:pt x="11731" y="10837"/>
                  <a:pt x="11672" y="10857"/>
                </a:cubicBezTo>
                <a:cubicBezTo>
                  <a:pt x="11566" y="11243"/>
                  <a:pt x="11430" y="11639"/>
                  <a:pt x="11255" y="12045"/>
                </a:cubicBezTo>
                <a:cubicBezTo>
                  <a:pt x="11430" y="12325"/>
                  <a:pt x="11594" y="12596"/>
                  <a:pt x="11757" y="12864"/>
                </a:cubicBezTo>
                <a:cubicBezTo>
                  <a:pt x="11919" y="13127"/>
                  <a:pt x="12100" y="13395"/>
                  <a:pt x="12303" y="13655"/>
                </a:cubicBezTo>
                <a:lnTo>
                  <a:pt x="12326" y="13787"/>
                </a:lnTo>
                <a:cubicBezTo>
                  <a:pt x="12326" y="13841"/>
                  <a:pt x="12249" y="13977"/>
                  <a:pt x="12096" y="14194"/>
                </a:cubicBezTo>
                <a:cubicBezTo>
                  <a:pt x="11940" y="14411"/>
                  <a:pt x="11761" y="14637"/>
                  <a:pt x="11559" y="14877"/>
                </a:cubicBezTo>
                <a:cubicBezTo>
                  <a:pt x="11357" y="15117"/>
                  <a:pt x="11166" y="15326"/>
                  <a:pt x="10992" y="15513"/>
                </a:cubicBezTo>
                <a:cubicBezTo>
                  <a:pt x="10813" y="15696"/>
                  <a:pt x="10702" y="15789"/>
                  <a:pt x="10658" y="15789"/>
                </a:cubicBezTo>
                <a:cubicBezTo>
                  <a:pt x="10643" y="15789"/>
                  <a:pt x="10566" y="15727"/>
                  <a:pt x="10427" y="15606"/>
                </a:cubicBezTo>
                <a:cubicBezTo>
                  <a:pt x="10288" y="15484"/>
                  <a:pt x="10135" y="15346"/>
                  <a:pt x="9966" y="15188"/>
                </a:cubicBezTo>
                <a:cubicBezTo>
                  <a:pt x="9796" y="15030"/>
                  <a:pt x="9638" y="14886"/>
                  <a:pt x="9493" y="14747"/>
                </a:cubicBezTo>
                <a:cubicBezTo>
                  <a:pt x="9344" y="14615"/>
                  <a:pt x="9250" y="14524"/>
                  <a:pt x="9205" y="14476"/>
                </a:cubicBezTo>
                <a:cubicBezTo>
                  <a:pt x="8866" y="14685"/>
                  <a:pt x="8537" y="14852"/>
                  <a:pt x="8212" y="14979"/>
                </a:cubicBezTo>
                <a:cubicBezTo>
                  <a:pt x="8212" y="15069"/>
                  <a:pt x="8200" y="15236"/>
                  <a:pt x="8179" y="15476"/>
                </a:cubicBezTo>
                <a:cubicBezTo>
                  <a:pt x="8156" y="15721"/>
                  <a:pt x="8127" y="15976"/>
                  <a:pt x="8090" y="16241"/>
                </a:cubicBezTo>
                <a:cubicBezTo>
                  <a:pt x="8052" y="16509"/>
                  <a:pt x="8005" y="16744"/>
                  <a:pt x="7948" y="16944"/>
                </a:cubicBezTo>
                <a:cubicBezTo>
                  <a:pt x="7892" y="17148"/>
                  <a:pt x="7833" y="17249"/>
                  <a:pt x="7774" y="17249"/>
                </a:cubicBezTo>
                <a:lnTo>
                  <a:pt x="5769" y="17249"/>
                </a:lnTo>
                <a:cubicBezTo>
                  <a:pt x="5708" y="17249"/>
                  <a:pt x="5651" y="17147"/>
                  <a:pt x="5595" y="16944"/>
                </a:cubicBezTo>
                <a:cubicBezTo>
                  <a:pt x="5538" y="16744"/>
                  <a:pt x="5494" y="16509"/>
                  <a:pt x="5463" y="16241"/>
                </a:cubicBezTo>
                <a:cubicBezTo>
                  <a:pt x="5435" y="15976"/>
                  <a:pt x="5406" y="15721"/>
                  <a:pt x="5385" y="15484"/>
                </a:cubicBezTo>
                <a:cubicBezTo>
                  <a:pt x="5362" y="15244"/>
                  <a:pt x="5352" y="15078"/>
                  <a:pt x="5352" y="14979"/>
                </a:cubicBezTo>
                <a:cubicBezTo>
                  <a:pt x="5013" y="14871"/>
                  <a:pt x="4682" y="14702"/>
                  <a:pt x="4359" y="14476"/>
                </a:cubicBezTo>
                <a:cubicBezTo>
                  <a:pt x="4126" y="14685"/>
                  <a:pt x="3895" y="14894"/>
                  <a:pt x="3667" y="15106"/>
                </a:cubicBezTo>
                <a:cubicBezTo>
                  <a:pt x="3439" y="15321"/>
                  <a:pt x="3213" y="15535"/>
                  <a:pt x="2996" y="15761"/>
                </a:cubicBezTo>
                <a:lnTo>
                  <a:pt x="2883" y="15789"/>
                </a:lnTo>
                <a:cubicBezTo>
                  <a:pt x="2855" y="15789"/>
                  <a:pt x="2751" y="15696"/>
                  <a:pt x="2573" y="15513"/>
                </a:cubicBezTo>
                <a:cubicBezTo>
                  <a:pt x="2396" y="15326"/>
                  <a:pt x="2212" y="15117"/>
                  <a:pt x="2022" y="14877"/>
                </a:cubicBezTo>
                <a:cubicBezTo>
                  <a:pt x="1829" y="14637"/>
                  <a:pt x="1657" y="14411"/>
                  <a:pt x="1504" y="14194"/>
                </a:cubicBezTo>
                <a:cubicBezTo>
                  <a:pt x="1349" y="13977"/>
                  <a:pt x="1273" y="13841"/>
                  <a:pt x="1273" y="13787"/>
                </a:cubicBezTo>
                <a:cubicBezTo>
                  <a:pt x="1273" y="13771"/>
                  <a:pt x="1320" y="13677"/>
                  <a:pt x="1419" y="13511"/>
                </a:cubicBezTo>
                <a:cubicBezTo>
                  <a:pt x="1516" y="13347"/>
                  <a:pt x="1629" y="13163"/>
                  <a:pt x="1751" y="12971"/>
                </a:cubicBezTo>
                <a:cubicBezTo>
                  <a:pt x="1876" y="12777"/>
                  <a:pt x="1991" y="12590"/>
                  <a:pt x="2100" y="12415"/>
                </a:cubicBezTo>
                <a:cubicBezTo>
                  <a:pt x="2210" y="12240"/>
                  <a:pt x="2278" y="12127"/>
                  <a:pt x="2309" y="12071"/>
                </a:cubicBezTo>
                <a:cubicBezTo>
                  <a:pt x="2135" y="11687"/>
                  <a:pt x="1989" y="11260"/>
                  <a:pt x="1869" y="10800"/>
                </a:cubicBezTo>
                <a:cubicBezTo>
                  <a:pt x="1794" y="10783"/>
                  <a:pt x="1655" y="10761"/>
                  <a:pt x="1452" y="10732"/>
                </a:cubicBezTo>
                <a:cubicBezTo>
                  <a:pt x="1250" y="10707"/>
                  <a:pt x="1043" y="10676"/>
                  <a:pt x="826" y="10639"/>
                </a:cubicBezTo>
                <a:cubicBezTo>
                  <a:pt x="612" y="10602"/>
                  <a:pt x="421" y="10554"/>
                  <a:pt x="252" y="10498"/>
                </a:cubicBezTo>
                <a:cubicBezTo>
                  <a:pt x="82" y="10439"/>
                  <a:pt x="0" y="10374"/>
                  <a:pt x="0" y="10300"/>
                </a:cubicBezTo>
                <a:lnTo>
                  <a:pt x="0" y="7869"/>
                </a:lnTo>
                <a:cubicBezTo>
                  <a:pt x="0" y="7798"/>
                  <a:pt x="82" y="7725"/>
                  <a:pt x="252" y="7660"/>
                </a:cubicBezTo>
                <a:cubicBezTo>
                  <a:pt x="421" y="7590"/>
                  <a:pt x="617" y="7539"/>
                  <a:pt x="838" y="7502"/>
                </a:cubicBezTo>
                <a:cubicBezTo>
                  <a:pt x="1059" y="7468"/>
                  <a:pt x="1273" y="7434"/>
                  <a:pt x="1476" y="7409"/>
                </a:cubicBezTo>
                <a:cubicBezTo>
                  <a:pt x="1678" y="7380"/>
                  <a:pt x="1817" y="7366"/>
                  <a:pt x="1892" y="7366"/>
                </a:cubicBezTo>
                <a:cubicBezTo>
                  <a:pt x="1982" y="6926"/>
                  <a:pt x="2121" y="6531"/>
                  <a:pt x="2309" y="6178"/>
                </a:cubicBezTo>
                <a:cubicBezTo>
                  <a:pt x="2135" y="5901"/>
                  <a:pt x="1965" y="5621"/>
                  <a:pt x="1796" y="5347"/>
                </a:cubicBezTo>
                <a:cubicBezTo>
                  <a:pt x="1629" y="5074"/>
                  <a:pt x="1452" y="4803"/>
                  <a:pt x="1273" y="4543"/>
                </a:cubicBezTo>
                <a:lnTo>
                  <a:pt x="1229" y="4407"/>
                </a:lnTo>
                <a:cubicBezTo>
                  <a:pt x="1229" y="4354"/>
                  <a:pt x="1304" y="4221"/>
                  <a:pt x="1457" y="4009"/>
                </a:cubicBezTo>
                <a:cubicBezTo>
                  <a:pt x="1612" y="3797"/>
                  <a:pt x="1789" y="3574"/>
                  <a:pt x="1987" y="3334"/>
                </a:cubicBezTo>
                <a:cubicBezTo>
                  <a:pt x="2187" y="3094"/>
                  <a:pt x="2375" y="2883"/>
                  <a:pt x="2551" y="2696"/>
                </a:cubicBezTo>
                <a:cubicBezTo>
                  <a:pt x="2728" y="2515"/>
                  <a:pt x="2839" y="2419"/>
                  <a:pt x="2883" y="2419"/>
                </a:cubicBezTo>
                <a:cubicBezTo>
                  <a:pt x="2900" y="2419"/>
                  <a:pt x="2975" y="2479"/>
                  <a:pt x="3114" y="2597"/>
                </a:cubicBezTo>
                <a:cubicBezTo>
                  <a:pt x="3253" y="2713"/>
                  <a:pt x="3408" y="2851"/>
                  <a:pt x="3578" y="3007"/>
                </a:cubicBezTo>
                <a:cubicBezTo>
                  <a:pt x="3745" y="3165"/>
                  <a:pt x="3907" y="3320"/>
                  <a:pt x="4060" y="3470"/>
                </a:cubicBezTo>
                <a:cubicBezTo>
                  <a:pt x="4215" y="3617"/>
                  <a:pt x="4307" y="3707"/>
                  <a:pt x="4336" y="3744"/>
                </a:cubicBezTo>
                <a:cubicBezTo>
                  <a:pt x="4660" y="3518"/>
                  <a:pt x="4999" y="3354"/>
                  <a:pt x="5352" y="3244"/>
                </a:cubicBezTo>
                <a:cubicBezTo>
                  <a:pt x="5352" y="3173"/>
                  <a:pt x="5362" y="3004"/>
                  <a:pt x="5385" y="2747"/>
                </a:cubicBezTo>
                <a:cubicBezTo>
                  <a:pt x="5406" y="2484"/>
                  <a:pt x="5435" y="2225"/>
                  <a:pt x="5463" y="1968"/>
                </a:cubicBezTo>
                <a:cubicBezTo>
                  <a:pt x="5494" y="1708"/>
                  <a:pt x="5534" y="1476"/>
                  <a:pt x="5583" y="1264"/>
                </a:cubicBezTo>
                <a:cubicBezTo>
                  <a:pt x="5630" y="1053"/>
                  <a:pt x="5694" y="948"/>
                  <a:pt x="5769" y="948"/>
                </a:cubicBezTo>
                <a:lnTo>
                  <a:pt x="7774" y="948"/>
                </a:lnTo>
                <a:cubicBezTo>
                  <a:pt x="7833" y="948"/>
                  <a:pt x="7892" y="1053"/>
                  <a:pt x="7948" y="1264"/>
                </a:cubicBezTo>
                <a:cubicBezTo>
                  <a:pt x="8005" y="1476"/>
                  <a:pt x="8047" y="1708"/>
                  <a:pt x="8078" y="1968"/>
                </a:cubicBezTo>
                <a:cubicBezTo>
                  <a:pt x="8109" y="2225"/>
                  <a:pt x="8134" y="2484"/>
                  <a:pt x="8156" y="2747"/>
                </a:cubicBezTo>
                <a:cubicBezTo>
                  <a:pt x="8179" y="3004"/>
                  <a:pt x="8198" y="3173"/>
                  <a:pt x="8212" y="3244"/>
                </a:cubicBezTo>
                <a:cubicBezTo>
                  <a:pt x="8551" y="3354"/>
                  <a:pt x="8873" y="3512"/>
                  <a:pt x="9182" y="3715"/>
                </a:cubicBezTo>
                <a:cubicBezTo>
                  <a:pt x="9415" y="3512"/>
                  <a:pt x="9650" y="3306"/>
                  <a:pt x="9886" y="3106"/>
                </a:cubicBezTo>
                <a:cubicBezTo>
                  <a:pt x="10123" y="2899"/>
                  <a:pt x="10352" y="2691"/>
                  <a:pt x="10568" y="2476"/>
                </a:cubicBezTo>
                <a:lnTo>
                  <a:pt x="10658" y="2419"/>
                </a:lnTo>
                <a:cubicBezTo>
                  <a:pt x="10688" y="2419"/>
                  <a:pt x="10792" y="2518"/>
                  <a:pt x="10968" y="2710"/>
                </a:cubicBezTo>
                <a:cubicBezTo>
                  <a:pt x="11145" y="2905"/>
                  <a:pt x="11331" y="3117"/>
                  <a:pt x="11526" y="3348"/>
                </a:cubicBezTo>
                <a:cubicBezTo>
                  <a:pt x="11721" y="3577"/>
                  <a:pt x="11900" y="3797"/>
                  <a:pt x="12060" y="4009"/>
                </a:cubicBezTo>
                <a:cubicBezTo>
                  <a:pt x="12223" y="4221"/>
                  <a:pt x="12303" y="4354"/>
                  <a:pt x="12303" y="4407"/>
                </a:cubicBezTo>
                <a:cubicBezTo>
                  <a:pt x="12303" y="4444"/>
                  <a:pt x="12253" y="4543"/>
                  <a:pt x="12152" y="4712"/>
                </a:cubicBezTo>
                <a:cubicBezTo>
                  <a:pt x="12049" y="4879"/>
                  <a:pt x="11936" y="5057"/>
                  <a:pt x="11813" y="5251"/>
                </a:cubicBezTo>
                <a:cubicBezTo>
                  <a:pt x="11689" y="5446"/>
                  <a:pt x="11568" y="5630"/>
                  <a:pt x="11453" y="5808"/>
                </a:cubicBezTo>
                <a:cubicBezTo>
                  <a:pt x="11335" y="5983"/>
                  <a:pt x="11260" y="6096"/>
                  <a:pt x="11234" y="6152"/>
                </a:cubicBezTo>
                <a:moveTo>
                  <a:pt x="6781" y="11545"/>
                </a:moveTo>
                <a:cubicBezTo>
                  <a:pt x="7061" y="11545"/>
                  <a:pt x="7322" y="11480"/>
                  <a:pt x="7570" y="11356"/>
                </a:cubicBezTo>
                <a:cubicBezTo>
                  <a:pt x="7819" y="11229"/>
                  <a:pt x="8036" y="11057"/>
                  <a:pt x="8219" y="10837"/>
                </a:cubicBezTo>
                <a:cubicBezTo>
                  <a:pt x="8403" y="10616"/>
                  <a:pt x="8546" y="10357"/>
                  <a:pt x="8652" y="10060"/>
                </a:cubicBezTo>
                <a:cubicBezTo>
                  <a:pt x="8758" y="9761"/>
                  <a:pt x="8810" y="9447"/>
                  <a:pt x="8810" y="9111"/>
                </a:cubicBezTo>
                <a:cubicBezTo>
                  <a:pt x="8810" y="8778"/>
                  <a:pt x="8758" y="8459"/>
                  <a:pt x="8652" y="8160"/>
                </a:cubicBezTo>
                <a:cubicBezTo>
                  <a:pt x="8546" y="7858"/>
                  <a:pt x="8403" y="7592"/>
                  <a:pt x="8219" y="7372"/>
                </a:cubicBezTo>
                <a:cubicBezTo>
                  <a:pt x="8036" y="7152"/>
                  <a:pt x="7819" y="6980"/>
                  <a:pt x="7570" y="6847"/>
                </a:cubicBezTo>
                <a:cubicBezTo>
                  <a:pt x="7322" y="6717"/>
                  <a:pt x="7061" y="6649"/>
                  <a:pt x="6781" y="6649"/>
                </a:cubicBezTo>
                <a:cubicBezTo>
                  <a:pt x="6211" y="6649"/>
                  <a:pt x="5727" y="6889"/>
                  <a:pt x="5329" y="7367"/>
                </a:cubicBezTo>
                <a:cubicBezTo>
                  <a:pt x="4931" y="7844"/>
                  <a:pt x="4731" y="8425"/>
                  <a:pt x="4731" y="9111"/>
                </a:cubicBezTo>
                <a:cubicBezTo>
                  <a:pt x="4731" y="9448"/>
                  <a:pt x="4785" y="9761"/>
                  <a:pt x="4896" y="10060"/>
                </a:cubicBezTo>
                <a:cubicBezTo>
                  <a:pt x="5004" y="10357"/>
                  <a:pt x="5150" y="10616"/>
                  <a:pt x="5334" y="10837"/>
                </a:cubicBezTo>
                <a:cubicBezTo>
                  <a:pt x="5517" y="11057"/>
                  <a:pt x="5736" y="11229"/>
                  <a:pt x="5988" y="11356"/>
                </a:cubicBezTo>
                <a:cubicBezTo>
                  <a:pt x="6240" y="11480"/>
                  <a:pt x="6501" y="11545"/>
                  <a:pt x="6781" y="11545"/>
                </a:cubicBezTo>
                <a:moveTo>
                  <a:pt x="20496" y="16952"/>
                </a:moveTo>
                <a:cubicBezTo>
                  <a:pt x="20428" y="17294"/>
                  <a:pt x="20341" y="17613"/>
                  <a:pt x="20235" y="17913"/>
                </a:cubicBezTo>
                <a:cubicBezTo>
                  <a:pt x="20251" y="17963"/>
                  <a:pt x="20294" y="18051"/>
                  <a:pt x="20364" y="18161"/>
                </a:cubicBezTo>
                <a:cubicBezTo>
                  <a:pt x="20437" y="18274"/>
                  <a:pt x="20508" y="18398"/>
                  <a:pt x="20574" y="18528"/>
                </a:cubicBezTo>
                <a:cubicBezTo>
                  <a:pt x="20642" y="18655"/>
                  <a:pt x="20701" y="18779"/>
                  <a:pt x="20755" y="18898"/>
                </a:cubicBezTo>
                <a:cubicBezTo>
                  <a:pt x="20807" y="19014"/>
                  <a:pt x="20833" y="19098"/>
                  <a:pt x="20833" y="19141"/>
                </a:cubicBezTo>
                <a:cubicBezTo>
                  <a:pt x="20833" y="19177"/>
                  <a:pt x="20762" y="19282"/>
                  <a:pt x="20626" y="19460"/>
                </a:cubicBezTo>
                <a:cubicBezTo>
                  <a:pt x="20487" y="19635"/>
                  <a:pt x="20324" y="19821"/>
                  <a:pt x="20141" y="20013"/>
                </a:cubicBezTo>
                <a:cubicBezTo>
                  <a:pt x="19957" y="20205"/>
                  <a:pt x="19778" y="20389"/>
                  <a:pt x="19611" y="20558"/>
                </a:cubicBezTo>
                <a:cubicBezTo>
                  <a:pt x="19442" y="20730"/>
                  <a:pt x="19333" y="20849"/>
                  <a:pt x="19289" y="20911"/>
                </a:cubicBezTo>
                <a:lnTo>
                  <a:pt x="19199" y="20968"/>
                </a:lnTo>
                <a:cubicBezTo>
                  <a:pt x="19169" y="20968"/>
                  <a:pt x="19107" y="20928"/>
                  <a:pt x="19013" y="20852"/>
                </a:cubicBezTo>
                <a:cubicBezTo>
                  <a:pt x="18919" y="20773"/>
                  <a:pt x="18823" y="20685"/>
                  <a:pt x="18726" y="20586"/>
                </a:cubicBezTo>
                <a:cubicBezTo>
                  <a:pt x="18630" y="20488"/>
                  <a:pt x="18533" y="20392"/>
                  <a:pt x="18439" y="20295"/>
                </a:cubicBezTo>
                <a:cubicBezTo>
                  <a:pt x="18345" y="20199"/>
                  <a:pt x="18284" y="20137"/>
                  <a:pt x="18253" y="20101"/>
                </a:cubicBezTo>
                <a:cubicBezTo>
                  <a:pt x="17975" y="20208"/>
                  <a:pt x="17681" y="20295"/>
                  <a:pt x="17373" y="20358"/>
                </a:cubicBezTo>
                <a:cubicBezTo>
                  <a:pt x="17359" y="20411"/>
                  <a:pt x="17323" y="20510"/>
                  <a:pt x="17274" y="20649"/>
                </a:cubicBezTo>
                <a:cubicBezTo>
                  <a:pt x="17220" y="20787"/>
                  <a:pt x="17161" y="20925"/>
                  <a:pt x="17097" y="21061"/>
                </a:cubicBezTo>
                <a:cubicBezTo>
                  <a:pt x="17034" y="21196"/>
                  <a:pt x="16973" y="21320"/>
                  <a:pt x="16911" y="21431"/>
                </a:cubicBezTo>
                <a:cubicBezTo>
                  <a:pt x="16853" y="21546"/>
                  <a:pt x="16798" y="21600"/>
                  <a:pt x="16754" y="21600"/>
                </a:cubicBezTo>
                <a:cubicBezTo>
                  <a:pt x="16709" y="21600"/>
                  <a:pt x="16577" y="21569"/>
                  <a:pt x="16361" y="21498"/>
                </a:cubicBezTo>
                <a:cubicBezTo>
                  <a:pt x="16142" y="21431"/>
                  <a:pt x="15906" y="21349"/>
                  <a:pt x="15655" y="21247"/>
                </a:cubicBezTo>
                <a:cubicBezTo>
                  <a:pt x="15405" y="21148"/>
                  <a:pt x="15179" y="21044"/>
                  <a:pt x="14979" y="20931"/>
                </a:cubicBezTo>
                <a:cubicBezTo>
                  <a:pt x="14779" y="20818"/>
                  <a:pt x="14680" y="20719"/>
                  <a:pt x="14680" y="20629"/>
                </a:cubicBezTo>
                <a:cubicBezTo>
                  <a:pt x="14680" y="20420"/>
                  <a:pt x="14699" y="20205"/>
                  <a:pt x="14737" y="19985"/>
                </a:cubicBezTo>
                <a:cubicBezTo>
                  <a:pt x="14774" y="19765"/>
                  <a:pt x="14810" y="19556"/>
                  <a:pt x="14838" y="19355"/>
                </a:cubicBezTo>
                <a:cubicBezTo>
                  <a:pt x="14718" y="19248"/>
                  <a:pt x="14612" y="19129"/>
                  <a:pt x="14518" y="18999"/>
                </a:cubicBezTo>
                <a:cubicBezTo>
                  <a:pt x="14424" y="18870"/>
                  <a:pt x="14339" y="18731"/>
                  <a:pt x="14263" y="18587"/>
                </a:cubicBezTo>
                <a:cubicBezTo>
                  <a:pt x="14092" y="18607"/>
                  <a:pt x="13920" y="18618"/>
                  <a:pt x="13750" y="18630"/>
                </a:cubicBezTo>
                <a:cubicBezTo>
                  <a:pt x="13583" y="18638"/>
                  <a:pt x="13414" y="18641"/>
                  <a:pt x="13251" y="18641"/>
                </a:cubicBezTo>
                <a:lnTo>
                  <a:pt x="13087" y="18641"/>
                </a:lnTo>
                <a:cubicBezTo>
                  <a:pt x="13037" y="18641"/>
                  <a:pt x="13007" y="18590"/>
                  <a:pt x="12990" y="18491"/>
                </a:cubicBezTo>
                <a:cubicBezTo>
                  <a:pt x="12976" y="18418"/>
                  <a:pt x="12945" y="18260"/>
                  <a:pt x="12901" y="18011"/>
                </a:cubicBezTo>
                <a:cubicBezTo>
                  <a:pt x="12856" y="17763"/>
                  <a:pt x="12804" y="17503"/>
                  <a:pt x="12748" y="17229"/>
                </a:cubicBezTo>
                <a:cubicBezTo>
                  <a:pt x="12691" y="16953"/>
                  <a:pt x="12644" y="16704"/>
                  <a:pt x="12609" y="16478"/>
                </a:cubicBezTo>
                <a:cubicBezTo>
                  <a:pt x="12569" y="16252"/>
                  <a:pt x="12552" y="16123"/>
                  <a:pt x="12552" y="16086"/>
                </a:cubicBezTo>
                <a:cubicBezTo>
                  <a:pt x="12552" y="16032"/>
                  <a:pt x="12602" y="15973"/>
                  <a:pt x="12703" y="15911"/>
                </a:cubicBezTo>
                <a:cubicBezTo>
                  <a:pt x="12804" y="15849"/>
                  <a:pt x="12922" y="15784"/>
                  <a:pt x="13054" y="15713"/>
                </a:cubicBezTo>
                <a:cubicBezTo>
                  <a:pt x="13183" y="15645"/>
                  <a:pt x="13310" y="15592"/>
                  <a:pt x="13430" y="15546"/>
                </a:cubicBezTo>
                <a:cubicBezTo>
                  <a:pt x="13550" y="15501"/>
                  <a:pt x="13633" y="15470"/>
                  <a:pt x="13677" y="15453"/>
                </a:cubicBezTo>
                <a:cubicBezTo>
                  <a:pt x="13708" y="15241"/>
                  <a:pt x="13743" y="15069"/>
                  <a:pt x="13786" y="14922"/>
                </a:cubicBezTo>
                <a:cubicBezTo>
                  <a:pt x="13826" y="14778"/>
                  <a:pt x="13885" y="14615"/>
                  <a:pt x="13960" y="14423"/>
                </a:cubicBezTo>
                <a:cubicBezTo>
                  <a:pt x="13929" y="14389"/>
                  <a:pt x="13882" y="14310"/>
                  <a:pt x="13814" y="14194"/>
                </a:cubicBezTo>
                <a:cubicBezTo>
                  <a:pt x="13746" y="14075"/>
                  <a:pt x="13677" y="13951"/>
                  <a:pt x="13604" y="13824"/>
                </a:cubicBezTo>
                <a:cubicBezTo>
                  <a:pt x="13534" y="13694"/>
                  <a:pt x="13470" y="13567"/>
                  <a:pt x="13418" y="13446"/>
                </a:cubicBezTo>
                <a:cubicBezTo>
                  <a:pt x="13367" y="13325"/>
                  <a:pt x="13341" y="13243"/>
                  <a:pt x="13341" y="13209"/>
                </a:cubicBezTo>
                <a:cubicBezTo>
                  <a:pt x="13341" y="13172"/>
                  <a:pt x="13409" y="13065"/>
                  <a:pt x="13548" y="12887"/>
                </a:cubicBezTo>
                <a:cubicBezTo>
                  <a:pt x="13687" y="12715"/>
                  <a:pt x="13849" y="12531"/>
                  <a:pt x="14033" y="12336"/>
                </a:cubicBezTo>
                <a:cubicBezTo>
                  <a:pt x="14216" y="12144"/>
                  <a:pt x="14393" y="11961"/>
                  <a:pt x="14562" y="11797"/>
                </a:cubicBezTo>
                <a:cubicBezTo>
                  <a:pt x="14732" y="11628"/>
                  <a:pt x="14838" y="11517"/>
                  <a:pt x="14883" y="11467"/>
                </a:cubicBezTo>
                <a:lnTo>
                  <a:pt x="14974" y="11410"/>
                </a:lnTo>
                <a:cubicBezTo>
                  <a:pt x="15005" y="11410"/>
                  <a:pt x="15066" y="11450"/>
                  <a:pt x="15160" y="11526"/>
                </a:cubicBezTo>
                <a:cubicBezTo>
                  <a:pt x="15254" y="11599"/>
                  <a:pt x="15349" y="11690"/>
                  <a:pt x="15447" y="11789"/>
                </a:cubicBezTo>
                <a:cubicBezTo>
                  <a:pt x="15544" y="11887"/>
                  <a:pt x="15640" y="11983"/>
                  <a:pt x="15735" y="12076"/>
                </a:cubicBezTo>
                <a:cubicBezTo>
                  <a:pt x="15829" y="12175"/>
                  <a:pt x="15890" y="12237"/>
                  <a:pt x="15920" y="12277"/>
                </a:cubicBezTo>
                <a:cubicBezTo>
                  <a:pt x="16184" y="12167"/>
                  <a:pt x="16469" y="12082"/>
                  <a:pt x="16777" y="12017"/>
                </a:cubicBezTo>
                <a:cubicBezTo>
                  <a:pt x="16791" y="11964"/>
                  <a:pt x="16827" y="11868"/>
                  <a:pt x="16878" y="11726"/>
                </a:cubicBezTo>
                <a:cubicBezTo>
                  <a:pt x="16930" y="11588"/>
                  <a:pt x="16991" y="11450"/>
                  <a:pt x="17064" y="11317"/>
                </a:cubicBezTo>
                <a:cubicBezTo>
                  <a:pt x="17135" y="11178"/>
                  <a:pt x="17201" y="11057"/>
                  <a:pt x="17262" y="10941"/>
                </a:cubicBezTo>
                <a:cubicBezTo>
                  <a:pt x="17321" y="10831"/>
                  <a:pt x="17373" y="10775"/>
                  <a:pt x="17420" y="10775"/>
                </a:cubicBezTo>
                <a:cubicBezTo>
                  <a:pt x="17448" y="10775"/>
                  <a:pt x="17575" y="10806"/>
                  <a:pt x="17803" y="10871"/>
                </a:cubicBezTo>
                <a:cubicBezTo>
                  <a:pt x="18027" y="10930"/>
                  <a:pt x="18265" y="11015"/>
                  <a:pt x="18517" y="11119"/>
                </a:cubicBezTo>
                <a:cubicBezTo>
                  <a:pt x="18768" y="11224"/>
                  <a:pt x="18997" y="11328"/>
                  <a:pt x="19199" y="11438"/>
                </a:cubicBezTo>
                <a:cubicBezTo>
                  <a:pt x="19402" y="11546"/>
                  <a:pt x="19503" y="11647"/>
                  <a:pt x="19503" y="11746"/>
                </a:cubicBezTo>
                <a:cubicBezTo>
                  <a:pt x="19503" y="11955"/>
                  <a:pt x="19482" y="12167"/>
                  <a:pt x="19442" y="12384"/>
                </a:cubicBezTo>
                <a:cubicBezTo>
                  <a:pt x="19399" y="12599"/>
                  <a:pt x="19364" y="12810"/>
                  <a:pt x="19333" y="13017"/>
                </a:cubicBezTo>
                <a:cubicBezTo>
                  <a:pt x="19453" y="13124"/>
                  <a:pt x="19562" y="13245"/>
                  <a:pt x="19656" y="13375"/>
                </a:cubicBezTo>
                <a:cubicBezTo>
                  <a:pt x="19750" y="13505"/>
                  <a:pt x="19835" y="13643"/>
                  <a:pt x="19910" y="13787"/>
                </a:cubicBezTo>
                <a:cubicBezTo>
                  <a:pt x="20096" y="13771"/>
                  <a:pt x="20282" y="13756"/>
                  <a:pt x="20466" y="13748"/>
                </a:cubicBezTo>
                <a:cubicBezTo>
                  <a:pt x="20651" y="13737"/>
                  <a:pt x="20830" y="13734"/>
                  <a:pt x="21002" y="13734"/>
                </a:cubicBezTo>
                <a:cubicBezTo>
                  <a:pt x="21061" y="13734"/>
                  <a:pt x="21129" y="13852"/>
                  <a:pt x="21205" y="14092"/>
                </a:cubicBezTo>
                <a:cubicBezTo>
                  <a:pt x="21280" y="14333"/>
                  <a:pt x="21346" y="14604"/>
                  <a:pt x="21402" y="14911"/>
                </a:cubicBezTo>
                <a:cubicBezTo>
                  <a:pt x="21459" y="15216"/>
                  <a:pt x="21506" y="15507"/>
                  <a:pt x="21544" y="15784"/>
                </a:cubicBezTo>
                <a:cubicBezTo>
                  <a:pt x="21581" y="16058"/>
                  <a:pt x="21600" y="16236"/>
                  <a:pt x="21600" y="16315"/>
                </a:cubicBezTo>
                <a:cubicBezTo>
                  <a:pt x="21600" y="16371"/>
                  <a:pt x="21548" y="16427"/>
                  <a:pt x="21447" y="16492"/>
                </a:cubicBezTo>
                <a:cubicBezTo>
                  <a:pt x="21346" y="16554"/>
                  <a:pt x="21235" y="16614"/>
                  <a:pt x="21115" y="16665"/>
                </a:cubicBezTo>
                <a:cubicBezTo>
                  <a:pt x="20995" y="16721"/>
                  <a:pt x="20873" y="16777"/>
                  <a:pt x="20748" y="16837"/>
                </a:cubicBezTo>
                <a:cubicBezTo>
                  <a:pt x="20623" y="16893"/>
                  <a:pt x="20541" y="16933"/>
                  <a:pt x="20496" y="16952"/>
                </a:cubicBezTo>
                <a:moveTo>
                  <a:pt x="20515" y="6070"/>
                </a:moveTo>
                <a:cubicBezTo>
                  <a:pt x="20416" y="6395"/>
                  <a:pt x="20301" y="6678"/>
                  <a:pt x="20164" y="6920"/>
                </a:cubicBezTo>
                <a:cubicBezTo>
                  <a:pt x="20181" y="6960"/>
                  <a:pt x="20211" y="7030"/>
                  <a:pt x="20256" y="7143"/>
                </a:cubicBezTo>
                <a:cubicBezTo>
                  <a:pt x="20301" y="7256"/>
                  <a:pt x="20353" y="7378"/>
                  <a:pt x="20409" y="7510"/>
                </a:cubicBezTo>
                <a:cubicBezTo>
                  <a:pt x="20463" y="7640"/>
                  <a:pt x="20510" y="7759"/>
                  <a:pt x="20550" y="7869"/>
                </a:cubicBezTo>
                <a:cubicBezTo>
                  <a:pt x="20586" y="7974"/>
                  <a:pt x="20604" y="8041"/>
                  <a:pt x="20604" y="8058"/>
                </a:cubicBezTo>
                <a:cubicBezTo>
                  <a:pt x="20604" y="8112"/>
                  <a:pt x="20520" y="8216"/>
                  <a:pt x="20353" y="8375"/>
                </a:cubicBezTo>
                <a:cubicBezTo>
                  <a:pt x="20183" y="8533"/>
                  <a:pt x="19995" y="8696"/>
                  <a:pt x="19788" y="8863"/>
                </a:cubicBezTo>
                <a:cubicBezTo>
                  <a:pt x="19581" y="9027"/>
                  <a:pt x="19388" y="9176"/>
                  <a:pt x="19209" y="9309"/>
                </a:cubicBezTo>
                <a:cubicBezTo>
                  <a:pt x="19027" y="9439"/>
                  <a:pt x="18931" y="9501"/>
                  <a:pt x="18914" y="9501"/>
                </a:cubicBezTo>
                <a:cubicBezTo>
                  <a:pt x="18886" y="9501"/>
                  <a:pt x="18832" y="9462"/>
                  <a:pt x="18757" y="9374"/>
                </a:cubicBezTo>
                <a:cubicBezTo>
                  <a:pt x="18684" y="9289"/>
                  <a:pt x="18601" y="9193"/>
                  <a:pt x="18514" y="9083"/>
                </a:cubicBezTo>
                <a:cubicBezTo>
                  <a:pt x="18430" y="8979"/>
                  <a:pt x="18352" y="8871"/>
                  <a:pt x="18284" y="8767"/>
                </a:cubicBezTo>
                <a:cubicBezTo>
                  <a:pt x="18215" y="8663"/>
                  <a:pt x="18168" y="8592"/>
                  <a:pt x="18138" y="8558"/>
                </a:cubicBezTo>
                <a:cubicBezTo>
                  <a:pt x="18032" y="8592"/>
                  <a:pt x="17926" y="8620"/>
                  <a:pt x="17815" y="8640"/>
                </a:cubicBezTo>
                <a:cubicBezTo>
                  <a:pt x="17707" y="8657"/>
                  <a:pt x="17596" y="8657"/>
                  <a:pt x="17483" y="8640"/>
                </a:cubicBezTo>
                <a:lnTo>
                  <a:pt x="17326" y="8640"/>
                </a:lnTo>
                <a:cubicBezTo>
                  <a:pt x="17297" y="8674"/>
                  <a:pt x="17250" y="8750"/>
                  <a:pt x="17192" y="8863"/>
                </a:cubicBezTo>
                <a:cubicBezTo>
                  <a:pt x="17130" y="8973"/>
                  <a:pt x="17067" y="9092"/>
                  <a:pt x="16994" y="9213"/>
                </a:cubicBezTo>
                <a:cubicBezTo>
                  <a:pt x="16923" y="9335"/>
                  <a:pt x="16853" y="9442"/>
                  <a:pt x="16784" y="9529"/>
                </a:cubicBezTo>
                <a:cubicBezTo>
                  <a:pt x="16718" y="9620"/>
                  <a:pt x="16669" y="9668"/>
                  <a:pt x="16638" y="9668"/>
                </a:cubicBezTo>
                <a:cubicBezTo>
                  <a:pt x="16610" y="9668"/>
                  <a:pt x="16495" y="9617"/>
                  <a:pt x="16302" y="9518"/>
                </a:cubicBezTo>
                <a:cubicBezTo>
                  <a:pt x="16106" y="9419"/>
                  <a:pt x="15902" y="9304"/>
                  <a:pt x="15687" y="9171"/>
                </a:cubicBezTo>
                <a:cubicBezTo>
                  <a:pt x="15473" y="9041"/>
                  <a:pt x="15278" y="8911"/>
                  <a:pt x="15101" y="8778"/>
                </a:cubicBezTo>
                <a:cubicBezTo>
                  <a:pt x="14925" y="8649"/>
                  <a:pt x="14835" y="8558"/>
                  <a:pt x="14835" y="8505"/>
                </a:cubicBezTo>
                <a:cubicBezTo>
                  <a:pt x="14835" y="8488"/>
                  <a:pt x="14847" y="8420"/>
                  <a:pt x="14868" y="8307"/>
                </a:cubicBezTo>
                <a:cubicBezTo>
                  <a:pt x="14892" y="8194"/>
                  <a:pt x="14923" y="8073"/>
                  <a:pt x="14960" y="7948"/>
                </a:cubicBezTo>
                <a:cubicBezTo>
                  <a:pt x="14998" y="7824"/>
                  <a:pt x="15031" y="7700"/>
                  <a:pt x="15061" y="7579"/>
                </a:cubicBezTo>
                <a:cubicBezTo>
                  <a:pt x="15092" y="7457"/>
                  <a:pt x="15113" y="7378"/>
                  <a:pt x="15130" y="7341"/>
                </a:cubicBezTo>
                <a:cubicBezTo>
                  <a:pt x="14958" y="7133"/>
                  <a:pt x="14814" y="6867"/>
                  <a:pt x="14701" y="6542"/>
                </a:cubicBezTo>
                <a:cubicBezTo>
                  <a:pt x="14303" y="6525"/>
                  <a:pt x="14021" y="6503"/>
                  <a:pt x="13856" y="6475"/>
                </a:cubicBezTo>
                <a:cubicBezTo>
                  <a:pt x="13692" y="6446"/>
                  <a:pt x="13581" y="6364"/>
                  <a:pt x="13529" y="6226"/>
                </a:cubicBezTo>
                <a:cubicBezTo>
                  <a:pt x="13477" y="6085"/>
                  <a:pt x="13459" y="5850"/>
                  <a:pt x="13473" y="5514"/>
                </a:cubicBezTo>
                <a:cubicBezTo>
                  <a:pt x="13489" y="5184"/>
                  <a:pt x="13473" y="4693"/>
                  <a:pt x="13428" y="4043"/>
                </a:cubicBezTo>
                <a:cubicBezTo>
                  <a:pt x="13428" y="3987"/>
                  <a:pt x="13475" y="3936"/>
                  <a:pt x="13569" y="3880"/>
                </a:cubicBezTo>
                <a:cubicBezTo>
                  <a:pt x="13663" y="3826"/>
                  <a:pt x="13774" y="3784"/>
                  <a:pt x="13901" y="3744"/>
                </a:cubicBezTo>
                <a:cubicBezTo>
                  <a:pt x="14028" y="3707"/>
                  <a:pt x="14155" y="3685"/>
                  <a:pt x="14280" y="3665"/>
                </a:cubicBezTo>
                <a:cubicBezTo>
                  <a:pt x="14402" y="3645"/>
                  <a:pt x="14487" y="3628"/>
                  <a:pt x="14532" y="3609"/>
                </a:cubicBezTo>
                <a:cubicBezTo>
                  <a:pt x="14607" y="3315"/>
                  <a:pt x="14722" y="3024"/>
                  <a:pt x="14880" y="2747"/>
                </a:cubicBezTo>
                <a:cubicBezTo>
                  <a:pt x="14866" y="2708"/>
                  <a:pt x="14835" y="2632"/>
                  <a:pt x="14791" y="2510"/>
                </a:cubicBezTo>
                <a:cubicBezTo>
                  <a:pt x="14746" y="2389"/>
                  <a:pt x="14699" y="2265"/>
                  <a:pt x="14650" y="2137"/>
                </a:cubicBezTo>
                <a:cubicBezTo>
                  <a:pt x="14602" y="2010"/>
                  <a:pt x="14558" y="1897"/>
                  <a:pt x="14522" y="1793"/>
                </a:cubicBezTo>
                <a:cubicBezTo>
                  <a:pt x="14482" y="1689"/>
                  <a:pt x="14466" y="1618"/>
                  <a:pt x="14466" y="1584"/>
                </a:cubicBezTo>
                <a:cubicBezTo>
                  <a:pt x="14466" y="1528"/>
                  <a:pt x="14546" y="1429"/>
                  <a:pt x="14706" y="1279"/>
                </a:cubicBezTo>
                <a:cubicBezTo>
                  <a:pt x="14868" y="1130"/>
                  <a:pt x="15052" y="971"/>
                  <a:pt x="15259" y="805"/>
                </a:cubicBezTo>
                <a:cubicBezTo>
                  <a:pt x="15464" y="641"/>
                  <a:pt x="15659" y="491"/>
                  <a:pt x="15840" y="367"/>
                </a:cubicBezTo>
                <a:cubicBezTo>
                  <a:pt x="16019" y="240"/>
                  <a:pt x="16125" y="178"/>
                  <a:pt x="16154" y="178"/>
                </a:cubicBezTo>
                <a:cubicBezTo>
                  <a:pt x="16184" y="178"/>
                  <a:pt x="16234" y="217"/>
                  <a:pt x="16302" y="296"/>
                </a:cubicBezTo>
                <a:cubicBezTo>
                  <a:pt x="16368" y="381"/>
                  <a:pt x="16445" y="477"/>
                  <a:pt x="16532" y="590"/>
                </a:cubicBezTo>
                <a:cubicBezTo>
                  <a:pt x="16620" y="700"/>
                  <a:pt x="16695" y="808"/>
                  <a:pt x="16763" y="906"/>
                </a:cubicBezTo>
                <a:cubicBezTo>
                  <a:pt x="16829" y="1005"/>
                  <a:pt x="16878" y="1073"/>
                  <a:pt x="16909" y="1110"/>
                </a:cubicBezTo>
                <a:cubicBezTo>
                  <a:pt x="17015" y="1073"/>
                  <a:pt x="17123" y="1048"/>
                  <a:pt x="17229" y="1028"/>
                </a:cubicBezTo>
                <a:cubicBezTo>
                  <a:pt x="17340" y="1008"/>
                  <a:pt x="17450" y="1008"/>
                  <a:pt x="17563" y="1028"/>
                </a:cubicBezTo>
                <a:lnTo>
                  <a:pt x="17721" y="1028"/>
                </a:lnTo>
                <a:cubicBezTo>
                  <a:pt x="17735" y="994"/>
                  <a:pt x="17778" y="918"/>
                  <a:pt x="17846" y="805"/>
                </a:cubicBezTo>
                <a:cubicBezTo>
                  <a:pt x="17912" y="692"/>
                  <a:pt x="17982" y="579"/>
                  <a:pt x="18053" y="460"/>
                </a:cubicBezTo>
                <a:cubicBezTo>
                  <a:pt x="18124" y="342"/>
                  <a:pt x="18189" y="237"/>
                  <a:pt x="18251" y="144"/>
                </a:cubicBezTo>
                <a:cubicBezTo>
                  <a:pt x="18310" y="51"/>
                  <a:pt x="18354" y="0"/>
                  <a:pt x="18385" y="0"/>
                </a:cubicBezTo>
                <a:cubicBezTo>
                  <a:pt x="18415" y="0"/>
                  <a:pt x="18528" y="54"/>
                  <a:pt x="18724" y="158"/>
                </a:cubicBezTo>
                <a:cubicBezTo>
                  <a:pt x="18919" y="260"/>
                  <a:pt x="19129" y="378"/>
                  <a:pt x="19350" y="508"/>
                </a:cubicBezTo>
                <a:cubicBezTo>
                  <a:pt x="19571" y="641"/>
                  <a:pt x="19771" y="765"/>
                  <a:pt x="19945" y="892"/>
                </a:cubicBezTo>
                <a:cubicBezTo>
                  <a:pt x="20122" y="1019"/>
                  <a:pt x="20211" y="1110"/>
                  <a:pt x="20211" y="1163"/>
                </a:cubicBezTo>
                <a:cubicBezTo>
                  <a:pt x="20211" y="1200"/>
                  <a:pt x="20197" y="1268"/>
                  <a:pt x="20164" y="1372"/>
                </a:cubicBezTo>
                <a:cubicBezTo>
                  <a:pt x="20136" y="1477"/>
                  <a:pt x="20105" y="1593"/>
                  <a:pt x="20075" y="1725"/>
                </a:cubicBezTo>
                <a:cubicBezTo>
                  <a:pt x="20047" y="1855"/>
                  <a:pt x="20014" y="1979"/>
                  <a:pt x="19981" y="2095"/>
                </a:cubicBezTo>
                <a:cubicBezTo>
                  <a:pt x="19945" y="2214"/>
                  <a:pt x="19922" y="2290"/>
                  <a:pt x="19908" y="2327"/>
                </a:cubicBezTo>
                <a:cubicBezTo>
                  <a:pt x="20058" y="2552"/>
                  <a:pt x="20204" y="2824"/>
                  <a:pt x="20345" y="3137"/>
                </a:cubicBezTo>
                <a:cubicBezTo>
                  <a:pt x="20729" y="3174"/>
                  <a:pt x="21007" y="3205"/>
                  <a:pt x="21181" y="3233"/>
                </a:cubicBezTo>
                <a:cubicBezTo>
                  <a:pt x="21353" y="3258"/>
                  <a:pt x="21461" y="3343"/>
                  <a:pt x="21506" y="3478"/>
                </a:cubicBezTo>
                <a:cubicBezTo>
                  <a:pt x="21551" y="3623"/>
                  <a:pt x="21572" y="3854"/>
                  <a:pt x="21562" y="4184"/>
                </a:cubicBezTo>
                <a:cubicBezTo>
                  <a:pt x="21555" y="4515"/>
                  <a:pt x="21567" y="4995"/>
                  <a:pt x="21598" y="5624"/>
                </a:cubicBezTo>
                <a:cubicBezTo>
                  <a:pt x="21598" y="5678"/>
                  <a:pt x="21551" y="5735"/>
                  <a:pt x="21456" y="5794"/>
                </a:cubicBezTo>
                <a:cubicBezTo>
                  <a:pt x="21362" y="5850"/>
                  <a:pt x="21254" y="5901"/>
                  <a:pt x="21136" y="5935"/>
                </a:cubicBezTo>
                <a:cubicBezTo>
                  <a:pt x="21014" y="5972"/>
                  <a:pt x="20894" y="6000"/>
                  <a:pt x="20769" y="6017"/>
                </a:cubicBezTo>
                <a:cubicBezTo>
                  <a:pt x="20647" y="6034"/>
                  <a:pt x="20560" y="6053"/>
                  <a:pt x="20515" y="6070"/>
                </a:cubicBezTo>
                <a:moveTo>
                  <a:pt x="15739" y="16167"/>
                </a:moveTo>
                <a:cubicBezTo>
                  <a:pt x="15739" y="16611"/>
                  <a:pt x="15869" y="16992"/>
                  <a:pt x="16130" y="17317"/>
                </a:cubicBezTo>
                <a:cubicBezTo>
                  <a:pt x="16389" y="17641"/>
                  <a:pt x="16704" y="17802"/>
                  <a:pt x="17081" y="17802"/>
                </a:cubicBezTo>
                <a:cubicBezTo>
                  <a:pt x="17448" y="17802"/>
                  <a:pt x="17766" y="17647"/>
                  <a:pt x="18034" y="17339"/>
                </a:cubicBezTo>
                <a:cubicBezTo>
                  <a:pt x="18300" y="17023"/>
                  <a:pt x="18434" y="16639"/>
                  <a:pt x="18434" y="16167"/>
                </a:cubicBezTo>
                <a:cubicBezTo>
                  <a:pt x="18434" y="15724"/>
                  <a:pt x="18302" y="15351"/>
                  <a:pt x="18044" y="15038"/>
                </a:cubicBezTo>
                <a:cubicBezTo>
                  <a:pt x="17785" y="14727"/>
                  <a:pt x="17465" y="14572"/>
                  <a:pt x="17081" y="14572"/>
                </a:cubicBezTo>
                <a:cubicBezTo>
                  <a:pt x="16714" y="14572"/>
                  <a:pt x="16396" y="14727"/>
                  <a:pt x="16135" y="15038"/>
                </a:cubicBezTo>
                <a:cubicBezTo>
                  <a:pt x="15869" y="15351"/>
                  <a:pt x="15739" y="15724"/>
                  <a:pt x="15739" y="16167"/>
                </a:cubicBezTo>
                <a:moveTo>
                  <a:pt x="16292" y="4825"/>
                </a:moveTo>
                <a:cubicBezTo>
                  <a:pt x="16292" y="5249"/>
                  <a:pt x="16410" y="5602"/>
                  <a:pt x="16648" y="5887"/>
                </a:cubicBezTo>
                <a:cubicBezTo>
                  <a:pt x="16883" y="6172"/>
                  <a:pt x="17173" y="6313"/>
                  <a:pt x="17509" y="6313"/>
                </a:cubicBezTo>
                <a:cubicBezTo>
                  <a:pt x="17862" y="6313"/>
                  <a:pt x="18159" y="6172"/>
                  <a:pt x="18399" y="5887"/>
                </a:cubicBezTo>
                <a:cubicBezTo>
                  <a:pt x="18639" y="5602"/>
                  <a:pt x="18759" y="5257"/>
                  <a:pt x="18759" y="4853"/>
                </a:cubicBezTo>
                <a:cubicBezTo>
                  <a:pt x="18759" y="4430"/>
                  <a:pt x="18641" y="4074"/>
                  <a:pt x="18404" y="3786"/>
                </a:cubicBezTo>
                <a:cubicBezTo>
                  <a:pt x="18168" y="3495"/>
                  <a:pt x="17876" y="3354"/>
                  <a:pt x="17530" y="3354"/>
                </a:cubicBezTo>
                <a:cubicBezTo>
                  <a:pt x="17177" y="3354"/>
                  <a:pt x="16883" y="3495"/>
                  <a:pt x="16648" y="3786"/>
                </a:cubicBezTo>
                <a:cubicBezTo>
                  <a:pt x="16408" y="4074"/>
                  <a:pt x="16292" y="4421"/>
                  <a:pt x="16292" y="4825"/>
                </a:cubicBezTo>
              </a:path>
            </a:pathLst>
          </a:custGeom>
          <a:solidFill>
            <a:schemeClr val="bg1"/>
          </a:solidFill>
          <a:ln w="19050">
            <a:solidFill>
              <a:schemeClr val="tx1"/>
            </a:solid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s-ES"/>
          </a:p>
        </p:txBody>
      </p:sp>
      <p:sp>
        <p:nvSpPr>
          <p:cNvPr id="24" name="TextBox 23"/>
          <p:cNvSpPr txBox="1"/>
          <p:nvPr/>
        </p:nvSpPr>
        <p:spPr>
          <a:xfrm>
            <a:off x="463940" y="1709880"/>
            <a:ext cx="1601344" cy="1077218"/>
          </a:xfrm>
          <a:prstGeom prst="rect">
            <a:avLst/>
          </a:prstGeom>
          <a:noFill/>
        </p:spPr>
        <p:txBody>
          <a:bodyPr wrap="square" rtlCol="0">
            <a:spAutoFit/>
          </a:bodyPr>
          <a:lstStyle/>
          <a:p>
            <a:r>
              <a:rPr lang="en-US" sz="1600" b="1" dirty="0" smtClean="0">
                <a:latin typeface="+mj-lt"/>
              </a:rPr>
              <a:t>Challenger, Workflow Triggers &amp; Scheme Strategy</a:t>
            </a:r>
            <a:endParaRPr lang="en-US" sz="1600" b="1" dirty="0">
              <a:latin typeface="+mj-lt"/>
            </a:endParaRPr>
          </a:p>
        </p:txBody>
      </p:sp>
      <p:graphicFrame>
        <p:nvGraphicFramePr>
          <p:cNvPr id="3" name="Table 2"/>
          <p:cNvGraphicFramePr>
            <a:graphicFrameLocks noGrp="1"/>
          </p:cNvGraphicFramePr>
          <p:nvPr>
            <p:extLst>
              <p:ext uri="{D42A27DB-BD31-4B8C-83A1-F6EECF244321}">
                <p14:modId xmlns:p14="http://schemas.microsoft.com/office/powerpoint/2010/main" val="977423795"/>
              </p:ext>
            </p:extLst>
          </p:nvPr>
        </p:nvGraphicFramePr>
        <p:xfrm>
          <a:off x="1929365" y="5009543"/>
          <a:ext cx="7908610" cy="980440"/>
        </p:xfrm>
        <a:graphic>
          <a:graphicData uri="http://schemas.openxmlformats.org/drawingml/2006/table">
            <a:tbl>
              <a:tblPr firstRow="1" bandRow="1">
                <a:tableStyleId>{2D5ABB26-0587-4C30-8999-92F81FD0307C}</a:tableStyleId>
              </a:tblPr>
              <a:tblGrid>
                <a:gridCol w="1754486"/>
                <a:gridCol w="6154124"/>
              </a:tblGrid>
              <a:tr h="285829">
                <a:tc>
                  <a:txBody>
                    <a:bodyPr/>
                    <a:lstStyle/>
                    <a:p>
                      <a:r>
                        <a:rPr lang="en-US" sz="1400" b="1" dirty="0" smtClean="0"/>
                        <a:t>Challengers </a:t>
                      </a:r>
                      <a:endParaRPr lang="en-US" sz="14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Manage Champion and Test Strategies</a:t>
                      </a:r>
                    </a:p>
                  </a:txBody>
                  <a:tcPr/>
                </a:tc>
              </a:tr>
              <a:tr h="370840">
                <a:tc>
                  <a:txBody>
                    <a:bodyPr/>
                    <a:lstStyle/>
                    <a:p>
                      <a:r>
                        <a:rPr lang="en-US" sz="1400" b="1" dirty="0" smtClean="0"/>
                        <a:t>Workflow Triggers </a:t>
                      </a:r>
                      <a:endParaRPr lang="en-US" sz="1400" b="1" dirty="0"/>
                    </a:p>
                  </a:txBody>
                  <a:tcPr/>
                </a:tc>
                <a:tc>
                  <a:txBody>
                    <a:bodyPr/>
                    <a:lstStyle/>
                    <a:p>
                      <a:r>
                        <a:rPr lang="en-US" sz="1400" dirty="0" smtClean="0"/>
                        <a:t>Case Workflow Process</a:t>
                      </a:r>
                      <a:r>
                        <a:rPr lang="en-US" sz="1400" baseline="0" dirty="0" smtClean="0"/>
                        <a:t> Management</a:t>
                      </a:r>
                      <a:endParaRPr lang="en-US" sz="1400" dirty="0"/>
                    </a:p>
                  </a:txBody>
                  <a:tcPr/>
                </a:tc>
              </a:tr>
              <a:tr h="212034">
                <a:tc>
                  <a:txBody>
                    <a:bodyPr/>
                    <a:lstStyle/>
                    <a:p>
                      <a:r>
                        <a:rPr lang="en-US" sz="1400" b="1" dirty="0" smtClean="0"/>
                        <a:t>Scheme Allocation</a:t>
                      </a:r>
                      <a:endParaRPr lang="en-US" sz="1400" b="1" dirty="0"/>
                    </a:p>
                  </a:txBody>
                  <a:tcPr/>
                </a:tc>
                <a:tc>
                  <a:txBody>
                    <a:bodyPr/>
                    <a:lstStyle/>
                    <a:p>
                      <a:r>
                        <a:rPr lang="en-US" sz="1400" dirty="0" smtClean="0"/>
                        <a:t>Allocates</a:t>
                      </a:r>
                      <a:r>
                        <a:rPr lang="en-US" sz="1400" baseline="0" dirty="0" smtClean="0"/>
                        <a:t> Strategy to a particular collector group</a:t>
                      </a:r>
                      <a:endParaRPr lang="en-US" sz="1400" dirty="0"/>
                    </a:p>
                  </a:txBody>
                  <a:tcPr/>
                </a:tc>
              </a:tr>
            </a:tbl>
          </a:graphicData>
        </a:graphic>
      </p:graphicFrame>
    </p:spTree>
    <p:extLst>
      <p:ext uri="{BB962C8B-B14F-4D97-AF65-F5344CB8AC3E}">
        <p14:creationId xmlns:p14="http://schemas.microsoft.com/office/powerpoint/2010/main" val="3059278945"/>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71428" y="6271456"/>
            <a:ext cx="13534857" cy="110556"/>
            <a:chOff x="-170626" y="0"/>
            <a:chExt cx="13534857" cy="166915"/>
          </a:xfrm>
        </p:grpSpPr>
        <p:sp>
          <p:nvSpPr>
            <p:cNvPr id="5" name="Parallelogram 4"/>
            <p:cNvSpPr/>
            <p:nvPr/>
          </p:nvSpPr>
          <p:spPr>
            <a:xfrm>
              <a:off x="-170626" y="0"/>
              <a:ext cx="4511619" cy="166915"/>
            </a:xfrm>
            <a:prstGeom prst="parallelogram">
              <a:avLst>
                <a:gd name="adj" fmla="val 114362"/>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Parallelogram 5"/>
            <p:cNvSpPr/>
            <p:nvPr/>
          </p:nvSpPr>
          <p:spPr>
            <a:xfrm>
              <a:off x="4340993"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Parallelogram 6"/>
            <p:cNvSpPr/>
            <p:nvPr/>
          </p:nvSpPr>
          <p:spPr>
            <a:xfrm>
              <a:off x="8852612" y="0"/>
              <a:ext cx="4511619" cy="166915"/>
            </a:xfrm>
            <a:prstGeom prst="parallelogram">
              <a:avLst>
                <a:gd name="adj" fmla="val 114362"/>
              </a:avLst>
            </a:prstGeom>
            <a:solidFill>
              <a:srgbClr val="281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pic>
        <p:nvPicPr>
          <p:cNvPr id="8" name="Picture 7" descr="ATMetzgeLogo.jpg"/>
          <p:cNvPicPr/>
          <p:nvPr/>
        </p:nvPicPr>
        <p:blipFill>
          <a:blip r:embed="rId2"/>
          <a:stretch>
            <a:fillRect/>
          </a:stretch>
        </p:blipFill>
        <p:spPr>
          <a:xfrm>
            <a:off x="10167135" y="6448520"/>
            <a:ext cx="1577929" cy="384428"/>
          </a:xfrm>
          <a:prstGeom prst="rect">
            <a:avLst/>
          </a:prstGeom>
        </p:spPr>
      </p:pic>
      <p:sp>
        <p:nvSpPr>
          <p:cNvPr id="9" name="Text Box 1"/>
          <p:cNvSpPr txBox="1">
            <a:spLocks noChangeArrowheads="1"/>
          </p:cNvSpPr>
          <p:nvPr/>
        </p:nvSpPr>
        <p:spPr bwMode="auto">
          <a:xfrm>
            <a:off x="11482714" y="6653260"/>
            <a:ext cx="571500" cy="181841"/>
          </a:xfrm>
          <a:prstGeom prst="rect">
            <a:avLst/>
          </a:prstGeom>
          <a:noFill/>
          <a:ln>
            <a:noFill/>
          </a:ln>
          <a:extLst/>
        </p:spPr>
        <p:txBody>
          <a:bodyPr rot="0" vert="horz" wrap="square" lIns="91440" tIns="45720" rIns="91440" bIns="45720" anchor="t" anchorCtr="0" upright="1">
            <a:noAutofit/>
          </a:bodyPr>
          <a:lstStyle/>
          <a:p>
            <a:r>
              <a:rPr lang="en-US" sz="500" b="1" dirty="0">
                <a:solidFill>
                  <a:srgbClr val="0F243E"/>
                </a:solidFill>
                <a:latin typeface="Arial Narrow" panose="020B0606020202030204" pitchFamily="34" charset="0"/>
                <a:ea typeface="Times New Roman" panose="02020603050405020304" pitchFamily="18" charset="0"/>
              </a:rPr>
              <a:t>RC: 1031898</a:t>
            </a:r>
            <a:endParaRPr lang="en-US" sz="800" dirty="0">
              <a:solidFill>
                <a:prstClr val="black"/>
              </a:solidFill>
              <a:latin typeface="Times New Roman" panose="02020603050405020304" pitchFamily="18" charset="0"/>
              <a:ea typeface="Times New Roman" panose="02020603050405020304" pitchFamily="18" charset="0"/>
            </a:endParaRPr>
          </a:p>
        </p:txBody>
      </p:sp>
      <p:sp>
        <p:nvSpPr>
          <p:cNvPr id="10" name="Title 1"/>
          <p:cNvSpPr>
            <a:spLocks noGrp="1"/>
          </p:cNvSpPr>
          <p:nvPr>
            <p:ph type="title"/>
          </p:nvPr>
        </p:nvSpPr>
        <p:spPr>
          <a:xfrm>
            <a:off x="760114" y="168442"/>
            <a:ext cx="8909366" cy="837127"/>
          </a:xfrm>
        </p:spPr>
        <p:txBody>
          <a:bodyPr/>
          <a:lstStyle/>
          <a:p>
            <a:r>
              <a:rPr lang="en-US" sz="3600" dirty="0" smtClean="0"/>
              <a:t>Met Core: Dashboard, Workflows &amp; Reports</a:t>
            </a:r>
            <a:endParaRPr lang="en-US" dirty="0"/>
          </a:p>
        </p:txBody>
      </p:sp>
      <p:grpSp>
        <p:nvGrpSpPr>
          <p:cNvPr id="11" name="Group 10"/>
          <p:cNvGrpSpPr/>
          <p:nvPr/>
        </p:nvGrpSpPr>
        <p:grpSpPr>
          <a:xfrm>
            <a:off x="760114" y="171929"/>
            <a:ext cx="1371600" cy="110556"/>
            <a:chOff x="-170626" y="0"/>
            <a:chExt cx="13534857" cy="166915"/>
          </a:xfrm>
        </p:grpSpPr>
        <p:sp>
          <p:nvSpPr>
            <p:cNvPr id="12" name="Parallelogram 11"/>
            <p:cNvSpPr/>
            <p:nvPr/>
          </p:nvSpPr>
          <p:spPr>
            <a:xfrm>
              <a:off x="-170626" y="0"/>
              <a:ext cx="4511619" cy="166915"/>
            </a:xfrm>
            <a:prstGeom prst="parallelogram">
              <a:avLst>
                <a:gd name="adj" fmla="val 114362"/>
              </a:avLst>
            </a:prstGeom>
            <a:solidFill>
              <a:srgbClr val="849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Parallelogram 12"/>
            <p:cNvSpPr/>
            <p:nvPr/>
          </p:nvSpPr>
          <p:spPr>
            <a:xfrm>
              <a:off x="4340993"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Parallelogram 13"/>
            <p:cNvSpPr/>
            <p:nvPr/>
          </p:nvSpPr>
          <p:spPr>
            <a:xfrm>
              <a:off x="8852612" y="0"/>
              <a:ext cx="4511619" cy="166915"/>
            </a:xfrm>
            <a:prstGeom prst="parallelogram">
              <a:avLst>
                <a:gd name="adj" fmla="val 114362"/>
              </a:avLst>
            </a:prstGeom>
            <a:solidFill>
              <a:srgbClr val="281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pic>
        <p:nvPicPr>
          <p:cNvPr id="15" name="Picture 14"/>
          <p:cNvPicPr/>
          <p:nvPr/>
        </p:nvPicPr>
        <p:blipFill>
          <a:blip r:embed="rId3"/>
          <a:stretch>
            <a:fillRect/>
          </a:stretch>
        </p:blipFill>
        <p:spPr>
          <a:xfrm>
            <a:off x="2534176" y="1169750"/>
            <a:ext cx="4869815" cy="2052205"/>
          </a:xfrm>
          <a:prstGeom prst="rect">
            <a:avLst/>
          </a:prstGeom>
        </p:spPr>
      </p:pic>
      <p:pic>
        <p:nvPicPr>
          <p:cNvPr id="16" name="Picture 15"/>
          <p:cNvPicPr/>
          <p:nvPr/>
        </p:nvPicPr>
        <p:blipFill>
          <a:blip r:embed="rId4"/>
          <a:stretch>
            <a:fillRect/>
          </a:stretch>
        </p:blipFill>
        <p:spPr>
          <a:xfrm>
            <a:off x="2483104" y="3323928"/>
            <a:ext cx="4954601" cy="1861705"/>
          </a:xfrm>
          <a:prstGeom prst="rect">
            <a:avLst/>
          </a:prstGeom>
        </p:spPr>
      </p:pic>
      <p:pic>
        <p:nvPicPr>
          <p:cNvPr id="17" name="Picture 16"/>
          <p:cNvPicPr/>
          <p:nvPr/>
        </p:nvPicPr>
        <p:blipFill>
          <a:blip r:embed="rId5"/>
          <a:stretch>
            <a:fillRect/>
          </a:stretch>
        </p:blipFill>
        <p:spPr>
          <a:xfrm>
            <a:off x="8146848" y="3361211"/>
            <a:ext cx="2967945" cy="1639358"/>
          </a:xfrm>
          <a:prstGeom prst="rect">
            <a:avLst/>
          </a:prstGeom>
        </p:spPr>
      </p:pic>
      <p:pic>
        <p:nvPicPr>
          <p:cNvPr id="18" name="Picture 17"/>
          <p:cNvPicPr/>
          <p:nvPr/>
        </p:nvPicPr>
        <p:blipFill>
          <a:blip r:embed="rId6"/>
          <a:stretch>
            <a:fillRect/>
          </a:stretch>
        </p:blipFill>
        <p:spPr>
          <a:xfrm>
            <a:off x="7662728" y="1204949"/>
            <a:ext cx="3960495" cy="1991323"/>
          </a:xfrm>
          <a:prstGeom prst="rect">
            <a:avLst/>
          </a:prstGeom>
        </p:spPr>
      </p:pic>
      <p:sp>
        <p:nvSpPr>
          <p:cNvPr id="19" name="AutoShape 67"/>
          <p:cNvSpPr>
            <a:spLocks/>
          </p:cNvSpPr>
          <p:nvPr/>
        </p:nvSpPr>
        <p:spPr bwMode="auto">
          <a:xfrm>
            <a:off x="524917" y="1925912"/>
            <a:ext cx="381000" cy="381000"/>
          </a:xfrm>
          <a:custGeom>
            <a:avLst/>
            <a:gdLst/>
            <a:ahLst/>
            <a:cxnLst/>
            <a:rect l="0" t="0" r="r" b="b"/>
            <a:pathLst>
              <a:path w="21600" h="21600">
                <a:moveTo>
                  <a:pt x="11234" y="6152"/>
                </a:moveTo>
                <a:cubicBezTo>
                  <a:pt x="11406" y="6502"/>
                  <a:pt x="11552" y="6917"/>
                  <a:pt x="11672" y="7395"/>
                </a:cubicBezTo>
                <a:cubicBezTo>
                  <a:pt x="11747" y="7412"/>
                  <a:pt x="11886" y="7434"/>
                  <a:pt x="12089" y="7462"/>
                </a:cubicBezTo>
                <a:cubicBezTo>
                  <a:pt x="12291" y="7488"/>
                  <a:pt x="12501" y="7527"/>
                  <a:pt x="12715" y="7578"/>
                </a:cubicBezTo>
                <a:cubicBezTo>
                  <a:pt x="12929" y="7626"/>
                  <a:pt x="13120" y="7680"/>
                  <a:pt x="13289" y="7731"/>
                </a:cubicBezTo>
                <a:cubicBezTo>
                  <a:pt x="13459" y="7787"/>
                  <a:pt x="13543" y="7849"/>
                  <a:pt x="13543" y="7923"/>
                </a:cubicBezTo>
                <a:lnTo>
                  <a:pt x="13543" y="10328"/>
                </a:lnTo>
                <a:cubicBezTo>
                  <a:pt x="13543" y="10416"/>
                  <a:pt x="13459" y="10495"/>
                  <a:pt x="13289" y="10549"/>
                </a:cubicBezTo>
                <a:cubicBezTo>
                  <a:pt x="13120" y="10611"/>
                  <a:pt x="12929" y="10659"/>
                  <a:pt x="12715" y="10707"/>
                </a:cubicBezTo>
                <a:cubicBezTo>
                  <a:pt x="12501" y="10752"/>
                  <a:pt x="12289" y="10783"/>
                  <a:pt x="12077" y="10800"/>
                </a:cubicBezTo>
                <a:cubicBezTo>
                  <a:pt x="11867" y="10820"/>
                  <a:pt x="11731" y="10837"/>
                  <a:pt x="11672" y="10857"/>
                </a:cubicBezTo>
                <a:cubicBezTo>
                  <a:pt x="11566" y="11243"/>
                  <a:pt x="11430" y="11639"/>
                  <a:pt x="11255" y="12045"/>
                </a:cubicBezTo>
                <a:cubicBezTo>
                  <a:pt x="11430" y="12325"/>
                  <a:pt x="11594" y="12596"/>
                  <a:pt x="11757" y="12864"/>
                </a:cubicBezTo>
                <a:cubicBezTo>
                  <a:pt x="11919" y="13127"/>
                  <a:pt x="12100" y="13395"/>
                  <a:pt x="12303" y="13655"/>
                </a:cubicBezTo>
                <a:lnTo>
                  <a:pt x="12326" y="13787"/>
                </a:lnTo>
                <a:cubicBezTo>
                  <a:pt x="12326" y="13841"/>
                  <a:pt x="12249" y="13977"/>
                  <a:pt x="12096" y="14194"/>
                </a:cubicBezTo>
                <a:cubicBezTo>
                  <a:pt x="11940" y="14411"/>
                  <a:pt x="11761" y="14637"/>
                  <a:pt x="11559" y="14877"/>
                </a:cubicBezTo>
                <a:cubicBezTo>
                  <a:pt x="11357" y="15117"/>
                  <a:pt x="11166" y="15326"/>
                  <a:pt x="10992" y="15513"/>
                </a:cubicBezTo>
                <a:cubicBezTo>
                  <a:pt x="10813" y="15696"/>
                  <a:pt x="10702" y="15789"/>
                  <a:pt x="10658" y="15789"/>
                </a:cubicBezTo>
                <a:cubicBezTo>
                  <a:pt x="10643" y="15789"/>
                  <a:pt x="10566" y="15727"/>
                  <a:pt x="10427" y="15606"/>
                </a:cubicBezTo>
                <a:cubicBezTo>
                  <a:pt x="10288" y="15484"/>
                  <a:pt x="10135" y="15346"/>
                  <a:pt x="9966" y="15188"/>
                </a:cubicBezTo>
                <a:cubicBezTo>
                  <a:pt x="9796" y="15030"/>
                  <a:pt x="9638" y="14886"/>
                  <a:pt x="9493" y="14747"/>
                </a:cubicBezTo>
                <a:cubicBezTo>
                  <a:pt x="9344" y="14615"/>
                  <a:pt x="9250" y="14524"/>
                  <a:pt x="9205" y="14476"/>
                </a:cubicBezTo>
                <a:cubicBezTo>
                  <a:pt x="8866" y="14685"/>
                  <a:pt x="8537" y="14852"/>
                  <a:pt x="8212" y="14979"/>
                </a:cubicBezTo>
                <a:cubicBezTo>
                  <a:pt x="8212" y="15069"/>
                  <a:pt x="8200" y="15236"/>
                  <a:pt x="8179" y="15476"/>
                </a:cubicBezTo>
                <a:cubicBezTo>
                  <a:pt x="8156" y="15721"/>
                  <a:pt x="8127" y="15976"/>
                  <a:pt x="8090" y="16241"/>
                </a:cubicBezTo>
                <a:cubicBezTo>
                  <a:pt x="8052" y="16509"/>
                  <a:pt x="8005" y="16744"/>
                  <a:pt x="7948" y="16944"/>
                </a:cubicBezTo>
                <a:cubicBezTo>
                  <a:pt x="7892" y="17148"/>
                  <a:pt x="7833" y="17249"/>
                  <a:pt x="7774" y="17249"/>
                </a:cubicBezTo>
                <a:lnTo>
                  <a:pt x="5769" y="17249"/>
                </a:lnTo>
                <a:cubicBezTo>
                  <a:pt x="5708" y="17249"/>
                  <a:pt x="5651" y="17147"/>
                  <a:pt x="5595" y="16944"/>
                </a:cubicBezTo>
                <a:cubicBezTo>
                  <a:pt x="5538" y="16744"/>
                  <a:pt x="5494" y="16509"/>
                  <a:pt x="5463" y="16241"/>
                </a:cubicBezTo>
                <a:cubicBezTo>
                  <a:pt x="5435" y="15976"/>
                  <a:pt x="5406" y="15721"/>
                  <a:pt x="5385" y="15484"/>
                </a:cubicBezTo>
                <a:cubicBezTo>
                  <a:pt x="5362" y="15244"/>
                  <a:pt x="5352" y="15078"/>
                  <a:pt x="5352" y="14979"/>
                </a:cubicBezTo>
                <a:cubicBezTo>
                  <a:pt x="5013" y="14871"/>
                  <a:pt x="4682" y="14702"/>
                  <a:pt x="4359" y="14476"/>
                </a:cubicBezTo>
                <a:cubicBezTo>
                  <a:pt x="4126" y="14685"/>
                  <a:pt x="3895" y="14894"/>
                  <a:pt x="3667" y="15106"/>
                </a:cubicBezTo>
                <a:cubicBezTo>
                  <a:pt x="3439" y="15321"/>
                  <a:pt x="3213" y="15535"/>
                  <a:pt x="2996" y="15761"/>
                </a:cubicBezTo>
                <a:lnTo>
                  <a:pt x="2883" y="15789"/>
                </a:lnTo>
                <a:cubicBezTo>
                  <a:pt x="2855" y="15789"/>
                  <a:pt x="2751" y="15696"/>
                  <a:pt x="2573" y="15513"/>
                </a:cubicBezTo>
                <a:cubicBezTo>
                  <a:pt x="2396" y="15326"/>
                  <a:pt x="2212" y="15117"/>
                  <a:pt x="2022" y="14877"/>
                </a:cubicBezTo>
                <a:cubicBezTo>
                  <a:pt x="1829" y="14637"/>
                  <a:pt x="1657" y="14411"/>
                  <a:pt x="1504" y="14194"/>
                </a:cubicBezTo>
                <a:cubicBezTo>
                  <a:pt x="1349" y="13977"/>
                  <a:pt x="1273" y="13841"/>
                  <a:pt x="1273" y="13787"/>
                </a:cubicBezTo>
                <a:cubicBezTo>
                  <a:pt x="1273" y="13771"/>
                  <a:pt x="1320" y="13677"/>
                  <a:pt x="1419" y="13511"/>
                </a:cubicBezTo>
                <a:cubicBezTo>
                  <a:pt x="1516" y="13347"/>
                  <a:pt x="1629" y="13163"/>
                  <a:pt x="1751" y="12971"/>
                </a:cubicBezTo>
                <a:cubicBezTo>
                  <a:pt x="1876" y="12777"/>
                  <a:pt x="1991" y="12590"/>
                  <a:pt x="2100" y="12415"/>
                </a:cubicBezTo>
                <a:cubicBezTo>
                  <a:pt x="2210" y="12240"/>
                  <a:pt x="2278" y="12127"/>
                  <a:pt x="2309" y="12071"/>
                </a:cubicBezTo>
                <a:cubicBezTo>
                  <a:pt x="2135" y="11687"/>
                  <a:pt x="1989" y="11260"/>
                  <a:pt x="1869" y="10800"/>
                </a:cubicBezTo>
                <a:cubicBezTo>
                  <a:pt x="1794" y="10783"/>
                  <a:pt x="1655" y="10761"/>
                  <a:pt x="1452" y="10732"/>
                </a:cubicBezTo>
                <a:cubicBezTo>
                  <a:pt x="1250" y="10707"/>
                  <a:pt x="1043" y="10676"/>
                  <a:pt x="826" y="10639"/>
                </a:cubicBezTo>
                <a:cubicBezTo>
                  <a:pt x="612" y="10602"/>
                  <a:pt x="421" y="10554"/>
                  <a:pt x="252" y="10498"/>
                </a:cubicBezTo>
                <a:cubicBezTo>
                  <a:pt x="82" y="10439"/>
                  <a:pt x="0" y="10374"/>
                  <a:pt x="0" y="10300"/>
                </a:cubicBezTo>
                <a:lnTo>
                  <a:pt x="0" y="7869"/>
                </a:lnTo>
                <a:cubicBezTo>
                  <a:pt x="0" y="7798"/>
                  <a:pt x="82" y="7725"/>
                  <a:pt x="252" y="7660"/>
                </a:cubicBezTo>
                <a:cubicBezTo>
                  <a:pt x="421" y="7590"/>
                  <a:pt x="617" y="7539"/>
                  <a:pt x="838" y="7502"/>
                </a:cubicBezTo>
                <a:cubicBezTo>
                  <a:pt x="1059" y="7468"/>
                  <a:pt x="1273" y="7434"/>
                  <a:pt x="1476" y="7409"/>
                </a:cubicBezTo>
                <a:cubicBezTo>
                  <a:pt x="1678" y="7380"/>
                  <a:pt x="1817" y="7366"/>
                  <a:pt x="1892" y="7366"/>
                </a:cubicBezTo>
                <a:cubicBezTo>
                  <a:pt x="1982" y="6926"/>
                  <a:pt x="2121" y="6531"/>
                  <a:pt x="2309" y="6178"/>
                </a:cubicBezTo>
                <a:cubicBezTo>
                  <a:pt x="2135" y="5901"/>
                  <a:pt x="1965" y="5621"/>
                  <a:pt x="1796" y="5347"/>
                </a:cubicBezTo>
                <a:cubicBezTo>
                  <a:pt x="1629" y="5074"/>
                  <a:pt x="1452" y="4803"/>
                  <a:pt x="1273" y="4543"/>
                </a:cubicBezTo>
                <a:lnTo>
                  <a:pt x="1229" y="4407"/>
                </a:lnTo>
                <a:cubicBezTo>
                  <a:pt x="1229" y="4354"/>
                  <a:pt x="1304" y="4221"/>
                  <a:pt x="1457" y="4009"/>
                </a:cubicBezTo>
                <a:cubicBezTo>
                  <a:pt x="1612" y="3797"/>
                  <a:pt x="1789" y="3574"/>
                  <a:pt x="1987" y="3334"/>
                </a:cubicBezTo>
                <a:cubicBezTo>
                  <a:pt x="2187" y="3094"/>
                  <a:pt x="2375" y="2883"/>
                  <a:pt x="2551" y="2696"/>
                </a:cubicBezTo>
                <a:cubicBezTo>
                  <a:pt x="2728" y="2515"/>
                  <a:pt x="2839" y="2419"/>
                  <a:pt x="2883" y="2419"/>
                </a:cubicBezTo>
                <a:cubicBezTo>
                  <a:pt x="2900" y="2419"/>
                  <a:pt x="2975" y="2479"/>
                  <a:pt x="3114" y="2597"/>
                </a:cubicBezTo>
                <a:cubicBezTo>
                  <a:pt x="3253" y="2713"/>
                  <a:pt x="3408" y="2851"/>
                  <a:pt x="3578" y="3007"/>
                </a:cubicBezTo>
                <a:cubicBezTo>
                  <a:pt x="3745" y="3165"/>
                  <a:pt x="3907" y="3320"/>
                  <a:pt x="4060" y="3470"/>
                </a:cubicBezTo>
                <a:cubicBezTo>
                  <a:pt x="4215" y="3617"/>
                  <a:pt x="4307" y="3707"/>
                  <a:pt x="4336" y="3744"/>
                </a:cubicBezTo>
                <a:cubicBezTo>
                  <a:pt x="4660" y="3518"/>
                  <a:pt x="4999" y="3354"/>
                  <a:pt x="5352" y="3244"/>
                </a:cubicBezTo>
                <a:cubicBezTo>
                  <a:pt x="5352" y="3173"/>
                  <a:pt x="5362" y="3004"/>
                  <a:pt x="5385" y="2747"/>
                </a:cubicBezTo>
                <a:cubicBezTo>
                  <a:pt x="5406" y="2484"/>
                  <a:pt x="5435" y="2225"/>
                  <a:pt x="5463" y="1968"/>
                </a:cubicBezTo>
                <a:cubicBezTo>
                  <a:pt x="5494" y="1708"/>
                  <a:pt x="5534" y="1476"/>
                  <a:pt x="5583" y="1264"/>
                </a:cubicBezTo>
                <a:cubicBezTo>
                  <a:pt x="5630" y="1053"/>
                  <a:pt x="5694" y="948"/>
                  <a:pt x="5769" y="948"/>
                </a:cubicBezTo>
                <a:lnTo>
                  <a:pt x="7774" y="948"/>
                </a:lnTo>
                <a:cubicBezTo>
                  <a:pt x="7833" y="948"/>
                  <a:pt x="7892" y="1053"/>
                  <a:pt x="7948" y="1264"/>
                </a:cubicBezTo>
                <a:cubicBezTo>
                  <a:pt x="8005" y="1476"/>
                  <a:pt x="8047" y="1708"/>
                  <a:pt x="8078" y="1968"/>
                </a:cubicBezTo>
                <a:cubicBezTo>
                  <a:pt x="8109" y="2225"/>
                  <a:pt x="8134" y="2484"/>
                  <a:pt x="8156" y="2747"/>
                </a:cubicBezTo>
                <a:cubicBezTo>
                  <a:pt x="8179" y="3004"/>
                  <a:pt x="8198" y="3173"/>
                  <a:pt x="8212" y="3244"/>
                </a:cubicBezTo>
                <a:cubicBezTo>
                  <a:pt x="8551" y="3354"/>
                  <a:pt x="8873" y="3512"/>
                  <a:pt x="9182" y="3715"/>
                </a:cubicBezTo>
                <a:cubicBezTo>
                  <a:pt x="9415" y="3512"/>
                  <a:pt x="9650" y="3306"/>
                  <a:pt x="9886" y="3106"/>
                </a:cubicBezTo>
                <a:cubicBezTo>
                  <a:pt x="10123" y="2899"/>
                  <a:pt x="10352" y="2691"/>
                  <a:pt x="10568" y="2476"/>
                </a:cubicBezTo>
                <a:lnTo>
                  <a:pt x="10658" y="2419"/>
                </a:lnTo>
                <a:cubicBezTo>
                  <a:pt x="10688" y="2419"/>
                  <a:pt x="10792" y="2518"/>
                  <a:pt x="10968" y="2710"/>
                </a:cubicBezTo>
                <a:cubicBezTo>
                  <a:pt x="11145" y="2905"/>
                  <a:pt x="11331" y="3117"/>
                  <a:pt x="11526" y="3348"/>
                </a:cubicBezTo>
                <a:cubicBezTo>
                  <a:pt x="11721" y="3577"/>
                  <a:pt x="11900" y="3797"/>
                  <a:pt x="12060" y="4009"/>
                </a:cubicBezTo>
                <a:cubicBezTo>
                  <a:pt x="12223" y="4221"/>
                  <a:pt x="12303" y="4354"/>
                  <a:pt x="12303" y="4407"/>
                </a:cubicBezTo>
                <a:cubicBezTo>
                  <a:pt x="12303" y="4444"/>
                  <a:pt x="12253" y="4543"/>
                  <a:pt x="12152" y="4712"/>
                </a:cubicBezTo>
                <a:cubicBezTo>
                  <a:pt x="12049" y="4879"/>
                  <a:pt x="11936" y="5057"/>
                  <a:pt x="11813" y="5251"/>
                </a:cubicBezTo>
                <a:cubicBezTo>
                  <a:pt x="11689" y="5446"/>
                  <a:pt x="11568" y="5630"/>
                  <a:pt x="11453" y="5808"/>
                </a:cubicBezTo>
                <a:cubicBezTo>
                  <a:pt x="11335" y="5983"/>
                  <a:pt x="11260" y="6096"/>
                  <a:pt x="11234" y="6152"/>
                </a:cubicBezTo>
                <a:moveTo>
                  <a:pt x="6781" y="11545"/>
                </a:moveTo>
                <a:cubicBezTo>
                  <a:pt x="7061" y="11545"/>
                  <a:pt x="7322" y="11480"/>
                  <a:pt x="7570" y="11356"/>
                </a:cubicBezTo>
                <a:cubicBezTo>
                  <a:pt x="7819" y="11229"/>
                  <a:pt x="8036" y="11057"/>
                  <a:pt x="8219" y="10837"/>
                </a:cubicBezTo>
                <a:cubicBezTo>
                  <a:pt x="8403" y="10616"/>
                  <a:pt x="8546" y="10357"/>
                  <a:pt x="8652" y="10060"/>
                </a:cubicBezTo>
                <a:cubicBezTo>
                  <a:pt x="8758" y="9761"/>
                  <a:pt x="8810" y="9447"/>
                  <a:pt x="8810" y="9111"/>
                </a:cubicBezTo>
                <a:cubicBezTo>
                  <a:pt x="8810" y="8778"/>
                  <a:pt x="8758" y="8459"/>
                  <a:pt x="8652" y="8160"/>
                </a:cubicBezTo>
                <a:cubicBezTo>
                  <a:pt x="8546" y="7858"/>
                  <a:pt x="8403" y="7592"/>
                  <a:pt x="8219" y="7372"/>
                </a:cubicBezTo>
                <a:cubicBezTo>
                  <a:pt x="8036" y="7152"/>
                  <a:pt x="7819" y="6980"/>
                  <a:pt x="7570" y="6847"/>
                </a:cubicBezTo>
                <a:cubicBezTo>
                  <a:pt x="7322" y="6717"/>
                  <a:pt x="7061" y="6649"/>
                  <a:pt x="6781" y="6649"/>
                </a:cubicBezTo>
                <a:cubicBezTo>
                  <a:pt x="6211" y="6649"/>
                  <a:pt x="5727" y="6889"/>
                  <a:pt x="5329" y="7367"/>
                </a:cubicBezTo>
                <a:cubicBezTo>
                  <a:pt x="4931" y="7844"/>
                  <a:pt x="4731" y="8425"/>
                  <a:pt x="4731" y="9111"/>
                </a:cubicBezTo>
                <a:cubicBezTo>
                  <a:pt x="4731" y="9448"/>
                  <a:pt x="4785" y="9761"/>
                  <a:pt x="4896" y="10060"/>
                </a:cubicBezTo>
                <a:cubicBezTo>
                  <a:pt x="5004" y="10357"/>
                  <a:pt x="5150" y="10616"/>
                  <a:pt x="5334" y="10837"/>
                </a:cubicBezTo>
                <a:cubicBezTo>
                  <a:pt x="5517" y="11057"/>
                  <a:pt x="5736" y="11229"/>
                  <a:pt x="5988" y="11356"/>
                </a:cubicBezTo>
                <a:cubicBezTo>
                  <a:pt x="6240" y="11480"/>
                  <a:pt x="6501" y="11545"/>
                  <a:pt x="6781" y="11545"/>
                </a:cubicBezTo>
                <a:moveTo>
                  <a:pt x="20496" y="16952"/>
                </a:moveTo>
                <a:cubicBezTo>
                  <a:pt x="20428" y="17294"/>
                  <a:pt x="20341" y="17613"/>
                  <a:pt x="20235" y="17913"/>
                </a:cubicBezTo>
                <a:cubicBezTo>
                  <a:pt x="20251" y="17963"/>
                  <a:pt x="20294" y="18051"/>
                  <a:pt x="20364" y="18161"/>
                </a:cubicBezTo>
                <a:cubicBezTo>
                  <a:pt x="20437" y="18274"/>
                  <a:pt x="20508" y="18398"/>
                  <a:pt x="20574" y="18528"/>
                </a:cubicBezTo>
                <a:cubicBezTo>
                  <a:pt x="20642" y="18655"/>
                  <a:pt x="20701" y="18779"/>
                  <a:pt x="20755" y="18898"/>
                </a:cubicBezTo>
                <a:cubicBezTo>
                  <a:pt x="20807" y="19014"/>
                  <a:pt x="20833" y="19098"/>
                  <a:pt x="20833" y="19141"/>
                </a:cubicBezTo>
                <a:cubicBezTo>
                  <a:pt x="20833" y="19177"/>
                  <a:pt x="20762" y="19282"/>
                  <a:pt x="20626" y="19460"/>
                </a:cubicBezTo>
                <a:cubicBezTo>
                  <a:pt x="20487" y="19635"/>
                  <a:pt x="20324" y="19821"/>
                  <a:pt x="20141" y="20013"/>
                </a:cubicBezTo>
                <a:cubicBezTo>
                  <a:pt x="19957" y="20205"/>
                  <a:pt x="19778" y="20389"/>
                  <a:pt x="19611" y="20558"/>
                </a:cubicBezTo>
                <a:cubicBezTo>
                  <a:pt x="19442" y="20730"/>
                  <a:pt x="19333" y="20849"/>
                  <a:pt x="19289" y="20911"/>
                </a:cubicBezTo>
                <a:lnTo>
                  <a:pt x="19199" y="20968"/>
                </a:lnTo>
                <a:cubicBezTo>
                  <a:pt x="19169" y="20968"/>
                  <a:pt x="19107" y="20928"/>
                  <a:pt x="19013" y="20852"/>
                </a:cubicBezTo>
                <a:cubicBezTo>
                  <a:pt x="18919" y="20773"/>
                  <a:pt x="18823" y="20685"/>
                  <a:pt x="18726" y="20586"/>
                </a:cubicBezTo>
                <a:cubicBezTo>
                  <a:pt x="18630" y="20488"/>
                  <a:pt x="18533" y="20392"/>
                  <a:pt x="18439" y="20295"/>
                </a:cubicBezTo>
                <a:cubicBezTo>
                  <a:pt x="18345" y="20199"/>
                  <a:pt x="18284" y="20137"/>
                  <a:pt x="18253" y="20101"/>
                </a:cubicBezTo>
                <a:cubicBezTo>
                  <a:pt x="17975" y="20208"/>
                  <a:pt x="17681" y="20295"/>
                  <a:pt x="17373" y="20358"/>
                </a:cubicBezTo>
                <a:cubicBezTo>
                  <a:pt x="17359" y="20411"/>
                  <a:pt x="17323" y="20510"/>
                  <a:pt x="17274" y="20649"/>
                </a:cubicBezTo>
                <a:cubicBezTo>
                  <a:pt x="17220" y="20787"/>
                  <a:pt x="17161" y="20925"/>
                  <a:pt x="17097" y="21061"/>
                </a:cubicBezTo>
                <a:cubicBezTo>
                  <a:pt x="17034" y="21196"/>
                  <a:pt x="16973" y="21320"/>
                  <a:pt x="16911" y="21431"/>
                </a:cubicBezTo>
                <a:cubicBezTo>
                  <a:pt x="16853" y="21546"/>
                  <a:pt x="16798" y="21600"/>
                  <a:pt x="16754" y="21600"/>
                </a:cubicBezTo>
                <a:cubicBezTo>
                  <a:pt x="16709" y="21600"/>
                  <a:pt x="16577" y="21569"/>
                  <a:pt x="16361" y="21498"/>
                </a:cubicBezTo>
                <a:cubicBezTo>
                  <a:pt x="16142" y="21431"/>
                  <a:pt x="15906" y="21349"/>
                  <a:pt x="15655" y="21247"/>
                </a:cubicBezTo>
                <a:cubicBezTo>
                  <a:pt x="15405" y="21148"/>
                  <a:pt x="15179" y="21044"/>
                  <a:pt x="14979" y="20931"/>
                </a:cubicBezTo>
                <a:cubicBezTo>
                  <a:pt x="14779" y="20818"/>
                  <a:pt x="14680" y="20719"/>
                  <a:pt x="14680" y="20629"/>
                </a:cubicBezTo>
                <a:cubicBezTo>
                  <a:pt x="14680" y="20420"/>
                  <a:pt x="14699" y="20205"/>
                  <a:pt x="14737" y="19985"/>
                </a:cubicBezTo>
                <a:cubicBezTo>
                  <a:pt x="14774" y="19765"/>
                  <a:pt x="14810" y="19556"/>
                  <a:pt x="14838" y="19355"/>
                </a:cubicBezTo>
                <a:cubicBezTo>
                  <a:pt x="14718" y="19248"/>
                  <a:pt x="14612" y="19129"/>
                  <a:pt x="14518" y="18999"/>
                </a:cubicBezTo>
                <a:cubicBezTo>
                  <a:pt x="14424" y="18870"/>
                  <a:pt x="14339" y="18731"/>
                  <a:pt x="14263" y="18587"/>
                </a:cubicBezTo>
                <a:cubicBezTo>
                  <a:pt x="14092" y="18607"/>
                  <a:pt x="13920" y="18618"/>
                  <a:pt x="13750" y="18630"/>
                </a:cubicBezTo>
                <a:cubicBezTo>
                  <a:pt x="13583" y="18638"/>
                  <a:pt x="13414" y="18641"/>
                  <a:pt x="13251" y="18641"/>
                </a:cubicBezTo>
                <a:lnTo>
                  <a:pt x="13087" y="18641"/>
                </a:lnTo>
                <a:cubicBezTo>
                  <a:pt x="13037" y="18641"/>
                  <a:pt x="13007" y="18590"/>
                  <a:pt x="12990" y="18491"/>
                </a:cubicBezTo>
                <a:cubicBezTo>
                  <a:pt x="12976" y="18418"/>
                  <a:pt x="12945" y="18260"/>
                  <a:pt x="12901" y="18011"/>
                </a:cubicBezTo>
                <a:cubicBezTo>
                  <a:pt x="12856" y="17763"/>
                  <a:pt x="12804" y="17503"/>
                  <a:pt x="12748" y="17229"/>
                </a:cubicBezTo>
                <a:cubicBezTo>
                  <a:pt x="12691" y="16953"/>
                  <a:pt x="12644" y="16704"/>
                  <a:pt x="12609" y="16478"/>
                </a:cubicBezTo>
                <a:cubicBezTo>
                  <a:pt x="12569" y="16252"/>
                  <a:pt x="12552" y="16123"/>
                  <a:pt x="12552" y="16086"/>
                </a:cubicBezTo>
                <a:cubicBezTo>
                  <a:pt x="12552" y="16032"/>
                  <a:pt x="12602" y="15973"/>
                  <a:pt x="12703" y="15911"/>
                </a:cubicBezTo>
                <a:cubicBezTo>
                  <a:pt x="12804" y="15849"/>
                  <a:pt x="12922" y="15784"/>
                  <a:pt x="13054" y="15713"/>
                </a:cubicBezTo>
                <a:cubicBezTo>
                  <a:pt x="13183" y="15645"/>
                  <a:pt x="13310" y="15592"/>
                  <a:pt x="13430" y="15546"/>
                </a:cubicBezTo>
                <a:cubicBezTo>
                  <a:pt x="13550" y="15501"/>
                  <a:pt x="13633" y="15470"/>
                  <a:pt x="13677" y="15453"/>
                </a:cubicBezTo>
                <a:cubicBezTo>
                  <a:pt x="13708" y="15241"/>
                  <a:pt x="13743" y="15069"/>
                  <a:pt x="13786" y="14922"/>
                </a:cubicBezTo>
                <a:cubicBezTo>
                  <a:pt x="13826" y="14778"/>
                  <a:pt x="13885" y="14615"/>
                  <a:pt x="13960" y="14423"/>
                </a:cubicBezTo>
                <a:cubicBezTo>
                  <a:pt x="13929" y="14389"/>
                  <a:pt x="13882" y="14310"/>
                  <a:pt x="13814" y="14194"/>
                </a:cubicBezTo>
                <a:cubicBezTo>
                  <a:pt x="13746" y="14075"/>
                  <a:pt x="13677" y="13951"/>
                  <a:pt x="13604" y="13824"/>
                </a:cubicBezTo>
                <a:cubicBezTo>
                  <a:pt x="13534" y="13694"/>
                  <a:pt x="13470" y="13567"/>
                  <a:pt x="13418" y="13446"/>
                </a:cubicBezTo>
                <a:cubicBezTo>
                  <a:pt x="13367" y="13325"/>
                  <a:pt x="13341" y="13243"/>
                  <a:pt x="13341" y="13209"/>
                </a:cubicBezTo>
                <a:cubicBezTo>
                  <a:pt x="13341" y="13172"/>
                  <a:pt x="13409" y="13065"/>
                  <a:pt x="13548" y="12887"/>
                </a:cubicBezTo>
                <a:cubicBezTo>
                  <a:pt x="13687" y="12715"/>
                  <a:pt x="13849" y="12531"/>
                  <a:pt x="14033" y="12336"/>
                </a:cubicBezTo>
                <a:cubicBezTo>
                  <a:pt x="14216" y="12144"/>
                  <a:pt x="14393" y="11961"/>
                  <a:pt x="14562" y="11797"/>
                </a:cubicBezTo>
                <a:cubicBezTo>
                  <a:pt x="14732" y="11628"/>
                  <a:pt x="14838" y="11517"/>
                  <a:pt x="14883" y="11467"/>
                </a:cubicBezTo>
                <a:lnTo>
                  <a:pt x="14974" y="11410"/>
                </a:lnTo>
                <a:cubicBezTo>
                  <a:pt x="15005" y="11410"/>
                  <a:pt x="15066" y="11450"/>
                  <a:pt x="15160" y="11526"/>
                </a:cubicBezTo>
                <a:cubicBezTo>
                  <a:pt x="15254" y="11599"/>
                  <a:pt x="15349" y="11690"/>
                  <a:pt x="15447" y="11789"/>
                </a:cubicBezTo>
                <a:cubicBezTo>
                  <a:pt x="15544" y="11887"/>
                  <a:pt x="15640" y="11983"/>
                  <a:pt x="15735" y="12076"/>
                </a:cubicBezTo>
                <a:cubicBezTo>
                  <a:pt x="15829" y="12175"/>
                  <a:pt x="15890" y="12237"/>
                  <a:pt x="15920" y="12277"/>
                </a:cubicBezTo>
                <a:cubicBezTo>
                  <a:pt x="16184" y="12167"/>
                  <a:pt x="16469" y="12082"/>
                  <a:pt x="16777" y="12017"/>
                </a:cubicBezTo>
                <a:cubicBezTo>
                  <a:pt x="16791" y="11964"/>
                  <a:pt x="16827" y="11868"/>
                  <a:pt x="16878" y="11726"/>
                </a:cubicBezTo>
                <a:cubicBezTo>
                  <a:pt x="16930" y="11588"/>
                  <a:pt x="16991" y="11450"/>
                  <a:pt x="17064" y="11317"/>
                </a:cubicBezTo>
                <a:cubicBezTo>
                  <a:pt x="17135" y="11178"/>
                  <a:pt x="17201" y="11057"/>
                  <a:pt x="17262" y="10941"/>
                </a:cubicBezTo>
                <a:cubicBezTo>
                  <a:pt x="17321" y="10831"/>
                  <a:pt x="17373" y="10775"/>
                  <a:pt x="17420" y="10775"/>
                </a:cubicBezTo>
                <a:cubicBezTo>
                  <a:pt x="17448" y="10775"/>
                  <a:pt x="17575" y="10806"/>
                  <a:pt x="17803" y="10871"/>
                </a:cubicBezTo>
                <a:cubicBezTo>
                  <a:pt x="18027" y="10930"/>
                  <a:pt x="18265" y="11015"/>
                  <a:pt x="18517" y="11119"/>
                </a:cubicBezTo>
                <a:cubicBezTo>
                  <a:pt x="18768" y="11224"/>
                  <a:pt x="18997" y="11328"/>
                  <a:pt x="19199" y="11438"/>
                </a:cubicBezTo>
                <a:cubicBezTo>
                  <a:pt x="19402" y="11546"/>
                  <a:pt x="19503" y="11647"/>
                  <a:pt x="19503" y="11746"/>
                </a:cubicBezTo>
                <a:cubicBezTo>
                  <a:pt x="19503" y="11955"/>
                  <a:pt x="19482" y="12167"/>
                  <a:pt x="19442" y="12384"/>
                </a:cubicBezTo>
                <a:cubicBezTo>
                  <a:pt x="19399" y="12599"/>
                  <a:pt x="19364" y="12810"/>
                  <a:pt x="19333" y="13017"/>
                </a:cubicBezTo>
                <a:cubicBezTo>
                  <a:pt x="19453" y="13124"/>
                  <a:pt x="19562" y="13245"/>
                  <a:pt x="19656" y="13375"/>
                </a:cubicBezTo>
                <a:cubicBezTo>
                  <a:pt x="19750" y="13505"/>
                  <a:pt x="19835" y="13643"/>
                  <a:pt x="19910" y="13787"/>
                </a:cubicBezTo>
                <a:cubicBezTo>
                  <a:pt x="20096" y="13771"/>
                  <a:pt x="20282" y="13756"/>
                  <a:pt x="20466" y="13748"/>
                </a:cubicBezTo>
                <a:cubicBezTo>
                  <a:pt x="20651" y="13737"/>
                  <a:pt x="20830" y="13734"/>
                  <a:pt x="21002" y="13734"/>
                </a:cubicBezTo>
                <a:cubicBezTo>
                  <a:pt x="21061" y="13734"/>
                  <a:pt x="21129" y="13852"/>
                  <a:pt x="21205" y="14092"/>
                </a:cubicBezTo>
                <a:cubicBezTo>
                  <a:pt x="21280" y="14333"/>
                  <a:pt x="21346" y="14604"/>
                  <a:pt x="21402" y="14911"/>
                </a:cubicBezTo>
                <a:cubicBezTo>
                  <a:pt x="21459" y="15216"/>
                  <a:pt x="21506" y="15507"/>
                  <a:pt x="21544" y="15784"/>
                </a:cubicBezTo>
                <a:cubicBezTo>
                  <a:pt x="21581" y="16058"/>
                  <a:pt x="21600" y="16236"/>
                  <a:pt x="21600" y="16315"/>
                </a:cubicBezTo>
                <a:cubicBezTo>
                  <a:pt x="21600" y="16371"/>
                  <a:pt x="21548" y="16427"/>
                  <a:pt x="21447" y="16492"/>
                </a:cubicBezTo>
                <a:cubicBezTo>
                  <a:pt x="21346" y="16554"/>
                  <a:pt x="21235" y="16614"/>
                  <a:pt x="21115" y="16665"/>
                </a:cubicBezTo>
                <a:cubicBezTo>
                  <a:pt x="20995" y="16721"/>
                  <a:pt x="20873" y="16777"/>
                  <a:pt x="20748" y="16837"/>
                </a:cubicBezTo>
                <a:cubicBezTo>
                  <a:pt x="20623" y="16893"/>
                  <a:pt x="20541" y="16933"/>
                  <a:pt x="20496" y="16952"/>
                </a:cubicBezTo>
                <a:moveTo>
                  <a:pt x="20515" y="6070"/>
                </a:moveTo>
                <a:cubicBezTo>
                  <a:pt x="20416" y="6395"/>
                  <a:pt x="20301" y="6678"/>
                  <a:pt x="20164" y="6920"/>
                </a:cubicBezTo>
                <a:cubicBezTo>
                  <a:pt x="20181" y="6960"/>
                  <a:pt x="20211" y="7030"/>
                  <a:pt x="20256" y="7143"/>
                </a:cubicBezTo>
                <a:cubicBezTo>
                  <a:pt x="20301" y="7256"/>
                  <a:pt x="20353" y="7378"/>
                  <a:pt x="20409" y="7510"/>
                </a:cubicBezTo>
                <a:cubicBezTo>
                  <a:pt x="20463" y="7640"/>
                  <a:pt x="20510" y="7759"/>
                  <a:pt x="20550" y="7869"/>
                </a:cubicBezTo>
                <a:cubicBezTo>
                  <a:pt x="20586" y="7974"/>
                  <a:pt x="20604" y="8041"/>
                  <a:pt x="20604" y="8058"/>
                </a:cubicBezTo>
                <a:cubicBezTo>
                  <a:pt x="20604" y="8112"/>
                  <a:pt x="20520" y="8216"/>
                  <a:pt x="20353" y="8375"/>
                </a:cubicBezTo>
                <a:cubicBezTo>
                  <a:pt x="20183" y="8533"/>
                  <a:pt x="19995" y="8696"/>
                  <a:pt x="19788" y="8863"/>
                </a:cubicBezTo>
                <a:cubicBezTo>
                  <a:pt x="19581" y="9027"/>
                  <a:pt x="19388" y="9176"/>
                  <a:pt x="19209" y="9309"/>
                </a:cubicBezTo>
                <a:cubicBezTo>
                  <a:pt x="19027" y="9439"/>
                  <a:pt x="18931" y="9501"/>
                  <a:pt x="18914" y="9501"/>
                </a:cubicBezTo>
                <a:cubicBezTo>
                  <a:pt x="18886" y="9501"/>
                  <a:pt x="18832" y="9462"/>
                  <a:pt x="18757" y="9374"/>
                </a:cubicBezTo>
                <a:cubicBezTo>
                  <a:pt x="18684" y="9289"/>
                  <a:pt x="18601" y="9193"/>
                  <a:pt x="18514" y="9083"/>
                </a:cubicBezTo>
                <a:cubicBezTo>
                  <a:pt x="18430" y="8979"/>
                  <a:pt x="18352" y="8871"/>
                  <a:pt x="18284" y="8767"/>
                </a:cubicBezTo>
                <a:cubicBezTo>
                  <a:pt x="18215" y="8663"/>
                  <a:pt x="18168" y="8592"/>
                  <a:pt x="18138" y="8558"/>
                </a:cubicBezTo>
                <a:cubicBezTo>
                  <a:pt x="18032" y="8592"/>
                  <a:pt x="17926" y="8620"/>
                  <a:pt x="17815" y="8640"/>
                </a:cubicBezTo>
                <a:cubicBezTo>
                  <a:pt x="17707" y="8657"/>
                  <a:pt x="17596" y="8657"/>
                  <a:pt x="17483" y="8640"/>
                </a:cubicBezTo>
                <a:lnTo>
                  <a:pt x="17326" y="8640"/>
                </a:lnTo>
                <a:cubicBezTo>
                  <a:pt x="17297" y="8674"/>
                  <a:pt x="17250" y="8750"/>
                  <a:pt x="17192" y="8863"/>
                </a:cubicBezTo>
                <a:cubicBezTo>
                  <a:pt x="17130" y="8973"/>
                  <a:pt x="17067" y="9092"/>
                  <a:pt x="16994" y="9213"/>
                </a:cubicBezTo>
                <a:cubicBezTo>
                  <a:pt x="16923" y="9335"/>
                  <a:pt x="16853" y="9442"/>
                  <a:pt x="16784" y="9529"/>
                </a:cubicBezTo>
                <a:cubicBezTo>
                  <a:pt x="16718" y="9620"/>
                  <a:pt x="16669" y="9668"/>
                  <a:pt x="16638" y="9668"/>
                </a:cubicBezTo>
                <a:cubicBezTo>
                  <a:pt x="16610" y="9668"/>
                  <a:pt x="16495" y="9617"/>
                  <a:pt x="16302" y="9518"/>
                </a:cubicBezTo>
                <a:cubicBezTo>
                  <a:pt x="16106" y="9419"/>
                  <a:pt x="15902" y="9304"/>
                  <a:pt x="15687" y="9171"/>
                </a:cubicBezTo>
                <a:cubicBezTo>
                  <a:pt x="15473" y="9041"/>
                  <a:pt x="15278" y="8911"/>
                  <a:pt x="15101" y="8778"/>
                </a:cubicBezTo>
                <a:cubicBezTo>
                  <a:pt x="14925" y="8649"/>
                  <a:pt x="14835" y="8558"/>
                  <a:pt x="14835" y="8505"/>
                </a:cubicBezTo>
                <a:cubicBezTo>
                  <a:pt x="14835" y="8488"/>
                  <a:pt x="14847" y="8420"/>
                  <a:pt x="14868" y="8307"/>
                </a:cubicBezTo>
                <a:cubicBezTo>
                  <a:pt x="14892" y="8194"/>
                  <a:pt x="14923" y="8073"/>
                  <a:pt x="14960" y="7948"/>
                </a:cubicBezTo>
                <a:cubicBezTo>
                  <a:pt x="14998" y="7824"/>
                  <a:pt x="15031" y="7700"/>
                  <a:pt x="15061" y="7579"/>
                </a:cubicBezTo>
                <a:cubicBezTo>
                  <a:pt x="15092" y="7457"/>
                  <a:pt x="15113" y="7378"/>
                  <a:pt x="15130" y="7341"/>
                </a:cubicBezTo>
                <a:cubicBezTo>
                  <a:pt x="14958" y="7133"/>
                  <a:pt x="14814" y="6867"/>
                  <a:pt x="14701" y="6542"/>
                </a:cubicBezTo>
                <a:cubicBezTo>
                  <a:pt x="14303" y="6525"/>
                  <a:pt x="14021" y="6503"/>
                  <a:pt x="13856" y="6475"/>
                </a:cubicBezTo>
                <a:cubicBezTo>
                  <a:pt x="13692" y="6446"/>
                  <a:pt x="13581" y="6364"/>
                  <a:pt x="13529" y="6226"/>
                </a:cubicBezTo>
                <a:cubicBezTo>
                  <a:pt x="13477" y="6085"/>
                  <a:pt x="13459" y="5850"/>
                  <a:pt x="13473" y="5514"/>
                </a:cubicBezTo>
                <a:cubicBezTo>
                  <a:pt x="13489" y="5184"/>
                  <a:pt x="13473" y="4693"/>
                  <a:pt x="13428" y="4043"/>
                </a:cubicBezTo>
                <a:cubicBezTo>
                  <a:pt x="13428" y="3987"/>
                  <a:pt x="13475" y="3936"/>
                  <a:pt x="13569" y="3880"/>
                </a:cubicBezTo>
                <a:cubicBezTo>
                  <a:pt x="13663" y="3826"/>
                  <a:pt x="13774" y="3784"/>
                  <a:pt x="13901" y="3744"/>
                </a:cubicBezTo>
                <a:cubicBezTo>
                  <a:pt x="14028" y="3707"/>
                  <a:pt x="14155" y="3685"/>
                  <a:pt x="14280" y="3665"/>
                </a:cubicBezTo>
                <a:cubicBezTo>
                  <a:pt x="14402" y="3645"/>
                  <a:pt x="14487" y="3628"/>
                  <a:pt x="14532" y="3609"/>
                </a:cubicBezTo>
                <a:cubicBezTo>
                  <a:pt x="14607" y="3315"/>
                  <a:pt x="14722" y="3024"/>
                  <a:pt x="14880" y="2747"/>
                </a:cubicBezTo>
                <a:cubicBezTo>
                  <a:pt x="14866" y="2708"/>
                  <a:pt x="14835" y="2632"/>
                  <a:pt x="14791" y="2510"/>
                </a:cubicBezTo>
                <a:cubicBezTo>
                  <a:pt x="14746" y="2389"/>
                  <a:pt x="14699" y="2265"/>
                  <a:pt x="14650" y="2137"/>
                </a:cubicBezTo>
                <a:cubicBezTo>
                  <a:pt x="14602" y="2010"/>
                  <a:pt x="14558" y="1897"/>
                  <a:pt x="14522" y="1793"/>
                </a:cubicBezTo>
                <a:cubicBezTo>
                  <a:pt x="14482" y="1689"/>
                  <a:pt x="14466" y="1618"/>
                  <a:pt x="14466" y="1584"/>
                </a:cubicBezTo>
                <a:cubicBezTo>
                  <a:pt x="14466" y="1528"/>
                  <a:pt x="14546" y="1429"/>
                  <a:pt x="14706" y="1279"/>
                </a:cubicBezTo>
                <a:cubicBezTo>
                  <a:pt x="14868" y="1130"/>
                  <a:pt x="15052" y="971"/>
                  <a:pt x="15259" y="805"/>
                </a:cubicBezTo>
                <a:cubicBezTo>
                  <a:pt x="15464" y="641"/>
                  <a:pt x="15659" y="491"/>
                  <a:pt x="15840" y="367"/>
                </a:cubicBezTo>
                <a:cubicBezTo>
                  <a:pt x="16019" y="240"/>
                  <a:pt x="16125" y="178"/>
                  <a:pt x="16154" y="178"/>
                </a:cubicBezTo>
                <a:cubicBezTo>
                  <a:pt x="16184" y="178"/>
                  <a:pt x="16234" y="217"/>
                  <a:pt x="16302" y="296"/>
                </a:cubicBezTo>
                <a:cubicBezTo>
                  <a:pt x="16368" y="381"/>
                  <a:pt x="16445" y="477"/>
                  <a:pt x="16532" y="590"/>
                </a:cubicBezTo>
                <a:cubicBezTo>
                  <a:pt x="16620" y="700"/>
                  <a:pt x="16695" y="808"/>
                  <a:pt x="16763" y="906"/>
                </a:cubicBezTo>
                <a:cubicBezTo>
                  <a:pt x="16829" y="1005"/>
                  <a:pt x="16878" y="1073"/>
                  <a:pt x="16909" y="1110"/>
                </a:cubicBezTo>
                <a:cubicBezTo>
                  <a:pt x="17015" y="1073"/>
                  <a:pt x="17123" y="1048"/>
                  <a:pt x="17229" y="1028"/>
                </a:cubicBezTo>
                <a:cubicBezTo>
                  <a:pt x="17340" y="1008"/>
                  <a:pt x="17450" y="1008"/>
                  <a:pt x="17563" y="1028"/>
                </a:cubicBezTo>
                <a:lnTo>
                  <a:pt x="17721" y="1028"/>
                </a:lnTo>
                <a:cubicBezTo>
                  <a:pt x="17735" y="994"/>
                  <a:pt x="17778" y="918"/>
                  <a:pt x="17846" y="805"/>
                </a:cubicBezTo>
                <a:cubicBezTo>
                  <a:pt x="17912" y="692"/>
                  <a:pt x="17982" y="579"/>
                  <a:pt x="18053" y="460"/>
                </a:cubicBezTo>
                <a:cubicBezTo>
                  <a:pt x="18124" y="342"/>
                  <a:pt x="18189" y="237"/>
                  <a:pt x="18251" y="144"/>
                </a:cubicBezTo>
                <a:cubicBezTo>
                  <a:pt x="18310" y="51"/>
                  <a:pt x="18354" y="0"/>
                  <a:pt x="18385" y="0"/>
                </a:cubicBezTo>
                <a:cubicBezTo>
                  <a:pt x="18415" y="0"/>
                  <a:pt x="18528" y="54"/>
                  <a:pt x="18724" y="158"/>
                </a:cubicBezTo>
                <a:cubicBezTo>
                  <a:pt x="18919" y="260"/>
                  <a:pt x="19129" y="378"/>
                  <a:pt x="19350" y="508"/>
                </a:cubicBezTo>
                <a:cubicBezTo>
                  <a:pt x="19571" y="641"/>
                  <a:pt x="19771" y="765"/>
                  <a:pt x="19945" y="892"/>
                </a:cubicBezTo>
                <a:cubicBezTo>
                  <a:pt x="20122" y="1019"/>
                  <a:pt x="20211" y="1110"/>
                  <a:pt x="20211" y="1163"/>
                </a:cubicBezTo>
                <a:cubicBezTo>
                  <a:pt x="20211" y="1200"/>
                  <a:pt x="20197" y="1268"/>
                  <a:pt x="20164" y="1372"/>
                </a:cubicBezTo>
                <a:cubicBezTo>
                  <a:pt x="20136" y="1477"/>
                  <a:pt x="20105" y="1593"/>
                  <a:pt x="20075" y="1725"/>
                </a:cubicBezTo>
                <a:cubicBezTo>
                  <a:pt x="20047" y="1855"/>
                  <a:pt x="20014" y="1979"/>
                  <a:pt x="19981" y="2095"/>
                </a:cubicBezTo>
                <a:cubicBezTo>
                  <a:pt x="19945" y="2214"/>
                  <a:pt x="19922" y="2290"/>
                  <a:pt x="19908" y="2327"/>
                </a:cubicBezTo>
                <a:cubicBezTo>
                  <a:pt x="20058" y="2552"/>
                  <a:pt x="20204" y="2824"/>
                  <a:pt x="20345" y="3137"/>
                </a:cubicBezTo>
                <a:cubicBezTo>
                  <a:pt x="20729" y="3174"/>
                  <a:pt x="21007" y="3205"/>
                  <a:pt x="21181" y="3233"/>
                </a:cubicBezTo>
                <a:cubicBezTo>
                  <a:pt x="21353" y="3258"/>
                  <a:pt x="21461" y="3343"/>
                  <a:pt x="21506" y="3478"/>
                </a:cubicBezTo>
                <a:cubicBezTo>
                  <a:pt x="21551" y="3623"/>
                  <a:pt x="21572" y="3854"/>
                  <a:pt x="21562" y="4184"/>
                </a:cubicBezTo>
                <a:cubicBezTo>
                  <a:pt x="21555" y="4515"/>
                  <a:pt x="21567" y="4995"/>
                  <a:pt x="21598" y="5624"/>
                </a:cubicBezTo>
                <a:cubicBezTo>
                  <a:pt x="21598" y="5678"/>
                  <a:pt x="21551" y="5735"/>
                  <a:pt x="21456" y="5794"/>
                </a:cubicBezTo>
                <a:cubicBezTo>
                  <a:pt x="21362" y="5850"/>
                  <a:pt x="21254" y="5901"/>
                  <a:pt x="21136" y="5935"/>
                </a:cubicBezTo>
                <a:cubicBezTo>
                  <a:pt x="21014" y="5972"/>
                  <a:pt x="20894" y="6000"/>
                  <a:pt x="20769" y="6017"/>
                </a:cubicBezTo>
                <a:cubicBezTo>
                  <a:pt x="20647" y="6034"/>
                  <a:pt x="20560" y="6053"/>
                  <a:pt x="20515" y="6070"/>
                </a:cubicBezTo>
                <a:moveTo>
                  <a:pt x="15739" y="16167"/>
                </a:moveTo>
                <a:cubicBezTo>
                  <a:pt x="15739" y="16611"/>
                  <a:pt x="15869" y="16992"/>
                  <a:pt x="16130" y="17317"/>
                </a:cubicBezTo>
                <a:cubicBezTo>
                  <a:pt x="16389" y="17641"/>
                  <a:pt x="16704" y="17802"/>
                  <a:pt x="17081" y="17802"/>
                </a:cubicBezTo>
                <a:cubicBezTo>
                  <a:pt x="17448" y="17802"/>
                  <a:pt x="17766" y="17647"/>
                  <a:pt x="18034" y="17339"/>
                </a:cubicBezTo>
                <a:cubicBezTo>
                  <a:pt x="18300" y="17023"/>
                  <a:pt x="18434" y="16639"/>
                  <a:pt x="18434" y="16167"/>
                </a:cubicBezTo>
                <a:cubicBezTo>
                  <a:pt x="18434" y="15724"/>
                  <a:pt x="18302" y="15351"/>
                  <a:pt x="18044" y="15038"/>
                </a:cubicBezTo>
                <a:cubicBezTo>
                  <a:pt x="17785" y="14727"/>
                  <a:pt x="17465" y="14572"/>
                  <a:pt x="17081" y="14572"/>
                </a:cubicBezTo>
                <a:cubicBezTo>
                  <a:pt x="16714" y="14572"/>
                  <a:pt x="16396" y="14727"/>
                  <a:pt x="16135" y="15038"/>
                </a:cubicBezTo>
                <a:cubicBezTo>
                  <a:pt x="15869" y="15351"/>
                  <a:pt x="15739" y="15724"/>
                  <a:pt x="15739" y="16167"/>
                </a:cubicBezTo>
                <a:moveTo>
                  <a:pt x="16292" y="4825"/>
                </a:moveTo>
                <a:cubicBezTo>
                  <a:pt x="16292" y="5249"/>
                  <a:pt x="16410" y="5602"/>
                  <a:pt x="16648" y="5887"/>
                </a:cubicBezTo>
                <a:cubicBezTo>
                  <a:pt x="16883" y="6172"/>
                  <a:pt x="17173" y="6313"/>
                  <a:pt x="17509" y="6313"/>
                </a:cubicBezTo>
                <a:cubicBezTo>
                  <a:pt x="17862" y="6313"/>
                  <a:pt x="18159" y="6172"/>
                  <a:pt x="18399" y="5887"/>
                </a:cubicBezTo>
                <a:cubicBezTo>
                  <a:pt x="18639" y="5602"/>
                  <a:pt x="18759" y="5257"/>
                  <a:pt x="18759" y="4853"/>
                </a:cubicBezTo>
                <a:cubicBezTo>
                  <a:pt x="18759" y="4430"/>
                  <a:pt x="18641" y="4074"/>
                  <a:pt x="18404" y="3786"/>
                </a:cubicBezTo>
                <a:cubicBezTo>
                  <a:pt x="18168" y="3495"/>
                  <a:pt x="17876" y="3354"/>
                  <a:pt x="17530" y="3354"/>
                </a:cubicBezTo>
                <a:cubicBezTo>
                  <a:pt x="17177" y="3354"/>
                  <a:pt x="16883" y="3495"/>
                  <a:pt x="16648" y="3786"/>
                </a:cubicBezTo>
                <a:cubicBezTo>
                  <a:pt x="16408" y="4074"/>
                  <a:pt x="16292" y="4421"/>
                  <a:pt x="16292" y="4825"/>
                </a:cubicBezTo>
              </a:path>
            </a:pathLst>
          </a:custGeom>
          <a:solidFill>
            <a:schemeClr val="bg1"/>
          </a:solidFill>
          <a:ln w="19050">
            <a:solidFill>
              <a:schemeClr val="tx1"/>
            </a:solid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s-ES"/>
          </a:p>
        </p:txBody>
      </p:sp>
      <p:sp>
        <p:nvSpPr>
          <p:cNvPr id="20" name="TextBox 19"/>
          <p:cNvSpPr txBox="1"/>
          <p:nvPr/>
        </p:nvSpPr>
        <p:spPr>
          <a:xfrm>
            <a:off x="988714" y="1700914"/>
            <a:ext cx="1494391" cy="830997"/>
          </a:xfrm>
          <a:prstGeom prst="rect">
            <a:avLst/>
          </a:prstGeom>
          <a:noFill/>
        </p:spPr>
        <p:txBody>
          <a:bodyPr wrap="square" rtlCol="0">
            <a:spAutoFit/>
          </a:bodyPr>
          <a:lstStyle/>
          <a:p>
            <a:r>
              <a:rPr lang="en-US" sz="1600" b="1" dirty="0" smtClean="0">
                <a:latin typeface="+mj-lt"/>
              </a:rPr>
              <a:t>Strategy, Score Cards &amp; System Messages</a:t>
            </a:r>
            <a:endParaRPr lang="en-US" sz="1600" b="1" dirty="0">
              <a:latin typeface="+mj-lt"/>
            </a:endParaRPr>
          </a:p>
        </p:txBody>
      </p:sp>
      <p:sp>
        <p:nvSpPr>
          <p:cNvPr id="21" name="Rectangle 20"/>
          <p:cNvSpPr/>
          <p:nvPr/>
        </p:nvSpPr>
        <p:spPr>
          <a:xfrm>
            <a:off x="7534704" y="1087558"/>
            <a:ext cx="4175478" cy="21343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7534704" y="3270348"/>
            <a:ext cx="4199867" cy="1915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483105" y="1095944"/>
            <a:ext cx="4954734" cy="21260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2470709" y="3275134"/>
            <a:ext cx="4983008" cy="1910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5" name="Table 24"/>
          <p:cNvGraphicFramePr>
            <a:graphicFrameLocks noGrp="1"/>
          </p:cNvGraphicFramePr>
          <p:nvPr>
            <p:extLst>
              <p:ext uri="{D42A27DB-BD31-4B8C-83A1-F6EECF244321}">
                <p14:modId xmlns:p14="http://schemas.microsoft.com/office/powerpoint/2010/main" val="2199080036"/>
              </p:ext>
            </p:extLst>
          </p:nvPr>
        </p:nvGraphicFramePr>
        <p:xfrm>
          <a:off x="2470709" y="5271345"/>
          <a:ext cx="7547934" cy="914400"/>
        </p:xfrm>
        <a:graphic>
          <a:graphicData uri="http://schemas.openxmlformats.org/drawingml/2006/table">
            <a:tbl>
              <a:tblPr firstRow="1" bandRow="1">
                <a:tableStyleId>{2D5ABB26-0587-4C30-8999-92F81FD0307C}</a:tableStyleId>
              </a:tblPr>
              <a:tblGrid>
                <a:gridCol w="1562788"/>
                <a:gridCol w="5985146"/>
              </a:tblGrid>
              <a:tr h="243725">
                <a:tc>
                  <a:txBody>
                    <a:bodyPr/>
                    <a:lstStyle/>
                    <a:p>
                      <a:r>
                        <a:rPr lang="en-US" sz="1400" b="1" dirty="0" smtClean="0"/>
                        <a:t>Next Action</a:t>
                      </a:r>
                      <a:endParaRPr lang="en-US" sz="14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Triggers Next-Action</a:t>
                      </a:r>
                      <a:r>
                        <a:rPr lang="en-US" sz="1400" baseline="0" dirty="0" smtClean="0"/>
                        <a:t> after a strategy has been fulfilled</a:t>
                      </a:r>
                      <a:endParaRPr lang="en-US" sz="1400" dirty="0" smtClean="0"/>
                    </a:p>
                  </a:txBody>
                  <a:tcPr/>
                </a:tc>
              </a:tr>
              <a:tr h="230473">
                <a:tc>
                  <a:txBody>
                    <a:bodyPr/>
                    <a:lstStyle/>
                    <a:p>
                      <a:r>
                        <a:rPr lang="en-US" sz="1400" b="1" dirty="0" smtClean="0"/>
                        <a:t>Score Cards</a:t>
                      </a:r>
                      <a:endParaRPr lang="en-US" sz="1400" b="1" dirty="0"/>
                    </a:p>
                  </a:txBody>
                  <a:tcPr/>
                </a:tc>
                <a:tc>
                  <a:txBody>
                    <a:bodyPr/>
                    <a:lstStyle/>
                    <a:p>
                      <a:r>
                        <a:rPr lang="en-US" sz="1400" dirty="0" smtClean="0"/>
                        <a:t>Create </a:t>
                      </a:r>
                      <a:r>
                        <a:rPr lang="en-US" sz="1400" baseline="0" dirty="0" smtClean="0"/>
                        <a:t>&amp; Manage Behaviour Scoring Rules</a:t>
                      </a:r>
                      <a:endParaRPr lang="en-US" sz="1400" dirty="0"/>
                    </a:p>
                  </a:txBody>
                  <a:tcPr/>
                </a:tc>
              </a:tr>
              <a:tr h="190717">
                <a:tc>
                  <a:txBody>
                    <a:bodyPr/>
                    <a:lstStyle/>
                    <a:p>
                      <a:r>
                        <a:rPr lang="en-US" sz="1400" b="1" dirty="0" smtClean="0"/>
                        <a:t>System Messages</a:t>
                      </a:r>
                      <a:endParaRPr lang="en-US" sz="1400" b="1" dirty="0"/>
                    </a:p>
                  </a:txBody>
                  <a:tcPr/>
                </a:tc>
                <a:tc>
                  <a:txBody>
                    <a:bodyPr/>
                    <a:lstStyle/>
                    <a:p>
                      <a:r>
                        <a:rPr lang="en-US" sz="1400" dirty="0" smtClean="0"/>
                        <a:t>Configure</a:t>
                      </a:r>
                      <a:r>
                        <a:rPr lang="en-US" sz="1400" baseline="0" dirty="0" smtClean="0"/>
                        <a:t> &amp; Manage case alert notices and messages (Email/SMS Reminders)</a:t>
                      </a:r>
                      <a:endParaRPr lang="en-US" sz="1400" dirty="0"/>
                    </a:p>
                  </a:txBody>
                  <a:tcPr/>
                </a:tc>
              </a:tr>
            </a:tbl>
          </a:graphicData>
        </a:graphic>
      </p:graphicFrame>
    </p:spTree>
    <p:extLst>
      <p:ext uri="{BB962C8B-B14F-4D97-AF65-F5344CB8AC3E}">
        <p14:creationId xmlns:p14="http://schemas.microsoft.com/office/powerpoint/2010/main" val="1496864440"/>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71428" y="6271456"/>
            <a:ext cx="13534857" cy="110556"/>
            <a:chOff x="-170626" y="0"/>
            <a:chExt cx="13534857" cy="166915"/>
          </a:xfrm>
        </p:grpSpPr>
        <p:sp>
          <p:nvSpPr>
            <p:cNvPr id="5" name="Parallelogram 4"/>
            <p:cNvSpPr/>
            <p:nvPr/>
          </p:nvSpPr>
          <p:spPr>
            <a:xfrm>
              <a:off x="-170626" y="0"/>
              <a:ext cx="4511619" cy="166915"/>
            </a:xfrm>
            <a:prstGeom prst="parallelogram">
              <a:avLst>
                <a:gd name="adj" fmla="val 114362"/>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Parallelogram 5"/>
            <p:cNvSpPr/>
            <p:nvPr/>
          </p:nvSpPr>
          <p:spPr>
            <a:xfrm>
              <a:off x="4340993"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Parallelogram 6"/>
            <p:cNvSpPr/>
            <p:nvPr/>
          </p:nvSpPr>
          <p:spPr>
            <a:xfrm>
              <a:off x="8852612" y="0"/>
              <a:ext cx="4511619" cy="166915"/>
            </a:xfrm>
            <a:prstGeom prst="parallelogram">
              <a:avLst>
                <a:gd name="adj" fmla="val 114362"/>
              </a:avLst>
            </a:prstGeom>
            <a:solidFill>
              <a:srgbClr val="281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pic>
        <p:nvPicPr>
          <p:cNvPr id="8" name="Picture 7" descr="ATMetzgeLogo.jpg"/>
          <p:cNvPicPr/>
          <p:nvPr/>
        </p:nvPicPr>
        <p:blipFill>
          <a:blip r:embed="rId2"/>
          <a:stretch>
            <a:fillRect/>
          </a:stretch>
        </p:blipFill>
        <p:spPr>
          <a:xfrm>
            <a:off x="10167135" y="6448520"/>
            <a:ext cx="1577929" cy="384428"/>
          </a:xfrm>
          <a:prstGeom prst="rect">
            <a:avLst/>
          </a:prstGeom>
        </p:spPr>
      </p:pic>
      <p:sp>
        <p:nvSpPr>
          <p:cNvPr id="9" name="Text Box 1"/>
          <p:cNvSpPr txBox="1">
            <a:spLocks noChangeArrowheads="1"/>
          </p:cNvSpPr>
          <p:nvPr/>
        </p:nvSpPr>
        <p:spPr bwMode="auto">
          <a:xfrm>
            <a:off x="11482714" y="6653260"/>
            <a:ext cx="571500" cy="181841"/>
          </a:xfrm>
          <a:prstGeom prst="rect">
            <a:avLst/>
          </a:prstGeom>
          <a:noFill/>
          <a:ln>
            <a:noFill/>
          </a:ln>
          <a:extLst/>
        </p:spPr>
        <p:txBody>
          <a:bodyPr rot="0" vert="horz" wrap="square" lIns="91440" tIns="45720" rIns="91440" bIns="45720" anchor="t" anchorCtr="0" upright="1">
            <a:noAutofit/>
          </a:bodyPr>
          <a:lstStyle/>
          <a:p>
            <a:r>
              <a:rPr lang="en-US" sz="500" b="1" dirty="0">
                <a:solidFill>
                  <a:srgbClr val="0F243E"/>
                </a:solidFill>
                <a:latin typeface="Arial Narrow" panose="020B0606020202030204" pitchFamily="34" charset="0"/>
                <a:ea typeface="Times New Roman" panose="02020603050405020304" pitchFamily="18" charset="0"/>
              </a:rPr>
              <a:t>RC: 1031898</a:t>
            </a:r>
            <a:endParaRPr lang="en-US" sz="800" dirty="0">
              <a:solidFill>
                <a:prstClr val="black"/>
              </a:solidFill>
              <a:latin typeface="Times New Roman" panose="02020603050405020304" pitchFamily="18" charset="0"/>
              <a:ea typeface="Times New Roman" panose="02020603050405020304" pitchFamily="18" charset="0"/>
            </a:endParaRPr>
          </a:p>
        </p:txBody>
      </p:sp>
      <p:sp>
        <p:nvSpPr>
          <p:cNvPr id="10" name="Title 1"/>
          <p:cNvSpPr>
            <a:spLocks noGrp="1"/>
          </p:cNvSpPr>
          <p:nvPr>
            <p:ph type="title"/>
          </p:nvPr>
        </p:nvSpPr>
        <p:spPr>
          <a:xfrm>
            <a:off x="760114" y="168442"/>
            <a:ext cx="8909366" cy="837127"/>
          </a:xfrm>
        </p:spPr>
        <p:txBody>
          <a:bodyPr/>
          <a:lstStyle/>
          <a:p>
            <a:r>
              <a:rPr lang="en-US" sz="3600" dirty="0" smtClean="0"/>
              <a:t>Met Core: Dashboard, Workflows &amp; Reports</a:t>
            </a:r>
            <a:endParaRPr lang="en-US" dirty="0"/>
          </a:p>
        </p:txBody>
      </p:sp>
      <p:grpSp>
        <p:nvGrpSpPr>
          <p:cNvPr id="11" name="Group 10"/>
          <p:cNvGrpSpPr/>
          <p:nvPr/>
        </p:nvGrpSpPr>
        <p:grpSpPr>
          <a:xfrm>
            <a:off x="760114" y="171929"/>
            <a:ext cx="1371600" cy="110556"/>
            <a:chOff x="-170626" y="0"/>
            <a:chExt cx="13534857" cy="166915"/>
          </a:xfrm>
        </p:grpSpPr>
        <p:sp>
          <p:nvSpPr>
            <p:cNvPr id="12" name="Parallelogram 11"/>
            <p:cNvSpPr/>
            <p:nvPr/>
          </p:nvSpPr>
          <p:spPr>
            <a:xfrm>
              <a:off x="-170626" y="0"/>
              <a:ext cx="4511619" cy="166915"/>
            </a:xfrm>
            <a:prstGeom prst="parallelogram">
              <a:avLst>
                <a:gd name="adj" fmla="val 114362"/>
              </a:avLst>
            </a:prstGeom>
            <a:solidFill>
              <a:srgbClr val="849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Parallelogram 12"/>
            <p:cNvSpPr/>
            <p:nvPr/>
          </p:nvSpPr>
          <p:spPr>
            <a:xfrm>
              <a:off x="4340993"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Parallelogram 13"/>
            <p:cNvSpPr/>
            <p:nvPr/>
          </p:nvSpPr>
          <p:spPr>
            <a:xfrm>
              <a:off x="8852612" y="0"/>
              <a:ext cx="4511619" cy="166915"/>
            </a:xfrm>
            <a:prstGeom prst="parallelogram">
              <a:avLst>
                <a:gd name="adj" fmla="val 114362"/>
              </a:avLst>
            </a:prstGeom>
            <a:solidFill>
              <a:srgbClr val="281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pic>
        <p:nvPicPr>
          <p:cNvPr id="15" name="Picture 14"/>
          <p:cNvPicPr/>
          <p:nvPr/>
        </p:nvPicPr>
        <p:blipFill>
          <a:blip r:embed="rId3"/>
          <a:stretch>
            <a:fillRect/>
          </a:stretch>
        </p:blipFill>
        <p:spPr>
          <a:xfrm>
            <a:off x="2752501" y="1173647"/>
            <a:ext cx="4760191" cy="1770380"/>
          </a:xfrm>
          <a:prstGeom prst="rect">
            <a:avLst/>
          </a:prstGeom>
        </p:spPr>
      </p:pic>
      <p:pic>
        <p:nvPicPr>
          <p:cNvPr id="16" name="Picture 15"/>
          <p:cNvPicPr/>
          <p:nvPr/>
        </p:nvPicPr>
        <p:blipFill>
          <a:blip r:embed="rId4"/>
          <a:stretch>
            <a:fillRect/>
          </a:stretch>
        </p:blipFill>
        <p:spPr>
          <a:xfrm>
            <a:off x="7600146" y="3178374"/>
            <a:ext cx="3949190" cy="1555560"/>
          </a:xfrm>
          <a:prstGeom prst="rect">
            <a:avLst/>
          </a:prstGeom>
        </p:spPr>
      </p:pic>
      <p:pic>
        <p:nvPicPr>
          <p:cNvPr id="18" name="Picture 17"/>
          <p:cNvPicPr/>
          <p:nvPr/>
        </p:nvPicPr>
        <p:blipFill>
          <a:blip r:embed="rId5"/>
          <a:stretch>
            <a:fillRect/>
          </a:stretch>
        </p:blipFill>
        <p:spPr>
          <a:xfrm>
            <a:off x="7751536" y="1169743"/>
            <a:ext cx="3743325" cy="1732973"/>
          </a:xfrm>
          <a:prstGeom prst="rect">
            <a:avLst/>
          </a:prstGeom>
        </p:spPr>
      </p:pic>
      <p:sp>
        <p:nvSpPr>
          <p:cNvPr id="19" name="AutoShape 67"/>
          <p:cNvSpPr>
            <a:spLocks/>
          </p:cNvSpPr>
          <p:nvPr/>
        </p:nvSpPr>
        <p:spPr bwMode="auto">
          <a:xfrm>
            <a:off x="639246" y="2058556"/>
            <a:ext cx="381000" cy="381000"/>
          </a:xfrm>
          <a:custGeom>
            <a:avLst/>
            <a:gdLst/>
            <a:ahLst/>
            <a:cxnLst/>
            <a:rect l="0" t="0" r="r" b="b"/>
            <a:pathLst>
              <a:path w="21600" h="21600">
                <a:moveTo>
                  <a:pt x="11234" y="6152"/>
                </a:moveTo>
                <a:cubicBezTo>
                  <a:pt x="11406" y="6502"/>
                  <a:pt x="11552" y="6917"/>
                  <a:pt x="11672" y="7395"/>
                </a:cubicBezTo>
                <a:cubicBezTo>
                  <a:pt x="11747" y="7412"/>
                  <a:pt x="11886" y="7434"/>
                  <a:pt x="12089" y="7462"/>
                </a:cubicBezTo>
                <a:cubicBezTo>
                  <a:pt x="12291" y="7488"/>
                  <a:pt x="12501" y="7527"/>
                  <a:pt x="12715" y="7578"/>
                </a:cubicBezTo>
                <a:cubicBezTo>
                  <a:pt x="12929" y="7626"/>
                  <a:pt x="13120" y="7680"/>
                  <a:pt x="13289" y="7731"/>
                </a:cubicBezTo>
                <a:cubicBezTo>
                  <a:pt x="13459" y="7787"/>
                  <a:pt x="13543" y="7849"/>
                  <a:pt x="13543" y="7923"/>
                </a:cubicBezTo>
                <a:lnTo>
                  <a:pt x="13543" y="10328"/>
                </a:lnTo>
                <a:cubicBezTo>
                  <a:pt x="13543" y="10416"/>
                  <a:pt x="13459" y="10495"/>
                  <a:pt x="13289" y="10549"/>
                </a:cubicBezTo>
                <a:cubicBezTo>
                  <a:pt x="13120" y="10611"/>
                  <a:pt x="12929" y="10659"/>
                  <a:pt x="12715" y="10707"/>
                </a:cubicBezTo>
                <a:cubicBezTo>
                  <a:pt x="12501" y="10752"/>
                  <a:pt x="12289" y="10783"/>
                  <a:pt x="12077" y="10800"/>
                </a:cubicBezTo>
                <a:cubicBezTo>
                  <a:pt x="11867" y="10820"/>
                  <a:pt x="11731" y="10837"/>
                  <a:pt x="11672" y="10857"/>
                </a:cubicBezTo>
                <a:cubicBezTo>
                  <a:pt x="11566" y="11243"/>
                  <a:pt x="11430" y="11639"/>
                  <a:pt x="11255" y="12045"/>
                </a:cubicBezTo>
                <a:cubicBezTo>
                  <a:pt x="11430" y="12325"/>
                  <a:pt x="11594" y="12596"/>
                  <a:pt x="11757" y="12864"/>
                </a:cubicBezTo>
                <a:cubicBezTo>
                  <a:pt x="11919" y="13127"/>
                  <a:pt x="12100" y="13395"/>
                  <a:pt x="12303" y="13655"/>
                </a:cubicBezTo>
                <a:lnTo>
                  <a:pt x="12326" y="13787"/>
                </a:lnTo>
                <a:cubicBezTo>
                  <a:pt x="12326" y="13841"/>
                  <a:pt x="12249" y="13977"/>
                  <a:pt x="12096" y="14194"/>
                </a:cubicBezTo>
                <a:cubicBezTo>
                  <a:pt x="11940" y="14411"/>
                  <a:pt x="11761" y="14637"/>
                  <a:pt x="11559" y="14877"/>
                </a:cubicBezTo>
                <a:cubicBezTo>
                  <a:pt x="11357" y="15117"/>
                  <a:pt x="11166" y="15326"/>
                  <a:pt x="10992" y="15513"/>
                </a:cubicBezTo>
                <a:cubicBezTo>
                  <a:pt x="10813" y="15696"/>
                  <a:pt x="10702" y="15789"/>
                  <a:pt x="10658" y="15789"/>
                </a:cubicBezTo>
                <a:cubicBezTo>
                  <a:pt x="10643" y="15789"/>
                  <a:pt x="10566" y="15727"/>
                  <a:pt x="10427" y="15606"/>
                </a:cubicBezTo>
                <a:cubicBezTo>
                  <a:pt x="10288" y="15484"/>
                  <a:pt x="10135" y="15346"/>
                  <a:pt x="9966" y="15188"/>
                </a:cubicBezTo>
                <a:cubicBezTo>
                  <a:pt x="9796" y="15030"/>
                  <a:pt x="9638" y="14886"/>
                  <a:pt x="9493" y="14747"/>
                </a:cubicBezTo>
                <a:cubicBezTo>
                  <a:pt x="9344" y="14615"/>
                  <a:pt x="9250" y="14524"/>
                  <a:pt x="9205" y="14476"/>
                </a:cubicBezTo>
                <a:cubicBezTo>
                  <a:pt x="8866" y="14685"/>
                  <a:pt x="8537" y="14852"/>
                  <a:pt x="8212" y="14979"/>
                </a:cubicBezTo>
                <a:cubicBezTo>
                  <a:pt x="8212" y="15069"/>
                  <a:pt x="8200" y="15236"/>
                  <a:pt x="8179" y="15476"/>
                </a:cubicBezTo>
                <a:cubicBezTo>
                  <a:pt x="8156" y="15721"/>
                  <a:pt x="8127" y="15976"/>
                  <a:pt x="8090" y="16241"/>
                </a:cubicBezTo>
                <a:cubicBezTo>
                  <a:pt x="8052" y="16509"/>
                  <a:pt x="8005" y="16744"/>
                  <a:pt x="7948" y="16944"/>
                </a:cubicBezTo>
                <a:cubicBezTo>
                  <a:pt x="7892" y="17148"/>
                  <a:pt x="7833" y="17249"/>
                  <a:pt x="7774" y="17249"/>
                </a:cubicBezTo>
                <a:lnTo>
                  <a:pt x="5769" y="17249"/>
                </a:lnTo>
                <a:cubicBezTo>
                  <a:pt x="5708" y="17249"/>
                  <a:pt x="5651" y="17147"/>
                  <a:pt x="5595" y="16944"/>
                </a:cubicBezTo>
                <a:cubicBezTo>
                  <a:pt x="5538" y="16744"/>
                  <a:pt x="5494" y="16509"/>
                  <a:pt x="5463" y="16241"/>
                </a:cubicBezTo>
                <a:cubicBezTo>
                  <a:pt x="5435" y="15976"/>
                  <a:pt x="5406" y="15721"/>
                  <a:pt x="5385" y="15484"/>
                </a:cubicBezTo>
                <a:cubicBezTo>
                  <a:pt x="5362" y="15244"/>
                  <a:pt x="5352" y="15078"/>
                  <a:pt x="5352" y="14979"/>
                </a:cubicBezTo>
                <a:cubicBezTo>
                  <a:pt x="5013" y="14871"/>
                  <a:pt x="4682" y="14702"/>
                  <a:pt x="4359" y="14476"/>
                </a:cubicBezTo>
                <a:cubicBezTo>
                  <a:pt x="4126" y="14685"/>
                  <a:pt x="3895" y="14894"/>
                  <a:pt x="3667" y="15106"/>
                </a:cubicBezTo>
                <a:cubicBezTo>
                  <a:pt x="3439" y="15321"/>
                  <a:pt x="3213" y="15535"/>
                  <a:pt x="2996" y="15761"/>
                </a:cubicBezTo>
                <a:lnTo>
                  <a:pt x="2883" y="15789"/>
                </a:lnTo>
                <a:cubicBezTo>
                  <a:pt x="2855" y="15789"/>
                  <a:pt x="2751" y="15696"/>
                  <a:pt x="2573" y="15513"/>
                </a:cubicBezTo>
                <a:cubicBezTo>
                  <a:pt x="2396" y="15326"/>
                  <a:pt x="2212" y="15117"/>
                  <a:pt x="2022" y="14877"/>
                </a:cubicBezTo>
                <a:cubicBezTo>
                  <a:pt x="1829" y="14637"/>
                  <a:pt x="1657" y="14411"/>
                  <a:pt x="1504" y="14194"/>
                </a:cubicBezTo>
                <a:cubicBezTo>
                  <a:pt x="1349" y="13977"/>
                  <a:pt x="1273" y="13841"/>
                  <a:pt x="1273" y="13787"/>
                </a:cubicBezTo>
                <a:cubicBezTo>
                  <a:pt x="1273" y="13771"/>
                  <a:pt x="1320" y="13677"/>
                  <a:pt x="1419" y="13511"/>
                </a:cubicBezTo>
                <a:cubicBezTo>
                  <a:pt x="1516" y="13347"/>
                  <a:pt x="1629" y="13163"/>
                  <a:pt x="1751" y="12971"/>
                </a:cubicBezTo>
                <a:cubicBezTo>
                  <a:pt x="1876" y="12777"/>
                  <a:pt x="1991" y="12590"/>
                  <a:pt x="2100" y="12415"/>
                </a:cubicBezTo>
                <a:cubicBezTo>
                  <a:pt x="2210" y="12240"/>
                  <a:pt x="2278" y="12127"/>
                  <a:pt x="2309" y="12071"/>
                </a:cubicBezTo>
                <a:cubicBezTo>
                  <a:pt x="2135" y="11687"/>
                  <a:pt x="1989" y="11260"/>
                  <a:pt x="1869" y="10800"/>
                </a:cubicBezTo>
                <a:cubicBezTo>
                  <a:pt x="1794" y="10783"/>
                  <a:pt x="1655" y="10761"/>
                  <a:pt x="1452" y="10732"/>
                </a:cubicBezTo>
                <a:cubicBezTo>
                  <a:pt x="1250" y="10707"/>
                  <a:pt x="1043" y="10676"/>
                  <a:pt x="826" y="10639"/>
                </a:cubicBezTo>
                <a:cubicBezTo>
                  <a:pt x="612" y="10602"/>
                  <a:pt x="421" y="10554"/>
                  <a:pt x="252" y="10498"/>
                </a:cubicBezTo>
                <a:cubicBezTo>
                  <a:pt x="82" y="10439"/>
                  <a:pt x="0" y="10374"/>
                  <a:pt x="0" y="10300"/>
                </a:cubicBezTo>
                <a:lnTo>
                  <a:pt x="0" y="7869"/>
                </a:lnTo>
                <a:cubicBezTo>
                  <a:pt x="0" y="7798"/>
                  <a:pt x="82" y="7725"/>
                  <a:pt x="252" y="7660"/>
                </a:cubicBezTo>
                <a:cubicBezTo>
                  <a:pt x="421" y="7590"/>
                  <a:pt x="617" y="7539"/>
                  <a:pt x="838" y="7502"/>
                </a:cubicBezTo>
                <a:cubicBezTo>
                  <a:pt x="1059" y="7468"/>
                  <a:pt x="1273" y="7434"/>
                  <a:pt x="1476" y="7409"/>
                </a:cubicBezTo>
                <a:cubicBezTo>
                  <a:pt x="1678" y="7380"/>
                  <a:pt x="1817" y="7366"/>
                  <a:pt x="1892" y="7366"/>
                </a:cubicBezTo>
                <a:cubicBezTo>
                  <a:pt x="1982" y="6926"/>
                  <a:pt x="2121" y="6531"/>
                  <a:pt x="2309" y="6178"/>
                </a:cubicBezTo>
                <a:cubicBezTo>
                  <a:pt x="2135" y="5901"/>
                  <a:pt x="1965" y="5621"/>
                  <a:pt x="1796" y="5347"/>
                </a:cubicBezTo>
                <a:cubicBezTo>
                  <a:pt x="1629" y="5074"/>
                  <a:pt x="1452" y="4803"/>
                  <a:pt x="1273" y="4543"/>
                </a:cubicBezTo>
                <a:lnTo>
                  <a:pt x="1229" y="4407"/>
                </a:lnTo>
                <a:cubicBezTo>
                  <a:pt x="1229" y="4354"/>
                  <a:pt x="1304" y="4221"/>
                  <a:pt x="1457" y="4009"/>
                </a:cubicBezTo>
                <a:cubicBezTo>
                  <a:pt x="1612" y="3797"/>
                  <a:pt x="1789" y="3574"/>
                  <a:pt x="1987" y="3334"/>
                </a:cubicBezTo>
                <a:cubicBezTo>
                  <a:pt x="2187" y="3094"/>
                  <a:pt x="2375" y="2883"/>
                  <a:pt x="2551" y="2696"/>
                </a:cubicBezTo>
                <a:cubicBezTo>
                  <a:pt x="2728" y="2515"/>
                  <a:pt x="2839" y="2419"/>
                  <a:pt x="2883" y="2419"/>
                </a:cubicBezTo>
                <a:cubicBezTo>
                  <a:pt x="2900" y="2419"/>
                  <a:pt x="2975" y="2479"/>
                  <a:pt x="3114" y="2597"/>
                </a:cubicBezTo>
                <a:cubicBezTo>
                  <a:pt x="3253" y="2713"/>
                  <a:pt x="3408" y="2851"/>
                  <a:pt x="3578" y="3007"/>
                </a:cubicBezTo>
                <a:cubicBezTo>
                  <a:pt x="3745" y="3165"/>
                  <a:pt x="3907" y="3320"/>
                  <a:pt x="4060" y="3470"/>
                </a:cubicBezTo>
                <a:cubicBezTo>
                  <a:pt x="4215" y="3617"/>
                  <a:pt x="4307" y="3707"/>
                  <a:pt x="4336" y="3744"/>
                </a:cubicBezTo>
                <a:cubicBezTo>
                  <a:pt x="4660" y="3518"/>
                  <a:pt x="4999" y="3354"/>
                  <a:pt x="5352" y="3244"/>
                </a:cubicBezTo>
                <a:cubicBezTo>
                  <a:pt x="5352" y="3173"/>
                  <a:pt x="5362" y="3004"/>
                  <a:pt x="5385" y="2747"/>
                </a:cubicBezTo>
                <a:cubicBezTo>
                  <a:pt x="5406" y="2484"/>
                  <a:pt x="5435" y="2225"/>
                  <a:pt x="5463" y="1968"/>
                </a:cubicBezTo>
                <a:cubicBezTo>
                  <a:pt x="5494" y="1708"/>
                  <a:pt x="5534" y="1476"/>
                  <a:pt x="5583" y="1264"/>
                </a:cubicBezTo>
                <a:cubicBezTo>
                  <a:pt x="5630" y="1053"/>
                  <a:pt x="5694" y="948"/>
                  <a:pt x="5769" y="948"/>
                </a:cubicBezTo>
                <a:lnTo>
                  <a:pt x="7774" y="948"/>
                </a:lnTo>
                <a:cubicBezTo>
                  <a:pt x="7833" y="948"/>
                  <a:pt x="7892" y="1053"/>
                  <a:pt x="7948" y="1264"/>
                </a:cubicBezTo>
                <a:cubicBezTo>
                  <a:pt x="8005" y="1476"/>
                  <a:pt x="8047" y="1708"/>
                  <a:pt x="8078" y="1968"/>
                </a:cubicBezTo>
                <a:cubicBezTo>
                  <a:pt x="8109" y="2225"/>
                  <a:pt x="8134" y="2484"/>
                  <a:pt x="8156" y="2747"/>
                </a:cubicBezTo>
                <a:cubicBezTo>
                  <a:pt x="8179" y="3004"/>
                  <a:pt x="8198" y="3173"/>
                  <a:pt x="8212" y="3244"/>
                </a:cubicBezTo>
                <a:cubicBezTo>
                  <a:pt x="8551" y="3354"/>
                  <a:pt x="8873" y="3512"/>
                  <a:pt x="9182" y="3715"/>
                </a:cubicBezTo>
                <a:cubicBezTo>
                  <a:pt x="9415" y="3512"/>
                  <a:pt x="9650" y="3306"/>
                  <a:pt x="9886" y="3106"/>
                </a:cubicBezTo>
                <a:cubicBezTo>
                  <a:pt x="10123" y="2899"/>
                  <a:pt x="10352" y="2691"/>
                  <a:pt x="10568" y="2476"/>
                </a:cubicBezTo>
                <a:lnTo>
                  <a:pt x="10658" y="2419"/>
                </a:lnTo>
                <a:cubicBezTo>
                  <a:pt x="10688" y="2419"/>
                  <a:pt x="10792" y="2518"/>
                  <a:pt x="10968" y="2710"/>
                </a:cubicBezTo>
                <a:cubicBezTo>
                  <a:pt x="11145" y="2905"/>
                  <a:pt x="11331" y="3117"/>
                  <a:pt x="11526" y="3348"/>
                </a:cubicBezTo>
                <a:cubicBezTo>
                  <a:pt x="11721" y="3577"/>
                  <a:pt x="11900" y="3797"/>
                  <a:pt x="12060" y="4009"/>
                </a:cubicBezTo>
                <a:cubicBezTo>
                  <a:pt x="12223" y="4221"/>
                  <a:pt x="12303" y="4354"/>
                  <a:pt x="12303" y="4407"/>
                </a:cubicBezTo>
                <a:cubicBezTo>
                  <a:pt x="12303" y="4444"/>
                  <a:pt x="12253" y="4543"/>
                  <a:pt x="12152" y="4712"/>
                </a:cubicBezTo>
                <a:cubicBezTo>
                  <a:pt x="12049" y="4879"/>
                  <a:pt x="11936" y="5057"/>
                  <a:pt x="11813" y="5251"/>
                </a:cubicBezTo>
                <a:cubicBezTo>
                  <a:pt x="11689" y="5446"/>
                  <a:pt x="11568" y="5630"/>
                  <a:pt x="11453" y="5808"/>
                </a:cubicBezTo>
                <a:cubicBezTo>
                  <a:pt x="11335" y="5983"/>
                  <a:pt x="11260" y="6096"/>
                  <a:pt x="11234" y="6152"/>
                </a:cubicBezTo>
                <a:moveTo>
                  <a:pt x="6781" y="11545"/>
                </a:moveTo>
                <a:cubicBezTo>
                  <a:pt x="7061" y="11545"/>
                  <a:pt x="7322" y="11480"/>
                  <a:pt x="7570" y="11356"/>
                </a:cubicBezTo>
                <a:cubicBezTo>
                  <a:pt x="7819" y="11229"/>
                  <a:pt x="8036" y="11057"/>
                  <a:pt x="8219" y="10837"/>
                </a:cubicBezTo>
                <a:cubicBezTo>
                  <a:pt x="8403" y="10616"/>
                  <a:pt x="8546" y="10357"/>
                  <a:pt x="8652" y="10060"/>
                </a:cubicBezTo>
                <a:cubicBezTo>
                  <a:pt x="8758" y="9761"/>
                  <a:pt x="8810" y="9447"/>
                  <a:pt x="8810" y="9111"/>
                </a:cubicBezTo>
                <a:cubicBezTo>
                  <a:pt x="8810" y="8778"/>
                  <a:pt x="8758" y="8459"/>
                  <a:pt x="8652" y="8160"/>
                </a:cubicBezTo>
                <a:cubicBezTo>
                  <a:pt x="8546" y="7858"/>
                  <a:pt x="8403" y="7592"/>
                  <a:pt x="8219" y="7372"/>
                </a:cubicBezTo>
                <a:cubicBezTo>
                  <a:pt x="8036" y="7152"/>
                  <a:pt x="7819" y="6980"/>
                  <a:pt x="7570" y="6847"/>
                </a:cubicBezTo>
                <a:cubicBezTo>
                  <a:pt x="7322" y="6717"/>
                  <a:pt x="7061" y="6649"/>
                  <a:pt x="6781" y="6649"/>
                </a:cubicBezTo>
                <a:cubicBezTo>
                  <a:pt x="6211" y="6649"/>
                  <a:pt x="5727" y="6889"/>
                  <a:pt x="5329" y="7367"/>
                </a:cubicBezTo>
                <a:cubicBezTo>
                  <a:pt x="4931" y="7844"/>
                  <a:pt x="4731" y="8425"/>
                  <a:pt x="4731" y="9111"/>
                </a:cubicBezTo>
                <a:cubicBezTo>
                  <a:pt x="4731" y="9448"/>
                  <a:pt x="4785" y="9761"/>
                  <a:pt x="4896" y="10060"/>
                </a:cubicBezTo>
                <a:cubicBezTo>
                  <a:pt x="5004" y="10357"/>
                  <a:pt x="5150" y="10616"/>
                  <a:pt x="5334" y="10837"/>
                </a:cubicBezTo>
                <a:cubicBezTo>
                  <a:pt x="5517" y="11057"/>
                  <a:pt x="5736" y="11229"/>
                  <a:pt x="5988" y="11356"/>
                </a:cubicBezTo>
                <a:cubicBezTo>
                  <a:pt x="6240" y="11480"/>
                  <a:pt x="6501" y="11545"/>
                  <a:pt x="6781" y="11545"/>
                </a:cubicBezTo>
                <a:moveTo>
                  <a:pt x="20496" y="16952"/>
                </a:moveTo>
                <a:cubicBezTo>
                  <a:pt x="20428" y="17294"/>
                  <a:pt x="20341" y="17613"/>
                  <a:pt x="20235" y="17913"/>
                </a:cubicBezTo>
                <a:cubicBezTo>
                  <a:pt x="20251" y="17963"/>
                  <a:pt x="20294" y="18051"/>
                  <a:pt x="20364" y="18161"/>
                </a:cubicBezTo>
                <a:cubicBezTo>
                  <a:pt x="20437" y="18274"/>
                  <a:pt x="20508" y="18398"/>
                  <a:pt x="20574" y="18528"/>
                </a:cubicBezTo>
                <a:cubicBezTo>
                  <a:pt x="20642" y="18655"/>
                  <a:pt x="20701" y="18779"/>
                  <a:pt x="20755" y="18898"/>
                </a:cubicBezTo>
                <a:cubicBezTo>
                  <a:pt x="20807" y="19014"/>
                  <a:pt x="20833" y="19098"/>
                  <a:pt x="20833" y="19141"/>
                </a:cubicBezTo>
                <a:cubicBezTo>
                  <a:pt x="20833" y="19177"/>
                  <a:pt x="20762" y="19282"/>
                  <a:pt x="20626" y="19460"/>
                </a:cubicBezTo>
                <a:cubicBezTo>
                  <a:pt x="20487" y="19635"/>
                  <a:pt x="20324" y="19821"/>
                  <a:pt x="20141" y="20013"/>
                </a:cubicBezTo>
                <a:cubicBezTo>
                  <a:pt x="19957" y="20205"/>
                  <a:pt x="19778" y="20389"/>
                  <a:pt x="19611" y="20558"/>
                </a:cubicBezTo>
                <a:cubicBezTo>
                  <a:pt x="19442" y="20730"/>
                  <a:pt x="19333" y="20849"/>
                  <a:pt x="19289" y="20911"/>
                </a:cubicBezTo>
                <a:lnTo>
                  <a:pt x="19199" y="20968"/>
                </a:lnTo>
                <a:cubicBezTo>
                  <a:pt x="19169" y="20968"/>
                  <a:pt x="19107" y="20928"/>
                  <a:pt x="19013" y="20852"/>
                </a:cubicBezTo>
                <a:cubicBezTo>
                  <a:pt x="18919" y="20773"/>
                  <a:pt x="18823" y="20685"/>
                  <a:pt x="18726" y="20586"/>
                </a:cubicBezTo>
                <a:cubicBezTo>
                  <a:pt x="18630" y="20488"/>
                  <a:pt x="18533" y="20392"/>
                  <a:pt x="18439" y="20295"/>
                </a:cubicBezTo>
                <a:cubicBezTo>
                  <a:pt x="18345" y="20199"/>
                  <a:pt x="18284" y="20137"/>
                  <a:pt x="18253" y="20101"/>
                </a:cubicBezTo>
                <a:cubicBezTo>
                  <a:pt x="17975" y="20208"/>
                  <a:pt x="17681" y="20295"/>
                  <a:pt x="17373" y="20358"/>
                </a:cubicBezTo>
                <a:cubicBezTo>
                  <a:pt x="17359" y="20411"/>
                  <a:pt x="17323" y="20510"/>
                  <a:pt x="17274" y="20649"/>
                </a:cubicBezTo>
                <a:cubicBezTo>
                  <a:pt x="17220" y="20787"/>
                  <a:pt x="17161" y="20925"/>
                  <a:pt x="17097" y="21061"/>
                </a:cubicBezTo>
                <a:cubicBezTo>
                  <a:pt x="17034" y="21196"/>
                  <a:pt x="16973" y="21320"/>
                  <a:pt x="16911" y="21431"/>
                </a:cubicBezTo>
                <a:cubicBezTo>
                  <a:pt x="16853" y="21546"/>
                  <a:pt x="16798" y="21600"/>
                  <a:pt x="16754" y="21600"/>
                </a:cubicBezTo>
                <a:cubicBezTo>
                  <a:pt x="16709" y="21600"/>
                  <a:pt x="16577" y="21569"/>
                  <a:pt x="16361" y="21498"/>
                </a:cubicBezTo>
                <a:cubicBezTo>
                  <a:pt x="16142" y="21431"/>
                  <a:pt x="15906" y="21349"/>
                  <a:pt x="15655" y="21247"/>
                </a:cubicBezTo>
                <a:cubicBezTo>
                  <a:pt x="15405" y="21148"/>
                  <a:pt x="15179" y="21044"/>
                  <a:pt x="14979" y="20931"/>
                </a:cubicBezTo>
                <a:cubicBezTo>
                  <a:pt x="14779" y="20818"/>
                  <a:pt x="14680" y="20719"/>
                  <a:pt x="14680" y="20629"/>
                </a:cubicBezTo>
                <a:cubicBezTo>
                  <a:pt x="14680" y="20420"/>
                  <a:pt x="14699" y="20205"/>
                  <a:pt x="14737" y="19985"/>
                </a:cubicBezTo>
                <a:cubicBezTo>
                  <a:pt x="14774" y="19765"/>
                  <a:pt x="14810" y="19556"/>
                  <a:pt x="14838" y="19355"/>
                </a:cubicBezTo>
                <a:cubicBezTo>
                  <a:pt x="14718" y="19248"/>
                  <a:pt x="14612" y="19129"/>
                  <a:pt x="14518" y="18999"/>
                </a:cubicBezTo>
                <a:cubicBezTo>
                  <a:pt x="14424" y="18870"/>
                  <a:pt x="14339" y="18731"/>
                  <a:pt x="14263" y="18587"/>
                </a:cubicBezTo>
                <a:cubicBezTo>
                  <a:pt x="14092" y="18607"/>
                  <a:pt x="13920" y="18618"/>
                  <a:pt x="13750" y="18630"/>
                </a:cubicBezTo>
                <a:cubicBezTo>
                  <a:pt x="13583" y="18638"/>
                  <a:pt x="13414" y="18641"/>
                  <a:pt x="13251" y="18641"/>
                </a:cubicBezTo>
                <a:lnTo>
                  <a:pt x="13087" y="18641"/>
                </a:lnTo>
                <a:cubicBezTo>
                  <a:pt x="13037" y="18641"/>
                  <a:pt x="13007" y="18590"/>
                  <a:pt x="12990" y="18491"/>
                </a:cubicBezTo>
                <a:cubicBezTo>
                  <a:pt x="12976" y="18418"/>
                  <a:pt x="12945" y="18260"/>
                  <a:pt x="12901" y="18011"/>
                </a:cubicBezTo>
                <a:cubicBezTo>
                  <a:pt x="12856" y="17763"/>
                  <a:pt x="12804" y="17503"/>
                  <a:pt x="12748" y="17229"/>
                </a:cubicBezTo>
                <a:cubicBezTo>
                  <a:pt x="12691" y="16953"/>
                  <a:pt x="12644" y="16704"/>
                  <a:pt x="12609" y="16478"/>
                </a:cubicBezTo>
                <a:cubicBezTo>
                  <a:pt x="12569" y="16252"/>
                  <a:pt x="12552" y="16123"/>
                  <a:pt x="12552" y="16086"/>
                </a:cubicBezTo>
                <a:cubicBezTo>
                  <a:pt x="12552" y="16032"/>
                  <a:pt x="12602" y="15973"/>
                  <a:pt x="12703" y="15911"/>
                </a:cubicBezTo>
                <a:cubicBezTo>
                  <a:pt x="12804" y="15849"/>
                  <a:pt x="12922" y="15784"/>
                  <a:pt x="13054" y="15713"/>
                </a:cubicBezTo>
                <a:cubicBezTo>
                  <a:pt x="13183" y="15645"/>
                  <a:pt x="13310" y="15592"/>
                  <a:pt x="13430" y="15546"/>
                </a:cubicBezTo>
                <a:cubicBezTo>
                  <a:pt x="13550" y="15501"/>
                  <a:pt x="13633" y="15470"/>
                  <a:pt x="13677" y="15453"/>
                </a:cubicBezTo>
                <a:cubicBezTo>
                  <a:pt x="13708" y="15241"/>
                  <a:pt x="13743" y="15069"/>
                  <a:pt x="13786" y="14922"/>
                </a:cubicBezTo>
                <a:cubicBezTo>
                  <a:pt x="13826" y="14778"/>
                  <a:pt x="13885" y="14615"/>
                  <a:pt x="13960" y="14423"/>
                </a:cubicBezTo>
                <a:cubicBezTo>
                  <a:pt x="13929" y="14389"/>
                  <a:pt x="13882" y="14310"/>
                  <a:pt x="13814" y="14194"/>
                </a:cubicBezTo>
                <a:cubicBezTo>
                  <a:pt x="13746" y="14075"/>
                  <a:pt x="13677" y="13951"/>
                  <a:pt x="13604" y="13824"/>
                </a:cubicBezTo>
                <a:cubicBezTo>
                  <a:pt x="13534" y="13694"/>
                  <a:pt x="13470" y="13567"/>
                  <a:pt x="13418" y="13446"/>
                </a:cubicBezTo>
                <a:cubicBezTo>
                  <a:pt x="13367" y="13325"/>
                  <a:pt x="13341" y="13243"/>
                  <a:pt x="13341" y="13209"/>
                </a:cubicBezTo>
                <a:cubicBezTo>
                  <a:pt x="13341" y="13172"/>
                  <a:pt x="13409" y="13065"/>
                  <a:pt x="13548" y="12887"/>
                </a:cubicBezTo>
                <a:cubicBezTo>
                  <a:pt x="13687" y="12715"/>
                  <a:pt x="13849" y="12531"/>
                  <a:pt x="14033" y="12336"/>
                </a:cubicBezTo>
                <a:cubicBezTo>
                  <a:pt x="14216" y="12144"/>
                  <a:pt x="14393" y="11961"/>
                  <a:pt x="14562" y="11797"/>
                </a:cubicBezTo>
                <a:cubicBezTo>
                  <a:pt x="14732" y="11628"/>
                  <a:pt x="14838" y="11517"/>
                  <a:pt x="14883" y="11467"/>
                </a:cubicBezTo>
                <a:lnTo>
                  <a:pt x="14974" y="11410"/>
                </a:lnTo>
                <a:cubicBezTo>
                  <a:pt x="15005" y="11410"/>
                  <a:pt x="15066" y="11450"/>
                  <a:pt x="15160" y="11526"/>
                </a:cubicBezTo>
                <a:cubicBezTo>
                  <a:pt x="15254" y="11599"/>
                  <a:pt x="15349" y="11690"/>
                  <a:pt x="15447" y="11789"/>
                </a:cubicBezTo>
                <a:cubicBezTo>
                  <a:pt x="15544" y="11887"/>
                  <a:pt x="15640" y="11983"/>
                  <a:pt x="15735" y="12076"/>
                </a:cubicBezTo>
                <a:cubicBezTo>
                  <a:pt x="15829" y="12175"/>
                  <a:pt x="15890" y="12237"/>
                  <a:pt x="15920" y="12277"/>
                </a:cubicBezTo>
                <a:cubicBezTo>
                  <a:pt x="16184" y="12167"/>
                  <a:pt x="16469" y="12082"/>
                  <a:pt x="16777" y="12017"/>
                </a:cubicBezTo>
                <a:cubicBezTo>
                  <a:pt x="16791" y="11964"/>
                  <a:pt x="16827" y="11868"/>
                  <a:pt x="16878" y="11726"/>
                </a:cubicBezTo>
                <a:cubicBezTo>
                  <a:pt x="16930" y="11588"/>
                  <a:pt x="16991" y="11450"/>
                  <a:pt x="17064" y="11317"/>
                </a:cubicBezTo>
                <a:cubicBezTo>
                  <a:pt x="17135" y="11178"/>
                  <a:pt x="17201" y="11057"/>
                  <a:pt x="17262" y="10941"/>
                </a:cubicBezTo>
                <a:cubicBezTo>
                  <a:pt x="17321" y="10831"/>
                  <a:pt x="17373" y="10775"/>
                  <a:pt x="17420" y="10775"/>
                </a:cubicBezTo>
                <a:cubicBezTo>
                  <a:pt x="17448" y="10775"/>
                  <a:pt x="17575" y="10806"/>
                  <a:pt x="17803" y="10871"/>
                </a:cubicBezTo>
                <a:cubicBezTo>
                  <a:pt x="18027" y="10930"/>
                  <a:pt x="18265" y="11015"/>
                  <a:pt x="18517" y="11119"/>
                </a:cubicBezTo>
                <a:cubicBezTo>
                  <a:pt x="18768" y="11224"/>
                  <a:pt x="18997" y="11328"/>
                  <a:pt x="19199" y="11438"/>
                </a:cubicBezTo>
                <a:cubicBezTo>
                  <a:pt x="19402" y="11546"/>
                  <a:pt x="19503" y="11647"/>
                  <a:pt x="19503" y="11746"/>
                </a:cubicBezTo>
                <a:cubicBezTo>
                  <a:pt x="19503" y="11955"/>
                  <a:pt x="19482" y="12167"/>
                  <a:pt x="19442" y="12384"/>
                </a:cubicBezTo>
                <a:cubicBezTo>
                  <a:pt x="19399" y="12599"/>
                  <a:pt x="19364" y="12810"/>
                  <a:pt x="19333" y="13017"/>
                </a:cubicBezTo>
                <a:cubicBezTo>
                  <a:pt x="19453" y="13124"/>
                  <a:pt x="19562" y="13245"/>
                  <a:pt x="19656" y="13375"/>
                </a:cubicBezTo>
                <a:cubicBezTo>
                  <a:pt x="19750" y="13505"/>
                  <a:pt x="19835" y="13643"/>
                  <a:pt x="19910" y="13787"/>
                </a:cubicBezTo>
                <a:cubicBezTo>
                  <a:pt x="20096" y="13771"/>
                  <a:pt x="20282" y="13756"/>
                  <a:pt x="20466" y="13748"/>
                </a:cubicBezTo>
                <a:cubicBezTo>
                  <a:pt x="20651" y="13737"/>
                  <a:pt x="20830" y="13734"/>
                  <a:pt x="21002" y="13734"/>
                </a:cubicBezTo>
                <a:cubicBezTo>
                  <a:pt x="21061" y="13734"/>
                  <a:pt x="21129" y="13852"/>
                  <a:pt x="21205" y="14092"/>
                </a:cubicBezTo>
                <a:cubicBezTo>
                  <a:pt x="21280" y="14333"/>
                  <a:pt x="21346" y="14604"/>
                  <a:pt x="21402" y="14911"/>
                </a:cubicBezTo>
                <a:cubicBezTo>
                  <a:pt x="21459" y="15216"/>
                  <a:pt x="21506" y="15507"/>
                  <a:pt x="21544" y="15784"/>
                </a:cubicBezTo>
                <a:cubicBezTo>
                  <a:pt x="21581" y="16058"/>
                  <a:pt x="21600" y="16236"/>
                  <a:pt x="21600" y="16315"/>
                </a:cubicBezTo>
                <a:cubicBezTo>
                  <a:pt x="21600" y="16371"/>
                  <a:pt x="21548" y="16427"/>
                  <a:pt x="21447" y="16492"/>
                </a:cubicBezTo>
                <a:cubicBezTo>
                  <a:pt x="21346" y="16554"/>
                  <a:pt x="21235" y="16614"/>
                  <a:pt x="21115" y="16665"/>
                </a:cubicBezTo>
                <a:cubicBezTo>
                  <a:pt x="20995" y="16721"/>
                  <a:pt x="20873" y="16777"/>
                  <a:pt x="20748" y="16837"/>
                </a:cubicBezTo>
                <a:cubicBezTo>
                  <a:pt x="20623" y="16893"/>
                  <a:pt x="20541" y="16933"/>
                  <a:pt x="20496" y="16952"/>
                </a:cubicBezTo>
                <a:moveTo>
                  <a:pt x="20515" y="6070"/>
                </a:moveTo>
                <a:cubicBezTo>
                  <a:pt x="20416" y="6395"/>
                  <a:pt x="20301" y="6678"/>
                  <a:pt x="20164" y="6920"/>
                </a:cubicBezTo>
                <a:cubicBezTo>
                  <a:pt x="20181" y="6960"/>
                  <a:pt x="20211" y="7030"/>
                  <a:pt x="20256" y="7143"/>
                </a:cubicBezTo>
                <a:cubicBezTo>
                  <a:pt x="20301" y="7256"/>
                  <a:pt x="20353" y="7378"/>
                  <a:pt x="20409" y="7510"/>
                </a:cubicBezTo>
                <a:cubicBezTo>
                  <a:pt x="20463" y="7640"/>
                  <a:pt x="20510" y="7759"/>
                  <a:pt x="20550" y="7869"/>
                </a:cubicBezTo>
                <a:cubicBezTo>
                  <a:pt x="20586" y="7974"/>
                  <a:pt x="20604" y="8041"/>
                  <a:pt x="20604" y="8058"/>
                </a:cubicBezTo>
                <a:cubicBezTo>
                  <a:pt x="20604" y="8112"/>
                  <a:pt x="20520" y="8216"/>
                  <a:pt x="20353" y="8375"/>
                </a:cubicBezTo>
                <a:cubicBezTo>
                  <a:pt x="20183" y="8533"/>
                  <a:pt x="19995" y="8696"/>
                  <a:pt x="19788" y="8863"/>
                </a:cubicBezTo>
                <a:cubicBezTo>
                  <a:pt x="19581" y="9027"/>
                  <a:pt x="19388" y="9176"/>
                  <a:pt x="19209" y="9309"/>
                </a:cubicBezTo>
                <a:cubicBezTo>
                  <a:pt x="19027" y="9439"/>
                  <a:pt x="18931" y="9501"/>
                  <a:pt x="18914" y="9501"/>
                </a:cubicBezTo>
                <a:cubicBezTo>
                  <a:pt x="18886" y="9501"/>
                  <a:pt x="18832" y="9462"/>
                  <a:pt x="18757" y="9374"/>
                </a:cubicBezTo>
                <a:cubicBezTo>
                  <a:pt x="18684" y="9289"/>
                  <a:pt x="18601" y="9193"/>
                  <a:pt x="18514" y="9083"/>
                </a:cubicBezTo>
                <a:cubicBezTo>
                  <a:pt x="18430" y="8979"/>
                  <a:pt x="18352" y="8871"/>
                  <a:pt x="18284" y="8767"/>
                </a:cubicBezTo>
                <a:cubicBezTo>
                  <a:pt x="18215" y="8663"/>
                  <a:pt x="18168" y="8592"/>
                  <a:pt x="18138" y="8558"/>
                </a:cubicBezTo>
                <a:cubicBezTo>
                  <a:pt x="18032" y="8592"/>
                  <a:pt x="17926" y="8620"/>
                  <a:pt x="17815" y="8640"/>
                </a:cubicBezTo>
                <a:cubicBezTo>
                  <a:pt x="17707" y="8657"/>
                  <a:pt x="17596" y="8657"/>
                  <a:pt x="17483" y="8640"/>
                </a:cubicBezTo>
                <a:lnTo>
                  <a:pt x="17326" y="8640"/>
                </a:lnTo>
                <a:cubicBezTo>
                  <a:pt x="17297" y="8674"/>
                  <a:pt x="17250" y="8750"/>
                  <a:pt x="17192" y="8863"/>
                </a:cubicBezTo>
                <a:cubicBezTo>
                  <a:pt x="17130" y="8973"/>
                  <a:pt x="17067" y="9092"/>
                  <a:pt x="16994" y="9213"/>
                </a:cubicBezTo>
                <a:cubicBezTo>
                  <a:pt x="16923" y="9335"/>
                  <a:pt x="16853" y="9442"/>
                  <a:pt x="16784" y="9529"/>
                </a:cubicBezTo>
                <a:cubicBezTo>
                  <a:pt x="16718" y="9620"/>
                  <a:pt x="16669" y="9668"/>
                  <a:pt x="16638" y="9668"/>
                </a:cubicBezTo>
                <a:cubicBezTo>
                  <a:pt x="16610" y="9668"/>
                  <a:pt x="16495" y="9617"/>
                  <a:pt x="16302" y="9518"/>
                </a:cubicBezTo>
                <a:cubicBezTo>
                  <a:pt x="16106" y="9419"/>
                  <a:pt x="15902" y="9304"/>
                  <a:pt x="15687" y="9171"/>
                </a:cubicBezTo>
                <a:cubicBezTo>
                  <a:pt x="15473" y="9041"/>
                  <a:pt x="15278" y="8911"/>
                  <a:pt x="15101" y="8778"/>
                </a:cubicBezTo>
                <a:cubicBezTo>
                  <a:pt x="14925" y="8649"/>
                  <a:pt x="14835" y="8558"/>
                  <a:pt x="14835" y="8505"/>
                </a:cubicBezTo>
                <a:cubicBezTo>
                  <a:pt x="14835" y="8488"/>
                  <a:pt x="14847" y="8420"/>
                  <a:pt x="14868" y="8307"/>
                </a:cubicBezTo>
                <a:cubicBezTo>
                  <a:pt x="14892" y="8194"/>
                  <a:pt x="14923" y="8073"/>
                  <a:pt x="14960" y="7948"/>
                </a:cubicBezTo>
                <a:cubicBezTo>
                  <a:pt x="14998" y="7824"/>
                  <a:pt x="15031" y="7700"/>
                  <a:pt x="15061" y="7579"/>
                </a:cubicBezTo>
                <a:cubicBezTo>
                  <a:pt x="15092" y="7457"/>
                  <a:pt x="15113" y="7378"/>
                  <a:pt x="15130" y="7341"/>
                </a:cubicBezTo>
                <a:cubicBezTo>
                  <a:pt x="14958" y="7133"/>
                  <a:pt x="14814" y="6867"/>
                  <a:pt x="14701" y="6542"/>
                </a:cubicBezTo>
                <a:cubicBezTo>
                  <a:pt x="14303" y="6525"/>
                  <a:pt x="14021" y="6503"/>
                  <a:pt x="13856" y="6475"/>
                </a:cubicBezTo>
                <a:cubicBezTo>
                  <a:pt x="13692" y="6446"/>
                  <a:pt x="13581" y="6364"/>
                  <a:pt x="13529" y="6226"/>
                </a:cubicBezTo>
                <a:cubicBezTo>
                  <a:pt x="13477" y="6085"/>
                  <a:pt x="13459" y="5850"/>
                  <a:pt x="13473" y="5514"/>
                </a:cubicBezTo>
                <a:cubicBezTo>
                  <a:pt x="13489" y="5184"/>
                  <a:pt x="13473" y="4693"/>
                  <a:pt x="13428" y="4043"/>
                </a:cubicBezTo>
                <a:cubicBezTo>
                  <a:pt x="13428" y="3987"/>
                  <a:pt x="13475" y="3936"/>
                  <a:pt x="13569" y="3880"/>
                </a:cubicBezTo>
                <a:cubicBezTo>
                  <a:pt x="13663" y="3826"/>
                  <a:pt x="13774" y="3784"/>
                  <a:pt x="13901" y="3744"/>
                </a:cubicBezTo>
                <a:cubicBezTo>
                  <a:pt x="14028" y="3707"/>
                  <a:pt x="14155" y="3685"/>
                  <a:pt x="14280" y="3665"/>
                </a:cubicBezTo>
                <a:cubicBezTo>
                  <a:pt x="14402" y="3645"/>
                  <a:pt x="14487" y="3628"/>
                  <a:pt x="14532" y="3609"/>
                </a:cubicBezTo>
                <a:cubicBezTo>
                  <a:pt x="14607" y="3315"/>
                  <a:pt x="14722" y="3024"/>
                  <a:pt x="14880" y="2747"/>
                </a:cubicBezTo>
                <a:cubicBezTo>
                  <a:pt x="14866" y="2708"/>
                  <a:pt x="14835" y="2632"/>
                  <a:pt x="14791" y="2510"/>
                </a:cubicBezTo>
                <a:cubicBezTo>
                  <a:pt x="14746" y="2389"/>
                  <a:pt x="14699" y="2265"/>
                  <a:pt x="14650" y="2137"/>
                </a:cubicBezTo>
                <a:cubicBezTo>
                  <a:pt x="14602" y="2010"/>
                  <a:pt x="14558" y="1897"/>
                  <a:pt x="14522" y="1793"/>
                </a:cubicBezTo>
                <a:cubicBezTo>
                  <a:pt x="14482" y="1689"/>
                  <a:pt x="14466" y="1618"/>
                  <a:pt x="14466" y="1584"/>
                </a:cubicBezTo>
                <a:cubicBezTo>
                  <a:pt x="14466" y="1528"/>
                  <a:pt x="14546" y="1429"/>
                  <a:pt x="14706" y="1279"/>
                </a:cubicBezTo>
                <a:cubicBezTo>
                  <a:pt x="14868" y="1130"/>
                  <a:pt x="15052" y="971"/>
                  <a:pt x="15259" y="805"/>
                </a:cubicBezTo>
                <a:cubicBezTo>
                  <a:pt x="15464" y="641"/>
                  <a:pt x="15659" y="491"/>
                  <a:pt x="15840" y="367"/>
                </a:cubicBezTo>
                <a:cubicBezTo>
                  <a:pt x="16019" y="240"/>
                  <a:pt x="16125" y="178"/>
                  <a:pt x="16154" y="178"/>
                </a:cubicBezTo>
                <a:cubicBezTo>
                  <a:pt x="16184" y="178"/>
                  <a:pt x="16234" y="217"/>
                  <a:pt x="16302" y="296"/>
                </a:cubicBezTo>
                <a:cubicBezTo>
                  <a:pt x="16368" y="381"/>
                  <a:pt x="16445" y="477"/>
                  <a:pt x="16532" y="590"/>
                </a:cubicBezTo>
                <a:cubicBezTo>
                  <a:pt x="16620" y="700"/>
                  <a:pt x="16695" y="808"/>
                  <a:pt x="16763" y="906"/>
                </a:cubicBezTo>
                <a:cubicBezTo>
                  <a:pt x="16829" y="1005"/>
                  <a:pt x="16878" y="1073"/>
                  <a:pt x="16909" y="1110"/>
                </a:cubicBezTo>
                <a:cubicBezTo>
                  <a:pt x="17015" y="1073"/>
                  <a:pt x="17123" y="1048"/>
                  <a:pt x="17229" y="1028"/>
                </a:cubicBezTo>
                <a:cubicBezTo>
                  <a:pt x="17340" y="1008"/>
                  <a:pt x="17450" y="1008"/>
                  <a:pt x="17563" y="1028"/>
                </a:cubicBezTo>
                <a:lnTo>
                  <a:pt x="17721" y="1028"/>
                </a:lnTo>
                <a:cubicBezTo>
                  <a:pt x="17735" y="994"/>
                  <a:pt x="17778" y="918"/>
                  <a:pt x="17846" y="805"/>
                </a:cubicBezTo>
                <a:cubicBezTo>
                  <a:pt x="17912" y="692"/>
                  <a:pt x="17982" y="579"/>
                  <a:pt x="18053" y="460"/>
                </a:cubicBezTo>
                <a:cubicBezTo>
                  <a:pt x="18124" y="342"/>
                  <a:pt x="18189" y="237"/>
                  <a:pt x="18251" y="144"/>
                </a:cubicBezTo>
                <a:cubicBezTo>
                  <a:pt x="18310" y="51"/>
                  <a:pt x="18354" y="0"/>
                  <a:pt x="18385" y="0"/>
                </a:cubicBezTo>
                <a:cubicBezTo>
                  <a:pt x="18415" y="0"/>
                  <a:pt x="18528" y="54"/>
                  <a:pt x="18724" y="158"/>
                </a:cubicBezTo>
                <a:cubicBezTo>
                  <a:pt x="18919" y="260"/>
                  <a:pt x="19129" y="378"/>
                  <a:pt x="19350" y="508"/>
                </a:cubicBezTo>
                <a:cubicBezTo>
                  <a:pt x="19571" y="641"/>
                  <a:pt x="19771" y="765"/>
                  <a:pt x="19945" y="892"/>
                </a:cubicBezTo>
                <a:cubicBezTo>
                  <a:pt x="20122" y="1019"/>
                  <a:pt x="20211" y="1110"/>
                  <a:pt x="20211" y="1163"/>
                </a:cubicBezTo>
                <a:cubicBezTo>
                  <a:pt x="20211" y="1200"/>
                  <a:pt x="20197" y="1268"/>
                  <a:pt x="20164" y="1372"/>
                </a:cubicBezTo>
                <a:cubicBezTo>
                  <a:pt x="20136" y="1477"/>
                  <a:pt x="20105" y="1593"/>
                  <a:pt x="20075" y="1725"/>
                </a:cubicBezTo>
                <a:cubicBezTo>
                  <a:pt x="20047" y="1855"/>
                  <a:pt x="20014" y="1979"/>
                  <a:pt x="19981" y="2095"/>
                </a:cubicBezTo>
                <a:cubicBezTo>
                  <a:pt x="19945" y="2214"/>
                  <a:pt x="19922" y="2290"/>
                  <a:pt x="19908" y="2327"/>
                </a:cubicBezTo>
                <a:cubicBezTo>
                  <a:pt x="20058" y="2552"/>
                  <a:pt x="20204" y="2824"/>
                  <a:pt x="20345" y="3137"/>
                </a:cubicBezTo>
                <a:cubicBezTo>
                  <a:pt x="20729" y="3174"/>
                  <a:pt x="21007" y="3205"/>
                  <a:pt x="21181" y="3233"/>
                </a:cubicBezTo>
                <a:cubicBezTo>
                  <a:pt x="21353" y="3258"/>
                  <a:pt x="21461" y="3343"/>
                  <a:pt x="21506" y="3478"/>
                </a:cubicBezTo>
                <a:cubicBezTo>
                  <a:pt x="21551" y="3623"/>
                  <a:pt x="21572" y="3854"/>
                  <a:pt x="21562" y="4184"/>
                </a:cubicBezTo>
                <a:cubicBezTo>
                  <a:pt x="21555" y="4515"/>
                  <a:pt x="21567" y="4995"/>
                  <a:pt x="21598" y="5624"/>
                </a:cubicBezTo>
                <a:cubicBezTo>
                  <a:pt x="21598" y="5678"/>
                  <a:pt x="21551" y="5735"/>
                  <a:pt x="21456" y="5794"/>
                </a:cubicBezTo>
                <a:cubicBezTo>
                  <a:pt x="21362" y="5850"/>
                  <a:pt x="21254" y="5901"/>
                  <a:pt x="21136" y="5935"/>
                </a:cubicBezTo>
                <a:cubicBezTo>
                  <a:pt x="21014" y="5972"/>
                  <a:pt x="20894" y="6000"/>
                  <a:pt x="20769" y="6017"/>
                </a:cubicBezTo>
                <a:cubicBezTo>
                  <a:pt x="20647" y="6034"/>
                  <a:pt x="20560" y="6053"/>
                  <a:pt x="20515" y="6070"/>
                </a:cubicBezTo>
                <a:moveTo>
                  <a:pt x="15739" y="16167"/>
                </a:moveTo>
                <a:cubicBezTo>
                  <a:pt x="15739" y="16611"/>
                  <a:pt x="15869" y="16992"/>
                  <a:pt x="16130" y="17317"/>
                </a:cubicBezTo>
                <a:cubicBezTo>
                  <a:pt x="16389" y="17641"/>
                  <a:pt x="16704" y="17802"/>
                  <a:pt x="17081" y="17802"/>
                </a:cubicBezTo>
                <a:cubicBezTo>
                  <a:pt x="17448" y="17802"/>
                  <a:pt x="17766" y="17647"/>
                  <a:pt x="18034" y="17339"/>
                </a:cubicBezTo>
                <a:cubicBezTo>
                  <a:pt x="18300" y="17023"/>
                  <a:pt x="18434" y="16639"/>
                  <a:pt x="18434" y="16167"/>
                </a:cubicBezTo>
                <a:cubicBezTo>
                  <a:pt x="18434" y="15724"/>
                  <a:pt x="18302" y="15351"/>
                  <a:pt x="18044" y="15038"/>
                </a:cubicBezTo>
                <a:cubicBezTo>
                  <a:pt x="17785" y="14727"/>
                  <a:pt x="17465" y="14572"/>
                  <a:pt x="17081" y="14572"/>
                </a:cubicBezTo>
                <a:cubicBezTo>
                  <a:pt x="16714" y="14572"/>
                  <a:pt x="16396" y="14727"/>
                  <a:pt x="16135" y="15038"/>
                </a:cubicBezTo>
                <a:cubicBezTo>
                  <a:pt x="15869" y="15351"/>
                  <a:pt x="15739" y="15724"/>
                  <a:pt x="15739" y="16167"/>
                </a:cubicBezTo>
                <a:moveTo>
                  <a:pt x="16292" y="4825"/>
                </a:moveTo>
                <a:cubicBezTo>
                  <a:pt x="16292" y="5249"/>
                  <a:pt x="16410" y="5602"/>
                  <a:pt x="16648" y="5887"/>
                </a:cubicBezTo>
                <a:cubicBezTo>
                  <a:pt x="16883" y="6172"/>
                  <a:pt x="17173" y="6313"/>
                  <a:pt x="17509" y="6313"/>
                </a:cubicBezTo>
                <a:cubicBezTo>
                  <a:pt x="17862" y="6313"/>
                  <a:pt x="18159" y="6172"/>
                  <a:pt x="18399" y="5887"/>
                </a:cubicBezTo>
                <a:cubicBezTo>
                  <a:pt x="18639" y="5602"/>
                  <a:pt x="18759" y="5257"/>
                  <a:pt x="18759" y="4853"/>
                </a:cubicBezTo>
                <a:cubicBezTo>
                  <a:pt x="18759" y="4430"/>
                  <a:pt x="18641" y="4074"/>
                  <a:pt x="18404" y="3786"/>
                </a:cubicBezTo>
                <a:cubicBezTo>
                  <a:pt x="18168" y="3495"/>
                  <a:pt x="17876" y="3354"/>
                  <a:pt x="17530" y="3354"/>
                </a:cubicBezTo>
                <a:cubicBezTo>
                  <a:pt x="17177" y="3354"/>
                  <a:pt x="16883" y="3495"/>
                  <a:pt x="16648" y="3786"/>
                </a:cubicBezTo>
                <a:cubicBezTo>
                  <a:pt x="16408" y="4074"/>
                  <a:pt x="16292" y="4421"/>
                  <a:pt x="16292" y="4825"/>
                </a:cubicBezTo>
              </a:path>
            </a:pathLst>
          </a:custGeom>
          <a:solidFill>
            <a:schemeClr val="bg1"/>
          </a:solidFill>
          <a:ln w="19050">
            <a:solidFill>
              <a:schemeClr val="tx1"/>
            </a:solid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s-ES"/>
          </a:p>
        </p:txBody>
      </p:sp>
      <p:sp>
        <p:nvSpPr>
          <p:cNvPr id="20" name="TextBox 19"/>
          <p:cNvSpPr txBox="1"/>
          <p:nvPr/>
        </p:nvSpPr>
        <p:spPr>
          <a:xfrm>
            <a:off x="1153364" y="1853977"/>
            <a:ext cx="1588925" cy="1077218"/>
          </a:xfrm>
          <a:prstGeom prst="rect">
            <a:avLst/>
          </a:prstGeom>
          <a:noFill/>
        </p:spPr>
        <p:txBody>
          <a:bodyPr wrap="square" rtlCol="0">
            <a:spAutoFit/>
          </a:bodyPr>
          <a:lstStyle/>
          <a:p>
            <a:r>
              <a:rPr lang="en-US" sz="1600" b="1" dirty="0" smtClean="0">
                <a:latin typeface="+mj-lt"/>
              </a:rPr>
              <a:t>Reasons for Missed Payment, Directorate &amp; Mapping</a:t>
            </a:r>
            <a:endParaRPr lang="en-US" sz="1600" b="1" dirty="0">
              <a:latin typeface="+mj-lt"/>
            </a:endParaRPr>
          </a:p>
        </p:txBody>
      </p:sp>
      <p:sp>
        <p:nvSpPr>
          <p:cNvPr id="21" name="Rectangle 20"/>
          <p:cNvSpPr/>
          <p:nvPr/>
        </p:nvSpPr>
        <p:spPr>
          <a:xfrm>
            <a:off x="7600146" y="1116062"/>
            <a:ext cx="3959401" cy="19584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7600146" y="3121683"/>
            <a:ext cx="3959401" cy="16636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752500" y="1116062"/>
            <a:ext cx="4760191" cy="19584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2752500" y="3121683"/>
            <a:ext cx="4760191" cy="16636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5" name="Table 24"/>
          <p:cNvGraphicFramePr>
            <a:graphicFrameLocks noGrp="1"/>
          </p:cNvGraphicFramePr>
          <p:nvPr>
            <p:extLst>
              <p:ext uri="{D42A27DB-BD31-4B8C-83A1-F6EECF244321}">
                <p14:modId xmlns:p14="http://schemas.microsoft.com/office/powerpoint/2010/main" val="999838370"/>
              </p:ext>
            </p:extLst>
          </p:nvPr>
        </p:nvGraphicFramePr>
        <p:xfrm>
          <a:off x="2798652" y="5056593"/>
          <a:ext cx="8911792" cy="914400"/>
        </p:xfrm>
        <a:graphic>
          <a:graphicData uri="http://schemas.openxmlformats.org/drawingml/2006/table">
            <a:tbl>
              <a:tblPr firstRow="1" bandRow="1">
                <a:tableStyleId>{2D5ABB26-0587-4C30-8999-92F81FD0307C}</a:tableStyleId>
              </a:tblPr>
              <a:tblGrid>
                <a:gridCol w="3069927"/>
                <a:gridCol w="5841865"/>
              </a:tblGrid>
              <a:tr h="275275">
                <a:tc>
                  <a:txBody>
                    <a:bodyPr/>
                    <a:lstStyle/>
                    <a:p>
                      <a:r>
                        <a:rPr lang="en-US" sz="1400" b="1" dirty="0" smtClean="0"/>
                        <a:t>Reasons for Missed Payment</a:t>
                      </a:r>
                      <a:endParaRPr lang="en-US" sz="14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Configure</a:t>
                      </a:r>
                      <a:r>
                        <a:rPr lang="en-US" sz="1400" baseline="0" dirty="0" smtClean="0"/>
                        <a:t> &amp; Map anticipated reasons after an unsuccessful collection run</a:t>
                      </a:r>
                      <a:endParaRPr lang="en-US" sz="1400" dirty="0" smtClean="0"/>
                    </a:p>
                  </a:txBody>
                  <a:tcPr/>
                </a:tc>
              </a:tr>
              <a:tr h="230473">
                <a:tc>
                  <a:txBody>
                    <a:bodyPr/>
                    <a:lstStyle/>
                    <a:p>
                      <a:r>
                        <a:rPr lang="en-US" sz="1400" b="1" dirty="0" smtClean="0"/>
                        <a:t>Directorates</a:t>
                      </a:r>
                      <a:endParaRPr lang="en-US" sz="1400" b="1" dirty="0"/>
                    </a:p>
                  </a:txBody>
                  <a:tcPr/>
                </a:tc>
                <a:tc>
                  <a:txBody>
                    <a:bodyPr/>
                    <a:lstStyle/>
                    <a:p>
                      <a:r>
                        <a:rPr lang="en-US" sz="1400" dirty="0" smtClean="0"/>
                        <a:t>Manage Directorates/Regions handled by System</a:t>
                      </a:r>
                      <a:endParaRPr lang="en-US" sz="1400" dirty="0"/>
                    </a:p>
                  </a:txBody>
                  <a:tcPr/>
                </a:tc>
              </a:tr>
              <a:tr h="190717">
                <a:tc>
                  <a:txBody>
                    <a:bodyPr/>
                    <a:lstStyle/>
                    <a:p>
                      <a:r>
                        <a:rPr lang="en-US" sz="1400" b="1" dirty="0" smtClean="0"/>
                        <a:t>System Messages</a:t>
                      </a:r>
                      <a:endParaRPr lang="en-US" sz="1400" b="1" dirty="0"/>
                    </a:p>
                  </a:txBody>
                  <a:tcPr/>
                </a:tc>
                <a:tc>
                  <a:txBody>
                    <a:bodyPr/>
                    <a:lstStyle/>
                    <a:p>
                      <a:r>
                        <a:rPr lang="en-US" sz="1400" dirty="0" smtClean="0"/>
                        <a:t>Configure</a:t>
                      </a:r>
                      <a:r>
                        <a:rPr lang="en-US" sz="1400" baseline="0" dirty="0" smtClean="0"/>
                        <a:t> &amp; Manage case alert notices and messages (Email/SMS Reminders)</a:t>
                      </a:r>
                      <a:endParaRPr lang="en-US" sz="1400" dirty="0"/>
                    </a:p>
                  </a:txBody>
                  <a:tcPr/>
                </a:tc>
              </a:tr>
            </a:tbl>
          </a:graphicData>
        </a:graphic>
      </p:graphicFrame>
      <p:pic>
        <p:nvPicPr>
          <p:cNvPr id="26" name="Picture 25"/>
          <p:cNvPicPr/>
          <p:nvPr/>
        </p:nvPicPr>
        <p:blipFill>
          <a:blip r:embed="rId6"/>
          <a:stretch>
            <a:fillRect/>
          </a:stretch>
        </p:blipFill>
        <p:spPr>
          <a:xfrm>
            <a:off x="2814584" y="3185002"/>
            <a:ext cx="4658352" cy="1548932"/>
          </a:xfrm>
          <a:prstGeom prst="rect">
            <a:avLst/>
          </a:prstGeom>
        </p:spPr>
      </p:pic>
    </p:spTree>
    <p:extLst>
      <p:ext uri="{BB962C8B-B14F-4D97-AF65-F5344CB8AC3E}">
        <p14:creationId xmlns:p14="http://schemas.microsoft.com/office/powerpoint/2010/main" val="1756239965"/>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86313" y="5251411"/>
            <a:ext cx="963746" cy="304690"/>
          </a:xfrm>
          <a:prstGeom prst="rect">
            <a:avLst/>
          </a:prstGeom>
        </p:spPr>
      </p:pic>
      <p:grpSp>
        <p:nvGrpSpPr>
          <p:cNvPr id="8" name="Group 7"/>
          <p:cNvGrpSpPr/>
          <p:nvPr/>
        </p:nvGrpSpPr>
        <p:grpSpPr>
          <a:xfrm>
            <a:off x="-671428" y="6271456"/>
            <a:ext cx="13534857" cy="110556"/>
            <a:chOff x="-170626" y="0"/>
            <a:chExt cx="13534857" cy="166915"/>
          </a:xfrm>
        </p:grpSpPr>
        <p:sp>
          <p:nvSpPr>
            <p:cNvPr id="9" name="Parallelogram 8"/>
            <p:cNvSpPr/>
            <p:nvPr/>
          </p:nvSpPr>
          <p:spPr>
            <a:xfrm>
              <a:off x="-170626" y="0"/>
              <a:ext cx="4511619" cy="166915"/>
            </a:xfrm>
            <a:prstGeom prst="parallelogram">
              <a:avLst>
                <a:gd name="adj" fmla="val 114362"/>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10" name="Parallelogram 9"/>
            <p:cNvSpPr/>
            <p:nvPr/>
          </p:nvSpPr>
          <p:spPr>
            <a:xfrm>
              <a:off x="4340993"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11" name="Parallelogram 10"/>
            <p:cNvSpPr/>
            <p:nvPr/>
          </p:nvSpPr>
          <p:spPr>
            <a:xfrm>
              <a:off x="8852612" y="0"/>
              <a:ext cx="4511619" cy="166915"/>
            </a:xfrm>
            <a:prstGeom prst="parallelogram">
              <a:avLst>
                <a:gd name="adj" fmla="val 114362"/>
              </a:avLst>
            </a:prstGeom>
            <a:solidFill>
              <a:srgbClr val="281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grpSp>
      <p:pic>
        <p:nvPicPr>
          <p:cNvPr id="5" name="Picture 4" descr="ATMetzgeLogo.jpg"/>
          <p:cNvPicPr/>
          <p:nvPr/>
        </p:nvPicPr>
        <p:blipFill>
          <a:blip r:embed="rId3"/>
          <a:stretch>
            <a:fillRect/>
          </a:stretch>
        </p:blipFill>
        <p:spPr>
          <a:xfrm>
            <a:off x="10167135" y="6448520"/>
            <a:ext cx="1577929" cy="384428"/>
          </a:xfrm>
          <a:prstGeom prst="rect">
            <a:avLst/>
          </a:prstGeom>
        </p:spPr>
      </p:pic>
      <p:sp>
        <p:nvSpPr>
          <p:cNvPr id="6" name="Text Box 1"/>
          <p:cNvSpPr txBox="1">
            <a:spLocks noChangeArrowheads="1"/>
          </p:cNvSpPr>
          <p:nvPr/>
        </p:nvSpPr>
        <p:spPr bwMode="auto">
          <a:xfrm>
            <a:off x="11482714" y="6653260"/>
            <a:ext cx="571500" cy="181841"/>
          </a:xfrm>
          <a:prstGeom prst="rect">
            <a:avLst/>
          </a:prstGeom>
          <a:noFill/>
          <a:ln>
            <a:noFill/>
          </a:ln>
          <a:extLst/>
        </p:spPr>
        <p:txBody>
          <a:bodyPr rot="0" vert="horz" wrap="square" lIns="91440" tIns="45720" rIns="91440" bIns="45720" anchor="t" anchorCtr="0" upright="1">
            <a:noAutofit/>
          </a:bodyPr>
          <a:lstStyle/>
          <a:p>
            <a:pPr marL="0" marR="0">
              <a:spcBef>
                <a:spcPts val="0"/>
              </a:spcBef>
              <a:spcAft>
                <a:spcPts val="0"/>
              </a:spcAft>
            </a:pPr>
            <a:r>
              <a:rPr lang="en-US" sz="500" b="1" dirty="0">
                <a:solidFill>
                  <a:schemeClr val="tx2">
                    <a:lumMod val="50000"/>
                  </a:schemeClr>
                </a:solidFill>
                <a:effectLst/>
                <a:latin typeface="Arial Narrow" panose="020B0606020202030204" pitchFamily="34" charset="0"/>
                <a:ea typeface="Times New Roman" panose="02020603050405020304" pitchFamily="18" charset="0"/>
              </a:rPr>
              <a:t>RC: 1031898</a:t>
            </a:r>
            <a:endParaRPr lang="en-US" sz="800" dirty="0">
              <a:solidFill>
                <a:schemeClr val="tx2">
                  <a:lumMod val="50000"/>
                </a:schemeClr>
              </a:solidFill>
              <a:effectLst/>
              <a:latin typeface="Times New Roman" panose="02020603050405020304" pitchFamily="18" charset="0"/>
              <a:ea typeface="Times New Roman" panose="02020603050405020304" pitchFamily="18" charset="0"/>
            </a:endParaRPr>
          </a:p>
        </p:txBody>
      </p:sp>
      <p:sp>
        <p:nvSpPr>
          <p:cNvPr id="7" name="Title 1"/>
          <p:cNvSpPr>
            <a:spLocks noGrp="1"/>
          </p:cNvSpPr>
          <p:nvPr>
            <p:ph type="title"/>
          </p:nvPr>
        </p:nvSpPr>
        <p:spPr>
          <a:xfrm>
            <a:off x="760114" y="168442"/>
            <a:ext cx="8909366" cy="837127"/>
          </a:xfrm>
        </p:spPr>
        <p:txBody>
          <a:bodyPr>
            <a:normAutofit fontScale="90000"/>
          </a:bodyPr>
          <a:lstStyle/>
          <a:p>
            <a:r>
              <a:rPr lang="en-US" sz="3600" dirty="0" smtClean="0">
                <a:solidFill>
                  <a:schemeClr val="tx2">
                    <a:lumMod val="50000"/>
                  </a:schemeClr>
                </a:solidFill>
              </a:rPr>
              <a:t>METCORE: Pioneer Ingenious Collections Solutions</a:t>
            </a:r>
            <a:endParaRPr lang="en-US" sz="3600" dirty="0">
              <a:solidFill>
                <a:schemeClr val="tx2">
                  <a:lumMod val="50000"/>
                </a:schemeClr>
              </a:solidFill>
            </a:endParaRPr>
          </a:p>
        </p:txBody>
      </p:sp>
      <p:grpSp>
        <p:nvGrpSpPr>
          <p:cNvPr id="16" name="Group 15"/>
          <p:cNvGrpSpPr/>
          <p:nvPr/>
        </p:nvGrpSpPr>
        <p:grpSpPr>
          <a:xfrm>
            <a:off x="760114" y="171929"/>
            <a:ext cx="1371600" cy="110556"/>
            <a:chOff x="-170626" y="0"/>
            <a:chExt cx="13534857" cy="166915"/>
          </a:xfrm>
        </p:grpSpPr>
        <p:sp>
          <p:nvSpPr>
            <p:cNvPr id="17" name="Parallelogram 16"/>
            <p:cNvSpPr/>
            <p:nvPr/>
          </p:nvSpPr>
          <p:spPr>
            <a:xfrm>
              <a:off x="-170626" y="0"/>
              <a:ext cx="4511619" cy="166915"/>
            </a:xfrm>
            <a:prstGeom prst="parallelogram">
              <a:avLst>
                <a:gd name="adj" fmla="val 114362"/>
              </a:avLst>
            </a:prstGeom>
            <a:solidFill>
              <a:srgbClr val="849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18" name="Parallelogram 17"/>
            <p:cNvSpPr/>
            <p:nvPr/>
          </p:nvSpPr>
          <p:spPr>
            <a:xfrm>
              <a:off x="4340993"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19" name="Parallelogram 18"/>
            <p:cNvSpPr/>
            <p:nvPr/>
          </p:nvSpPr>
          <p:spPr>
            <a:xfrm>
              <a:off x="8852612" y="0"/>
              <a:ext cx="4511619" cy="166915"/>
            </a:xfrm>
            <a:prstGeom prst="parallelogram">
              <a:avLst>
                <a:gd name="adj" fmla="val 114362"/>
              </a:avLst>
            </a:prstGeom>
            <a:solidFill>
              <a:srgbClr val="281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grpSp>
      <p:sp>
        <p:nvSpPr>
          <p:cNvPr id="20" name="Rectangle 19"/>
          <p:cNvSpPr/>
          <p:nvPr/>
        </p:nvSpPr>
        <p:spPr>
          <a:xfrm>
            <a:off x="588722" y="4849536"/>
            <a:ext cx="11085535" cy="1172513"/>
          </a:xfrm>
          <a:prstGeom prst="rect">
            <a:avLst/>
          </a:prstGeom>
          <a:noFill/>
          <a:ln>
            <a:solidFill>
              <a:schemeClr val="bg1">
                <a:lumMod val="65000"/>
              </a:schemeClr>
            </a:solidFill>
          </a:ln>
          <a:effectLst/>
          <a:scene3d>
            <a:camera prst="orthographicFront"/>
            <a:lightRig rig="flat" dir="t"/>
          </a:scene3d>
          <a:sp3d extrusionH="88900">
            <a:bevelT w="95250" h="95250"/>
            <a:bevelB/>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21" name="TextBox 20"/>
          <p:cNvSpPr txBox="1"/>
          <p:nvPr/>
        </p:nvSpPr>
        <p:spPr>
          <a:xfrm>
            <a:off x="9264454" y="4877015"/>
            <a:ext cx="2204580" cy="261610"/>
          </a:xfrm>
          <a:prstGeom prst="rect">
            <a:avLst/>
          </a:prstGeom>
          <a:noFill/>
        </p:spPr>
        <p:txBody>
          <a:bodyPr wrap="square" rtlCol="0">
            <a:spAutoFit/>
          </a:bodyPr>
          <a:lstStyle/>
          <a:p>
            <a:pPr algn="ctr"/>
            <a:r>
              <a:rPr lang="en-US" sz="1100" b="1" dirty="0" smtClean="0">
                <a:solidFill>
                  <a:schemeClr val="tx2">
                    <a:lumMod val="50000"/>
                  </a:schemeClr>
                </a:solidFill>
                <a:latin typeface="Segoe UI Light" panose="020B0502040204020203" pitchFamily="34" charset="0"/>
                <a:cs typeface="Segoe UI Light" panose="020B0502040204020203" pitchFamily="34" charset="0"/>
              </a:rPr>
              <a:t>Accreditations</a:t>
            </a:r>
            <a:endParaRPr lang="en-US" sz="1100" b="1" dirty="0">
              <a:solidFill>
                <a:schemeClr val="tx2">
                  <a:lumMod val="50000"/>
                </a:schemeClr>
              </a:solidFill>
              <a:latin typeface="Segoe UI Light" panose="020B0502040204020203" pitchFamily="34" charset="0"/>
              <a:cs typeface="Segoe UI Light" panose="020B0502040204020203" pitchFamily="34" charset="0"/>
            </a:endParaRPr>
          </a:p>
        </p:txBody>
      </p:sp>
      <p:sp>
        <p:nvSpPr>
          <p:cNvPr id="23" name="TextBox 22"/>
          <p:cNvSpPr txBox="1"/>
          <p:nvPr/>
        </p:nvSpPr>
        <p:spPr>
          <a:xfrm>
            <a:off x="115024" y="4876747"/>
            <a:ext cx="2204580" cy="261610"/>
          </a:xfrm>
          <a:prstGeom prst="rect">
            <a:avLst/>
          </a:prstGeom>
          <a:noFill/>
        </p:spPr>
        <p:txBody>
          <a:bodyPr wrap="square" rtlCol="0">
            <a:spAutoFit/>
          </a:bodyPr>
          <a:lstStyle/>
          <a:p>
            <a:pPr algn="ctr"/>
            <a:r>
              <a:rPr lang="en-US" sz="1100" b="1" dirty="0" smtClean="0">
                <a:solidFill>
                  <a:schemeClr val="tx2">
                    <a:lumMod val="50000"/>
                  </a:schemeClr>
                </a:solidFill>
                <a:latin typeface="Segoe UI Light" panose="020B0502040204020203" pitchFamily="34" charset="0"/>
                <a:cs typeface="Segoe UI Light" panose="020B0502040204020203" pitchFamily="34" charset="0"/>
              </a:rPr>
              <a:t>Our Clients</a:t>
            </a:r>
            <a:endParaRPr lang="en-US" sz="1100" b="1" dirty="0">
              <a:solidFill>
                <a:schemeClr val="tx2">
                  <a:lumMod val="50000"/>
                </a:schemeClr>
              </a:solidFill>
              <a:latin typeface="Segoe UI Light" panose="020B0502040204020203" pitchFamily="34" charset="0"/>
              <a:cs typeface="Segoe UI Light" panose="020B0502040204020203" pitchFamily="34" charset="0"/>
            </a:endParaRPr>
          </a:p>
        </p:txBody>
      </p:sp>
      <p:sp>
        <p:nvSpPr>
          <p:cNvPr id="28" name="TextBox 27"/>
          <p:cNvSpPr txBox="1"/>
          <p:nvPr/>
        </p:nvSpPr>
        <p:spPr>
          <a:xfrm>
            <a:off x="6141684" y="4864489"/>
            <a:ext cx="2204580" cy="261610"/>
          </a:xfrm>
          <a:prstGeom prst="rect">
            <a:avLst/>
          </a:prstGeom>
          <a:noFill/>
        </p:spPr>
        <p:txBody>
          <a:bodyPr wrap="square" rtlCol="0">
            <a:spAutoFit/>
          </a:bodyPr>
          <a:lstStyle/>
          <a:p>
            <a:pPr algn="ctr"/>
            <a:r>
              <a:rPr lang="en-US" sz="1100" b="1" dirty="0" smtClean="0">
                <a:solidFill>
                  <a:schemeClr val="tx2">
                    <a:lumMod val="50000"/>
                  </a:schemeClr>
                </a:solidFill>
                <a:latin typeface="Segoe UI Light" panose="020B0502040204020203" pitchFamily="34" charset="0"/>
                <a:cs typeface="Segoe UI Light" panose="020B0502040204020203" pitchFamily="34" charset="0"/>
              </a:rPr>
              <a:t>Our Partners</a:t>
            </a:r>
            <a:endParaRPr lang="en-US" sz="1100" b="1" dirty="0">
              <a:solidFill>
                <a:schemeClr val="tx2">
                  <a:lumMod val="50000"/>
                </a:schemeClr>
              </a:solidFill>
              <a:latin typeface="Segoe UI Light" panose="020B0502040204020203" pitchFamily="34" charset="0"/>
              <a:cs typeface="Segoe UI Light" panose="020B0502040204020203" pitchFamily="34" charset="0"/>
            </a:endParaRPr>
          </a:p>
        </p:txBody>
      </p:sp>
      <p:sp>
        <p:nvSpPr>
          <p:cNvPr id="29" name="Rectangle 28"/>
          <p:cNvSpPr/>
          <p:nvPr/>
        </p:nvSpPr>
        <p:spPr>
          <a:xfrm>
            <a:off x="603336" y="3779470"/>
            <a:ext cx="11085535" cy="867686"/>
          </a:xfrm>
          <a:prstGeom prst="rect">
            <a:avLst/>
          </a:prstGeom>
          <a:solidFill>
            <a:schemeClr val="accent1">
              <a:lumMod val="20000"/>
              <a:lumOff val="80000"/>
              <a:alpha val="84000"/>
            </a:schemeClr>
          </a:solidFill>
          <a:ln>
            <a:solidFill>
              <a:schemeClr val="bg1">
                <a:lumMod val="65000"/>
              </a:schemeClr>
            </a:solidFill>
          </a:ln>
          <a:effectLst/>
          <a:scene3d>
            <a:camera prst="orthographicFront"/>
            <a:lightRig rig="flat" dir="t"/>
          </a:scene3d>
          <a:sp3d extrusionH="88900">
            <a:bevelT w="95250" h="95250"/>
            <a:bevelB/>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30" name="Rectangle 29"/>
          <p:cNvSpPr/>
          <p:nvPr/>
        </p:nvSpPr>
        <p:spPr>
          <a:xfrm>
            <a:off x="605424" y="1039692"/>
            <a:ext cx="5292456" cy="2582219"/>
          </a:xfrm>
          <a:prstGeom prst="rect">
            <a:avLst/>
          </a:prstGeom>
          <a:solidFill>
            <a:schemeClr val="accent1">
              <a:lumMod val="20000"/>
              <a:lumOff val="80000"/>
              <a:alpha val="84000"/>
            </a:schemeClr>
          </a:solidFill>
          <a:ln>
            <a:solidFill>
              <a:schemeClr val="bg1">
                <a:lumMod val="65000"/>
              </a:schemeClr>
            </a:solidFill>
          </a:ln>
          <a:effectLst/>
          <a:scene3d>
            <a:camera prst="orthographicFront"/>
            <a:lightRig rig="flat" dir="t"/>
          </a:scene3d>
          <a:sp3d extrusionH="88900">
            <a:bevelT w="95250" h="95250"/>
            <a:bevelB/>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q"/>
            </a:pPr>
            <a:endParaRPr lang="en-US" sz="2000" b="1" dirty="0" smtClean="0">
              <a:solidFill>
                <a:schemeClr val="tx2">
                  <a:lumMod val="50000"/>
                </a:schemeClr>
              </a:solidFill>
            </a:endParaRPr>
          </a:p>
          <a:p>
            <a:pPr marL="285750" indent="-285750">
              <a:buFont typeface="Wingdings" panose="05000000000000000000" pitchFamily="2" charset="2"/>
              <a:buChar char="q"/>
            </a:pPr>
            <a:r>
              <a:rPr lang="en-US" sz="2000" b="1" dirty="0" smtClean="0">
                <a:solidFill>
                  <a:schemeClr val="tx2">
                    <a:lumMod val="50000"/>
                  </a:schemeClr>
                </a:solidFill>
              </a:rPr>
              <a:t>Mission</a:t>
            </a:r>
            <a:r>
              <a:rPr lang="en-US" sz="2000" b="1" dirty="0" smtClean="0">
                <a:solidFill>
                  <a:schemeClr val="tx2">
                    <a:lumMod val="50000"/>
                  </a:schemeClr>
                </a:solidFill>
                <a:latin typeface="Segoe UI Light" panose="020B0502040204020203" pitchFamily="34" charset="0"/>
                <a:cs typeface="Segoe UI Light" panose="020B0502040204020203" pitchFamily="34" charset="0"/>
              </a:rPr>
              <a:t> </a:t>
            </a:r>
            <a:r>
              <a:rPr lang="en-US" sz="2000" b="1" dirty="0">
                <a:solidFill>
                  <a:schemeClr val="tx2">
                    <a:lumMod val="50000"/>
                  </a:schemeClr>
                </a:solidFill>
              </a:rPr>
              <a:t>Statement</a:t>
            </a:r>
          </a:p>
          <a:p>
            <a:endParaRPr lang="en-US" b="1" dirty="0" smtClean="0">
              <a:solidFill>
                <a:schemeClr val="tx2">
                  <a:lumMod val="50000"/>
                </a:schemeClr>
              </a:solidFill>
              <a:latin typeface="Segoe UI Light" panose="020B0502040204020203" pitchFamily="34" charset="0"/>
              <a:cs typeface="Segoe UI Light" panose="020B0502040204020203" pitchFamily="34" charset="0"/>
            </a:endParaRPr>
          </a:p>
          <a:p>
            <a:pPr algn="ctr"/>
            <a:r>
              <a:rPr lang="en-US" dirty="0">
                <a:solidFill>
                  <a:schemeClr val="tx2">
                    <a:lumMod val="50000"/>
                  </a:schemeClr>
                </a:solidFill>
              </a:rPr>
              <a:t>‘</a:t>
            </a:r>
            <a:r>
              <a:rPr lang="en-US" b="1" dirty="0">
                <a:solidFill>
                  <a:schemeClr val="tx2">
                    <a:lumMod val="50000"/>
                  </a:schemeClr>
                </a:solidFill>
              </a:rPr>
              <a:t>t</a:t>
            </a:r>
            <a:r>
              <a:rPr lang="en-US" dirty="0">
                <a:solidFill>
                  <a:schemeClr val="tx2">
                    <a:lumMod val="50000"/>
                  </a:schemeClr>
                </a:solidFill>
              </a:rPr>
              <a:t>o </a:t>
            </a:r>
            <a:r>
              <a:rPr lang="en-US" b="1" dirty="0">
                <a:solidFill>
                  <a:schemeClr val="tx2">
                    <a:lumMod val="50000"/>
                  </a:schemeClr>
                </a:solidFill>
              </a:rPr>
              <a:t>increase possibilities</a:t>
            </a:r>
            <a:r>
              <a:rPr lang="en-US" dirty="0">
                <a:solidFill>
                  <a:schemeClr val="tx2">
                    <a:lumMod val="50000"/>
                  </a:schemeClr>
                </a:solidFill>
              </a:rPr>
              <a:t> for our clients’ and </a:t>
            </a:r>
            <a:r>
              <a:rPr lang="en-US" b="1" dirty="0">
                <a:solidFill>
                  <a:schemeClr val="tx2">
                    <a:lumMod val="50000"/>
                  </a:schemeClr>
                </a:solidFill>
              </a:rPr>
              <a:t>expand their horizon</a:t>
            </a:r>
            <a:r>
              <a:rPr lang="en-US" dirty="0">
                <a:solidFill>
                  <a:schemeClr val="tx2">
                    <a:lumMod val="50000"/>
                  </a:schemeClr>
                </a:solidFill>
              </a:rPr>
              <a:t> by </a:t>
            </a:r>
            <a:r>
              <a:rPr lang="en-US" b="1" dirty="0" smtClean="0">
                <a:solidFill>
                  <a:schemeClr val="tx2">
                    <a:lumMod val="50000"/>
                  </a:schemeClr>
                </a:solidFill>
              </a:rPr>
              <a:t>strengthening </a:t>
            </a:r>
            <a:r>
              <a:rPr lang="en-US" b="1" dirty="0">
                <a:solidFill>
                  <a:schemeClr val="tx2">
                    <a:lumMod val="50000"/>
                  </a:schemeClr>
                </a:solidFill>
              </a:rPr>
              <a:t>their </a:t>
            </a:r>
            <a:r>
              <a:rPr lang="en-US" b="1" dirty="0" smtClean="0">
                <a:solidFill>
                  <a:schemeClr val="tx2">
                    <a:lumMod val="50000"/>
                  </a:schemeClr>
                </a:solidFill>
              </a:rPr>
              <a:t>ability </a:t>
            </a:r>
            <a:r>
              <a:rPr lang="en-US" b="1" dirty="0">
                <a:solidFill>
                  <a:schemeClr val="tx2">
                    <a:lumMod val="50000"/>
                  </a:schemeClr>
                </a:solidFill>
              </a:rPr>
              <a:t>to compete</a:t>
            </a:r>
            <a:r>
              <a:rPr lang="en-US" dirty="0">
                <a:solidFill>
                  <a:schemeClr val="tx2">
                    <a:lumMod val="50000"/>
                  </a:schemeClr>
                </a:solidFill>
              </a:rPr>
              <a:t> and </a:t>
            </a:r>
            <a:r>
              <a:rPr lang="en-US" b="1" dirty="0">
                <a:solidFill>
                  <a:schemeClr val="tx2">
                    <a:lumMod val="50000"/>
                  </a:schemeClr>
                </a:solidFill>
              </a:rPr>
              <a:t>adapt to changes</a:t>
            </a:r>
            <a:r>
              <a:rPr lang="en-US" dirty="0">
                <a:solidFill>
                  <a:schemeClr val="tx2">
                    <a:lumMod val="50000"/>
                  </a:schemeClr>
                </a:solidFill>
              </a:rPr>
              <a:t> through </a:t>
            </a:r>
            <a:r>
              <a:rPr lang="en-US" b="1" dirty="0">
                <a:solidFill>
                  <a:schemeClr val="tx2">
                    <a:lumMod val="50000"/>
                  </a:schemeClr>
                </a:solidFill>
              </a:rPr>
              <a:t>innovative</a:t>
            </a:r>
            <a:r>
              <a:rPr lang="en-US" dirty="0">
                <a:solidFill>
                  <a:schemeClr val="tx2">
                    <a:lumMod val="50000"/>
                  </a:schemeClr>
                </a:solidFill>
              </a:rPr>
              <a:t>, </a:t>
            </a:r>
            <a:r>
              <a:rPr lang="en-US" b="1" dirty="0">
                <a:solidFill>
                  <a:schemeClr val="tx2">
                    <a:lumMod val="50000"/>
                  </a:schemeClr>
                </a:solidFill>
              </a:rPr>
              <a:t>value-adding</a:t>
            </a:r>
            <a:r>
              <a:rPr lang="en-US" dirty="0">
                <a:solidFill>
                  <a:schemeClr val="tx2">
                    <a:lumMod val="50000"/>
                  </a:schemeClr>
                </a:solidFill>
              </a:rPr>
              <a:t> and </a:t>
            </a:r>
            <a:r>
              <a:rPr lang="en-US" dirty="0" smtClean="0">
                <a:solidFill>
                  <a:schemeClr val="tx2">
                    <a:lumMod val="50000"/>
                  </a:schemeClr>
                </a:solidFill>
              </a:rPr>
              <a:t> </a:t>
            </a:r>
            <a:r>
              <a:rPr lang="en-US" b="1" dirty="0" smtClean="0">
                <a:solidFill>
                  <a:schemeClr val="tx2">
                    <a:lumMod val="50000"/>
                  </a:schemeClr>
                </a:solidFill>
              </a:rPr>
              <a:t>systematic</a:t>
            </a:r>
            <a:r>
              <a:rPr lang="en-US" dirty="0" smtClean="0">
                <a:solidFill>
                  <a:schemeClr val="tx2">
                    <a:lumMod val="50000"/>
                  </a:schemeClr>
                </a:solidFill>
              </a:rPr>
              <a:t> </a:t>
            </a:r>
            <a:r>
              <a:rPr lang="en-US" dirty="0">
                <a:solidFill>
                  <a:schemeClr val="tx2">
                    <a:lumMod val="50000"/>
                  </a:schemeClr>
                </a:solidFill>
              </a:rPr>
              <a:t>changes to their business model, </a:t>
            </a:r>
            <a:r>
              <a:rPr lang="en-US" dirty="0" smtClean="0">
                <a:solidFill>
                  <a:schemeClr val="tx2">
                    <a:lumMod val="50000"/>
                  </a:schemeClr>
                </a:solidFill>
              </a:rPr>
              <a:t>processes</a:t>
            </a:r>
            <a:r>
              <a:rPr lang="en-US" dirty="0">
                <a:solidFill>
                  <a:schemeClr val="tx2">
                    <a:lumMod val="50000"/>
                  </a:schemeClr>
                </a:solidFill>
              </a:rPr>
              <a:t>, practices and people structure’</a:t>
            </a:r>
          </a:p>
          <a:p>
            <a:endParaRPr lang="en-US" dirty="0">
              <a:solidFill>
                <a:schemeClr val="tx2">
                  <a:lumMod val="50000"/>
                </a:schemeClr>
              </a:solidFill>
              <a:latin typeface="Segoe UI Light" panose="020B0502040204020203" pitchFamily="34" charset="0"/>
              <a:cs typeface="Segoe UI Light" panose="020B0502040204020203" pitchFamily="34" charset="0"/>
            </a:endParaRPr>
          </a:p>
        </p:txBody>
      </p:sp>
      <p:sp>
        <p:nvSpPr>
          <p:cNvPr id="31" name="Rectangle 30"/>
          <p:cNvSpPr/>
          <p:nvPr/>
        </p:nvSpPr>
        <p:spPr>
          <a:xfrm>
            <a:off x="6309360" y="1039692"/>
            <a:ext cx="5354447" cy="2584307"/>
          </a:xfrm>
          <a:prstGeom prst="rect">
            <a:avLst/>
          </a:prstGeom>
          <a:solidFill>
            <a:schemeClr val="accent1">
              <a:lumMod val="20000"/>
              <a:lumOff val="80000"/>
              <a:alpha val="84000"/>
            </a:schemeClr>
          </a:solidFill>
          <a:ln>
            <a:solidFill>
              <a:schemeClr val="bg1">
                <a:lumMod val="65000"/>
              </a:schemeClr>
            </a:solidFill>
          </a:ln>
          <a:effectLst/>
          <a:scene3d>
            <a:camera prst="orthographicFront"/>
            <a:lightRig rig="flat" dir="t"/>
          </a:scene3d>
          <a:sp3d extrusionH="88900">
            <a:bevelT w="95250" h="95250"/>
            <a:bevelB/>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b="1" dirty="0">
              <a:solidFill>
                <a:schemeClr val="tx2">
                  <a:lumMod val="50000"/>
                </a:schemeClr>
              </a:solidFill>
            </a:endParaRPr>
          </a:p>
          <a:p>
            <a:pPr marL="285750" indent="-285750">
              <a:buFont typeface="Wingdings" panose="05000000000000000000" pitchFamily="2" charset="2"/>
              <a:buChar char="q"/>
            </a:pPr>
            <a:r>
              <a:rPr lang="en-US" sz="2000" b="1" dirty="0" smtClean="0">
                <a:solidFill>
                  <a:schemeClr val="tx2">
                    <a:lumMod val="50000"/>
                  </a:schemeClr>
                </a:solidFill>
              </a:rPr>
              <a:t>Focus </a:t>
            </a:r>
            <a:r>
              <a:rPr lang="en-US" sz="2000" b="1" dirty="0">
                <a:solidFill>
                  <a:schemeClr val="tx2">
                    <a:lumMod val="50000"/>
                  </a:schemeClr>
                </a:solidFill>
              </a:rPr>
              <a:t>and </a:t>
            </a:r>
            <a:r>
              <a:rPr lang="en-US" sz="2000" b="1" dirty="0" smtClean="0">
                <a:solidFill>
                  <a:schemeClr val="tx2">
                    <a:lumMod val="50000"/>
                  </a:schemeClr>
                </a:solidFill>
              </a:rPr>
              <a:t>Expertise</a:t>
            </a:r>
            <a:endParaRPr lang="en-US" sz="2000" b="1" dirty="0">
              <a:solidFill>
                <a:schemeClr val="tx2">
                  <a:lumMod val="50000"/>
                </a:schemeClr>
              </a:solidFill>
            </a:endParaRPr>
          </a:p>
          <a:p>
            <a:pPr marL="742950" lvl="1" indent="-285750">
              <a:spcBef>
                <a:spcPts val="600"/>
              </a:spcBef>
              <a:spcAft>
                <a:spcPts val="600"/>
              </a:spcAft>
              <a:buFont typeface="Calibri" panose="020F0502020204030204" pitchFamily="34" charset="0"/>
              <a:buChar char="–"/>
            </a:pPr>
            <a:r>
              <a:rPr lang="en-US" sz="1400" dirty="0">
                <a:solidFill>
                  <a:schemeClr val="tx2">
                    <a:lumMod val="50000"/>
                  </a:schemeClr>
                </a:solidFill>
              </a:rPr>
              <a:t>Team of seasoned bankers and banking </a:t>
            </a:r>
            <a:r>
              <a:rPr lang="en-US" sz="1400" dirty="0" smtClean="0">
                <a:solidFill>
                  <a:schemeClr val="tx2">
                    <a:lumMod val="50000"/>
                  </a:schemeClr>
                </a:solidFill>
              </a:rPr>
              <a:t>technology professionals with over 50 </a:t>
            </a:r>
            <a:r>
              <a:rPr lang="en-US" sz="1400" dirty="0">
                <a:solidFill>
                  <a:schemeClr val="tx2">
                    <a:lumMod val="50000"/>
                  </a:schemeClr>
                </a:solidFill>
              </a:rPr>
              <a:t>years quality experience across banking and professional </a:t>
            </a:r>
            <a:r>
              <a:rPr lang="en-US" sz="1400" dirty="0" smtClean="0">
                <a:solidFill>
                  <a:schemeClr val="tx2">
                    <a:lumMod val="50000"/>
                  </a:schemeClr>
                </a:solidFill>
              </a:rPr>
              <a:t>services industry </a:t>
            </a:r>
            <a:r>
              <a:rPr lang="en-US" sz="1400" dirty="0">
                <a:solidFill>
                  <a:schemeClr val="tx2">
                    <a:lumMod val="50000"/>
                  </a:schemeClr>
                </a:solidFill>
              </a:rPr>
              <a:t>geared towards managing your corporate risks.</a:t>
            </a:r>
          </a:p>
          <a:p>
            <a:pPr marL="742950" lvl="1" indent="-285750">
              <a:spcBef>
                <a:spcPts val="600"/>
              </a:spcBef>
              <a:spcAft>
                <a:spcPts val="600"/>
              </a:spcAft>
              <a:buFont typeface="Calibri" panose="020F0502020204030204" pitchFamily="34" charset="0"/>
              <a:buChar char="–"/>
            </a:pPr>
            <a:r>
              <a:rPr lang="en-US" sz="1400" dirty="0">
                <a:solidFill>
                  <a:schemeClr val="tx2">
                    <a:lumMod val="50000"/>
                  </a:schemeClr>
                </a:solidFill>
              </a:rPr>
              <a:t>Application suites targeted at work productivity problems at Enterprise and SME level. </a:t>
            </a:r>
          </a:p>
          <a:p>
            <a:pPr marL="742950" lvl="1" indent="-285750">
              <a:spcBef>
                <a:spcPts val="600"/>
              </a:spcBef>
              <a:spcAft>
                <a:spcPts val="600"/>
              </a:spcAft>
              <a:buFont typeface="Calibri" panose="020F0502020204030204" pitchFamily="34" charset="0"/>
              <a:buChar char="–"/>
            </a:pPr>
            <a:r>
              <a:rPr lang="en-US" sz="1400" dirty="0" smtClean="0">
                <a:solidFill>
                  <a:schemeClr val="tx2">
                    <a:lumMod val="50000"/>
                  </a:schemeClr>
                </a:solidFill>
              </a:rPr>
              <a:t>Capabilities covering Collections, Analytics and Business Intelligence. </a:t>
            </a:r>
            <a:endParaRPr lang="en-US" sz="1400" dirty="0">
              <a:solidFill>
                <a:schemeClr val="tx2">
                  <a:lumMod val="50000"/>
                </a:schemeClr>
              </a:solidFill>
            </a:endParaRPr>
          </a:p>
          <a:p>
            <a:pPr marL="742950" lvl="1" indent="-285750">
              <a:buFont typeface="Calibri" panose="020F0502020204030204" pitchFamily="34" charset="0"/>
              <a:buChar char="–"/>
            </a:pPr>
            <a:endParaRPr lang="en-US" sz="1400" dirty="0">
              <a:solidFill>
                <a:schemeClr val="tx2">
                  <a:lumMod val="50000"/>
                </a:schemeClr>
              </a:solidFill>
            </a:endParaRPr>
          </a:p>
          <a:p>
            <a:pPr marL="742950" lvl="1" indent="-285750">
              <a:buFont typeface="Calibri" panose="020F0502020204030204" pitchFamily="34" charset="0"/>
              <a:buChar char="–"/>
            </a:pPr>
            <a:endParaRPr lang="en-US" sz="1400" dirty="0">
              <a:solidFill>
                <a:schemeClr val="tx2">
                  <a:lumMod val="50000"/>
                </a:schemeClr>
              </a:solidFill>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82661" y="5263937"/>
            <a:ext cx="449213" cy="334580"/>
          </a:xfrm>
          <a:prstGeom prst="rect">
            <a:avLst/>
          </a:prstGeom>
        </p:spPr>
      </p:pic>
      <p:pic>
        <p:nvPicPr>
          <p:cNvPr id="32" name="Picture 3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19290" y="5251411"/>
            <a:ext cx="436471" cy="332170"/>
          </a:xfrm>
          <a:prstGeom prst="rect">
            <a:avLst/>
          </a:prstGeom>
        </p:spPr>
      </p:pic>
      <p:pic>
        <p:nvPicPr>
          <p:cNvPr id="33" name="Picture 3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29597" y="5583421"/>
            <a:ext cx="1451769" cy="357325"/>
          </a:xfrm>
          <a:prstGeom prst="rect">
            <a:avLst/>
          </a:prstGeom>
        </p:spPr>
      </p:pic>
      <p:pic>
        <p:nvPicPr>
          <p:cNvPr id="35" name="Picture 3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48638" y="5609832"/>
            <a:ext cx="1117944" cy="350423"/>
          </a:xfrm>
          <a:prstGeom prst="rect">
            <a:avLst/>
          </a:prstGeom>
        </p:spPr>
      </p:pic>
      <p:pic>
        <p:nvPicPr>
          <p:cNvPr id="36" name="Picture 35"/>
          <p:cNvPicPr>
            <a:picLocks noChangeAspect="1"/>
          </p:cNvPicPr>
          <p:nvPr/>
        </p:nvPicPr>
        <p:blipFill>
          <a:blip r:embed="rId8"/>
          <a:stretch>
            <a:fillRect/>
          </a:stretch>
        </p:blipFill>
        <p:spPr>
          <a:xfrm>
            <a:off x="3581662" y="5615935"/>
            <a:ext cx="1256813" cy="302205"/>
          </a:xfrm>
          <a:prstGeom prst="rect">
            <a:avLst/>
          </a:prstGeom>
        </p:spPr>
      </p:pic>
      <p:pic>
        <p:nvPicPr>
          <p:cNvPr id="37" name="Picture 36"/>
          <p:cNvPicPr>
            <a:picLocks noChangeAspect="1"/>
          </p:cNvPicPr>
          <p:nvPr/>
        </p:nvPicPr>
        <p:blipFill>
          <a:blip r:embed="rId9"/>
          <a:stretch>
            <a:fillRect/>
          </a:stretch>
        </p:blipFill>
        <p:spPr>
          <a:xfrm>
            <a:off x="3581663" y="5270863"/>
            <a:ext cx="1256812" cy="285238"/>
          </a:xfrm>
          <a:prstGeom prst="rect">
            <a:avLst/>
          </a:prstGeom>
        </p:spPr>
      </p:pic>
      <p:pic>
        <p:nvPicPr>
          <p:cNvPr id="38" name="Picture 37"/>
          <p:cNvPicPr>
            <a:picLocks noChangeAspect="1"/>
          </p:cNvPicPr>
          <p:nvPr/>
        </p:nvPicPr>
        <p:blipFill>
          <a:blip r:embed="rId10"/>
          <a:stretch>
            <a:fillRect/>
          </a:stretch>
        </p:blipFill>
        <p:spPr>
          <a:xfrm>
            <a:off x="4917637" y="5285468"/>
            <a:ext cx="1034760" cy="302383"/>
          </a:xfrm>
          <a:prstGeom prst="rect">
            <a:avLst/>
          </a:prstGeom>
        </p:spPr>
      </p:pic>
      <p:pic>
        <p:nvPicPr>
          <p:cNvPr id="39" name="Picture 38"/>
          <p:cNvPicPr>
            <a:picLocks noChangeAspect="1"/>
          </p:cNvPicPr>
          <p:nvPr/>
        </p:nvPicPr>
        <p:blipFill>
          <a:blip r:embed="rId11"/>
          <a:stretch>
            <a:fillRect/>
          </a:stretch>
        </p:blipFill>
        <p:spPr>
          <a:xfrm>
            <a:off x="4904073" y="5633535"/>
            <a:ext cx="1037265" cy="271905"/>
          </a:xfrm>
          <a:prstGeom prst="rect">
            <a:avLst/>
          </a:prstGeom>
        </p:spPr>
      </p:pic>
      <p:pic>
        <p:nvPicPr>
          <p:cNvPr id="40" name="Picture 39"/>
          <p:cNvPicPr/>
          <p:nvPr/>
        </p:nvPicPr>
        <p:blipFill>
          <a:blip r:embed="rId12"/>
          <a:stretch>
            <a:fillRect/>
          </a:stretch>
        </p:blipFill>
        <p:spPr>
          <a:xfrm>
            <a:off x="6034870" y="5343115"/>
            <a:ext cx="529363" cy="561708"/>
          </a:xfrm>
          <a:prstGeom prst="rect">
            <a:avLst/>
          </a:prstGeom>
        </p:spPr>
      </p:pic>
      <p:pic>
        <p:nvPicPr>
          <p:cNvPr id="44" name="Picture 4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761475" y="5150566"/>
            <a:ext cx="757663" cy="779310"/>
          </a:xfrm>
          <a:prstGeom prst="rect">
            <a:avLst/>
          </a:prstGeom>
        </p:spPr>
      </p:pic>
      <p:pic>
        <p:nvPicPr>
          <p:cNvPr id="45" name="Picture 44"/>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9990390" y="5134950"/>
            <a:ext cx="814112" cy="804363"/>
          </a:xfrm>
          <a:prstGeom prst="rect">
            <a:avLst/>
          </a:prstGeom>
        </p:spPr>
      </p:pic>
      <p:sp>
        <p:nvSpPr>
          <p:cNvPr id="3" name="Rectangle 2"/>
          <p:cNvSpPr/>
          <p:nvPr/>
        </p:nvSpPr>
        <p:spPr>
          <a:xfrm>
            <a:off x="860196" y="5139556"/>
            <a:ext cx="5704037" cy="809496"/>
          </a:xfrm>
          <a:prstGeom prst="rect">
            <a:avLst/>
          </a:prstGeom>
          <a:noFill/>
          <a:ln>
            <a:solidFill>
              <a:srgbClr val="E3EE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15"/>
          <a:stretch>
            <a:fillRect/>
          </a:stretch>
        </p:blipFill>
        <p:spPr>
          <a:xfrm>
            <a:off x="6849458" y="5165998"/>
            <a:ext cx="2838450" cy="762000"/>
          </a:xfrm>
          <a:prstGeom prst="rect">
            <a:avLst/>
          </a:prstGeom>
        </p:spPr>
      </p:pic>
      <p:sp>
        <p:nvSpPr>
          <p:cNvPr id="48" name="Rectangle 47"/>
          <p:cNvSpPr/>
          <p:nvPr/>
        </p:nvSpPr>
        <p:spPr>
          <a:xfrm>
            <a:off x="6806355" y="5142342"/>
            <a:ext cx="2900704" cy="809496"/>
          </a:xfrm>
          <a:prstGeom prst="rect">
            <a:avLst/>
          </a:prstGeom>
          <a:noFill/>
          <a:ln>
            <a:solidFill>
              <a:srgbClr val="E3EE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9928196" y="5130966"/>
            <a:ext cx="1547447" cy="809496"/>
          </a:xfrm>
          <a:prstGeom prst="rect">
            <a:avLst/>
          </a:prstGeom>
          <a:noFill/>
          <a:ln>
            <a:solidFill>
              <a:srgbClr val="E3EE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860196" y="3914274"/>
            <a:ext cx="9901279"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Accredited member of the Chartered Institute of Personnel Management (IPM)</a:t>
            </a:r>
          </a:p>
          <a:p>
            <a:pPr marL="285750" indent="-285750">
              <a:buFont typeface="Arial" panose="020B0604020202020204" pitchFamily="34" charset="0"/>
              <a:buChar char="•"/>
            </a:pPr>
            <a:r>
              <a:rPr lang="en-US" dirty="0" smtClean="0"/>
              <a:t>Accredited member of the Chartered Institute of Management Consultants (IMC)</a:t>
            </a:r>
            <a:endParaRPr lang="en-US" dirty="0"/>
          </a:p>
        </p:txBody>
      </p:sp>
    </p:spTree>
    <p:extLst>
      <p:ext uri="{BB962C8B-B14F-4D97-AF65-F5344CB8AC3E}">
        <p14:creationId xmlns:p14="http://schemas.microsoft.com/office/powerpoint/2010/main" val="3075455531"/>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671428" y="6271456"/>
            <a:ext cx="13534857" cy="110556"/>
            <a:chOff x="-170626" y="0"/>
            <a:chExt cx="13534857" cy="166915"/>
          </a:xfrm>
        </p:grpSpPr>
        <p:sp>
          <p:nvSpPr>
            <p:cNvPr id="14" name="Parallelogram 13"/>
            <p:cNvSpPr/>
            <p:nvPr/>
          </p:nvSpPr>
          <p:spPr>
            <a:xfrm>
              <a:off x="-170626" y="0"/>
              <a:ext cx="4511619" cy="166915"/>
            </a:xfrm>
            <a:prstGeom prst="parallelogram">
              <a:avLst>
                <a:gd name="adj" fmla="val 114362"/>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Parallelogram 14"/>
            <p:cNvSpPr/>
            <p:nvPr/>
          </p:nvSpPr>
          <p:spPr>
            <a:xfrm>
              <a:off x="4340993"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 name="Parallelogram 15"/>
            <p:cNvSpPr/>
            <p:nvPr/>
          </p:nvSpPr>
          <p:spPr>
            <a:xfrm>
              <a:off x="8852612" y="0"/>
              <a:ext cx="4511619" cy="166915"/>
            </a:xfrm>
            <a:prstGeom prst="parallelogram">
              <a:avLst>
                <a:gd name="adj" fmla="val 114362"/>
              </a:avLst>
            </a:prstGeom>
            <a:solidFill>
              <a:srgbClr val="281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pic>
        <p:nvPicPr>
          <p:cNvPr id="5" name="Picture 4" descr="ATMetzgeLogo.jpg"/>
          <p:cNvPicPr/>
          <p:nvPr/>
        </p:nvPicPr>
        <p:blipFill>
          <a:blip r:embed="rId2"/>
          <a:stretch>
            <a:fillRect/>
          </a:stretch>
        </p:blipFill>
        <p:spPr>
          <a:xfrm>
            <a:off x="10167135" y="6448520"/>
            <a:ext cx="1577929" cy="384428"/>
          </a:xfrm>
          <a:prstGeom prst="rect">
            <a:avLst/>
          </a:prstGeom>
        </p:spPr>
      </p:pic>
      <p:sp>
        <p:nvSpPr>
          <p:cNvPr id="6" name="Text Box 1"/>
          <p:cNvSpPr txBox="1">
            <a:spLocks noChangeArrowheads="1"/>
          </p:cNvSpPr>
          <p:nvPr/>
        </p:nvSpPr>
        <p:spPr bwMode="auto">
          <a:xfrm>
            <a:off x="11482714" y="6653260"/>
            <a:ext cx="571500" cy="181841"/>
          </a:xfrm>
          <a:prstGeom prst="rect">
            <a:avLst/>
          </a:prstGeom>
          <a:noFill/>
          <a:ln>
            <a:noFill/>
          </a:ln>
          <a:extLst/>
        </p:spPr>
        <p:txBody>
          <a:bodyPr rot="0" vert="horz" wrap="square" lIns="91440" tIns="45720" rIns="91440" bIns="45720" anchor="t" anchorCtr="0" upright="1">
            <a:noAutofit/>
          </a:bodyPr>
          <a:lstStyle/>
          <a:p>
            <a:r>
              <a:rPr lang="en-US" sz="500" b="1" dirty="0">
                <a:solidFill>
                  <a:srgbClr val="0F243E"/>
                </a:solidFill>
                <a:latin typeface="Arial Narrow" panose="020B0606020202030204" pitchFamily="34" charset="0"/>
                <a:ea typeface="Times New Roman" panose="02020603050405020304" pitchFamily="18" charset="0"/>
              </a:rPr>
              <a:t>RC: 1031898</a:t>
            </a:r>
            <a:endParaRPr lang="en-US" sz="800" dirty="0">
              <a:solidFill>
                <a:prstClr val="black"/>
              </a:solidFill>
              <a:latin typeface="Times New Roman" panose="02020603050405020304" pitchFamily="18" charset="0"/>
              <a:ea typeface="Times New Roman" panose="02020603050405020304" pitchFamily="18" charset="0"/>
            </a:endParaRPr>
          </a:p>
        </p:txBody>
      </p:sp>
      <p:sp>
        <p:nvSpPr>
          <p:cNvPr id="8" name="Title 1"/>
          <p:cNvSpPr>
            <a:spLocks noGrp="1"/>
          </p:cNvSpPr>
          <p:nvPr>
            <p:ph type="title"/>
          </p:nvPr>
        </p:nvSpPr>
        <p:spPr>
          <a:xfrm>
            <a:off x="760114" y="168442"/>
            <a:ext cx="8909366" cy="837127"/>
          </a:xfrm>
        </p:spPr>
        <p:txBody>
          <a:bodyPr/>
          <a:lstStyle/>
          <a:p>
            <a:r>
              <a:rPr lang="en-US" sz="3600" dirty="0" smtClean="0"/>
              <a:t>MetCore: Dashboard, Workflows &amp; Reports</a:t>
            </a:r>
            <a:endParaRPr lang="en-US" dirty="0"/>
          </a:p>
        </p:txBody>
      </p:sp>
      <p:grpSp>
        <p:nvGrpSpPr>
          <p:cNvPr id="17" name="Group 16"/>
          <p:cNvGrpSpPr/>
          <p:nvPr/>
        </p:nvGrpSpPr>
        <p:grpSpPr>
          <a:xfrm>
            <a:off x="760114" y="171929"/>
            <a:ext cx="1371600" cy="110556"/>
            <a:chOff x="-170626" y="0"/>
            <a:chExt cx="13534857" cy="166915"/>
          </a:xfrm>
        </p:grpSpPr>
        <p:sp>
          <p:nvSpPr>
            <p:cNvPr id="18" name="Parallelogram 17"/>
            <p:cNvSpPr/>
            <p:nvPr/>
          </p:nvSpPr>
          <p:spPr>
            <a:xfrm>
              <a:off x="-170626" y="0"/>
              <a:ext cx="4511619" cy="166915"/>
            </a:xfrm>
            <a:prstGeom prst="parallelogram">
              <a:avLst>
                <a:gd name="adj" fmla="val 114362"/>
              </a:avLst>
            </a:prstGeom>
            <a:solidFill>
              <a:srgbClr val="849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Parallelogram 18"/>
            <p:cNvSpPr/>
            <p:nvPr/>
          </p:nvSpPr>
          <p:spPr>
            <a:xfrm>
              <a:off x="4340993"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Parallelogram 19"/>
            <p:cNvSpPr/>
            <p:nvPr/>
          </p:nvSpPr>
          <p:spPr>
            <a:xfrm>
              <a:off x="8852612" y="0"/>
              <a:ext cx="4511619" cy="166915"/>
            </a:xfrm>
            <a:prstGeom prst="parallelogram">
              <a:avLst>
                <a:gd name="adj" fmla="val 114362"/>
              </a:avLst>
            </a:prstGeom>
            <a:solidFill>
              <a:srgbClr val="281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24" name="AutoShape 67"/>
          <p:cNvSpPr>
            <a:spLocks/>
          </p:cNvSpPr>
          <p:nvPr/>
        </p:nvSpPr>
        <p:spPr bwMode="auto">
          <a:xfrm>
            <a:off x="639246" y="2058556"/>
            <a:ext cx="381000" cy="381000"/>
          </a:xfrm>
          <a:custGeom>
            <a:avLst/>
            <a:gdLst/>
            <a:ahLst/>
            <a:cxnLst/>
            <a:rect l="0" t="0" r="r" b="b"/>
            <a:pathLst>
              <a:path w="21600" h="21600">
                <a:moveTo>
                  <a:pt x="11234" y="6152"/>
                </a:moveTo>
                <a:cubicBezTo>
                  <a:pt x="11406" y="6502"/>
                  <a:pt x="11552" y="6917"/>
                  <a:pt x="11672" y="7395"/>
                </a:cubicBezTo>
                <a:cubicBezTo>
                  <a:pt x="11747" y="7412"/>
                  <a:pt x="11886" y="7434"/>
                  <a:pt x="12089" y="7462"/>
                </a:cubicBezTo>
                <a:cubicBezTo>
                  <a:pt x="12291" y="7488"/>
                  <a:pt x="12501" y="7527"/>
                  <a:pt x="12715" y="7578"/>
                </a:cubicBezTo>
                <a:cubicBezTo>
                  <a:pt x="12929" y="7626"/>
                  <a:pt x="13120" y="7680"/>
                  <a:pt x="13289" y="7731"/>
                </a:cubicBezTo>
                <a:cubicBezTo>
                  <a:pt x="13459" y="7787"/>
                  <a:pt x="13543" y="7849"/>
                  <a:pt x="13543" y="7923"/>
                </a:cubicBezTo>
                <a:lnTo>
                  <a:pt x="13543" y="10328"/>
                </a:lnTo>
                <a:cubicBezTo>
                  <a:pt x="13543" y="10416"/>
                  <a:pt x="13459" y="10495"/>
                  <a:pt x="13289" y="10549"/>
                </a:cubicBezTo>
                <a:cubicBezTo>
                  <a:pt x="13120" y="10611"/>
                  <a:pt x="12929" y="10659"/>
                  <a:pt x="12715" y="10707"/>
                </a:cubicBezTo>
                <a:cubicBezTo>
                  <a:pt x="12501" y="10752"/>
                  <a:pt x="12289" y="10783"/>
                  <a:pt x="12077" y="10800"/>
                </a:cubicBezTo>
                <a:cubicBezTo>
                  <a:pt x="11867" y="10820"/>
                  <a:pt x="11731" y="10837"/>
                  <a:pt x="11672" y="10857"/>
                </a:cubicBezTo>
                <a:cubicBezTo>
                  <a:pt x="11566" y="11243"/>
                  <a:pt x="11430" y="11639"/>
                  <a:pt x="11255" y="12045"/>
                </a:cubicBezTo>
                <a:cubicBezTo>
                  <a:pt x="11430" y="12325"/>
                  <a:pt x="11594" y="12596"/>
                  <a:pt x="11757" y="12864"/>
                </a:cubicBezTo>
                <a:cubicBezTo>
                  <a:pt x="11919" y="13127"/>
                  <a:pt x="12100" y="13395"/>
                  <a:pt x="12303" y="13655"/>
                </a:cubicBezTo>
                <a:lnTo>
                  <a:pt x="12326" y="13787"/>
                </a:lnTo>
                <a:cubicBezTo>
                  <a:pt x="12326" y="13841"/>
                  <a:pt x="12249" y="13977"/>
                  <a:pt x="12096" y="14194"/>
                </a:cubicBezTo>
                <a:cubicBezTo>
                  <a:pt x="11940" y="14411"/>
                  <a:pt x="11761" y="14637"/>
                  <a:pt x="11559" y="14877"/>
                </a:cubicBezTo>
                <a:cubicBezTo>
                  <a:pt x="11357" y="15117"/>
                  <a:pt x="11166" y="15326"/>
                  <a:pt x="10992" y="15513"/>
                </a:cubicBezTo>
                <a:cubicBezTo>
                  <a:pt x="10813" y="15696"/>
                  <a:pt x="10702" y="15789"/>
                  <a:pt x="10658" y="15789"/>
                </a:cubicBezTo>
                <a:cubicBezTo>
                  <a:pt x="10643" y="15789"/>
                  <a:pt x="10566" y="15727"/>
                  <a:pt x="10427" y="15606"/>
                </a:cubicBezTo>
                <a:cubicBezTo>
                  <a:pt x="10288" y="15484"/>
                  <a:pt x="10135" y="15346"/>
                  <a:pt x="9966" y="15188"/>
                </a:cubicBezTo>
                <a:cubicBezTo>
                  <a:pt x="9796" y="15030"/>
                  <a:pt x="9638" y="14886"/>
                  <a:pt x="9493" y="14747"/>
                </a:cubicBezTo>
                <a:cubicBezTo>
                  <a:pt x="9344" y="14615"/>
                  <a:pt x="9250" y="14524"/>
                  <a:pt x="9205" y="14476"/>
                </a:cubicBezTo>
                <a:cubicBezTo>
                  <a:pt x="8866" y="14685"/>
                  <a:pt x="8537" y="14852"/>
                  <a:pt x="8212" y="14979"/>
                </a:cubicBezTo>
                <a:cubicBezTo>
                  <a:pt x="8212" y="15069"/>
                  <a:pt x="8200" y="15236"/>
                  <a:pt x="8179" y="15476"/>
                </a:cubicBezTo>
                <a:cubicBezTo>
                  <a:pt x="8156" y="15721"/>
                  <a:pt x="8127" y="15976"/>
                  <a:pt x="8090" y="16241"/>
                </a:cubicBezTo>
                <a:cubicBezTo>
                  <a:pt x="8052" y="16509"/>
                  <a:pt x="8005" y="16744"/>
                  <a:pt x="7948" y="16944"/>
                </a:cubicBezTo>
                <a:cubicBezTo>
                  <a:pt x="7892" y="17148"/>
                  <a:pt x="7833" y="17249"/>
                  <a:pt x="7774" y="17249"/>
                </a:cubicBezTo>
                <a:lnTo>
                  <a:pt x="5769" y="17249"/>
                </a:lnTo>
                <a:cubicBezTo>
                  <a:pt x="5708" y="17249"/>
                  <a:pt x="5651" y="17147"/>
                  <a:pt x="5595" y="16944"/>
                </a:cubicBezTo>
                <a:cubicBezTo>
                  <a:pt x="5538" y="16744"/>
                  <a:pt x="5494" y="16509"/>
                  <a:pt x="5463" y="16241"/>
                </a:cubicBezTo>
                <a:cubicBezTo>
                  <a:pt x="5435" y="15976"/>
                  <a:pt x="5406" y="15721"/>
                  <a:pt x="5385" y="15484"/>
                </a:cubicBezTo>
                <a:cubicBezTo>
                  <a:pt x="5362" y="15244"/>
                  <a:pt x="5352" y="15078"/>
                  <a:pt x="5352" y="14979"/>
                </a:cubicBezTo>
                <a:cubicBezTo>
                  <a:pt x="5013" y="14871"/>
                  <a:pt x="4682" y="14702"/>
                  <a:pt x="4359" y="14476"/>
                </a:cubicBezTo>
                <a:cubicBezTo>
                  <a:pt x="4126" y="14685"/>
                  <a:pt x="3895" y="14894"/>
                  <a:pt x="3667" y="15106"/>
                </a:cubicBezTo>
                <a:cubicBezTo>
                  <a:pt x="3439" y="15321"/>
                  <a:pt x="3213" y="15535"/>
                  <a:pt x="2996" y="15761"/>
                </a:cubicBezTo>
                <a:lnTo>
                  <a:pt x="2883" y="15789"/>
                </a:lnTo>
                <a:cubicBezTo>
                  <a:pt x="2855" y="15789"/>
                  <a:pt x="2751" y="15696"/>
                  <a:pt x="2573" y="15513"/>
                </a:cubicBezTo>
                <a:cubicBezTo>
                  <a:pt x="2396" y="15326"/>
                  <a:pt x="2212" y="15117"/>
                  <a:pt x="2022" y="14877"/>
                </a:cubicBezTo>
                <a:cubicBezTo>
                  <a:pt x="1829" y="14637"/>
                  <a:pt x="1657" y="14411"/>
                  <a:pt x="1504" y="14194"/>
                </a:cubicBezTo>
                <a:cubicBezTo>
                  <a:pt x="1349" y="13977"/>
                  <a:pt x="1273" y="13841"/>
                  <a:pt x="1273" y="13787"/>
                </a:cubicBezTo>
                <a:cubicBezTo>
                  <a:pt x="1273" y="13771"/>
                  <a:pt x="1320" y="13677"/>
                  <a:pt x="1419" y="13511"/>
                </a:cubicBezTo>
                <a:cubicBezTo>
                  <a:pt x="1516" y="13347"/>
                  <a:pt x="1629" y="13163"/>
                  <a:pt x="1751" y="12971"/>
                </a:cubicBezTo>
                <a:cubicBezTo>
                  <a:pt x="1876" y="12777"/>
                  <a:pt x="1991" y="12590"/>
                  <a:pt x="2100" y="12415"/>
                </a:cubicBezTo>
                <a:cubicBezTo>
                  <a:pt x="2210" y="12240"/>
                  <a:pt x="2278" y="12127"/>
                  <a:pt x="2309" y="12071"/>
                </a:cubicBezTo>
                <a:cubicBezTo>
                  <a:pt x="2135" y="11687"/>
                  <a:pt x="1989" y="11260"/>
                  <a:pt x="1869" y="10800"/>
                </a:cubicBezTo>
                <a:cubicBezTo>
                  <a:pt x="1794" y="10783"/>
                  <a:pt x="1655" y="10761"/>
                  <a:pt x="1452" y="10732"/>
                </a:cubicBezTo>
                <a:cubicBezTo>
                  <a:pt x="1250" y="10707"/>
                  <a:pt x="1043" y="10676"/>
                  <a:pt x="826" y="10639"/>
                </a:cubicBezTo>
                <a:cubicBezTo>
                  <a:pt x="612" y="10602"/>
                  <a:pt x="421" y="10554"/>
                  <a:pt x="252" y="10498"/>
                </a:cubicBezTo>
                <a:cubicBezTo>
                  <a:pt x="82" y="10439"/>
                  <a:pt x="0" y="10374"/>
                  <a:pt x="0" y="10300"/>
                </a:cubicBezTo>
                <a:lnTo>
                  <a:pt x="0" y="7869"/>
                </a:lnTo>
                <a:cubicBezTo>
                  <a:pt x="0" y="7798"/>
                  <a:pt x="82" y="7725"/>
                  <a:pt x="252" y="7660"/>
                </a:cubicBezTo>
                <a:cubicBezTo>
                  <a:pt x="421" y="7590"/>
                  <a:pt x="617" y="7539"/>
                  <a:pt x="838" y="7502"/>
                </a:cubicBezTo>
                <a:cubicBezTo>
                  <a:pt x="1059" y="7468"/>
                  <a:pt x="1273" y="7434"/>
                  <a:pt x="1476" y="7409"/>
                </a:cubicBezTo>
                <a:cubicBezTo>
                  <a:pt x="1678" y="7380"/>
                  <a:pt x="1817" y="7366"/>
                  <a:pt x="1892" y="7366"/>
                </a:cubicBezTo>
                <a:cubicBezTo>
                  <a:pt x="1982" y="6926"/>
                  <a:pt x="2121" y="6531"/>
                  <a:pt x="2309" y="6178"/>
                </a:cubicBezTo>
                <a:cubicBezTo>
                  <a:pt x="2135" y="5901"/>
                  <a:pt x="1965" y="5621"/>
                  <a:pt x="1796" y="5347"/>
                </a:cubicBezTo>
                <a:cubicBezTo>
                  <a:pt x="1629" y="5074"/>
                  <a:pt x="1452" y="4803"/>
                  <a:pt x="1273" y="4543"/>
                </a:cubicBezTo>
                <a:lnTo>
                  <a:pt x="1229" y="4407"/>
                </a:lnTo>
                <a:cubicBezTo>
                  <a:pt x="1229" y="4354"/>
                  <a:pt x="1304" y="4221"/>
                  <a:pt x="1457" y="4009"/>
                </a:cubicBezTo>
                <a:cubicBezTo>
                  <a:pt x="1612" y="3797"/>
                  <a:pt x="1789" y="3574"/>
                  <a:pt x="1987" y="3334"/>
                </a:cubicBezTo>
                <a:cubicBezTo>
                  <a:pt x="2187" y="3094"/>
                  <a:pt x="2375" y="2883"/>
                  <a:pt x="2551" y="2696"/>
                </a:cubicBezTo>
                <a:cubicBezTo>
                  <a:pt x="2728" y="2515"/>
                  <a:pt x="2839" y="2419"/>
                  <a:pt x="2883" y="2419"/>
                </a:cubicBezTo>
                <a:cubicBezTo>
                  <a:pt x="2900" y="2419"/>
                  <a:pt x="2975" y="2479"/>
                  <a:pt x="3114" y="2597"/>
                </a:cubicBezTo>
                <a:cubicBezTo>
                  <a:pt x="3253" y="2713"/>
                  <a:pt x="3408" y="2851"/>
                  <a:pt x="3578" y="3007"/>
                </a:cubicBezTo>
                <a:cubicBezTo>
                  <a:pt x="3745" y="3165"/>
                  <a:pt x="3907" y="3320"/>
                  <a:pt x="4060" y="3470"/>
                </a:cubicBezTo>
                <a:cubicBezTo>
                  <a:pt x="4215" y="3617"/>
                  <a:pt x="4307" y="3707"/>
                  <a:pt x="4336" y="3744"/>
                </a:cubicBezTo>
                <a:cubicBezTo>
                  <a:pt x="4660" y="3518"/>
                  <a:pt x="4999" y="3354"/>
                  <a:pt x="5352" y="3244"/>
                </a:cubicBezTo>
                <a:cubicBezTo>
                  <a:pt x="5352" y="3173"/>
                  <a:pt x="5362" y="3004"/>
                  <a:pt x="5385" y="2747"/>
                </a:cubicBezTo>
                <a:cubicBezTo>
                  <a:pt x="5406" y="2484"/>
                  <a:pt x="5435" y="2225"/>
                  <a:pt x="5463" y="1968"/>
                </a:cubicBezTo>
                <a:cubicBezTo>
                  <a:pt x="5494" y="1708"/>
                  <a:pt x="5534" y="1476"/>
                  <a:pt x="5583" y="1264"/>
                </a:cubicBezTo>
                <a:cubicBezTo>
                  <a:pt x="5630" y="1053"/>
                  <a:pt x="5694" y="948"/>
                  <a:pt x="5769" y="948"/>
                </a:cubicBezTo>
                <a:lnTo>
                  <a:pt x="7774" y="948"/>
                </a:lnTo>
                <a:cubicBezTo>
                  <a:pt x="7833" y="948"/>
                  <a:pt x="7892" y="1053"/>
                  <a:pt x="7948" y="1264"/>
                </a:cubicBezTo>
                <a:cubicBezTo>
                  <a:pt x="8005" y="1476"/>
                  <a:pt x="8047" y="1708"/>
                  <a:pt x="8078" y="1968"/>
                </a:cubicBezTo>
                <a:cubicBezTo>
                  <a:pt x="8109" y="2225"/>
                  <a:pt x="8134" y="2484"/>
                  <a:pt x="8156" y="2747"/>
                </a:cubicBezTo>
                <a:cubicBezTo>
                  <a:pt x="8179" y="3004"/>
                  <a:pt x="8198" y="3173"/>
                  <a:pt x="8212" y="3244"/>
                </a:cubicBezTo>
                <a:cubicBezTo>
                  <a:pt x="8551" y="3354"/>
                  <a:pt x="8873" y="3512"/>
                  <a:pt x="9182" y="3715"/>
                </a:cubicBezTo>
                <a:cubicBezTo>
                  <a:pt x="9415" y="3512"/>
                  <a:pt x="9650" y="3306"/>
                  <a:pt x="9886" y="3106"/>
                </a:cubicBezTo>
                <a:cubicBezTo>
                  <a:pt x="10123" y="2899"/>
                  <a:pt x="10352" y="2691"/>
                  <a:pt x="10568" y="2476"/>
                </a:cubicBezTo>
                <a:lnTo>
                  <a:pt x="10658" y="2419"/>
                </a:lnTo>
                <a:cubicBezTo>
                  <a:pt x="10688" y="2419"/>
                  <a:pt x="10792" y="2518"/>
                  <a:pt x="10968" y="2710"/>
                </a:cubicBezTo>
                <a:cubicBezTo>
                  <a:pt x="11145" y="2905"/>
                  <a:pt x="11331" y="3117"/>
                  <a:pt x="11526" y="3348"/>
                </a:cubicBezTo>
                <a:cubicBezTo>
                  <a:pt x="11721" y="3577"/>
                  <a:pt x="11900" y="3797"/>
                  <a:pt x="12060" y="4009"/>
                </a:cubicBezTo>
                <a:cubicBezTo>
                  <a:pt x="12223" y="4221"/>
                  <a:pt x="12303" y="4354"/>
                  <a:pt x="12303" y="4407"/>
                </a:cubicBezTo>
                <a:cubicBezTo>
                  <a:pt x="12303" y="4444"/>
                  <a:pt x="12253" y="4543"/>
                  <a:pt x="12152" y="4712"/>
                </a:cubicBezTo>
                <a:cubicBezTo>
                  <a:pt x="12049" y="4879"/>
                  <a:pt x="11936" y="5057"/>
                  <a:pt x="11813" y="5251"/>
                </a:cubicBezTo>
                <a:cubicBezTo>
                  <a:pt x="11689" y="5446"/>
                  <a:pt x="11568" y="5630"/>
                  <a:pt x="11453" y="5808"/>
                </a:cubicBezTo>
                <a:cubicBezTo>
                  <a:pt x="11335" y="5983"/>
                  <a:pt x="11260" y="6096"/>
                  <a:pt x="11234" y="6152"/>
                </a:cubicBezTo>
                <a:moveTo>
                  <a:pt x="6781" y="11545"/>
                </a:moveTo>
                <a:cubicBezTo>
                  <a:pt x="7061" y="11545"/>
                  <a:pt x="7322" y="11480"/>
                  <a:pt x="7570" y="11356"/>
                </a:cubicBezTo>
                <a:cubicBezTo>
                  <a:pt x="7819" y="11229"/>
                  <a:pt x="8036" y="11057"/>
                  <a:pt x="8219" y="10837"/>
                </a:cubicBezTo>
                <a:cubicBezTo>
                  <a:pt x="8403" y="10616"/>
                  <a:pt x="8546" y="10357"/>
                  <a:pt x="8652" y="10060"/>
                </a:cubicBezTo>
                <a:cubicBezTo>
                  <a:pt x="8758" y="9761"/>
                  <a:pt x="8810" y="9447"/>
                  <a:pt x="8810" y="9111"/>
                </a:cubicBezTo>
                <a:cubicBezTo>
                  <a:pt x="8810" y="8778"/>
                  <a:pt x="8758" y="8459"/>
                  <a:pt x="8652" y="8160"/>
                </a:cubicBezTo>
                <a:cubicBezTo>
                  <a:pt x="8546" y="7858"/>
                  <a:pt x="8403" y="7592"/>
                  <a:pt x="8219" y="7372"/>
                </a:cubicBezTo>
                <a:cubicBezTo>
                  <a:pt x="8036" y="7152"/>
                  <a:pt x="7819" y="6980"/>
                  <a:pt x="7570" y="6847"/>
                </a:cubicBezTo>
                <a:cubicBezTo>
                  <a:pt x="7322" y="6717"/>
                  <a:pt x="7061" y="6649"/>
                  <a:pt x="6781" y="6649"/>
                </a:cubicBezTo>
                <a:cubicBezTo>
                  <a:pt x="6211" y="6649"/>
                  <a:pt x="5727" y="6889"/>
                  <a:pt x="5329" y="7367"/>
                </a:cubicBezTo>
                <a:cubicBezTo>
                  <a:pt x="4931" y="7844"/>
                  <a:pt x="4731" y="8425"/>
                  <a:pt x="4731" y="9111"/>
                </a:cubicBezTo>
                <a:cubicBezTo>
                  <a:pt x="4731" y="9448"/>
                  <a:pt x="4785" y="9761"/>
                  <a:pt x="4896" y="10060"/>
                </a:cubicBezTo>
                <a:cubicBezTo>
                  <a:pt x="5004" y="10357"/>
                  <a:pt x="5150" y="10616"/>
                  <a:pt x="5334" y="10837"/>
                </a:cubicBezTo>
                <a:cubicBezTo>
                  <a:pt x="5517" y="11057"/>
                  <a:pt x="5736" y="11229"/>
                  <a:pt x="5988" y="11356"/>
                </a:cubicBezTo>
                <a:cubicBezTo>
                  <a:pt x="6240" y="11480"/>
                  <a:pt x="6501" y="11545"/>
                  <a:pt x="6781" y="11545"/>
                </a:cubicBezTo>
                <a:moveTo>
                  <a:pt x="20496" y="16952"/>
                </a:moveTo>
                <a:cubicBezTo>
                  <a:pt x="20428" y="17294"/>
                  <a:pt x="20341" y="17613"/>
                  <a:pt x="20235" y="17913"/>
                </a:cubicBezTo>
                <a:cubicBezTo>
                  <a:pt x="20251" y="17963"/>
                  <a:pt x="20294" y="18051"/>
                  <a:pt x="20364" y="18161"/>
                </a:cubicBezTo>
                <a:cubicBezTo>
                  <a:pt x="20437" y="18274"/>
                  <a:pt x="20508" y="18398"/>
                  <a:pt x="20574" y="18528"/>
                </a:cubicBezTo>
                <a:cubicBezTo>
                  <a:pt x="20642" y="18655"/>
                  <a:pt x="20701" y="18779"/>
                  <a:pt x="20755" y="18898"/>
                </a:cubicBezTo>
                <a:cubicBezTo>
                  <a:pt x="20807" y="19014"/>
                  <a:pt x="20833" y="19098"/>
                  <a:pt x="20833" y="19141"/>
                </a:cubicBezTo>
                <a:cubicBezTo>
                  <a:pt x="20833" y="19177"/>
                  <a:pt x="20762" y="19282"/>
                  <a:pt x="20626" y="19460"/>
                </a:cubicBezTo>
                <a:cubicBezTo>
                  <a:pt x="20487" y="19635"/>
                  <a:pt x="20324" y="19821"/>
                  <a:pt x="20141" y="20013"/>
                </a:cubicBezTo>
                <a:cubicBezTo>
                  <a:pt x="19957" y="20205"/>
                  <a:pt x="19778" y="20389"/>
                  <a:pt x="19611" y="20558"/>
                </a:cubicBezTo>
                <a:cubicBezTo>
                  <a:pt x="19442" y="20730"/>
                  <a:pt x="19333" y="20849"/>
                  <a:pt x="19289" y="20911"/>
                </a:cubicBezTo>
                <a:lnTo>
                  <a:pt x="19199" y="20968"/>
                </a:lnTo>
                <a:cubicBezTo>
                  <a:pt x="19169" y="20968"/>
                  <a:pt x="19107" y="20928"/>
                  <a:pt x="19013" y="20852"/>
                </a:cubicBezTo>
                <a:cubicBezTo>
                  <a:pt x="18919" y="20773"/>
                  <a:pt x="18823" y="20685"/>
                  <a:pt x="18726" y="20586"/>
                </a:cubicBezTo>
                <a:cubicBezTo>
                  <a:pt x="18630" y="20488"/>
                  <a:pt x="18533" y="20392"/>
                  <a:pt x="18439" y="20295"/>
                </a:cubicBezTo>
                <a:cubicBezTo>
                  <a:pt x="18345" y="20199"/>
                  <a:pt x="18284" y="20137"/>
                  <a:pt x="18253" y="20101"/>
                </a:cubicBezTo>
                <a:cubicBezTo>
                  <a:pt x="17975" y="20208"/>
                  <a:pt x="17681" y="20295"/>
                  <a:pt x="17373" y="20358"/>
                </a:cubicBezTo>
                <a:cubicBezTo>
                  <a:pt x="17359" y="20411"/>
                  <a:pt x="17323" y="20510"/>
                  <a:pt x="17274" y="20649"/>
                </a:cubicBezTo>
                <a:cubicBezTo>
                  <a:pt x="17220" y="20787"/>
                  <a:pt x="17161" y="20925"/>
                  <a:pt x="17097" y="21061"/>
                </a:cubicBezTo>
                <a:cubicBezTo>
                  <a:pt x="17034" y="21196"/>
                  <a:pt x="16973" y="21320"/>
                  <a:pt x="16911" y="21431"/>
                </a:cubicBezTo>
                <a:cubicBezTo>
                  <a:pt x="16853" y="21546"/>
                  <a:pt x="16798" y="21600"/>
                  <a:pt x="16754" y="21600"/>
                </a:cubicBezTo>
                <a:cubicBezTo>
                  <a:pt x="16709" y="21600"/>
                  <a:pt x="16577" y="21569"/>
                  <a:pt x="16361" y="21498"/>
                </a:cubicBezTo>
                <a:cubicBezTo>
                  <a:pt x="16142" y="21431"/>
                  <a:pt x="15906" y="21349"/>
                  <a:pt x="15655" y="21247"/>
                </a:cubicBezTo>
                <a:cubicBezTo>
                  <a:pt x="15405" y="21148"/>
                  <a:pt x="15179" y="21044"/>
                  <a:pt x="14979" y="20931"/>
                </a:cubicBezTo>
                <a:cubicBezTo>
                  <a:pt x="14779" y="20818"/>
                  <a:pt x="14680" y="20719"/>
                  <a:pt x="14680" y="20629"/>
                </a:cubicBezTo>
                <a:cubicBezTo>
                  <a:pt x="14680" y="20420"/>
                  <a:pt x="14699" y="20205"/>
                  <a:pt x="14737" y="19985"/>
                </a:cubicBezTo>
                <a:cubicBezTo>
                  <a:pt x="14774" y="19765"/>
                  <a:pt x="14810" y="19556"/>
                  <a:pt x="14838" y="19355"/>
                </a:cubicBezTo>
                <a:cubicBezTo>
                  <a:pt x="14718" y="19248"/>
                  <a:pt x="14612" y="19129"/>
                  <a:pt x="14518" y="18999"/>
                </a:cubicBezTo>
                <a:cubicBezTo>
                  <a:pt x="14424" y="18870"/>
                  <a:pt x="14339" y="18731"/>
                  <a:pt x="14263" y="18587"/>
                </a:cubicBezTo>
                <a:cubicBezTo>
                  <a:pt x="14092" y="18607"/>
                  <a:pt x="13920" y="18618"/>
                  <a:pt x="13750" y="18630"/>
                </a:cubicBezTo>
                <a:cubicBezTo>
                  <a:pt x="13583" y="18638"/>
                  <a:pt x="13414" y="18641"/>
                  <a:pt x="13251" y="18641"/>
                </a:cubicBezTo>
                <a:lnTo>
                  <a:pt x="13087" y="18641"/>
                </a:lnTo>
                <a:cubicBezTo>
                  <a:pt x="13037" y="18641"/>
                  <a:pt x="13007" y="18590"/>
                  <a:pt x="12990" y="18491"/>
                </a:cubicBezTo>
                <a:cubicBezTo>
                  <a:pt x="12976" y="18418"/>
                  <a:pt x="12945" y="18260"/>
                  <a:pt x="12901" y="18011"/>
                </a:cubicBezTo>
                <a:cubicBezTo>
                  <a:pt x="12856" y="17763"/>
                  <a:pt x="12804" y="17503"/>
                  <a:pt x="12748" y="17229"/>
                </a:cubicBezTo>
                <a:cubicBezTo>
                  <a:pt x="12691" y="16953"/>
                  <a:pt x="12644" y="16704"/>
                  <a:pt x="12609" y="16478"/>
                </a:cubicBezTo>
                <a:cubicBezTo>
                  <a:pt x="12569" y="16252"/>
                  <a:pt x="12552" y="16123"/>
                  <a:pt x="12552" y="16086"/>
                </a:cubicBezTo>
                <a:cubicBezTo>
                  <a:pt x="12552" y="16032"/>
                  <a:pt x="12602" y="15973"/>
                  <a:pt x="12703" y="15911"/>
                </a:cubicBezTo>
                <a:cubicBezTo>
                  <a:pt x="12804" y="15849"/>
                  <a:pt x="12922" y="15784"/>
                  <a:pt x="13054" y="15713"/>
                </a:cubicBezTo>
                <a:cubicBezTo>
                  <a:pt x="13183" y="15645"/>
                  <a:pt x="13310" y="15592"/>
                  <a:pt x="13430" y="15546"/>
                </a:cubicBezTo>
                <a:cubicBezTo>
                  <a:pt x="13550" y="15501"/>
                  <a:pt x="13633" y="15470"/>
                  <a:pt x="13677" y="15453"/>
                </a:cubicBezTo>
                <a:cubicBezTo>
                  <a:pt x="13708" y="15241"/>
                  <a:pt x="13743" y="15069"/>
                  <a:pt x="13786" y="14922"/>
                </a:cubicBezTo>
                <a:cubicBezTo>
                  <a:pt x="13826" y="14778"/>
                  <a:pt x="13885" y="14615"/>
                  <a:pt x="13960" y="14423"/>
                </a:cubicBezTo>
                <a:cubicBezTo>
                  <a:pt x="13929" y="14389"/>
                  <a:pt x="13882" y="14310"/>
                  <a:pt x="13814" y="14194"/>
                </a:cubicBezTo>
                <a:cubicBezTo>
                  <a:pt x="13746" y="14075"/>
                  <a:pt x="13677" y="13951"/>
                  <a:pt x="13604" y="13824"/>
                </a:cubicBezTo>
                <a:cubicBezTo>
                  <a:pt x="13534" y="13694"/>
                  <a:pt x="13470" y="13567"/>
                  <a:pt x="13418" y="13446"/>
                </a:cubicBezTo>
                <a:cubicBezTo>
                  <a:pt x="13367" y="13325"/>
                  <a:pt x="13341" y="13243"/>
                  <a:pt x="13341" y="13209"/>
                </a:cubicBezTo>
                <a:cubicBezTo>
                  <a:pt x="13341" y="13172"/>
                  <a:pt x="13409" y="13065"/>
                  <a:pt x="13548" y="12887"/>
                </a:cubicBezTo>
                <a:cubicBezTo>
                  <a:pt x="13687" y="12715"/>
                  <a:pt x="13849" y="12531"/>
                  <a:pt x="14033" y="12336"/>
                </a:cubicBezTo>
                <a:cubicBezTo>
                  <a:pt x="14216" y="12144"/>
                  <a:pt x="14393" y="11961"/>
                  <a:pt x="14562" y="11797"/>
                </a:cubicBezTo>
                <a:cubicBezTo>
                  <a:pt x="14732" y="11628"/>
                  <a:pt x="14838" y="11517"/>
                  <a:pt x="14883" y="11467"/>
                </a:cubicBezTo>
                <a:lnTo>
                  <a:pt x="14974" y="11410"/>
                </a:lnTo>
                <a:cubicBezTo>
                  <a:pt x="15005" y="11410"/>
                  <a:pt x="15066" y="11450"/>
                  <a:pt x="15160" y="11526"/>
                </a:cubicBezTo>
                <a:cubicBezTo>
                  <a:pt x="15254" y="11599"/>
                  <a:pt x="15349" y="11690"/>
                  <a:pt x="15447" y="11789"/>
                </a:cubicBezTo>
                <a:cubicBezTo>
                  <a:pt x="15544" y="11887"/>
                  <a:pt x="15640" y="11983"/>
                  <a:pt x="15735" y="12076"/>
                </a:cubicBezTo>
                <a:cubicBezTo>
                  <a:pt x="15829" y="12175"/>
                  <a:pt x="15890" y="12237"/>
                  <a:pt x="15920" y="12277"/>
                </a:cubicBezTo>
                <a:cubicBezTo>
                  <a:pt x="16184" y="12167"/>
                  <a:pt x="16469" y="12082"/>
                  <a:pt x="16777" y="12017"/>
                </a:cubicBezTo>
                <a:cubicBezTo>
                  <a:pt x="16791" y="11964"/>
                  <a:pt x="16827" y="11868"/>
                  <a:pt x="16878" y="11726"/>
                </a:cubicBezTo>
                <a:cubicBezTo>
                  <a:pt x="16930" y="11588"/>
                  <a:pt x="16991" y="11450"/>
                  <a:pt x="17064" y="11317"/>
                </a:cubicBezTo>
                <a:cubicBezTo>
                  <a:pt x="17135" y="11178"/>
                  <a:pt x="17201" y="11057"/>
                  <a:pt x="17262" y="10941"/>
                </a:cubicBezTo>
                <a:cubicBezTo>
                  <a:pt x="17321" y="10831"/>
                  <a:pt x="17373" y="10775"/>
                  <a:pt x="17420" y="10775"/>
                </a:cubicBezTo>
                <a:cubicBezTo>
                  <a:pt x="17448" y="10775"/>
                  <a:pt x="17575" y="10806"/>
                  <a:pt x="17803" y="10871"/>
                </a:cubicBezTo>
                <a:cubicBezTo>
                  <a:pt x="18027" y="10930"/>
                  <a:pt x="18265" y="11015"/>
                  <a:pt x="18517" y="11119"/>
                </a:cubicBezTo>
                <a:cubicBezTo>
                  <a:pt x="18768" y="11224"/>
                  <a:pt x="18997" y="11328"/>
                  <a:pt x="19199" y="11438"/>
                </a:cubicBezTo>
                <a:cubicBezTo>
                  <a:pt x="19402" y="11546"/>
                  <a:pt x="19503" y="11647"/>
                  <a:pt x="19503" y="11746"/>
                </a:cubicBezTo>
                <a:cubicBezTo>
                  <a:pt x="19503" y="11955"/>
                  <a:pt x="19482" y="12167"/>
                  <a:pt x="19442" y="12384"/>
                </a:cubicBezTo>
                <a:cubicBezTo>
                  <a:pt x="19399" y="12599"/>
                  <a:pt x="19364" y="12810"/>
                  <a:pt x="19333" y="13017"/>
                </a:cubicBezTo>
                <a:cubicBezTo>
                  <a:pt x="19453" y="13124"/>
                  <a:pt x="19562" y="13245"/>
                  <a:pt x="19656" y="13375"/>
                </a:cubicBezTo>
                <a:cubicBezTo>
                  <a:pt x="19750" y="13505"/>
                  <a:pt x="19835" y="13643"/>
                  <a:pt x="19910" y="13787"/>
                </a:cubicBezTo>
                <a:cubicBezTo>
                  <a:pt x="20096" y="13771"/>
                  <a:pt x="20282" y="13756"/>
                  <a:pt x="20466" y="13748"/>
                </a:cubicBezTo>
                <a:cubicBezTo>
                  <a:pt x="20651" y="13737"/>
                  <a:pt x="20830" y="13734"/>
                  <a:pt x="21002" y="13734"/>
                </a:cubicBezTo>
                <a:cubicBezTo>
                  <a:pt x="21061" y="13734"/>
                  <a:pt x="21129" y="13852"/>
                  <a:pt x="21205" y="14092"/>
                </a:cubicBezTo>
                <a:cubicBezTo>
                  <a:pt x="21280" y="14333"/>
                  <a:pt x="21346" y="14604"/>
                  <a:pt x="21402" y="14911"/>
                </a:cubicBezTo>
                <a:cubicBezTo>
                  <a:pt x="21459" y="15216"/>
                  <a:pt x="21506" y="15507"/>
                  <a:pt x="21544" y="15784"/>
                </a:cubicBezTo>
                <a:cubicBezTo>
                  <a:pt x="21581" y="16058"/>
                  <a:pt x="21600" y="16236"/>
                  <a:pt x="21600" y="16315"/>
                </a:cubicBezTo>
                <a:cubicBezTo>
                  <a:pt x="21600" y="16371"/>
                  <a:pt x="21548" y="16427"/>
                  <a:pt x="21447" y="16492"/>
                </a:cubicBezTo>
                <a:cubicBezTo>
                  <a:pt x="21346" y="16554"/>
                  <a:pt x="21235" y="16614"/>
                  <a:pt x="21115" y="16665"/>
                </a:cubicBezTo>
                <a:cubicBezTo>
                  <a:pt x="20995" y="16721"/>
                  <a:pt x="20873" y="16777"/>
                  <a:pt x="20748" y="16837"/>
                </a:cubicBezTo>
                <a:cubicBezTo>
                  <a:pt x="20623" y="16893"/>
                  <a:pt x="20541" y="16933"/>
                  <a:pt x="20496" y="16952"/>
                </a:cubicBezTo>
                <a:moveTo>
                  <a:pt x="20515" y="6070"/>
                </a:moveTo>
                <a:cubicBezTo>
                  <a:pt x="20416" y="6395"/>
                  <a:pt x="20301" y="6678"/>
                  <a:pt x="20164" y="6920"/>
                </a:cubicBezTo>
                <a:cubicBezTo>
                  <a:pt x="20181" y="6960"/>
                  <a:pt x="20211" y="7030"/>
                  <a:pt x="20256" y="7143"/>
                </a:cubicBezTo>
                <a:cubicBezTo>
                  <a:pt x="20301" y="7256"/>
                  <a:pt x="20353" y="7378"/>
                  <a:pt x="20409" y="7510"/>
                </a:cubicBezTo>
                <a:cubicBezTo>
                  <a:pt x="20463" y="7640"/>
                  <a:pt x="20510" y="7759"/>
                  <a:pt x="20550" y="7869"/>
                </a:cubicBezTo>
                <a:cubicBezTo>
                  <a:pt x="20586" y="7974"/>
                  <a:pt x="20604" y="8041"/>
                  <a:pt x="20604" y="8058"/>
                </a:cubicBezTo>
                <a:cubicBezTo>
                  <a:pt x="20604" y="8112"/>
                  <a:pt x="20520" y="8216"/>
                  <a:pt x="20353" y="8375"/>
                </a:cubicBezTo>
                <a:cubicBezTo>
                  <a:pt x="20183" y="8533"/>
                  <a:pt x="19995" y="8696"/>
                  <a:pt x="19788" y="8863"/>
                </a:cubicBezTo>
                <a:cubicBezTo>
                  <a:pt x="19581" y="9027"/>
                  <a:pt x="19388" y="9176"/>
                  <a:pt x="19209" y="9309"/>
                </a:cubicBezTo>
                <a:cubicBezTo>
                  <a:pt x="19027" y="9439"/>
                  <a:pt x="18931" y="9501"/>
                  <a:pt x="18914" y="9501"/>
                </a:cubicBezTo>
                <a:cubicBezTo>
                  <a:pt x="18886" y="9501"/>
                  <a:pt x="18832" y="9462"/>
                  <a:pt x="18757" y="9374"/>
                </a:cubicBezTo>
                <a:cubicBezTo>
                  <a:pt x="18684" y="9289"/>
                  <a:pt x="18601" y="9193"/>
                  <a:pt x="18514" y="9083"/>
                </a:cubicBezTo>
                <a:cubicBezTo>
                  <a:pt x="18430" y="8979"/>
                  <a:pt x="18352" y="8871"/>
                  <a:pt x="18284" y="8767"/>
                </a:cubicBezTo>
                <a:cubicBezTo>
                  <a:pt x="18215" y="8663"/>
                  <a:pt x="18168" y="8592"/>
                  <a:pt x="18138" y="8558"/>
                </a:cubicBezTo>
                <a:cubicBezTo>
                  <a:pt x="18032" y="8592"/>
                  <a:pt x="17926" y="8620"/>
                  <a:pt x="17815" y="8640"/>
                </a:cubicBezTo>
                <a:cubicBezTo>
                  <a:pt x="17707" y="8657"/>
                  <a:pt x="17596" y="8657"/>
                  <a:pt x="17483" y="8640"/>
                </a:cubicBezTo>
                <a:lnTo>
                  <a:pt x="17326" y="8640"/>
                </a:lnTo>
                <a:cubicBezTo>
                  <a:pt x="17297" y="8674"/>
                  <a:pt x="17250" y="8750"/>
                  <a:pt x="17192" y="8863"/>
                </a:cubicBezTo>
                <a:cubicBezTo>
                  <a:pt x="17130" y="8973"/>
                  <a:pt x="17067" y="9092"/>
                  <a:pt x="16994" y="9213"/>
                </a:cubicBezTo>
                <a:cubicBezTo>
                  <a:pt x="16923" y="9335"/>
                  <a:pt x="16853" y="9442"/>
                  <a:pt x="16784" y="9529"/>
                </a:cubicBezTo>
                <a:cubicBezTo>
                  <a:pt x="16718" y="9620"/>
                  <a:pt x="16669" y="9668"/>
                  <a:pt x="16638" y="9668"/>
                </a:cubicBezTo>
                <a:cubicBezTo>
                  <a:pt x="16610" y="9668"/>
                  <a:pt x="16495" y="9617"/>
                  <a:pt x="16302" y="9518"/>
                </a:cubicBezTo>
                <a:cubicBezTo>
                  <a:pt x="16106" y="9419"/>
                  <a:pt x="15902" y="9304"/>
                  <a:pt x="15687" y="9171"/>
                </a:cubicBezTo>
                <a:cubicBezTo>
                  <a:pt x="15473" y="9041"/>
                  <a:pt x="15278" y="8911"/>
                  <a:pt x="15101" y="8778"/>
                </a:cubicBezTo>
                <a:cubicBezTo>
                  <a:pt x="14925" y="8649"/>
                  <a:pt x="14835" y="8558"/>
                  <a:pt x="14835" y="8505"/>
                </a:cubicBezTo>
                <a:cubicBezTo>
                  <a:pt x="14835" y="8488"/>
                  <a:pt x="14847" y="8420"/>
                  <a:pt x="14868" y="8307"/>
                </a:cubicBezTo>
                <a:cubicBezTo>
                  <a:pt x="14892" y="8194"/>
                  <a:pt x="14923" y="8073"/>
                  <a:pt x="14960" y="7948"/>
                </a:cubicBezTo>
                <a:cubicBezTo>
                  <a:pt x="14998" y="7824"/>
                  <a:pt x="15031" y="7700"/>
                  <a:pt x="15061" y="7579"/>
                </a:cubicBezTo>
                <a:cubicBezTo>
                  <a:pt x="15092" y="7457"/>
                  <a:pt x="15113" y="7378"/>
                  <a:pt x="15130" y="7341"/>
                </a:cubicBezTo>
                <a:cubicBezTo>
                  <a:pt x="14958" y="7133"/>
                  <a:pt x="14814" y="6867"/>
                  <a:pt x="14701" y="6542"/>
                </a:cubicBezTo>
                <a:cubicBezTo>
                  <a:pt x="14303" y="6525"/>
                  <a:pt x="14021" y="6503"/>
                  <a:pt x="13856" y="6475"/>
                </a:cubicBezTo>
                <a:cubicBezTo>
                  <a:pt x="13692" y="6446"/>
                  <a:pt x="13581" y="6364"/>
                  <a:pt x="13529" y="6226"/>
                </a:cubicBezTo>
                <a:cubicBezTo>
                  <a:pt x="13477" y="6085"/>
                  <a:pt x="13459" y="5850"/>
                  <a:pt x="13473" y="5514"/>
                </a:cubicBezTo>
                <a:cubicBezTo>
                  <a:pt x="13489" y="5184"/>
                  <a:pt x="13473" y="4693"/>
                  <a:pt x="13428" y="4043"/>
                </a:cubicBezTo>
                <a:cubicBezTo>
                  <a:pt x="13428" y="3987"/>
                  <a:pt x="13475" y="3936"/>
                  <a:pt x="13569" y="3880"/>
                </a:cubicBezTo>
                <a:cubicBezTo>
                  <a:pt x="13663" y="3826"/>
                  <a:pt x="13774" y="3784"/>
                  <a:pt x="13901" y="3744"/>
                </a:cubicBezTo>
                <a:cubicBezTo>
                  <a:pt x="14028" y="3707"/>
                  <a:pt x="14155" y="3685"/>
                  <a:pt x="14280" y="3665"/>
                </a:cubicBezTo>
                <a:cubicBezTo>
                  <a:pt x="14402" y="3645"/>
                  <a:pt x="14487" y="3628"/>
                  <a:pt x="14532" y="3609"/>
                </a:cubicBezTo>
                <a:cubicBezTo>
                  <a:pt x="14607" y="3315"/>
                  <a:pt x="14722" y="3024"/>
                  <a:pt x="14880" y="2747"/>
                </a:cubicBezTo>
                <a:cubicBezTo>
                  <a:pt x="14866" y="2708"/>
                  <a:pt x="14835" y="2632"/>
                  <a:pt x="14791" y="2510"/>
                </a:cubicBezTo>
                <a:cubicBezTo>
                  <a:pt x="14746" y="2389"/>
                  <a:pt x="14699" y="2265"/>
                  <a:pt x="14650" y="2137"/>
                </a:cubicBezTo>
                <a:cubicBezTo>
                  <a:pt x="14602" y="2010"/>
                  <a:pt x="14558" y="1897"/>
                  <a:pt x="14522" y="1793"/>
                </a:cubicBezTo>
                <a:cubicBezTo>
                  <a:pt x="14482" y="1689"/>
                  <a:pt x="14466" y="1618"/>
                  <a:pt x="14466" y="1584"/>
                </a:cubicBezTo>
                <a:cubicBezTo>
                  <a:pt x="14466" y="1528"/>
                  <a:pt x="14546" y="1429"/>
                  <a:pt x="14706" y="1279"/>
                </a:cubicBezTo>
                <a:cubicBezTo>
                  <a:pt x="14868" y="1130"/>
                  <a:pt x="15052" y="971"/>
                  <a:pt x="15259" y="805"/>
                </a:cubicBezTo>
                <a:cubicBezTo>
                  <a:pt x="15464" y="641"/>
                  <a:pt x="15659" y="491"/>
                  <a:pt x="15840" y="367"/>
                </a:cubicBezTo>
                <a:cubicBezTo>
                  <a:pt x="16019" y="240"/>
                  <a:pt x="16125" y="178"/>
                  <a:pt x="16154" y="178"/>
                </a:cubicBezTo>
                <a:cubicBezTo>
                  <a:pt x="16184" y="178"/>
                  <a:pt x="16234" y="217"/>
                  <a:pt x="16302" y="296"/>
                </a:cubicBezTo>
                <a:cubicBezTo>
                  <a:pt x="16368" y="381"/>
                  <a:pt x="16445" y="477"/>
                  <a:pt x="16532" y="590"/>
                </a:cubicBezTo>
                <a:cubicBezTo>
                  <a:pt x="16620" y="700"/>
                  <a:pt x="16695" y="808"/>
                  <a:pt x="16763" y="906"/>
                </a:cubicBezTo>
                <a:cubicBezTo>
                  <a:pt x="16829" y="1005"/>
                  <a:pt x="16878" y="1073"/>
                  <a:pt x="16909" y="1110"/>
                </a:cubicBezTo>
                <a:cubicBezTo>
                  <a:pt x="17015" y="1073"/>
                  <a:pt x="17123" y="1048"/>
                  <a:pt x="17229" y="1028"/>
                </a:cubicBezTo>
                <a:cubicBezTo>
                  <a:pt x="17340" y="1008"/>
                  <a:pt x="17450" y="1008"/>
                  <a:pt x="17563" y="1028"/>
                </a:cubicBezTo>
                <a:lnTo>
                  <a:pt x="17721" y="1028"/>
                </a:lnTo>
                <a:cubicBezTo>
                  <a:pt x="17735" y="994"/>
                  <a:pt x="17778" y="918"/>
                  <a:pt x="17846" y="805"/>
                </a:cubicBezTo>
                <a:cubicBezTo>
                  <a:pt x="17912" y="692"/>
                  <a:pt x="17982" y="579"/>
                  <a:pt x="18053" y="460"/>
                </a:cubicBezTo>
                <a:cubicBezTo>
                  <a:pt x="18124" y="342"/>
                  <a:pt x="18189" y="237"/>
                  <a:pt x="18251" y="144"/>
                </a:cubicBezTo>
                <a:cubicBezTo>
                  <a:pt x="18310" y="51"/>
                  <a:pt x="18354" y="0"/>
                  <a:pt x="18385" y="0"/>
                </a:cubicBezTo>
                <a:cubicBezTo>
                  <a:pt x="18415" y="0"/>
                  <a:pt x="18528" y="54"/>
                  <a:pt x="18724" y="158"/>
                </a:cubicBezTo>
                <a:cubicBezTo>
                  <a:pt x="18919" y="260"/>
                  <a:pt x="19129" y="378"/>
                  <a:pt x="19350" y="508"/>
                </a:cubicBezTo>
                <a:cubicBezTo>
                  <a:pt x="19571" y="641"/>
                  <a:pt x="19771" y="765"/>
                  <a:pt x="19945" y="892"/>
                </a:cubicBezTo>
                <a:cubicBezTo>
                  <a:pt x="20122" y="1019"/>
                  <a:pt x="20211" y="1110"/>
                  <a:pt x="20211" y="1163"/>
                </a:cubicBezTo>
                <a:cubicBezTo>
                  <a:pt x="20211" y="1200"/>
                  <a:pt x="20197" y="1268"/>
                  <a:pt x="20164" y="1372"/>
                </a:cubicBezTo>
                <a:cubicBezTo>
                  <a:pt x="20136" y="1477"/>
                  <a:pt x="20105" y="1593"/>
                  <a:pt x="20075" y="1725"/>
                </a:cubicBezTo>
                <a:cubicBezTo>
                  <a:pt x="20047" y="1855"/>
                  <a:pt x="20014" y="1979"/>
                  <a:pt x="19981" y="2095"/>
                </a:cubicBezTo>
                <a:cubicBezTo>
                  <a:pt x="19945" y="2214"/>
                  <a:pt x="19922" y="2290"/>
                  <a:pt x="19908" y="2327"/>
                </a:cubicBezTo>
                <a:cubicBezTo>
                  <a:pt x="20058" y="2552"/>
                  <a:pt x="20204" y="2824"/>
                  <a:pt x="20345" y="3137"/>
                </a:cubicBezTo>
                <a:cubicBezTo>
                  <a:pt x="20729" y="3174"/>
                  <a:pt x="21007" y="3205"/>
                  <a:pt x="21181" y="3233"/>
                </a:cubicBezTo>
                <a:cubicBezTo>
                  <a:pt x="21353" y="3258"/>
                  <a:pt x="21461" y="3343"/>
                  <a:pt x="21506" y="3478"/>
                </a:cubicBezTo>
                <a:cubicBezTo>
                  <a:pt x="21551" y="3623"/>
                  <a:pt x="21572" y="3854"/>
                  <a:pt x="21562" y="4184"/>
                </a:cubicBezTo>
                <a:cubicBezTo>
                  <a:pt x="21555" y="4515"/>
                  <a:pt x="21567" y="4995"/>
                  <a:pt x="21598" y="5624"/>
                </a:cubicBezTo>
                <a:cubicBezTo>
                  <a:pt x="21598" y="5678"/>
                  <a:pt x="21551" y="5735"/>
                  <a:pt x="21456" y="5794"/>
                </a:cubicBezTo>
                <a:cubicBezTo>
                  <a:pt x="21362" y="5850"/>
                  <a:pt x="21254" y="5901"/>
                  <a:pt x="21136" y="5935"/>
                </a:cubicBezTo>
                <a:cubicBezTo>
                  <a:pt x="21014" y="5972"/>
                  <a:pt x="20894" y="6000"/>
                  <a:pt x="20769" y="6017"/>
                </a:cubicBezTo>
                <a:cubicBezTo>
                  <a:pt x="20647" y="6034"/>
                  <a:pt x="20560" y="6053"/>
                  <a:pt x="20515" y="6070"/>
                </a:cubicBezTo>
                <a:moveTo>
                  <a:pt x="15739" y="16167"/>
                </a:moveTo>
                <a:cubicBezTo>
                  <a:pt x="15739" y="16611"/>
                  <a:pt x="15869" y="16992"/>
                  <a:pt x="16130" y="17317"/>
                </a:cubicBezTo>
                <a:cubicBezTo>
                  <a:pt x="16389" y="17641"/>
                  <a:pt x="16704" y="17802"/>
                  <a:pt x="17081" y="17802"/>
                </a:cubicBezTo>
                <a:cubicBezTo>
                  <a:pt x="17448" y="17802"/>
                  <a:pt x="17766" y="17647"/>
                  <a:pt x="18034" y="17339"/>
                </a:cubicBezTo>
                <a:cubicBezTo>
                  <a:pt x="18300" y="17023"/>
                  <a:pt x="18434" y="16639"/>
                  <a:pt x="18434" y="16167"/>
                </a:cubicBezTo>
                <a:cubicBezTo>
                  <a:pt x="18434" y="15724"/>
                  <a:pt x="18302" y="15351"/>
                  <a:pt x="18044" y="15038"/>
                </a:cubicBezTo>
                <a:cubicBezTo>
                  <a:pt x="17785" y="14727"/>
                  <a:pt x="17465" y="14572"/>
                  <a:pt x="17081" y="14572"/>
                </a:cubicBezTo>
                <a:cubicBezTo>
                  <a:pt x="16714" y="14572"/>
                  <a:pt x="16396" y="14727"/>
                  <a:pt x="16135" y="15038"/>
                </a:cubicBezTo>
                <a:cubicBezTo>
                  <a:pt x="15869" y="15351"/>
                  <a:pt x="15739" y="15724"/>
                  <a:pt x="15739" y="16167"/>
                </a:cubicBezTo>
                <a:moveTo>
                  <a:pt x="16292" y="4825"/>
                </a:moveTo>
                <a:cubicBezTo>
                  <a:pt x="16292" y="5249"/>
                  <a:pt x="16410" y="5602"/>
                  <a:pt x="16648" y="5887"/>
                </a:cubicBezTo>
                <a:cubicBezTo>
                  <a:pt x="16883" y="6172"/>
                  <a:pt x="17173" y="6313"/>
                  <a:pt x="17509" y="6313"/>
                </a:cubicBezTo>
                <a:cubicBezTo>
                  <a:pt x="17862" y="6313"/>
                  <a:pt x="18159" y="6172"/>
                  <a:pt x="18399" y="5887"/>
                </a:cubicBezTo>
                <a:cubicBezTo>
                  <a:pt x="18639" y="5602"/>
                  <a:pt x="18759" y="5257"/>
                  <a:pt x="18759" y="4853"/>
                </a:cubicBezTo>
                <a:cubicBezTo>
                  <a:pt x="18759" y="4430"/>
                  <a:pt x="18641" y="4074"/>
                  <a:pt x="18404" y="3786"/>
                </a:cubicBezTo>
                <a:cubicBezTo>
                  <a:pt x="18168" y="3495"/>
                  <a:pt x="17876" y="3354"/>
                  <a:pt x="17530" y="3354"/>
                </a:cubicBezTo>
                <a:cubicBezTo>
                  <a:pt x="17177" y="3354"/>
                  <a:pt x="16883" y="3495"/>
                  <a:pt x="16648" y="3786"/>
                </a:cubicBezTo>
                <a:cubicBezTo>
                  <a:pt x="16408" y="4074"/>
                  <a:pt x="16292" y="4421"/>
                  <a:pt x="16292" y="4825"/>
                </a:cubicBezTo>
              </a:path>
            </a:pathLst>
          </a:custGeom>
          <a:solidFill>
            <a:schemeClr val="bg1"/>
          </a:solidFill>
          <a:ln w="19050">
            <a:solidFill>
              <a:schemeClr val="tx1"/>
            </a:solid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s-ES"/>
          </a:p>
        </p:txBody>
      </p:sp>
      <p:sp>
        <p:nvSpPr>
          <p:cNvPr id="25" name="TextBox 24"/>
          <p:cNvSpPr txBox="1"/>
          <p:nvPr/>
        </p:nvSpPr>
        <p:spPr>
          <a:xfrm>
            <a:off x="1153364" y="1853977"/>
            <a:ext cx="1555685" cy="830997"/>
          </a:xfrm>
          <a:prstGeom prst="rect">
            <a:avLst/>
          </a:prstGeom>
          <a:noFill/>
        </p:spPr>
        <p:txBody>
          <a:bodyPr wrap="square" rtlCol="0">
            <a:spAutoFit/>
          </a:bodyPr>
          <a:lstStyle/>
          <a:p>
            <a:r>
              <a:rPr lang="en-US" sz="1600" b="1" dirty="0" smtClean="0">
                <a:latin typeface="+mj-lt"/>
              </a:rPr>
              <a:t>Audit trail, Register Users &amp; User Workflows </a:t>
            </a:r>
            <a:endParaRPr lang="en-US" sz="1600" b="1" dirty="0">
              <a:latin typeface="+mj-lt"/>
            </a:endParaRPr>
          </a:p>
        </p:txBody>
      </p:sp>
      <p:sp>
        <p:nvSpPr>
          <p:cNvPr id="26" name="Rectangle 25"/>
          <p:cNvSpPr/>
          <p:nvPr/>
        </p:nvSpPr>
        <p:spPr>
          <a:xfrm>
            <a:off x="7573642" y="1116062"/>
            <a:ext cx="4144918" cy="19584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7573642" y="3121683"/>
            <a:ext cx="4144918" cy="16636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752500" y="1116062"/>
            <a:ext cx="4760191" cy="19584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2752500" y="3121683"/>
            <a:ext cx="4760191" cy="16636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0" name="Table 29"/>
          <p:cNvGraphicFramePr>
            <a:graphicFrameLocks noGrp="1"/>
          </p:cNvGraphicFramePr>
          <p:nvPr>
            <p:extLst>
              <p:ext uri="{D42A27DB-BD31-4B8C-83A1-F6EECF244321}">
                <p14:modId xmlns:p14="http://schemas.microsoft.com/office/powerpoint/2010/main" val="2392087779"/>
              </p:ext>
            </p:extLst>
          </p:nvPr>
        </p:nvGraphicFramePr>
        <p:xfrm>
          <a:off x="2798652" y="5056593"/>
          <a:ext cx="8911792" cy="914400"/>
        </p:xfrm>
        <a:graphic>
          <a:graphicData uri="http://schemas.openxmlformats.org/drawingml/2006/table">
            <a:tbl>
              <a:tblPr firstRow="1" bandRow="1">
                <a:tableStyleId>{2D5ABB26-0587-4C30-8999-92F81FD0307C}</a:tableStyleId>
              </a:tblPr>
              <a:tblGrid>
                <a:gridCol w="1786600"/>
                <a:gridCol w="7125192"/>
              </a:tblGrid>
              <a:tr h="275275">
                <a:tc>
                  <a:txBody>
                    <a:bodyPr/>
                    <a:lstStyle/>
                    <a:p>
                      <a:r>
                        <a:rPr lang="en-US" sz="1400" b="1" dirty="0" smtClean="0"/>
                        <a:t>Audit Trail</a:t>
                      </a:r>
                      <a:endParaRPr lang="en-US" sz="14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Details all logged activities of system users (activity, machine no., IP</a:t>
                      </a:r>
                      <a:r>
                        <a:rPr lang="en-US" sz="1400" baseline="0" dirty="0" smtClean="0"/>
                        <a:t> address)</a:t>
                      </a:r>
                      <a:endParaRPr lang="en-US" sz="1400" dirty="0" smtClean="0"/>
                    </a:p>
                  </a:txBody>
                  <a:tcPr/>
                </a:tc>
              </a:tr>
              <a:tr h="230473">
                <a:tc>
                  <a:txBody>
                    <a:bodyPr/>
                    <a:lstStyle/>
                    <a:p>
                      <a:r>
                        <a:rPr lang="en-US" sz="1400" b="1" dirty="0" smtClean="0"/>
                        <a:t>Register Users</a:t>
                      </a:r>
                      <a:endParaRPr lang="en-US" sz="1400" b="1" dirty="0"/>
                    </a:p>
                  </a:txBody>
                  <a:tcPr/>
                </a:tc>
                <a:tc>
                  <a:txBody>
                    <a:bodyPr/>
                    <a:lstStyle/>
                    <a:p>
                      <a:r>
                        <a:rPr lang="en-US" sz="1400" dirty="0" smtClean="0"/>
                        <a:t>Register</a:t>
                      </a:r>
                      <a:r>
                        <a:rPr lang="en-US" sz="1400" baseline="0" dirty="0" smtClean="0"/>
                        <a:t> users, using Active Directory or email</a:t>
                      </a:r>
                      <a:endParaRPr lang="en-US" sz="1400" dirty="0"/>
                    </a:p>
                  </a:txBody>
                  <a:tcPr/>
                </a:tc>
              </a:tr>
              <a:tr h="190717">
                <a:tc>
                  <a:txBody>
                    <a:bodyPr/>
                    <a:lstStyle/>
                    <a:p>
                      <a:r>
                        <a:rPr lang="en-US" sz="1400" b="1" dirty="0" smtClean="0"/>
                        <a:t>System Messages</a:t>
                      </a:r>
                      <a:endParaRPr lang="en-US" sz="1400" b="1" dirty="0"/>
                    </a:p>
                  </a:txBody>
                  <a:tcPr/>
                </a:tc>
                <a:tc>
                  <a:txBody>
                    <a:bodyPr/>
                    <a:lstStyle/>
                    <a:p>
                      <a:r>
                        <a:rPr lang="en-US" sz="1400" dirty="0" smtClean="0"/>
                        <a:t>Add/Assign user to different roles/access</a:t>
                      </a:r>
                      <a:r>
                        <a:rPr lang="en-US" sz="1400" baseline="0" dirty="0" smtClean="0"/>
                        <a:t> levels</a:t>
                      </a:r>
                      <a:endParaRPr lang="en-US" sz="1400" dirty="0"/>
                    </a:p>
                  </a:txBody>
                  <a:tcPr/>
                </a:tc>
              </a:tr>
            </a:tbl>
          </a:graphicData>
        </a:graphic>
      </p:graphicFrame>
      <p:pic>
        <p:nvPicPr>
          <p:cNvPr id="32" name="Picture 31"/>
          <p:cNvPicPr/>
          <p:nvPr/>
        </p:nvPicPr>
        <p:blipFill>
          <a:blip r:embed="rId3"/>
          <a:stretch>
            <a:fillRect/>
          </a:stretch>
        </p:blipFill>
        <p:spPr>
          <a:xfrm>
            <a:off x="2809755" y="1181617"/>
            <a:ext cx="4663181" cy="1896341"/>
          </a:xfrm>
          <a:prstGeom prst="rect">
            <a:avLst/>
          </a:prstGeom>
        </p:spPr>
      </p:pic>
      <p:pic>
        <p:nvPicPr>
          <p:cNvPr id="33" name="Picture 32"/>
          <p:cNvPicPr/>
          <p:nvPr/>
        </p:nvPicPr>
        <p:blipFill>
          <a:blip r:embed="rId4"/>
          <a:stretch>
            <a:fillRect/>
          </a:stretch>
        </p:blipFill>
        <p:spPr>
          <a:xfrm>
            <a:off x="7618344" y="1165662"/>
            <a:ext cx="4066909" cy="1874206"/>
          </a:xfrm>
          <a:prstGeom prst="rect">
            <a:avLst/>
          </a:prstGeom>
        </p:spPr>
      </p:pic>
      <p:pic>
        <p:nvPicPr>
          <p:cNvPr id="34" name="Picture 33"/>
          <p:cNvPicPr/>
          <p:nvPr/>
        </p:nvPicPr>
        <p:blipFill>
          <a:blip r:embed="rId5"/>
          <a:stretch>
            <a:fillRect/>
          </a:stretch>
        </p:blipFill>
        <p:spPr>
          <a:xfrm>
            <a:off x="7618344" y="3185002"/>
            <a:ext cx="4066909" cy="1548931"/>
          </a:xfrm>
          <a:prstGeom prst="rect">
            <a:avLst/>
          </a:prstGeom>
        </p:spPr>
      </p:pic>
      <p:pic>
        <p:nvPicPr>
          <p:cNvPr id="35" name="Picture 34"/>
          <p:cNvPicPr/>
          <p:nvPr/>
        </p:nvPicPr>
        <p:blipFill>
          <a:blip r:embed="rId6"/>
          <a:stretch>
            <a:fillRect/>
          </a:stretch>
        </p:blipFill>
        <p:spPr>
          <a:xfrm>
            <a:off x="2792795" y="3146729"/>
            <a:ext cx="4653637" cy="1614032"/>
          </a:xfrm>
          <a:prstGeom prst="rect">
            <a:avLst/>
          </a:prstGeom>
        </p:spPr>
      </p:pic>
    </p:spTree>
    <p:extLst>
      <p:ext uri="{BB962C8B-B14F-4D97-AF65-F5344CB8AC3E}">
        <p14:creationId xmlns:p14="http://schemas.microsoft.com/office/powerpoint/2010/main" val="2185740694"/>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71428" y="6271456"/>
            <a:ext cx="13534857" cy="110556"/>
            <a:chOff x="-170626" y="0"/>
            <a:chExt cx="13534857" cy="166915"/>
          </a:xfrm>
        </p:grpSpPr>
        <p:sp>
          <p:nvSpPr>
            <p:cNvPr id="5" name="Parallelogram 4"/>
            <p:cNvSpPr/>
            <p:nvPr/>
          </p:nvSpPr>
          <p:spPr>
            <a:xfrm>
              <a:off x="-170626" y="0"/>
              <a:ext cx="4511619" cy="166915"/>
            </a:xfrm>
            <a:prstGeom prst="parallelogram">
              <a:avLst>
                <a:gd name="adj" fmla="val 114362"/>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Parallelogram 5"/>
            <p:cNvSpPr/>
            <p:nvPr/>
          </p:nvSpPr>
          <p:spPr>
            <a:xfrm>
              <a:off x="4340993"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Parallelogram 6"/>
            <p:cNvSpPr/>
            <p:nvPr/>
          </p:nvSpPr>
          <p:spPr>
            <a:xfrm>
              <a:off x="8852612" y="0"/>
              <a:ext cx="4511619" cy="166915"/>
            </a:xfrm>
            <a:prstGeom prst="parallelogram">
              <a:avLst>
                <a:gd name="adj" fmla="val 114362"/>
              </a:avLst>
            </a:prstGeom>
            <a:solidFill>
              <a:srgbClr val="281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pic>
        <p:nvPicPr>
          <p:cNvPr id="8" name="Picture 7" descr="ATMetzgeLogo.jpg"/>
          <p:cNvPicPr/>
          <p:nvPr/>
        </p:nvPicPr>
        <p:blipFill>
          <a:blip r:embed="rId2"/>
          <a:stretch>
            <a:fillRect/>
          </a:stretch>
        </p:blipFill>
        <p:spPr>
          <a:xfrm>
            <a:off x="10167135" y="6448520"/>
            <a:ext cx="1577929" cy="384428"/>
          </a:xfrm>
          <a:prstGeom prst="rect">
            <a:avLst/>
          </a:prstGeom>
        </p:spPr>
      </p:pic>
      <p:sp>
        <p:nvSpPr>
          <p:cNvPr id="9" name="Text Box 1"/>
          <p:cNvSpPr txBox="1">
            <a:spLocks noChangeArrowheads="1"/>
          </p:cNvSpPr>
          <p:nvPr/>
        </p:nvSpPr>
        <p:spPr bwMode="auto">
          <a:xfrm>
            <a:off x="11482714" y="6653260"/>
            <a:ext cx="571500" cy="181841"/>
          </a:xfrm>
          <a:prstGeom prst="rect">
            <a:avLst/>
          </a:prstGeom>
          <a:noFill/>
          <a:ln>
            <a:noFill/>
          </a:ln>
          <a:extLst/>
        </p:spPr>
        <p:txBody>
          <a:bodyPr rot="0" vert="horz" wrap="square" lIns="91440" tIns="45720" rIns="91440" bIns="45720" anchor="t" anchorCtr="0" upright="1">
            <a:noAutofit/>
          </a:bodyPr>
          <a:lstStyle/>
          <a:p>
            <a:r>
              <a:rPr lang="en-US" sz="500" b="1" dirty="0">
                <a:solidFill>
                  <a:srgbClr val="0F243E"/>
                </a:solidFill>
                <a:latin typeface="Arial Narrow" panose="020B0606020202030204" pitchFamily="34" charset="0"/>
                <a:ea typeface="Times New Roman" panose="02020603050405020304" pitchFamily="18" charset="0"/>
              </a:rPr>
              <a:t>RC: 1031898</a:t>
            </a:r>
            <a:endParaRPr lang="en-US" sz="800" dirty="0">
              <a:solidFill>
                <a:prstClr val="black"/>
              </a:solidFill>
              <a:latin typeface="Times New Roman" panose="02020603050405020304" pitchFamily="18" charset="0"/>
              <a:ea typeface="Times New Roman" panose="02020603050405020304" pitchFamily="18" charset="0"/>
            </a:endParaRPr>
          </a:p>
        </p:txBody>
      </p:sp>
      <p:sp>
        <p:nvSpPr>
          <p:cNvPr id="10" name="Title 1"/>
          <p:cNvSpPr>
            <a:spLocks noGrp="1"/>
          </p:cNvSpPr>
          <p:nvPr>
            <p:ph type="title"/>
          </p:nvPr>
        </p:nvSpPr>
        <p:spPr>
          <a:xfrm>
            <a:off x="760114" y="168442"/>
            <a:ext cx="8909366" cy="837127"/>
          </a:xfrm>
        </p:spPr>
        <p:txBody>
          <a:bodyPr/>
          <a:lstStyle/>
          <a:p>
            <a:r>
              <a:rPr lang="en-US" sz="3600" dirty="0" smtClean="0"/>
              <a:t>Met Core: Dashboard, Workflows &amp; Reports</a:t>
            </a:r>
            <a:endParaRPr lang="en-US" dirty="0"/>
          </a:p>
        </p:txBody>
      </p:sp>
      <p:grpSp>
        <p:nvGrpSpPr>
          <p:cNvPr id="11" name="Group 10"/>
          <p:cNvGrpSpPr/>
          <p:nvPr/>
        </p:nvGrpSpPr>
        <p:grpSpPr>
          <a:xfrm>
            <a:off x="760114" y="171929"/>
            <a:ext cx="1371600" cy="110556"/>
            <a:chOff x="-170626" y="0"/>
            <a:chExt cx="13534857" cy="166915"/>
          </a:xfrm>
        </p:grpSpPr>
        <p:sp>
          <p:nvSpPr>
            <p:cNvPr id="12" name="Parallelogram 11"/>
            <p:cNvSpPr/>
            <p:nvPr/>
          </p:nvSpPr>
          <p:spPr>
            <a:xfrm>
              <a:off x="-170626" y="0"/>
              <a:ext cx="4511619" cy="166915"/>
            </a:xfrm>
            <a:prstGeom prst="parallelogram">
              <a:avLst>
                <a:gd name="adj" fmla="val 114362"/>
              </a:avLst>
            </a:prstGeom>
            <a:solidFill>
              <a:srgbClr val="849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Parallelogram 12"/>
            <p:cNvSpPr/>
            <p:nvPr/>
          </p:nvSpPr>
          <p:spPr>
            <a:xfrm>
              <a:off x="4340993"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Parallelogram 13"/>
            <p:cNvSpPr/>
            <p:nvPr/>
          </p:nvSpPr>
          <p:spPr>
            <a:xfrm>
              <a:off x="8852612" y="0"/>
              <a:ext cx="4511619" cy="166915"/>
            </a:xfrm>
            <a:prstGeom prst="parallelogram">
              <a:avLst>
                <a:gd name="adj" fmla="val 114362"/>
              </a:avLst>
            </a:prstGeom>
            <a:solidFill>
              <a:srgbClr val="281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15" name="AutoShape 67"/>
          <p:cNvSpPr>
            <a:spLocks/>
          </p:cNvSpPr>
          <p:nvPr/>
        </p:nvSpPr>
        <p:spPr bwMode="auto">
          <a:xfrm>
            <a:off x="639246" y="2058556"/>
            <a:ext cx="381000" cy="381000"/>
          </a:xfrm>
          <a:custGeom>
            <a:avLst/>
            <a:gdLst/>
            <a:ahLst/>
            <a:cxnLst/>
            <a:rect l="0" t="0" r="r" b="b"/>
            <a:pathLst>
              <a:path w="21600" h="21600">
                <a:moveTo>
                  <a:pt x="11234" y="6152"/>
                </a:moveTo>
                <a:cubicBezTo>
                  <a:pt x="11406" y="6502"/>
                  <a:pt x="11552" y="6917"/>
                  <a:pt x="11672" y="7395"/>
                </a:cubicBezTo>
                <a:cubicBezTo>
                  <a:pt x="11747" y="7412"/>
                  <a:pt x="11886" y="7434"/>
                  <a:pt x="12089" y="7462"/>
                </a:cubicBezTo>
                <a:cubicBezTo>
                  <a:pt x="12291" y="7488"/>
                  <a:pt x="12501" y="7527"/>
                  <a:pt x="12715" y="7578"/>
                </a:cubicBezTo>
                <a:cubicBezTo>
                  <a:pt x="12929" y="7626"/>
                  <a:pt x="13120" y="7680"/>
                  <a:pt x="13289" y="7731"/>
                </a:cubicBezTo>
                <a:cubicBezTo>
                  <a:pt x="13459" y="7787"/>
                  <a:pt x="13543" y="7849"/>
                  <a:pt x="13543" y="7923"/>
                </a:cubicBezTo>
                <a:lnTo>
                  <a:pt x="13543" y="10328"/>
                </a:lnTo>
                <a:cubicBezTo>
                  <a:pt x="13543" y="10416"/>
                  <a:pt x="13459" y="10495"/>
                  <a:pt x="13289" y="10549"/>
                </a:cubicBezTo>
                <a:cubicBezTo>
                  <a:pt x="13120" y="10611"/>
                  <a:pt x="12929" y="10659"/>
                  <a:pt x="12715" y="10707"/>
                </a:cubicBezTo>
                <a:cubicBezTo>
                  <a:pt x="12501" y="10752"/>
                  <a:pt x="12289" y="10783"/>
                  <a:pt x="12077" y="10800"/>
                </a:cubicBezTo>
                <a:cubicBezTo>
                  <a:pt x="11867" y="10820"/>
                  <a:pt x="11731" y="10837"/>
                  <a:pt x="11672" y="10857"/>
                </a:cubicBezTo>
                <a:cubicBezTo>
                  <a:pt x="11566" y="11243"/>
                  <a:pt x="11430" y="11639"/>
                  <a:pt x="11255" y="12045"/>
                </a:cubicBezTo>
                <a:cubicBezTo>
                  <a:pt x="11430" y="12325"/>
                  <a:pt x="11594" y="12596"/>
                  <a:pt x="11757" y="12864"/>
                </a:cubicBezTo>
                <a:cubicBezTo>
                  <a:pt x="11919" y="13127"/>
                  <a:pt x="12100" y="13395"/>
                  <a:pt x="12303" y="13655"/>
                </a:cubicBezTo>
                <a:lnTo>
                  <a:pt x="12326" y="13787"/>
                </a:lnTo>
                <a:cubicBezTo>
                  <a:pt x="12326" y="13841"/>
                  <a:pt x="12249" y="13977"/>
                  <a:pt x="12096" y="14194"/>
                </a:cubicBezTo>
                <a:cubicBezTo>
                  <a:pt x="11940" y="14411"/>
                  <a:pt x="11761" y="14637"/>
                  <a:pt x="11559" y="14877"/>
                </a:cubicBezTo>
                <a:cubicBezTo>
                  <a:pt x="11357" y="15117"/>
                  <a:pt x="11166" y="15326"/>
                  <a:pt x="10992" y="15513"/>
                </a:cubicBezTo>
                <a:cubicBezTo>
                  <a:pt x="10813" y="15696"/>
                  <a:pt x="10702" y="15789"/>
                  <a:pt x="10658" y="15789"/>
                </a:cubicBezTo>
                <a:cubicBezTo>
                  <a:pt x="10643" y="15789"/>
                  <a:pt x="10566" y="15727"/>
                  <a:pt x="10427" y="15606"/>
                </a:cubicBezTo>
                <a:cubicBezTo>
                  <a:pt x="10288" y="15484"/>
                  <a:pt x="10135" y="15346"/>
                  <a:pt x="9966" y="15188"/>
                </a:cubicBezTo>
                <a:cubicBezTo>
                  <a:pt x="9796" y="15030"/>
                  <a:pt x="9638" y="14886"/>
                  <a:pt x="9493" y="14747"/>
                </a:cubicBezTo>
                <a:cubicBezTo>
                  <a:pt x="9344" y="14615"/>
                  <a:pt x="9250" y="14524"/>
                  <a:pt x="9205" y="14476"/>
                </a:cubicBezTo>
                <a:cubicBezTo>
                  <a:pt x="8866" y="14685"/>
                  <a:pt x="8537" y="14852"/>
                  <a:pt x="8212" y="14979"/>
                </a:cubicBezTo>
                <a:cubicBezTo>
                  <a:pt x="8212" y="15069"/>
                  <a:pt x="8200" y="15236"/>
                  <a:pt x="8179" y="15476"/>
                </a:cubicBezTo>
                <a:cubicBezTo>
                  <a:pt x="8156" y="15721"/>
                  <a:pt x="8127" y="15976"/>
                  <a:pt x="8090" y="16241"/>
                </a:cubicBezTo>
                <a:cubicBezTo>
                  <a:pt x="8052" y="16509"/>
                  <a:pt x="8005" y="16744"/>
                  <a:pt x="7948" y="16944"/>
                </a:cubicBezTo>
                <a:cubicBezTo>
                  <a:pt x="7892" y="17148"/>
                  <a:pt x="7833" y="17249"/>
                  <a:pt x="7774" y="17249"/>
                </a:cubicBezTo>
                <a:lnTo>
                  <a:pt x="5769" y="17249"/>
                </a:lnTo>
                <a:cubicBezTo>
                  <a:pt x="5708" y="17249"/>
                  <a:pt x="5651" y="17147"/>
                  <a:pt x="5595" y="16944"/>
                </a:cubicBezTo>
                <a:cubicBezTo>
                  <a:pt x="5538" y="16744"/>
                  <a:pt x="5494" y="16509"/>
                  <a:pt x="5463" y="16241"/>
                </a:cubicBezTo>
                <a:cubicBezTo>
                  <a:pt x="5435" y="15976"/>
                  <a:pt x="5406" y="15721"/>
                  <a:pt x="5385" y="15484"/>
                </a:cubicBezTo>
                <a:cubicBezTo>
                  <a:pt x="5362" y="15244"/>
                  <a:pt x="5352" y="15078"/>
                  <a:pt x="5352" y="14979"/>
                </a:cubicBezTo>
                <a:cubicBezTo>
                  <a:pt x="5013" y="14871"/>
                  <a:pt x="4682" y="14702"/>
                  <a:pt x="4359" y="14476"/>
                </a:cubicBezTo>
                <a:cubicBezTo>
                  <a:pt x="4126" y="14685"/>
                  <a:pt x="3895" y="14894"/>
                  <a:pt x="3667" y="15106"/>
                </a:cubicBezTo>
                <a:cubicBezTo>
                  <a:pt x="3439" y="15321"/>
                  <a:pt x="3213" y="15535"/>
                  <a:pt x="2996" y="15761"/>
                </a:cubicBezTo>
                <a:lnTo>
                  <a:pt x="2883" y="15789"/>
                </a:lnTo>
                <a:cubicBezTo>
                  <a:pt x="2855" y="15789"/>
                  <a:pt x="2751" y="15696"/>
                  <a:pt x="2573" y="15513"/>
                </a:cubicBezTo>
                <a:cubicBezTo>
                  <a:pt x="2396" y="15326"/>
                  <a:pt x="2212" y="15117"/>
                  <a:pt x="2022" y="14877"/>
                </a:cubicBezTo>
                <a:cubicBezTo>
                  <a:pt x="1829" y="14637"/>
                  <a:pt x="1657" y="14411"/>
                  <a:pt x="1504" y="14194"/>
                </a:cubicBezTo>
                <a:cubicBezTo>
                  <a:pt x="1349" y="13977"/>
                  <a:pt x="1273" y="13841"/>
                  <a:pt x="1273" y="13787"/>
                </a:cubicBezTo>
                <a:cubicBezTo>
                  <a:pt x="1273" y="13771"/>
                  <a:pt x="1320" y="13677"/>
                  <a:pt x="1419" y="13511"/>
                </a:cubicBezTo>
                <a:cubicBezTo>
                  <a:pt x="1516" y="13347"/>
                  <a:pt x="1629" y="13163"/>
                  <a:pt x="1751" y="12971"/>
                </a:cubicBezTo>
                <a:cubicBezTo>
                  <a:pt x="1876" y="12777"/>
                  <a:pt x="1991" y="12590"/>
                  <a:pt x="2100" y="12415"/>
                </a:cubicBezTo>
                <a:cubicBezTo>
                  <a:pt x="2210" y="12240"/>
                  <a:pt x="2278" y="12127"/>
                  <a:pt x="2309" y="12071"/>
                </a:cubicBezTo>
                <a:cubicBezTo>
                  <a:pt x="2135" y="11687"/>
                  <a:pt x="1989" y="11260"/>
                  <a:pt x="1869" y="10800"/>
                </a:cubicBezTo>
                <a:cubicBezTo>
                  <a:pt x="1794" y="10783"/>
                  <a:pt x="1655" y="10761"/>
                  <a:pt x="1452" y="10732"/>
                </a:cubicBezTo>
                <a:cubicBezTo>
                  <a:pt x="1250" y="10707"/>
                  <a:pt x="1043" y="10676"/>
                  <a:pt x="826" y="10639"/>
                </a:cubicBezTo>
                <a:cubicBezTo>
                  <a:pt x="612" y="10602"/>
                  <a:pt x="421" y="10554"/>
                  <a:pt x="252" y="10498"/>
                </a:cubicBezTo>
                <a:cubicBezTo>
                  <a:pt x="82" y="10439"/>
                  <a:pt x="0" y="10374"/>
                  <a:pt x="0" y="10300"/>
                </a:cubicBezTo>
                <a:lnTo>
                  <a:pt x="0" y="7869"/>
                </a:lnTo>
                <a:cubicBezTo>
                  <a:pt x="0" y="7798"/>
                  <a:pt x="82" y="7725"/>
                  <a:pt x="252" y="7660"/>
                </a:cubicBezTo>
                <a:cubicBezTo>
                  <a:pt x="421" y="7590"/>
                  <a:pt x="617" y="7539"/>
                  <a:pt x="838" y="7502"/>
                </a:cubicBezTo>
                <a:cubicBezTo>
                  <a:pt x="1059" y="7468"/>
                  <a:pt x="1273" y="7434"/>
                  <a:pt x="1476" y="7409"/>
                </a:cubicBezTo>
                <a:cubicBezTo>
                  <a:pt x="1678" y="7380"/>
                  <a:pt x="1817" y="7366"/>
                  <a:pt x="1892" y="7366"/>
                </a:cubicBezTo>
                <a:cubicBezTo>
                  <a:pt x="1982" y="6926"/>
                  <a:pt x="2121" y="6531"/>
                  <a:pt x="2309" y="6178"/>
                </a:cubicBezTo>
                <a:cubicBezTo>
                  <a:pt x="2135" y="5901"/>
                  <a:pt x="1965" y="5621"/>
                  <a:pt x="1796" y="5347"/>
                </a:cubicBezTo>
                <a:cubicBezTo>
                  <a:pt x="1629" y="5074"/>
                  <a:pt x="1452" y="4803"/>
                  <a:pt x="1273" y="4543"/>
                </a:cubicBezTo>
                <a:lnTo>
                  <a:pt x="1229" y="4407"/>
                </a:lnTo>
                <a:cubicBezTo>
                  <a:pt x="1229" y="4354"/>
                  <a:pt x="1304" y="4221"/>
                  <a:pt x="1457" y="4009"/>
                </a:cubicBezTo>
                <a:cubicBezTo>
                  <a:pt x="1612" y="3797"/>
                  <a:pt x="1789" y="3574"/>
                  <a:pt x="1987" y="3334"/>
                </a:cubicBezTo>
                <a:cubicBezTo>
                  <a:pt x="2187" y="3094"/>
                  <a:pt x="2375" y="2883"/>
                  <a:pt x="2551" y="2696"/>
                </a:cubicBezTo>
                <a:cubicBezTo>
                  <a:pt x="2728" y="2515"/>
                  <a:pt x="2839" y="2419"/>
                  <a:pt x="2883" y="2419"/>
                </a:cubicBezTo>
                <a:cubicBezTo>
                  <a:pt x="2900" y="2419"/>
                  <a:pt x="2975" y="2479"/>
                  <a:pt x="3114" y="2597"/>
                </a:cubicBezTo>
                <a:cubicBezTo>
                  <a:pt x="3253" y="2713"/>
                  <a:pt x="3408" y="2851"/>
                  <a:pt x="3578" y="3007"/>
                </a:cubicBezTo>
                <a:cubicBezTo>
                  <a:pt x="3745" y="3165"/>
                  <a:pt x="3907" y="3320"/>
                  <a:pt x="4060" y="3470"/>
                </a:cubicBezTo>
                <a:cubicBezTo>
                  <a:pt x="4215" y="3617"/>
                  <a:pt x="4307" y="3707"/>
                  <a:pt x="4336" y="3744"/>
                </a:cubicBezTo>
                <a:cubicBezTo>
                  <a:pt x="4660" y="3518"/>
                  <a:pt x="4999" y="3354"/>
                  <a:pt x="5352" y="3244"/>
                </a:cubicBezTo>
                <a:cubicBezTo>
                  <a:pt x="5352" y="3173"/>
                  <a:pt x="5362" y="3004"/>
                  <a:pt x="5385" y="2747"/>
                </a:cubicBezTo>
                <a:cubicBezTo>
                  <a:pt x="5406" y="2484"/>
                  <a:pt x="5435" y="2225"/>
                  <a:pt x="5463" y="1968"/>
                </a:cubicBezTo>
                <a:cubicBezTo>
                  <a:pt x="5494" y="1708"/>
                  <a:pt x="5534" y="1476"/>
                  <a:pt x="5583" y="1264"/>
                </a:cubicBezTo>
                <a:cubicBezTo>
                  <a:pt x="5630" y="1053"/>
                  <a:pt x="5694" y="948"/>
                  <a:pt x="5769" y="948"/>
                </a:cubicBezTo>
                <a:lnTo>
                  <a:pt x="7774" y="948"/>
                </a:lnTo>
                <a:cubicBezTo>
                  <a:pt x="7833" y="948"/>
                  <a:pt x="7892" y="1053"/>
                  <a:pt x="7948" y="1264"/>
                </a:cubicBezTo>
                <a:cubicBezTo>
                  <a:pt x="8005" y="1476"/>
                  <a:pt x="8047" y="1708"/>
                  <a:pt x="8078" y="1968"/>
                </a:cubicBezTo>
                <a:cubicBezTo>
                  <a:pt x="8109" y="2225"/>
                  <a:pt x="8134" y="2484"/>
                  <a:pt x="8156" y="2747"/>
                </a:cubicBezTo>
                <a:cubicBezTo>
                  <a:pt x="8179" y="3004"/>
                  <a:pt x="8198" y="3173"/>
                  <a:pt x="8212" y="3244"/>
                </a:cubicBezTo>
                <a:cubicBezTo>
                  <a:pt x="8551" y="3354"/>
                  <a:pt x="8873" y="3512"/>
                  <a:pt x="9182" y="3715"/>
                </a:cubicBezTo>
                <a:cubicBezTo>
                  <a:pt x="9415" y="3512"/>
                  <a:pt x="9650" y="3306"/>
                  <a:pt x="9886" y="3106"/>
                </a:cubicBezTo>
                <a:cubicBezTo>
                  <a:pt x="10123" y="2899"/>
                  <a:pt x="10352" y="2691"/>
                  <a:pt x="10568" y="2476"/>
                </a:cubicBezTo>
                <a:lnTo>
                  <a:pt x="10658" y="2419"/>
                </a:lnTo>
                <a:cubicBezTo>
                  <a:pt x="10688" y="2419"/>
                  <a:pt x="10792" y="2518"/>
                  <a:pt x="10968" y="2710"/>
                </a:cubicBezTo>
                <a:cubicBezTo>
                  <a:pt x="11145" y="2905"/>
                  <a:pt x="11331" y="3117"/>
                  <a:pt x="11526" y="3348"/>
                </a:cubicBezTo>
                <a:cubicBezTo>
                  <a:pt x="11721" y="3577"/>
                  <a:pt x="11900" y="3797"/>
                  <a:pt x="12060" y="4009"/>
                </a:cubicBezTo>
                <a:cubicBezTo>
                  <a:pt x="12223" y="4221"/>
                  <a:pt x="12303" y="4354"/>
                  <a:pt x="12303" y="4407"/>
                </a:cubicBezTo>
                <a:cubicBezTo>
                  <a:pt x="12303" y="4444"/>
                  <a:pt x="12253" y="4543"/>
                  <a:pt x="12152" y="4712"/>
                </a:cubicBezTo>
                <a:cubicBezTo>
                  <a:pt x="12049" y="4879"/>
                  <a:pt x="11936" y="5057"/>
                  <a:pt x="11813" y="5251"/>
                </a:cubicBezTo>
                <a:cubicBezTo>
                  <a:pt x="11689" y="5446"/>
                  <a:pt x="11568" y="5630"/>
                  <a:pt x="11453" y="5808"/>
                </a:cubicBezTo>
                <a:cubicBezTo>
                  <a:pt x="11335" y="5983"/>
                  <a:pt x="11260" y="6096"/>
                  <a:pt x="11234" y="6152"/>
                </a:cubicBezTo>
                <a:moveTo>
                  <a:pt x="6781" y="11545"/>
                </a:moveTo>
                <a:cubicBezTo>
                  <a:pt x="7061" y="11545"/>
                  <a:pt x="7322" y="11480"/>
                  <a:pt x="7570" y="11356"/>
                </a:cubicBezTo>
                <a:cubicBezTo>
                  <a:pt x="7819" y="11229"/>
                  <a:pt x="8036" y="11057"/>
                  <a:pt x="8219" y="10837"/>
                </a:cubicBezTo>
                <a:cubicBezTo>
                  <a:pt x="8403" y="10616"/>
                  <a:pt x="8546" y="10357"/>
                  <a:pt x="8652" y="10060"/>
                </a:cubicBezTo>
                <a:cubicBezTo>
                  <a:pt x="8758" y="9761"/>
                  <a:pt x="8810" y="9447"/>
                  <a:pt x="8810" y="9111"/>
                </a:cubicBezTo>
                <a:cubicBezTo>
                  <a:pt x="8810" y="8778"/>
                  <a:pt x="8758" y="8459"/>
                  <a:pt x="8652" y="8160"/>
                </a:cubicBezTo>
                <a:cubicBezTo>
                  <a:pt x="8546" y="7858"/>
                  <a:pt x="8403" y="7592"/>
                  <a:pt x="8219" y="7372"/>
                </a:cubicBezTo>
                <a:cubicBezTo>
                  <a:pt x="8036" y="7152"/>
                  <a:pt x="7819" y="6980"/>
                  <a:pt x="7570" y="6847"/>
                </a:cubicBezTo>
                <a:cubicBezTo>
                  <a:pt x="7322" y="6717"/>
                  <a:pt x="7061" y="6649"/>
                  <a:pt x="6781" y="6649"/>
                </a:cubicBezTo>
                <a:cubicBezTo>
                  <a:pt x="6211" y="6649"/>
                  <a:pt x="5727" y="6889"/>
                  <a:pt x="5329" y="7367"/>
                </a:cubicBezTo>
                <a:cubicBezTo>
                  <a:pt x="4931" y="7844"/>
                  <a:pt x="4731" y="8425"/>
                  <a:pt x="4731" y="9111"/>
                </a:cubicBezTo>
                <a:cubicBezTo>
                  <a:pt x="4731" y="9448"/>
                  <a:pt x="4785" y="9761"/>
                  <a:pt x="4896" y="10060"/>
                </a:cubicBezTo>
                <a:cubicBezTo>
                  <a:pt x="5004" y="10357"/>
                  <a:pt x="5150" y="10616"/>
                  <a:pt x="5334" y="10837"/>
                </a:cubicBezTo>
                <a:cubicBezTo>
                  <a:pt x="5517" y="11057"/>
                  <a:pt x="5736" y="11229"/>
                  <a:pt x="5988" y="11356"/>
                </a:cubicBezTo>
                <a:cubicBezTo>
                  <a:pt x="6240" y="11480"/>
                  <a:pt x="6501" y="11545"/>
                  <a:pt x="6781" y="11545"/>
                </a:cubicBezTo>
                <a:moveTo>
                  <a:pt x="20496" y="16952"/>
                </a:moveTo>
                <a:cubicBezTo>
                  <a:pt x="20428" y="17294"/>
                  <a:pt x="20341" y="17613"/>
                  <a:pt x="20235" y="17913"/>
                </a:cubicBezTo>
                <a:cubicBezTo>
                  <a:pt x="20251" y="17963"/>
                  <a:pt x="20294" y="18051"/>
                  <a:pt x="20364" y="18161"/>
                </a:cubicBezTo>
                <a:cubicBezTo>
                  <a:pt x="20437" y="18274"/>
                  <a:pt x="20508" y="18398"/>
                  <a:pt x="20574" y="18528"/>
                </a:cubicBezTo>
                <a:cubicBezTo>
                  <a:pt x="20642" y="18655"/>
                  <a:pt x="20701" y="18779"/>
                  <a:pt x="20755" y="18898"/>
                </a:cubicBezTo>
                <a:cubicBezTo>
                  <a:pt x="20807" y="19014"/>
                  <a:pt x="20833" y="19098"/>
                  <a:pt x="20833" y="19141"/>
                </a:cubicBezTo>
                <a:cubicBezTo>
                  <a:pt x="20833" y="19177"/>
                  <a:pt x="20762" y="19282"/>
                  <a:pt x="20626" y="19460"/>
                </a:cubicBezTo>
                <a:cubicBezTo>
                  <a:pt x="20487" y="19635"/>
                  <a:pt x="20324" y="19821"/>
                  <a:pt x="20141" y="20013"/>
                </a:cubicBezTo>
                <a:cubicBezTo>
                  <a:pt x="19957" y="20205"/>
                  <a:pt x="19778" y="20389"/>
                  <a:pt x="19611" y="20558"/>
                </a:cubicBezTo>
                <a:cubicBezTo>
                  <a:pt x="19442" y="20730"/>
                  <a:pt x="19333" y="20849"/>
                  <a:pt x="19289" y="20911"/>
                </a:cubicBezTo>
                <a:lnTo>
                  <a:pt x="19199" y="20968"/>
                </a:lnTo>
                <a:cubicBezTo>
                  <a:pt x="19169" y="20968"/>
                  <a:pt x="19107" y="20928"/>
                  <a:pt x="19013" y="20852"/>
                </a:cubicBezTo>
                <a:cubicBezTo>
                  <a:pt x="18919" y="20773"/>
                  <a:pt x="18823" y="20685"/>
                  <a:pt x="18726" y="20586"/>
                </a:cubicBezTo>
                <a:cubicBezTo>
                  <a:pt x="18630" y="20488"/>
                  <a:pt x="18533" y="20392"/>
                  <a:pt x="18439" y="20295"/>
                </a:cubicBezTo>
                <a:cubicBezTo>
                  <a:pt x="18345" y="20199"/>
                  <a:pt x="18284" y="20137"/>
                  <a:pt x="18253" y="20101"/>
                </a:cubicBezTo>
                <a:cubicBezTo>
                  <a:pt x="17975" y="20208"/>
                  <a:pt x="17681" y="20295"/>
                  <a:pt x="17373" y="20358"/>
                </a:cubicBezTo>
                <a:cubicBezTo>
                  <a:pt x="17359" y="20411"/>
                  <a:pt x="17323" y="20510"/>
                  <a:pt x="17274" y="20649"/>
                </a:cubicBezTo>
                <a:cubicBezTo>
                  <a:pt x="17220" y="20787"/>
                  <a:pt x="17161" y="20925"/>
                  <a:pt x="17097" y="21061"/>
                </a:cubicBezTo>
                <a:cubicBezTo>
                  <a:pt x="17034" y="21196"/>
                  <a:pt x="16973" y="21320"/>
                  <a:pt x="16911" y="21431"/>
                </a:cubicBezTo>
                <a:cubicBezTo>
                  <a:pt x="16853" y="21546"/>
                  <a:pt x="16798" y="21600"/>
                  <a:pt x="16754" y="21600"/>
                </a:cubicBezTo>
                <a:cubicBezTo>
                  <a:pt x="16709" y="21600"/>
                  <a:pt x="16577" y="21569"/>
                  <a:pt x="16361" y="21498"/>
                </a:cubicBezTo>
                <a:cubicBezTo>
                  <a:pt x="16142" y="21431"/>
                  <a:pt x="15906" y="21349"/>
                  <a:pt x="15655" y="21247"/>
                </a:cubicBezTo>
                <a:cubicBezTo>
                  <a:pt x="15405" y="21148"/>
                  <a:pt x="15179" y="21044"/>
                  <a:pt x="14979" y="20931"/>
                </a:cubicBezTo>
                <a:cubicBezTo>
                  <a:pt x="14779" y="20818"/>
                  <a:pt x="14680" y="20719"/>
                  <a:pt x="14680" y="20629"/>
                </a:cubicBezTo>
                <a:cubicBezTo>
                  <a:pt x="14680" y="20420"/>
                  <a:pt x="14699" y="20205"/>
                  <a:pt x="14737" y="19985"/>
                </a:cubicBezTo>
                <a:cubicBezTo>
                  <a:pt x="14774" y="19765"/>
                  <a:pt x="14810" y="19556"/>
                  <a:pt x="14838" y="19355"/>
                </a:cubicBezTo>
                <a:cubicBezTo>
                  <a:pt x="14718" y="19248"/>
                  <a:pt x="14612" y="19129"/>
                  <a:pt x="14518" y="18999"/>
                </a:cubicBezTo>
                <a:cubicBezTo>
                  <a:pt x="14424" y="18870"/>
                  <a:pt x="14339" y="18731"/>
                  <a:pt x="14263" y="18587"/>
                </a:cubicBezTo>
                <a:cubicBezTo>
                  <a:pt x="14092" y="18607"/>
                  <a:pt x="13920" y="18618"/>
                  <a:pt x="13750" y="18630"/>
                </a:cubicBezTo>
                <a:cubicBezTo>
                  <a:pt x="13583" y="18638"/>
                  <a:pt x="13414" y="18641"/>
                  <a:pt x="13251" y="18641"/>
                </a:cubicBezTo>
                <a:lnTo>
                  <a:pt x="13087" y="18641"/>
                </a:lnTo>
                <a:cubicBezTo>
                  <a:pt x="13037" y="18641"/>
                  <a:pt x="13007" y="18590"/>
                  <a:pt x="12990" y="18491"/>
                </a:cubicBezTo>
                <a:cubicBezTo>
                  <a:pt x="12976" y="18418"/>
                  <a:pt x="12945" y="18260"/>
                  <a:pt x="12901" y="18011"/>
                </a:cubicBezTo>
                <a:cubicBezTo>
                  <a:pt x="12856" y="17763"/>
                  <a:pt x="12804" y="17503"/>
                  <a:pt x="12748" y="17229"/>
                </a:cubicBezTo>
                <a:cubicBezTo>
                  <a:pt x="12691" y="16953"/>
                  <a:pt x="12644" y="16704"/>
                  <a:pt x="12609" y="16478"/>
                </a:cubicBezTo>
                <a:cubicBezTo>
                  <a:pt x="12569" y="16252"/>
                  <a:pt x="12552" y="16123"/>
                  <a:pt x="12552" y="16086"/>
                </a:cubicBezTo>
                <a:cubicBezTo>
                  <a:pt x="12552" y="16032"/>
                  <a:pt x="12602" y="15973"/>
                  <a:pt x="12703" y="15911"/>
                </a:cubicBezTo>
                <a:cubicBezTo>
                  <a:pt x="12804" y="15849"/>
                  <a:pt x="12922" y="15784"/>
                  <a:pt x="13054" y="15713"/>
                </a:cubicBezTo>
                <a:cubicBezTo>
                  <a:pt x="13183" y="15645"/>
                  <a:pt x="13310" y="15592"/>
                  <a:pt x="13430" y="15546"/>
                </a:cubicBezTo>
                <a:cubicBezTo>
                  <a:pt x="13550" y="15501"/>
                  <a:pt x="13633" y="15470"/>
                  <a:pt x="13677" y="15453"/>
                </a:cubicBezTo>
                <a:cubicBezTo>
                  <a:pt x="13708" y="15241"/>
                  <a:pt x="13743" y="15069"/>
                  <a:pt x="13786" y="14922"/>
                </a:cubicBezTo>
                <a:cubicBezTo>
                  <a:pt x="13826" y="14778"/>
                  <a:pt x="13885" y="14615"/>
                  <a:pt x="13960" y="14423"/>
                </a:cubicBezTo>
                <a:cubicBezTo>
                  <a:pt x="13929" y="14389"/>
                  <a:pt x="13882" y="14310"/>
                  <a:pt x="13814" y="14194"/>
                </a:cubicBezTo>
                <a:cubicBezTo>
                  <a:pt x="13746" y="14075"/>
                  <a:pt x="13677" y="13951"/>
                  <a:pt x="13604" y="13824"/>
                </a:cubicBezTo>
                <a:cubicBezTo>
                  <a:pt x="13534" y="13694"/>
                  <a:pt x="13470" y="13567"/>
                  <a:pt x="13418" y="13446"/>
                </a:cubicBezTo>
                <a:cubicBezTo>
                  <a:pt x="13367" y="13325"/>
                  <a:pt x="13341" y="13243"/>
                  <a:pt x="13341" y="13209"/>
                </a:cubicBezTo>
                <a:cubicBezTo>
                  <a:pt x="13341" y="13172"/>
                  <a:pt x="13409" y="13065"/>
                  <a:pt x="13548" y="12887"/>
                </a:cubicBezTo>
                <a:cubicBezTo>
                  <a:pt x="13687" y="12715"/>
                  <a:pt x="13849" y="12531"/>
                  <a:pt x="14033" y="12336"/>
                </a:cubicBezTo>
                <a:cubicBezTo>
                  <a:pt x="14216" y="12144"/>
                  <a:pt x="14393" y="11961"/>
                  <a:pt x="14562" y="11797"/>
                </a:cubicBezTo>
                <a:cubicBezTo>
                  <a:pt x="14732" y="11628"/>
                  <a:pt x="14838" y="11517"/>
                  <a:pt x="14883" y="11467"/>
                </a:cubicBezTo>
                <a:lnTo>
                  <a:pt x="14974" y="11410"/>
                </a:lnTo>
                <a:cubicBezTo>
                  <a:pt x="15005" y="11410"/>
                  <a:pt x="15066" y="11450"/>
                  <a:pt x="15160" y="11526"/>
                </a:cubicBezTo>
                <a:cubicBezTo>
                  <a:pt x="15254" y="11599"/>
                  <a:pt x="15349" y="11690"/>
                  <a:pt x="15447" y="11789"/>
                </a:cubicBezTo>
                <a:cubicBezTo>
                  <a:pt x="15544" y="11887"/>
                  <a:pt x="15640" y="11983"/>
                  <a:pt x="15735" y="12076"/>
                </a:cubicBezTo>
                <a:cubicBezTo>
                  <a:pt x="15829" y="12175"/>
                  <a:pt x="15890" y="12237"/>
                  <a:pt x="15920" y="12277"/>
                </a:cubicBezTo>
                <a:cubicBezTo>
                  <a:pt x="16184" y="12167"/>
                  <a:pt x="16469" y="12082"/>
                  <a:pt x="16777" y="12017"/>
                </a:cubicBezTo>
                <a:cubicBezTo>
                  <a:pt x="16791" y="11964"/>
                  <a:pt x="16827" y="11868"/>
                  <a:pt x="16878" y="11726"/>
                </a:cubicBezTo>
                <a:cubicBezTo>
                  <a:pt x="16930" y="11588"/>
                  <a:pt x="16991" y="11450"/>
                  <a:pt x="17064" y="11317"/>
                </a:cubicBezTo>
                <a:cubicBezTo>
                  <a:pt x="17135" y="11178"/>
                  <a:pt x="17201" y="11057"/>
                  <a:pt x="17262" y="10941"/>
                </a:cubicBezTo>
                <a:cubicBezTo>
                  <a:pt x="17321" y="10831"/>
                  <a:pt x="17373" y="10775"/>
                  <a:pt x="17420" y="10775"/>
                </a:cubicBezTo>
                <a:cubicBezTo>
                  <a:pt x="17448" y="10775"/>
                  <a:pt x="17575" y="10806"/>
                  <a:pt x="17803" y="10871"/>
                </a:cubicBezTo>
                <a:cubicBezTo>
                  <a:pt x="18027" y="10930"/>
                  <a:pt x="18265" y="11015"/>
                  <a:pt x="18517" y="11119"/>
                </a:cubicBezTo>
                <a:cubicBezTo>
                  <a:pt x="18768" y="11224"/>
                  <a:pt x="18997" y="11328"/>
                  <a:pt x="19199" y="11438"/>
                </a:cubicBezTo>
                <a:cubicBezTo>
                  <a:pt x="19402" y="11546"/>
                  <a:pt x="19503" y="11647"/>
                  <a:pt x="19503" y="11746"/>
                </a:cubicBezTo>
                <a:cubicBezTo>
                  <a:pt x="19503" y="11955"/>
                  <a:pt x="19482" y="12167"/>
                  <a:pt x="19442" y="12384"/>
                </a:cubicBezTo>
                <a:cubicBezTo>
                  <a:pt x="19399" y="12599"/>
                  <a:pt x="19364" y="12810"/>
                  <a:pt x="19333" y="13017"/>
                </a:cubicBezTo>
                <a:cubicBezTo>
                  <a:pt x="19453" y="13124"/>
                  <a:pt x="19562" y="13245"/>
                  <a:pt x="19656" y="13375"/>
                </a:cubicBezTo>
                <a:cubicBezTo>
                  <a:pt x="19750" y="13505"/>
                  <a:pt x="19835" y="13643"/>
                  <a:pt x="19910" y="13787"/>
                </a:cubicBezTo>
                <a:cubicBezTo>
                  <a:pt x="20096" y="13771"/>
                  <a:pt x="20282" y="13756"/>
                  <a:pt x="20466" y="13748"/>
                </a:cubicBezTo>
                <a:cubicBezTo>
                  <a:pt x="20651" y="13737"/>
                  <a:pt x="20830" y="13734"/>
                  <a:pt x="21002" y="13734"/>
                </a:cubicBezTo>
                <a:cubicBezTo>
                  <a:pt x="21061" y="13734"/>
                  <a:pt x="21129" y="13852"/>
                  <a:pt x="21205" y="14092"/>
                </a:cubicBezTo>
                <a:cubicBezTo>
                  <a:pt x="21280" y="14333"/>
                  <a:pt x="21346" y="14604"/>
                  <a:pt x="21402" y="14911"/>
                </a:cubicBezTo>
                <a:cubicBezTo>
                  <a:pt x="21459" y="15216"/>
                  <a:pt x="21506" y="15507"/>
                  <a:pt x="21544" y="15784"/>
                </a:cubicBezTo>
                <a:cubicBezTo>
                  <a:pt x="21581" y="16058"/>
                  <a:pt x="21600" y="16236"/>
                  <a:pt x="21600" y="16315"/>
                </a:cubicBezTo>
                <a:cubicBezTo>
                  <a:pt x="21600" y="16371"/>
                  <a:pt x="21548" y="16427"/>
                  <a:pt x="21447" y="16492"/>
                </a:cubicBezTo>
                <a:cubicBezTo>
                  <a:pt x="21346" y="16554"/>
                  <a:pt x="21235" y="16614"/>
                  <a:pt x="21115" y="16665"/>
                </a:cubicBezTo>
                <a:cubicBezTo>
                  <a:pt x="20995" y="16721"/>
                  <a:pt x="20873" y="16777"/>
                  <a:pt x="20748" y="16837"/>
                </a:cubicBezTo>
                <a:cubicBezTo>
                  <a:pt x="20623" y="16893"/>
                  <a:pt x="20541" y="16933"/>
                  <a:pt x="20496" y="16952"/>
                </a:cubicBezTo>
                <a:moveTo>
                  <a:pt x="20515" y="6070"/>
                </a:moveTo>
                <a:cubicBezTo>
                  <a:pt x="20416" y="6395"/>
                  <a:pt x="20301" y="6678"/>
                  <a:pt x="20164" y="6920"/>
                </a:cubicBezTo>
                <a:cubicBezTo>
                  <a:pt x="20181" y="6960"/>
                  <a:pt x="20211" y="7030"/>
                  <a:pt x="20256" y="7143"/>
                </a:cubicBezTo>
                <a:cubicBezTo>
                  <a:pt x="20301" y="7256"/>
                  <a:pt x="20353" y="7378"/>
                  <a:pt x="20409" y="7510"/>
                </a:cubicBezTo>
                <a:cubicBezTo>
                  <a:pt x="20463" y="7640"/>
                  <a:pt x="20510" y="7759"/>
                  <a:pt x="20550" y="7869"/>
                </a:cubicBezTo>
                <a:cubicBezTo>
                  <a:pt x="20586" y="7974"/>
                  <a:pt x="20604" y="8041"/>
                  <a:pt x="20604" y="8058"/>
                </a:cubicBezTo>
                <a:cubicBezTo>
                  <a:pt x="20604" y="8112"/>
                  <a:pt x="20520" y="8216"/>
                  <a:pt x="20353" y="8375"/>
                </a:cubicBezTo>
                <a:cubicBezTo>
                  <a:pt x="20183" y="8533"/>
                  <a:pt x="19995" y="8696"/>
                  <a:pt x="19788" y="8863"/>
                </a:cubicBezTo>
                <a:cubicBezTo>
                  <a:pt x="19581" y="9027"/>
                  <a:pt x="19388" y="9176"/>
                  <a:pt x="19209" y="9309"/>
                </a:cubicBezTo>
                <a:cubicBezTo>
                  <a:pt x="19027" y="9439"/>
                  <a:pt x="18931" y="9501"/>
                  <a:pt x="18914" y="9501"/>
                </a:cubicBezTo>
                <a:cubicBezTo>
                  <a:pt x="18886" y="9501"/>
                  <a:pt x="18832" y="9462"/>
                  <a:pt x="18757" y="9374"/>
                </a:cubicBezTo>
                <a:cubicBezTo>
                  <a:pt x="18684" y="9289"/>
                  <a:pt x="18601" y="9193"/>
                  <a:pt x="18514" y="9083"/>
                </a:cubicBezTo>
                <a:cubicBezTo>
                  <a:pt x="18430" y="8979"/>
                  <a:pt x="18352" y="8871"/>
                  <a:pt x="18284" y="8767"/>
                </a:cubicBezTo>
                <a:cubicBezTo>
                  <a:pt x="18215" y="8663"/>
                  <a:pt x="18168" y="8592"/>
                  <a:pt x="18138" y="8558"/>
                </a:cubicBezTo>
                <a:cubicBezTo>
                  <a:pt x="18032" y="8592"/>
                  <a:pt x="17926" y="8620"/>
                  <a:pt x="17815" y="8640"/>
                </a:cubicBezTo>
                <a:cubicBezTo>
                  <a:pt x="17707" y="8657"/>
                  <a:pt x="17596" y="8657"/>
                  <a:pt x="17483" y="8640"/>
                </a:cubicBezTo>
                <a:lnTo>
                  <a:pt x="17326" y="8640"/>
                </a:lnTo>
                <a:cubicBezTo>
                  <a:pt x="17297" y="8674"/>
                  <a:pt x="17250" y="8750"/>
                  <a:pt x="17192" y="8863"/>
                </a:cubicBezTo>
                <a:cubicBezTo>
                  <a:pt x="17130" y="8973"/>
                  <a:pt x="17067" y="9092"/>
                  <a:pt x="16994" y="9213"/>
                </a:cubicBezTo>
                <a:cubicBezTo>
                  <a:pt x="16923" y="9335"/>
                  <a:pt x="16853" y="9442"/>
                  <a:pt x="16784" y="9529"/>
                </a:cubicBezTo>
                <a:cubicBezTo>
                  <a:pt x="16718" y="9620"/>
                  <a:pt x="16669" y="9668"/>
                  <a:pt x="16638" y="9668"/>
                </a:cubicBezTo>
                <a:cubicBezTo>
                  <a:pt x="16610" y="9668"/>
                  <a:pt x="16495" y="9617"/>
                  <a:pt x="16302" y="9518"/>
                </a:cubicBezTo>
                <a:cubicBezTo>
                  <a:pt x="16106" y="9419"/>
                  <a:pt x="15902" y="9304"/>
                  <a:pt x="15687" y="9171"/>
                </a:cubicBezTo>
                <a:cubicBezTo>
                  <a:pt x="15473" y="9041"/>
                  <a:pt x="15278" y="8911"/>
                  <a:pt x="15101" y="8778"/>
                </a:cubicBezTo>
                <a:cubicBezTo>
                  <a:pt x="14925" y="8649"/>
                  <a:pt x="14835" y="8558"/>
                  <a:pt x="14835" y="8505"/>
                </a:cubicBezTo>
                <a:cubicBezTo>
                  <a:pt x="14835" y="8488"/>
                  <a:pt x="14847" y="8420"/>
                  <a:pt x="14868" y="8307"/>
                </a:cubicBezTo>
                <a:cubicBezTo>
                  <a:pt x="14892" y="8194"/>
                  <a:pt x="14923" y="8073"/>
                  <a:pt x="14960" y="7948"/>
                </a:cubicBezTo>
                <a:cubicBezTo>
                  <a:pt x="14998" y="7824"/>
                  <a:pt x="15031" y="7700"/>
                  <a:pt x="15061" y="7579"/>
                </a:cubicBezTo>
                <a:cubicBezTo>
                  <a:pt x="15092" y="7457"/>
                  <a:pt x="15113" y="7378"/>
                  <a:pt x="15130" y="7341"/>
                </a:cubicBezTo>
                <a:cubicBezTo>
                  <a:pt x="14958" y="7133"/>
                  <a:pt x="14814" y="6867"/>
                  <a:pt x="14701" y="6542"/>
                </a:cubicBezTo>
                <a:cubicBezTo>
                  <a:pt x="14303" y="6525"/>
                  <a:pt x="14021" y="6503"/>
                  <a:pt x="13856" y="6475"/>
                </a:cubicBezTo>
                <a:cubicBezTo>
                  <a:pt x="13692" y="6446"/>
                  <a:pt x="13581" y="6364"/>
                  <a:pt x="13529" y="6226"/>
                </a:cubicBezTo>
                <a:cubicBezTo>
                  <a:pt x="13477" y="6085"/>
                  <a:pt x="13459" y="5850"/>
                  <a:pt x="13473" y="5514"/>
                </a:cubicBezTo>
                <a:cubicBezTo>
                  <a:pt x="13489" y="5184"/>
                  <a:pt x="13473" y="4693"/>
                  <a:pt x="13428" y="4043"/>
                </a:cubicBezTo>
                <a:cubicBezTo>
                  <a:pt x="13428" y="3987"/>
                  <a:pt x="13475" y="3936"/>
                  <a:pt x="13569" y="3880"/>
                </a:cubicBezTo>
                <a:cubicBezTo>
                  <a:pt x="13663" y="3826"/>
                  <a:pt x="13774" y="3784"/>
                  <a:pt x="13901" y="3744"/>
                </a:cubicBezTo>
                <a:cubicBezTo>
                  <a:pt x="14028" y="3707"/>
                  <a:pt x="14155" y="3685"/>
                  <a:pt x="14280" y="3665"/>
                </a:cubicBezTo>
                <a:cubicBezTo>
                  <a:pt x="14402" y="3645"/>
                  <a:pt x="14487" y="3628"/>
                  <a:pt x="14532" y="3609"/>
                </a:cubicBezTo>
                <a:cubicBezTo>
                  <a:pt x="14607" y="3315"/>
                  <a:pt x="14722" y="3024"/>
                  <a:pt x="14880" y="2747"/>
                </a:cubicBezTo>
                <a:cubicBezTo>
                  <a:pt x="14866" y="2708"/>
                  <a:pt x="14835" y="2632"/>
                  <a:pt x="14791" y="2510"/>
                </a:cubicBezTo>
                <a:cubicBezTo>
                  <a:pt x="14746" y="2389"/>
                  <a:pt x="14699" y="2265"/>
                  <a:pt x="14650" y="2137"/>
                </a:cubicBezTo>
                <a:cubicBezTo>
                  <a:pt x="14602" y="2010"/>
                  <a:pt x="14558" y="1897"/>
                  <a:pt x="14522" y="1793"/>
                </a:cubicBezTo>
                <a:cubicBezTo>
                  <a:pt x="14482" y="1689"/>
                  <a:pt x="14466" y="1618"/>
                  <a:pt x="14466" y="1584"/>
                </a:cubicBezTo>
                <a:cubicBezTo>
                  <a:pt x="14466" y="1528"/>
                  <a:pt x="14546" y="1429"/>
                  <a:pt x="14706" y="1279"/>
                </a:cubicBezTo>
                <a:cubicBezTo>
                  <a:pt x="14868" y="1130"/>
                  <a:pt x="15052" y="971"/>
                  <a:pt x="15259" y="805"/>
                </a:cubicBezTo>
                <a:cubicBezTo>
                  <a:pt x="15464" y="641"/>
                  <a:pt x="15659" y="491"/>
                  <a:pt x="15840" y="367"/>
                </a:cubicBezTo>
                <a:cubicBezTo>
                  <a:pt x="16019" y="240"/>
                  <a:pt x="16125" y="178"/>
                  <a:pt x="16154" y="178"/>
                </a:cubicBezTo>
                <a:cubicBezTo>
                  <a:pt x="16184" y="178"/>
                  <a:pt x="16234" y="217"/>
                  <a:pt x="16302" y="296"/>
                </a:cubicBezTo>
                <a:cubicBezTo>
                  <a:pt x="16368" y="381"/>
                  <a:pt x="16445" y="477"/>
                  <a:pt x="16532" y="590"/>
                </a:cubicBezTo>
                <a:cubicBezTo>
                  <a:pt x="16620" y="700"/>
                  <a:pt x="16695" y="808"/>
                  <a:pt x="16763" y="906"/>
                </a:cubicBezTo>
                <a:cubicBezTo>
                  <a:pt x="16829" y="1005"/>
                  <a:pt x="16878" y="1073"/>
                  <a:pt x="16909" y="1110"/>
                </a:cubicBezTo>
                <a:cubicBezTo>
                  <a:pt x="17015" y="1073"/>
                  <a:pt x="17123" y="1048"/>
                  <a:pt x="17229" y="1028"/>
                </a:cubicBezTo>
                <a:cubicBezTo>
                  <a:pt x="17340" y="1008"/>
                  <a:pt x="17450" y="1008"/>
                  <a:pt x="17563" y="1028"/>
                </a:cubicBezTo>
                <a:lnTo>
                  <a:pt x="17721" y="1028"/>
                </a:lnTo>
                <a:cubicBezTo>
                  <a:pt x="17735" y="994"/>
                  <a:pt x="17778" y="918"/>
                  <a:pt x="17846" y="805"/>
                </a:cubicBezTo>
                <a:cubicBezTo>
                  <a:pt x="17912" y="692"/>
                  <a:pt x="17982" y="579"/>
                  <a:pt x="18053" y="460"/>
                </a:cubicBezTo>
                <a:cubicBezTo>
                  <a:pt x="18124" y="342"/>
                  <a:pt x="18189" y="237"/>
                  <a:pt x="18251" y="144"/>
                </a:cubicBezTo>
                <a:cubicBezTo>
                  <a:pt x="18310" y="51"/>
                  <a:pt x="18354" y="0"/>
                  <a:pt x="18385" y="0"/>
                </a:cubicBezTo>
                <a:cubicBezTo>
                  <a:pt x="18415" y="0"/>
                  <a:pt x="18528" y="54"/>
                  <a:pt x="18724" y="158"/>
                </a:cubicBezTo>
                <a:cubicBezTo>
                  <a:pt x="18919" y="260"/>
                  <a:pt x="19129" y="378"/>
                  <a:pt x="19350" y="508"/>
                </a:cubicBezTo>
                <a:cubicBezTo>
                  <a:pt x="19571" y="641"/>
                  <a:pt x="19771" y="765"/>
                  <a:pt x="19945" y="892"/>
                </a:cubicBezTo>
                <a:cubicBezTo>
                  <a:pt x="20122" y="1019"/>
                  <a:pt x="20211" y="1110"/>
                  <a:pt x="20211" y="1163"/>
                </a:cubicBezTo>
                <a:cubicBezTo>
                  <a:pt x="20211" y="1200"/>
                  <a:pt x="20197" y="1268"/>
                  <a:pt x="20164" y="1372"/>
                </a:cubicBezTo>
                <a:cubicBezTo>
                  <a:pt x="20136" y="1477"/>
                  <a:pt x="20105" y="1593"/>
                  <a:pt x="20075" y="1725"/>
                </a:cubicBezTo>
                <a:cubicBezTo>
                  <a:pt x="20047" y="1855"/>
                  <a:pt x="20014" y="1979"/>
                  <a:pt x="19981" y="2095"/>
                </a:cubicBezTo>
                <a:cubicBezTo>
                  <a:pt x="19945" y="2214"/>
                  <a:pt x="19922" y="2290"/>
                  <a:pt x="19908" y="2327"/>
                </a:cubicBezTo>
                <a:cubicBezTo>
                  <a:pt x="20058" y="2552"/>
                  <a:pt x="20204" y="2824"/>
                  <a:pt x="20345" y="3137"/>
                </a:cubicBezTo>
                <a:cubicBezTo>
                  <a:pt x="20729" y="3174"/>
                  <a:pt x="21007" y="3205"/>
                  <a:pt x="21181" y="3233"/>
                </a:cubicBezTo>
                <a:cubicBezTo>
                  <a:pt x="21353" y="3258"/>
                  <a:pt x="21461" y="3343"/>
                  <a:pt x="21506" y="3478"/>
                </a:cubicBezTo>
                <a:cubicBezTo>
                  <a:pt x="21551" y="3623"/>
                  <a:pt x="21572" y="3854"/>
                  <a:pt x="21562" y="4184"/>
                </a:cubicBezTo>
                <a:cubicBezTo>
                  <a:pt x="21555" y="4515"/>
                  <a:pt x="21567" y="4995"/>
                  <a:pt x="21598" y="5624"/>
                </a:cubicBezTo>
                <a:cubicBezTo>
                  <a:pt x="21598" y="5678"/>
                  <a:pt x="21551" y="5735"/>
                  <a:pt x="21456" y="5794"/>
                </a:cubicBezTo>
                <a:cubicBezTo>
                  <a:pt x="21362" y="5850"/>
                  <a:pt x="21254" y="5901"/>
                  <a:pt x="21136" y="5935"/>
                </a:cubicBezTo>
                <a:cubicBezTo>
                  <a:pt x="21014" y="5972"/>
                  <a:pt x="20894" y="6000"/>
                  <a:pt x="20769" y="6017"/>
                </a:cubicBezTo>
                <a:cubicBezTo>
                  <a:pt x="20647" y="6034"/>
                  <a:pt x="20560" y="6053"/>
                  <a:pt x="20515" y="6070"/>
                </a:cubicBezTo>
                <a:moveTo>
                  <a:pt x="15739" y="16167"/>
                </a:moveTo>
                <a:cubicBezTo>
                  <a:pt x="15739" y="16611"/>
                  <a:pt x="15869" y="16992"/>
                  <a:pt x="16130" y="17317"/>
                </a:cubicBezTo>
                <a:cubicBezTo>
                  <a:pt x="16389" y="17641"/>
                  <a:pt x="16704" y="17802"/>
                  <a:pt x="17081" y="17802"/>
                </a:cubicBezTo>
                <a:cubicBezTo>
                  <a:pt x="17448" y="17802"/>
                  <a:pt x="17766" y="17647"/>
                  <a:pt x="18034" y="17339"/>
                </a:cubicBezTo>
                <a:cubicBezTo>
                  <a:pt x="18300" y="17023"/>
                  <a:pt x="18434" y="16639"/>
                  <a:pt x="18434" y="16167"/>
                </a:cubicBezTo>
                <a:cubicBezTo>
                  <a:pt x="18434" y="15724"/>
                  <a:pt x="18302" y="15351"/>
                  <a:pt x="18044" y="15038"/>
                </a:cubicBezTo>
                <a:cubicBezTo>
                  <a:pt x="17785" y="14727"/>
                  <a:pt x="17465" y="14572"/>
                  <a:pt x="17081" y="14572"/>
                </a:cubicBezTo>
                <a:cubicBezTo>
                  <a:pt x="16714" y="14572"/>
                  <a:pt x="16396" y="14727"/>
                  <a:pt x="16135" y="15038"/>
                </a:cubicBezTo>
                <a:cubicBezTo>
                  <a:pt x="15869" y="15351"/>
                  <a:pt x="15739" y="15724"/>
                  <a:pt x="15739" y="16167"/>
                </a:cubicBezTo>
                <a:moveTo>
                  <a:pt x="16292" y="4825"/>
                </a:moveTo>
                <a:cubicBezTo>
                  <a:pt x="16292" y="5249"/>
                  <a:pt x="16410" y="5602"/>
                  <a:pt x="16648" y="5887"/>
                </a:cubicBezTo>
                <a:cubicBezTo>
                  <a:pt x="16883" y="6172"/>
                  <a:pt x="17173" y="6313"/>
                  <a:pt x="17509" y="6313"/>
                </a:cubicBezTo>
                <a:cubicBezTo>
                  <a:pt x="17862" y="6313"/>
                  <a:pt x="18159" y="6172"/>
                  <a:pt x="18399" y="5887"/>
                </a:cubicBezTo>
                <a:cubicBezTo>
                  <a:pt x="18639" y="5602"/>
                  <a:pt x="18759" y="5257"/>
                  <a:pt x="18759" y="4853"/>
                </a:cubicBezTo>
                <a:cubicBezTo>
                  <a:pt x="18759" y="4430"/>
                  <a:pt x="18641" y="4074"/>
                  <a:pt x="18404" y="3786"/>
                </a:cubicBezTo>
                <a:cubicBezTo>
                  <a:pt x="18168" y="3495"/>
                  <a:pt x="17876" y="3354"/>
                  <a:pt x="17530" y="3354"/>
                </a:cubicBezTo>
                <a:cubicBezTo>
                  <a:pt x="17177" y="3354"/>
                  <a:pt x="16883" y="3495"/>
                  <a:pt x="16648" y="3786"/>
                </a:cubicBezTo>
                <a:cubicBezTo>
                  <a:pt x="16408" y="4074"/>
                  <a:pt x="16292" y="4421"/>
                  <a:pt x="16292" y="4825"/>
                </a:cubicBezTo>
              </a:path>
            </a:pathLst>
          </a:custGeom>
          <a:solidFill>
            <a:schemeClr val="bg1"/>
          </a:solidFill>
          <a:ln w="19050">
            <a:solidFill>
              <a:schemeClr val="tx1"/>
            </a:solid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s-ES"/>
          </a:p>
        </p:txBody>
      </p:sp>
      <p:sp>
        <p:nvSpPr>
          <p:cNvPr id="16" name="TextBox 15"/>
          <p:cNvSpPr txBox="1"/>
          <p:nvPr/>
        </p:nvSpPr>
        <p:spPr>
          <a:xfrm>
            <a:off x="1153364" y="1853977"/>
            <a:ext cx="1494391" cy="830997"/>
          </a:xfrm>
          <a:prstGeom prst="rect">
            <a:avLst/>
          </a:prstGeom>
          <a:noFill/>
        </p:spPr>
        <p:txBody>
          <a:bodyPr wrap="square" rtlCol="0">
            <a:spAutoFit/>
          </a:bodyPr>
          <a:lstStyle/>
          <a:p>
            <a:r>
              <a:rPr lang="en-US" sz="1600" b="1" dirty="0" smtClean="0">
                <a:latin typeface="+mj-lt"/>
              </a:rPr>
              <a:t>Facilities, Data Upload &amp; Error Logs </a:t>
            </a:r>
            <a:endParaRPr lang="en-US" sz="1600" b="1" dirty="0">
              <a:latin typeface="+mj-lt"/>
            </a:endParaRPr>
          </a:p>
        </p:txBody>
      </p:sp>
      <p:sp>
        <p:nvSpPr>
          <p:cNvPr id="17" name="Rectangle 16"/>
          <p:cNvSpPr/>
          <p:nvPr/>
        </p:nvSpPr>
        <p:spPr>
          <a:xfrm>
            <a:off x="7573642" y="1116062"/>
            <a:ext cx="4144918" cy="19584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2752500" y="1116062"/>
            <a:ext cx="4760191" cy="19584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752500" y="3121682"/>
            <a:ext cx="8966060" cy="19628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1" name="Table 20"/>
          <p:cNvGraphicFramePr>
            <a:graphicFrameLocks noGrp="1"/>
          </p:cNvGraphicFramePr>
          <p:nvPr>
            <p:extLst>
              <p:ext uri="{D42A27DB-BD31-4B8C-83A1-F6EECF244321}">
                <p14:modId xmlns:p14="http://schemas.microsoft.com/office/powerpoint/2010/main" val="808622466"/>
              </p:ext>
            </p:extLst>
          </p:nvPr>
        </p:nvGraphicFramePr>
        <p:xfrm>
          <a:off x="2798652" y="5162609"/>
          <a:ext cx="8911792" cy="914400"/>
        </p:xfrm>
        <a:graphic>
          <a:graphicData uri="http://schemas.openxmlformats.org/drawingml/2006/table">
            <a:tbl>
              <a:tblPr firstRow="1" bandRow="1">
                <a:tableStyleId>{2D5ABB26-0587-4C30-8999-92F81FD0307C}</a:tableStyleId>
              </a:tblPr>
              <a:tblGrid>
                <a:gridCol w="1322774"/>
                <a:gridCol w="7589018"/>
              </a:tblGrid>
              <a:tr h="275275">
                <a:tc>
                  <a:txBody>
                    <a:bodyPr/>
                    <a:lstStyle/>
                    <a:p>
                      <a:r>
                        <a:rPr lang="en-US" sz="1400" b="1" dirty="0" smtClean="0"/>
                        <a:t>Facilities</a:t>
                      </a:r>
                      <a:endParaRPr lang="en-US" sz="14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Manage</a:t>
                      </a:r>
                      <a:r>
                        <a:rPr lang="en-US" sz="1400" baseline="0" dirty="0" smtClean="0"/>
                        <a:t> credit/loan facilities available on system</a:t>
                      </a:r>
                      <a:endParaRPr lang="en-US" sz="1400" dirty="0" smtClean="0"/>
                    </a:p>
                  </a:txBody>
                  <a:tcPr/>
                </a:tc>
              </a:tr>
              <a:tr h="230473">
                <a:tc>
                  <a:txBody>
                    <a:bodyPr/>
                    <a:lstStyle/>
                    <a:p>
                      <a:r>
                        <a:rPr lang="en-US" sz="1400" b="1" dirty="0" smtClean="0"/>
                        <a:t>Data Upload</a:t>
                      </a:r>
                      <a:endParaRPr lang="en-US" sz="1400" b="1" dirty="0"/>
                    </a:p>
                  </a:txBody>
                  <a:tcPr/>
                </a:tc>
                <a:tc>
                  <a:txBody>
                    <a:bodyPr/>
                    <a:lstStyle/>
                    <a:p>
                      <a:r>
                        <a:rPr lang="en-US" sz="1400" dirty="0" smtClean="0"/>
                        <a:t>Interface for uploading files for automatic</a:t>
                      </a:r>
                      <a:r>
                        <a:rPr lang="en-US" sz="1400" baseline="0" dirty="0" smtClean="0"/>
                        <a:t> system </a:t>
                      </a:r>
                      <a:r>
                        <a:rPr lang="en-US" sz="1400" dirty="0" smtClean="0"/>
                        <a:t>data entry</a:t>
                      </a:r>
                      <a:endParaRPr lang="en-US" sz="1400" dirty="0"/>
                    </a:p>
                  </a:txBody>
                  <a:tcPr/>
                </a:tc>
              </a:tr>
              <a:tr h="190717">
                <a:tc>
                  <a:txBody>
                    <a:bodyPr/>
                    <a:lstStyle/>
                    <a:p>
                      <a:r>
                        <a:rPr lang="en-US" sz="1400" b="1" dirty="0" smtClean="0"/>
                        <a:t>Error Log</a:t>
                      </a:r>
                      <a:endParaRPr lang="en-US" sz="1400" b="1" dirty="0"/>
                    </a:p>
                  </a:txBody>
                  <a:tcPr/>
                </a:tc>
                <a:tc>
                  <a:txBody>
                    <a:bodyPr/>
                    <a:lstStyle/>
                    <a:p>
                      <a:r>
                        <a:rPr lang="en-US" sz="1400" dirty="0" smtClean="0"/>
                        <a:t>Manages and logs all System Errors/Crashes for Debugging</a:t>
                      </a:r>
                      <a:endParaRPr lang="en-US" sz="1400" dirty="0"/>
                    </a:p>
                  </a:txBody>
                  <a:tcPr/>
                </a:tc>
              </a:tr>
            </a:tbl>
          </a:graphicData>
        </a:graphic>
      </p:graphicFrame>
      <p:pic>
        <p:nvPicPr>
          <p:cNvPr id="37" name="Picture 36"/>
          <p:cNvPicPr/>
          <p:nvPr/>
        </p:nvPicPr>
        <p:blipFill>
          <a:blip r:embed="rId3"/>
          <a:stretch>
            <a:fillRect/>
          </a:stretch>
        </p:blipFill>
        <p:spPr>
          <a:xfrm>
            <a:off x="2806795" y="1151509"/>
            <a:ext cx="4652887" cy="1902512"/>
          </a:xfrm>
          <a:prstGeom prst="rect">
            <a:avLst/>
          </a:prstGeom>
        </p:spPr>
      </p:pic>
      <p:pic>
        <p:nvPicPr>
          <p:cNvPr id="38" name="Picture 37"/>
          <p:cNvPicPr/>
          <p:nvPr/>
        </p:nvPicPr>
        <p:blipFill>
          <a:blip r:embed="rId4"/>
          <a:stretch>
            <a:fillRect/>
          </a:stretch>
        </p:blipFill>
        <p:spPr>
          <a:xfrm>
            <a:off x="7677594" y="1242765"/>
            <a:ext cx="3950855" cy="1780309"/>
          </a:xfrm>
          <a:prstGeom prst="rect">
            <a:avLst/>
          </a:prstGeom>
        </p:spPr>
      </p:pic>
      <p:pic>
        <p:nvPicPr>
          <p:cNvPr id="39" name="Picture 38"/>
          <p:cNvPicPr/>
          <p:nvPr/>
        </p:nvPicPr>
        <p:blipFill>
          <a:blip r:embed="rId5"/>
          <a:stretch>
            <a:fillRect/>
          </a:stretch>
        </p:blipFill>
        <p:spPr>
          <a:xfrm>
            <a:off x="2844916" y="3176266"/>
            <a:ext cx="8783533" cy="1859559"/>
          </a:xfrm>
          <a:prstGeom prst="rect">
            <a:avLst/>
          </a:prstGeom>
        </p:spPr>
      </p:pic>
    </p:spTree>
    <p:extLst>
      <p:ext uri="{BB962C8B-B14F-4D97-AF65-F5344CB8AC3E}">
        <p14:creationId xmlns:p14="http://schemas.microsoft.com/office/powerpoint/2010/main" val="939180472"/>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p:cNvSpPr>
            <a:spLocks noGrp="1"/>
          </p:cNvSpPr>
          <p:nvPr>
            <p:ph type="body" sz="quarter" idx="12"/>
          </p:nvPr>
        </p:nvSpPr>
        <p:spPr>
          <a:xfrm>
            <a:off x="721893" y="2096184"/>
            <a:ext cx="6085292" cy="2834697"/>
          </a:xfrm>
        </p:spPr>
        <p:txBody>
          <a:bodyPr>
            <a:normAutofit/>
          </a:bodyPr>
          <a:lstStyle/>
          <a:p>
            <a:endParaRPr lang="en-US" dirty="0" smtClean="0"/>
          </a:p>
          <a:p>
            <a:r>
              <a:rPr lang="en-US" sz="6000" dirty="0" smtClean="0"/>
              <a:t>value</a:t>
            </a:r>
            <a:endParaRPr lang="en-US" sz="6000" dirty="0"/>
          </a:p>
          <a:p>
            <a:r>
              <a:rPr lang="en-US" sz="6000" b="1" dirty="0" smtClean="0"/>
              <a:t>proposition</a:t>
            </a:r>
            <a:endParaRPr lang="en-US" sz="6000" dirty="0"/>
          </a:p>
        </p:txBody>
      </p:sp>
    </p:spTree>
    <p:extLst>
      <p:ext uri="{BB962C8B-B14F-4D97-AF65-F5344CB8AC3E}">
        <p14:creationId xmlns:p14="http://schemas.microsoft.com/office/powerpoint/2010/main" val="2691110496"/>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71428" y="6271456"/>
            <a:ext cx="13534857" cy="110556"/>
            <a:chOff x="-170626" y="0"/>
            <a:chExt cx="13534857" cy="166915"/>
          </a:xfrm>
        </p:grpSpPr>
        <p:sp>
          <p:nvSpPr>
            <p:cNvPr id="5" name="Parallelogram 4"/>
            <p:cNvSpPr/>
            <p:nvPr/>
          </p:nvSpPr>
          <p:spPr>
            <a:xfrm>
              <a:off x="-170626" y="0"/>
              <a:ext cx="4511619" cy="166915"/>
            </a:xfrm>
            <a:prstGeom prst="parallelogram">
              <a:avLst>
                <a:gd name="adj" fmla="val 114362"/>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Parallelogram 5"/>
            <p:cNvSpPr/>
            <p:nvPr/>
          </p:nvSpPr>
          <p:spPr>
            <a:xfrm>
              <a:off x="4340993"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Parallelogram 6"/>
            <p:cNvSpPr/>
            <p:nvPr/>
          </p:nvSpPr>
          <p:spPr>
            <a:xfrm>
              <a:off x="8852612" y="0"/>
              <a:ext cx="4511619" cy="166915"/>
            </a:xfrm>
            <a:prstGeom prst="parallelogram">
              <a:avLst>
                <a:gd name="adj" fmla="val 114362"/>
              </a:avLst>
            </a:prstGeom>
            <a:solidFill>
              <a:srgbClr val="281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pic>
        <p:nvPicPr>
          <p:cNvPr id="8" name="Picture 7" descr="ATMetzgeLogo.jpg"/>
          <p:cNvPicPr/>
          <p:nvPr/>
        </p:nvPicPr>
        <p:blipFill>
          <a:blip r:embed="rId2"/>
          <a:stretch>
            <a:fillRect/>
          </a:stretch>
        </p:blipFill>
        <p:spPr>
          <a:xfrm>
            <a:off x="10167135" y="6448520"/>
            <a:ext cx="1577929" cy="384428"/>
          </a:xfrm>
          <a:prstGeom prst="rect">
            <a:avLst/>
          </a:prstGeom>
        </p:spPr>
      </p:pic>
      <p:sp>
        <p:nvSpPr>
          <p:cNvPr id="9" name="Text Box 1"/>
          <p:cNvSpPr txBox="1">
            <a:spLocks noChangeArrowheads="1"/>
          </p:cNvSpPr>
          <p:nvPr/>
        </p:nvSpPr>
        <p:spPr bwMode="auto">
          <a:xfrm>
            <a:off x="11482714" y="6653260"/>
            <a:ext cx="571500" cy="181841"/>
          </a:xfrm>
          <a:prstGeom prst="rect">
            <a:avLst/>
          </a:prstGeom>
          <a:noFill/>
          <a:ln>
            <a:noFill/>
          </a:ln>
          <a:extLst/>
        </p:spPr>
        <p:txBody>
          <a:bodyPr rot="0" vert="horz" wrap="square" lIns="91440" tIns="45720" rIns="91440" bIns="45720" anchor="t" anchorCtr="0" upright="1">
            <a:noAutofit/>
          </a:bodyPr>
          <a:lstStyle/>
          <a:p>
            <a:r>
              <a:rPr lang="en-US" sz="500" b="1" dirty="0">
                <a:solidFill>
                  <a:srgbClr val="0F243E"/>
                </a:solidFill>
                <a:latin typeface="Arial Narrow" panose="020B0606020202030204" pitchFamily="34" charset="0"/>
                <a:ea typeface="Times New Roman" panose="02020603050405020304" pitchFamily="18" charset="0"/>
              </a:rPr>
              <a:t>RC: 1031898</a:t>
            </a:r>
            <a:endParaRPr lang="en-US" sz="800" dirty="0">
              <a:solidFill>
                <a:prstClr val="black"/>
              </a:solidFill>
              <a:latin typeface="Times New Roman" panose="02020603050405020304" pitchFamily="18" charset="0"/>
              <a:ea typeface="Times New Roman" panose="02020603050405020304" pitchFamily="18" charset="0"/>
            </a:endParaRPr>
          </a:p>
        </p:txBody>
      </p:sp>
      <p:sp>
        <p:nvSpPr>
          <p:cNvPr id="10" name="Title 1"/>
          <p:cNvSpPr>
            <a:spLocks noGrp="1"/>
          </p:cNvSpPr>
          <p:nvPr>
            <p:ph type="title"/>
          </p:nvPr>
        </p:nvSpPr>
        <p:spPr>
          <a:xfrm>
            <a:off x="760114" y="168442"/>
            <a:ext cx="8909366" cy="837127"/>
          </a:xfrm>
        </p:spPr>
        <p:txBody>
          <a:bodyPr/>
          <a:lstStyle/>
          <a:p>
            <a:r>
              <a:rPr lang="en-US" sz="3600" dirty="0" smtClean="0"/>
              <a:t>Value Proposition</a:t>
            </a:r>
            <a:endParaRPr lang="en-US" dirty="0"/>
          </a:p>
        </p:txBody>
      </p:sp>
      <p:grpSp>
        <p:nvGrpSpPr>
          <p:cNvPr id="11" name="Group 10"/>
          <p:cNvGrpSpPr/>
          <p:nvPr/>
        </p:nvGrpSpPr>
        <p:grpSpPr>
          <a:xfrm>
            <a:off x="760114" y="171929"/>
            <a:ext cx="1371600" cy="110556"/>
            <a:chOff x="-170626" y="0"/>
            <a:chExt cx="13534857" cy="166915"/>
          </a:xfrm>
        </p:grpSpPr>
        <p:sp>
          <p:nvSpPr>
            <p:cNvPr id="12" name="Parallelogram 11"/>
            <p:cNvSpPr/>
            <p:nvPr/>
          </p:nvSpPr>
          <p:spPr>
            <a:xfrm>
              <a:off x="-170626" y="0"/>
              <a:ext cx="4511619" cy="166915"/>
            </a:xfrm>
            <a:prstGeom prst="parallelogram">
              <a:avLst>
                <a:gd name="adj" fmla="val 114362"/>
              </a:avLst>
            </a:prstGeom>
            <a:solidFill>
              <a:srgbClr val="849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Parallelogram 12"/>
            <p:cNvSpPr/>
            <p:nvPr/>
          </p:nvSpPr>
          <p:spPr>
            <a:xfrm>
              <a:off x="4340993"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Parallelogram 13"/>
            <p:cNvSpPr/>
            <p:nvPr/>
          </p:nvSpPr>
          <p:spPr>
            <a:xfrm>
              <a:off x="8852612" y="0"/>
              <a:ext cx="4511619" cy="166915"/>
            </a:xfrm>
            <a:prstGeom prst="parallelogram">
              <a:avLst>
                <a:gd name="adj" fmla="val 114362"/>
              </a:avLst>
            </a:prstGeom>
            <a:solidFill>
              <a:srgbClr val="281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24" name="Group 23"/>
          <p:cNvGrpSpPr/>
          <p:nvPr/>
        </p:nvGrpSpPr>
        <p:grpSpPr>
          <a:xfrm>
            <a:off x="838200" y="1476109"/>
            <a:ext cx="10706099" cy="1067218"/>
            <a:chOff x="838200" y="1812991"/>
            <a:chExt cx="10706099" cy="1067218"/>
          </a:xfrm>
        </p:grpSpPr>
        <p:sp>
          <p:nvSpPr>
            <p:cNvPr id="25" name="Oval 108"/>
            <p:cNvSpPr>
              <a:spLocks noChangeArrowheads="1"/>
            </p:cNvSpPr>
            <p:nvPr/>
          </p:nvSpPr>
          <p:spPr bwMode="auto">
            <a:xfrm>
              <a:off x="838200" y="1812991"/>
              <a:ext cx="1065348" cy="1067218"/>
            </a:xfrm>
            <a:prstGeom prst="ellipse">
              <a:avLst/>
            </a:prstGeom>
            <a:solidFill>
              <a:schemeClr val="tx2"/>
            </a:solidFill>
            <a:ln>
              <a:solidFill>
                <a:schemeClr val="tx2"/>
              </a:solidFill>
            </a:ln>
          </p:spPr>
          <p:txBody>
            <a:bodyPr vert="horz" wrap="square" lIns="91440" tIns="45720" rIns="91440" bIns="45720" numCol="1" anchor="t" anchorCtr="0" compatLnSpc="1">
              <a:prstTxWarp prst="textNoShape">
                <a:avLst/>
              </a:prstTxWarp>
            </a:bodyPr>
            <a:lstStyle/>
            <a:p>
              <a:endParaRPr lang="en-US"/>
            </a:p>
          </p:txBody>
        </p:sp>
        <p:sp>
          <p:nvSpPr>
            <p:cNvPr id="26" name="Rectangle 25"/>
            <p:cNvSpPr>
              <a:spLocks/>
            </p:cNvSpPr>
            <p:nvPr/>
          </p:nvSpPr>
          <p:spPr bwMode="auto">
            <a:xfrm>
              <a:off x="1720666" y="1867318"/>
              <a:ext cx="9823633" cy="990182"/>
            </a:xfrm>
            <a:prstGeom prst="rect">
              <a:avLst/>
            </a:prstGeom>
            <a:solidFill>
              <a:schemeClr val="bg1"/>
            </a:solidFill>
            <a:ln w="3175" cap="flat">
              <a:solidFill>
                <a:schemeClr val="tx2"/>
              </a:solidFill>
              <a:prstDash val="solid"/>
              <a:miter lim="800000"/>
              <a:headEnd/>
              <a:tailEnd/>
            </a:ln>
            <a:effectLst>
              <a:outerShdw blurRad="38100" dist="25400" dir="5400000" algn="t" rotWithShape="0">
                <a:prstClr val="black">
                  <a:alpha val="20000"/>
                </a:prstClr>
              </a:outerShdw>
            </a:effectLst>
          </p:spPr>
          <p:txBody>
            <a:bodyPr vert="horz" wrap="square" lIns="91440" tIns="45720" rIns="91440" bIns="45720" numCol="1" anchor="t" anchorCtr="0" compatLnSpc="1">
              <a:prstTxWarp prst="textNoShape">
                <a:avLst/>
              </a:prstTxWarp>
              <a:noAutofit/>
            </a:bodyPr>
            <a:lstStyle/>
            <a:p>
              <a:pPr>
                <a:defRPr/>
              </a:pPr>
              <a:r>
                <a:rPr lang="en-US" dirty="0" smtClean="0"/>
                <a:t>METCORE is </a:t>
              </a:r>
              <a:r>
                <a:rPr lang="en-US" dirty="0"/>
                <a:t>a hosted solution built on enterprise-class software interfaced with a large, pre-existing agency and legal network.</a:t>
              </a:r>
            </a:p>
            <a:p>
              <a:pPr lvl="0">
                <a:defRPr/>
              </a:pPr>
              <a:endParaRPr lang="en-US" b="1" dirty="0">
                <a:solidFill>
                  <a:schemeClr val="tx2"/>
                </a:solidFill>
              </a:endParaRPr>
            </a:p>
          </p:txBody>
        </p:sp>
        <p:sp>
          <p:nvSpPr>
            <p:cNvPr id="27" name="Oval 108"/>
            <p:cNvSpPr>
              <a:spLocks noChangeArrowheads="1"/>
            </p:cNvSpPr>
            <p:nvPr/>
          </p:nvSpPr>
          <p:spPr bwMode="auto">
            <a:xfrm>
              <a:off x="925892" y="1900836"/>
              <a:ext cx="889963" cy="891527"/>
            </a:xfrm>
            <a:prstGeom prst="ellipse">
              <a:avLst/>
            </a:prstGeom>
            <a:solidFill>
              <a:schemeClr val="bg1"/>
            </a:solidFill>
            <a:ln>
              <a:noFill/>
            </a:ln>
            <a:effectLst>
              <a:outerShdw blurRad="50800" dist="38100" dir="5400000" algn="t"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grpSp>
          <p:nvGrpSpPr>
            <p:cNvPr id="28" name="Group 27"/>
            <p:cNvGrpSpPr/>
            <p:nvPr/>
          </p:nvGrpSpPr>
          <p:grpSpPr>
            <a:xfrm>
              <a:off x="1168940" y="2163863"/>
              <a:ext cx="412474" cy="410182"/>
              <a:chOff x="7045325" y="1919288"/>
              <a:chExt cx="285750" cy="284162"/>
            </a:xfrm>
            <a:solidFill>
              <a:schemeClr val="accent6">
                <a:lumMod val="50000"/>
              </a:schemeClr>
            </a:solidFill>
          </p:grpSpPr>
          <p:sp>
            <p:nvSpPr>
              <p:cNvPr id="29" name="Freeform 308"/>
              <p:cNvSpPr>
                <a:spLocks noEditPoints="1"/>
              </p:cNvSpPr>
              <p:nvPr/>
            </p:nvSpPr>
            <p:spPr bwMode="auto">
              <a:xfrm>
                <a:off x="7045325" y="1919288"/>
                <a:ext cx="285750" cy="284162"/>
              </a:xfrm>
              <a:custGeom>
                <a:avLst/>
                <a:gdLst>
                  <a:gd name="T0" fmla="*/ 718 w 897"/>
                  <a:gd name="T1" fmla="*/ 742 h 897"/>
                  <a:gd name="T2" fmla="*/ 658 w 897"/>
                  <a:gd name="T3" fmla="*/ 659 h 897"/>
                  <a:gd name="T4" fmla="*/ 750 w 897"/>
                  <a:gd name="T5" fmla="*/ 573 h 897"/>
                  <a:gd name="T6" fmla="*/ 136 w 897"/>
                  <a:gd name="T7" fmla="*/ 325 h 897"/>
                  <a:gd name="T8" fmla="*/ 154 w 897"/>
                  <a:gd name="T9" fmla="*/ 246 h 897"/>
                  <a:gd name="T10" fmla="*/ 190 w 897"/>
                  <a:gd name="T11" fmla="*/ 174 h 897"/>
                  <a:gd name="T12" fmla="*/ 242 w 897"/>
                  <a:gd name="T13" fmla="*/ 115 h 897"/>
                  <a:gd name="T14" fmla="*/ 307 w 897"/>
                  <a:gd name="T15" fmla="*/ 69 h 897"/>
                  <a:gd name="T16" fmla="*/ 381 w 897"/>
                  <a:gd name="T17" fmla="*/ 39 h 897"/>
                  <a:gd name="T18" fmla="*/ 463 w 897"/>
                  <a:gd name="T19" fmla="*/ 30 h 897"/>
                  <a:gd name="T20" fmla="*/ 545 w 897"/>
                  <a:gd name="T21" fmla="*/ 39 h 897"/>
                  <a:gd name="T22" fmla="*/ 620 w 897"/>
                  <a:gd name="T23" fmla="*/ 69 h 897"/>
                  <a:gd name="T24" fmla="*/ 684 w 897"/>
                  <a:gd name="T25" fmla="*/ 115 h 897"/>
                  <a:gd name="T26" fmla="*/ 735 w 897"/>
                  <a:gd name="T27" fmla="*/ 174 h 897"/>
                  <a:gd name="T28" fmla="*/ 772 w 897"/>
                  <a:gd name="T29" fmla="*/ 246 h 897"/>
                  <a:gd name="T30" fmla="*/ 790 w 897"/>
                  <a:gd name="T31" fmla="*/ 325 h 897"/>
                  <a:gd name="T32" fmla="*/ 788 w 897"/>
                  <a:gd name="T33" fmla="*/ 408 h 897"/>
                  <a:gd name="T34" fmla="*/ 766 w 897"/>
                  <a:gd name="T35" fmla="*/ 486 h 897"/>
                  <a:gd name="T36" fmla="*/ 727 w 897"/>
                  <a:gd name="T37" fmla="*/ 555 h 897"/>
                  <a:gd name="T38" fmla="*/ 672 w 897"/>
                  <a:gd name="T39" fmla="*/ 612 h 897"/>
                  <a:gd name="T40" fmla="*/ 606 w 897"/>
                  <a:gd name="T41" fmla="*/ 654 h 897"/>
                  <a:gd name="T42" fmla="*/ 529 w 897"/>
                  <a:gd name="T43" fmla="*/ 681 h 897"/>
                  <a:gd name="T44" fmla="*/ 447 w 897"/>
                  <a:gd name="T45" fmla="*/ 686 h 897"/>
                  <a:gd name="T46" fmla="*/ 365 w 897"/>
                  <a:gd name="T47" fmla="*/ 672 h 897"/>
                  <a:gd name="T48" fmla="*/ 293 w 897"/>
                  <a:gd name="T49" fmla="*/ 639 h 897"/>
                  <a:gd name="T50" fmla="*/ 231 w 897"/>
                  <a:gd name="T51" fmla="*/ 591 h 897"/>
                  <a:gd name="T52" fmla="*/ 182 w 897"/>
                  <a:gd name="T53" fmla="*/ 529 h 897"/>
                  <a:gd name="T54" fmla="*/ 149 w 897"/>
                  <a:gd name="T55" fmla="*/ 456 h 897"/>
                  <a:gd name="T56" fmla="*/ 134 w 897"/>
                  <a:gd name="T57" fmla="*/ 375 h 897"/>
                  <a:gd name="T58" fmla="*/ 176 w 897"/>
                  <a:gd name="T59" fmla="*/ 738 h 897"/>
                  <a:gd name="T60" fmla="*/ 163 w 897"/>
                  <a:gd name="T61" fmla="*/ 555 h 897"/>
                  <a:gd name="T62" fmla="*/ 254 w 897"/>
                  <a:gd name="T63" fmla="*/ 650 h 897"/>
                  <a:gd name="T64" fmla="*/ 895 w 897"/>
                  <a:gd name="T65" fmla="*/ 754 h 897"/>
                  <a:gd name="T66" fmla="*/ 808 w 897"/>
                  <a:gd name="T67" fmla="*/ 457 h 897"/>
                  <a:gd name="T68" fmla="*/ 821 w 897"/>
                  <a:gd name="T69" fmla="*/ 340 h 897"/>
                  <a:gd name="T70" fmla="*/ 806 w 897"/>
                  <a:gd name="T71" fmla="*/ 252 h 897"/>
                  <a:gd name="T72" fmla="*/ 770 w 897"/>
                  <a:gd name="T73" fmla="*/ 172 h 897"/>
                  <a:gd name="T74" fmla="*/ 716 w 897"/>
                  <a:gd name="T75" fmla="*/ 104 h 897"/>
                  <a:gd name="T76" fmla="*/ 649 w 897"/>
                  <a:gd name="T77" fmla="*/ 51 h 897"/>
                  <a:gd name="T78" fmla="*/ 570 w 897"/>
                  <a:gd name="T79" fmla="*/ 16 h 897"/>
                  <a:gd name="T80" fmla="*/ 482 w 897"/>
                  <a:gd name="T81" fmla="*/ 0 h 897"/>
                  <a:gd name="T82" fmla="*/ 391 w 897"/>
                  <a:gd name="T83" fmla="*/ 7 h 897"/>
                  <a:gd name="T84" fmla="*/ 308 w 897"/>
                  <a:gd name="T85" fmla="*/ 35 h 897"/>
                  <a:gd name="T86" fmla="*/ 235 w 897"/>
                  <a:gd name="T87" fmla="*/ 81 h 897"/>
                  <a:gd name="T88" fmla="*/ 176 w 897"/>
                  <a:gd name="T89" fmla="*/ 144 h 897"/>
                  <a:gd name="T90" fmla="*/ 132 w 897"/>
                  <a:gd name="T91" fmla="*/ 219 h 897"/>
                  <a:gd name="T92" fmla="*/ 109 w 897"/>
                  <a:gd name="T93" fmla="*/ 303 h 897"/>
                  <a:gd name="T94" fmla="*/ 107 w 897"/>
                  <a:gd name="T95" fmla="*/ 403 h 897"/>
                  <a:gd name="T96" fmla="*/ 137 w 897"/>
                  <a:gd name="T97" fmla="*/ 505 h 897"/>
                  <a:gd name="T98" fmla="*/ 1 w 897"/>
                  <a:gd name="T99" fmla="*/ 781 h 897"/>
                  <a:gd name="T100" fmla="*/ 18 w 897"/>
                  <a:gd name="T101" fmla="*/ 791 h 897"/>
                  <a:gd name="T102" fmla="*/ 203 w 897"/>
                  <a:gd name="T103" fmla="*/ 895 h 897"/>
                  <a:gd name="T104" fmla="*/ 216 w 897"/>
                  <a:gd name="T105" fmla="*/ 895 h 897"/>
                  <a:gd name="T106" fmla="*/ 407 w 897"/>
                  <a:gd name="T107" fmla="*/ 713 h 897"/>
                  <a:gd name="T108" fmla="*/ 488 w 897"/>
                  <a:gd name="T109" fmla="*/ 716 h 897"/>
                  <a:gd name="T110" fmla="*/ 676 w 897"/>
                  <a:gd name="T111" fmla="*/ 893 h 897"/>
                  <a:gd name="T112" fmla="*/ 688 w 897"/>
                  <a:gd name="T113" fmla="*/ 896 h 897"/>
                  <a:gd name="T114" fmla="*/ 743 w 897"/>
                  <a:gd name="T115" fmla="*/ 763 h 897"/>
                  <a:gd name="T116" fmla="*/ 895 w 897"/>
                  <a:gd name="T117" fmla="*/ 770 h 897"/>
                  <a:gd name="T118" fmla="*/ 895 w 897"/>
                  <a:gd name="T119" fmla="*/ 754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97" h="897">
                    <a:moveTo>
                      <a:pt x="733" y="732"/>
                    </a:moveTo>
                    <a:lnTo>
                      <a:pt x="729" y="732"/>
                    </a:lnTo>
                    <a:lnTo>
                      <a:pt x="724" y="734"/>
                    </a:lnTo>
                    <a:lnTo>
                      <a:pt x="720" y="738"/>
                    </a:lnTo>
                    <a:lnTo>
                      <a:pt x="718" y="742"/>
                    </a:lnTo>
                    <a:lnTo>
                      <a:pt x="682" y="847"/>
                    </a:lnTo>
                    <a:lnTo>
                      <a:pt x="590" y="694"/>
                    </a:lnTo>
                    <a:lnTo>
                      <a:pt x="614" y="684"/>
                    </a:lnTo>
                    <a:lnTo>
                      <a:pt x="636" y="672"/>
                    </a:lnTo>
                    <a:lnTo>
                      <a:pt x="658" y="659"/>
                    </a:lnTo>
                    <a:lnTo>
                      <a:pt x="679" y="645"/>
                    </a:lnTo>
                    <a:lnTo>
                      <a:pt x="699" y="628"/>
                    </a:lnTo>
                    <a:lnTo>
                      <a:pt x="717" y="611"/>
                    </a:lnTo>
                    <a:lnTo>
                      <a:pt x="734" y="592"/>
                    </a:lnTo>
                    <a:lnTo>
                      <a:pt x="750" y="573"/>
                    </a:lnTo>
                    <a:lnTo>
                      <a:pt x="853" y="744"/>
                    </a:lnTo>
                    <a:lnTo>
                      <a:pt x="733" y="732"/>
                    </a:lnTo>
                    <a:close/>
                    <a:moveTo>
                      <a:pt x="134" y="358"/>
                    </a:moveTo>
                    <a:lnTo>
                      <a:pt x="134" y="341"/>
                    </a:lnTo>
                    <a:lnTo>
                      <a:pt x="136" y="325"/>
                    </a:lnTo>
                    <a:lnTo>
                      <a:pt x="138" y="308"/>
                    </a:lnTo>
                    <a:lnTo>
                      <a:pt x="141" y="292"/>
                    </a:lnTo>
                    <a:lnTo>
                      <a:pt x="144" y="276"/>
                    </a:lnTo>
                    <a:lnTo>
                      <a:pt x="149" y="261"/>
                    </a:lnTo>
                    <a:lnTo>
                      <a:pt x="154" y="246"/>
                    </a:lnTo>
                    <a:lnTo>
                      <a:pt x="160" y="231"/>
                    </a:lnTo>
                    <a:lnTo>
                      <a:pt x="167" y="216"/>
                    </a:lnTo>
                    <a:lnTo>
                      <a:pt x="174" y="202"/>
                    </a:lnTo>
                    <a:lnTo>
                      <a:pt x="182" y="188"/>
                    </a:lnTo>
                    <a:lnTo>
                      <a:pt x="190" y="174"/>
                    </a:lnTo>
                    <a:lnTo>
                      <a:pt x="200" y="161"/>
                    </a:lnTo>
                    <a:lnTo>
                      <a:pt x="209" y="149"/>
                    </a:lnTo>
                    <a:lnTo>
                      <a:pt x="220" y="138"/>
                    </a:lnTo>
                    <a:lnTo>
                      <a:pt x="231" y="126"/>
                    </a:lnTo>
                    <a:lnTo>
                      <a:pt x="242" y="115"/>
                    </a:lnTo>
                    <a:lnTo>
                      <a:pt x="254" y="104"/>
                    </a:lnTo>
                    <a:lnTo>
                      <a:pt x="266" y="95"/>
                    </a:lnTo>
                    <a:lnTo>
                      <a:pt x="280" y="85"/>
                    </a:lnTo>
                    <a:lnTo>
                      <a:pt x="293" y="77"/>
                    </a:lnTo>
                    <a:lnTo>
                      <a:pt x="307" y="69"/>
                    </a:lnTo>
                    <a:lnTo>
                      <a:pt x="321" y="62"/>
                    </a:lnTo>
                    <a:lnTo>
                      <a:pt x="335" y="55"/>
                    </a:lnTo>
                    <a:lnTo>
                      <a:pt x="350" y="49"/>
                    </a:lnTo>
                    <a:lnTo>
                      <a:pt x="365" y="45"/>
                    </a:lnTo>
                    <a:lnTo>
                      <a:pt x="381" y="39"/>
                    </a:lnTo>
                    <a:lnTo>
                      <a:pt x="396" y="36"/>
                    </a:lnTo>
                    <a:lnTo>
                      <a:pt x="414" y="33"/>
                    </a:lnTo>
                    <a:lnTo>
                      <a:pt x="430" y="31"/>
                    </a:lnTo>
                    <a:lnTo>
                      <a:pt x="447" y="30"/>
                    </a:lnTo>
                    <a:lnTo>
                      <a:pt x="463" y="30"/>
                    </a:lnTo>
                    <a:lnTo>
                      <a:pt x="480" y="30"/>
                    </a:lnTo>
                    <a:lnTo>
                      <a:pt x="497" y="31"/>
                    </a:lnTo>
                    <a:lnTo>
                      <a:pt x="513" y="33"/>
                    </a:lnTo>
                    <a:lnTo>
                      <a:pt x="529" y="36"/>
                    </a:lnTo>
                    <a:lnTo>
                      <a:pt x="545" y="39"/>
                    </a:lnTo>
                    <a:lnTo>
                      <a:pt x="561" y="45"/>
                    </a:lnTo>
                    <a:lnTo>
                      <a:pt x="576" y="49"/>
                    </a:lnTo>
                    <a:lnTo>
                      <a:pt x="591" y="55"/>
                    </a:lnTo>
                    <a:lnTo>
                      <a:pt x="606" y="62"/>
                    </a:lnTo>
                    <a:lnTo>
                      <a:pt x="620" y="69"/>
                    </a:lnTo>
                    <a:lnTo>
                      <a:pt x="634" y="77"/>
                    </a:lnTo>
                    <a:lnTo>
                      <a:pt x="647" y="85"/>
                    </a:lnTo>
                    <a:lnTo>
                      <a:pt x="660" y="95"/>
                    </a:lnTo>
                    <a:lnTo>
                      <a:pt x="672" y="104"/>
                    </a:lnTo>
                    <a:lnTo>
                      <a:pt x="684" y="115"/>
                    </a:lnTo>
                    <a:lnTo>
                      <a:pt x="696" y="126"/>
                    </a:lnTo>
                    <a:lnTo>
                      <a:pt x="707" y="138"/>
                    </a:lnTo>
                    <a:lnTo>
                      <a:pt x="717" y="149"/>
                    </a:lnTo>
                    <a:lnTo>
                      <a:pt x="727" y="161"/>
                    </a:lnTo>
                    <a:lnTo>
                      <a:pt x="735" y="174"/>
                    </a:lnTo>
                    <a:lnTo>
                      <a:pt x="744" y="188"/>
                    </a:lnTo>
                    <a:lnTo>
                      <a:pt x="753" y="202"/>
                    </a:lnTo>
                    <a:lnTo>
                      <a:pt x="760" y="216"/>
                    </a:lnTo>
                    <a:lnTo>
                      <a:pt x="766" y="231"/>
                    </a:lnTo>
                    <a:lnTo>
                      <a:pt x="772" y="246"/>
                    </a:lnTo>
                    <a:lnTo>
                      <a:pt x="777" y="261"/>
                    </a:lnTo>
                    <a:lnTo>
                      <a:pt x="781" y="277"/>
                    </a:lnTo>
                    <a:lnTo>
                      <a:pt x="786" y="292"/>
                    </a:lnTo>
                    <a:lnTo>
                      <a:pt x="788" y="309"/>
                    </a:lnTo>
                    <a:lnTo>
                      <a:pt x="790" y="325"/>
                    </a:lnTo>
                    <a:lnTo>
                      <a:pt x="792" y="341"/>
                    </a:lnTo>
                    <a:lnTo>
                      <a:pt x="792" y="358"/>
                    </a:lnTo>
                    <a:lnTo>
                      <a:pt x="792" y="375"/>
                    </a:lnTo>
                    <a:lnTo>
                      <a:pt x="790" y="392"/>
                    </a:lnTo>
                    <a:lnTo>
                      <a:pt x="788" y="408"/>
                    </a:lnTo>
                    <a:lnTo>
                      <a:pt x="786" y="424"/>
                    </a:lnTo>
                    <a:lnTo>
                      <a:pt x="781" y="440"/>
                    </a:lnTo>
                    <a:lnTo>
                      <a:pt x="777" y="456"/>
                    </a:lnTo>
                    <a:lnTo>
                      <a:pt x="772" y="471"/>
                    </a:lnTo>
                    <a:lnTo>
                      <a:pt x="766" y="486"/>
                    </a:lnTo>
                    <a:lnTo>
                      <a:pt x="760" y="500"/>
                    </a:lnTo>
                    <a:lnTo>
                      <a:pt x="753" y="515"/>
                    </a:lnTo>
                    <a:lnTo>
                      <a:pt x="744" y="529"/>
                    </a:lnTo>
                    <a:lnTo>
                      <a:pt x="735" y="542"/>
                    </a:lnTo>
                    <a:lnTo>
                      <a:pt x="727" y="555"/>
                    </a:lnTo>
                    <a:lnTo>
                      <a:pt x="717" y="567"/>
                    </a:lnTo>
                    <a:lnTo>
                      <a:pt x="707" y="579"/>
                    </a:lnTo>
                    <a:lnTo>
                      <a:pt x="696" y="591"/>
                    </a:lnTo>
                    <a:lnTo>
                      <a:pt x="684" y="602"/>
                    </a:lnTo>
                    <a:lnTo>
                      <a:pt x="672" y="612"/>
                    </a:lnTo>
                    <a:lnTo>
                      <a:pt x="660" y="622"/>
                    </a:lnTo>
                    <a:lnTo>
                      <a:pt x="647" y="631"/>
                    </a:lnTo>
                    <a:lnTo>
                      <a:pt x="634" y="639"/>
                    </a:lnTo>
                    <a:lnTo>
                      <a:pt x="620" y="648"/>
                    </a:lnTo>
                    <a:lnTo>
                      <a:pt x="606" y="654"/>
                    </a:lnTo>
                    <a:lnTo>
                      <a:pt x="591" y="662"/>
                    </a:lnTo>
                    <a:lnTo>
                      <a:pt x="576" y="667"/>
                    </a:lnTo>
                    <a:lnTo>
                      <a:pt x="561" y="672"/>
                    </a:lnTo>
                    <a:lnTo>
                      <a:pt x="545" y="677"/>
                    </a:lnTo>
                    <a:lnTo>
                      <a:pt x="529" y="681"/>
                    </a:lnTo>
                    <a:lnTo>
                      <a:pt x="513" y="683"/>
                    </a:lnTo>
                    <a:lnTo>
                      <a:pt x="497" y="685"/>
                    </a:lnTo>
                    <a:lnTo>
                      <a:pt x="480" y="686"/>
                    </a:lnTo>
                    <a:lnTo>
                      <a:pt x="463" y="687"/>
                    </a:lnTo>
                    <a:lnTo>
                      <a:pt x="447" y="686"/>
                    </a:lnTo>
                    <a:lnTo>
                      <a:pt x="430" y="685"/>
                    </a:lnTo>
                    <a:lnTo>
                      <a:pt x="414" y="683"/>
                    </a:lnTo>
                    <a:lnTo>
                      <a:pt x="396" y="681"/>
                    </a:lnTo>
                    <a:lnTo>
                      <a:pt x="381" y="677"/>
                    </a:lnTo>
                    <a:lnTo>
                      <a:pt x="365" y="672"/>
                    </a:lnTo>
                    <a:lnTo>
                      <a:pt x="350" y="667"/>
                    </a:lnTo>
                    <a:lnTo>
                      <a:pt x="335" y="662"/>
                    </a:lnTo>
                    <a:lnTo>
                      <a:pt x="321" y="654"/>
                    </a:lnTo>
                    <a:lnTo>
                      <a:pt x="307" y="648"/>
                    </a:lnTo>
                    <a:lnTo>
                      <a:pt x="293" y="639"/>
                    </a:lnTo>
                    <a:lnTo>
                      <a:pt x="280" y="631"/>
                    </a:lnTo>
                    <a:lnTo>
                      <a:pt x="266" y="622"/>
                    </a:lnTo>
                    <a:lnTo>
                      <a:pt x="254" y="612"/>
                    </a:lnTo>
                    <a:lnTo>
                      <a:pt x="242" y="602"/>
                    </a:lnTo>
                    <a:lnTo>
                      <a:pt x="231" y="591"/>
                    </a:lnTo>
                    <a:lnTo>
                      <a:pt x="220" y="579"/>
                    </a:lnTo>
                    <a:lnTo>
                      <a:pt x="209" y="567"/>
                    </a:lnTo>
                    <a:lnTo>
                      <a:pt x="200" y="555"/>
                    </a:lnTo>
                    <a:lnTo>
                      <a:pt x="190" y="542"/>
                    </a:lnTo>
                    <a:lnTo>
                      <a:pt x="182" y="529"/>
                    </a:lnTo>
                    <a:lnTo>
                      <a:pt x="174" y="515"/>
                    </a:lnTo>
                    <a:lnTo>
                      <a:pt x="167" y="501"/>
                    </a:lnTo>
                    <a:lnTo>
                      <a:pt x="160" y="486"/>
                    </a:lnTo>
                    <a:lnTo>
                      <a:pt x="154" y="471"/>
                    </a:lnTo>
                    <a:lnTo>
                      <a:pt x="149" y="456"/>
                    </a:lnTo>
                    <a:lnTo>
                      <a:pt x="144" y="440"/>
                    </a:lnTo>
                    <a:lnTo>
                      <a:pt x="141" y="424"/>
                    </a:lnTo>
                    <a:lnTo>
                      <a:pt x="138" y="408"/>
                    </a:lnTo>
                    <a:lnTo>
                      <a:pt x="136" y="392"/>
                    </a:lnTo>
                    <a:lnTo>
                      <a:pt x="134" y="375"/>
                    </a:lnTo>
                    <a:lnTo>
                      <a:pt x="134" y="358"/>
                    </a:lnTo>
                    <a:lnTo>
                      <a:pt x="134" y="358"/>
                    </a:lnTo>
                    <a:close/>
                    <a:moveTo>
                      <a:pt x="214" y="849"/>
                    </a:moveTo>
                    <a:lnTo>
                      <a:pt x="178" y="742"/>
                    </a:lnTo>
                    <a:lnTo>
                      <a:pt x="176" y="738"/>
                    </a:lnTo>
                    <a:lnTo>
                      <a:pt x="172" y="734"/>
                    </a:lnTo>
                    <a:lnTo>
                      <a:pt x="167" y="732"/>
                    </a:lnTo>
                    <a:lnTo>
                      <a:pt x="161" y="732"/>
                    </a:lnTo>
                    <a:lnTo>
                      <a:pt x="45" y="756"/>
                    </a:lnTo>
                    <a:lnTo>
                      <a:pt x="163" y="555"/>
                    </a:lnTo>
                    <a:lnTo>
                      <a:pt x="178" y="576"/>
                    </a:lnTo>
                    <a:lnTo>
                      <a:pt x="195" y="596"/>
                    </a:lnTo>
                    <a:lnTo>
                      <a:pt x="214" y="616"/>
                    </a:lnTo>
                    <a:lnTo>
                      <a:pt x="233" y="634"/>
                    </a:lnTo>
                    <a:lnTo>
                      <a:pt x="254" y="650"/>
                    </a:lnTo>
                    <a:lnTo>
                      <a:pt x="277" y="665"/>
                    </a:lnTo>
                    <a:lnTo>
                      <a:pt x="300" y="678"/>
                    </a:lnTo>
                    <a:lnTo>
                      <a:pt x="324" y="689"/>
                    </a:lnTo>
                    <a:lnTo>
                      <a:pt x="214" y="849"/>
                    </a:lnTo>
                    <a:close/>
                    <a:moveTo>
                      <a:pt x="895" y="754"/>
                    </a:moveTo>
                    <a:lnTo>
                      <a:pt x="770" y="545"/>
                    </a:lnTo>
                    <a:lnTo>
                      <a:pt x="781" y="525"/>
                    </a:lnTo>
                    <a:lnTo>
                      <a:pt x="791" y="502"/>
                    </a:lnTo>
                    <a:lnTo>
                      <a:pt x="801" y="480"/>
                    </a:lnTo>
                    <a:lnTo>
                      <a:pt x="808" y="457"/>
                    </a:lnTo>
                    <a:lnTo>
                      <a:pt x="815" y="433"/>
                    </a:lnTo>
                    <a:lnTo>
                      <a:pt x="819" y="408"/>
                    </a:lnTo>
                    <a:lnTo>
                      <a:pt x="821" y="384"/>
                    </a:lnTo>
                    <a:lnTo>
                      <a:pt x="822" y="358"/>
                    </a:lnTo>
                    <a:lnTo>
                      <a:pt x="821" y="340"/>
                    </a:lnTo>
                    <a:lnTo>
                      <a:pt x="820" y="322"/>
                    </a:lnTo>
                    <a:lnTo>
                      <a:pt x="818" y="303"/>
                    </a:lnTo>
                    <a:lnTo>
                      <a:pt x="815" y="286"/>
                    </a:lnTo>
                    <a:lnTo>
                      <a:pt x="810" y="268"/>
                    </a:lnTo>
                    <a:lnTo>
                      <a:pt x="806" y="252"/>
                    </a:lnTo>
                    <a:lnTo>
                      <a:pt x="800" y="235"/>
                    </a:lnTo>
                    <a:lnTo>
                      <a:pt x="793" y="219"/>
                    </a:lnTo>
                    <a:lnTo>
                      <a:pt x="787" y="203"/>
                    </a:lnTo>
                    <a:lnTo>
                      <a:pt x="778" y="187"/>
                    </a:lnTo>
                    <a:lnTo>
                      <a:pt x="770" y="172"/>
                    </a:lnTo>
                    <a:lnTo>
                      <a:pt x="761" y="158"/>
                    </a:lnTo>
                    <a:lnTo>
                      <a:pt x="750" y="144"/>
                    </a:lnTo>
                    <a:lnTo>
                      <a:pt x="740" y="130"/>
                    </a:lnTo>
                    <a:lnTo>
                      <a:pt x="729" y="117"/>
                    </a:lnTo>
                    <a:lnTo>
                      <a:pt x="716" y="104"/>
                    </a:lnTo>
                    <a:lnTo>
                      <a:pt x="704" y="93"/>
                    </a:lnTo>
                    <a:lnTo>
                      <a:pt x="692" y="81"/>
                    </a:lnTo>
                    <a:lnTo>
                      <a:pt x="678" y="70"/>
                    </a:lnTo>
                    <a:lnTo>
                      <a:pt x="664" y="61"/>
                    </a:lnTo>
                    <a:lnTo>
                      <a:pt x="649" y="51"/>
                    </a:lnTo>
                    <a:lnTo>
                      <a:pt x="634" y="42"/>
                    </a:lnTo>
                    <a:lnTo>
                      <a:pt x="619" y="35"/>
                    </a:lnTo>
                    <a:lnTo>
                      <a:pt x="603" y="27"/>
                    </a:lnTo>
                    <a:lnTo>
                      <a:pt x="587" y="21"/>
                    </a:lnTo>
                    <a:lnTo>
                      <a:pt x="570" y="16"/>
                    </a:lnTo>
                    <a:lnTo>
                      <a:pt x="553" y="10"/>
                    </a:lnTo>
                    <a:lnTo>
                      <a:pt x="535" y="7"/>
                    </a:lnTo>
                    <a:lnTo>
                      <a:pt x="517" y="4"/>
                    </a:lnTo>
                    <a:lnTo>
                      <a:pt x="500" y="1"/>
                    </a:lnTo>
                    <a:lnTo>
                      <a:pt x="482" y="0"/>
                    </a:lnTo>
                    <a:lnTo>
                      <a:pt x="463" y="0"/>
                    </a:lnTo>
                    <a:lnTo>
                      <a:pt x="445" y="0"/>
                    </a:lnTo>
                    <a:lnTo>
                      <a:pt x="426" y="1"/>
                    </a:lnTo>
                    <a:lnTo>
                      <a:pt x="408" y="4"/>
                    </a:lnTo>
                    <a:lnTo>
                      <a:pt x="391" y="7"/>
                    </a:lnTo>
                    <a:lnTo>
                      <a:pt x="374" y="10"/>
                    </a:lnTo>
                    <a:lnTo>
                      <a:pt x="357" y="16"/>
                    </a:lnTo>
                    <a:lnTo>
                      <a:pt x="340" y="21"/>
                    </a:lnTo>
                    <a:lnTo>
                      <a:pt x="324" y="27"/>
                    </a:lnTo>
                    <a:lnTo>
                      <a:pt x="308" y="35"/>
                    </a:lnTo>
                    <a:lnTo>
                      <a:pt x="293" y="42"/>
                    </a:lnTo>
                    <a:lnTo>
                      <a:pt x="278" y="51"/>
                    </a:lnTo>
                    <a:lnTo>
                      <a:pt x="263" y="61"/>
                    </a:lnTo>
                    <a:lnTo>
                      <a:pt x="249" y="70"/>
                    </a:lnTo>
                    <a:lnTo>
                      <a:pt x="235" y="81"/>
                    </a:lnTo>
                    <a:lnTo>
                      <a:pt x="222" y="93"/>
                    </a:lnTo>
                    <a:lnTo>
                      <a:pt x="209" y="104"/>
                    </a:lnTo>
                    <a:lnTo>
                      <a:pt x="198" y="117"/>
                    </a:lnTo>
                    <a:lnTo>
                      <a:pt x="187" y="130"/>
                    </a:lnTo>
                    <a:lnTo>
                      <a:pt x="176" y="144"/>
                    </a:lnTo>
                    <a:lnTo>
                      <a:pt x="165" y="158"/>
                    </a:lnTo>
                    <a:lnTo>
                      <a:pt x="156" y="172"/>
                    </a:lnTo>
                    <a:lnTo>
                      <a:pt x="147" y="187"/>
                    </a:lnTo>
                    <a:lnTo>
                      <a:pt x="140" y="203"/>
                    </a:lnTo>
                    <a:lnTo>
                      <a:pt x="132" y="219"/>
                    </a:lnTo>
                    <a:lnTo>
                      <a:pt x="126" y="235"/>
                    </a:lnTo>
                    <a:lnTo>
                      <a:pt x="121" y="252"/>
                    </a:lnTo>
                    <a:lnTo>
                      <a:pt x="115" y="268"/>
                    </a:lnTo>
                    <a:lnTo>
                      <a:pt x="112" y="286"/>
                    </a:lnTo>
                    <a:lnTo>
                      <a:pt x="109" y="303"/>
                    </a:lnTo>
                    <a:lnTo>
                      <a:pt x="107" y="322"/>
                    </a:lnTo>
                    <a:lnTo>
                      <a:pt x="105" y="340"/>
                    </a:lnTo>
                    <a:lnTo>
                      <a:pt x="105" y="358"/>
                    </a:lnTo>
                    <a:lnTo>
                      <a:pt x="105" y="380"/>
                    </a:lnTo>
                    <a:lnTo>
                      <a:pt x="107" y="403"/>
                    </a:lnTo>
                    <a:lnTo>
                      <a:pt x="111" y="424"/>
                    </a:lnTo>
                    <a:lnTo>
                      <a:pt x="115" y="446"/>
                    </a:lnTo>
                    <a:lnTo>
                      <a:pt x="121" y="466"/>
                    </a:lnTo>
                    <a:lnTo>
                      <a:pt x="128" y="486"/>
                    </a:lnTo>
                    <a:lnTo>
                      <a:pt x="137" y="505"/>
                    </a:lnTo>
                    <a:lnTo>
                      <a:pt x="145" y="525"/>
                    </a:lnTo>
                    <a:lnTo>
                      <a:pt x="2" y="770"/>
                    </a:lnTo>
                    <a:lnTo>
                      <a:pt x="0" y="773"/>
                    </a:lnTo>
                    <a:lnTo>
                      <a:pt x="0" y="777"/>
                    </a:lnTo>
                    <a:lnTo>
                      <a:pt x="1" y="781"/>
                    </a:lnTo>
                    <a:lnTo>
                      <a:pt x="3" y="786"/>
                    </a:lnTo>
                    <a:lnTo>
                      <a:pt x="5" y="789"/>
                    </a:lnTo>
                    <a:lnTo>
                      <a:pt x="9" y="791"/>
                    </a:lnTo>
                    <a:lnTo>
                      <a:pt x="14" y="792"/>
                    </a:lnTo>
                    <a:lnTo>
                      <a:pt x="18" y="791"/>
                    </a:lnTo>
                    <a:lnTo>
                      <a:pt x="154" y="764"/>
                    </a:lnTo>
                    <a:lnTo>
                      <a:pt x="194" y="886"/>
                    </a:lnTo>
                    <a:lnTo>
                      <a:pt x="196" y="889"/>
                    </a:lnTo>
                    <a:lnTo>
                      <a:pt x="200" y="893"/>
                    </a:lnTo>
                    <a:lnTo>
                      <a:pt x="203" y="895"/>
                    </a:lnTo>
                    <a:lnTo>
                      <a:pt x="207" y="896"/>
                    </a:lnTo>
                    <a:lnTo>
                      <a:pt x="208" y="896"/>
                    </a:lnTo>
                    <a:lnTo>
                      <a:pt x="209" y="897"/>
                    </a:lnTo>
                    <a:lnTo>
                      <a:pt x="213" y="896"/>
                    </a:lnTo>
                    <a:lnTo>
                      <a:pt x="216" y="895"/>
                    </a:lnTo>
                    <a:lnTo>
                      <a:pt x="219" y="893"/>
                    </a:lnTo>
                    <a:lnTo>
                      <a:pt x="221" y="890"/>
                    </a:lnTo>
                    <a:lnTo>
                      <a:pt x="353" y="700"/>
                    </a:lnTo>
                    <a:lnTo>
                      <a:pt x="379" y="708"/>
                    </a:lnTo>
                    <a:lnTo>
                      <a:pt x="407" y="713"/>
                    </a:lnTo>
                    <a:lnTo>
                      <a:pt x="421" y="714"/>
                    </a:lnTo>
                    <a:lnTo>
                      <a:pt x="435" y="716"/>
                    </a:lnTo>
                    <a:lnTo>
                      <a:pt x="449" y="717"/>
                    </a:lnTo>
                    <a:lnTo>
                      <a:pt x="463" y="717"/>
                    </a:lnTo>
                    <a:lnTo>
                      <a:pt x="488" y="716"/>
                    </a:lnTo>
                    <a:lnTo>
                      <a:pt x="513" y="714"/>
                    </a:lnTo>
                    <a:lnTo>
                      <a:pt x="537" y="710"/>
                    </a:lnTo>
                    <a:lnTo>
                      <a:pt x="560" y="703"/>
                    </a:lnTo>
                    <a:lnTo>
                      <a:pt x="673" y="889"/>
                    </a:lnTo>
                    <a:lnTo>
                      <a:pt x="676" y="893"/>
                    </a:lnTo>
                    <a:lnTo>
                      <a:pt x="679" y="895"/>
                    </a:lnTo>
                    <a:lnTo>
                      <a:pt x="682" y="896"/>
                    </a:lnTo>
                    <a:lnTo>
                      <a:pt x="686" y="897"/>
                    </a:lnTo>
                    <a:lnTo>
                      <a:pt x="687" y="897"/>
                    </a:lnTo>
                    <a:lnTo>
                      <a:pt x="688" y="896"/>
                    </a:lnTo>
                    <a:lnTo>
                      <a:pt x="692" y="895"/>
                    </a:lnTo>
                    <a:lnTo>
                      <a:pt x="696" y="894"/>
                    </a:lnTo>
                    <a:lnTo>
                      <a:pt x="698" y="890"/>
                    </a:lnTo>
                    <a:lnTo>
                      <a:pt x="700" y="886"/>
                    </a:lnTo>
                    <a:lnTo>
                      <a:pt x="743" y="763"/>
                    </a:lnTo>
                    <a:lnTo>
                      <a:pt x="880" y="777"/>
                    </a:lnTo>
                    <a:lnTo>
                      <a:pt x="884" y="776"/>
                    </a:lnTo>
                    <a:lnTo>
                      <a:pt x="888" y="775"/>
                    </a:lnTo>
                    <a:lnTo>
                      <a:pt x="892" y="773"/>
                    </a:lnTo>
                    <a:lnTo>
                      <a:pt x="895" y="770"/>
                    </a:lnTo>
                    <a:lnTo>
                      <a:pt x="896" y="766"/>
                    </a:lnTo>
                    <a:lnTo>
                      <a:pt x="897" y="762"/>
                    </a:lnTo>
                    <a:lnTo>
                      <a:pt x="896" y="758"/>
                    </a:lnTo>
                    <a:lnTo>
                      <a:pt x="895" y="755"/>
                    </a:lnTo>
                    <a:lnTo>
                      <a:pt x="895" y="754"/>
                    </a:ln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0" name="Freeform 309"/>
              <p:cNvSpPr>
                <a:spLocks noEditPoints="1"/>
              </p:cNvSpPr>
              <p:nvPr/>
            </p:nvSpPr>
            <p:spPr bwMode="auto">
              <a:xfrm>
                <a:off x="7135813" y="1976438"/>
                <a:ext cx="114300" cy="114300"/>
              </a:xfrm>
              <a:custGeom>
                <a:avLst/>
                <a:gdLst>
                  <a:gd name="T0" fmla="*/ 242 w 358"/>
                  <a:gd name="T1" fmla="*/ 201 h 359"/>
                  <a:gd name="T2" fmla="*/ 239 w 358"/>
                  <a:gd name="T3" fmla="*/ 209 h 359"/>
                  <a:gd name="T4" fmla="*/ 272 w 358"/>
                  <a:gd name="T5" fmla="*/ 308 h 359"/>
                  <a:gd name="T6" fmla="*/ 183 w 358"/>
                  <a:gd name="T7" fmla="*/ 255 h 359"/>
                  <a:gd name="T8" fmla="*/ 176 w 358"/>
                  <a:gd name="T9" fmla="*/ 255 h 359"/>
                  <a:gd name="T10" fmla="*/ 87 w 358"/>
                  <a:gd name="T11" fmla="*/ 308 h 359"/>
                  <a:gd name="T12" fmla="*/ 119 w 358"/>
                  <a:gd name="T13" fmla="*/ 209 h 359"/>
                  <a:gd name="T14" fmla="*/ 117 w 358"/>
                  <a:gd name="T15" fmla="*/ 201 h 359"/>
                  <a:gd name="T16" fmla="*/ 56 w 358"/>
                  <a:gd name="T17" fmla="*/ 149 h 359"/>
                  <a:gd name="T18" fmla="*/ 123 w 358"/>
                  <a:gd name="T19" fmla="*/ 149 h 359"/>
                  <a:gd name="T20" fmla="*/ 131 w 358"/>
                  <a:gd name="T21" fmla="*/ 145 h 359"/>
                  <a:gd name="T22" fmla="*/ 179 w 358"/>
                  <a:gd name="T23" fmla="*/ 48 h 359"/>
                  <a:gd name="T24" fmla="*/ 228 w 358"/>
                  <a:gd name="T25" fmla="*/ 145 h 359"/>
                  <a:gd name="T26" fmla="*/ 234 w 358"/>
                  <a:gd name="T27" fmla="*/ 149 h 359"/>
                  <a:gd name="T28" fmla="*/ 303 w 358"/>
                  <a:gd name="T29" fmla="*/ 149 h 359"/>
                  <a:gd name="T30" fmla="*/ 343 w 358"/>
                  <a:gd name="T31" fmla="*/ 119 h 359"/>
                  <a:gd name="T32" fmla="*/ 193 w 358"/>
                  <a:gd name="T33" fmla="*/ 8 h 359"/>
                  <a:gd name="T34" fmla="*/ 187 w 358"/>
                  <a:gd name="T35" fmla="*/ 2 h 359"/>
                  <a:gd name="T36" fmla="*/ 179 w 358"/>
                  <a:gd name="T37" fmla="*/ 0 h 359"/>
                  <a:gd name="T38" fmla="*/ 171 w 358"/>
                  <a:gd name="T39" fmla="*/ 2 h 359"/>
                  <a:gd name="T40" fmla="*/ 166 w 358"/>
                  <a:gd name="T41" fmla="*/ 8 h 359"/>
                  <a:gd name="T42" fmla="*/ 15 w 358"/>
                  <a:gd name="T43" fmla="*/ 119 h 359"/>
                  <a:gd name="T44" fmla="*/ 7 w 358"/>
                  <a:gd name="T45" fmla="*/ 122 h 359"/>
                  <a:gd name="T46" fmla="*/ 0 w 358"/>
                  <a:gd name="T47" fmla="*/ 130 h 359"/>
                  <a:gd name="T48" fmla="*/ 0 w 358"/>
                  <a:gd name="T49" fmla="*/ 138 h 359"/>
                  <a:gd name="T50" fmla="*/ 6 w 358"/>
                  <a:gd name="T51" fmla="*/ 146 h 359"/>
                  <a:gd name="T52" fmla="*/ 45 w 358"/>
                  <a:gd name="T53" fmla="*/ 339 h 359"/>
                  <a:gd name="T54" fmla="*/ 45 w 358"/>
                  <a:gd name="T55" fmla="*/ 348 h 359"/>
                  <a:gd name="T56" fmla="*/ 50 w 358"/>
                  <a:gd name="T57" fmla="*/ 355 h 359"/>
                  <a:gd name="T58" fmla="*/ 59 w 358"/>
                  <a:gd name="T59" fmla="*/ 359 h 359"/>
                  <a:gd name="T60" fmla="*/ 68 w 358"/>
                  <a:gd name="T61" fmla="*/ 356 h 359"/>
                  <a:gd name="T62" fmla="*/ 291 w 358"/>
                  <a:gd name="T63" fmla="*/ 356 h 359"/>
                  <a:gd name="T64" fmla="*/ 299 w 358"/>
                  <a:gd name="T65" fmla="*/ 359 h 359"/>
                  <a:gd name="T66" fmla="*/ 308 w 358"/>
                  <a:gd name="T67" fmla="*/ 355 h 359"/>
                  <a:gd name="T68" fmla="*/ 313 w 358"/>
                  <a:gd name="T69" fmla="*/ 348 h 359"/>
                  <a:gd name="T70" fmla="*/ 312 w 358"/>
                  <a:gd name="T71" fmla="*/ 339 h 359"/>
                  <a:gd name="T72" fmla="*/ 353 w 358"/>
                  <a:gd name="T73" fmla="*/ 146 h 359"/>
                  <a:gd name="T74" fmla="*/ 358 w 358"/>
                  <a:gd name="T75" fmla="*/ 138 h 359"/>
                  <a:gd name="T76" fmla="*/ 357 w 358"/>
                  <a:gd name="T77" fmla="*/ 130 h 359"/>
                  <a:gd name="T78" fmla="*/ 352 w 358"/>
                  <a:gd name="T79" fmla="*/ 122 h 359"/>
                  <a:gd name="T80" fmla="*/ 343 w 358"/>
                  <a:gd name="T81" fmla="*/ 119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58" h="359">
                    <a:moveTo>
                      <a:pt x="244" y="197"/>
                    </a:moveTo>
                    <a:lnTo>
                      <a:pt x="242" y="201"/>
                    </a:lnTo>
                    <a:lnTo>
                      <a:pt x="240" y="205"/>
                    </a:lnTo>
                    <a:lnTo>
                      <a:pt x="239" y="209"/>
                    </a:lnTo>
                    <a:lnTo>
                      <a:pt x="240" y="214"/>
                    </a:lnTo>
                    <a:lnTo>
                      <a:pt x="272" y="308"/>
                    </a:lnTo>
                    <a:lnTo>
                      <a:pt x="187" y="256"/>
                    </a:lnTo>
                    <a:lnTo>
                      <a:pt x="183" y="255"/>
                    </a:lnTo>
                    <a:lnTo>
                      <a:pt x="179" y="254"/>
                    </a:lnTo>
                    <a:lnTo>
                      <a:pt x="176" y="255"/>
                    </a:lnTo>
                    <a:lnTo>
                      <a:pt x="171" y="256"/>
                    </a:lnTo>
                    <a:lnTo>
                      <a:pt x="87" y="308"/>
                    </a:lnTo>
                    <a:lnTo>
                      <a:pt x="119" y="214"/>
                    </a:lnTo>
                    <a:lnTo>
                      <a:pt x="119" y="209"/>
                    </a:lnTo>
                    <a:lnTo>
                      <a:pt x="119" y="205"/>
                    </a:lnTo>
                    <a:lnTo>
                      <a:pt x="117" y="201"/>
                    </a:lnTo>
                    <a:lnTo>
                      <a:pt x="114" y="197"/>
                    </a:lnTo>
                    <a:lnTo>
                      <a:pt x="56" y="149"/>
                    </a:lnTo>
                    <a:lnTo>
                      <a:pt x="119" y="149"/>
                    </a:lnTo>
                    <a:lnTo>
                      <a:pt x="123" y="149"/>
                    </a:lnTo>
                    <a:lnTo>
                      <a:pt x="127" y="147"/>
                    </a:lnTo>
                    <a:lnTo>
                      <a:pt x="131" y="145"/>
                    </a:lnTo>
                    <a:lnTo>
                      <a:pt x="133" y="141"/>
                    </a:lnTo>
                    <a:lnTo>
                      <a:pt x="179" y="48"/>
                    </a:lnTo>
                    <a:lnTo>
                      <a:pt x="226" y="141"/>
                    </a:lnTo>
                    <a:lnTo>
                      <a:pt x="228" y="145"/>
                    </a:lnTo>
                    <a:lnTo>
                      <a:pt x="231" y="147"/>
                    </a:lnTo>
                    <a:lnTo>
                      <a:pt x="234" y="149"/>
                    </a:lnTo>
                    <a:lnTo>
                      <a:pt x="239" y="149"/>
                    </a:lnTo>
                    <a:lnTo>
                      <a:pt x="303" y="149"/>
                    </a:lnTo>
                    <a:lnTo>
                      <a:pt x="244" y="197"/>
                    </a:lnTo>
                    <a:close/>
                    <a:moveTo>
                      <a:pt x="343" y="119"/>
                    </a:moveTo>
                    <a:lnTo>
                      <a:pt x="248" y="119"/>
                    </a:lnTo>
                    <a:lnTo>
                      <a:pt x="193" y="8"/>
                    </a:lnTo>
                    <a:lnTo>
                      <a:pt x="191" y="5"/>
                    </a:lnTo>
                    <a:lnTo>
                      <a:pt x="187" y="2"/>
                    </a:lnTo>
                    <a:lnTo>
                      <a:pt x="183" y="0"/>
                    </a:lnTo>
                    <a:lnTo>
                      <a:pt x="179" y="0"/>
                    </a:lnTo>
                    <a:lnTo>
                      <a:pt x="176" y="0"/>
                    </a:lnTo>
                    <a:lnTo>
                      <a:pt x="171" y="2"/>
                    </a:lnTo>
                    <a:lnTo>
                      <a:pt x="168" y="5"/>
                    </a:lnTo>
                    <a:lnTo>
                      <a:pt x="166" y="8"/>
                    </a:lnTo>
                    <a:lnTo>
                      <a:pt x="110" y="119"/>
                    </a:lnTo>
                    <a:lnTo>
                      <a:pt x="15" y="119"/>
                    </a:lnTo>
                    <a:lnTo>
                      <a:pt x="10" y="120"/>
                    </a:lnTo>
                    <a:lnTo>
                      <a:pt x="7" y="122"/>
                    </a:lnTo>
                    <a:lnTo>
                      <a:pt x="3" y="125"/>
                    </a:lnTo>
                    <a:lnTo>
                      <a:pt x="0" y="130"/>
                    </a:lnTo>
                    <a:lnTo>
                      <a:pt x="0" y="134"/>
                    </a:lnTo>
                    <a:lnTo>
                      <a:pt x="0" y="138"/>
                    </a:lnTo>
                    <a:lnTo>
                      <a:pt x="2" y="143"/>
                    </a:lnTo>
                    <a:lnTo>
                      <a:pt x="6" y="146"/>
                    </a:lnTo>
                    <a:lnTo>
                      <a:pt x="87" y="214"/>
                    </a:lnTo>
                    <a:lnTo>
                      <a:pt x="45" y="339"/>
                    </a:lnTo>
                    <a:lnTo>
                      <a:pt x="45" y="344"/>
                    </a:lnTo>
                    <a:lnTo>
                      <a:pt x="45" y="348"/>
                    </a:lnTo>
                    <a:lnTo>
                      <a:pt x="47" y="352"/>
                    </a:lnTo>
                    <a:lnTo>
                      <a:pt x="50" y="355"/>
                    </a:lnTo>
                    <a:lnTo>
                      <a:pt x="55" y="357"/>
                    </a:lnTo>
                    <a:lnTo>
                      <a:pt x="59" y="359"/>
                    </a:lnTo>
                    <a:lnTo>
                      <a:pt x="63" y="359"/>
                    </a:lnTo>
                    <a:lnTo>
                      <a:pt x="68" y="356"/>
                    </a:lnTo>
                    <a:lnTo>
                      <a:pt x="179" y="287"/>
                    </a:lnTo>
                    <a:lnTo>
                      <a:pt x="291" y="356"/>
                    </a:lnTo>
                    <a:lnTo>
                      <a:pt x="294" y="359"/>
                    </a:lnTo>
                    <a:lnTo>
                      <a:pt x="299" y="359"/>
                    </a:lnTo>
                    <a:lnTo>
                      <a:pt x="304" y="357"/>
                    </a:lnTo>
                    <a:lnTo>
                      <a:pt x="308" y="355"/>
                    </a:lnTo>
                    <a:lnTo>
                      <a:pt x="311" y="352"/>
                    </a:lnTo>
                    <a:lnTo>
                      <a:pt x="313" y="348"/>
                    </a:lnTo>
                    <a:lnTo>
                      <a:pt x="313" y="344"/>
                    </a:lnTo>
                    <a:lnTo>
                      <a:pt x="312" y="339"/>
                    </a:lnTo>
                    <a:lnTo>
                      <a:pt x="272" y="214"/>
                    </a:lnTo>
                    <a:lnTo>
                      <a:pt x="353" y="146"/>
                    </a:lnTo>
                    <a:lnTo>
                      <a:pt x="356" y="143"/>
                    </a:lnTo>
                    <a:lnTo>
                      <a:pt x="358" y="138"/>
                    </a:lnTo>
                    <a:lnTo>
                      <a:pt x="358" y="134"/>
                    </a:lnTo>
                    <a:lnTo>
                      <a:pt x="357" y="130"/>
                    </a:lnTo>
                    <a:lnTo>
                      <a:pt x="355" y="125"/>
                    </a:lnTo>
                    <a:lnTo>
                      <a:pt x="352" y="122"/>
                    </a:lnTo>
                    <a:lnTo>
                      <a:pt x="348" y="120"/>
                    </a:lnTo>
                    <a:lnTo>
                      <a:pt x="343" y="119"/>
                    </a:ln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grpSp>
        <p:nvGrpSpPr>
          <p:cNvPr id="31" name="Group 30"/>
          <p:cNvGrpSpPr/>
          <p:nvPr/>
        </p:nvGrpSpPr>
        <p:grpSpPr>
          <a:xfrm>
            <a:off x="838200" y="2972637"/>
            <a:ext cx="10706099" cy="1133727"/>
            <a:chOff x="838200" y="1812991"/>
            <a:chExt cx="10706099" cy="1133727"/>
          </a:xfrm>
        </p:grpSpPr>
        <p:sp>
          <p:nvSpPr>
            <p:cNvPr id="32" name="Oval 108"/>
            <p:cNvSpPr>
              <a:spLocks noChangeArrowheads="1"/>
            </p:cNvSpPr>
            <p:nvPr/>
          </p:nvSpPr>
          <p:spPr bwMode="auto">
            <a:xfrm>
              <a:off x="838200" y="1812991"/>
              <a:ext cx="1065348" cy="1067218"/>
            </a:xfrm>
            <a:prstGeom prst="ellipse">
              <a:avLst/>
            </a:prstGeom>
            <a:solidFill>
              <a:schemeClr val="tx2"/>
            </a:solidFill>
            <a:ln>
              <a:solidFill>
                <a:schemeClr val="tx2"/>
              </a:solidFill>
            </a:ln>
          </p:spPr>
          <p:txBody>
            <a:bodyPr vert="horz" wrap="square" lIns="91440" tIns="45720" rIns="91440" bIns="45720" numCol="1" anchor="t" anchorCtr="0" compatLnSpc="1">
              <a:prstTxWarp prst="textNoShape">
                <a:avLst/>
              </a:prstTxWarp>
            </a:bodyPr>
            <a:lstStyle/>
            <a:p>
              <a:endParaRPr lang="en-US"/>
            </a:p>
          </p:txBody>
        </p:sp>
        <p:sp>
          <p:nvSpPr>
            <p:cNvPr id="33" name="Rectangle 32"/>
            <p:cNvSpPr>
              <a:spLocks/>
            </p:cNvSpPr>
            <p:nvPr/>
          </p:nvSpPr>
          <p:spPr bwMode="auto">
            <a:xfrm>
              <a:off x="1720666" y="1867318"/>
              <a:ext cx="9823633" cy="1079400"/>
            </a:xfrm>
            <a:prstGeom prst="rect">
              <a:avLst/>
            </a:prstGeom>
            <a:solidFill>
              <a:schemeClr val="bg1"/>
            </a:solidFill>
            <a:ln w="3175" cap="flat">
              <a:solidFill>
                <a:schemeClr val="tx2"/>
              </a:solidFill>
              <a:prstDash val="solid"/>
              <a:miter lim="800000"/>
              <a:headEnd/>
              <a:tailEnd/>
            </a:ln>
            <a:effectLst>
              <a:outerShdw blurRad="38100" dist="25400" dir="5400000" algn="t" rotWithShape="0">
                <a:prstClr val="black">
                  <a:alpha val="20000"/>
                </a:prstClr>
              </a:outerShdw>
            </a:effectLst>
          </p:spPr>
          <p:txBody>
            <a:bodyPr vert="horz" wrap="square" lIns="91440" tIns="45720" rIns="91440" bIns="45720" numCol="1" anchor="t" anchorCtr="0" compatLnSpc="1">
              <a:prstTxWarp prst="textNoShape">
                <a:avLst/>
              </a:prstTxWarp>
              <a:noAutofit/>
            </a:bodyPr>
            <a:lstStyle/>
            <a:p>
              <a:pPr lvl="0">
                <a:defRPr/>
              </a:pPr>
              <a:r>
                <a:rPr lang="en-US" dirty="0" smtClean="0"/>
                <a:t>METCORE </a:t>
              </a:r>
              <a:r>
                <a:rPr lang="en-US" dirty="0"/>
                <a:t>is capable of being updated along with changing situations on the fly. Collections firms </a:t>
              </a:r>
              <a:r>
                <a:rPr lang="en-US" dirty="0" smtClean="0"/>
                <a:t>will </a:t>
              </a:r>
              <a:r>
                <a:rPr lang="en-US" dirty="0"/>
                <a:t>be empowered in their ability to support </a:t>
              </a:r>
              <a:r>
                <a:rPr lang="en-US" dirty="0" smtClean="0"/>
                <a:t>champion/challenger, strategies to </a:t>
              </a:r>
              <a:r>
                <a:rPr lang="en-US" dirty="0"/>
                <a:t>test and validate work stream improvements. Thus, significantly assisting </a:t>
              </a:r>
              <a:r>
                <a:rPr lang="en-US" dirty="0" smtClean="0"/>
                <a:t>in adhering </a:t>
              </a:r>
              <a:r>
                <a:rPr lang="en-US" dirty="0"/>
                <a:t>to legal and compliance requirements.</a:t>
              </a:r>
              <a:endParaRPr lang="en-US" dirty="0"/>
            </a:p>
          </p:txBody>
        </p:sp>
        <p:sp>
          <p:nvSpPr>
            <p:cNvPr id="34" name="Oval 108"/>
            <p:cNvSpPr>
              <a:spLocks noChangeArrowheads="1"/>
            </p:cNvSpPr>
            <p:nvPr/>
          </p:nvSpPr>
          <p:spPr bwMode="auto">
            <a:xfrm>
              <a:off x="925892" y="1900836"/>
              <a:ext cx="889963" cy="891527"/>
            </a:xfrm>
            <a:prstGeom prst="ellipse">
              <a:avLst/>
            </a:prstGeom>
            <a:solidFill>
              <a:schemeClr val="bg1"/>
            </a:solidFill>
            <a:ln>
              <a:noFill/>
            </a:ln>
            <a:effectLst>
              <a:outerShdw blurRad="50800" dist="38100" dir="5400000" algn="t"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grpSp>
          <p:nvGrpSpPr>
            <p:cNvPr id="35" name="Group 34"/>
            <p:cNvGrpSpPr/>
            <p:nvPr/>
          </p:nvGrpSpPr>
          <p:grpSpPr>
            <a:xfrm>
              <a:off x="1168940" y="2163863"/>
              <a:ext cx="412474" cy="410182"/>
              <a:chOff x="7045325" y="1919288"/>
              <a:chExt cx="285750" cy="284162"/>
            </a:xfrm>
            <a:solidFill>
              <a:schemeClr val="accent6">
                <a:lumMod val="50000"/>
              </a:schemeClr>
            </a:solidFill>
          </p:grpSpPr>
          <p:sp>
            <p:nvSpPr>
              <p:cNvPr id="36" name="Freeform 308"/>
              <p:cNvSpPr>
                <a:spLocks noEditPoints="1"/>
              </p:cNvSpPr>
              <p:nvPr/>
            </p:nvSpPr>
            <p:spPr bwMode="auto">
              <a:xfrm>
                <a:off x="7045325" y="1919288"/>
                <a:ext cx="285750" cy="284162"/>
              </a:xfrm>
              <a:custGeom>
                <a:avLst/>
                <a:gdLst>
                  <a:gd name="T0" fmla="*/ 718 w 897"/>
                  <a:gd name="T1" fmla="*/ 742 h 897"/>
                  <a:gd name="T2" fmla="*/ 658 w 897"/>
                  <a:gd name="T3" fmla="*/ 659 h 897"/>
                  <a:gd name="T4" fmla="*/ 750 w 897"/>
                  <a:gd name="T5" fmla="*/ 573 h 897"/>
                  <a:gd name="T6" fmla="*/ 136 w 897"/>
                  <a:gd name="T7" fmla="*/ 325 h 897"/>
                  <a:gd name="T8" fmla="*/ 154 w 897"/>
                  <a:gd name="T9" fmla="*/ 246 h 897"/>
                  <a:gd name="T10" fmla="*/ 190 w 897"/>
                  <a:gd name="T11" fmla="*/ 174 h 897"/>
                  <a:gd name="T12" fmla="*/ 242 w 897"/>
                  <a:gd name="T13" fmla="*/ 115 h 897"/>
                  <a:gd name="T14" fmla="*/ 307 w 897"/>
                  <a:gd name="T15" fmla="*/ 69 h 897"/>
                  <a:gd name="T16" fmla="*/ 381 w 897"/>
                  <a:gd name="T17" fmla="*/ 39 h 897"/>
                  <a:gd name="T18" fmla="*/ 463 w 897"/>
                  <a:gd name="T19" fmla="*/ 30 h 897"/>
                  <a:gd name="T20" fmla="*/ 545 w 897"/>
                  <a:gd name="T21" fmla="*/ 39 h 897"/>
                  <a:gd name="T22" fmla="*/ 620 w 897"/>
                  <a:gd name="T23" fmla="*/ 69 h 897"/>
                  <a:gd name="T24" fmla="*/ 684 w 897"/>
                  <a:gd name="T25" fmla="*/ 115 h 897"/>
                  <a:gd name="T26" fmla="*/ 735 w 897"/>
                  <a:gd name="T27" fmla="*/ 174 h 897"/>
                  <a:gd name="T28" fmla="*/ 772 w 897"/>
                  <a:gd name="T29" fmla="*/ 246 h 897"/>
                  <a:gd name="T30" fmla="*/ 790 w 897"/>
                  <a:gd name="T31" fmla="*/ 325 h 897"/>
                  <a:gd name="T32" fmla="*/ 788 w 897"/>
                  <a:gd name="T33" fmla="*/ 408 h 897"/>
                  <a:gd name="T34" fmla="*/ 766 w 897"/>
                  <a:gd name="T35" fmla="*/ 486 h 897"/>
                  <a:gd name="T36" fmla="*/ 727 w 897"/>
                  <a:gd name="T37" fmla="*/ 555 h 897"/>
                  <a:gd name="T38" fmla="*/ 672 w 897"/>
                  <a:gd name="T39" fmla="*/ 612 h 897"/>
                  <a:gd name="T40" fmla="*/ 606 w 897"/>
                  <a:gd name="T41" fmla="*/ 654 h 897"/>
                  <a:gd name="T42" fmla="*/ 529 w 897"/>
                  <a:gd name="T43" fmla="*/ 681 h 897"/>
                  <a:gd name="T44" fmla="*/ 447 w 897"/>
                  <a:gd name="T45" fmla="*/ 686 h 897"/>
                  <a:gd name="T46" fmla="*/ 365 w 897"/>
                  <a:gd name="T47" fmla="*/ 672 h 897"/>
                  <a:gd name="T48" fmla="*/ 293 w 897"/>
                  <a:gd name="T49" fmla="*/ 639 h 897"/>
                  <a:gd name="T50" fmla="*/ 231 w 897"/>
                  <a:gd name="T51" fmla="*/ 591 h 897"/>
                  <a:gd name="T52" fmla="*/ 182 w 897"/>
                  <a:gd name="T53" fmla="*/ 529 h 897"/>
                  <a:gd name="T54" fmla="*/ 149 w 897"/>
                  <a:gd name="T55" fmla="*/ 456 h 897"/>
                  <a:gd name="T56" fmla="*/ 134 w 897"/>
                  <a:gd name="T57" fmla="*/ 375 h 897"/>
                  <a:gd name="T58" fmla="*/ 176 w 897"/>
                  <a:gd name="T59" fmla="*/ 738 h 897"/>
                  <a:gd name="T60" fmla="*/ 163 w 897"/>
                  <a:gd name="T61" fmla="*/ 555 h 897"/>
                  <a:gd name="T62" fmla="*/ 254 w 897"/>
                  <a:gd name="T63" fmla="*/ 650 h 897"/>
                  <a:gd name="T64" fmla="*/ 895 w 897"/>
                  <a:gd name="T65" fmla="*/ 754 h 897"/>
                  <a:gd name="T66" fmla="*/ 808 w 897"/>
                  <a:gd name="T67" fmla="*/ 457 h 897"/>
                  <a:gd name="T68" fmla="*/ 821 w 897"/>
                  <a:gd name="T69" fmla="*/ 340 h 897"/>
                  <a:gd name="T70" fmla="*/ 806 w 897"/>
                  <a:gd name="T71" fmla="*/ 252 h 897"/>
                  <a:gd name="T72" fmla="*/ 770 w 897"/>
                  <a:gd name="T73" fmla="*/ 172 h 897"/>
                  <a:gd name="T74" fmla="*/ 716 w 897"/>
                  <a:gd name="T75" fmla="*/ 104 h 897"/>
                  <a:gd name="T76" fmla="*/ 649 w 897"/>
                  <a:gd name="T77" fmla="*/ 51 h 897"/>
                  <a:gd name="T78" fmla="*/ 570 w 897"/>
                  <a:gd name="T79" fmla="*/ 16 h 897"/>
                  <a:gd name="T80" fmla="*/ 482 w 897"/>
                  <a:gd name="T81" fmla="*/ 0 h 897"/>
                  <a:gd name="T82" fmla="*/ 391 w 897"/>
                  <a:gd name="T83" fmla="*/ 7 h 897"/>
                  <a:gd name="T84" fmla="*/ 308 w 897"/>
                  <a:gd name="T85" fmla="*/ 35 h 897"/>
                  <a:gd name="T86" fmla="*/ 235 w 897"/>
                  <a:gd name="T87" fmla="*/ 81 h 897"/>
                  <a:gd name="T88" fmla="*/ 176 w 897"/>
                  <a:gd name="T89" fmla="*/ 144 h 897"/>
                  <a:gd name="T90" fmla="*/ 132 w 897"/>
                  <a:gd name="T91" fmla="*/ 219 h 897"/>
                  <a:gd name="T92" fmla="*/ 109 w 897"/>
                  <a:gd name="T93" fmla="*/ 303 h 897"/>
                  <a:gd name="T94" fmla="*/ 107 w 897"/>
                  <a:gd name="T95" fmla="*/ 403 h 897"/>
                  <a:gd name="T96" fmla="*/ 137 w 897"/>
                  <a:gd name="T97" fmla="*/ 505 h 897"/>
                  <a:gd name="T98" fmla="*/ 1 w 897"/>
                  <a:gd name="T99" fmla="*/ 781 h 897"/>
                  <a:gd name="T100" fmla="*/ 18 w 897"/>
                  <a:gd name="T101" fmla="*/ 791 h 897"/>
                  <a:gd name="T102" fmla="*/ 203 w 897"/>
                  <a:gd name="T103" fmla="*/ 895 h 897"/>
                  <a:gd name="T104" fmla="*/ 216 w 897"/>
                  <a:gd name="T105" fmla="*/ 895 h 897"/>
                  <a:gd name="T106" fmla="*/ 407 w 897"/>
                  <a:gd name="T107" fmla="*/ 713 h 897"/>
                  <a:gd name="T108" fmla="*/ 488 w 897"/>
                  <a:gd name="T109" fmla="*/ 716 h 897"/>
                  <a:gd name="T110" fmla="*/ 676 w 897"/>
                  <a:gd name="T111" fmla="*/ 893 h 897"/>
                  <a:gd name="T112" fmla="*/ 688 w 897"/>
                  <a:gd name="T113" fmla="*/ 896 h 897"/>
                  <a:gd name="T114" fmla="*/ 743 w 897"/>
                  <a:gd name="T115" fmla="*/ 763 h 897"/>
                  <a:gd name="T116" fmla="*/ 895 w 897"/>
                  <a:gd name="T117" fmla="*/ 770 h 897"/>
                  <a:gd name="T118" fmla="*/ 895 w 897"/>
                  <a:gd name="T119" fmla="*/ 754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97" h="897">
                    <a:moveTo>
                      <a:pt x="733" y="732"/>
                    </a:moveTo>
                    <a:lnTo>
                      <a:pt x="729" y="732"/>
                    </a:lnTo>
                    <a:lnTo>
                      <a:pt x="724" y="734"/>
                    </a:lnTo>
                    <a:lnTo>
                      <a:pt x="720" y="738"/>
                    </a:lnTo>
                    <a:lnTo>
                      <a:pt x="718" y="742"/>
                    </a:lnTo>
                    <a:lnTo>
                      <a:pt x="682" y="847"/>
                    </a:lnTo>
                    <a:lnTo>
                      <a:pt x="590" y="694"/>
                    </a:lnTo>
                    <a:lnTo>
                      <a:pt x="614" y="684"/>
                    </a:lnTo>
                    <a:lnTo>
                      <a:pt x="636" y="672"/>
                    </a:lnTo>
                    <a:lnTo>
                      <a:pt x="658" y="659"/>
                    </a:lnTo>
                    <a:lnTo>
                      <a:pt x="679" y="645"/>
                    </a:lnTo>
                    <a:lnTo>
                      <a:pt x="699" y="628"/>
                    </a:lnTo>
                    <a:lnTo>
                      <a:pt x="717" y="611"/>
                    </a:lnTo>
                    <a:lnTo>
                      <a:pt x="734" y="592"/>
                    </a:lnTo>
                    <a:lnTo>
                      <a:pt x="750" y="573"/>
                    </a:lnTo>
                    <a:lnTo>
                      <a:pt x="853" y="744"/>
                    </a:lnTo>
                    <a:lnTo>
                      <a:pt x="733" y="732"/>
                    </a:lnTo>
                    <a:close/>
                    <a:moveTo>
                      <a:pt x="134" y="358"/>
                    </a:moveTo>
                    <a:lnTo>
                      <a:pt x="134" y="341"/>
                    </a:lnTo>
                    <a:lnTo>
                      <a:pt x="136" y="325"/>
                    </a:lnTo>
                    <a:lnTo>
                      <a:pt x="138" y="308"/>
                    </a:lnTo>
                    <a:lnTo>
                      <a:pt x="141" y="292"/>
                    </a:lnTo>
                    <a:lnTo>
                      <a:pt x="144" y="276"/>
                    </a:lnTo>
                    <a:lnTo>
                      <a:pt x="149" y="261"/>
                    </a:lnTo>
                    <a:lnTo>
                      <a:pt x="154" y="246"/>
                    </a:lnTo>
                    <a:lnTo>
                      <a:pt x="160" y="231"/>
                    </a:lnTo>
                    <a:lnTo>
                      <a:pt x="167" y="216"/>
                    </a:lnTo>
                    <a:lnTo>
                      <a:pt x="174" y="202"/>
                    </a:lnTo>
                    <a:lnTo>
                      <a:pt x="182" y="188"/>
                    </a:lnTo>
                    <a:lnTo>
                      <a:pt x="190" y="174"/>
                    </a:lnTo>
                    <a:lnTo>
                      <a:pt x="200" y="161"/>
                    </a:lnTo>
                    <a:lnTo>
                      <a:pt x="209" y="149"/>
                    </a:lnTo>
                    <a:lnTo>
                      <a:pt x="220" y="138"/>
                    </a:lnTo>
                    <a:lnTo>
                      <a:pt x="231" y="126"/>
                    </a:lnTo>
                    <a:lnTo>
                      <a:pt x="242" y="115"/>
                    </a:lnTo>
                    <a:lnTo>
                      <a:pt x="254" y="104"/>
                    </a:lnTo>
                    <a:lnTo>
                      <a:pt x="266" y="95"/>
                    </a:lnTo>
                    <a:lnTo>
                      <a:pt x="280" y="85"/>
                    </a:lnTo>
                    <a:lnTo>
                      <a:pt x="293" y="77"/>
                    </a:lnTo>
                    <a:lnTo>
                      <a:pt x="307" y="69"/>
                    </a:lnTo>
                    <a:lnTo>
                      <a:pt x="321" y="62"/>
                    </a:lnTo>
                    <a:lnTo>
                      <a:pt x="335" y="55"/>
                    </a:lnTo>
                    <a:lnTo>
                      <a:pt x="350" y="49"/>
                    </a:lnTo>
                    <a:lnTo>
                      <a:pt x="365" y="45"/>
                    </a:lnTo>
                    <a:lnTo>
                      <a:pt x="381" y="39"/>
                    </a:lnTo>
                    <a:lnTo>
                      <a:pt x="396" y="36"/>
                    </a:lnTo>
                    <a:lnTo>
                      <a:pt x="414" y="33"/>
                    </a:lnTo>
                    <a:lnTo>
                      <a:pt x="430" y="31"/>
                    </a:lnTo>
                    <a:lnTo>
                      <a:pt x="447" y="30"/>
                    </a:lnTo>
                    <a:lnTo>
                      <a:pt x="463" y="30"/>
                    </a:lnTo>
                    <a:lnTo>
                      <a:pt x="480" y="30"/>
                    </a:lnTo>
                    <a:lnTo>
                      <a:pt x="497" y="31"/>
                    </a:lnTo>
                    <a:lnTo>
                      <a:pt x="513" y="33"/>
                    </a:lnTo>
                    <a:lnTo>
                      <a:pt x="529" y="36"/>
                    </a:lnTo>
                    <a:lnTo>
                      <a:pt x="545" y="39"/>
                    </a:lnTo>
                    <a:lnTo>
                      <a:pt x="561" y="45"/>
                    </a:lnTo>
                    <a:lnTo>
                      <a:pt x="576" y="49"/>
                    </a:lnTo>
                    <a:lnTo>
                      <a:pt x="591" y="55"/>
                    </a:lnTo>
                    <a:lnTo>
                      <a:pt x="606" y="62"/>
                    </a:lnTo>
                    <a:lnTo>
                      <a:pt x="620" y="69"/>
                    </a:lnTo>
                    <a:lnTo>
                      <a:pt x="634" y="77"/>
                    </a:lnTo>
                    <a:lnTo>
                      <a:pt x="647" y="85"/>
                    </a:lnTo>
                    <a:lnTo>
                      <a:pt x="660" y="95"/>
                    </a:lnTo>
                    <a:lnTo>
                      <a:pt x="672" y="104"/>
                    </a:lnTo>
                    <a:lnTo>
                      <a:pt x="684" y="115"/>
                    </a:lnTo>
                    <a:lnTo>
                      <a:pt x="696" y="126"/>
                    </a:lnTo>
                    <a:lnTo>
                      <a:pt x="707" y="138"/>
                    </a:lnTo>
                    <a:lnTo>
                      <a:pt x="717" y="149"/>
                    </a:lnTo>
                    <a:lnTo>
                      <a:pt x="727" y="161"/>
                    </a:lnTo>
                    <a:lnTo>
                      <a:pt x="735" y="174"/>
                    </a:lnTo>
                    <a:lnTo>
                      <a:pt x="744" y="188"/>
                    </a:lnTo>
                    <a:lnTo>
                      <a:pt x="753" y="202"/>
                    </a:lnTo>
                    <a:lnTo>
                      <a:pt x="760" y="216"/>
                    </a:lnTo>
                    <a:lnTo>
                      <a:pt x="766" y="231"/>
                    </a:lnTo>
                    <a:lnTo>
                      <a:pt x="772" y="246"/>
                    </a:lnTo>
                    <a:lnTo>
                      <a:pt x="777" y="261"/>
                    </a:lnTo>
                    <a:lnTo>
                      <a:pt x="781" y="277"/>
                    </a:lnTo>
                    <a:lnTo>
                      <a:pt x="786" y="292"/>
                    </a:lnTo>
                    <a:lnTo>
                      <a:pt x="788" y="309"/>
                    </a:lnTo>
                    <a:lnTo>
                      <a:pt x="790" y="325"/>
                    </a:lnTo>
                    <a:lnTo>
                      <a:pt x="792" y="341"/>
                    </a:lnTo>
                    <a:lnTo>
                      <a:pt x="792" y="358"/>
                    </a:lnTo>
                    <a:lnTo>
                      <a:pt x="792" y="375"/>
                    </a:lnTo>
                    <a:lnTo>
                      <a:pt x="790" y="392"/>
                    </a:lnTo>
                    <a:lnTo>
                      <a:pt x="788" y="408"/>
                    </a:lnTo>
                    <a:lnTo>
                      <a:pt x="786" y="424"/>
                    </a:lnTo>
                    <a:lnTo>
                      <a:pt x="781" y="440"/>
                    </a:lnTo>
                    <a:lnTo>
                      <a:pt x="777" y="456"/>
                    </a:lnTo>
                    <a:lnTo>
                      <a:pt x="772" y="471"/>
                    </a:lnTo>
                    <a:lnTo>
                      <a:pt x="766" y="486"/>
                    </a:lnTo>
                    <a:lnTo>
                      <a:pt x="760" y="500"/>
                    </a:lnTo>
                    <a:lnTo>
                      <a:pt x="753" y="515"/>
                    </a:lnTo>
                    <a:lnTo>
                      <a:pt x="744" y="529"/>
                    </a:lnTo>
                    <a:lnTo>
                      <a:pt x="735" y="542"/>
                    </a:lnTo>
                    <a:lnTo>
                      <a:pt x="727" y="555"/>
                    </a:lnTo>
                    <a:lnTo>
                      <a:pt x="717" y="567"/>
                    </a:lnTo>
                    <a:lnTo>
                      <a:pt x="707" y="579"/>
                    </a:lnTo>
                    <a:lnTo>
                      <a:pt x="696" y="591"/>
                    </a:lnTo>
                    <a:lnTo>
                      <a:pt x="684" y="602"/>
                    </a:lnTo>
                    <a:lnTo>
                      <a:pt x="672" y="612"/>
                    </a:lnTo>
                    <a:lnTo>
                      <a:pt x="660" y="622"/>
                    </a:lnTo>
                    <a:lnTo>
                      <a:pt x="647" y="631"/>
                    </a:lnTo>
                    <a:lnTo>
                      <a:pt x="634" y="639"/>
                    </a:lnTo>
                    <a:lnTo>
                      <a:pt x="620" y="648"/>
                    </a:lnTo>
                    <a:lnTo>
                      <a:pt x="606" y="654"/>
                    </a:lnTo>
                    <a:lnTo>
                      <a:pt x="591" y="662"/>
                    </a:lnTo>
                    <a:lnTo>
                      <a:pt x="576" y="667"/>
                    </a:lnTo>
                    <a:lnTo>
                      <a:pt x="561" y="672"/>
                    </a:lnTo>
                    <a:lnTo>
                      <a:pt x="545" y="677"/>
                    </a:lnTo>
                    <a:lnTo>
                      <a:pt x="529" y="681"/>
                    </a:lnTo>
                    <a:lnTo>
                      <a:pt x="513" y="683"/>
                    </a:lnTo>
                    <a:lnTo>
                      <a:pt x="497" y="685"/>
                    </a:lnTo>
                    <a:lnTo>
                      <a:pt x="480" y="686"/>
                    </a:lnTo>
                    <a:lnTo>
                      <a:pt x="463" y="687"/>
                    </a:lnTo>
                    <a:lnTo>
                      <a:pt x="447" y="686"/>
                    </a:lnTo>
                    <a:lnTo>
                      <a:pt x="430" y="685"/>
                    </a:lnTo>
                    <a:lnTo>
                      <a:pt x="414" y="683"/>
                    </a:lnTo>
                    <a:lnTo>
                      <a:pt x="396" y="681"/>
                    </a:lnTo>
                    <a:lnTo>
                      <a:pt x="381" y="677"/>
                    </a:lnTo>
                    <a:lnTo>
                      <a:pt x="365" y="672"/>
                    </a:lnTo>
                    <a:lnTo>
                      <a:pt x="350" y="667"/>
                    </a:lnTo>
                    <a:lnTo>
                      <a:pt x="335" y="662"/>
                    </a:lnTo>
                    <a:lnTo>
                      <a:pt x="321" y="654"/>
                    </a:lnTo>
                    <a:lnTo>
                      <a:pt x="307" y="648"/>
                    </a:lnTo>
                    <a:lnTo>
                      <a:pt x="293" y="639"/>
                    </a:lnTo>
                    <a:lnTo>
                      <a:pt x="280" y="631"/>
                    </a:lnTo>
                    <a:lnTo>
                      <a:pt x="266" y="622"/>
                    </a:lnTo>
                    <a:lnTo>
                      <a:pt x="254" y="612"/>
                    </a:lnTo>
                    <a:lnTo>
                      <a:pt x="242" y="602"/>
                    </a:lnTo>
                    <a:lnTo>
                      <a:pt x="231" y="591"/>
                    </a:lnTo>
                    <a:lnTo>
                      <a:pt x="220" y="579"/>
                    </a:lnTo>
                    <a:lnTo>
                      <a:pt x="209" y="567"/>
                    </a:lnTo>
                    <a:lnTo>
                      <a:pt x="200" y="555"/>
                    </a:lnTo>
                    <a:lnTo>
                      <a:pt x="190" y="542"/>
                    </a:lnTo>
                    <a:lnTo>
                      <a:pt x="182" y="529"/>
                    </a:lnTo>
                    <a:lnTo>
                      <a:pt x="174" y="515"/>
                    </a:lnTo>
                    <a:lnTo>
                      <a:pt x="167" y="501"/>
                    </a:lnTo>
                    <a:lnTo>
                      <a:pt x="160" y="486"/>
                    </a:lnTo>
                    <a:lnTo>
                      <a:pt x="154" y="471"/>
                    </a:lnTo>
                    <a:lnTo>
                      <a:pt x="149" y="456"/>
                    </a:lnTo>
                    <a:lnTo>
                      <a:pt x="144" y="440"/>
                    </a:lnTo>
                    <a:lnTo>
                      <a:pt x="141" y="424"/>
                    </a:lnTo>
                    <a:lnTo>
                      <a:pt x="138" y="408"/>
                    </a:lnTo>
                    <a:lnTo>
                      <a:pt x="136" y="392"/>
                    </a:lnTo>
                    <a:lnTo>
                      <a:pt x="134" y="375"/>
                    </a:lnTo>
                    <a:lnTo>
                      <a:pt x="134" y="358"/>
                    </a:lnTo>
                    <a:lnTo>
                      <a:pt x="134" y="358"/>
                    </a:lnTo>
                    <a:close/>
                    <a:moveTo>
                      <a:pt x="214" y="849"/>
                    </a:moveTo>
                    <a:lnTo>
                      <a:pt x="178" y="742"/>
                    </a:lnTo>
                    <a:lnTo>
                      <a:pt x="176" y="738"/>
                    </a:lnTo>
                    <a:lnTo>
                      <a:pt x="172" y="734"/>
                    </a:lnTo>
                    <a:lnTo>
                      <a:pt x="167" y="732"/>
                    </a:lnTo>
                    <a:lnTo>
                      <a:pt x="161" y="732"/>
                    </a:lnTo>
                    <a:lnTo>
                      <a:pt x="45" y="756"/>
                    </a:lnTo>
                    <a:lnTo>
                      <a:pt x="163" y="555"/>
                    </a:lnTo>
                    <a:lnTo>
                      <a:pt x="178" y="576"/>
                    </a:lnTo>
                    <a:lnTo>
                      <a:pt x="195" y="596"/>
                    </a:lnTo>
                    <a:lnTo>
                      <a:pt x="214" y="616"/>
                    </a:lnTo>
                    <a:lnTo>
                      <a:pt x="233" y="634"/>
                    </a:lnTo>
                    <a:lnTo>
                      <a:pt x="254" y="650"/>
                    </a:lnTo>
                    <a:lnTo>
                      <a:pt x="277" y="665"/>
                    </a:lnTo>
                    <a:lnTo>
                      <a:pt x="300" y="678"/>
                    </a:lnTo>
                    <a:lnTo>
                      <a:pt x="324" y="689"/>
                    </a:lnTo>
                    <a:lnTo>
                      <a:pt x="214" y="849"/>
                    </a:lnTo>
                    <a:close/>
                    <a:moveTo>
                      <a:pt x="895" y="754"/>
                    </a:moveTo>
                    <a:lnTo>
                      <a:pt x="770" y="545"/>
                    </a:lnTo>
                    <a:lnTo>
                      <a:pt x="781" y="525"/>
                    </a:lnTo>
                    <a:lnTo>
                      <a:pt x="791" y="502"/>
                    </a:lnTo>
                    <a:lnTo>
                      <a:pt x="801" y="480"/>
                    </a:lnTo>
                    <a:lnTo>
                      <a:pt x="808" y="457"/>
                    </a:lnTo>
                    <a:lnTo>
                      <a:pt x="815" y="433"/>
                    </a:lnTo>
                    <a:lnTo>
                      <a:pt x="819" y="408"/>
                    </a:lnTo>
                    <a:lnTo>
                      <a:pt x="821" y="384"/>
                    </a:lnTo>
                    <a:lnTo>
                      <a:pt x="822" y="358"/>
                    </a:lnTo>
                    <a:lnTo>
                      <a:pt x="821" y="340"/>
                    </a:lnTo>
                    <a:lnTo>
                      <a:pt x="820" y="322"/>
                    </a:lnTo>
                    <a:lnTo>
                      <a:pt x="818" y="303"/>
                    </a:lnTo>
                    <a:lnTo>
                      <a:pt x="815" y="286"/>
                    </a:lnTo>
                    <a:lnTo>
                      <a:pt x="810" y="268"/>
                    </a:lnTo>
                    <a:lnTo>
                      <a:pt x="806" y="252"/>
                    </a:lnTo>
                    <a:lnTo>
                      <a:pt x="800" y="235"/>
                    </a:lnTo>
                    <a:lnTo>
                      <a:pt x="793" y="219"/>
                    </a:lnTo>
                    <a:lnTo>
                      <a:pt x="787" y="203"/>
                    </a:lnTo>
                    <a:lnTo>
                      <a:pt x="778" y="187"/>
                    </a:lnTo>
                    <a:lnTo>
                      <a:pt x="770" y="172"/>
                    </a:lnTo>
                    <a:lnTo>
                      <a:pt x="761" y="158"/>
                    </a:lnTo>
                    <a:lnTo>
                      <a:pt x="750" y="144"/>
                    </a:lnTo>
                    <a:lnTo>
                      <a:pt x="740" y="130"/>
                    </a:lnTo>
                    <a:lnTo>
                      <a:pt x="729" y="117"/>
                    </a:lnTo>
                    <a:lnTo>
                      <a:pt x="716" y="104"/>
                    </a:lnTo>
                    <a:lnTo>
                      <a:pt x="704" y="93"/>
                    </a:lnTo>
                    <a:lnTo>
                      <a:pt x="692" y="81"/>
                    </a:lnTo>
                    <a:lnTo>
                      <a:pt x="678" y="70"/>
                    </a:lnTo>
                    <a:lnTo>
                      <a:pt x="664" y="61"/>
                    </a:lnTo>
                    <a:lnTo>
                      <a:pt x="649" y="51"/>
                    </a:lnTo>
                    <a:lnTo>
                      <a:pt x="634" y="42"/>
                    </a:lnTo>
                    <a:lnTo>
                      <a:pt x="619" y="35"/>
                    </a:lnTo>
                    <a:lnTo>
                      <a:pt x="603" y="27"/>
                    </a:lnTo>
                    <a:lnTo>
                      <a:pt x="587" y="21"/>
                    </a:lnTo>
                    <a:lnTo>
                      <a:pt x="570" y="16"/>
                    </a:lnTo>
                    <a:lnTo>
                      <a:pt x="553" y="10"/>
                    </a:lnTo>
                    <a:lnTo>
                      <a:pt x="535" y="7"/>
                    </a:lnTo>
                    <a:lnTo>
                      <a:pt x="517" y="4"/>
                    </a:lnTo>
                    <a:lnTo>
                      <a:pt x="500" y="1"/>
                    </a:lnTo>
                    <a:lnTo>
                      <a:pt x="482" y="0"/>
                    </a:lnTo>
                    <a:lnTo>
                      <a:pt x="463" y="0"/>
                    </a:lnTo>
                    <a:lnTo>
                      <a:pt x="445" y="0"/>
                    </a:lnTo>
                    <a:lnTo>
                      <a:pt x="426" y="1"/>
                    </a:lnTo>
                    <a:lnTo>
                      <a:pt x="408" y="4"/>
                    </a:lnTo>
                    <a:lnTo>
                      <a:pt x="391" y="7"/>
                    </a:lnTo>
                    <a:lnTo>
                      <a:pt x="374" y="10"/>
                    </a:lnTo>
                    <a:lnTo>
                      <a:pt x="357" y="16"/>
                    </a:lnTo>
                    <a:lnTo>
                      <a:pt x="340" y="21"/>
                    </a:lnTo>
                    <a:lnTo>
                      <a:pt x="324" y="27"/>
                    </a:lnTo>
                    <a:lnTo>
                      <a:pt x="308" y="35"/>
                    </a:lnTo>
                    <a:lnTo>
                      <a:pt x="293" y="42"/>
                    </a:lnTo>
                    <a:lnTo>
                      <a:pt x="278" y="51"/>
                    </a:lnTo>
                    <a:lnTo>
                      <a:pt x="263" y="61"/>
                    </a:lnTo>
                    <a:lnTo>
                      <a:pt x="249" y="70"/>
                    </a:lnTo>
                    <a:lnTo>
                      <a:pt x="235" y="81"/>
                    </a:lnTo>
                    <a:lnTo>
                      <a:pt x="222" y="93"/>
                    </a:lnTo>
                    <a:lnTo>
                      <a:pt x="209" y="104"/>
                    </a:lnTo>
                    <a:lnTo>
                      <a:pt x="198" y="117"/>
                    </a:lnTo>
                    <a:lnTo>
                      <a:pt x="187" y="130"/>
                    </a:lnTo>
                    <a:lnTo>
                      <a:pt x="176" y="144"/>
                    </a:lnTo>
                    <a:lnTo>
                      <a:pt x="165" y="158"/>
                    </a:lnTo>
                    <a:lnTo>
                      <a:pt x="156" y="172"/>
                    </a:lnTo>
                    <a:lnTo>
                      <a:pt x="147" y="187"/>
                    </a:lnTo>
                    <a:lnTo>
                      <a:pt x="140" y="203"/>
                    </a:lnTo>
                    <a:lnTo>
                      <a:pt x="132" y="219"/>
                    </a:lnTo>
                    <a:lnTo>
                      <a:pt x="126" y="235"/>
                    </a:lnTo>
                    <a:lnTo>
                      <a:pt x="121" y="252"/>
                    </a:lnTo>
                    <a:lnTo>
                      <a:pt x="115" y="268"/>
                    </a:lnTo>
                    <a:lnTo>
                      <a:pt x="112" y="286"/>
                    </a:lnTo>
                    <a:lnTo>
                      <a:pt x="109" y="303"/>
                    </a:lnTo>
                    <a:lnTo>
                      <a:pt x="107" y="322"/>
                    </a:lnTo>
                    <a:lnTo>
                      <a:pt x="105" y="340"/>
                    </a:lnTo>
                    <a:lnTo>
                      <a:pt x="105" y="358"/>
                    </a:lnTo>
                    <a:lnTo>
                      <a:pt x="105" y="380"/>
                    </a:lnTo>
                    <a:lnTo>
                      <a:pt x="107" y="403"/>
                    </a:lnTo>
                    <a:lnTo>
                      <a:pt x="111" y="424"/>
                    </a:lnTo>
                    <a:lnTo>
                      <a:pt x="115" y="446"/>
                    </a:lnTo>
                    <a:lnTo>
                      <a:pt x="121" y="466"/>
                    </a:lnTo>
                    <a:lnTo>
                      <a:pt x="128" y="486"/>
                    </a:lnTo>
                    <a:lnTo>
                      <a:pt x="137" y="505"/>
                    </a:lnTo>
                    <a:lnTo>
                      <a:pt x="145" y="525"/>
                    </a:lnTo>
                    <a:lnTo>
                      <a:pt x="2" y="770"/>
                    </a:lnTo>
                    <a:lnTo>
                      <a:pt x="0" y="773"/>
                    </a:lnTo>
                    <a:lnTo>
                      <a:pt x="0" y="777"/>
                    </a:lnTo>
                    <a:lnTo>
                      <a:pt x="1" y="781"/>
                    </a:lnTo>
                    <a:lnTo>
                      <a:pt x="3" y="786"/>
                    </a:lnTo>
                    <a:lnTo>
                      <a:pt x="5" y="789"/>
                    </a:lnTo>
                    <a:lnTo>
                      <a:pt x="9" y="791"/>
                    </a:lnTo>
                    <a:lnTo>
                      <a:pt x="14" y="792"/>
                    </a:lnTo>
                    <a:lnTo>
                      <a:pt x="18" y="791"/>
                    </a:lnTo>
                    <a:lnTo>
                      <a:pt x="154" y="764"/>
                    </a:lnTo>
                    <a:lnTo>
                      <a:pt x="194" y="886"/>
                    </a:lnTo>
                    <a:lnTo>
                      <a:pt x="196" y="889"/>
                    </a:lnTo>
                    <a:lnTo>
                      <a:pt x="200" y="893"/>
                    </a:lnTo>
                    <a:lnTo>
                      <a:pt x="203" y="895"/>
                    </a:lnTo>
                    <a:lnTo>
                      <a:pt x="207" y="896"/>
                    </a:lnTo>
                    <a:lnTo>
                      <a:pt x="208" y="896"/>
                    </a:lnTo>
                    <a:lnTo>
                      <a:pt x="209" y="897"/>
                    </a:lnTo>
                    <a:lnTo>
                      <a:pt x="213" y="896"/>
                    </a:lnTo>
                    <a:lnTo>
                      <a:pt x="216" y="895"/>
                    </a:lnTo>
                    <a:lnTo>
                      <a:pt x="219" y="893"/>
                    </a:lnTo>
                    <a:lnTo>
                      <a:pt x="221" y="890"/>
                    </a:lnTo>
                    <a:lnTo>
                      <a:pt x="353" y="700"/>
                    </a:lnTo>
                    <a:lnTo>
                      <a:pt x="379" y="708"/>
                    </a:lnTo>
                    <a:lnTo>
                      <a:pt x="407" y="713"/>
                    </a:lnTo>
                    <a:lnTo>
                      <a:pt x="421" y="714"/>
                    </a:lnTo>
                    <a:lnTo>
                      <a:pt x="435" y="716"/>
                    </a:lnTo>
                    <a:lnTo>
                      <a:pt x="449" y="717"/>
                    </a:lnTo>
                    <a:lnTo>
                      <a:pt x="463" y="717"/>
                    </a:lnTo>
                    <a:lnTo>
                      <a:pt x="488" y="716"/>
                    </a:lnTo>
                    <a:lnTo>
                      <a:pt x="513" y="714"/>
                    </a:lnTo>
                    <a:lnTo>
                      <a:pt x="537" y="710"/>
                    </a:lnTo>
                    <a:lnTo>
                      <a:pt x="560" y="703"/>
                    </a:lnTo>
                    <a:lnTo>
                      <a:pt x="673" y="889"/>
                    </a:lnTo>
                    <a:lnTo>
                      <a:pt x="676" y="893"/>
                    </a:lnTo>
                    <a:lnTo>
                      <a:pt x="679" y="895"/>
                    </a:lnTo>
                    <a:lnTo>
                      <a:pt x="682" y="896"/>
                    </a:lnTo>
                    <a:lnTo>
                      <a:pt x="686" y="897"/>
                    </a:lnTo>
                    <a:lnTo>
                      <a:pt x="687" y="897"/>
                    </a:lnTo>
                    <a:lnTo>
                      <a:pt x="688" y="896"/>
                    </a:lnTo>
                    <a:lnTo>
                      <a:pt x="692" y="895"/>
                    </a:lnTo>
                    <a:lnTo>
                      <a:pt x="696" y="894"/>
                    </a:lnTo>
                    <a:lnTo>
                      <a:pt x="698" y="890"/>
                    </a:lnTo>
                    <a:lnTo>
                      <a:pt x="700" y="886"/>
                    </a:lnTo>
                    <a:lnTo>
                      <a:pt x="743" y="763"/>
                    </a:lnTo>
                    <a:lnTo>
                      <a:pt x="880" y="777"/>
                    </a:lnTo>
                    <a:lnTo>
                      <a:pt x="884" y="776"/>
                    </a:lnTo>
                    <a:lnTo>
                      <a:pt x="888" y="775"/>
                    </a:lnTo>
                    <a:lnTo>
                      <a:pt x="892" y="773"/>
                    </a:lnTo>
                    <a:lnTo>
                      <a:pt x="895" y="770"/>
                    </a:lnTo>
                    <a:lnTo>
                      <a:pt x="896" y="766"/>
                    </a:lnTo>
                    <a:lnTo>
                      <a:pt x="897" y="762"/>
                    </a:lnTo>
                    <a:lnTo>
                      <a:pt x="896" y="758"/>
                    </a:lnTo>
                    <a:lnTo>
                      <a:pt x="895" y="755"/>
                    </a:lnTo>
                    <a:lnTo>
                      <a:pt x="895" y="754"/>
                    </a:ln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40" name="Freeform 309"/>
              <p:cNvSpPr>
                <a:spLocks noEditPoints="1"/>
              </p:cNvSpPr>
              <p:nvPr/>
            </p:nvSpPr>
            <p:spPr bwMode="auto">
              <a:xfrm>
                <a:off x="7135813" y="1976438"/>
                <a:ext cx="114300" cy="114300"/>
              </a:xfrm>
              <a:custGeom>
                <a:avLst/>
                <a:gdLst>
                  <a:gd name="T0" fmla="*/ 242 w 358"/>
                  <a:gd name="T1" fmla="*/ 201 h 359"/>
                  <a:gd name="T2" fmla="*/ 239 w 358"/>
                  <a:gd name="T3" fmla="*/ 209 h 359"/>
                  <a:gd name="T4" fmla="*/ 272 w 358"/>
                  <a:gd name="T5" fmla="*/ 308 h 359"/>
                  <a:gd name="T6" fmla="*/ 183 w 358"/>
                  <a:gd name="T7" fmla="*/ 255 h 359"/>
                  <a:gd name="T8" fmla="*/ 176 w 358"/>
                  <a:gd name="T9" fmla="*/ 255 h 359"/>
                  <a:gd name="T10" fmla="*/ 87 w 358"/>
                  <a:gd name="T11" fmla="*/ 308 h 359"/>
                  <a:gd name="T12" fmla="*/ 119 w 358"/>
                  <a:gd name="T13" fmla="*/ 209 h 359"/>
                  <a:gd name="T14" fmla="*/ 117 w 358"/>
                  <a:gd name="T15" fmla="*/ 201 h 359"/>
                  <a:gd name="T16" fmla="*/ 56 w 358"/>
                  <a:gd name="T17" fmla="*/ 149 h 359"/>
                  <a:gd name="T18" fmla="*/ 123 w 358"/>
                  <a:gd name="T19" fmla="*/ 149 h 359"/>
                  <a:gd name="T20" fmla="*/ 131 w 358"/>
                  <a:gd name="T21" fmla="*/ 145 h 359"/>
                  <a:gd name="T22" fmla="*/ 179 w 358"/>
                  <a:gd name="T23" fmla="*/ 48 h 359"/>
                  <a:gd name="T24" fmla="*/ 228 w 358"/>
                  <a:gd name="T25" fmla="*/ 145 h 359"/>
                  <a:gd name="T26" fmla="*/ 234 w 358"/>
                  <a:gd name="T27" fmla="*/ 149 h 359"/>
                  <a:gd name="T28" fmla="*/ 303 w 358"/>
                  <a:gd name="T29" fmla="*/ 149 h 359"/>
                  <a:gd name="T30" fmla="*/ 343 w 358"/>
                  <a:gd name="T31" fmla="*/ 119 h 359"/>
                  <a:gd name="T32" fmla="*/ 193 w 358"/>
                  <a:gd name="T33" fmla="*/ 8 h 359"/>
                  <a:gd name="T34" fmla="*/ 187 w 358"/>
                  <a:gd name="T35" fmla="*/ 2 h 359"/>
                  <a:gd name="T36" fmla="*/ 179 w 358"/>
                  <a:gd name="T37" fmla="*/ 0 h 359"/>
                  <a:gd name="T38" fmla="*/ 171 w 358"/>
                  <a:gd name="T39" fmla="*/ 2 h 359"/>
                  <a:gd name="T40" fmla="*/ 166 w 358"/>
                  <a:gd name="T41" fmla="*/ 8 h 359"/>
                  <a:gd name="T42" fmla="*/ 15 w 358"/>
                  <a:gd name="T43" fmla="*/ 119 h 359"/>
                  <a:gd name="T44" fmla="*/ 7 w 358"/>
                  <a:gd name="T45" fmla="*/ 122 h 359"/>
                  <a:gd name="T46" fmla="*/ 0 w 358"/>
                  <a:gd name="T47" fmla="*/ 130 h 359"/>
                  <a:gd name="T48" fmla="*/ 0 w 358"/>
                  <a:gd name="T49" fmla="*/ 138 h 359"/>
                  <a:gd name="T50" fmla="*/ 6 w 358"/>
                  <a:gd name="T51" fmla="*/ 146 h 359"/>
                  <a:gd name="T52" fmla="*/ 45 w 358"/>
                  <a:gd name="T53" fmla="*/ 339 h 359"/>
                  <a:gd name="T54" fmla="*/ 45 w 358"/>
                  <a:gd name="T55" fmla="*/ 348 h 359"/>
                  <a:gd name="T56" fmla="*/ 50 w 358"/>
                  <a:gd name="T57" fmla="*/ 355 h 359"/>
                  <a:gd name="T58" fmla="*/ 59 w 358"/>
                  <a:gd name="T59" fmla="*/ 359 h 359"/>
                  <a:gd name="T60" fmla="*/ 68 w 358"/>
                  <a:gd name="T61" fmla="*/ 356 h 359"/>
                  <a:gd name="T62" fmla="*/ 291 w 358"/>
                  <a:gd name="T63" fmla="*/ 356 h 359"/>
                  <a:gd name="T64" fmla="*/ 299 w 358"/>
                  <a:gd name="T65" fmla="*/ 359 h 359"/>
                  <a:gd name="T66" fmla="*/ 308 w 358"/>
                  <a:gd name="T67" fmla="*/ 355 h 359"/>
                  <a:gd name="T68" fmla="*/ 313 w 358"/>
                  <a:gd name="T69" fmla="*/ 348 h 359"/>
                  <a:gd name="T70" fmla="*/ 312 w 358"/>
                  <a:gd name="T71" fmla="*/ 339 h 359"/>
                  <a:gd name="T72" fmla="*/ 353 w 358"/>
                  <a:gd name="T73" fmla="*/ 146 h 359"/>
                  <a:gd name="T74" fmla="*/ 358 w 358"/>
                  <a:gd name="T75" fmla="*/ 138 h 359"/>
                  <a:gd name="T76" fmla="*/ 357 w 358"/>
                  <a:gd name="T77" fmla="*/ 130 h 359"/>
                  <a:gd name="T78" fmla="*/ 352 w 358"/>
                  <a:gd name="T79" fmla="*/ 122 h 359"/>
                  <a:gd name="T80" fmla="*/ 343 w 358"/>
                  <a:gd name="T81" fmla="*/ 119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58" h="359">
                    <a:moveTo>
                      <a:pt x="244" y="197"/>
                    </a:moveTo>
                    <a:lnTo>
                      <a:pt x="242" y="201"/>
                    </a:lnTo>
                    <a:lnTo>
                      <a:pt x="240" y="205"/>
                    </a:lnTo>
                    <a:lnTo>
                      <a:pt x="239" y="209"/>
                    </a:lnTo>
                    <a:lnTo>
                      <a:pt x="240" y="214"/>
                    </a:lnTo>
                    <a:lnTo>
                      <a:pt x="272" y="308"/>
                    </a:lnTo>
                    <a:lnTo>
                      <a:pt x="187" y="256"/>
                    </a:lnTo>
                    <a:lnTo>
                      <a:pt x="183" y="255"/>
                    </a:lnTo>
                    <a:lnTo>
                      <a:pt x="179" y="254"/>
                    </a:lnTo>
                    <a:lnTo>
                      <a:pt x="176" y="255"/>
                    </a:lnTo>
                    <a:lnTo>
                      <a:pt x="171" y="256"/>
                    </a:lnTo>
                    <a:lnTo>
                      <a:pt x="87" y="308"/>
                    </a:lnTo>
                    <a:lnTo>
                      <a:pt x="119" y="214"/>
                    </a:lnTo>
                    <a:lnTo>
                      <a:pt x="119" y="209"/>
                    </a:lnTo>
                    <a:lnTo>
                      <a:pt x="119" y="205"/>
                    </a:lnTo>
                    <a:lnTo>
                      <a:pt x="117" y="201"/>
                    </a:lnTo>
                    <a:lnTo>
                      <a:pt x="114" y="197"/>
                    </a:lnTo>
                    <a:lnTo>
                      <a:pt x="56" y="149"/>
                    </a:lnTo>
                    <a:lnTo>
                      <a:pt x="119" y="149"/>
                    </a:lnTo>
                    <a:lnTo>
                      <a:pt x="123" y="149"/>
                    </a:lnTo>
                    <a:lnTo>
                      <a:pt x="127" y="147"/>
                    </a:lnTo>
                    <a:lnTo>
                      <a:pt x="131" y="145"/>
                    </a:lnTo>
                    <a:lnTo>
                      <a:pt x="133" y="141"/>
                    </a:lnTo>
                    <a:lnTo>
                      <a:pt x="179" y="48"/>
                    </a:lnTo>
                    <a:lnTo>
                      <a:pt x="226" y="141"/>
                    </a:lnTo>
                    <a:lnTo>
                      <a:pt x="228" y="145"/>
                    </a:lnTo>
                    <a:lnTo>
                      <a:pt x="231" y="147"/>
                    </a:lnTo>
                    <a:lnTo>
                      <a:pt x="234" y="149"/>
                    </a:lnTo>
                    <a:lnTo>
                      <a:pt x="239" y="149"/>
                    </a:lnTo>
                    <a:lnTo>
                      <a:pt x="303" y="149"/>
                    </a:lnTo>
                    <a:lnTo>
                      <a:pt x="244" y="197"/>
                    </a:lnTo>
                    <a:close/>
                    <a:moveTo>
                      <a:pt x="343" y="119"/>
                    </a:moveTo>
                    <a:lnTo>
                      <a:pt x="248" y="119"/>
                    </a:lnTo>
                    <a:lnTo>
                      <a:pt x="193" y="8"/>
                    </a:lnTo>
                    <a:lnTo>
                      <a:pt x="191" y="5"/>
                    </a:lnTo>
                    <a:lnTo>
                      <a:pt x="187" y="2"/>
                    </a:lnTo>
                    <a:lnTo>
                      <a:pt x="183" y="0"/>
                    </a:lnTo>
                    <a:lnTo>
                      <a:pt x="179" y="0"/>
                    </a:lnTo>
                    <a:lnTo>
                      <a:pt x="176" y="0"/>
                    </a:lnTo>
                    <a:lnTo>
                      <a:pt x="171" y="2"/>
                    </a:lnTo>
                    <a:lnTo>
                      <a:pt x="168" y="5"/>
                    </a:lnTo>
                    <a:lnTo>
                      <a:pt x="166" y="8"/>
                    </a:lnTo>
                    <a:lnTo>
                      <a:pt x="110" y="119"/>
                    </a:lnTo>
                    <a:lnTo>
                      <a:pt x="15" y="119"/>
                    </a:lnTo>
                    <a:lnTo>
                      <a:pt x="10" y="120"/>
                    </a:lnTo>
                    <a:lnTo>
                      <a:pt x="7" y="122"/>
                    </a:lnTo>
                    <a:lnTo>
                      <a:pt x="3" y="125"/>
                    </a:lnTo>
                    <a:lnTo>
                      <a:pt x="0" y="130"/>
                    </a:lnTo>
                    <a:lnTo>
                      <a:pt x="0" y="134"/>
                    </a:lnTo>
                    <a:lnTo>
                      <a:pt x="0" y="138"/>
                    </a:lnTo>
                    <a:lnTo>
                      <a:pt x="2" y="143"/>
                    </a:lnTo>
                    <a:lnTo>
                      <a:pt x="6" y="146"/>
                    </a:lnTo>
                    <a:lnTo>
                      <a:pt x="87" y="214"/>
                    </a:lnTo>
                    <a:lnTo>
                      <a:pt x="45" y="339"/>
                    </a:lnTo>
                    <a:lnTo>
                      <a:pt x="45" y="344"/>
                    </a:lnTo>
                    <a:lnTo>
                      <a:pt x="45" y="348"/>
                    </a:lnTo>
                    <a:lnTo>
                      <a:pt x="47" y="352"/>
                    </a:lnTo>
                    <a:lnTo>
                      <a:pt x="50" y="355"/>
                    </a:lnTo>
                    <a:lnTo>
                      <a:pt x="55" y="357"/>
                    </a:lnTo>
                    <a:lnTo>
                      <a:pt x="59" y="359"/>
                    </a:lnTo>
                    <a:lnTo>
                      <a:pt x="63" y="359"/>
                    </a:lnTo>
                    <a:lnTo>
                      <a:pt x="68" y="356"/>
                    </a:lnTo>
                    <a:lnTo>
                      <a:pt x="179" y="287"/>
                    </a:lnTo>
                    <a:lnTo>
                      <a:pt x="291" y="356"/>
                    </a:lnTo>
                    <a:lnTo>
                      <a:pt x="294" y="359"/>
                    </a:lnTo>
                    <a:lnTo>
                      <a:pt x="299" y="359"/>
                    </a:lnTo>
                    <a:lnTo>
                      <a:pt x="304" y="357"/>
                    </a:lnTo>
                    <a:lnTo>
                      <a:pt x="308" y="355"/>
                    </a:lnTo>
                    <a:lnTo>
                      <a:pt x="311" y="352"/>
                    </a:lnTo>
                    <a:lnTo>
                      <a:pt x="313" y="348"/>
                    </a:lnTo>
                    <a:lnTo>
                      <a:pt x="313" y="344"/>
                    </a:lnTo>
                    <a:lnTo>
                      <a:pt x="312" y="339"/>
                    </a:lnTo>
                    <a:lnTo>
                      <a:pt x="272" y="214"/>
                    </a:lnTo>
                    <a:lnTo>
                      <a:pt x="353" y="146"/>
                    </a:lnTo>
                    <a:lnTo>
                      <a:pt x="356" y="143"/>
                    </a:lnTo>
                    <a:lnTo>
                      <a:pt x="358" y="138"/>
                    </a:lnTo>
                    <a:lnTo>
                      <a:pt x="358" y="134"/>
                    </a:lnTo>
                    <a:lnTo>
                      <a:pt x="357" y="130"/>
                    </a:lnTo>
                    <a:lnTo>
                      <a:pt x="355" y="125"/>
                    </a:lnTo>
                    <a:lnTo>
                      <a:pt x="352" y="122"/>
                    </a:lnTo>
                    <a:lnTo>
                      <a:pt x="348" y="120"/>
                    </a:lnTo>
                    <a:lnTo>
                      <a:pt x="343" y="119"/>
                    </a:ln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grpSp>
        <p:nvGrpSpPr>
          <p:cNvPr id="41" name="Group 40"/>
          <p:cNvGrpSpPr/>
          <p:nvPr/>
        </p:nvGrpSpPr>
        <p:grpSpPr>
          <a:xfrm>
            <a:off x="838200" y="4501249"/>
            <a:ext cx="10706099" cy="1196909"/>
            <a:chOff x="838200" y="1812991"/>
            <a:chExt cx="10706099" cy="1196909"/>
          </a:xfrm>
        </p:grpSpPr>
        <p:sp>
          <p:nvSpPr>
            <p:cNvPr id="42" name="Oval 108"/>
            <p:cNvSpPr>
              <a:spLocks noChangeArrowheads="1"/>
            </p:cNvSpPr>
            <p:nvPr/>
          </p:nvSpPr>
          <p:spPr bwMode="auto">
            <a:xfrm>
              <a:off x="838200" y="1812991"/>
              <a:ext cx="1065348" cy="1067218"/>
            </a:xfrm>
            <a:prstGeom prst="ellipse">
              <a:avLst/>
            </a:prstGeom>
            <a:solidFill>
              <a:schemeClr val="tx2"/>
            </a:solidFill>
            <a:ln>
              <a:solidFill>
                <a:schemeClr val="tx2"/>
              </a:solidFill>
            </a:ln>
          </p:spPr>
          <p:txBody>
            <a:bodyPr vert="horz" wrap="square" lIns="91440" tIns="45720" rIns="91440" bIns="45720" numCol="1" anchor="t" anchorCtr="0" compatLnSpc="1">
              <a:prstTxWarp prst="textNoShape">
                <a:avLst/>
              </a:prstTxWarp>
            </a:bodyPr>
            <a:lstStyle/>
            <a:p>
              <a:endParaRPr lang="en-US"/>
            </a:p>
          </p:txBody>
        </p:sp>
        <p:sp>
          <p:nvSpPr>
            <p:cNvPr id="43" name="Rectangle 42"/>
            <p:cNvSpPr>
              <a:spLocks/>
            </p:cNvSpPr>
            <p:nvPr/>
          </p:nvSpPr>
          <p:spPr bwMode="auto">
            <a:xfrm>
              <a:off x="1720666" y="1867318"/>
              <a:ext cx="9823633" cy="1142582"/>
            </a:xfrm>
            <a:prstGeom prst="rect">
              <a:avLst/>
            </a:prstGeom>
            <a:solidFill>
              <a:schemeClr val="bg1"/>
            </a:solidFill>
            <a:ln w="3175" cap="flat">
              <a:solidFill>
                <a:schemeClr val="tx2"/>
              </a:solidFill>
              <a:prstDash val="solid"/>
              <a:miter lim="800000"/>
              <a:headEnd/>
              <a:tailEnd/>
            </a:ln>
            <a:effectLst>
              <a:outerShdw blurRad="38100" dist="25400" dir="5400000" algn="t" rotWithShape="0">
                <a:prstClr val="black">
                  <a:alpha val="20000"/>
                </a:prstClr>
              </a:outerShdw>
            </a:effectLst>
          </p:spPr>
          <p:txBody>
            <a:bodyPr vert="horz" wrap="square" lIns="91440" tIns="45720" rIns="91440" bIns="45720" numCol="1" anchor="t" anchorCtr="0" compatLnSpc="1">
              <a:prstTxWarp prst="textNoShape">
                <a:avLst/>
              </a:prstTxWarp>
              <a:noAutofit/>
            </a:bodyPr>
            <a:lstStyle/>
            <a:p>
              <a:pPr lvl="0">
                <a:defRPr/>
              </a:pPr>
              <a:r>
                <a:rPr lang="en-US" dirty="0"/>
                <a:t>Improved Productivity And Real-time </a:t>
              </a:r>
              <a:r>
                <a:rPr lang="en-US" dirty="0" err="1" smtClean="0"/>
                <a:t>Dashboarding</a:t>
              </a:r>
              <a:r>
                <a:rPr lang="en-US" dirty="0" smtClean="0"/>
                <a:t> will enable </a:t>
              </a:r>
              <a:r>
                <a:rPr lang="en-US" dirty="0"/>
                <a:t>supervisors to provide appropriate feedback to collectors to make certain that Key Performance Indicators (KPI) goals are met on a regular basis. The resources in need of coaching or training can be identified and collectors that excel can be provided with timely and accurate positive reinforcement.</a:t>
              </a:r>
              <a:endParaRPr lang="en-US" dirty="0"/>
            </a:p>
          </p:txBody>
        </p:sp>
        <p:sp>
          <p:nvSpPr>
            <p:cNvPr id="44" name="Oval 108"/>
            <p:cNvSpPr>
              <a:spLocks noChangeArrowheads="1"/>
            </p:cNvSpPr>
            <p:nvPr/>
          </p:nvSpPr>
          <p:spPr bwMode="auto">
            <a:xfrm>
              <a:off x="925892" y="1900836"/>
              <a:ext cx="889963" cy="891527"/>
            </a:xfrm>
            <a:prstGeom prst="ellipse">
              <a:avLst/>
            </a:prstGeom>
            <a:solidFill>
              <a:schemeClr val="bg1"/>
            </a:solidFill>
            <a:ln>
              <a:noFill/>
            </a:ln>
            <a:effectLst>
              <a:outerShdw blurRad="50800" dist="38100" dir="5400000" algn="t"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grpSp>
          <p:nvGrpSpPr>
            <p:cNvPr id="45" name="Group 44"/>
            <p:cNvGrpSpPr/>
            <p:nvPr/>
          </p:nvGrpSpPr>
          <p:grpSpPr>
            <a:xfrm>
              <a:off x="1168940" y="2163863"/>
              <a:ext cx="412474" cy="410182"/>
              <a:chOff x="7045325" y="1919288"/>
              <a:chExt cx="285750" cy="284162"/>
            </a:xfrm>
            <a:solidFill>
              <a:schemeClr val="accent6">
                <a:lumMod val="50000"/>
              </a:schemeClr>
            </a:solidFill>
          </p:grpSpPr>
          <p:sp>
            <p:nvSpPr>
              <p:cNvPr id="46" name="Freeform 308"/>
              <p:cNvSpPr>
                <a:spLocks noEditPoints="1"/>
              </p:cNvSpPr>
              <p:nvPr/>
            </p:nvSpPr>
            <p:spPr bwMode="auto">
              <a:xfrm>
                <a:off x="7045325" y="1919288"/>
                <a:ext cx="285750" cy="284162"/>
              </a:xfrm>
              <a:custGeom>
                <a:avLst/>
                <a:gdLst>
                  <a:gd name="T0" fmla="*/ 718 w 897"/>
                  <a:gd name="T1" fmla="*/ 742 h 897"/>
                  <a:gd name="T2" fmla="*/ 658 w 897"/>
                  <a:gd name="T3" fmla="*/ 659 h 897"/>
                  <a:gd name="T4" fmla="*/ 750 w 897"/>
                  <a:gd name="T5" fmla="*/ 573 h 897"/>
                  <a:gd name="T6" fmla="*/ 136 w 897"/>
                  <a:gd name="T7" fmla="*/ 325 h 897"/>
                  <a:gd name="T8" fmla="*/ 154 w 897"/>
                  <a:gd name="T9" fmla="*/ 246 h 897"/>
                  <a:gd name="T10" fmla="*/ 190 w 897"/>
                  <a:gd name="T11" fmla="*/ 174 h 897"/>
                  <a:gd name="T12" fmla="*/ 242 w 897"/>
                  <a:gd name="T13" fmla="*/ 115 h 897"/>
                  <a:gd name="T14" fmla="*/ 307 w 897"/>
                  <a:gd name="T15" fmla="*/ 69 h 897"/>
                  <a:gd name="T16" fmla="*/ 381 w 897"/>
                  <a:gd name="T17" fmla="*/ 39 h 897"/>
                  <a:gd name="T18" fmla="*/ 463 w 897"/>
                  <a:gd name="T19" fmla="*/ 30 h 897"/>
                  <a:gd name="T20" fmla="*/ 545 w 897"/>
                  <a:gd name="T21" fmla="*/ 39 h 897"/>
                  <a:gd name="T22" fmla="*/ 620 w 897"/>
                  <a:gd name="T23" fmla="*/ 69 h 897"/>
                  <a:gd name="T24" fmla="*/ 684 w 897"/>
                  <a:gd name="T25" fmla="*/ 115 h 897"/>
                  <a:gd name="T26" fmla="*/ 735 w 897"/>
                  <a:gd name="T27" fmla="*/ 174 h 897"/>
                  <a:gd name="T28" fmla="*/ 772 w 897"/>
                  <a:gd name="T29" fmla="*/ 246 h 897"/>
                  <a:gd name="T30" fmla="*/ 790 w 897"/>
                  <a:gd name="T31" fmla="*/ 325 h 897"/>
                  <a:gd name="T32" fmla="*/ 788 w 897"/>
                  <a:gd name="T33" fmla="*/ 408 h 897"/>
                  <a:gd name="T34" fmla="*/ 766 w 897"/>
                  <a:gd name="T35" fmla="*/ 486 h 897"/>
                  <a:gd name="T36" fmla="*/ 727 w 897"/>
                  <a:gd name="T37" fmla="*/ 555 h 897"/>
                  <a:gd name="T38" fmla="*/ 672 w 897"/>
                  <a:gd name="T39" fmla="*/ 612 h 897"/>
                  <a:gd name="T40" fmla="*/ 606 w 897"/>
                  <a:gd name="T41" fmla="*/ 654 h 897"/>
                  <a:gd name="T42" fmla="*/ 529 w 897"/>
                  <a:gd name="T43" fmla="*/ 681 h 897"/>
                  <a:gd name="T44" fmla="*/ 447 w 897"/>
                  <a:gd name="T45" fmla="*/ 686 h 897"/>
                  <a:gd name="T46" fmla="*/ 365 w 897"/>
                  <a:gd name="T47" fmla="*/ 672 h 897"/>
                  <a:gd name="T48" fmla="*/ 293 w 897"/>
                  <a:gd name="T49" fmla="*/ 639 h 897"/>
                  <a:gd name="T50" fmla="*/ 231 w 897"/>
                  <a:gd name="T51" fmla="*/ 591 h 897"/>
                  <a:gd name="T52" fmla="*/ 182 w 897"/>
                  <a:gd name="T53" fmla="*/ 529 h 897"/>
                  <a:gd name="T54" fmla="*/ 149 w 897"/>
                  <a:gd name="T55" fmla="*/ 456 h 897"/>
                  <a:gd name="T56" fmla="*/ 134 w 897"/>
                  <a:gd name="T57" fmla="*/ 375 h 897"/>
                  <a:gd name="T58" fmla="*/ 176 w 897"/>
                  <a:gd name="T59" fmla="*/ 738 h 897"/>
                  <a:gd name="T60" fmla="*/ 163 w 897"/>
                  <a:gd name="T61" fmla="*/ 555 h 897"/>
                  <a:gd name="T62" fmla="*/ 254 w 897"/>
                  <a:gd name="T63" fmla="*/ 650 h 897"/>
                  <a:gd name="T64" fmla="*/ 895 w 897"/>
                  <a:gd name="T65" fmla="*/ 754 h 897"/>
                  <a:gd name="T66" fmla="*/ 808 w 897"/>
                  <a:gd name="T67" fmla="*/ 457 h 897"/>
                  <a:gd name="T68" fmla="*/ 821 w 897"/>
                  <a:gd name="T69" fmla="*/ 340 h 897"/>
                  <a:gd name="T70" fmla="*/ 806 w 897"/>
                  <a:gd name="T71" fmla="*/ 252 h 897"/>
                  <a:gd name="T72" fmla="*/ 770 w 897"/>
                  <a:gd name="T73" fmla="*/ 172 h 897"/>
                  <a:gd name="T74" fmla="*/ 716 w 897"/>
                  <a:gd name="T75" fmla="*/ 104 h 897"/>
                  <a:gd name="T76" fmla="*/ 649 w 897"/>
                  <a:gd name="T77" fmla="*/ 51 h 897"/>
                  <a:gd name="T78" fmla="*/ 570 w 897"/>
                  <a:gd name="T79" fmla="*/ 16 h 897"/>
                  <a:gd name="T80" fmla="*/ 482 w 897"/>
                  <a:gd name="T81" fmla="*/ 0 h 897"/>
                  <a:gd name="T82" fmla="*/ 391 w 897"/>
                  <a:gd name="T83" fmla="*/ 7 h 897"/>
                  <a:gd name="T84" fmla="*/ 308 w 897"/>
                  <a:gd name="T85" fmla="*/ 35 h 897"/>
                  <a:gd name="T86" fmla="*/ 235 w 897"/>
                  <a:gd name="T87" fmla="*/ 81 h 897"/>
                  <a:gd name="T88" fmla="*/ 176 w 897"/>
                  <a:gd name="T89" fmla="*/ 144 h 897"/>
                  <a:gd name="T90" fmla="*/ 132 w 897"/>
                  <a:gd name="T91" fmla="*/ 219 h 897"/>
                  <a:gd name="T92" fmla="*/ 109 w 897"/>
                  <a:gd name="T93" fmla="*/ 303 h 897"/>
                  <a:gd name="T94" fmla="*/ 107 w 897"/>
                  <a:gd name="T95" fmla="*/ 403 h 897"/>
                  <a:gd name="T96" fmla="*/ 137 w 897"/>
                  <a:gd name="T97" fmla="*/ 505 h 897"/>
                  <a:gd name="T98" fmla="*/ 1 w 897"/>
                  <a:gd name="T99" fmla="*/ 781 h 897"/>
                  <a:gd name="T100" fmla="*/ 18 w 897"/>
                  <a:gd name="T101" fmla="*/ 791 h 897"/>
                  <a:gd name="T102" fmla="*/ 203 w 897"/>
                  <a:gd name="T103" fmla="*/ 895 h 897"/>
                  <a:gd name="T104" fmla="*/ 216 w 897"/>
                  <a:gd name="T105" fmla="*/ 895 h 897"/>
                  <a:gd name="T106" fmla="*/ 407 w 897"/>
                  <a:gd name="T107" fmla="*/ 713 h 897"/>
                  <a:gd name="T108" fmla="*/ 488 w 897"/>
                  <a:gd name="T109" fmla="*/ 716 h 897"/>
                  <a:gd name="T110" fmla="*/ 676 w 897"/>
                  <a:gd name="T111" fmla="*/ 893 h 897"/>
                  <a:gd name="T112" fmla="*/ 688 w 897"/>
                  <a:gd name="T113" fmla="*/ 896 h 897"/>
                  <a:gd name="T114" fmla="*/ 743 w 897"/>
                  <a:gd name="T115" fmla="*/ 763 h 897"/>
                  <a:gd name="T116" fmla="*/ 895 w 897"/>
                  <a:gd name="T117" fmla="*/ 770 h 897"/>
                  <a:gd name="T118" fmla="*/ 895 w 897"/>
                  <a:gd name="T119" fmla="*/ 754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97" h="897">
                    <a:moveTo>
                      <a:pt x="733" y="732"/>
                    </a:moveTo>
                    <a:lnTo>
                      <a:pt x="729" y="732"/>
                    </a:lnTo>
                    <a:lnTo>
                      <a:pt x="724" y="734"/>
                    </a:lnTo>
                    <a:lnTo>
                      <a:pt x="720" y="738"/>
                    </a:lnTo>
                    <a:lnTo>
                      <a:pt x="718" y="742"/>
                    </a:lnTo>
                    <a:lnTo>
                      <a:pt x="682" y="847"/>
                    </a:lnTo>
                    <a:lnTo>
                      <a:pt x="590" y="694"/>
                    </a:lnTo>
                    <a:lnTo>
                      <a:pt x="614" y="684"/>
                    </a:lnTo>
                    <a:lnTo>
                      <a:pt x="636" y="672"/>
                    </a:lnTo>
                    <a:lnTo>
                      <a:pt x="658" y="659"/>
                    </a:lnTo>
                    <a:lnTo>
                      <a:pt x="679" y="645"/>
                    </a:lnTo>
                    <a:lnTo>
                      <a:pt x="699" y="628"/>
                    </a:lnTo>
                    <a:lnTo>
                      <a:pt x="717" y="611"/>
                    </a:lnTo>
                    <a:lnTo>
                      <a:pt x="734" y="592"/>
                    </a:lnTo>
                    <a:lnTo>
                      <a:pt x="750" y="573"/>
                    </a:lnTo>
                    <a:lnTo>
                      <a:pt x="853" y="744"/>
                    </a:lnTo>
                    <a:lnTo>
                      <a:pt x="733" y="732"/>
                    </a:lnTo>
                    <a:close/>
                    <a:moveTo>
                      <a:pt x="134" y="358"/>
                    </a:moveTo>
                    <a:lnTo>
                      <a:pt x="134" y="341"/>
                    </a:lnTo>
                    <a:lnTo>
                      <a:pt x="136" y="325"/>
                    </a:lnTo>
                    <a:lnTo>
                      <a:pt x="138" y="308"/>
                    </a:lnTo>
                    <a:lnTo>
                      <a:pt x="141" y="292"/>
                    </a:lnTo>
                    <a:lnTo>
                      <a:pt x="144" y="276"/>
                    </a:lnTo>
                    <a:lnTo>
                      <a:pt x="149" y="261"/>
                    </a:lnTo>
                    <a:lnTo>
                      <a:pt x="154" y="246"/>
                    </a:lnTo>
                    <a:lnTo>
                      <a:pt x="160" y="231"/>
                    </a:lnTo>
                    <a:lnTo>
                      <a:pt x="167" y="216"/>
                    </a:lnTo>
                    <a:lnTo>
                      <a:pt x="174" y="202"/>
                    </a:lnTo>
                    <a:lnTo>
                      <a:pt x="182" y="188"/>
                    </a:lnTo>
                    <a:lnTo>
                      <a:pt x="190" y="174"/>
                    </a:lnTo>
                    <a:lnTo>
                      <a:pt x="200" y="161"/>
                    </a:lnTo>
                    <a:lnTo>
                      <a:pt x="209" y="149"/>
                    </a:lnTo>
                    <a:lnTo>
                      <a:pt x="220" y="138"/>
                    </a:lnTo>
                    <a:lnTo>
                      <a:pt x="231" y="126"/>
                    </a:lnTo>
                    <a:lnTo>
                      <a:pt x="242" y="115"/>
                    </a:lnTo>
                    <a:lnTo>
                      <a:pt x="254" y="104"/>
                    </a:lnTo>
                    <a:lnTo>
                      <a:pt x="266" y="95"/>
                    </a:lnTo>
                    <a:lnTo>
                      <a:pt x="280" y="85"/>
                    </a:lnTo>
                    <a:lnTo>
                      <a:pt x="293" y="77"/>
                    </a:lnTo>
                    <a:lnTo>
                      <a:pt x="307" y="69"/>
                    </a:lnTo>
                    <a:lnTo>
                      <a:pt x="321" y="62"/>
                    </a:lnTo>
                    <a:lnTo>
                      <a:pt x="335" y="55"/>
                    </a:lnTo>
                    <a:lnTo>
                      <a:pt x="350" y="49"/>
                    </a:lnTo>
                    <a:lnTo>
                      <a:pt x="365" y="45"/>
                    </a:lnTo>
                    <a:lnTo>
                      <a:pt x="381" y="39"/>
                    </a:lnTo>
                    <a:lnTo>
                      <a:pt x="396" y="36"/>
                    </a:lnTo>
                    <a:lnTo>
                      <a:pt x="414" y="33"/>
                    </a:lnTo>
                    <a:lnTo>
                      <a:pt x="430" y="31"/>
                    </a:lnTo>
                    <a:lnTo>
                      <a:pt x="447" y="30"/>
                    </a:lnTo>
                    <a:lnTo>
                      <a:pt x="463" y="30"/>
                    </a:lnTo>
                    <a:lnTo>
                      <a:pt x="480" y="30"/>
                    </a:lnTo>
                    <a:lnTo>
                      <a:pt x="497" y="31"/>
                    </a:lnTo>
                    <a:lnTo>
                      <a:pt x="513" y="33"/>
                    </a:lnTo>
                    <a:lnTo>
                      <a:pt x="529" y="36"/>
                    </a:lnTo>
                    <a:lnTo>
                      <a:pt x="545" y="39"/>
                    </a:lnTo>
                    <a:lnTo>
                      <a:pt x="561" y="45"/>
                    </a:lnTo>
                    <a:lnTo>
                      <a:pt x="576" y="49"/>
                    </a:lnTo>
                    <a:lnTo>
                      <a:pt x="591" y="55"/>
                    </a:lnTo>
                    <a:lnTo>
                      <a:pt x="606" y="62"/>
                    </a:lnTo>
                    <a:lnTo>
                      <a:pt x="620" y="69"/>
                    </a:lnTo>
                    <a:lnTo>
                      <a:pt x="634" y="77"/>
                    </a:lnTo>
                    <a:lnTo>
                      <a:pt x="647" y="85"/>
                    </a:lnTo>
                    <a:lnTo>
                      <a:pt x="660" y="95"/>
                    </a:lnTo>
                    <a:lnTo>
                      <a:pt x="672" y="104"/>
                    </a:lnTo>
                    <a:lnTo>
                      <a:pt x="684" y="115"/>
                    </a:lnTo>
                    <a:lnTo>
                      <a:pt x="696" y="126"/>
                    </a:lnTo>
                    <a:lnTo>
                      <a:pt x="707" y="138"/>
                    </a:lnTo>
                    <a:lnTo>
                      <a:pt x="717" y="149"/>
                    </a:lnTo>
                    <a:lnTo>
                      <a:pt x="727" y="161"/>
                    </a:lnTo>
                    <a:lnTo>
                      <a:pt x="735" y="174"/>
                    </a:lnTo>
                    <a:lnTo>
                      <a:pt x="744" y="188"/>
                    </a:lnTo>
                    <a:lnTo>
                      <a:pt x="753" y="202"/>
                    </a:lnTo>
                    <a:lnTo>
                      <a:pt x="760" y="216"/>
                    </a:lnTo>
                    <a:lnTo>
                      <a:pt x="766" y="231"/>
                    </a:lnTo>
                    <a:lnTo>
                      <a:pt x="772" y="246"/>
                    </a:lnTo>
                    <a:lnTo>
                      <a:pt x="777" y="261"/>
                    </a:lnTo>
                    <a:lnTo>
                      <a:pt x="781" y="277"/>
                    </a:lnTo>
                    <a:lnTo>
                      <a:pt x="786" y="292"/>
                    </a:lnTo>
                    <a:lnTo>
                      <a:pt x="788" y="309"/>
                    </a:lnTo>
                    <a:lnTo>
                      <a:pt x="790" y="325"/>
                    </a:lnTo>
                    <a:lnTo>
                      <a:pt x="792" y="341"/>
                    </a:lnTo>
                    <a:lnTo>
                      <a:pt x="792" y="358"/>
                    </a:lnTo>
                    <a:lnTo>
                      <a:pt x="792" y="375"/>
                    </a:lnTo>
                    <a:lnTo>
                      <a:pt x="790" y="392"/>
                    </a:lnTo>
                    <a:lnTo>
                      <a:pt x="788" y="408"/>
                    </a:lnTo>
                    <a:lnTo>
                      <a:pt x="786" y="424"/>
                    </a:lnTo>
                    <a:lnTo>
                      <a:pt x="781" y="440"/>
                    </a:lnTo>
                    <a:lnTo>
                      <a:pt x="777" y="456"/>
                    </a:lnTo>
                    <a:lnTo>
                      <a:pt x="772" y="471"/>
                    </a:lnTo>
                    <a:lnTo>
                      <a:pt x="766" y="486"/>
                    </a:lnTo>
                    <a:lnTo>
                      <a:pt x="760" y="500"/>
                    </a:lnTo>
                    <a:lnTo>
                      <a:pt x="753" y="515"/>
                    </a:lnTo>
                    <a:lnTo>
                      <a:pt x="744" y="529"/>
                    </a:lnTo>
                    <a:lnTo>
                      <a:pt x="735" y="542"/>
                    </a:lnTo>
                    <a:lnTo>
                      <a:pt x="727" y="555"/>
                    </a:lnTo>
                    <a:lnTo>
                      <a:pt x="717" y="567"/>
                    </a:lnTo>
                    <a:lnTo>
                      <a:pt x="707" y="579"/>
                    </a:lnTo>
                    <a:lnTo>
                      <a:pt x="696" y="591"/>
                    </a:lnTo>
                    <a:lnTo>
                      <a:pt x="684" y="602"/>
                    </a:lnTo>
                    <a:lnTo>
                      <a:pt x="672" y="612"/>
                    </a:lnTo>
                    <a:lnTo>
                      <a:pt x="660" y="622"/>
                    </a:lnTo>
                    <a:lnTo>
                      <a:pt x="647" y="631"/>
                    </a:lnTo>
                    <a:lnTo>
                      <a:pt x="634" y="639"/>
                    </a:lnTo>
                    <a:lnTo>
                      <a:pt x="620" y="648"/>
                    </a:lnTo>
                    <a:lnTo>
                      <a:pt x="606" y="654"/>
                    </a:lnTo>
                    <a:lnTo>
                      <a:pt x="591" y="662"/>
                    </a:lnTo>
                    <a:lnTo>
                      <a:pt x="576" y="667"/>
                    </a:lnTo>
                    <a:lnTo>
                      <a:pt x="561" y="672"/>
                    </a:lnTo>
                    <a:lnTo>
                      <a:pt x="545" y="677"/>
                    </a:lnTo>
                    <a:lnTo>
                      <a:pt x="529" y="681"/>
                    </a:lnTo>
                    <a:lnTo>
                      <a:pt x="513" y="683"/>
                    </a:lnTo>
                    <a:lnTo>
                      <a:pt x="497" y="685"/>
                    </a:lnTo>
                    <a:lnTo>
                      <a:pt x="480" y="686"/>
                    </a:lnTo>
                    <a:lnTo>
                      <a:pt x="463" y="687"/>
                    </a:lnTo>
                    <a:lnTo>
                      <a:pt x="447" y="686"/>
                    </a:lnTo>
                    <a:lnTo>
                      <a:pt x="430" y="685"/>
                    </a:lnTo>
                    <a:lnTo>
                      <a:pt x="414" y="683"/>
                    </a:lnTo>
                    <a:lnTo>
                      <a:pt x="396" y="681"/>
                    </a:lnTo>
                    <a:lnTo>
                      <a:pt x="381" y="677"/>
                    </a:lnTo>
                    <a:lnTo>
                      <a:pt x="365" y="672"/>
                    </a:lnTo>
                    <a:lnTo>
                      <a:pt x="350" y="667"/>
                    </a:lnTo>
                    <a:lnTo>
                      <a:pt x="335" y="662"/>
                    </a:lnTo>
                    <a:lnTo>
                      <a:pt x="321" y="654"/>
                    </a:lnTo>
                    <a:lnTo>
                      <a:pt x="307" y="648"/>
                    </a:lnTo>
                    <a:lnTo>
                      <a:pt x="293" y="639"/>
                    </a:lnTo>
                    <a:lnTo>
                      <a:pt x="280" y="631"/>
                    </a:lnTo>
                    <a:lnTo>
                      <a:pt x="266" y="622"/>
                    </a:lnTo>
                    <a:lnTo>
                      <a:pt x="254" y="612"/>
                    </a:lnTo>
                    <a:lnTo>
                      <a:pt x="242" y="602"/>
                    </a:lnTo>
                    <a:lnTo>
                      <a:pt x="231" y="591"/>
                    </a:lnTo>
                    <a:lnTo>
                      <a:pt x="220" y="579"/>
                    </a:lnTo>
                    <a:lnTo>
                      <a:pt x="209" y="567"/>
                    </a:lnTo>
                    <a:lnTo>
                      <a:pt x="200" y="555"/>
                    </a:lnTo>
                    <a:lnTo>
                      <a:pt x="190" y="542"/>
                    </a:lnTo>
                    <a:lnTo>
                      <a:pt x="182" y="529"/>
                    </a:lnTo>
                    <a:lnTo>
                      <a:pt x="174" y="515"/>
                    </a:lnTo>
                    <a:lnTo>
                      <a:pt x="167" y="501"/>
                    </a:lnTo>
                    <a:lnTo>
                      <a:pt x="160" y="486"/>
                    </a:lnTo>
                    <a:lnTo>
                      <a:pt x="154" y="471"/>
                    </a:lnTo>
                    <a:lnTo>
                      <a:pt x="149" y="456"/>
                    </a:lnTo>
                    <a:lnTo>
                      <a:pt x="144" y="440"/>
                    </a:lnTo>
                    <a:lnTo>
                      <a:pt x="141" y="424"/>
                    </a:lnTo>
                    <a:lnTo>
                      <a:pt x="138" y="408"/>
                    </a:lnTo>
                    <a:lnTo>
                      <a:pt x="136" y="392"/>
                    </a:lnTo>
                    <a:lnTo>
                      <a:pt x="134" y="375"/>
                    </a:lnTo>
                    <a:lnTo>
                      <a:pt x="134" y="358"/>
                    </a:lnTo>
                    <a:lnTo>
                      <a:pt x="134" y="358"/>
                    </a:lnTo>
                    <a:close/>
                    <a:moveTo>
                      <a:pt x="214" y="849"/>
                    </a:moveTo>
                    <a:lnTo>
                      <a:pt x="178" y="742"/>
                    </a:lnTo>
                    <a:lnTo>
                      <a:pt x="176" y="738"/>
                    </a:lnTo>
                    <a:lnTo>
                      <a:pt x="172" y="734"/>
                    </a:lnTo>
                    <a:lnTo>
                      <a:pt x="167" y="732"/>
                    </a:lnTo>
                    <a:lnTo>
                      <a:pt x="161" y="732"/>
                    </a:lnTo>
                    <a:lnTo>
                      <a:pt x="45" y="756"/>
                    </a:lnTo>
                    <a:lnTo>
                      <a:pt x="163" y="555"/>
                    </a:lnTo>
                    <a:lnTo>
                      <a:pt x="178" y="576"/>
                    </a:lnTo>
                    <a:lnTo>
                      <a:pt x="195" y="596"/>
                    </a:lnTo>
                    <a:lnTo>
                      <a:pt x="214" y="616"/>
                    </a:lnTo>
                    <a:lnTo>
                      <a:pt x="233" y="634"/>
                    </a:lnTo>
                    <a:lnTo>
                      <a:pt x="254" y="650"/>
                    </a:lnTo>
                    <a:lnTo>
                      <a:pt x="277" y="665"/>
                    </a:lnTo>
                    <a:lnTo>
                      <a:pt x="300" y="678"/>
                    </a:lnTo>
                    <a:lnTo>
                      <a:pt x="324" y="689"/>
                    </a:lnTo>
                    <a:lnTo>
                      <a:pt x="214" y="849"/>
                    </a:lnTo>
                    <a:close/>
                    <a:moveTo>
                      <a:pt x="895" y="754"/>
                    </a:moveTo>
                    <a:lnTo>
                      <a:pt x="770" y="545"/>
                    </a:lnTo>
                    <a:lnTo>
                      <a:pt x="781" y="525"/>
                    </a:lnTo>
                    <a:lnTo>
                      <a:pt x="791" y="502"/>
                    </a:lnTo>
                    <a:lnTo>
                      <a:pt x="801" y="480"/>
                    </a:lnTo>
                    <a:lnTo>
                      <a:pt x="808" y="457"/>
                    </a:lnTo>
                    <a:lnTo>
                      <a:pt x="815" y="433"/>
                    </a:lnTo>
                    <a:lnTo>
                      <a:pt x="819" y="408"/>
                    </a:lnTo>
                    <a:lnTo>
                      <a:pt x="821" y="384"/>
                    </a:lnTo>
                    <a:lnTo>
                      <a:pt x="822" y="358"/>
                    </a:lnTo>
                    <a:lnTo>
                      <a:pt x="821" y="340"/>
                    </a:lnTo>
                    <a:lnTo>
                      <a:pt x="820" y="322"/>
                    </a:lnTo>
                    <a:lnTo>
                      <a:pt x="818" y="303"/>
                    </a:lnTo>
                    <a:lnTo>
                      <a:pt x="815" y="286"/>
                    </a:lnTo>
                    <a:lnTo>
                      <a:pt x="810" y="268"/>
                    </a:lnTo>
                    <a:lnTo>
                      <a:pt x="806" y="252"/>
                    </a:lnTo>
                    <a:lnTo>
                      <a:pt x="800" y="235"/>
                    </a:lnTo>
                    <a:lnTo>
                      <a:pt x="793" y="219"/>
                    </a:lnTo>
                    <a:lnTo>
                      <a:pt x="787" y="203"/>
                    </a:lnTo>
                    <a:lnTo>
                      <a:pt x="778" y="187"/>
                    </a:lnTo>
                    <a:lnTo>
                      <a:pt x="770" y="172"/>
                    </a:lnTo>
                    <a:lnTo>
                      <a:pt x="761" y="158"/>
                    </a:lnTo>
                    <a:lnTo>
                      <a:pt x="750" y="144"/>
                    </a:lnTo>
                    <a:lnTo>
                      <a:pt x="740" y="130"/>
                    </a:lnTo>
                    <a:lnTo>
                      <a:pt x="729" y="117"/>
                    </a:lnTo>
                    <a:lnTo>
                      <a:pt x="716" y="104"/>
                    </a:lnTo>
                    <a:lnTo>
                      <a:pt x="704" y="93"/>
                    </a:lnTo>
                    <a:lnTo>
                      <a:pt x="692" y="81"/>
                    </a:lnTo>
                    <a:lnTo>
                      <a:pt x="678" y="70"/>
                    </a:lnTo>
                    <a:lnTo>
                      <a:pt x="664" y="61"/>
                    </a:lnTo>
                    <a:lnTo>
                      <a:pt x="649" y="51"/>
                    </a:lnTo>
                    <a:lnTo>
                      <a:pt x="634" y="42"/>
                    </a:lnTo>
                    <a:lnTo>
                      <a:pt x="619" y="35"/>
                    </a:lnTo>
                    <a:lnTo>
                      <a:pt x="603" y="27"/>
                    </a:lnTo>
                    <a:lnTo>
                      <a:pt x="587" y="21"/>
                    </a:lnTo>
                    <a:lnTo>
                      <a:pt x="570" y="16"/>
                    </a:lnTo>
                    <a:lnTo>
                      <a:pt x="553" y="10"/>
                    </a:lnTo>
                    <a:lnTo>
                      <a:pt x="535" y="7"/>
                    </a:lnTo>
                    <a:lnTo>
                      <a:pt x="517" y="4"/>
                    </a:lnTo>
                    <a:lnTo>
                      <a:pt x="500" y="1"/>
                    </a:lnTo>
                    <a:lnTo>
                      <a:pt x="482" y="0"/>
                    </a:lnTo>
                    <a:lnTo>
                      <a:pt x="463" y="0"/>
                    </a:lnTo>
                    <a:lnTo>
                      <a:pt x="445" y="0"/>
                    </a:lnTo>
                    <a:lnTo>
                      <a:pt x="426" y="1"/>
                    </a:lnTo>
                    <a:lnTo>
                      <a:pt x="408" y="4"/>
                    </a:lnTo>
                    <a:lnTo>
                      <a:pt x="391" y="7"/>
                    </a:lnTo>
                    <a:lnTo>
                      <a:pt x="374" y="10"/>
                    </a:lnTo>
                    <a:lnTo>
                      <a:pt x="357" y="16"/>
                    </a:lnTo>
                    <a:lnTo>
                      <a:pt x="340" y="21"/>
                    </a:lnTo>
                    <a:lnTo>
                      <a:pt x="324" y="27"/>
                    </a:lnTo>
                    <a:lnTo>
                      <a:pt x="308" y="35"/>
                    </a:lnTo>
                    <a:lnTo>
                      <a:pt x="293" y="42"/>
                    </a:lnTo>
                    <a:lnTo>
                      <a:pt x="278" y="51"/>
                    </a:lnTo>
                    <a:lnTo>
                      <a:pt x="263" y="61"/>
                    </a:lnTo>
                    <a:lnTo>
                      <a:pt x="249" y="70"/>
                    </a:lnTo>
                    <a:lnTo>
                      <a:pt x="235" y="81"/>
                    </a:lnTo>
                    <a:lnTo>
                      <a:pt x="222" y="93"/>
                    </a:lnTo>
                    <a:lnTo>
                      <a:pt x="209" y="104"/>
                    </a:lnTo>
                    <a:lnTo>
                      <a:pt x="198" y="117"/>
                    </a:lnTo>
                    <a:lnTo>
                      <a:pt x="187" y="130"/>
                    </a:lnTo>
                    <a:lnTo>
                      <a:pt x="176" y="144"/>
                    </a:lnTo>
                    <a:lnTo>
                      <a:pt x="165" y="158"/>
                    </a:lnTo>
                    <a:lnTo>
                      <a:pt x="156" y="172"/>
                    </a:lnTo>
                    <a:lnTo>
                      <a:pt x="147" y="187"/>
                    </a:lnTo>
                    <a:lnTo>
                      <a:pt x="140" y="203"/>
                    </a:lnTo>
                    <a:lnTo>
                      <a:pt x="132" y="219"/>
                    </a:lnTo>
                    <a:lnTo>
                      <a:pt x="126" y="235"/>
                    </a:lnTo>
                    <a:lnTo>
                      <a:pt x="121" y="252"/>
                    </a:lnTo>
                    <a:lnTo>
                      <a:pt x="115" y="268"/>
                    </a:lnTo>
                    <a:lnTo>
                      <a:pt x="112" y="286"/>
                    </a:lnTo>
                    <a:lnTo>
                      <a:pt x="109" y="303"/>
                    </a:lnTo>
                    <a:lnTo>
                      <a:pt x="107" y="322"/>
                    </a:lnTo>
                    <a:lnTo>
                      <a:pt x="105" y="340"/>
                    </a:lnTo>
                    <a:lnTo>
                      <a:pt x="105" y="358"/>
                    </a:lnTo>
                    <a:lnTo>
                      <a:pt x="105" y="380"/>
                    </a:lnTo>
                    <a:lnTo>
                      <a:pt x="107" y="403"/>
                    </a:lnTo>
                    <a:lnTo>
                      <a:pt x="111" y="424"/>
                    </a:lnTo>
                    <a:lnTo>
                      <a:pt x="115" y="446"/>
                    </a:lnTo>
                    <a:lnTo>
                      <a:pt x="121" y="466"/>
                    </a:lnTo>
                    <a:lnTo>
                      <a:pt x="128" y="486"/>
                    </a:lnTo>
                    <a:lnTo>
                      <a:pt x="137" y="505"/>
                    </a:lnTo>
                    <a:lnTo>
                      <a:pt x="145" y="525"/>
                    </a:lnTo>
                    <a:lnTo>
                      <a:pt x="2" y="770"/>
                    </a:lnTo>
                    <a:lnTo>
                      <a:pt x="0" y="773"/>
                    </a:lnTo>
                    <a:lnTo>
                      <a:pt x="0" y="777"/>
                    </a:lnTo>
                    <a:lnTo>
                      <a:pt x="1" y="781"/>
                    </a:lnTo>
                    <a:lnTo>
                      <a:pt x="3" y="786"/>
                    </a:lnTo>
                    <a:lnTo>
                      <a:pt x="5" y="789"/>
                    </a:lnTo>
                    <a:lnTo>
                      <a:pt x="9" y="791"/>
                    </a:lnTo>
                    <a:lnTo>
                      <a:pt x="14" y="792"/>
                    </a:lnTo>
                    <a:lnTo>
                      <a:pt x="18" y="791"/>
                    </a:lnTo>
                    <a:lnTo>
                      <a:pt x="154" y="764"/>
                    </a:lnTo>
                    <a:lnTo>
                      <a:pt x="194" y="886"/>
                    </a:lnTo>
                    <a:lnTo>
                      <a:pt x="196" y="889"/>
                    </a:lnTo>
                    <a:lnTo>
                      <a:pt x="200" y="893"/>
                    </a:lnTo>
                    <a:lnTo>
                      <a:pt x="203" y="895"/>
                    </a:lnTo>
                    <a:lnTo>
                      <a:pt x="207" y="896"/>
                    </a:lnTo>
                    <a:lnTo>
                      <a:pt x="208" y="896"/>
                    </a:lnTo>
                    <a:lnTo>
                      <a:pt x="209" y="897"/>
                    </a:lnTo>
                    <a:lnTo>
                      <a:pt x="213" y="896"/>
                    </a:lnTo>
                    <a:lnTo>
                      <a:pt x="216" y="895"/>
                    </a:lnTo>
                    <a:lnTo>
                      <a:pt x="219" y="893"/>
                    </a:lnTo>
                    <a:lnTo>
                      <a:pt x="221" y="890"/>
                    </a:lnTo>
                    <a:lnTo>
                      <a:pt x="353" y="700"/>
                    </a:lnTo>
                    <a:lnTo>
                      <a:pt x="379" y="708"/>
                    </a:lnTo>
                    <a:lnTo>
                      <a:pt x="407" y="713"/>
                    </a:lnTo>
                    <a:lnTo>
                      <a:pt x="421" y="714"/>
                    </a:lnTo>
                    <a:lnTo>
                      <a:pt x="435" y="716"/>
                    </a:lnTo>
                    <a:lnTo>
                      <a:pt x="449" y="717"/>
                    </a:lnTo>
                    <a:lnTo>
                      <a:pt x="463" y="717"/>
                    </a:lnTo>
                    <a:lnTo>
                      <a:pt x="488" y="716"/>
                    </a:lnTo>
                    <a:lnTo>
                      <a:pt x="513" y="714"/>
                    </a:lnTo>
                    <a:lnTo>
                      <a:pt x="537" y="710"/>
                    </a:lnTo>
                    <a:lnTo>
                      <a:pt x="560" y="703"/>
                    </a:lnTo>
                    <a:lnTo>
                      <a:pt x="673" y="889"/>
                    </a:lnTo>
                    <a:lnTo>
                      <a:pt x="676" y="893"/>
                    </a:lnTo>
                    <a:lnTo>
                      <a:pt x="679" y="895"/>
                    </a:lnTo>
                    <a:lnTo>
                      <a:pt x="682" y="896"/>
                    </a:lnTo>
                    <a:lnTo>
                      <a:pt x="686" y="897"/>
                    </a:lnTo>
                    <a:lnTo>
                      <a:pt x="687" y="897"/>
                    </a:lnTo>
                    <a:lnTo>
                      <a:pt x="688" y="896"/>
                    </a:lnTo>
                    <a:lnTo>
                      <a:pt x="692" y="895"/>
                    </a:lnTo>
                    <a:lnTo>
                      <a:pt x="696" y="894"/>
                    </a:lnTo>
                    <a:lnTo>
                      <a:pt x="698" y="890"/>
                    </a:lnTo>
                    <a:lnTo>
                      <a:pt x="700" y="886"/>
                    </a:lnTo>
                    <a:lnTo>
                      <a:pt x="743" y="763"/>
                    </a:lnTo>
                    <a:lnTo>
                      <a:pt x="880" y="777"/>
                    </a:lnTo>
                    <a:lnTo>
                      <a:pt x="884" y="776"/>
                    </a:lnTo>
                    <a:lnTo>
                      <a:pt x="888" y="775"/>
                    </a:lnTo>
                    <a:lnTo>
                      <a:pt x="892" y="773"/>
                    </a:lnTo>
                    <a:lnTo>
                      <a:pt x="895" y="770"/>
                    </a:lnTo>
                    <a:lnTo>
                      <a:pt x="896" y="766"/>
                    </a:lnTo>
                    <a:lnTo>
                      <a:pt x="897" y="762"/>
                    </a:lnTo>
                    <a:lnTo>
                      <a:pt x="896" y="758"/>
                    </a:lnTo>
                    <a:lnTo>
                      <a:pt x="895" y="755"/>
                    </a:lnTo>
                    <a:lnTo>
                      <a:pt x="895" y="754"/>
                    </a:ln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47" name="Freeform 309"/>
              <p:cNvSpPr>
                <a:spLocks noEditPoints="1"/>
              </p:cNvSpPr>
              <p:nvPr/>
            </p:nvSpPr>
            <p:spPr bwMode="auto">
              <a:xfrm>
                <a:off x="7135813" y="1976438"/>
                <a:ext cx="114300" cy="114300"/>
              </a:xfrm>
              <a:custGeom>
                <a:avLst/>
                <a:gdLst>
                  <a:gd name="T0" fmla="*/ 242 w 358"/>
                  <a:gd name="T1" fmla="*/ 201 h 359"/>
                  <a:gd name="T2" fmla="*/ 239 w 358"/>
                  <a:gd name="T3" fmla="*/ 209 h 359"/>
                  <a:gd name="T4" fmla="*/ 272 w 358"/>
                  <a:gd name="T5" fmla="*/ 308 h 359"/>
                  <a:gd name="T6" fmla="*/ 183 w 358"/>
                  <a:gd name="T7" fmla="*/ 255 h 359"/>
                  <a:gd name="T8" fmla="*/ 176 w 358"/>
                  <a:gd name="T9" fmla="*/ 255 h 359"/>
                  <a:gd name="T10" fmla="*/ 87 w 358"/>
                  <a:gd name="T11" fmla="*/ 308 h 359"/>
                  <a:gd name="T12" fmla="*/ 119 w 358"/>
                  <a:gd name="T13" fmla="*/ 209 h 359"/>
                  <a:gd name="T14" fmla="*/ 117 w 358"/>
                  <a:gd name="T15" fmla="*/ 201 h 359"/>
                  <a:gd name="T16" fmla="*/ 56 w 358"/>
                  <a:gd name="T17" fmla="*/ 149 h 359"/>
                  <a:gd name="T18" fmla="*/ 123 w 358"/>
                  <a:gd name="T19" fmla="*/ 149 h 359"/>
                  <a:gd name="T20" fmla="*/ 131 w 358"/>
                  <a:gd name="T21" fmla="*/ 145 h 359"/>
                  <a:gd name="T22" fmla="*/ 179 w 358"/>
                  <a:gd name="T23" fmla="*/ 48 h 359"/>
                  <a:gd name="T24" fmla="*/ 228 w 358"/>
                  <a:gd name="T25" fmla="*/ 145 h 359"/>
                  <a:gd name="T26" fmla="*/ 234 w 358"/>
                  <a:gd name="T27" fmla="*/ 149 h 359"/>
                  <a:gd name="T28" fmla="*/ 303 w 358"/>
                  <a:gd name="T29" fmla="*/ 149 h 359"/>
                  <a:gd name="T30" fmla="*/ 343 w 358"/>
                  <a:gd name="T31" fmla="*/ 119 h 359"/>
                  <a:gd name="T32" fmla="*/ 193 w 358"/>
                  <a:gd name="T33" fmla="*/ 8 h 359"/>
                  <a:gd name="T34" fmla="*/ 187 w 358"/>
                  <a:gd name="T35" fmla="*/ 2 h 359"/>
                  <a:gd name="T36" fmla="*/ 179 w 358"/>
                  <a:gd name="T37" fmla="*/ 0 h 359"/>
                  <a:gd name="T38" fmla="*/ 171 w 358"/>
                  <a:gd name="T39" fmla="*/ 2 h 359"/>
                  <a:gd name="T40" fmla="*/ 166 w 358"/>
                  <a:gd name="T41" fmla="*/ 8 h 359"/>
                  <a:gd name="T42" fmla="*/ 15 w 358"/>
                  <a:gd name="T43" fmla="*/ 119 h 359"/>
                  <a:gd name="T44" fmla="*/ 7 w 358"/>
                  <a:gd name="T45" fmla="*/ 122 h 359"/>
                  <a:gd name="T46" fmla="*/ 0 w 358"/>
                  <a:gd name="T47" fmla="*/ 130 h 359"/>
                  <a:gd name="T48" fmla="*/ 0 w 358"/>
                  <a:gd name="T49" fmla="*/ 138 h 359"/>
                  <a:gd name="T50" fmla="*/ 6 w 358"/>
                  <a:gd name="T51" fmla="*/ 146 h 359"/>
                  <a:gd name="T52" fmla="*/ 45 w 358"/>
                  <a:gd name="T53" fmla="*/ 339 h 359"/>
                  <a:gd name="T54" fmla="*/ 45 w 358"/>
                  <a:gd name="T55" fmla="*/ 348 h 359"/>
                  <a:gd name="T56" fmla="*/ 50 w 358"/>
                  <a:gd name="T57" fmla="*/ 355 h 359"/>
                  <a:gd name="T58" fmla="*/ 59 w 358"/>
                  <a:gd name="T59" fmla="*/ 359 h 359"/>
                  <a:gd name="T60" fmla="*/ 68 w 358"/>
                  <a:gd name="T61" fmla="*/ 356 h 359"/>
                  <a:gd name="T62" fmla="*/ 291 w 358"/>
                  <a:gd name="T63" fmla="*/ 356 h 359"/>
                  <a:gd name="T64" fmla="*/ 299 w 358"/>
                  <a:gd name="T65" fmla="*/ 359 h 359"/>
                  <a:gd name="T66" fmla="*/ 308 w 358"/>
                  <a:gd name="T67" fmla="*/ 355 h 359"/>
                  <a:gd name="T68" fmla="*/ 313 w 358"/>
                  <a:gd name="T69" fmla="*/ 348 h 359"/>
                  <a:gd name="T70" fmla="*/ 312 w 358"/>
                  <a:gd name="T71" fmla="*/ 339 h 359"/>
                  <a:gd name="T72" fmla="*/ 353 w 358"/>
                  <a:gd name="T73" fmla="*/ 146 h 359"/>
                  <a:gd name="T74" fmla="*/ 358 w 358"/>
                  <a:gd name="T75" fmla="*/ 138 h 359"/>
                  <a:gd name="T76" fmla="*/ 357 w 358"/>
                  <a:gd name="T77" fmla="*/ 130 h 359"/>
                  <a:gd name="T78" fmla="*/ 352 w 358"/>
                  <a:gd name="T79" fmla="*/ 122 h 359"/>
                  <a:gd name="T80" fmla="*/ 343 w 358"/>
                  <a:gd name="T81" fmla="*/ 119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58" h="359">
                    <a:moveTo>
                      <a:pt x="244" y="197"/>
                    </a:moveTo>
                    <a:lnTo>
                      <a:pt x="242" y="201"/>
                    </a:lnTo>
                    <a:lnTo>
                      <a:pt x="240" y="205"/>
                    </a:lnTo>
                    <a:lnTo>
                      <a:pt x="239" y="209"/>
                    </a:lnTo>
                    <a:lnTo>
                      <a:pt x="240" y="214"/>
                    </a:lnTo>
                    <a:lnTo>
                      <a:pt x="272" y="308"/>
                    </a:lnTo>
                    <a:lnTo>
                      <a:pt x="187" y="256"/>
                    </a:lnTo>
                    <a:lnTo>
                      <a:pt x="183" y="255"/>
                    </a:lnTo>
                    <a:lnTo>
                      <a:pt x="179" y="254"/>
                    </a:lnTo>
                    <a:lnTo>
                      <a:pt x="176" y="255"/>
                    </a:lnTo>
                    <a:lnTo>
                      <a:pt x="171" y="256"/>
                    </a:lnTo>
                    <a:lnTo>
                      <a:pt x="87" y="308"/>
                    </a:lnTo>
                    <a:lnTo>
                      <a:pt x="119" y="214"/>
                    </a:lnTo>
                    <a:lnTo>
                      <a:pt x="119" y="209"/>
                    </a:lnTo>
                    <a:lnTo>
                      <a:pt x="119" y="205"/>
                    </a:lnTo>
                    <a:lnTo>
                      <a:pt x="117" y="201"/>
                    </a:lnTo>
                    <a:lnTo>
                      <a:pt x="114" y="197"/>
                    </a:lnTo>
                    <a:lnTo>
                      <a:pt x="56" y="149"/>
                    </a:lnTo>
                    <a:lnTo>
                      <a:pt x="119" y="149"/>
                    </a:lnTo>
                    <a:lnTo>
                      <a:pt x="123" y="149"/>
                    </a:lnTo>
                    <a:lnTo>
                      <a:pt x="127" y="147"/>
                    </a:lnTo>
                    <a:lnTo>
                      <a:pt x="131" y="145"/>
                    </a:lnTo>
                    <a:lnTo>
                      <a:pt x="133" y="141"/>
                    </a:lnTo>
                    <a:lnTo>
                      <a:pt x="179" y="48"/>
                    </a:lnTo>
                    <a:lnTo>
                      <a:pt x="226" y="141"/>
                    </a:lnTo>
                    <a:lnTo>
                      <a:pt x="228" y="145"/>
                    </a:lnTo>
                    <a:lnTo>
                      <a:pt x="231" y="147"/>
                    </a:lnTo>
                    <a:lnTo>
                      <a:pt x="234" y="149"/>
                    </a:lnTo>
                    <a:lnTo>
                      <a:pt x="239" y="149"/>
                    </a:lnTo>
                    <a:lnTo>
                      <a:pt x="303" y="149"/>
                    </a:lnTo>
                    <a:lnTo>
                      <a:pt x="244" y="197"/>
                    </a:lnTo>
                    <a:close/>
                    <a:moveTo>
                      <a:pt x="343" y="119"/>
                    </a:moveTo>
                    <a:lnTo>
                      <a:pt x="248" y="119"/>
                    </a:lnTo>
                    <a:lnTo>
                      <a:pt x="193" y="8"/>
                    </a:lnTo>
                    <a:lnTo>
                      <a:pt x="191" y="5"/>
                    </a:lnTo>
                    <a:lnTo>
                      <a:pt x="187" y="2"/>
                    </a:lnTo>
                    <a:lnTo>
                      <a:pt x="183" y="0"/>
                    </a:lnTo>
                    <a:lnTo>
                      <a:pt x="179" y="0"/>
                    </a:lnTo>
                    <a:lnTo>
                      <a:pt x="176" y="0"/>
                    </a:lnTo>
                    <a:lnTo>
                      <a:pt x="171" y="2"/>
                    </a:lnTo>
                    <a:lnTo>
                      <a:pt x="168" y="5"/>
                    </a:lnTo>
                    <a:lnTo>
                      <a:pt x="166" y="8"/>
                    </a:lnTo>
                    <a:lnTo>
                      <a:pt x="110" y="119"/>
                    </a:lnTo>
                    <a:lnTo>
                      <a:pt x="15" y="119"/>
                    </a:lnTo>
                    <a:lnTo>
                      <a:pt x="10" y="120"/>
                    </a:lnTo>
                    <a:lnTo>
                      <a:pt x="7" y="122"/>
                    </a:lnTo>
                    <a:lnTo>
                      <a:pt x="3" y="125"/>
                    </a:lnTo>
                    <a:lnTo>
                      <a:pt x="0" y="130"/>
                    </a:lnTo>
                    <a:lnTo>
                      <a:pt x="0" y="134"/>
                    </a:lnTo>
                    <a:lnTo>
                      <a:pt x="0" y="138"/>
                    </a:lnTo>
                    <a:lnTo>
                      <a:pt x="2" y="143"/>
                    </a:lnTo>
                    <a:lnTo>
                      <a:pt x="6" y="146"/>
                    </a:lnTo>
                    <a:lnTo>
                      <a:pt x="87" y="214"/>
                    </a:lnTo>
                    <a:lnTo>
                      <a:pt x="45" y="339"/>
                    </a:lnTo>
                    <a:lnTo>
                      <a:pt x="45" y="344"/>
                    </a:lnTo>
                    <a:lnTo>
                      <a:pt x="45" y="348"/>
                    </a:lnTo>
                    <a:lnTo>
                      <a:pt x="47" y="352"/>
                    </a:lnTo>
                    <a:lnTo>
                      <a:pt x="50" y="355"/>
                    </a:lnTo>
                    <a:lnTo>
                      <a:pt x="55" y="357"/>
                    </a:lnTo>
                    <a:lnTo>
                      <a:pt x="59" y="359"/>
                    </a:lnTo>
                    <a:lnTo>
                      <a:pt x="63" y="359"/>
                    </a:lnTo>
                    <a:lnTo>
                      <a:pt x="68" y="356"/>
                    </a:lnTo>
                    <a:lnTo>
                      <a:pt x="179" y="287"/>
                    </a:lnTo>
                    <a:lnTo>
                      <a:pt x="291" y="356"/>
                    </a:lnTo>
                    <a:lnTo>
                      <a:pt x="294" y="359"/>
                    </a:lnTo>
                    <a:lnTo>
                      <a:pt x="299" y="359"/>
                    </a:lnTo>
                    <a:lnTo>
                      <a:pt x="304" y="357"/>
                    </a:lnTo>
                    <a:lnTo>
                      <a:pt x="308" y="355"/>
                    </a:lnTo>
                    <a:lnTo>
                      <a:pt x="311" y="352"/>
                    </a:lnTo>
                    <a:lnTo>
                      <a:pt x="313" y="348"/>
                    </a:lnTo>
                    <a:lnTo>
                      <a:pt x="313" y="344"/>
                    </a:lnTo>
                    <a:lnTo>
                      <a:pt x="312" y="339"/>
                    </a:lnTo>
                    <a:lnTo>
                      <a:pt x="272" y="214"/>
                    </a:lnTo>
                    <a:lnTo>
                      <a:pt x="353" y="146"/>
                    </a:lnTo>
                    <a:lnTo>
                      <a:pt x="356" y="143"/>
                    </a:lnTo>
                    <a:lnTo>
                      <a:pt x="358" y="138"/>
                    </a:lnTo>
                    <a:lnTo>
                      <a:pt x="358" y="134"/>
                    </a:lnTo>
                    <a:lnTo>
                      <a:pt x="357" y="130"/>
                    </a:lnTo>
                    <a:lnTo>
                      <a:pt x="355" y="125"/>
                    </a:lnTo>
                    <a:lnTo>
                      <a:pt x="352" y="122"/>
                    </a:lnTo>
                    <a:lnTo>
                      <a:pt x="348" y="120"/>
                    </a:lnTo>
                    <a:lnTo>
                      <a:pt x="343" y="119"/>
                    </a:ln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119665127"/>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71428" y="6271456"/>
            <a:ext cx="13534857" cy="110556"/>
            <a:chOff x="-170626" y="0"/>
            <a:chExt cx="13534857" cy="166915"/>
          </a:xfrm>
        </p:grpSpPr>
        <p:sp>
          <p:nvSpPr>
            <p:cNvPr id="5" name="Parallelogram 4"/>
            <p:cNvSpPr/>
            <p:nvPr/>
          </p:nvSpPr>
          <p:spPr>
            <a:xfrm>
              <a:off x="-170626" y="0"/>
              <a:ext cx="4511619" cy="166915"/>
            </a:xfrm>
            <a:prstGeom prst="parallelogram">
              <a:avLst>
                <a:gd name="adj" fmla="val 114362"/>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Parallelogram 5"/>
            <p:cNvSpPr/>
            <p:nvPr/>
          </p:nvSpPr>
          <p:spPr>
            <a:xfrm>
              <a:off x="4340993"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Parallelogram 6"/>
            <p:cNvSpPr/>
            <p:nvPr/>
          </p:nvSpPr>
          <p:spPr>
            <a:xfrm>
              <a:off x="8852612" y="0"/>
              <a:ext cx="4511619" cy="166915"/>
            </a:xfrm>
            <a:prstGeom prst="parallelogram">
              <a:avLst>
                <a:gd name="adj" fmla="val 114362"/>
              </a:avLst>
            </a:prstGeom>
            <a:solidFill>
              <a:srgbClr val="281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pic>
        <p:nvPicPr>
          <p:cNvPr id="8" name="Picture 7" descr="ATMetzgeLogo.jpg"/>
          <p:cNvPicPr/>
          <p:nvPr/>
        </p:nvPicPr>
        <p:blipFill>
          <a:blip r:embed="rId2"/>
          <a:stretch>
            <a:fillRect/>
          </a:stretch>
        </p:blipFill>
        <p:spPr>
          <a:xfrm>
            <a:off x="10167135" y="6448520"/>
            <a:ext cx="1577929" cy="384428"/>
          </a:xfrm>
          <a:prstGeom prst="rect">
            <a:avLst/>
          </a:prstGeom>
        </p:spPr>
      </p:pic>
      <p:sp>
        <p:nvSpPr>
          <p:cNvPr id="9" name="Text Box 1"/>
          <p:cNvSpPr txBox="1">
            <a:spLocks noChangeArrowheads="1"/>
          </p:cNvSpPr>
          <p:nvPr/>
        </p:nvSpPr>
        <p:spPr bwMode="auto">
          <a:xfrm>
            <a:off x="11482714" y="6653260"/>
            <a:ext cx="571500" cy="181841"/>
          </a:xfrm>
          <a:prstGeom prst="rect">
            <a:avLst/>
          </a:prstGeom>
          <a:noFill/>
          <a:ln>
            <a:noFill/>
          </a:ln>
          <a:extLst/>
        </p:spPr>
        <p:txBody>
          <a:bodyPr rot="0" vert="horz" wrap="square" lIns="91440" tIns="45720" rIns="91440" bIns="45720" anchor="t" anchorCtr="0" upright="1">
            <a:noAutofit/>
          </a:bodyPr>
          <a:lstStyle/>
          <a:p>
            <a:r>
              <a:rPr lang="en-US" sz="500" b="1" dirty="0">
                <a:solidFill>
                  <a:srgbClr val="0F243E"/>
                </a:solidFill>
                <a:latin typeface="Arial Narrow" panose="020B0606020202030204" pitchFamily="34" charset="0"/>
                <a:ea typeface="Times New Roman" panose="02020603050405020304" pitchFamily="18" charset="0"/>
              </a:rPr>
              <a:t>RC: 1031898</a:t>
            </a:r>
            <a:endParaRPr lang="en-US" sz="800" dirty="0">
              <a:solidFill>
                <a:prstClr val="black"/>
              </a:solidFill>
              <a:latin typeface="Times New Roman" panose="02020603050405020304" pitchFamily="18" charset="0"/>
              <a:ea typeface="Times New Roman" panose="02020603050405020304" pitchFamily="18" charset="0"/>
            </a:endParaRPr>
          </a:p>
        </p:txBody>
      </p:sp>
      <p:sp>
        <p:nvSpPr>
          <p:cNvPr id="10" name="Title 1"/>
          <p:cNvSpPr>
            <a:spLocks noGrp="1"/>
          </p:cNvSpPr>
          <p:nvPr>
            <p:ph type="title"/>
          </p:nvPr>
        </p:nvSpPr>
        <p:spPr>
          <a:xfrm>
            <a:off x="760114" y="168442"/>
            <a:ext cx="8909366" cy="837127"/>
          </a:xfrm>
        </p:spPr>
        <p:txBody>
          <a:bodyPr/>
          <a:lstStyle/>
          <a:p>
            <a:r>
              <a:rPr lang="en-US" sz="3600" dirty="0" smtClean="0"/>
              <a:t>Value Proposition</a:t>
            </a:r>
            <a:endParaRPr lang="en-US" dirty="0"/>
          </a:p>
        </p:txBody>
      </p:sp>
      <p:grpSp>
        <p:nvGrpSpPr>
          <p:cNvPr id="11" name="Group 10"/>
          <p:cNvGrpSpPr/>
          <p:nvPr/>
        </p:nvGrpSpPr>
        <p:grpSpPr>
          <a:xfrm>
            <a:off x="760114" y="171929"/>
            <a:ext cx="1371600" cy="110556"/>
            <a:chOff x="-170626" y="0"/>
            <a:chExt cx="13534857" cy="166915"/>
          </a:xfrm>
        </p:grpSpPr>
        <p:sp>
          <p:nvSpPr>
            <p:cNvPr id="12" name="Parallelogram 11"/>
            <p:cNvSpPr/>
            <p:nvPr/>
          </p:nvSpPr>
          <p:spPr>
            <a:xfrm>
              <a:off x="-170626" y="0"/>
              <a:ext cx="4511619" cy="166915"/>
            </a:xfrm>
            <a:prstGeom prst="parallelogram">
              <a:avLst>
                <a:gd name="adj" fmla="val 114362"/>
              </a:avLst>
            </a:prstGeom>
            <a:solidFill>
              <a:srgbClr val="849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Parallelogram 12"/>
            <p:cNvSpPr/>
            <p:nvPr/>
          </p:nvSpPr>
          <p:spPr>
            <a:xfrm>
              <a:off x="4340993"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Parallelogram 13"/>
            <p:cNvSpPr/>
            <p:nvPr/>
          </p:nvSpPr>
          <p:spPr>
            <a:xfrm>
              <a:off x="8852612" y="0"/>
              <a:ext cx="4511619" cy="166915"/>
            </a:xfrm>
            <a:prstGeom prst="parallelogram">
              <a:avLst>
                <a:gd name="adj" fmla="val 114362"/>
              </a:avLst>
            </a:prstGeom>
            <a:solidFill>
              <a:srgbClr val="281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24" name="Group 23"/>
          <p:cNvGrpSpPr/>
          <p:nvPr/>
        </p:nvGrpSpPr>
        <p:grpSpPr>
          <a:xfrm>
            <a:off x="838200" y="1476109"/>
            <a:ext cx="10706099" cy="1067218"/>
            <a:chOff x="838200" y="1812991"/>
            <a:chExt cx="10706099" cy="1067218"/>
          </a:xfrm>
        </p:grpSpPr>
        <p:sp>
          <p:nvSpPr>
            <p:cNvPr id="25" name="Oval 108"/>
            <p:cNvSpPr>
              <a:spLocks noChangeArrowheads="1"/>
            </p:cNvSpPr>
            <p:nvPr/>
          </p:nvSpPr>
          <p:spPr bwMode="auto">
            <a:xfrm>
              <a:off x="838200" y="1812991"/>
              <a:ext cx="1065348" cy="1067218"/>
            </a:xfrm>
            <a:prstGeom prst="ellipse">
              <a:avLst/>
            </a:prstGeom>
            <a:solidFill>
              <a:schemeClr val="tx2"/>
            </a:solidFill>
            <a:ln>
              <a:solidFill>
                <a:schemeClr val="tx2"/>
              </a:solidFill>
            </a:ln>
          </p:spPr>
          <p:txBody>
            <a:bodyPr vert="horz" wrap="square" lIns="91440" tIns="45720" rIns="91440" bIns="45720" numCol="1" anchor="t" anchorCtr="0" compatLnSpc="1">
              <a:prstTxWarp prst="textNoShape">
                <a:avLst/>
              </a:prstTxWarp>
            </a:bodyPr>
            <a:lstStyle/>
            <a:p>
              <a:endParaRPr lang="en-US"/>
            </a:p>
          </p:txBody>
        </p:sp>
        <p:sp>
          <p:nvSpPr>
            <p:cNvPr id="26" name="Rectangle 25"/>
            <p:cNvSpPr>
              <a:spLocks/>
            </p:cNvSpPr>
            <p:nvPr/>
          </p:nvSpPr>
          <p:spPr bwMode="auto">
            <a:xfrm>
              <a:off x="1720666" y="1867318"/>
              <a:ext cx="9823633" cy="990182"/>
            </a:xfrm>
            <a:prstGeom prst="rect">
              <a:avLst/>
            </a:prstGeom>
            <a:solidFill>
              <a:schemeClr val="bg1"/>
            </a:solidFill>
            <a:ln w="3175" cap="flat">
              <a:solidFill>
                <a:schemeClr val="tx2"/>
              </a:solidFill>
              <a:prstDash val="solid"/>
              <a:miter lim="800000"/>
              <a:headEnd/>
              <a:tailEnd/>
            </a:ln>
            <a:effectLst>
              <a:outerShdw blurRad="38100" dist="25400" dir="5400000" algn="t" rotWithShape="0">
                <a:prstClr val="black">
                  <a:alpha val="20000"/>
                </a:prstClr>
              </a:outerShdw>
            </a:effectLst>
          </p:spPr>
          <p:txBody>
            <a:bodyPr vert="horz" wrap="square" lIns="91440" tIns="45720" rIns="91440" bIns="45720" numCol="1" anchor="t" anchorCtr="0" compatLnSpc="1">
              <a:prstTxWarp prst="textNoShape">
                <a:avLst/>
              </a:prstTxWarp>
              <a:noAutofit/>
            </a:bodyPr>
            <a:lstStyle/>
            <a:p>
              <a:pPr>
                <a:defRPr/>
              </a:pPr>
              <a:r>
                <a:rPr lang="en-US" dirty="0"/>
                <a:t>All transactions including adds, movements, updates and retirements are recorded in an easily accessible table. This fundamental control provides not only an appropriate accountability and audit trail but the opportunity to review and approve transactions prior to their effecting the database.</a:t>
              </a:r>
              <a:endParaRPr lang="en-US" b="1" dirty="0">
                <a:solidFill>
                  <a:schemeClr val="tx2"/>
                </a:solidFill>
              </a:endParaRPr>
            </a:p>
          </p:txBody>
        </p:sp>
        <p:sp>
          <p:nvSpPr>
            <p:cNvPr id="27" name="Oval 108"/>
            <p:cNvSpPr>
              <a:spLocks noChangeArrowheads="1"/>
            </p:cNvSpPr>
            <p:nvPr/>
          </p:nvSpPr>
          <p:spPr bwMode="auto">
            <a:xfrm>
              <a:off x="925892" y="1900836"/>
              <a:ext cx="889963" cy="891527"/>
            </a:xfrm>
            <a:prstGeom prst="ellipse">
              <a:avLst/>
            </a:prstGeom>
            <a:solidFill>
              <a:schemeClr val="bg1"/>
            </a:solidFill>
            <a:ln>
              <a:noFill/>
            </a:ln>
            <a:effectLst>
              <a:outerShdw blurRad="50800" dist="38100" dir="5400000" algn="t"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grpSp>
          <p:nvGrpSpPr>
            <p:cNvPr id="28" name="Group 27"/>
            <p:cNvGrpSpPr/>
            <p:nvPr/>
          </p:nvGrpSpPr>
          <p:grpSpPr>
            <a:xfrm>
              <a:off x="1168940" y="2163863"/>
              <a:ext cx="412474" cy="410182"/>
              <a:chOff x="7045325" y="1919288"/>
              <a:chExt cx="285750" cy="284162"/>
            </a:xfrm>
            <a:solidFill>
              <a:schemeClr val="accent6">
                <a:lumMod val="50000"/>
              </a:schemeClr>
            </a:solidFill>
          </p:grpSpPr>
          <p:sp>
            <p:nvSpPr>
              <p:cNvPr id="29" name="Freeform 308"/>
              <p:cNvSpPr>
                <a:spLocks noEditPoints="1"/>
              </p:cNvSpPr>
              <p:nvPr/>
            </p:nvSpPr>
            <p:spPr bwMode="auto">
              <a:xfrm>
                <a:off x="7045325" y="1919288"/>
                <a:ext cx="285750" cy="284162"/>
              </a:xfrm>
              <a:custGeom>
                <a:avLst/>
                <a:gdLst>
                  <a:gd name="T0" fmla="*/ 718 w 897"/>
                  <a:gd name="T1" fmla="*/ 742 h 897"/>
                  <a:gd name="T2" fmla="*/ 658 w 897"/>
                  <a:gd name="T3" fmla="*/ 659 h 897"/>
                  <a:gd name="T4" fmla="*/ 750 w 897"/>
                  <a:gd name="T5" fmla="*/ 573 h 897"/>
                  <a:gd name="T6" fmla="*/ 136 w 897"/>
                  <a:gd name="T7" fmla="*/ 325 h 897"/>
                  <a:gd name="T8" fmla="*/ 154 w 897"/>
                  <a:gd name="T9" fmla="*/ 246 h 897"/>
                  <a:gd name="T10" fmla="*/ 190 w 897"/>
                  <a:gd name="T11" fmla="*/ 174 h 897"/>
                  <a:gd name="T12" fmla="*/ 242 w 897"/>
                  <a:gd name="T13" fmla="*/ 115 h 897"/>
                  <a:gd name="T14" fmla="*/ 307 w 897"/>
                  <a:gd name="T15" fmla="*/ 69 h 897"/>
                  <a:gd name="T16" fmla="*/ 381 w 897"/>
                  <a:gd name="T17" fmla="*/ 39 h 897"/>
                  <a:gd name="T18" fmla="*/ 463 w 897"/>
                  <a:gd name="T19" fmla="*/ 30 h 897"/>
                  <a:gd name="T20" fmla="*/ 545 w 897"/>
                  <a:gd name="T21" fmla="*/ 39 h 897"/>
                  <a:gd name="T22" fmla="*/ 620 w 897"/>
                  <a:gd name="T23" fmla="*/ 69 h 897"/>
                  <a:gd name="T24" fmla="*/ 684 w 897"/>
                  <a:gd name="T25" fmla="*/ 115 h 897"/>
                  <a:gd name="T26" fmla="*/ 735 w 897"/>
                  <a:gd name="T27" fmla="*/ 174 h 897"/>
                  <a:gd name="T28" fmla="*/ 772 w 897"/>
                  <a:gd name="T29" fmla="*/ 246 h 897"/>
                  <a:gd name="T30" fmla="*/ 790 w 897"/>
                  <a:gd name="T31" fmla="*/ 325 h 897"/>
                  <a:gd name="T32" fmla="*/ 788 w 897"/>
                  <a:gd name="T33" fmla="*/ 408 h 897"/>
                  <a:gd name="T34" fmla="*/ 766 w 897"/>
                  <a:gd name="T35" fmla="*/ 486 h 897"/>
                  <a:gd name="T36" fmla="*/ 727 w 897"/>
                  <a:gd name="T37" fmla="*/ 555 h 897"/>
                  <a:gd name="T38" fmla="*/ 672 w 897"/>
                  <a:gd name="T39" fmla="*/ 612 h 897"/>
                  <a:gd name="T40" fmla="*/ 606 w 897"/>
                  <a:gd name="T41" fmla="*/ 654 h 897"/>
                  <a:gd name="T42" fmla="*/ 529 w 897"/>
                  <a:gd name="T43" fmla="*/ 681 h 897"/>
                  <a:gd name="T44" fmla="*/ 447 w 897"/>
                  <a:gd name="T45" fmla="*/ 686 h 897"/>
                  <a:gd name="T46" fmla="*/ 365 w 897"/>
                  <a:gd name="T47" fmla="*/ 672 h 897"/>
                  <a:gd name="T48" fmla="*/ 293 w 897"/>
                  <a:gd name="T49" fmla="*/ 639 h 897"/>
                  <a:gd name="T50" fmla="*/ 231 w 897"/>
                  <a:gd name="T51" fmla="*/ 591 h 897"/>
                  <a:gd name="T52" fmla="*/ 182 w 897"/>
                  <a:gd name="T53" fmla="*/ 529 h 897"/>
                  <a:gd name="T54" fmla="*/ 149 w 897"/>
                  <a:gd name="T55" fmla="*/ 456 h 897"/>
                  <a:gd name="T56" fmla="*/ 134 w 897"/>
                  <a:gd name="T57" fmla="*/ 375 h 897"/>
                  <a:gd name="T58" fmla="*/ 176 w 897"/>
                  <a:gd name="T59" fmla="*/ 738 h 897"/>
                  <a:gd name="T60" fmla="*/ 163 w 897"/>
                  <a:gd name="T61" fmla="*/ 555 h 897"/>
                  <a:gd name="T62" fmla="*/ 254 w 897"/>
                  <a:gd name="T63" fmla="*/ 650 h 897"/>
                  <a:gd name="T64" fmla="*/ 895 w 897"/>
                  <a:gd name="T65" fmla="*/ 754 h 897"/>
                  <a:gd name="T66" fmla="*/ 808 w 897"/>
                  <a:gd name="T67" fmla="*/ 457 h 897"/>
                  <a:gd name="T68" fmla="*/ 821 w 897"/>
                  <a:gd name="T69" fmla="*/ 340 h 897"/>
                  <a:gd name="T70" fmla="*/ 806 w 897"/>
                  <a:gd name="T71" fmla="*/ 252 h 897"/>
                  <a:gd name="T72" fmla="*/ 770 w 897"/>
                  <a:gd name="T73" fmla="*/ 172 h 897"/>
                  <a:gd name="T74" fmla="*/ 716 w 897"/>
                  <a:gd name="T75" fmla="*/ 104 h 897"/>
                  <a:gd name="T76" fmla="*/ 649 w 897"/>
                  <a:gd name="T77" fmla="*/ 51 h 897"/>
                  <a:gd name="T78" fmla="*/ 570 w 897"/>
                  <a:gd name="T79" fmla="*/ 16 h 897"/>
                  <a:gd name="T80" fmla="*/ 482 w 897"/>
                  <a:gd name="T81" fmla="*/ 0 h 897"/>
                  <a:gd name="T82" fmla="*/ 391 w 897"/>
                  <a:gd name="T83" fmla="*/ 7 h 897"/>
                  <a:gd name="T84" fmla="*/ 308 w 897"/>
                  <a:gd name="T85" fmla="*/ 35 h 897"/>
                  <a:gd name="T86" fmla="*/ 235 w 897"/>
                  <a:gd name="T87" fmla="*/ 81 h 897"/>
                  <a:gd name="T88" fmla="*/ 176 w 897"/>
                  <a:gd name="T89" fmla="*/ 144 h 897"/>
                  <a:gd name="T90" fmla="*/ 132 w 897"/>
                  <a:gd name="T91" fmla="*/ 219 h 897"/>
                  <a:gd name="T92" fmla="*/ 109 w 897"/>
                  <a:gd name="T93" fmla="*/ 303 h 897"/>
                  <a:gd name="T94" fmla="*/ 107 w 897"/>
                  <a:gd name="T95" fmla="*/ 403 h 897"/>
                  <a:gd name="T96" fmla="*/ 137 w 897"/>
                  <a:gd name="T97" fmla="*/ 505 h 897"/>
                  <a:gd name="T98" fmla="*/ 1 w 897"/>
                  <a:gd name="T99" fmla="*/ 781 h 897"/>
                  <a:gd name="T100" fmla="*/ 18 w 897"/>
                  <a:gd name="T101" fmla="*/ 791 h 897"/>
                  <a:gd name="T102" fmla="*/ 203 w 897"/>
                  <a:gd name="T103" fmla="*/ 895 h 897"/>
                  <a:gd name="T104" fmla="*/ 216 w 897"/>
                  <a:gd name="T105" fmla="*/ 895 h 897"/>
                  <a:gd name="T106" fmla="*/ 407 w 897"/>
                  <a:gd name="T107" fmla="*/ 713 h 897"/>
                  <a:gd name="T108" fmla="*/ 488 w 897"/>
                  <a:gd name="T109" fmla="*/ 716 h 897"/>
                  <a:gd name="T110" fmla="*/ 676 w 897"/>
                  <a:gd name="T111" fmla="*/ 893 h 897"/>
                  <a:gd name="T112" fmla="*/ 688 w 897"/>
                  <a:gd name="T113" fmla="*/ 896 h 897"/>
                  <a:gd name="T114" fmla="*/ 743 w 897"/>
                  <a:gd name="T115" fmla="*/ 763 h 897"/>
                  <a:gd name="T116" fmla="*/ 895 w 897"/>
                  <a:gd name="T117" fmla="*/ 770 h 897"/>
                  <a:gd name="T118" fmla="*/ 895 w 897"/>
                  <a:gd name="T119" fmla="*/ 754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97" h="897">
                    <a:moveTo>
                      <a:pt x="733" y="732"/>
                    </a:moveTo>
                    <a:lnTo>
                      <a:pt x="729" y="732"/>
                    </a:lnTo>
                    <a:lnTo>
                      <a:pt x="724" y="734"/>
                    </a:lnTo>
                    <a:lnTo>
                      <a:pt x="720" y="738"/>
                    </a:lnTo>
                    <a:lnTo>
                      <a:pt x="718" y="742"/>
                    </a:lnTo>
                    <a:lnTo>
                      <a:pt x="682" y="847"/>
                    </a:lnTo>
                    <a:lnTo>
                      <a:pt x="590" y="694"/>
                    </a:lnTo>
                    <a:lnTo>
                      <a:pt x="614" y="684"/>
                    </a:lnTo>
                    <a:lnTo>
                      <a:pt x="636" y="672"/>
                    </a:lnTo>
                    <a:lnTo>
                      <a:pt x="658" y="659"/>
                    </a:lnTo>
                    <a:lnTo>
                      <a:pt x="679" y="645"/>
                    </a:lnTo>
                    <a:lnTo>
                      <a:pt x="699" y="628"/>
                    </a:lnTo>
                    <a:lnTo>
                      <a:pt x="717" y="611"/>
                    </a:lnTo>
                    <a:lnTo>
                      <a:pt x="734" y="592"/>
                    </a:lnTo>
                    <a:lnTo>
                      <a:pt x="750" y="573"/>
                    </a:lnTo>
                    <a:lnTo>
                      <a:pt x="853" y="744"/>
                    </a:lnTo>
                    <a:lnTo>
                      <a:pt x="733" y="732"/>
                    </a:lnTo>
                    <a:close/>
                    <a:moveTo>
                      <a:pt x="134" y="358"/>
                    </a:moveTo>
                    <a:lnTo>
                      <a:pt x="134" y="341"/>
                    </a:lnTo>
                    <a:lnTo>
                      <a:pt x="136" y="325"/>
                    </a:lnTo>
                    <a:lnTo>
                      <a:pt x="138" y="308"/>
                    </a:lnTo>
                    <a:lnTo>
                      <a:pt x="141" y="292"/>
                    </a:lnTo>
                    <a:lnTo>
                      <a:pt x="144" y="276"/>
                    </a:lnTo>
                    <a:lnTo>
                      <a:pt x="149" y="261"/>
                    </a:lnTo>
                    <a:lnTo>
                      <a:pt x="154" y="246"/>
                    </a:lnTo>
                    <a:lnTo>
                      <a:pt x="160" y="231"/>
                    </a:lnTo>
                    <a:lnTo>
                      <a:pt x="167" y="216"/>
                    </a:lnTo>
                    <a:lnTo>
                      <a:pt x="174" y="202"/>
                    </a:lnTo>
                    <a:lnTo>
                      <a:pt x="182" y="188"/>
                    </a:lnTo>
                    <a:lnTo>
                      <a:pt x="190" y="174"/>
                    </a:lnTo>
                    <a:lnTo>
                      <a:pt x="200" y="161"/>
                    </a:lnTo>
                    <a:lnTo>
                      <a:pt x="209" y="149"/>
                    </a:lnTo>
                    <a:lnTo>
                      <a:pt x="220" y="138"/>
                    </a:lnTo>
                    <a:lnTo>
                      <a:pt x="231" y="126"/>
                    </a:lnTo>
                    <a:lnTo>
                      <a:pt x="242" y="115"/>
                    </a:lnTo>
                    <a:lnTo>
                      <a:pt x="254" y="104"/>
                    </a:lnTo>
                    <a:lnTo>
                      <a:pt x="266" y="95"/>
                    </a:lnTo>
                    <a:lnTo>
                      <a:pt x="280" y="85"/>
                    </a:lnTo>
                    <a:lnTo>
                      <a:pt x="293" y="77"/>
                    </a:lnTo>
                    <a:lnTo>
                      <a:pt x="307" y="69"/>
                    </a:lnTo>
                    <a:lnTo>
                      <a:pt x="321" y="62"/>
                    </a:lnTo>
                    <a:lnTo>
                      <a:pt x="335" y="55"/>
                    </a:lnTo>
                    <a:lnTo>
                      <a:pt x="350" y="49"/>
                    </a:lnTo>
                    <a:lnTo>
                      <a:pt x="365" y="45"/>
                    </a:lnTo>
                    <a:lnTo>
                      <a:pt x="381" y="39"/>
                    </a:lnTo>
                    <a:lnTo>
                      <a:pt x="396" y="36"/>
                    </a:lnTo>
                    <a:lnTo>
                      <a:pt x="414" y="33"/>
                    </a:lnTo>
                    <a:lnTo>
                      <a:pt x="430" y="31"/>
                    </a:lnTo>
                    <a:lnTo>
                      <a:pt x="447" y="30"/>
                    </a:lnTo>
                    <a:lnTo>
                      <a:pt x="463" y="30"/>
                    </a:lnTo>
                    <a:lnTo>
                      <a:pt x="480" y="30"/>
                    </a:lnTo>
                    <a:lnTo>
                      <a:pt x="497" y="31"/>
                    </a:lnTo>
                    <a:lnTo>
                      <a:pt x="513" y="33"/>
                    </a:lnTo>
                    <a:lnTo>
                      <a:pt x="529" y="36"/>
                    </a:lnTo>
                    <a:lnTo>
                      <a:pt x="545" y="39"/>
                    </a:lnTo>
                    <a:lnTo>
                      <a:pt x="561" y="45"/>
                    </a:lnTo>
                    <a:lnTo>
                      <a:pt x="576" y="49"/>
                    </a:lnTo>
                    <a:lnTo>
                      <a:pt x="591" y="55"/>
                    </a:lnTo>
                    <a:lnTo>
                      <a:pt x="606" y="62"/>
                    </a:lnTo>
                    <a:lnTo>
                      <a:pt x="620" y="69"/>
                    </a:lnTo>
                    <a:lnTo>
                      <a:pt x="634" y="77"/>
                    </a:lnTo>
                    <a:lnTo>
                      <a:pt x="647" y="85"/>
                    </a:lnTo>
                    <a:lnTo>
                      <a:pt x="660" y="95"/>
                    </a:lnTo>
                    <a:lnTo>
                      <a:pt x="672" y="104"/>
                    </a:lnTo>
                    <a:lnTo>
                      <a:pt x="684" y="115"/>
                    </a:lnTo>
                    <a:lnTo>
                      <a:pt x="696" y="126"/>
                    </a:lnTo>
                    <a:lnTo>
                      <a:pt x="707" y="138"/>
                    </a:lnTo>
                    <a:lnTo>
                      <a:pt x="717" y="149"/>
                    </a:lnTo>
                    <a:lnTo>
                      <a:pt x="727" y="161"/>
                    </a:lnTo>
                    <a:lnTo>
                      <a:pt x="735" y="174"/>
                    </a:lnTo>
                    <a:lnTo>
                      <a:pt x="744" y="188"/>
                    </a:lnTo>
                    <a:lnTo>
                      <a:pt x="753" y="202"/>
                    </a:lnTo>
                    <a:lnTo>
                      <a:pt x="760" y="216"/>
                    </a:lnTo>
                    <a:lnTo>
                      <a:pt x="766" y="231"/>
                    </a:lnTo>
                    <a:lnTo>
                      <a:pt x="772" y="246"/>
                    </a:lnTo>
                    <a:lnTo>
                      <a:pt x="777" y="261"/>
                    </a:lnTo>
                    <a:lnTo>
                      <a:pt x="781" y="277"/>
                    </a:lnTo>
                    <a:lnTo>
                      <a:pt x="786" y="292"/>
                    </a:lnTo>
                    <a:lnTo>
                      <a:pt x="788" y="309"/>
                    </a:lnTo>
                    <a:lnTo>
                      <a:pt x="790" y="325"/>
                    </a:lnTo>
                    <a:lnTo>
                      <a:pt x="792" y="341"/>
                    </a:lnTo>
                    <a:lnTo>
                      <a:pt x="792" y="358"/>
                    </a:lnTo>
                    <a:lnTo>
                      <a:pt x="792" y="375"/>
                    </a:lnTo>
                    <a:lnTo>
                      <a:pt x="790" y="392"/>
                    </a:lnTo>
                    <a:lnTo>
                      <a:pt x="788" y="408"/>
                    </a:lnTo>
                    <a:lnTo>
                      <a:pt x="786" y="424"/>
                    </a:lnTo>
                    <a:lnTo>
                      <a:pt x="781" y="440"/>
                    </a:lnTo>
                    <a:lnTo>
                      <a:pt x="777" y="456"/>
                    </a:lnTo>
                    <a:lnTo>
                      <a:pt x="772" y="471"/>
                    </a:lnTo>
                    <a:lnTo>
                      <a:pt x="766" y="486"/>
                    </a:lnTo>
                    <a:lnTo>
                      <a:pt x="760" y="500"/>
                    </a:lnTo>
                    <a:lnTo>
                      <a:pt x="753" y="515"/>
                    </a:lnTo>
                    <a:lnTo>
                      <a:pt x="744" y="529"/>
                    </a:lnTo>
                    <a:lnTo>
                      <a:pt x="735" y="542"/>
                    </a:lnTo>
                    <a:lnTo>
                      <a:pt x="727" y="555"/>
                    </a:lnTo>
                    <a:lnTo>
                      <a:pt x="717" y="567"/>
                    </a:lnTo>
                    <a:lnTo>
                      <a:pt x="707" y="579"/>
                    </a:lnTo>
                    <a:lnTo>
                      <a:pt x="696" y="591"/>
                    </a:lnTo>
                    <a:lnTo>
                      <a:pt x="684" y="602"/>
                    </a:lnTo>
                    <a:lnTo>
                      <a:pt x="672" y="612"/>
                    </a:lnTo>
                    <a:lnTo>
                      <a:pt x="660" y="622"/>
                    </a:lnTo>
                    <a:lnTo>
                      <a:pt x="647" y="631"/>
                    </a:lnTo>
                    <a:lnTo>
                      <a:pt x="634" y="639"/>
                    </a:lnTo>
                    <a:lnTo>
                      <a:pt x="620" y="648"/>
                    </a:lnTo>
                    <a:lnTo>
                      <a:pt x="606" y="654"/>
                    </a:lnTo>
                    <a:lnTo>
                      <a:pt x="591" y="662"/>
                    </a:lnTo>
                    <a:lnTo>
                      <a:pt x="576" y="667"/>
                    </a:lnTo>
                    <a:lnTo>
                      <a:pt x="561" y="672"/>
                    </a:lnTo>
                    <a:lnTo>
                      <a:pt x="545" y="677"/>
                    </a:lnTo>
                    <a:lnTo>
                      <a:pt x="529" y="681"/>
                    </a:lnTo>
                    <a:lnTo>
                      <a:pt x="513" y="683"/>
                    </a:lnTo>
                    <a:lnTo>
                      <a:pt x="497" y="685"/>
                    </a:lnTo>
                    <a:lnTo>
                      <a:pt x="480" y="686"/>
                    </a:lnTo>
                    <a:lnTo>
                      <a:pt x="463" y="687"/>
                    </a:lnTo>
                    <a:lnTo>
                      <a:pt x="447" y="686"/>
                    </a:lnTo>
                    <a:lnTo>
                      <a:pt x="430" y="685"/>
                    </a:lnTo>
                    <a:lnTo>
                      <a:pt x="414" y="683"/>
                    </a:lnTo>
                    <a:lnTo>
                      <a:pt x="396" y="681"/>
                    </a:lnTo>
                    <a:lnTo>
                      <a:pt x="381" y="677"/>
                    </a:lnTo>
                    <a:lnTo>
                      <a:pt x="365" y="672"/>
                    </a:lnTo>
                    <a:lnTo>
                      <a:pt x="350" y="667"/>
                    </a:lnTo>
                    <a:lnTo>
                      <a:pt x="335" y="662"/>
                    </a:lnTo>
                    <a:lnTo>
                      <a:pt x="321" y="654"/>
                    </a:lnTo>
                    <a:lnTo>
                      <a:pt x="307" y="648"/>
                    </a:lnTo>
                    <a:lnTo>
                      <a:pt x="293" y="639"/>
                    </a:lnTo>
                    <a:lnTo>
                      <a:pt x="280" y="631"/>
                    </a:lnTo>
                    <a:lnTo>
                      <a:pt x="266" y="622"/>
                    </a:lnTo>
                    <a:lnTo>
                      <a:pt x="254" y="612"/>
                    </a:lnTo>
                    <a:lnTo>
                      <a:pt x="242" y="602"/>
                    </a:lnTo>
                    <a:lnTo>
                      <a:pt x="231" y="591"/>
                    </a:lnTo>
                    <a:lnTo>
                      <a:pt x="220" y="579"/>
                    </a:lnTo>
                    <a:lnTo>
                      <a:pt x="209" y="567"/>
                    </a:lnTo>
                    <a:lnTo>
                      <a:pt x="200" y="555"/>
                    </a:lnTo>
                    <a:lnTo>
                      <a:pt x="190" y="542"/>
                    </a:lnTo>
                    <a:lnTo>
                      <a:pt x="182" y="529"/>
                    </a:lnTo>
                    <a:lnTo>
                      <a:pt x="174" y="515"/>
                    </a:lnTo>
                    <a:lnTo>
                      <a:pt x="167" y="501"/>
                    </a:lnTo>
                    <a:lnTo>
                      <a:pt x="160" y="486"/>
                    </a:lnTo>
                    <a:lnTo>
                      <a:pt x="154" y="471"/>
                    </a:lnTo>
                    <a:lnTo>
                      <a:pt x="149" y="456"/>
                    </a:lnTo>
                    <a:lnTo>
                      <a:pt x="144" y="440"/>
                    </a:lnTo>
                    <a:lnTo>
                      <a:pt x="141" y="424"/>
                    </a:lnTo>
                    <a:lnTo>
                      <a:pt x="138" y="408"/>
                    </a:lnTo>
                    <a:lnTo>
                      <a:pt x="136" y="392"/>
                    </a:lnTo>
                    <a:lnTo>
                      <a:pt x="134" y="375"/>
                    </a:lnTo>
                    <a:lnTo>
                      <a:pt x="134" y="358"/>
                    </a:lnTo>
                    <a:lnTo>
                      <a:pt x="134" y="358"/>
                    </a:lnTo>
                    <a:close/>
                    <a:moveTo>
                      <a:pt x="214" y="849"/>
                    </a:moveTo>
                    <a:lnTo>
                      <a:pt x="178" y="742"/>
                    </a:lnTo>
                    <a:lnTo>
                      <a:pt x="176" y="738"/>
                    </a:lnTo>
                    <a:lnTo>
                      <a:pt x="172" y="734"/>
                    </a:lnTo>
                    <a:lnTo>
                      <a:pt x="167" y="732"/>
                    </a:lnTo>
                    <a:lnTo>
                      <a:pt x="161" y="732"/>
                    </a:lnTo>
                    <a:lnTo>
                      <a:pt x="45" y="756"/>
                    </a:lnTo>
                    <a:lnTo>
                      <a:pt x="163" y="555"/>
                    </a:lnTo>
                    <a:lnTo>
                      <a:pt x="178" y="576"/>
                    </a:lnTo>
                    <a:lnTo>
                      <a:pt x="195" y="596"/>
                    </a:lnTo>
                    <a:lnTo>
                      <a:pt x="214" y="616"/>
                    </a:lnTo>
                    <a:lnTo>
                      <a:pt x="233" y="634"/>
                    </a:lnTo>
                    <a:lnTo>
                      <a:pt x="254" y="650"/>
                    </a:lnTo>
                    <a:lnTo>
                      <a:pt x="277" y="665"/>
                    </a:lnTo>
                    <a:lnTo>
                      <a:pt x="300" y="678"/>
                    </a:lnTo>
                    <a:lnTo>
                      <a:pt x="324" y="689"/>
                    </a:lnTo>
                    <a:lnTo>
                      <a:pt x="214" y="849"/>
                    </a:lnTo>
                    <a:close/>
                    <a:moveTo>
                      <a:pt x="895" y="754"/>
                    </a:moveTo>
                    <a:lnTo>
                      <a:pt x="770" y="545"/>
                    </a:lnTo>
                    <a:lnTo>
                      <a:pt x="781" y="525"/>
                    </a:lnTo>
                    <a:lnTo>
                      <a:pt x="791" y="502"/>
                    </a:lnTo>
                    <a:lnTo>
                      <a:pt x="801" y="480"/>
                    </a:lnTo>
                    <a:lnTo>
                      <a:pt x="808" y="457"/>
                    </a:lnTo>
                    <a:lnTo>
                      <a:pt x="815" y="433"/>
                    </a:lnTo>
                    <a:lnTo>
                      <a:pt x="819" y="408"/>
                    </a:lnTo>
                    <a:lnTo>
                      <a:pt x="821" y="384"/>
                    </a:lnTo>
                    <a:lnTo>
                      <a:pt x="822" y="358"/>
                    </a:lnTo>
                    <a:lnTo>
                      <a:pt x="821" y="340"/>
                    </a:lnTo>
                    <a:lnTo>
                      <a:pt x="820" y="322"/>
                    </a:lnTo>
                    <a:lnTo>
                      <a:pt x="818" y="303"/>
                    </a:lnTo>
                    <a:lnTo>
                      <a:pt x="815" y="286"/>
                    </a:lnTo>
                    <a:lnTo>
                      <a:pt x="810" y="268"/>
                    </a:lnTo>
                    <a:lnTo>
                      <a:pt x="806" y="252"/>
                    </a:lnTo>
                    <a:lnTo>
                      <a:pt x="800" y="235"/>
                    </a:lnTo>
                    <a:lnTo>
                      <a:pt x="793" y="219"/>
                    </a:lnTo>
                    <a:lnTo>
                      <a:pt x="787" y="203"/>
                    </a:lnTo>
                    <a:lnTo>
                      <a:pt x="778" y="187"/>
                    </a:lnTo>
                    <a:lnTo>
                      <a:pt x="770" y="172"/>
                    </a:lnTo>
                    <a:lnTo>
                      <a:pt x="761" y="158"/>
                    </a:lnTo>
                    <a:lnTo>
                      <a:pt x="750" y="144"/>
                    </a:lnTo>
                    <a:lnTo>
                      <a:pt x="740" y="130"/>
                    </a:lnTo>
                    <a:lnTo>
                      <a:pt x="729" y="117"/>
                    </a:lnTo>
                    <a:lnTo>
                      <a:pt x="716" y="104"/>
                    </a:lnTo>
                    <a:lnTo>
                      <a:pt x="704" y="93"/>
                    </a:lnTo>
                    <a:lnTo>
                      <a:pt x="692" y="81"/>
                    </a:lnTo>
                    <a:lnTo>
                      <a:pt x="678" y="70"/>
                    </a:lnTo>
                    <a:lnTo>
                      <a:pt x="664" y="61"/>
                    </a:lnTo>
                    <a:lnTo>
                      <a:pt x="649" y="51"/>
                    </a:lnTo>
                    <a:lnTo>
                      <a:pt x="634" y="42"/>
                    </a:lnTo>
                    <a:lnTo>
                      <a:pt x="619" y="35"/>
                    </a:lnTo>
                    <a:lnTo>
                      <a:pt x="603" y="27"/>
                    </a:lnTo>
                    <a:lnTo>
                      <a:pt x="587" y="21"/>
                    </a:lnTo>
                    <a:lnTo>
                      <a:pt x="570" y="16"/>
                    </a:lnTo>
                    <a:lnTo>
                      <a:pt x="553" y="10"/>
                    </a:lnTo>
                    <a:lnTo>
                      <a:pt x="535" y="7"/>
                    </a:lnTo>
                    <a:lnTo>
                      <a:pt x="517" y="4"/>
                    </a:lnTo>
                    <a:lnTo>
                      <a:pt x="500" y="1"/>
                    </a:lnTo>
                    <a:lnTo>
                      <a:pt x="482" y="0"/>
                    </a:lnTo>
                    <a:lnTo>
                      <a:pt x="463" y="0"/>
                    </a:lnTo>
                    <a:lnTo>
                      <a:pt x="445" y="0"/>
                    </a:lnTo>
                    <a:lnTo>
                      <a:pt x="426" y="1"/>
                    </a:lnTo>
                    <a:lnTo>
                      <a:pt x="408" y="4"/>
                    </a:lnTo>
                    <a:lnTo>
                      <a:pt x="391" y="7"/>
                    </a:lnTo>
                    <a:lnTo>
                      <a:pt x="374" y="10"/>
                    </a:lnTo>
                    <a:lnTo>
                      <a:pt x="357" y="16"/>
                    </a:lnTo>
                    <a:lnTo>
                      <a:pt x="340" y="21"/>
                    </a:lnTo>
                    <a:lnTo>
                      <a:pt x="324" y="27"/>
                    </a:lnTo>
                    <a:lnTo>
                      <a:pt x="308" y="35"/>
                    </a:lnTo>
                    <a:lnTo>
                      <a:pt x="293" y="42"/>
                    </a:lnTo>
                    <a:lnTo>
                      <a:pt x="278" y="51"/>
                    </a:lnTo>
                    <a:lnTo>
                      <a:pt x="263" y="61"/>
                    </a:lnTo>
                    <a:lnTo>
                      <a:pt x="249" y="70"/>
                    </a:lnTo>
                    <a:lnTo>
                      <a:pt x="235" y="81"/>
                    </a:lnTo>
                    <a:lnTo>
                      <a:pt x="222" y="93"/>
                    </a:lnTo>
                    <a:lnTo>
                      <a:pt x="209" y="104"/>
                    </a:lnTo>
                    <a:lnTo>
                      <a:pt x="198" y="117"/>
                    </a:lnTo>
                    <a:lnTo>
                      <a:pt x="187" y="130"/>
                    </a:lnTo>
                    <a:lnTo>
                      <a:pt x="176" y="144"/>
                    </a:lnTo>
                    <a:lnTo>
                      <a:pt x="165" y="158"/>
                    </a:lnTo>
                    <a:lnTo>
                      <a:pt x="156" y="172"/>
                    </a:lnTo>
                    <a:lnTo>
                      <a:pt x="147" y="187"/>
                    </a:lnTo>
                    <a:lnTo>
                      <a:pt x="140" y="203"/>
                    </a:lnTo>
                    <a:lnTo>
                      <a:pt x="132" y="219"/>
                    </a:lnTo>
                    <a:lnTo>
                      <a:pt x="126" y="235"/>
                    </a:lnTo>
                    <a:lnTo>
                      <a:pt x="121" y="252"/>
                    </a:lnTo>
                    <a:lnTo>
                      <a:pt x="115" y="268"/>
                    </a:lnTo>
                    <a:lnTo>
                      <a:pt x="112" y="286"/>
                    </a:lnTo>
                    <a:lnTo>
                      <a:pt x="109" y="303"/>
                    </a:lnTo>
                    <a:lnTo>
                      <a:pt x="107" y="322"/>
                    </a:lnTo>
                    <a:lnTo>
                      <a:pt x="105" y="340"/>
                    </a:lnTo>
                    <a:lnTo>
                      <a:pt x="105" y="358"/>
                    </a:lnTo>
                    <a:lnTo>
                      <a:pt x="105" y="380"/>
                    </a:lnTo>
                    <a:lnTo>
                      <a:pt x="107" y="403"/>
                    </a:lnTo>
                    <a:lnTo>
                      <a:pt x="111" y="424"/>
                    </a:lnTo>
                    <a:lnTo>
                      <a:pt x="115" y="446"/>
                    </a:lnTo>
                    <a:lnTo>
                      <a:pt x="121" y="466"/>
                    </a:lnTo>
                    <a:lnTo>
                      <a:pt x="128" y="486"/>
                    </a:lnTo>
                    <a:lnTo>
                      <a:pt x="137" y="505"/>
                    </a:lnTo>
                    <a:lnTo>
                      <a:pt x="145" y="525"/>
                    </a:lnTo>
                    <a:lnTo>
                      <a:pt x="2" y="770"/>
                    </a:lnTo>
                    <a:lnTo>
                      <a:pt x="0" y="773"/>
                    </a:lnTo>
                    <a:lnTo>
                      <a:pt x="0" y="777"/>
                    </a:lnTo>
                    <a:lnTo>
                      <a:pt x="1" y="781"/>
                    </a:lnTo>
                    <a:lnTo>
                      <a:pt x="3" y="786"/>
                    </a:lnTo>
                    <a:lnTo>
                      <a:pt x="5" y="789"/>
                    </a:lnTo>
                    <a:lnTo>
                      <a:pt x="9" y="791"/>
                    </a:lnTo>
                    <a:lnTo>
                      <a:pt x="14" y="792"/>
                    </a:lnTo>
                    <a:lnTo>
                      <a:pt x="18" y="791"/>
                    </a:lnTo>
                    <a:lnTo>
                      <a:pt x="154" y="764"/>
                    </a:lnTo>
                    <a:lnTo>
                      <a:pt x="194" y="886"/>
                    </a:lnTo>
                    <a:lnTo>
                      <a:pt x="196" y="889"/>
                    </a:lnTo>
                    <a:lnTo>
                      <a:pt x="200" y="893"/>
                    </a:lnTo>
                    <a:lnTo>
                      <a:pt x="203" y="895"/>
                    </a:lnTo>
                    <a:lnTo>
                      <a:pt x="207" y="896"/>
                    </a:lnTo>
                    <a:lnTo>
                      <a:pt x="208" y="896"/>
                    </a:lnTo>
                    <a:lnTo>
                      <a:pt x="209" y="897"/>
                    </a:lnTo>
                    <a:lnTo>
                      <a:pt x="213" y="896"/>
                    </a:lnTo>
                    <a:lnTo>
                      <a:pt x="216" y="895"/>
                    </a:lnTo>
                    <a:lnTo>
                      <a:pt x="219" y="893"/>
                    </a:lnTo>
                    <a:lnTo>
                      <a:pt x="221" y="890"/>
                    </a:lnTo>
                    <a:lnTo>
                      <a:pt x="353" y="700"/>
                    </a:lnTo>
                    <a:lnTo>
                      <a:pt x="379" y="708"/>
                    </a:lnTo>
                    <a:lnTo>
                      <a:pt x="407" y="713"/>
                    </a:lnTo>
                    <a:lnTo>
                      <a:pt x="421" y="714"/>
                    </a:lnTo>
                    <a:lnTo>
                      <a:pt x="435" y="716"/>
                    </a:lnTo>
                    <a:lnTo>
                      <a:pt x="449" y="717"/>
                    </a:lnTo>
                    <a:lnTo>
                      <a:pt x="463" y="717"/>
                    </a:lnTo>
                    <a:lnTo>
                      <a:pt x="488" y="716"/>
                    </a:lnTo>
                    <a:lnTo>
                      <a:pt x="513" y="714"/>
                    </a:lnTo>
                    <a:lnTo>
                      <a:pt x="537" y="710"/>
                    </a:lnTo>
                    <a:lnTo>
                      <a:pt x="560" y="703"/>
                    </a:lnTo>
                    <a:lnTo>
                      <a:pt x="673" y="889"/>
                    </a:lnTo>
                    <a:lnTo>
                      <a:pt x="676" y="893"/>
                    </a:lnTo>
                    <a:lnTo>
                      <a:pt x="679" y="895"/>
                    </a:lnTo>
                    <a:lnTo>
                      <a:pt x="682" y="896"/>
                    </a:lnTo>
                    <a:lnTo>
                      <a:pt x="686" y="897"/>
                    </a:lnTo>
                    <a:lnTo>
                      <a:pt x="687" y="897"/>
                    </a:lnTo>
                    <a:lnTo>
                      <a:pt x="688" y="896"/>
                    </a:lnTo>
                    <a:lnTo>
                      <a:pt x="692" y="895"/>
                    </a:lnTo>
                    <a:lnTo>
                      <a:pt x="696" y="894"/>
                    </a:lnTo>
                    <a:lnTo>
                      <a:pt x="698" y="890"/>
                    </a:lnTo>
                    <a:lnTo>
                      <a:pt x="700" y="886"/>
                    </a:lnTo>
                    <a:lnTo>
                      <a:pt x="743" y="763"/>
                    </a:lnTo>
                    <a:lnTo>
                      <a:pt x="880" y="777"/>
                    </a:lnTo>
                    <a:lnTo>
                      <a:pt x="884" y="776"/>
                    </a:lnTo>
                    <a:lnTo>
                      <a:pt x="888" y="775"/>
                    </a:lnTo>
                    <a:lnTo>
                      <a:pt x="892" y="773"/>
                    </a:lnTo>
                    <a:lnTo>
                      <a:pt x="895" y="770"/>
                    </a:lnTo>
                    <a:lnTo>
                      <a:pt x="896" y="766"/>
                    </a:lnTo>
                    <a:lnTo>
                      <a:pt x="897" y="762"/>
                    </a:lnTo>
                    <a:lnTo>
                      <a:pt x="896" y="758"/>
                    </a:lnTo>
                    <a:lnTo>
                      <a:pt x="895" y="755"/>
                    </a:lnTo>
                    <a:lnTo>
                      <a:pt x="895" y="754"/>
                    </a:ln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0" name="Freeform 309"/>
              <p:cNvSpPr>
                <a:spLocks noEditPoints="1"/>
              </p:cNvSpPr>
              <p:nvPr/>
            </p:nvSpPr>
            <p:spPr bwMode="auto">
              <a:xfrm>
                <a:off x="7135813" y="1976438"/>
                <a:ext cx="114300" cy="114300"/>
              </a:xfrm>
              <a:custGeom>
                <a:avLst/>
                <a:gdLst>
                  <a:gd name="T0" fmla="*/ 242 w 358"/>
                  <a:gd name="T1" fmla="*/ 201 h 359"/>
                  <a:gd name="T2" fmla="*/ 239 w 358"/>
                  <a:gd name="T3" fmla="*/ 209 h 359"/>
                  <a:gd name="T4" fmla="*/ 272 w 358"/>
                  <a:gd name="T5" fmla="*/ 308 h 359"/>
                  <a:gd name="T6" fmla="*/ 183 w 358"/>
                  <a:gd name="T7" fmla="*/ 255 h 359"/>
                  <a:gd name="T8" fmla="*/ 176 w 358"/>
                  <a:gd name="T9" fmla="*/ 255 h 359"/>
                  <a:gd name="T10" fmla="*/ 87 w 358"/>
                  <a:gd name="T11" fmla="*/ 308 h 359"/>
                  <a:gd name="T12" fmla="*/ 119 w 358"/>
                  <a:gd name="T13" fmla="*/ 209 h 359"/>
                  <a:gd name="T14" fmla="*/ 117 w 358"/>
                  <a:gd name="T15" fmla="*/ 201 h 359"/>
                  <a:gd name="T16" fmla="*/ 56 w 358"/>
                  <a:gd name="T17" fmla="*/ 149 h 359"/>
                  <a:gd name="T18" fmla="*/ 123 w 358"/>
                  <a:gd name="T19" fmla="*/ 149 h 359"/>
                  <a:gd name="T20" fmla="*/ 131 w 358"/>
                  <a:gd name="T21" fmla="*/ 145 h 359"/>
                  <a:gd name="T22" fmla="*/ 179 w 358"/>
                  <a:gd name="T23" fmla="*/ 48 h 359"/>
                  <a:gd name="T24" fmla="*/ 228 w 358"/>
                  <a:gd name="T25" fmla="*/ 145 h 359"/>
                  <a:gd name="T26" fmla="*/ 234 w 358"/>
                  <a:gd name="T27" fmla="*/ 149 h 359"/>
                  <a:gd name="T28" fmla="*/ 303 w 358"/>
                  <a:gd name="T29" fmla="*/ 149 h 359"/>
                  <a:gd name="T30" fmla="*/ 343 w 358"/>
                  <a:gd name="T31" fmla="*/ 119 h 359"/>
                  <a:gd name="T32" fmla="*/ 193 w 358"/>
                  <a:gd name="T33" fmla="*/ 8 h 359"/>
                  <a:gd name="T34" fmla="*/ 187 w 358"/>
                  <a:gd name="T35" fmla="*/ 2 h 359"/>
                  <a:gd name="T36" fmla="*/ 179 w 358"/>
                  <a:gd name="T37" fmla="*/ 0 h 359"/>
                  <a:gd name="T38" fmla="*/ 171 w 358"/>
                  <a:gd name="T39" fmla="*/ 2 h 359"/>
                  <a:gd name="T40" fmla="*/ 166 w 358"/>
                  <a:gd name="T41" fmla="*/ 8 h 359"/>
                  <a:gd name="T42" fmla="*/ 15 w 358"/>
                  <a:gd name="T43" fmla="*/ 119 h 359"/>
                  <a:gd name="T44" fmla="*/ 7 w 358"/>
                  <a:gd name="T45" fmla="*/ 122 h 359"/>
                  <a:gd name="T46" fmla="*/ 0 w 358"/>
                  <a:gd name="T47" fmla="*/ 130 h 359"/>
                  <a:gd name="T48" fmla="*/ 0 w 358"/>
                  <a:gd name="T49" fmla="*/ 138 h 359"/>
                  <a:gd name="T50" fmla="*/ 6 w 358"/>
                  <a:gd name="T51" fmla="*/ 146 h 359"/>
                  <a:gd name="T52" fmla="*/ 45 w 358"/>
                  <a:gd name="T53" fmla="*/ 339 h 359"/>
                  <a:gd name="T54" fmla="*/ 45 w 358"/>
                  <a:gd name="T55" fmla="*/ 348 h 359"/>
                  <a:gd name="T56" fmla="*/ 50 w 358"/>
                  <a:gd name="T57" fmla="*/ 355 h 359"/>
                  <a:gd name="T58" fmla="*/ 59 w 358"/>
                  <a:gd name="T59" fmla="*/ 359 h 359"/>
                  <a:gd name="T60" fmla="*/ 68 w 358"/>
                  <a:gd name="T61" fmla="*/ 356 h 359"/>
                  <a:gd name="T62" fmla="*/ 291 w 358"/>
                  <a:gd name="T63" fmla="*/ 356 h 359"/>
                  <a:gd name="T64" fmla="*/ 299 w 358"/>
                  <a:gd name="T65" fmla="*/ 359 h 359"/>
                  <a:gd name="T66" fmla="*/ 308 w 358"/>
                  <a:gd name="T67" fmla="*/ 355 h 359"/>
                  <a:gd name="T68" fmla="*/ 313 w 358"/>
                  <a:gd name="T69" fmla="*/ 348 h 359"/>
                  <a:gd name="T70" fmla="*/ 312 w 358"/>
                  <a:gd name="T71" fmla="*/ 339 h 359"/>
                  <a:gd name="T72" fmla="*/ 353 w 358"/>
                  <a:gd name="T73" fmla="*/ 146 h 359"/>
                  <a:gd name="T74" fmla="*/ 358 w 358"/>
                  <a:gd name="T75" fmla="*/ 138 h 359"/>
                  <a:gd name="T76" fmla="*/ 357 w 358"/>
                  <a:gd name="T77" fmla="*/ 130 h 359"/>
                  <a:gd name="T78" fmla="*/ 352 w 358"/>
                  <a:gd name="T79" fmla="*/ 122 h 359"/>
                  <a:gd name="T80" fmla="*/ 343 w 358"/>
                  <a:gd name="T81" fmla="*/ 119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58" h="359">
                    <a:moveTo>
                      <a:pt x="244" y="197"/>
                    </a:moveTo>
                    <a:lnTo>
                      <a:pt x="242" y="201"/>
                    </a:lnTo>
                    <a:lnTo>
                      <a:pt x="240" y="205"/>
                    </a:lnTo>
                    <a:lnTo>
                      <a:pt x="239" y="209"/>
                    </a:lnTo>
                    <a:lnTo>
                      <a:pt x="240" y="214"/>
                    </a:lnTo>
                    <a:lnTo>
                      <a:pt x="272" y="308"/>
                    </a:lnTo>
                    <a:lnTo>
                      <a:pt x="187" y="256"/>
                    </a:lnTo>
                    <a:lnTo>
                      <a:pt x="183" y="255"/>
                    </a:lnTo>
                    <a:lnTo>
                      <a:pt x="179" y="254"/>
                    </a:lnTo>
                    <a:lnTo>
                      <a:pt x="176" y="255"/>
                    </a:lnTo>
                    <a:lnTo>
                      <a:pt x="171" y="256"/>
                    </a:lnTo>
                    <a:lnTo>
                      <a:pt x="87" y="308"/>
                    </a:lnTo>
                    <a:lnTo>
                      <a:pt x="119" y="214"/>
                    </a:lnTo>
                    <a:lnTo>
                      <a:pt x="119" y="209"/>
                    </a:lnTo>
                    <a:lnTo>
                      <a:pt x="119" y="205"/>
                    </a:lnTo>
                    <a:lnTo>
                      <a:pt x="117" y="201"/>
                    </a:lnTo>
                    <a:lnTo>
                      <a:pt x="114" y="197"/>
                    </a:lnTo>
                    <a:lnTo>
                      <a:pt x="56" y="149"/>
                    </a:lnTo>
                    <a:lnTo>
                      <a:pt x="119" y="149"/>
                    </a:lnTo>
                    <a:lnTo>
                      <a:pt x="123" y="149"/>
                    </a:lnTo>
                    <a:lnTo>
                      <a:pt x="127" y="147"/>
                    </a:lnTo>
                    <a:lnTo>
                      <a:pt x="131" y="145"/>
                    </a:lnTo>
                    <a:lnTo>
                      <a:pt x="133" y="141"/>
                    </a:lnTo>
                    <a:lnTo>
                      <a:pt x="179" y="48"/>
                    </a:lnTo>
                    <a:lnTo>
                      <a:pt x="226" y="141"/>
                    </a:lnTo>
                    <a:lnTo>
                      <a:pt x="228" y="145"/>
                    </a:lnTo>
                    <a:lnTo>
                      <a:pt x="231" y="147"/>
                    </a:lnTo>
                    <a:lnTo>
                      <a:pt x="234" y="149"/>
                    </a:lnTo>
                    <a:lnTo>
                      <a:pt x="239" y="149"/>
                    </a:lnTo>
                    <a:lnTo>
                      <a:pt x="303" y="149"/>
                    </a:lnTo>
                    <a:lnTo>
                      <a:pt x="244" y="197"/>
                    </a:lnTo>
                    <a:close/>
                    <a:moveTo>
                      <a:pt x="343" y="119"/>
                    </a:moveTo>
                    <a:lnTo>
                      <a:pt x="248" y="119"/>
                    </a:lnTo>
                    <a:lnTo>
                      <a:pt x="193" y="8"/>
                    </a:lnTo>
                    <a:lnTo>
                      <a:pt x="191" y="5"/>
                    </a:lnTo>
                    <a:lnTo>
                      <a:pt x="187" y="2"/>
                    </a:lnTo>
                    <a:lnTo>
                      <a:pt x="183" y="0"/>
                    </a:lnTo>
                    <a:lnTo>
                      <a:pt x="179" y="0"/>
                    </a:lnTo>
                    <a:lnTo>
                      <a:pt x="176" y="0"/>
                    </a:lnTo>
                    <a:lnTo>
                      <a:pt x="171" y="2"/>
                    </a:lnTo>
                    <a:lnTo>
                      <a:pt x="168" y="5"/>
                    </a:lnTo>
                    <a:lnTo>
                      <a:pt x="166" y="8"/>
                    </a:lnTo>
                    <a:lnTo>
                      <a:pt x="110" y="119"/>
                    </a:lnTo>
                    <a:lnTo>
                      <a:pt x="15" y="119"/>
                    </a:lnTo>
                    <a:lnTo>
                      <a:pt x="10" y="120"/>
                    </a:lnTo>
                    <a:lnTo>
                      <a:pt x="7" y="122"/>
                    </a:lnTo>
                    <a:lnTo>
                      <a:pt x="3" y="125"/>
                    </a:lnTo>
                    <a:lnTo>
                      <a:pt x="0" y="130"/>
                    </a:lnTo>
                    <a:lnTo>
                      <a:pt x="0" y="134"/>
                    </a:lnTo>
                    <a:lnTo>
                      <a:pt x="0" y="138"/>
                    </a:lnTo>
                    <a:lnTo>
                      <a:pt x="2" y="143"/>
                    </a:lnTo>
                    <a:lnTo>
                      <a:pt x="6" y="146"/>
                    </a:lnTo>
                    <a:lnTo>
                      <a:pt x="87" y="214"/>
                    </a:lnTo>
                    <a:lnTo>
                      <a:pt x="45" y="339"/>
                    </a:lnTo>
                    <a:lnTo>
                      <a:pt x="45" y="344"/>
                    </a:lnTo>
                    <a:lnTo>
                      <a:pt x="45" y="348"/>
                    </a:lnTo>
                    <a:lnTo>
                      <a:pt x="47" y="352"/>
                    </a:lnTo>
                    <a:lnTo>
                      <a:pt x="50" y="355"/>
                    </a:lnTo>
                    <a:lnTo>
                      <a:pt x="55" y="357"/>
                    </a:lnTo>
                    <a:lnTo>
                      <a:pt x="59" y="359"/>
                    </a:lnTo>
                    <a:lnTo>
                      <a:pt x="63" y="359"/>
                    </a:lnTo>
                    <a:lnTo>
                      <a:pt x="68" y="356"/>
                    </a:lnTo>
                    <a:lnTo>
                      <a:pt x="179" y="287"/>
                    </a:lnTo>
                    <a:lnTo>
                      <a:pt x="291" y="356"/>
                    </a:lnTo>
                    <a:lnTo>
                      <a:pt x="294" y="359"/>
                    </a:lnTo>
                    <a:lnTo>
                      <a:pt x="299" y="359"/>
                    </a:lnTo>
                    <a:lnTo>
                      <a:pt x="304" y="357"/>
                    </a:lnTo>
                    <a:lnTo>
                      <a:pt x="308" y="355"/>
                    </a:lnTo>
                    <a:lnTo>
                      <a:pt x="311" y="352"/>
                    </a:lnTo>
                    <a:lnTo>
                      <a:pt x="313" y="348"/>
                    </a:lnTo>
                    <a:lnTo>
                      <a:pt x="313" y="344"/>
                    </a:lnTo>
                    <a:lnTo>
                      <a:pt x="312" y="339"/>
                    </a:lnTo>
                    <a:lnTo>
                      <a:pt x="272" y="214"/>
                    </a:lnTo>
                    <a:lnTo>
                      <a:pt x="353" y="146"/>
                    </a:lnTo>
                    <a:lnTo>
                      <a:pt x="356" y="143"/>
                    </a:lnTo>
                    <a:lnTo>
                      <a:pt x="358" y="138"/>
                    </a:lnTo>
                    <a:lnTo>
                      <a:pt x="358" y="134"/>
                    </a:lnTo>
                    <a:lnTo>
                      <a:pt x="357" y="130"/>
                    </a:lnTo>
                    <a:lnTo>
                      <a:pt x="355" y="125"/>
                    </a:lnTo>
                    <a:lnTo>
                      <a:pt x="352" y="122"/>
                    </a:lnTo>
                    <a:lnTo>
                      <a:pt x="348" y="120"/>
                    </a:lnTo>
                    <a:lnTo>
                      <a:pt x="343" y="119"/>
                    </a:ln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grpSp>
        <p:nvGrpSpPr>
          <p:cNvPr id="31" name="Group 30"/>
          <p:cNvGrpSpPr/>
          <p:nvPr/>
        </p:nvGrpSpPr>
        <p:grpSpPr>
          <a:xfrm>
            <a:off x="838200" y="2972637"/>
            <a:ext cx="10706099" cy="1133727"/>
            <a:chOff x="838200" y="1812991"/>
            <a:chExt cx="10706099" cy="1133727"/>
          </a:xfrm>
        </p:grpSpPr>
        <p:sp>
          <p:nvSpPr>
            <p:cNvPr id="32" name="Oval 108"/>
            <p:cNvSpPr>
              <a:spLocks noChangeArrowheads="1"/>
            </p:cNvSpPr>
            <p:nvPr/>
          </p:nvSpPr>
          <p:spPr bwMode="auto">
            <a:xfrm>
              <a:off x="838200" y="1812991"/>
              <a:ext cx="1065348" cy="1067218"/>
            </a:xfrm>
            <a:prstGeom prst="ellipse">
              <a:avLst/>
            </a:prstGeom>
            <a:solidFill>
              <a:schemeClr val="tx2"/>
            </a:solidFill>
            <a:ln>
              <a:solidFill>
                <a:schemeClr val="tx2"/>
              </a:solidFill>
            </a:ln>
          </p:spPr>
          <p:txBody>
            <a:bodyPr vert="horz" wrap="square" lIns="91440" tIns="45720" rIns="91440" bIns="45720" numCol="1" anchor="t" anchorCtr="0" compatLnSpc="1">
              <a:prstTxWarp prst="textNoShape">
                <a:avLst/>
              </a:prstTxWarp>
            </a:bodyPr>
            <a:lstStyle/>
            <a:p>
              <a:endParaRPr lang="en-US"/>
            </a:p>
          </p:txBody>
        </p:sp>
        <p:sp>
          <p:nvSpPr>
            <p:cNvPr id="33" name="Rectangle 32"/>
            <p:cNvSpPr>
              <a:spLocks/>
            </p:cNvSpPr>
            <p:nvPr/>
          </p:nvSpPr>
          <p:spPr bwMode="auto">
            <a:xfrm>
              <a:off x="1720666" y="1867318"/>
              <a:ext cx="9823633" cy="1079400"/>
            </a:xfrm>
            <a:prstGeom prst="rect">
              <a:avLst/>
            </a:prstGeom>
            <a:solidFill>
              <a:schemeClr val="bg1"/>
            </a:solidFill>
            <a:ln w="3175" cap="flat">
              <a:solidFill>
                <a:schemeClr val="tx2"/>
              </a:solidFill>
              <a:prstDash val="solid"/>
              <a:miter lim="800000"/>
              <a:headEnd/>
              <a:tailEnd/>
            </a:ln>
            <a:effectLst>
              <a:outerShdw blurRad="38100" dist="25400" dir="5400000" algn="t" rotWithShape="0">
                <a:prstClr val="black">
                  <a:alpha val="20000"/>
                </a:prstClr>
              </a:outerShdw>
            </a:effectLst>
          </p:spPr>
          <p:txBody>
            <a:bodyPr vert="horz" wrap="square" lIns="91440" tIns="45720" rIns="91440" bIns="45720" numCol="1" anchor="t" anchorCtr="0" compatLnSpc="1">
              <a:prstTxWarp prst="textNoShape">
                <a:avLst/>
              </a:prstTxWarp>
              <a:noAutofit/>
            </a:bodyPr>
            <a:lstStyle/>
            <a:p>
              <a:pPr lvl="0">
                <a:defRPr/>
              </a:pPr>
              <a:r>
                <a:rPr lang="en-US" dirty="0" smtClean="0"/>
                <a:t>METCORE enhances process performance through enabling your </a:t>
              </a:r>
              <a:r>
                <a:rPr lang="en-US" dirty="0"/>
                <a:t>organization to be more efficient through automating many of your manual processes, freeing your staff to devote their time to higher value activities.</a:t>
              </a:r>
              <a:endParaRPr lang="en-US" dirty="0"/>
            </a:p>
          </p:txBody>
        </p:sp>
        <p:sp>
          <p:nvSpPr>
            <p:cNvPr id="34" name="Oval 108"/>
            <p:cNvSpPr>
              <a:spLocks noChangeArrowheads="1"/>
            </p:cNvSpPr>
            <p:nvPr/>
          </p:nvSpPr>
          <p:spPr bwMode="auto">
            <a:xfrm>
              <a:off x="925892" y="1900836"/>
              <a:ext cx="889963" cy="891527"/>
            </a:xfrm>
            <a:prstGeom prst="ellipse">
              <a:avLst/>
            </a:prstGeom>
            <a:solidFill>
              <a:schemeClr val="bg1"/>
            </a:solidFill>
            <a:ln>
              <a:noFill/>
            </a:ln>
            <a:effectLst>
              <a:outerShdw blurRad="50800" dist="38100" dir="5400000" algn="t"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grpSp>
          <p:nvGrpSpPr>
            <p:cNvPr id="35" name="Group 34"/>
            <p:cNvGrpSpPr/>
            <p:nvPr/>
          </p:nvGrpSpPr>
          <p:grpSpPr>
            <a:xfrm>
              <a:off x="1168940" y="2163863"/>
              <a:ext cx="412474" cy="410182"/>
              <a:chOff x="7045325" y="1919288"/>
              <a:chExt cx="285750" cy="284162"/>
            </a:xfrm>
            <a:solidFill>
              <a:schemeClr val="accent6">
                <a:lumMod val="50000"/>
              </a:schemeClr>
            </a:solidFill>
          </p:grpSpPr>
          <p:sp>
            <p:nvSpPr>
              <p:cNvPr id="36" name="Freeform 308"/>
              <p:cNvSpPr>
                <a:spLocks noEditPoints="1"/>
              </p:cNvSpPr>
              <p:nvPr/>
            </p:nvSpPr>
            <p:spPr bwMode="auto">
              <a:xfrm>
                <a:off x="7045325" y="1919288"/>
                <a:ext cx="285750" cy="284162"/>
              </a:xfrm>
              <a:custGeom>
                <a:avLst/>
                <a:gdLst>
                  <a:gd name="T0" fmla="*/ 718 w 897"/>
                  <a:gd name="T1" fmla="*/ 742 h 897"/>
                  <a:gd name="T2" fmla="*/ 658 w 897"/>
                  <a:gd name="T3" fmla="*/ 659 h 897"/>
                  <a:gd name="T4" fmla="*/ 750 w 897"/>
                  <a:gd name="T5" fmla="*/ 573 h 897"/>
                  <a:gd name="T6" fmla="*/ 136 w 897"/>
                  <a:gd name="T7" fmla="*/ 325 h 897"/>
                  <a:gd name="T8" fmla="*/ 154 w 897"/>
                  <a:gd name="T9" fmla="*/ 246 h 897"/>
                  <a:gd name="T10" fmla="*/ 190 w 897"/>
                  <a:gd name="T11" fmla="*/ 174 h 897"/>
                  <a:gd name="T12" fmla="*/ 242 w 897"/>
                  <a:gd name="T13" fmla="*/ 115 h 897"/>
                  <a:gd name="T14" fmla="*/ 307 w 897"/>
                  <a:gd name="T15" fmla="*/ 69 h 897"/>
                  <a:gd name="T16" fmla="*/ 381 w 897"/>
                  <a:gd name="T17" fmla="*/ 39 h 897"/>
                  <a:gd name="T18" fmla="*/ 463 w 897"/>
                  <a:gd name="T19" fmla="*/ 30 h 897"/>
                  <a:gd name="T20" fmla="*/ 545 w 897"/>
                  <a:gd name="T21" fmla="*/ 39 h 897"/>
                  <a:gd name="T22" fmla="*/ 620 w 897"/>
                  <a:gd name="T23" fmla="*/ 69 h 897"/>
                  <a:gd name="T24" fmla="*/ 684 w 897"/>
                  <a:gd name="T25" fmla="*/ 115 h 897"/>
                  <a:gd name="T26" fmla="*/ 735 w 897"/>
                  <a:gd name="T27" fmla="*/ 174 h 897"/>
                  <a:gd name="T28" fmla="*/ 772 w 897"/>
                  <a:gd name="T29" fmla="*/ 246 h 897"/>
                  <a:gd name="T30" fmla="*/ 790 w 897"/>
                  <a:gd name="T31" fmla="*/ 325 h 897"/>
                  <a:gd name="T32" fmla="*/ 788 w 897"/>
                  <a:gd name="T33" fmla="*/ 408 h 897"/>
                  <a:gd name="T34" fmla="*/ 766 w 897"/>
                  <a:gd name="T35" fmla="*/ 486 h 897"/>
                  <a:gd name="T36" fmla="*/ 727 w 897"/>
                  <a:gd name="T37" fmla="*/ 555 h 897"/>
                  <a:gd name="T38" fmla="*/ 672 w 897"/>
                  <a:gd name="T39" fmla="*/ 612 h 897"/>
                  <a:gd name="T40" fmla="*/ 606 w 897"/>
                  <a:gd name="T41" fmla="*/ 654 h 897"/>
                  <a:gd name="T42" fmla="*/ 529 w 897"/>
                  <a:gd name="T43" fmla="*/ 681 h 897"/>
                  <a:gd name="T44" fmla="*/ 447 w 897"/>
                  <a:gd name="T45" fmla="*/ 686 h 897"/>
                  <a:gd name="T46" fmla="*/ 365 w 897"/>
                  <a:gd name="T47" fmla="*/ 672 h 897"/>
                  <a:gd name="T48" fmla="*/ 293 w 897"/>
                  <a:gd name="T49" fmla="*/ 639 h 897"/>
                  <a:gd name="T50" fmla="*/ 231 w 897"/>
                  <a:gd name="T51" fmla="*/ 591 h 897"/>
                  <a:gd name="T52" fmla="*/ 182 w 897"/>
                  <a:gd name="T53" fmla="*/ 529 h 897"/>
                  <a:gd name="T54" fmla="*/ 149 w 897"/>
                  <a:gd name="T55" fmla="*/ 456 h 897"/>
                  <a:gd name="T56" fmla="*/ 134 w 897"/>
                  <a:gd name="T57" fmla="*/ 375 h 897"/>
                  <a:gd name="T58" fmla="*/ 176 w 897"/>
                  <a:gd name="T59" fmla="*/ 738 h 897"/>
                  <a:gd name="T60" fmla="*/ 163 w 897"/>
                  <a:gd name="T61" fmla="*/ 555 h 897"/>
                  <a:gd name="T62" fmla="*/ 254 w 897"/>
                  <a:gd name="T63" fmla="*/ 650 h 897"/>
                  <a:gd name="T64" fmla="*/ 895 w 897"/>
                  <a:gd name="T65" fmla="*/ 754 h 897"/>
                  <a:gd name="T66" fmla="*/ 808 w 897"/>
                  <a:gd name="T67" fmla="*/ 457 h 897"/>
                  <a:gd name="T68" fmla="*/ 821 w 897"/>
                  <a:gd name="T69" fmla="*/ 340 h 897"/>
                  <a:gd name="T70" fmla="*/ 806 w 897"/>
                  <a:gd name="T71" fmla="*/ 252 h 897"/>
                  <a:gd name="T72" fmla="*/ 770 w 897"/>
                  <a:gd name="T73" fmla="*/ 172 h 897"/>
                  <a:gd name="T74" fmla="*/ 716 w 897"/>
                  <a:gd name="T75" fmla="*/ 104 h 897"/>
                  <a:gd name="T76" fmla="*/ 649 w 897"/>
                  <a:gd name="T77" fmla="*/ 51 h 897"/>
                  <a:gd name="T78" fmla="*/ 570 w 897"/>
                  <a:gd name="T79" fmla="*/ 16 h 897"/>
                  <a:gd name="T80" fmla="*/ 482 w 897"/>
                  <a:gd name="T81" fmla="*/ 0 h 897"/>
                  <a:gd name="T82" fmla="*/ 391 w 897"/>
                  <a:gd name="T83" fmla="*/ 7 h 897"/>
                  <a:gd name="T84" fmla="*/ 308 w 897"/>
                  <a:gd name="T85" fmla="*/ 35 h 897"/>
                  <a:gd name="T86" fmla="*/ 235 w 897"/>
                  <a:gd name="T87" fmla="*/ 81 h 897"/>
                  <a:gd name="T88" fmla="*/ 176 w 897"/>
                  <a:gd name="T89" fmla="*/ 144 h 897"/>
                  <a:gd name="T90" fmla="*/ 132 w 897"/>
                  <a:gd name="T91" fmla="*/ 219 h 897"/>
                  <a:gd name="T92" fmla="*/ 109 w 897"/>
                  <a:gd name="T93" fmla="*/ 303 h 897"/>
                  <a:gd name="T94" fmla="*/ 107 w 897"/>
                  <a:gd name="T95" fmla="*/ 403 h 897"/>
                  <a:gd name="T96" fmla="*/ 137 w 897"/>
                  <a:gd name="T97" fmla="*/ 505 h 897"/>
                  <a:gd name="T98" fmla="*/ 1 w 897"/>
                  <a:gd name="T99" fmla="*/ 781 h 897"/>
                  <a:gd name="T100" fmla="*/ 18 w 897"/>
                  <a:gd name="T101" fmla="*/ 791 h 897"/>
                  <a:gd name="T102" fmla="*/ 203 w 897"/>
                  <a:gd name="T103" fmla="*/ 895 h 897"/>
                  <a:gd name="T104" fmla="*/ 216 w 897"/>
                  <a:gd name="T105" fmla="*/ 895 h 897"/>
                  <a:gd name="T106" fmla="*/ 407 w 897"/>
                  <a:gd name="T107" fmla="*/ 713 h 897"/>
                  <a:gd name="T108" fmla="*/ 488 w 897"/>
                  <a:gd name="T109" fmla="*/ 716 h 897"/>
                  <a:gd name="T110" fmla="*/ 676 w 897"/>
                  <a:gd name="T111" fmla="*/ 893 h 897"/>
                  <a:gd name="T112" fmla="*/ 688 w 897"/>
                  <a:gd name="T113" fmla="*/ 896 h 897"/>
                  <a:gd name="T114" fmla="*/ 743 w 897"/>
                  <a:gd name="T115" fmla="*/ 763 h 897"/>
                  <a:gd name="T116" fmla="*/ 895 w 897"/>
                  <a:gd name="T117" fmla="*/ 770 h 897"/>
                  <a:gd name="T118" fmla="*/ 895 w 897"/>
                  <a:gd name="T119" fmla="*/ 754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97" h="897">
                    <a:moveTo>
                      <a:pt x="733" y="732"/>
                    </a:moveTo>
                    <a:lnTo>
                      <a:pt x="729" y="732"/>
                    </a:lnTo>
                    <a:lnTo>
                      <a:pt x="724" y="734"/>
                    </a:lnTo>
                    <a:lnTo>
                      <a:pt x="720" y="738"/>
                    </a:lnTo>
                    <a:lnTo>
                      <a:pt x="718" y="742"/>
                    </a:lnTo>
                    <a:lnTo>
                      <a:pt x="682" y="847"/>
                    </a:lnTo>
                    <a:lnTo>
                      <a:pt x="590" y="694"/>
                    </a:lnTo>
                    <a:lnTo>
                      <a:pt x="614" y="684"/>
                    </a:lnTo>
                    <a:lnTo>
                      <a:pt x="636" y="672"/>
                    </a:lnTo>
                    <a:lnTo>
                      <a:pt x="658" y="659"/>
                    </a:lnTo>
                    <a:lnTo>
                      <a:pt x="679" y="645"/>
                    </a:lnTo>
                    <a:lnTo>
                      <a:pt x="699" y="628"/>
                    </a:lnTo>
                    <a:lnTo>
                      <a:pt x="717" y="611"/>
                    </a:lnTo>
                    <a:lnTo>
                      <a:pt x="734" y="592"/>
                    </a:lnTo>
                    <a:lnTo>
                      <a:pt x="750" y="573"/>
                    </a:lnTo>
                    <a:lnTo>
                      <a:pt x="853" y="744"/>
                    </a:lnTo>
                    <a:lnTo>
                      <a:pt x="733" y="732"/>
                    </a:lnTo>
                    <a:close/>
                    <a:moveTo>
                      <a:pt x="134" y="358"/>
                    </a:moveTo>
                    <a:lnTo>
                      <a:pt x="134" y="341"/>
                    </a:lnTo>
                    <a:lnTo>
                      <a:pt x="136" y="325"/>
                    </a:lnTo>
                    <a:lnTo>
                      <a:pt x="138" y="308"/>
                    </a:lnTo>
                    <a:lnTo>
                      <a:pt x="141" y="292"/>
                    </a:lnTo>
                    <a:lnTo>
                      <a:pt x="144" y="276"/>
                    </a:lnTo>
                    <a:lnTo>
                      <a:pt x="149" y="261"/>
                    </a:lnTo>
                    <a:lnTo>
                      <a:pt x="154" y="246"/>
                    </a:lnTo>
                    <a:lnTo>
                      <a:pt x="160" y="231"/>
                    </a:lnTo>
                    <a:lnTo>
                      <a:pt x="167" y="216"/>
                    </a:lnTo>
                    <a:lnTo>
                      <a:pt x="174" y="202"/>
                    </a:lnTo>
                    <a:lnTo>
                      <a:pt x="182" y="188"/>
                    </a:lnTo>
                    <a:lnTo>
                      <a:pt x="190" y="174"/>
                    </a:lnTo>
                    <a:lnTo>
                      <a:pt x="200" y="161"/>
                    </a:lnTo>
                    <a:lnTo>
                      <a:pt x="209" y="149"/>
                    </a:lnTo>
                    <a:lnTo>
                      <a:pt x="220" y="138"/>
                    </a:lnTo>
                    <a:lnTo>
                      <a:pt x="231" y="126"/>
                    </a:lnTo>
                    <a:lnTo>
                      <a:pt x="242" y="115"/>
                    </a:lnTo>
                    <a:lnTo>
                      <a:pt x="254" y="104"/>
                    </a:lnTo>
                    <a:lnTo>
                      <a:pt x="266" y="95"/>
                    </a:lnTo>
                    <a:lnTo>
                      <a:pt x="280" y="85"/>
                    </a:lnTo>
                    <a:lnTo>
                      <a:pt x="293" y="77"/>
                    </a:lnTo>
                    <a:lnTo>
                      <a:pt x="307" y="69"/>
                    </a:lnTo>
                    <a:lnTo>
                      <a:pt x="321" y="62"/>
                    </a:lnTo>
                    <a:lnTo>
                      <a:pt x="335" y="55"/>
                    </a:lnTo>
                    <a:lnTo>
                      <a:pt x="350" y="49"/>
                    </a:lnTo>
                    <a:lnTo>
                      <a:pt x="365" y="45"/>
                    </a:lnTo>
                    <a:lnTo>
                      <a:pt x="381" y="39"/>
                    </a:lnTo>
                    <a:lnTo>
                      <a:pt x="396" y="36"/>
                    </a:lnTo>
                    <a:lnTo>
                      <a:pt x="414" y="33"/>
                    </a:lnTo>
                    <a:lnTo>
                      <a:pt x="430" y="31"/>
                    </a:lnTo>
                    <a:lnTo>
                      <a:pt x="447" y="30"/>
                    </a:lnTo>
                    <a:lnTo>
                      <a:pt x="463" y="30"/>
                    </a:lnTo>
                    <a:lnTo>
                      <a:pt x="480" y="30"/>
                    </a:lnTo>
                    <a:lnTo>
                      <a:pt x="497" y="31"/>
                    </a:lnTo>
                    <a:lnTo>
                      <a:pt x="513" y="33"/>
                    </a:lnTo>
                    <a:lnTo>
                      <a:pt x="529" y="36"/>
                    </a:lnTo>
                    <a:lnTo>
                      <a:pt x="545" y="39"/>
                    </a:lnTo>
                    <a:lnTo>
                      <a:pt x="561" y="45"/>
                    </a:lnTo>
                    <a:lnTo>
                      <a:pt x="576" y="49"/>
                    </a:lnTo>
                    <a:lnTo>
                      <a:pt x="591" y="55"/>
                    </a:lnTo>
                    <a:lnTo>
                      <a:pt x="606" y="62"/>
                    </a:lnTo>
                    <a:lnTo>
                      <a:pt x="620" y="69"/>
                    </a:lnTo>
                    <a:lnTo>
                      <a:pt x="634" y="77"/>
                    </a:lnTo>
                    <a:lnTo>
                      <a:pt x="647" y="85"/>
                    </a:lnTo>
                    <a:lnTo>
                      <a:pt x="660" y="95"/>
                    </a:lnTo>
                    <a:lnTo>
                      <a:pt x="672" y="104"/>
                    </a:lnTo>
                    <a:lnTo>
                      <a:pt x="684" y="115"/>
                    </a:lnTo>
                    <a:lnTo>
                      <a:pt x="696" y="126"/>
                    </a:lnTo>
                    <a:lnTo>
                      <a:pt x="707" y="138"/>
                    </a:lnTo>
                    <a:lnTo>
                      <a:pt x="717" y="149"/>
                    </a:lnTo>
                    <a:lnTo>
                      <a:pt x="727" y="161"/>
                    </a:lnTo>
                    <a:lnTo>
                      <a:pt x="735" y="174"/>
                    </a:lnTo>
                    <a:lnTo>
                      <a:pt x="744" y="188"/>
                    </a:lnTo>
                    <a:lnTo>
                      <a:pt x="753" y="202"/>
                    </a:lnTo>
                    <a:lnTo>
                      <a:pt x="760" y="216"/>
                    </a:lnTo>
                    <a:lnTo>
                      <a:pt x="766" y="231"/>
                    </a:lnTo>
                    <a:lnTo>
                      <a:pt x="772" y="246"/>
                    </a:lnTo>
                    <a:lnTo>
                      <a:pt x="777" y="261"/>
                    </a:lnTo>
                    <a:lnTo>
                      <a:pt x="781" y="277"/>
                    </a:lnTo>
                    <a:lnTo>
                      <a:pt x="786" y="292"/>
                    </a:lnTo>
                    <a:lnTo>
                      <a:pt x="788" y="309"/>
                    </a:lnTo>
                    <a:lnTo>
                      <a:pt x="790" y="325"/>
                    </a:lnTo>
                    <a:lnTo>
                      <a:pt x="792" y="341"/>
                    </a:lnTo>
                    <a:lnTo>
                      <a:pt x="792" y="358"/>
                    </a:lnTo>
                    <a:lnTo>
                      <a:pt x="792" y="375"/>
                    </a:lnTo>
                    <a:lnTo>
                      <a:pt x="790" y="392"/>
                    </a:lnTo>
                    <a:lnTo>
                      <a:pt x="788" y="408"/>
                    </a:lnTo>
                    <a:lnTo>
                      <a:pt x="786" y="424"/>
                    </a:lnTo>
                    <a:lnTo>
                      <a:pt x="781" y="440"/>
                    </a:lnTo>
                    <a:lnTo>
                      <a:pt x="777" y="456"/>
                    </a:lnTo>
                    <a:lnTo>
                      <a:pt x="772" y="471"/>
                    </a:lnTo>
                    <a:lnTo>
                      <a:pt x="766" y="486"/>
                    </a:lnTo>
                    <a:lnTo>
                      <a:pt x="760" y="500"/>
                    </a:lnTo>
                    <a:lnTo>
                      <a:pt x="753" y="515"/>
                    </a:lnTo>
                    <a:lnTo>
                      <a:pt x="744" y="529"/>
                    </a:lnTo>
                    <a:lnTo>
                      <a:pt x="735" y="542"/>
                    </a:lnTo>
                    <a:lnTo>
                      <a:pt x="727" y="555"/>
                    </a:lnTo>
                    <a:lnTo>
                      <a:pt x="717" y="567"/>
                    </a:lnTo>
                    <a:lnTo>
                      <a:pt x="707" y="579"/>
                    </a:lnTo>
                    <a:lnTo>
                      <a:pt x="696" y="591"/>
                    </a:lnTo>
                    <a:lnTo>
                      <a:pt x="684" y="602"/>
                    </a:lnTo>
                    <a:lnTo>
                      <a:pt x="672" y="612"/>
                    </a:lnTo>
                    <a:lnTo>
                      <a:pt x="660" y="622"/>
                    </a:lnTo>
                    <a:lnTo>
                      <a:pt x="647" y="631"/>
                    </a:lnTo>
                    <a:lnTo>
                      <a:pt x="634" y="639"/>
                    </a:lnTo>
                    <a:lnTo>
                      <a:pt x="620" y="648"/>
                    </a:lnTo>
                    <a:lnTo>
                      <a:pt x="606" y="654"/>
                    </a:lnTo>
                    <a:lnTo>
                      <a:pt x="591" y="662"/>
                    </a:lnTo>
                    <a:lnTo>
                      <a:pt x="576" y="667"/>
                    </a:lnTo>
                    <a:lnTo>
                      <a:pt x="561" y="672"/>
                    </a:lnTo>
                    <a:lnTo>
                      <a:pt x="545" y="677"/>
                    </a:lnTo>
                    <a:lnTo>
                      <a:pt x="529" y="681"/>
                    </a:lnTo>
                    <a:lnTo>
                      <a:pt x="513" y="683"/>
                    </a:lnTo>
                    <a:lnTo>
                      <a:pt x="497" y="685"/>
                    </a:lnTo>
                    <a:lnTo>
                      <a:pt x="480" y="686"/>
                    </a:lnTo>
                    <a:lnTo>
                      <a:pt x="463" y="687"/>
                    </a:lnTo>
                    <a:lnTo>
                      <a:pt x="447" y="686"/>
                    </a:lnTo>
                    <a:lnTo>
                      <a:pt x="430" y="685"/>
                    </a:lnTo>
                    <a:lnTo>
                      <a:pt x="414" y="683"/>
                    </a:lnTo>
                    <a:lnTo>
                      <a:pt x="396" y="681"/>
                    </a:lnTo>
                    <a:lnTo>
                      <a:pt x="381" y="677"/>
                    </a:lnTo>
                    <a:lnTo>
                      <a:pt x="365" y="672"/>
                    </a:lnTo>
                    <a:lnTo>
                      <a:pt x="350" y="667"/>
                    </a:lnTo>
                    <a:lnTo>
                      <a:pt x="335" y="662"/>
                    </a:lnTo>
                    <a:lnTo>
                      <a:pt x="321" y="654"/>
                    </a:lnTo>
                    <a:lnTo>
                      <a:pt x="307" y="648"/>
                    </a:lnTo>
                    <a:lnTo>
                      <a:pt x="293" y="639"/>
                    </a:lnTo>
                    <a:lnTo>
                      <a:pt x="280" y="631"/>
                    </a:lnTo>
                    <a:lnTo>
                      <a:pt x="266" y="622"/>
                    </a:lnTo>
                    <a:lnTo>
                      <a:pt x="254" y="612"/>
                    </a:lnTo>
                    <a:lnTo>
                      <a:pt x="242" y="602"/>
                    </a:lnTo>
                    <a:lnTo>
                      <a:pt x="231" y="591"/>
                    </a:lnTo>
                    <a:lnTo>
                      <a:pt x="220" y="579"/>
                    </a:lnTo>
                    <a:lnTo>
                      <a:pt x="209" y="567"/>
                    </a:lnTo>
                    <a:lnTo>
                      <a:pt x="200" y="555"/>
                    </a:lnTo>
                    <a:lnTo>
                      <a:pt x="190" y="542"/>
                    </a:lnTo>
                    <a:lnTo>
                      <a:pt x="182" y="529"/>
                    </a:lnTo>
                    <a:lnTo>
                      <a:pt x="174" y="515"/>
                    </a:lnTo>
                    <a:lnTo>
                      <a:pt x="167" y="501"/>
                    </a:lnTo>
                    <a:lnTo>
                      <a:pt x="160" y="486"/>
                    </a:lnTo>
                    <a:lnTo>
                      <a:pt x="154" y="471"/>
                    </a:lnTo>
                    <a:lnTo>
                      <a:pt x="149" y="456"/>
                    </a:lnTo>
                    <a:lnTo>
                      <a:pt x="144" y="440"/>
                    </a:lnTo>
                    <a:lnTo>
                      <a:pt x="141" y="424"/>
                    </a:lnTo>
                    <a:lnTo>
                      <a:pt x="138" y="408"/>
                    </a:lnTo>
                    <a:lnTo>
                      <a:pt x="136" y="392"/>
                    </a:lnTo>
                    <a:lnTo>
                      <a:pt x="134" y="375"/>
                    </a:lnTo>
                    <a:lnTo>
                      <a:pt x="134" y="358"/>
                    </a:lnTo>
                    <a:lnTo>
                      <a:pt x="134" y="358"/>
                    </a:lnTo>
                    <a:close/>
                    <a:moveTo>
                      <a:pt x="214" y="849"/>
                    </a:moveTo>
                    <a:lnTo>
                      <a:pt x="178" y="742"/>
                    </a:lnTo>
                    <a:lnTo>
                      <a:pt x="176" y="738"/>
                    </a:lnTo>
                    <a:lnTo>
                      <a:pt x="172" y="734"/>
                    </a:lnTo>
                    <a:lnTo>
                      <a:pt x="167" y="732"/>
                    </a:lnTo>
                    <a:lnTo>
                      <a:pt x="161" y="732"/>
                    </a:lnTo>
                    <a:lnTo>
                      <a:pt x="45" y="756"/>
                    </a:lnTo>
                    <a:lnTo>
                      <a:pt x="163" y="555"/>
                    </a:lnTo>
                    <a:lnTo>
                      <a:pt x="178" y="576"/>
                    </a:lnTo>
                    <a:lnTo>
                      <a:pt x="195" y="596"/>
                    </a:lnTo>
                    <a:lnTo>
                      <a:pt x="214" y="616"/>
                    </a:lnTo>
                    <a:lnTo>
                      <a:pt x="233" y="634"/>
                    </a:lnTo>
                    <a:lnTo>
                      <a:pt x="254" y="650"/>
                    </a:lnTo>
                    <a:lnTo>
                      <a:pt x="277" y="665"/>
                    </a:lnTo>
                    <a:lnTo>
                      <a:pt x="300" y="678"/>
                    </a:lnTo>
                    <a:lnTo>
                      <a:pt x="324" y="689"/>
                    </a:lnTo>
                    <a:lnTo>
                      <a:pt x="214" y="849"/>
                    </a:lnTo>
                    <a:close/>
                    <a:moveTo>
                      <a:pt x="895" y="754"/>
                    </a:moveTo>
                    <a:lnTo>
                      <a:pt x="770" y="545"/>
                    </a:lnTo>
                    <a:lnTo>
                      <a:pt x="781" y="525"/>
                    </a:lnTo>
                    <a:lnTo>
                      <a:pt x="791" y="502"/>
                    </a:lnTo>
                    <a:lnTo>
                      <a:pt x="801" y="480"/>
                    </a:lnTo>
                    <a:lnTo>
                      <a:pt x="808" y="457"/>
                    </a:lnTo>
                    <a:lnTo>
                      <a:pt x="815" y="433"/>
                    </a:lnTo>
                    <a:lnTo>
                      <a:pt x="819" y="408"/>
                    </a:lnTo>
                    <a:lnTo>
                      <a:pt x="821" y="384"/>
                    </a:lnTo>
                    <a:lnTo>
                      <a:pt x="822" y="358"/>
                    </a:lnTo>
                    <a:lnTo>
                      <a:pt x="821" y="340"/>
                    </a:lnTo>
                    <a:lnTo>
                      <a:pt x="820" y="322"/>
                    </a:lnTo>
                    <a:lnTo>
                      <a:pt x="818" y="303"/>
                    </a:lnTo>
                    <a:lnTo>
                      <a:pt x="815" y="286"/>
                    </a:lnTo>
                    <a:lnTo>
                      <a:pt x="810" y="268"/>
                    </a:lnTo>
                    <a:lnTo>
                      <a:pt x="806" y="252"/>
                    </a:lnTo>
                    <a:lnTo>
                      <a:pt x="800" y="235"/>
                    </a:lnTo>
                    <a:lnTo>
                      <a:pt x="793" y="219"/>
                    </a:lnTo>
                    <a:lnTo>
                      <a:pt x="787" y="203"/>
                    </a:lnTo>
                    <a:lnTo>
                      <a:pt x="778" y="187"/>
                    </a:lnTo>
                    <a:lnTo>
                      <a:pt x="770" y="172"/>
                    </a:lnTo>
                    <a:lnTo>
                      <a:pt x="761" y="158"/>
                    </a:lnTo>
                    <a:lnTo>
                      <a:pt x="750" y="144"/>
                    </a:lnTo>
                    <a:lnTo>
                      <a:pt x="740" y="130"/>
                    </a:lnTo>
                    <a:lnTo>
                      <a:pt x="729" y="117"/>
                    </a:lnTo>
                    <a:lnTo>
                      <a:pt x="716" y="104"/>
                    </a:lnTo>
                    <a:lnTo>
                      <a:pt x="704" y="93"/>
                    </a:lnTo>
                    <a:lnTo>
                      <a:pt x="692" y="81"/>
                    </a:lnTo>
                    <a:lnTo>
                      <a:pt x="678" y="70"/>
                    </a:lnTo>
                    <a:lnTo>
                      <a:pt x="664" y="61"/>
                    </a:lnTo>
                    <a:lnTo>
                      <a:pt x="649" y="51"/>
                    </a:lnTo>
                    <a:lnTo>
                      <a:pt x="634" y="42"/>
                    </a:lnTo>
                    <a:lnTo>
                      <a:pt x="619" y="35"/>
                    </a:lnTo>
                    <a:lnTo>
                      <a:pt x="603" y="27"/>
                    </a:lnTo>
                    <a:lnTo>
                      <a:pt x="587" y="21"/>
                    </a:lnTo>
                    <a:lnTo>
                      <a:pt x="570" y="16"/>
                    </a:lnTo>
                    <a:lnTo>
                      <a:pt x="553" y="10"/>
                    </a:lnTo>
                    <a:lnTo>
                      <a:pt x="535" y="7"/>
                    </a:lnTo>
                    <a:lnTo>
                      <a:pt x="517" y="4"/>
                    </a:lnTo>
                    <a:lnTo>
                      <a:pt x="500" y="1"/>
                    </a:lnTo>
                    <a:lnTo>
                      <a:pt x="482" y="0"/>
                    </a:lnTo>
                    <a:lnTo>
                      <a:pt x="463" y="0"/>
                    </a:lnTo>
                    <a:lnTo>
                      <a:pt x="445" y="0"/>
                    </a:lnTo>
                    <a:lnTo>
                      <a:pt x="426" y="1"/>
                    </a:lnTo>
                    <a:lnTo>
                      <a:pt x="408" y="4"/>
                    </a:lnTo>
                    <a:lnTo>
                      <a:pt x="391" y="7"/>
                    </a:lnTo>
                    <a:lnTo>
                      <a:pt x="374" y="10"/>
                    </a:lnTo>
                    <a:lnTo>
                      <a:pt x="357" y="16"/>
                    </a:lnTo>
                    <a:lnTo>
                      <a:pt x="340" y="21"/>
                    </a:lnTo>
                    <a:lnTo>
                      <a:pt x="324" y="27"/>
                    </a:lnTo>
                    <a:lnTo>
                      <a:pt x="308" y="35"/>
                    </a:lnTo>
                    <a:lnTo>
                      <a:pt x="293" y="42"/>
                    </a:lnTo>
                    <a:lnTo>
                      <a:pt x="278" y="51"/>
                    </a:lnTo>
                    <a:lnTo>
                      <a:pt x="263" y="61"/>
                    </a:lnTo>
                    <a:lnTo>
                      <a:pt x="249" y="70"/>
                    </a:lnTo>
                    <a:lnTo>
                      <a:pt x="235" y="81"/>
                    </a:lnTo>
                    <a:lnTo>
                      <a:pt x="222" y="93"/>
                    </a:lnTo>
                    <a:lnTo>
                      <a:pt x="209" y="104"/>
                    </a:lnTo>
                    <a:lnTo>
                      <a:pt x="198" y="117"/>
                    </a:lnTo>
                    <a:lnTo>
                      <a:pt x="187" y="130"/>
                    </a:lnTo>
                    <a:lnTo>
                      <a:pt x="176" y="144"/>
                    </a:lnTo>
                    <a:lnTo>
                      <a:pt x="165" y="158"/>
                    </a:lnTo>
                    <a:lnTo>
                      <a:pt x="156" y="172"/>
                    </a:lnTo>
                    <a:lnTo>
                      <a:pt x="147" y="187"/>
                    </a:lnTo>
                    <a:lnTo>
                      <a:pt x="140" y="203"/>
                    </a:lnTo>
                    <a:lnTo>
                      <a:pt x="132" y="219"/>
                    </a:lnTo>
                    <a:lnTo>
                      <a:pt x="126" y="235"/>
                    </a:lnTo>
                    <a:lnTo>
                      <a:pt x="121" y="252"/>
                    </a:lnTo>
                    <a:lnTo>
                      <a:pt x="115" y="268"/>
                    </a:lnTo>
                    <a:lnTo>
                      <a:pt x="112" y="286"/>
                    </a:lnTo>
                    <a:lnTo>
                      <a:pt x="109" y="303"/>
                    </a:lnTo>
                    <a:lnTo>
                      <a:pt x="107" y="322"/>
                    </a:lnTo>
                    <a:lnTo>
                      <a:pt x="105" y="340"/>
                    </a:lnTo>
                    <a:lnTo>
                      <a:pt x="105" y="358"/>
                    </a:lnTo>
                    <a:lnTo>
                      <a:pt x="105" y="380"/>
                    </a:lnTo>
                    <a:lnTo>
                      <a:pt x="107" y="403"/>
                    </a:lnTo>
                    <a:lnTo>
                      <a:pt x="111" y="424"/>
                    </a:lnTo>
                    <a:lnTo>
                      <a:pt x="115" y="446"/>
                    </a:lnTo>
                    <a:lnTo>
                      <a:pt x="121" y="466"/>
                    </a:lnTo>
                    <a:lnTo>
                      <a:pt x="128" y="486"/>
                    </a:lnTo>
                    <a:lnTo>
                      <a:pt x="137" y="505"/>
                    </a:lnTo>
                    <a:lnTo>
                      <a:pt x="145" y="525"/>
                    </a:lnTo>
                    <a:lnTo>
                      <a:pt x="2" y="770"/>
                    </a:lnTo>
                    <a:lnTo>
                      <a:pt x="0" y="773"/>
                    </a:lnTo>
                    <a:lnTo>
                      <a:pt x="0" y="777"/>
                    </a:lnTo>
                    <a:lnTo>
                      <a:pt x="1" y="781"/>
                    </a:lnTo>
                    <a:lnTo>
                      <a:pt x="3" y="786"/>
                    </a:lnTo>
                    <a:lnTo>
                      <a:pt x="5" y="789"/>
                    </a:lnTo>
                    <a:lnTo>
                      <a:pt x="9" y="791"/>
                    </a:lnTo>
                    <a:lnTo>
                      <a:pt x="14" y="792"/>
                    </a:lnTo>
                    <a:lnTo>
                      <a:pt x="18" y="791"/>
                    </a:lnTo>
                    <a:lnTo>
                      <a:pt x="154" y="764"/>
                    </a:lnTo>
                    <a:lnTo>
                      <a:pt x="194" y="886"/>
                    </a:lnTo>
                    <a:lnTo>
                      <a:pt x="196" y="889"/>
                    </a:lnTo>
                    <a:lnTo>
                      <a:pt x="200" y="893"/>
                    </a:lnTo>
                    <a:lnTo>
                      <a:pt x="203" y="895"/>
                    </a:lnTo>
                    <a:lnTo>
                      <a:pt x="207" y="896"/>
                    </a:lnTo>
                    <a:lnTo>
                      <a:pt x="208" y="896"/>
                    </a:lnTo>
                    <a:lnTo>
                      <a:pt x="209" y="897"/>
                    </a:lnTo>
                    <a:lnTo>
                      <a:pt x="213" y="896"/>
                    </a:lnTo>
                    <a:lnTo>
                      <a:pt x="216" y="895"/>
                    </a:lnTo>
                    <a:lnTo>
                      <a:pt x="219" y="893"/>
                    </a:lnTo>
                    <a:lnTo>
                      <a:pt x="221" y="890"/>
                    </a:lnTo>
                    <a:lnTo>
                      <a:pt x="353" y="700"/>
                    </a:lnTo>
                    <a:lnTo>
                      <a:pt x="379" y="708"/>
                    </a:lnTo>
                    <a:lnTo>
                      <a:pt x="407" y="713"/>
                    </a:lnTo>
                    <a:lnTo>
                      <a:pt x="421" y="714"/>
                    </a:lnTo>
                    <a:lnTo>
                      <a:pt x="435" y="716"/>
                    </a:lnTo>
                    <a:lnTo>
                      <a:pt x="449" y="717"/>
                    </a:lnTo>
                    <a:lnTo>
                      <a:pt x="463" y="717"/>
                    </a:lnTo>
                    <a:lnTo>
                      <a:pt x="488" y="716"/>
                    </a:lnTo>
                    <a:lnTo>
                      <a:pt x="513" y="714"/>
                    </a:lnTo>
                    <a:lnTo>
                      <a:pt x="537" y="710"/>
                    </a:lnTo>
                    <a:lnTo>
                      <a:pt x="560" y="703"/>
                    </a:lnTo>
                    <a:lnTo>
                      <a:pt x="673" y="889"/>
                    </a:lnTo>
                    <a:lnTo>
                      <a:pt x="676" y="893"/>
                    </a:lnTo>
                    <a:lnTo>
                      <a:pt x="679" y="895"/>
                    </a:lnTo>
                    <a:lnTo>
                      <a:pt x="682" y="896"/>
                    </a:lnTo>
                    <a:lnTo>
                      <a:pt x="686" y="897"/>
                    </a:lnTo>
                    <a:lnTo>
                      <a:pt x="687" y="897"/>
                    </a:lnTo>
                    <a:lnTo>
                      <a:pt x="688" y="896"/>
                    </a:lnTo>
                    <a:lnTo>
                      <a:pt x="692" y="895"/>
                    </a:lnTo>
                    <a:lnTo>
                      <a:pt x="696" y="894"/>
                    </a:lnTo>
                    <a:lnTo>
                      <a:pt x="698" y="890"/>
                    </a:lnTo>
                    <a:lnTo>
                      <a:pt x="700" y="886"/>
                    </a:lnTo>
                    <a:lnTo>
                      <a:pt x="743" y="763"/>
                    </a:lnTo>
                    <a:lnTo>
                      <a:pt x="880" y="777"/>
                    </a:lnTo>
                    <a:lnTo>
                      <a:pt x="884" y="776"/>
                    </a:lnTo>
                    <a:lnTo>
                      <a:pt x="888" y="775"/>
                    </a:lnTo>
                    <a:lnTo>
                      <a:pt x="892" y="773"/>
                    </a:lnTo>
                    <a:lnTo>
                      <a:pt x="895" y="770"/>
                    </a:lnTo>
                    <a:lnTo>
                      <a:pt x="896" y="766"/>
                    </a:lnTo>
                    <a:lnTo>
                      <a:pt x="897" y="762"/>
                    </a:lnTo>
                    <a:lnTo>
                      <a:pt x="896" y="758"/>
                    </a:lnTo>
                    <a:lnTo>
                      <a:pt x="895" y="755"/>
                    </a:lnTo>
                    <a:lnTo>
                      <a:pt x="895" y="754"/>
                    </a:ln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40" name="Freeform 309"/>
              <p:cNvSpPr>
                <a:spLocks noEditPoints="1"/>
              </p:cNvSpPr>
              <p:nvPr/>
            </p:nvSpPr>
            <p:spPr bwMode="auto">
              <a:xfrm>
                <a:off x="7135813" y="1976438"/>
                <a:ext cx="114300" cy="114300"/>
              </a:xfrm>
              <a:custGeom>
                <a:avLst/>
                <a:gdLst>
                  <a:gd name="T0" fmla="*/ 242 w 358"/>
                  <a:gd name="T1" fmla="*/ 201 h 359"/>
                  <a:gd name="T2" fmla="*/ 239 w 358"/>
                  <a:gd name="T3" fmla="*/ 209 h 359"/>
                  <a:gd name="T4" fmla="*/ 272 w 358"/>
                  <a:gd name="T5" fmla="*/ 308 h 359"/>
                  <a:gd name="T6" fmla="*/ 183 w 358"/>
                  <a:gd name="T7" fmla="*/ 255 h 359"/>
                  <a:gd name="T8" fmla="*/ 176 w 358"/>
                  <a:gd name="T9" fmla="*/ 255 h 359"/>
                  <a:gd name="T10" fmla="*/ 87 w 358"/>
                  <a:gd name="T11" fmla="*/ 308 h 359"/>
                  <a:gd name="T12" fmla="*/ 119 w 358"/>
                  <a:gd name="T13" fmla="*/ 209 h 359"/>
                  <a:gd name="T14" fmla="*/ 117 w 358"/>
                  <a:gd name="T15" fmla="*/ 201 h 359"/>
                  <a:gd name="T16" fmla="*/ 56 w 358"/>
                  <a:gd name="T17" fmla="*/ 149 h 359"/>
                  <a:gd name="T18" fmla="*/ 123 w 358"/>
                  <a:gd name="T19" fmla="*/ 149 h 359"/>
                  <a:gd name="T20" fmla="*/ 131 w 358"/>
                  <a:gd name="T21" fmla="*/ 145 h 359"/>
                  <a:gd name="T22" fmla="*/ 179 w 358"/>
                  <a:gd name="T23" fmla="*/ 48 h 359"/>
                  <a:gd name="T24" fmla="*/ 228 w 358"/>
                  <a:gd name="T25" fmla="*/ 145 h 359"/>
                  <a:gd name="T26" fmla="*/ 234 w 358"/>
                  <a:gd name="T27" fmla="*/ 149 h 359"/>
                  <a:gd name="T28" fmla="*/ 303 w 358"/>
                  <a:gd name="T29" fmla="*/ 149 h 359"/>
                  <a:gd name="T30" fmla="*/ 343 w 358"/>
                  <a:gd name="T31" fmla="*/ 119 h 359"/>
                  <a:gd name="T32" fmla="*/ 193 w 358"/>
                  <a:gd name="T33" fmla="*/ 8 h 359"/>
                  <a:gd name="T34" fmla="*/ 187 w 358"/>
                  <a:gd name="T35" fmla="*/ 2 h 359"/>
                  <a:gd name="T36" fmla="*/ 179 w 358"/>
                  <a:gd name="T37" fmla="*/ 0 h 359"/>
                  <a:gd name="T38" fmla="*/ 171 w 358"/>
                  <a:gd name="T39" fmla="*/ 2 h 359"/>
                  <a:gd name="T40" fmla="*/ 166 w 358"/>
                  <a:gd name="T41" fmla="*/ 8 h 359"/>
                  <a:gd name="T42" fmla="*/ 15 w 358"/>
                  <a:gd name="T43" fmla="*/ 119 h 359"/>
                  <a:gd name="T44" fmla="*/ 7 w 358"/>
                  <a:gd name="T45" fmla="*/ 122 h 359"/>
                  <a:gd name="T46" fmla="*/ 0 w 358"/>
                  <a:gd name="T47" fmla="*/ 130 h 359"/>
                  <a:gd name="T48" fmla="*/ 0 w 358"/>
                  <a:gd name="T49" fmla="*/ 138 h 359"/>
                  <a:gd name="T50" fmla="*/ 6 w 358"/>
                  <a:gd name="T51" fmla="*/ 146 h 359"/>
                  <a:gd name="T52" fmla="*/ 45 w 358"/>
                  <a:gd name="T53" fmla="*/ 339 h 359"/>
                  <a:gd name="T54" fmla="*/ 45 w 358"/>
                  <a:gd name="T55" fmla="*/ 348 h 359"/>
                  <a:gd name="T56" fmla="*/ 50 w 358"/>
                  <a:gd name="T57" fmla="*/ 355 h 359"/>
                  <a:gd name="T58" fmla="*/ 59 w 358"/>
                  <a:gd name="T59" fmla="*/ 359 h 359"/>
                  <a:gd name="T60" fmla="*/ 68 w 358"/>
                  <a:gd name="T61" fmla="*/ 356 h 359"/>
                  <a:gd name="T62" fmla="*/ 291 w 358"/>
                  <a:gd name="T63" fmla="*/ 356 h 359"/>
                  <a:gd name="T64" fmla="*/ 299 w 358"/>
                  <a:gd name="T65" fmla="*/ 359 h 359"/>
                  <a:gd name="T66" fmla="*/ 308 w 358"/>
                  <a:gd name="T67" fmla="*/ 355 h 359"/>
                  <a:gd name="T68" fmla="*/ 313 w 358"/>
                  <a:gd name="T69" fmla="*/ 348 h 359"/>
                  <a:gd name="T70" fmla="*/ 312 w 358"/>
                  <a:gd name="T71" fmla="*/ 339 h 359"/>
                  <a:gd name="T72" fmla="*/ 353 w 358"/>
                  <a:gd name="T73" fmla="*/ 146 h 359"/>
                  <a:gd name="T74" fmla="*/ 358 w 358"/>
                  <a:gd name="T75" fmla="*/ 138 h 359"/>
                  <a:gd name="T76" fmla="*/ 357 w 358"/>
                  <a:gd name="T77" fmla="*/ 130 h 359"/>
                  <a:gd name="T78" fmla="*/ 352 w 358"/>
                  <a:gd name="T79" fmla="*/ 122 h 359"/>
                  <a:gd name="T80" fmla="*/ 343 w 358"/>
                  <a:gd name="T81" fmla="*/ 119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58" h="359">
                    <a:moveTo>
                      <a:pt x="244" y="197"/>
                    </a:moveTo>
                    <a:lnTo>
                      <a:pt x="242" y="201"/>
                    </a:lnTo>
                    <a:lnTo>
                      <a:pt x="240" y="205"/>
                    </a:lnTo>
                    <a:lnTo>
                      <a:pt x="239" y="209"/>
                    </a:lnTo>
                    <a:lnTo>
                      <a:pt x="240" y="214"/>
                    </a:lnTo>
                    <a:lnTo>
                      <a:pt x="272" y="308"/>
                    </a:lnTo>
                    <a:lnTo>
                      <a:pt x="187" y="256"/>
                    </a:lnTo>
                    <a:lnTo>
                      <a:pt x="183" y="255"/>
                    </a:lnTo>
                    <a:lnTo>
                      <a:pt x="179" y="254"/>
                    </a:lnTo>
                    <a:lnTo>
                      <a:pt x="176" y="255"/>
                    </a:lnTo>
                    <a:lnTo>
                      <a:pt x="171" y="256"/>
                    </a:lnTo>
                    <a:lnTo>
                      <a:pt x="87" y="308"/>
                    </a:lnTo>
                    <a:lnTo>
                      <a:pt x="119" y="214"/>
                    </a:lnTo>
                    <a:lnTo>
                      <a:pt x="119" y="209"/>
                    </a:lnTo>
                    <a:lnTo>
                      <a:pt x="119" y="205"/>
                    </a:lnTo>
                    <a:lnTo>
                      <a:pt x="117" y="201"/>
                    </a:lnTo>
                    <a:lnTo>
                      <a:pt x="114" y="197"/>
                    </a:lnTo>
                    <a:lnTo>
                      <a:pt x="56" y="149"/>
                    </a:lnTo>
                    <a:lnTo>
                      <a:pt x="119" y="149"/>
                    </a:lnTo>
                    <a:lnTo>
                      <a:pt x="123" y="149"/>
                    </a:lnTo>
                    <a:lnTo>
                      <a:pt x="127" y="147"/>
                    </a:lnTo>
                    <a:lnTo>
                      <a:pt x="131" y="145"/>
                    </a:lnTo>
                    <a:lnTo>
                      <a:pt x="133" y="141"/>
                    </a:lnTo>
                    <a:lnTo>
                      <a:pt x="179" y="48"/>
                    </a:lnTo>
                    <a:lnTo>
                      <a:pt x="226" y="141"/>
                    </a:lnTo>
                    <a:lnTo>
                      <a:pt x="228" y="145"/>
                    </a:lnTo>
                    <a:lnTo>
                      <a:pt x="231" y="147"/>
                    </a:lnTo>
                    <a:lnTo>
                      <a:pt x="234" y="149"/>
                    </a:lnTo>
                    <a:lnTo>
                      <a:pt x="239" y="149"/>
                    </a:lnTo>
                    <a:lnTo>
                      <a:pt x="303" y="149"/>
                    </a:lnTo>
                    <a:lnTo>
                      <a:pt x="244" y="197"/>
                    </a:lnTo>
                    <a:close/>
                    <a:moveTo>
                      <a:pt x="343" y="119"/>
                    </a:moveTo>
                    <a:lnTo>
                      <a:pt x="248" y="119"/>
                    </a:lnTo>
                    <a:lnTo>
                      <a:pt x="193" y="8"/>
                    </a:lnTo>
                    <a:lnTo>
                      <a:pt x="191" y="5"/>
                    </a:lnTo>
                    <a:lnTo>
                      <a:pt x="187" y="2"/>
                    </a:lnTo>
                    <a:lnTo>
                      <a:pt x="183" y="0"/>
                    </a:lnTo>
                    <a:lnTo>
                      <a:pt x="179" y="0"/>
                    </a:lnTo>
                    <a:lnTo>
                      <a:pt x="176" y="0"/>
                    </a:lnTo>
                    <a:lnTo>
                      <a:pt x="171" y="2"/>
                    </a:lnTo>
                    <a:lnTo>
                      <a:pt x="168" y="5"/>
                    </a:lnTo>
                    <a:lnTo>
                      <a:pt x="166" y="8"/>
                    </a:lnTo>
                    <a:lnTo>
                      <a:pt x="110" y="119"/>
                    </a:lnTo>
                    <a:lnTo>
                      <a:pt x="15" y="119"/>
                    </a:lnTo>
                    <a:lnTo>
                      <a:pt x="10" y="120"/>
                    </a:lnTo>
                    <a:lnTo>
                      <a:pt x="7" y="122"/>
                    </a:lnTo>
                    <a:lnTo>
                      <a:pt x="3" y="125"/>
                    </a:lnTo>
                    <a:lnTo>
                      <a:pt x="0" y="130"/>
                    </a:lnTo>
                    <a:lnTo>
                      <a:pt x="0" y="134"/>
                    </a:lnTo>
                    <a:lnTo>
                      <a:pt x="0" y="138"/>
                    </a:lnTo>
                    <a:lnTo>
                      <a:pt x="2" y="143"/>
                    </a:lnTo>
                    <a:lnTo>
                      <a:pt x="6" y="146"/>
                    </a:lnTo>
                    <a:lnTo>
                      <a:pt x="87" y="214"/>
                    </a:lnTo>
                    <a:lnTo>
                      <a:pt x="45" y="339"/>
                    </a:lnTo>
                    <a:lnTo>
                      <a:pt x="45" y="344"/>
                    </a:lnTo>
                    <a:lnTo>
                      <a:pt x="45" y="348"/>
                    </a:lnTo>
                    <a:lnTo>
                      <a:pt x="47" y="352"/>
                    </a:lnTo>
                    <a:lnTo>
                      <a:pt x="50" y="355"/>
                    </a:lnTo>
                    <a:lnTo>
                      <a:pt x="55" y="357"/>
                    </a:lnTo>
                    <a:lnTo>
                      <a:pt x="59" y="359"/>
                    </a:lnTo>
                    <a:lnTo>
                      <a:pt x="63" y="359"/>
                    </a:lnTo>
                    <a:lnTo>
                      <a:pt x="68" y="356"/>
                    </a:lnTo>
                    <a:lnTo>
                      <a:pt x="179" y="287"/>
                    </a:lnTo>
                    <a:lnTo>
                      <a:pt x="291" y="356"/>
                    </a:lnTo>
                    <a:lnTo>
                      <a:pt x="294" y="359"/>
                    </a:lnTo>
                    <a:lnTo>
                      <a:pt x="299" y="359"/>
                    </a:lnTo>
                    <a:lnTo>
                      <a:pt x="304" y="357"/>
                    </a:lnTo>
                    <a:lnTo>
                      <a:pt x="308" y="355"/>
                    </a:lnTo>
                    <a:lnTo>
                      <a:pt x="311" y="352"/>
                    </a:lnTo>
                    <a:lnTo>
                      <a:pt x="313" y="348"/>
                    </a:lnTo>
                    <a:lnTo>
                      <a:pt x="313" y="344"/>
                    </a:lnTo>
                    <a:lnTo>
                      <a:pt x="312" y="339"/>
                    </a:lnTo>
                    <a:lnTo>
                      <a:pt x="272" y="214"/>
                    </a:lnTo>
                    <a:lnTo>
                      <a:pt x="353" y="146"/>
                    </a:lnTo>
                    <a:lnTo>
                      <a:pt x="356" y="143"/>
                    </a:lnTo>
                    <a:lnTo>
                      <a:pt x="358" y="138"/>
                    </a:lnTo>
                    <a:lnTo>
                      <a:pt x="358" y="134"/>
                    </a:lnTo>
                    <a:lnTo>
                      <a:pt x="357" y="130"/>
                    </a:lnTo>
                    <a:lnTo>
                      <a:pt x="355" y="125"/>
                    </a:lnTo>
                    <a:lnTo>
                      <a:pt x="352" y="122"/>
                    </a:lnTo>
                    <a:lnTo>
                      <a:pt x="348" y="120"/>
                    </a:lnTo>
                    <a:lnTo>
                      <a:pt x="343" y="119"/>
                    </a:ln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grpSp>
        <p:nvGrpSpPr>
          <p:cNvPr id="41" name="Group 40"/>
          <p:cNvGrpSpPr/>
          <p:nvPr/>
        </p:nvGrpSpPr>
        <p:grpSpPr>
          <a:xfrm>
            <a:off x="838200" y="4501249"/>
            <a:ext cx="10706099" cy="1067218"/>
            <a:chOff x="838200" y="1812991"/>
            <a:chExt cx="10706099" cy="1067218"/>
          </a:xfrm>
        </p:grpSpPr>
        <p:sp>
          <p:nvSpPr>
            <p:cNvPr id="42" name="Oval 108"/>
            <p:cNvSpPr>
              <a:spLocks noChangeArrowheads="1"/>
            </p:cNvSpPr>
            <p:nvPr/>
          </p:nvSpPr>
          <p:spPr bwMode="auto">
            <a:xfrm>
              <a:off x="838200" y="1812991"/>
              <a:ext cx="1065348" cy="1067218"/>
            </a:xfrm>
            <a:prstGeom prst="ellipse">
              <a:avLst/>
            </a:prstGeom>
            <a:solidFill>
              <a:schemeClr val="tx2"/>
            </a:solidFill>
            <a:ln>
              <a:solidFill>
                <a:schemeClr val="tx2"/>
              </a:solidFill>
            </a:ln>
          </p:spPr>
          <p:txBody>
            <a:bodyPr vert="horz" wrap="square" lIns="91440" tIns="45720" rIns="91440" bIns="45720" numCol="1" anchor="t" anchorCtr="0" compatLnSpc="1">
              <a:prstTxWarp prst="textNoShape">
                <a:avLst/>
              </a:prstTxWarp>
            </a:bodyPr>
            <a:lstStyle/>
            <a:p>
              <a:endParaRPr lang="en-US"/>
            </a:p>
          </p:txBody>
        </p:sp>
        <p:sp>
          <p:nvSpPr>
            <p:cNvPr id="43" name="Rectangle 42"/>
            <p:cNvSpPr>
              <a:spLocks/>
            </p:cNvSpPr>
            <p:nvPr/>
          </p:nvSpPr>
          <p:spPr bwMode="auto">
            <a:xfrm>
              <a:off x="1720666" y="1867318"/>
              <a:ext cx="9823633" cy="1012891"/>
            </a:xfrm>
            <a:prstGeom prst="rect">
              <a:avLst/>
            </a:prstGeom>
            <a:solidFill>
              <a:schemeClr val="bg1"/>
            </a:solidFill>
            <a:ln w="3175" cap="flat">
              <a:solidFill>
                <a:schemeClr val="tx2"/>
              </a:solidFill>
              <a:prstDash val="solid"/>
              <a:miter lim="800000"/>
              <a:headEnd/>
              <a:tailEnd/>
            </a:ln>
            <a:effectLst>
              <a:outerShdw blurRad="38100" dist="25400" dir="5400000" algn="t" rotWithShape="0">
                <a:prstClr val="black">
                  <a:alpha val="20000"/>
                </a:prstClr>
              </a:outerShdw>
            </a:effectLst>
          </p:spPr>
          <p:txBody>
            <a:bodyPr vert="horz" wrap="square" lIns="91440" tIns="45720" rIns="91440" bIns="45720" numCol="1" anchor="t" anchorCtr="0" compatLnSpc="1">
              <a:prstTxWarp prst="textNoShape">
                <a:avLst/>
              </a:prstTxWarp>
              <a:noAutofit/>
            </a:bodyPr>
            <a:lstStyle/>
            <a:p>
              <a:pPr lvl="0">
                <a:defRPr/>
              </a:pPr>
              <a:r>
                <a:rPr lang="en-US" dirty="0"/>
                <a:t>Manage cash flow with easy techniques and tools by eliminating unnecessary expenses, and enforce payment discipline of the debt collection process  with automated notifications of overdue payment.</a:t>
              </a:r>
              <a:endParaRPr lang="en-US" dirty="0"/>
            </a:p>
          </p:txBody>
        </p:sp>
        <p:sp>
          <p:nvSpPr>
            <p:cNvPr id="44" name="Oval 108"/>
            <p:cNvSpPr>
              <a:spLocks noChangeArrowheads="1"/>
            </p:cNvSpPr>
            <p:nvPr/>
          </p:nvSpPr>
          <p:spPr bwMode="auto">
            <a:xfrm>
              <a:off x="925892" y="1900836"/>
              <a:ext cx="889963" cy="891527"/>
            </a:xfrm>
            <a:prstGeom prst="ellipse">
              <a:avLst/>
            </a:prstGeom>
            <a:solidFill>
              <a:schemeClr val="bg1"/>
            </a:solidFill>
            <a:ln>
              <a:noFill/>
            </a:ln>
            <a:effectLst>
              <a:outerShdw blurRad="50800" dist="38100" dir="5400000" algn="t"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grpSp>
          <p:nvGrpSpPr>
            <p:cNvPr id="45" name="Group 44"/>
            <p:cNvGrpSpPr/>
            <p:nvPr/>
          </p:nvGrpSpPr>
          <p:grpSpPr>
            <a:xfrm>
              <a:off x="1168940" y="2163863"/>
              <a:ext cx="412474" cy="410182"/>
              <a:chOff x="7045325" y="1919288"/>
              <a:chExt cx="285750" cy="284162"/>
            </a:xfrm>
            <a:solidFill>
              <a:schemeClr val="accent6">
                <a:lumMod val="50000"/>
              </a:schemeClr>
            </a:solidFill>
          </p:grpSpPr>
          <p:sp>
            <p:nvSpPr>
              <p:cNvPr id="46" name="Freeform 308"/>
              <p:cNvSpPr>
                <a:spLocks noEditPoints="1"/>
              </p:cNvSpPr>
              <p:nvPr/>
            </p:nvSpPr>
            <p:spPr bwMode="auto">
              <a:xfrm>
                <a:off x="7045325" y="1919288"/>
                <a:ext cx="285750" cy="284162"/>
              </a:xfrm>
              <a:custGeom>
                <a:avLst/>
                <a:gdLst>
                  <a:gd name="T0" fmla="*/ 718 w 897"/>
                  <a:gd name="T1" fmla="*/ 742 h 897"/>
                  <a:gd name="T2" fmla="*/ 658 w 897"/>
                  <a:gd name="T3" fmla="*/ 659 h 897"/>
                  <a:gd name="T4" fmla="*/ 750 w 897"/>
                  <a:gd name="T5" fmla="*/ 573 h 897"/>
                  <a:gd name="T6" fmla="*/ 136 w 897"/>
                  <a:gd name="T7" fmla="*/ 325 h 897"/>
                  <a:gd name="T8" fmla="*/ 154 w 897"/>
                  <a:gd name="T9" fmla="*/ 246 h 897"/>
                  <a:gd name="T10" fmla="*/ 190 w 897"/>
                  <a:gd name="T11" fmla="*/ 174 h 897"/>
                  <a:gd name="T12" fmla="*/ 242 w 897"/>
                  <a:gd name="T13" fmla="*/ 115 h 897"/>
                  <a:gd name="T14" fmla="*/ 307 w 897"/>
                  <a:gd name="T15" fmla="*/ 69 h 897"/>
                  <a:gd name="T16" fmla="*/ 381 w 897"/>
                  <a:gd name="T17" fmla="*/ 39 h 897"/>
                  <a:gd name="T18" fmla="*/ 463 w 897"/>
                  <a:gd name="T19" fmla="*/ 30 h 897"/>
                  <a:gd name="T20" fmla="*/ 545 w 897"/>
                  <a:gd name="T21" fmla="*/ 39 h 897"/>
                  <a:gd name="T22" fmla="*/ 620 w 897"/>
                  <a:gd name="T23" fmla="*/ 69 h 897"/>
                  <a:gd name="T24" fmla="*/ 684 w 897"/>
                  <a:gd name="T25" fmla="*/ 115 h 897"/>
                  <a:gd name="T26" fmla="*/ 735 w 897"/>
                  <a:gd name="T27" fmla="*/ 174 h 897"/>
                  <a:gd name="T28" fmla="*/ 772 w 897"/>
                  <a:gd name="T29" fmla="*/ 246 h 897"/>
                  <a:gd name="T30" fmla="*/ 790 w 897"/>
                  <a:gd name="T31" fmla="*/ 325 h 897"/>
                  <a:gd name="T32" fmla="*/ 788 w 897"/>
                  <a:gd name="T33" fmla="*/ 408 h 897"/>
                  <a:gd name="T34" fmla="*/ 766 w 897"/>
                  <a:gd name="T35" fmla="*/ 486 h 897"/>
                  <a:gd name="T36" fmla="*/ 727 w 897"/>
                  <a:gd name="T37" fmla="*/ 555 h 897"/>
                  <a:gd name="T38" fmla="*/ 672 w 897"/>
                  <a:gd name="T39" fmla="*/ 612 h 897"/>
                  <a:gd name="T40" fmla="*/ 606 w 897"/>
                  <a:gd name="T41" fmla="*/ 654 h 897"/>
                  <a:gd name="T42" fmla="*/ 529 w 897"/>
                  <a:gd name="T43" fmla="*/ 681 h 897"/>
                  <a:gd name="T44" fmla="*/ 447 w 897"/>
                  <a:gd name="T45" fmla="*/ 686 h 897"/>
                  <a:gd name="T46" fmla="*/ 365 w 897"/>
                  <a:gd name="T47" fmla="*/ 672 h 897"/>
                  <a:gd name="T48" fmla="*/ 293 w 897"/>
                  <a:gd name="T49" fmla="*/ 639 h 897"/>
                  <a:gd name="T50" fmla="*/ 231 w 897"/>
                  <a:gd name="T51" fmla="*/ 591 h 897"/>
                  <a:gd name="T52" fmla="*/ 182 w 897"/>
                  <a:gd name="T53" fmla="*/ 529 h 897"/>
                  <a:gd name="T54" fmla="*/ 149 w 897"/>
                  <a:gd name="T55" fmla="*/ 456 h 897"/>
                  <a:gd name="T56" fmla="*/ 134 w 897"/>
                  <a:gd name="T57" fmla="*/ 375 h 897"/>
                  <a:gd name="T58" fmla="*/ 176 w 897"/>
                  <a:gd name="T59" fmla="*/ 738 h 897"/>
                  <a:gd name="T60" fmla="*/ 163 w 897"/>
                  <a:gd name="T61" fmla="*/ 555 h 897"/>
                  <a:gd name="T62" fmla="*/ 254 w 897"/>
                  <a:gd name="T63" fmla="*/ 650 h 897"/>
                  <a:gd name="T64" fmla="*/ 895 w 897"/>
                  <a:gd name="T65" fmla="*/ 754 h 897"/>
                  <a:gd name="T66" fmla="*/ 808 w 897"/>
                  <a:gd name="T67" fmla="*/ 457 h 897"/>
                  <a:gd name="T68" fmla="*/ 821 w 897"/>
                  <a:gd name="T69" fmla="*/ 340 h 897"/>
                  <a:gd name="T70" fmla="*/ 806 w 897"/>
                  <a:gd name="T71" fmla="*/ 252 h 897"/>
                  <a:gd name="T72" fmla="*/ 770 w 897"/>
                  <a:gd name="T73" fmla="*/ 172 h 897"/>
                  <a:gd name="T74" fmla="*/ 716 w 897"/>
                  <a:gd name="T75" fmla="*/ 104 h 897"/>
                  <a:gd name="T76" fmla="*/ 649 w 897"/>
                  <a:gd name="T77" fmla="*/ 51 h 897"/>
                  <a:gd name="T78" fmla="*/ 570 w 897"/>
                  <a:gd name="T79" fmla="*/ 16 h 897"/>
                  <a:gd name="T80" fmla="*/ 482 w 897"/>
                  <a:gd name="T81" fmla="*/ 0 h 897"/>
                  <a:gd name="T82" fmla="*/ 391 w 897"/>
                  <a:gd name="T83" fmla="*/ 7 h 897"/>
                  <a:gd name="T84" fmla="*/ 308 w 897"/>
                  <a:gd name="T85" fmla="*/ 35 h 897"/>
                  <a:gd name="T86" fmla="*/ 235 w 897"/>
                  <a:gd name="T87" fmla="*/ 81 h 897"/>
                  <a:gd name="T88" fmla="*/ 176 w 897"/>
                  <a:gd name="T89" fmla="*/ 144 h 897"/>
                  <a:gd name="T90" fmla="*/ 132 w 897"/>
                  <a:gd name="T91" fmla="*/ 219 h 897"/>
                  <a:gd name="T92" fmla="*/ 109 w 897"/>
                  <a:gd name="T93" fmla="*/ 303 h 897"/>
                  <a:gd name="T94" fmla="*/ 107 w 897"/>
                  <a:gd name="T95" fmla="*/ 403 h 897"/>
                  <a:gd name="T96" fmla="*/ 137 w 897"/>
                  <a:gd name="T97" fmla="*/ 505 h 897"/>
                  <a:gd name="T98" fmla="*/ 1 w 897"/>
                  <a:gd name="T99" fmla="*/ 781 h 897"/>
                  <a:gd name="T100" fmla="*/ 18 w 897"/>
                  <a:gd name="T101" fmla="*/ 791 h 897"/>
                  <a:gd name="T102" fmla="*/ 203 w 897"/>
                  <a:gd name="T103" fmla="*/ 895 h 897"/>
                  <a:gd name="T104" fmla="*/ 216 w 897"/>
                  <a:gd name="T105" fmla="*/ 895 h 897"/>
                  <a:gd name="T106" fmla="*/ 407 w 897"/>
                  <a:gd name="T107" fmla="*/ 713 h 897"/>
                  <a:gd name="T108" fmla="*/ 488 w 897"/>
                  <a:gd name="T109" fmla="*/ 716 h 897"/>
                  <a:gd name="T110" fmla="*/ 676 w 897"/>
                  <a:gd name="T111" fmla="*/ 893 h 897"/>
                  <a:gd name="T112" fmla="*/ 688 w 897"/>
                  <a:gd name="T113" fmla="*/ 896 h 897"/>
                  <a:gd name="T114" fmla="*/ 743 w 897"/>
                  <a:gd name="T115" fmla="*/ 763 h 897"/>
                  <a:gd name="T116" fmla="*/ 895 w 897"/>
                  <a:gd name="T117" fmla="*/ 770 h 897"/>
                  <a:gd name="T118" fmla="*/ 895 w 897"/>
                  <a:gd name="T119" fmla="*/ 754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97" h="897">
                    <a:moveTo>
                      <a:pt x="733" y="732"/>
                    </a:moveTo>
                    <a:lnTo>
                      <a:pt x="729" y="732"/>
                    </a:lnTo>
                    <a:lnTo>
                      <a:pt x="724" y="734"/>
                    </a:lnTo>
                    <a:lnTo>
                      <a:pt x="720" y="738"/>
                    </a:lnTo>
                    <a:lnTo>
                      <a:pt x="718" y="742"/>
                    </a:lnTo>
                    <a:lnTo>
                      <a:pt x="682" y="847"/>
                    </a:lnTo>
                    <a:lnTo>
                      <a:pt x="590" y="694"/>
                    </a:lnTo>
                    <a:lnTo>
                      <a:pt x="614" y="684"/>
                    </a:lnTo>
                    <a:lnTo>
                      <a:pt x="636" y="672"/>
                    </a:lnTo>
                    <a:lnTo>
                      <a:pt x="658" y="659"/>
                    </a:lnTo>
                    <a:lnTo>
                      <a:pt x="679" y="645"/>
                    </a:lnTo>
                    <a:lnTo>
                      <a:pt x="699" y="628"/>
                    </a:lnTo>
                    <a:lnTo>
                      <a:pt x="717" y="611"/>
                    </a:lnTo>
                    <a:lnTo>
                      <a:pt x="734" y="592"/>
                    </a:lnTo>
                    <a:lnTo>
                      <a:pt x="750" y="573"/>
                    </a:lnTo>
                    <a:lnTo>
                      <a:pt x="853" y="744"/>
                    </a:lnTo>
                    <a:lnTo>
                      <a:pt x="733" y="732"/>
                    </a:lnTo>
                    <a:close/>
                    <a:moveTo>
                      <a:pt x="134" y="358"/>
                    </a:moveTo>
                    <a:lnTo>
                      <a:pt x="134" y="341"/>
                    </a:lnTo>
                    <a:lnTo>
                      <a:pt x="136" y="325"/>
                    </a:lnTo>
                    <a:lnTo>
                      <a:pt x="138" y="308"/>
                    </a:lnTo>
                    <a:lnTo>
                      <a:pt x="141" y="292"/>
                    </a:lnTo>
                    <a:lnTo>
                      <a:pt x="144" y="276"/>
                    </a:lnTo>
                    <a:lnTo>
                      <a:pt x="149" y="261"/>
                    </a:lnTo>
                    <a:lnTo>
                      <a:pt x="154" y="246"/>
                    </a:lnTo>
                    <a:lnTo>
                      <a:pt x="160" y="231"/>
                    </a:lnTo>
                    <a:lnTo>
                      <a:pt x="167" y="216"/>
                    </a:lnTo>
                    <a:lnTo>
                      <a:pt x="174" y="202"/>
                    </a:lnTo>
                    <a:lnTo>
                      <a:pt x="182" y="188"/>
                    </a:lnTo>
                    <a:lnTo>
                      <a:pt x="190" y="174"/>
                    </a:lnTo>
                    <a:lnTo>
                      <a:pt x="200" y="161"/>
                    </a:lnTo>
                    <a:lnTo>
                      <a:pt x="209" y="149"/>
                    </a:lnTo>
                    <a:lnTo>
                      <a:pt x="220" y="138"/>
                    </a:lnTo>
                    <a:lnTo>
                      <a:pt x="231" y="126"/>
                    </a:lnTo>
                    <a:lnTo>
                      <a:pt x="242" y="115"/>
                    </a:lnTo>
                    <a:lnTo>
                      <a:pt x="254" y="104"/>
                    </a:lnTo>
                    <a:lnTo>
                      <a:pt x="266" y="95"/>
                    </a:lnTo>
                    <a:lnTo>
                      <a:pt x="280" y="85"/>
                    </a:lnTo>
                    <a:lnTo>
                      <a:pt x="293" y="77"/>
                    </a:lnTo>
                    <a:lnTo>
                      <a:pt x="307" y="69"/>
                    </a:lnTo>
                    <a:lnTo>
                      <a:pt x="321" y="62"/>
                    </a:lnTo>
                    <a:lnTo>
                      <a:pt x="335" y="55"/>
                    </a:lnTo>
                    <a:lnTo>
                      <a:pt x="350" y="49"/>
                    </a:lnTo>
                    <a:lnTo>
                      <a:pt x="365" y="45"/>
                    </a:lnTo>
                    <a:lnTo>
                      <a:pt x="381" y="39"/>
                    </a:lnTo>
                    <a:lnTo>
                      <a:pt x="396" y="36"/>
                    </a:lnTo>
                    <a:lnTo>
                      <a:pt x="414" y="33"/>
                    </a:lnTo>
                    <a:lnTo>
                      <a:pt x="430" y="31"/>
                    </a:lnTo>
                    <a:lnTo>
                      <a:pt x="447" y="30"/>
                    </a:lnTo>
                    <a:lnTo>
                      <a:pt x="463" y="30"/>
                    </a:lnTo>
                    <a:lnTo>
                      <a:pt x="480" y="30"/>
                    </a:lnTo>
                    <a:lnTo>
                      <a:pt x="497" y="31"/>
                    </a:lnTo>
                    <a:lnTo>
                      <a:pt x="513" y="33"/>
                    </a:lnTo>
                    <a:lnTo>
                      <a:pt x="529" y="36"/>
                    </a:lnTo>
                    <a:lnTo>
                      <a:pt x="545" y="39"/>
                    </a:lnTo>
                    <a:lnTo>
                      <a:pt x="561" y="45"/>
                    </a:lnTo>
                    <a:lnTo>
                      <a:pt x="576" y="49"/>
                    </a:lnTo>
                    <a:lnTo>
                      <a:pt x="591" y="55"/>
                    </a:lnTo>
                    <a:lnTo>
                      <a:pt x="606" y="62"/>
                    </a:lnTo>
                    <a:lnTo>
                      <a:pt x="620" y="69"/>
                    </a:lnTo>
                    <a:lnTo>
                      <a:pt x="634" y="77"/>
                    </a:lnTo>
                    <a:lnTo>
                      <a:pt x="647" y="85"/>
                    </a:lnTo>
                    <a:lnTo>
                      <a:pt x="660" y="95"/>
                    </a:lnTo>
                    <a:lnTo>
                      <a:pt x="672" y="104"/>
                    </a:lnTo>
                    <a:lnTo>
                      <a:pt x="684" y="115"/>
                    </a:lnTo>
                    <a:lnTo>
                      <a:pt x="696" y="126"/>
                    </a:lnTo>
                    <a:lnTo>
                      <a:pt x="707" y="138"/>
                    </a:lnTo>
                    <a:lnTo>
                      <a:pt x="717" y="149"/>
                    </a:lnTo>
                    <a:lnTo>
                      <a:pt x="727" y="161"/>
                    </a:lnTo>
                    <a:lnTo>
                      <a:pt x="735" y="174"/>
                    </a:lnTo>
                    <a:lnTo>
                      <a:pt x="744" y="188"/>
                    </a:lnTo>
                    <a:lnTo>
                      <a:pt x="753" y="202"/>
                    </a:lnTo>
                    <a:lnTo>
                      <a:pt x="760" y="216"/>
                    </a:lnTo>
                    <a:lnTo>
                      <a:pt x="766" y="231"/>
                    </a:lnTo>
                    <a:lnTo>
                      <a:pt x="772" y="246"/>
                    </a:lnTo>
                    <a:lnTo>
                      <a:pt x="777" y="261"/>
                    </a:lnTo>
                    <a:lnTo>
                      <a:pt x="781" y="277"/>
                    </a:lnTo>
                    <a:lnTo>
                      <a:pt x="786" y="292"/>
                    </a:lnTo>
                    <a:lnTo>
                      <a:pt x="788" y="309"/>
                    </a:lnTo>
                    <a:lnTo>
                      <a:pt x="790" y="325"/>
                    </a:lnTo>
                    <a:lnTo>
                      <a:pt x="792" y="341"/>
                    </a:lnTo>
                    <a:lnTo>
                      <a:pt x="792" y="358"/>
                    </a:lnTo>
                    <a:lnTo>
                      <a:pt x="792" y="375"/>
                    </a:lnTo>
                    <a:lnTo>
                      <a:pt x="790" y="392"/>
                    </a:lnTo>
                    <a:lnTo>
                      <a:pt x="788" y="408"/>
                    </a:lnTo>
                    <a:lnTo>
                      <a:pt x="786" y="424"/>
                    </a:lnTo>
                    <a:lnTo>
                      <a:pt x="781" y="440"/>
                    </a:lnTo>
                    <a:lnTo>
                      <a:pt x="777" y="456"/>
                    </a:lnTo>
                    <a:lnTo>
                      <a:pt x="772" y="471"/>
                    </a:lnTo>
                    <a:lnTo>
                      <a:pt x="766" y="486"/>
                    </a:lnTo>
                    <a:lnTo>
                      <a:pt x="760" y="500"/>
                    </a:lnTo>
                    <a:lnTo>
                      <a:pt x="753" y="515"/>
                    </a:lnTo>
                    <a:lnTo>
                      <a:pt x="744" y="529"/>
                    </a:lnTo>
                    <a:lnTo>
                      <a:pt x="735" y="542"/>
                    </a:lnTo>
                    <a:lnTo>
                      <a:pt x="727" y="555"/>
                    </a:lnTo>
                    <a:lnTo>
                      <a:pt x="717" y="567"/>
                    </a:lnTo>
                    <a:lnTo>
                      <a:pt x="707" y="579"/>
                    </a:lnTo>
                    <a:lnTo>
                      <a:pt x="696" y="591"/>
                    </a:lnTo>
                    <a:lnTo>
                      <a:pt x="684" y="602"/>
                    </a:lnTo>
                    <a:lnTo>
                      <a:pt x="672" y="612"/>
                    </a:lnTo>
                    <a:lnTo>
                      <a:pt x="660" y="622"/>
                    </a:lnTo>
                    <a:lnTo>
                      <a:pt x="647" y="631"/>
                    </a:lnTo>
                    <a:lnTo>
                      <a:pt x="634" y="639"/>
                    </a:lnTo>
                    <a:lnTo>
                      <a:pt x="620" y="648"/>
                    </a:lnTo>
                    <a:lnTo>
                      <a:pt x="606" y="654"/>
                    </a:lnTo>
                    <a:lnTo>
                      <a:pt x="591" y="662"/>
                    </a:lnTo>
                    <a:lnTo>
                      <a:pt x="576" y="667"/>
                    </a:lnTo>
                    <a:lnTo>
                      <a:pt x="561" y="672"/>
                    </a:lnTo>
                    <a:lnTo>
                      <a:pt x="545" y="677"/>
                    </a:lnTo>
                    <a:lnTo>
                      <a:pt x="529" y="681"/>
                    </a:lnTo>
                    <a:lnTo>
                      <a:pt x="513" y="683"/>
                    </a:lnTo>
                    <a:lnTo>
                      <a:pt x="497" y="685"/>
                    </a:lnTo>
                    <a:lnTo>
                      <a:pt x="480" y="686"/>
                    </a:lnTo>
                    <a:lnTo>
                      <a:pt x="463" y="687"/>
                    </a:lnTo>
                    <a:lnTo>
                      <a:pt x="447" y="686"/>
                    </a:lnTo>
                    <a:lnTo>
                      <a:pt x="430" y="685"/>
                    </a:lnTo>
                    <a:lnTo>
                      <a:pt x="414" y="683"/>
                    </a:lnTo>
                    <a:lnTo>
                      <a:pt x="396" y="681"/>
                    </a:lnTo>
                    <a:lnTo>
                      <a:pt x="381" y="677"/>
                    </a:lnTo>
                    <a:lnTo>
                      <a:pt x="365" y="672"/>
                    </a:lnTo>
                    <a:lnTo>
                      <a:pt x="350" y="667"/>
                    </a:lnTo>
                    <a:lnTo>
                      <a:pt x="335" y="662"/>
                    </a:lnTo>
                    <a:lnTo>
                      <a:pt x="321" y="654"/>
                    </a:lnTo>
                    <a:lnTo>
                      <a:pt x="307" y="648"/>
                    </a:lnTo>
                    <a:lnTo>
                      <a:pt x="293" y="639"/>
                    </a:lnTo>
                    <a:lnTo>
                      <a:pt x="280" y="631"/>
                    </a:lnTo>
                    <a:lnTo>
                      <a:pt x="266" y="622"/>
                    </a:lnTo>
                    <a:lnTo>
                      <a:pt x="254" y="612"/>
                    </a:lnTo>
                    <a:lnTo>
                      <a:pt x="242" y="602"/>
                    </a:lnTo>
                    <a:lnTo>
                      <a:pt x="231" y="591"/>
                    </a:lnTo>
                    <a:lnTo>
                      <a:pt x="220" y="579"/>
                    </a:lnTo>
                    <a:lnTo>
                      <a:pt x="209" y="567"/>
                    </a:lnTo>
                    <a:lnTo>
                      <a:pt x="200" y="555"/>
                    </a:lnTo>
                    <a:lnTo>
                      <a:pt x="190" y="542"/>
                    </a:lnTo>
                    <a:lnTo>
                      <a:pt x="182" y="529"/>
                    </a:lnTo>
                    <a:lnTo>
                      <a:pt x="174" y="515"/>
                    </a:lnTo>
                    <a:lnTo>
                      <a:pt x="167" y="501"/>
                    </a:lnTo>
                    <a:lnTo>
                      <a:pt x="160" y="486"/>
                    </a:lnTo>
                    <a:lnTo>
                      <a:pt x="154" y="471"/>
                    </a:lnTo>
                    <a:lnTo>
                      <a:pt x="149" y="456"/>
                    </a:lnTo>
                    <a:lnTo>
                      <a:pt x="144" y="440"/>
                    </a:lnTo>
                    <a:lnTo>
                      <a:pt x="141" y="424"/>
                    </a:lnTo>
                    <a:lnTo>
                      <a:pt x="138" y="408"/>
                    </a:lnTo>
                    <a:lnTo>
                      <a:pt x="136" y="392"/>
                    </a:lnTo>
                    <a:lnTo>
                      <a:pt x="134" y="375"/>
                    </a:lnTo>
                    <a:lnTo>
                      <a:pt x="134" y="358"/>
                    </a:lnTo>
                    <a:lnTo>
                      <a:pt x="134" y="358"/>
                    </a:lnTo>
                    <a:close/>
                    <a:moveTo>
                      <a:pt x="214" y="849"/>
                    </a:moveTo>
                    <a:lnTo>
                      <a:pt x="178" y="742"/>
                    </a:lnTo>
                    <a:lnTo>
                      <a:pt x="176" y="738"/>
                    </a:lnTo>
                    <a:lnTo>
                      <a:pt x="172" y="734"/>
                    </a:lnTo>
                    <a:lnTo>
                      <a:pt x="167" y="732"/>
                    </a:lnTo>
                    <a:lnTo>
                      <a:pt x="161" y="732"/>
                    </a:lnTo>
                    <a:lnTo>
                      <a:pt x="45" y="756"/>
                    </a:lnTo>
                    <a:lnTo>
                      <a:pt x="163" y="555"/>
                    </a:lnTo>
                    <a:lnTo>
                      <a:pt x="178" y="576"/>
                    </a:lnTo>
                    <a:lnTo>
                      <a:pt x="195" y="596"/>
                    </a:lnTo>
                    <a:lnTo>
                      <a:pt x="214" y="616"/>
                    </a:lnTo>
                    <a:lnTo>
                      <a:pt x="233" y="634"/>
                    </a:lnTo>
                    <a:lnTo>
                      <a:pt x="254" y="650"/>
                    </a:lnTo>
                    <a:lnTo>
                      <a:pt x="277" y="665"/>
                    </a:lnTo>
                    <a:lnTo>
                      <a:pt x="300" y="678"/>
                    </a:lnTo>
                    <a:lnTo>
                      <a:pt x="324" y="689"/>
                    </a:lnTo>
                    <a:lnTo>
                      <a:pt x="214" y="849"/>
                    </a:lnTo>
                    <a:close/>
                    <a:moveTo>
                      <a:pt x="895" y="754"/>
                    </a:moveTo>
                    <a:lnTo>
                      <a:pt x="770" y="545"/>
                    </a:lnTo>
                    <a:lnTo>
                      <a:pt x="781" y="525"/>
                    </a:lnTo>
                    <a:lnTo>
                      <a:pt x="791" y="502"/>
                    </a:lnTo>
                    <a:lnTo>
                      <a:pt x="801" y="480"/>
                    </a:lnTo>
                    <a:lnTo>
                      <a:pt x="808" y="457"/>
                    </a:lnTo>
                    <a:lnTo>
                      <a:pt x="815" y="433"/>
                    </a:lnTo>
                    <a:lnTo>
                      <a:pt x="819" y="408"/>
                    </a:lnTo>
                    <a:lnTo>
                      <a:pt x="821" y="384"/>
                    </a:lnTo>
                    <a:lnTo>
                      <a:pt x="822" y="358"/>
                    </a:lnTo>
                    <a:lnTo>
                      <a:pt x="821" y="340"/>
                    </a:lnTo>
                    <a:lnTo>
                      <a:pt x="820" y="322"/>
                    </a:lnTo>
                    <a:lnTo>
                      <a:pt x="818" y="303"/>
                    </a:lnTo>
                    <a:lnTo>
                      <a:pt x="815" y="286"/>
                    </a:lnTo>
                    <a:lnTo>
                      <a:pt x="810" y="268"/>
                    </a:lnTo>
                    <a:lnTo>
                      <a:pt x="806" y="252"/>
                    </a:lnTo>
                    <a:lnTo>
                      <a:pt x="800" y="235"/>
                    </a:lnTo>
                    <a:lnTo>
                      <a:pt x="793" y="219"/>
                    </a:lnTo>
                    <a:lnTo>
                      <a:pt x="787" y="203"/>
                    </a:lnTo>
                    <a:lnTo>
                      <a:pt x="778" y="187"/>
                    </a:lnTo>
                    <a:lnTo>
                      <a:pt x="770" y="172"/>
                    </a:lnTo>
                    <a:lnTo>
                      <a:pt x="761" y="158"/>
                    </a:lnTo>
                    <a:lnTo>
                      <a:pt x="750" y="144"/>
                    </a:lnTo>
                    <a:lnTo>
                      <a:pt x="740" y="130"/>
                    </a:lnTo>
                    <a:lnTo>
                      <a:pt x="729" y="117"/>
                    </a:lnTo>
                    <a:lnTo>
                      <a:pt x="716" y="104"/>
                    </a:lnTo>
                    <a:lnTo>
                      <a:pt x="704" y="93"/>
                    </a:lnTo>
                    <a:lnTo>
                      <a:pt x="692" y="81"/>
                    </a:lnTo>
                    <a:lnTo>
                      <a:pt x="678" y="70"/>
                    </a:lnTo>
                    <a:lnTo>
                      <a:pt x="664" y="61"/>
                    </a:lnTo>
                    <a:lnTo>
                      <a:pt x="649" y="51"/>
                    </a:lnTo>
                    <a:lnTo>
                      <a:pt x="634" y="42"/>
                    </a:lnTo>
                    <a:lnTo>
                      <a:pt x="619" y="35"/>
                    </a:lnTo>
                    <a:lnTo>
                      <a:pt x="603" y="27"/>
                    </a:lnTo>
                    <a:lnTo>
                      <a:pt x="587" y="21"/>
                    </a:lnTo>
                    <a:lnTo>
                      <a:pt x="570" y="16"/>
                    </a:lnTo>
                    <a:lnTo>
                      <a:pt x="553" y="10"/>
                    </a:lnTo>
                    <a:lnTo>
                      <a:pt x="535" y="7"/>
                    </a:lnTo>
                    <a:lnTo>
                      <a:pt x="517" y="4"/>
                    </a:lnTo>
                    <a:lnTo>
                      <a:pt x="500" y="1"/>
                    </a:lnTo>
                    <a:lnTo>
                      <a:pt x="482" y="0"/>
                    </a:lnTo>
                    <a:lnTo>
                      <a:pt x="463" y="0"/>
                    </a:lnTo>
                    <a:lnTo>
                      <a:pt x="445" y="0"/>
                    </a:lnTo>
                    <a:lnTo>
                      <a:pt x="426" y="1"/>
                    </a:lnTo>
                    <a:lnTo>
                      <a:pt x="408" y="4"/>
                    </a:lnTo>
                    <a:lnTo>
                      <a:pt x="391" y="7"/>
                    </a:lnTo>
                    <a:lnTo>
                      <a:pt x="374" y="10"/>
                    </a:lnTo>
                    <a:lnTo>
                      <a:pt x="357" y="16"/>
                    </a:lnTo>
                    <a:lnTo>
                      <a:pt x="340" y="21"/>
                    </a:lnTo>
                    <a:lnTo>
                      <a:pt x="324" y="27"/>
                    </a:lnTo>
                    <a:lnTo>
                      <a:pt x="308" y="35"/>
                    </a:lnTo>
                    <a:lnTo>
                      <a:pt x="293" y="42"/>
                    </a:lnTo>
                    <a:lnTo>
                      <a:pt x="278" y="51"/>
                    </a:lnTo>
                    <a:lnTo>
                      <a:pt x="263" y="61"/>
                    </a:lnTo>
                    <a:lnTo>
                      <a:pt x="249" y="70"/>
                    </a:lnTo>
                    <a:lnTo>
                      <a:pt x="235" y="81"/>
                    </a:lnTo>
                    <a:lnTo>
                      <a:pt x="222" y="93"/>
                    </a:lnTo>
                    <a:lnTo>
                      <a:pt x="209" y="104"/>
                    </a:lnTo>
                    <a:lnTo>
                      <a:pt x="198" y="117"/>
                    </a:lnTo>
                    <a:lnTo>
                      <a:pt x="187" y="130"/>
                    </a:lnTo>
                    <a:lnTo>
                      <a:pt x="176" y="144"/>
                    </a:lnTo>
                    <a:lnTo>
                      <a:pt x="165" y="158"/>
                    </a:lnTo>
                    <a:lnTo>
                      <a:pt x="156" y="172"/>
                    </a:lnTo>
                    <a:lnTo>
                      <a:pt x="147" y="187"/>
                    </a:lnTo>
                    <a:lnTo>
                      <a:pt x="140" y="203"/>
                    </a:lnTo>
                    <a:lnTo>
                      <a:pt x="132" y="219"/>
                    </a:lnTo>
                    <a:lnTo>
                      <a:pt x="126" y="235"/>
                    </a:lnTo>
                    <a:lnTo>
                      <a:pt x="121" y="252"/>
                    </a:lnTo>
                    <a:lnTo>
                      <a:pt x="115" y="268"/>
                    </a:lnTo>
                    <a:lnTo>
                      <a:pt x="112" y="286"/>
                    </a:lnTo>
                    <a:lnTo>
                      <a:pt x="109" y="303"/>
                    </a:lnTo>
                    <a:lnTo>
                      <a:pt x="107" y="322"/>
                    </a:lnTo>
                    <a:lnTo>
                      <a:pt x="105" y="340"/>
                    </a:lnTo>
                    <a:lnTo>
                      <a:pt x="105" y="358"/>
                    </a:lnTo>
                    <a:lnTo>
                      <a:pt x="105" y="380"/>
                    </a:lnTo>
                    <a:lnTo>
                      <a:pt x="107" y="403"/>
                    </a:lnTo>
                    <a:lnTo>
                      <a:pt x="111" y="424"/>
                    </a:lnTo>
                    <a:lnTo>
                      <a:pt x="115" y="446"/>
                    </a:lnTo>
                    <a:lnTo>
                      <a:pt x="121" y="466"/>
                    </a:lnTo>
                    <a:lnTo>
                      <a:pt x="128" y="486"/>
                    </a:lnTo>
                    <a:lnTo>
                      <a:pt x="137" y="505"/>
                    </a:lnTo>
                    <a:lnTo>
                      <a:pt x="145" y="525"/>
                    </a:lnTo>
                    <a:lnTo>
                      <a:pt x="2" y="770"/>
                    </a:lnTo>
                    <a:lnTo>
                      <a:pt x="0" y="773"/>
                    </a:lnTo>
                    <a:lnTo>
                      <a:pt x="0" y="777"/>
                    </a:lnTo>
                    <a:lnTo>
                      <a:pt x="1" y="781"/>
                    </a:lnTo>
                    <a:lnTo>
                      <a:pt x="3" y="786"/>
                    </a:lnTo>
                    <a:lnTo>
                      <a:pt x="5" y="789"/>
                    </a:lnTo>
                    <a:lnTo>
                      <a:pt x="9" y="791"/>
                    </a:lnTo>
                    <a:lnTo>
                      <a:pt x="14" y="792"/>
                    </a:lnTo>
                    <a:lnTo>
                      <a:pt x="18" y="791"/>
                    </a:lnTo>
                    <a:lnTo>
                      <a:pt x="154" y="764"/>
                    </a:lnTo>
                    <a:lnTo>
                      <a:pt x="194" y="886"/>
                    </a:lnTo>
                    <a:lnTo>
                      <a:pt x="196" y="889"/>
                    </a:lnTo>
                    <a:lnTo>
                      <a:pt x="200" y="893"/>
                    </a:lnTo>
                    <a:lnTo>
                      <a:pt x="203" y="895"/>
                    </a:lnTo>
                    <a:lnTo>
                      <a:pt x="207" y="896"/>
                    </a:lnTo>
                    <a:lnTo>
                      <a:pt x="208" y="896"/>
                    </a:lnTo>
                    <a:lnTo>
                      <a:pt x="209" y="897"/>
                    </a:lnTo>
                    <a:lnTo>
                      <a:pt x="213" y="896"/>
                    </a:lnTo>
                    <a:lnTo>
                      <a:pt x="216" y="895"/>
                    </a:lnTo>
                    <a:lnTo>
                      <a:pt x="219" y="893"/>
                    </a:lnTo>
                    <a:lnTo>
                      <a:pt x="221" y="890"/>
                    </a:lnTo>
                    <a:lnTo>
                      <a:pt x="353" y="700"/>
                    </a:lnTo>
                    <a:lnTo>
                      <a:pt x="379" y="708"/>
                    </a:lnTo>
                    <a:lnTo>
                      <a:pt x="407" y="713"/>
                    </a:lnTo>
                    <a:lnTo>
                      <a:pt x="421" y="714"/>
                    </a:lnTo>
                    <a:lnTo>
                      <a:pt x="435" y="716"/>
                    </a:lnTo>
                    <a:lnTo>
                      <a:pt x="449" y="717"/>
                    </a:lnTo>
                    <a:lnTo>
                      <a:pt x="463" y="717"/>
                    </a:lnTo>
                    <a:lnTo>
                      <a:pt x="488" y="716"/>
                    </a:lnTo>
                    <a:lnTo>
                      <a:pt x="513" y="714"/>
                    </a:lnTo>
                    <a:lnTo>
                      <a:pt x="537" y="710"/>
                    </a:lnTo>
                    <a:lnTo>
                      <a:pt x="560" y="703"/>
                    </a:lnTo>
                    <a:lnTo>
                      <a:pt x="673" y="889"/>
                    </a:lnTo>
                    <a:lnTo>
                      <a:pt x="676" y="893"/>
                    </a:lnTo>
                    <a:lnTo>
                      <a:pt x="679" y="895"/>
                    </a:lnTo>
                    <a:lnTo>
                      <a:pt x="682" y="896"/>
                    </a:lnTo>
                    <a:lnTo>
                      <a:pt x="686" y="897"/>
                    </a:lnTo>
                    <a:lnTo>
                      <a:pt x="687" y="897"/>
                    </a:lnTo>
                    <a:lnTo>
                      <a:pt x="688" y="896"/>
                    </a:lnTo>
                    <a:lnTo>
                      <a:pt x="692" y="895"/>
                    </a:lnTo>
                    <a:lnTo>
                      <a:pt x="696" y="894"/>
                    </a:lnTo>
                    <a:lnTo>
                      <a:pt x="698" y="890"/>
                    </a:lnTo>
                    <a:lnTo>
                      <a:pt x="700" y="886"/>
                    </a:lnTo>
                    <a:lnTo>
                      <a:pt x="743" y="763"/>
                    </a:lnTo>
                    <a:lnTo>
                      <a:pt x="880" y="777"/>
                    </a:lnTo>
                    <a:lnTo>
                      <a:pt x="884" y="776"/>
                    </a:lnTo>
                    <a:lnTo>
                      <a:pt x="888" y="775"/>
                    </a:lnTo>
                    <a:lnTo>
                      <a:pt x="892" y="773"/>
                    </a:lnTo>
                    <a:lnTo>
                      <a:pt x="895" y="770"/>
                    </a:lnTo>
                    <a:lnTo>
                      <a:pt x="896" y="766"/>
                    </a:lnTo>
                    <a:lnTo>
                      <a:pt x="897" y="762"/>
                    </a:lnTo>
                    <a:lnTo>
                      <a:pt x="896" y="758"/>
                    </a:lnTo>
                    <a:lnTo>
                      <a:pt x="895" y="755"/>
                    </a:lnTo>
                    <a:lnTo>
                      <a:pt x="895" y="754"/>
                    </a:ln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47" name="Freeform 309"/>
              <p:cNvSpPr>
                <a:spLocks noEditPoints="1"/>
              </p:cNvSpPr>
              <p:nvPr/>
            </p:nvSpPr>
            <p:spPr bwMode="auto">
              <a:xfrm>
                <a:off x="7135813" y="1976438"/>
                <a:ext cx="114300" cy="114300"/>
              </a:xfrm>
              <a:custGeom>
                <a:avLst/>
                <a:gdLst>
                  <a:gd name="T0" fmla="*/ 242 w 358"/>
                  <a:gd name="T1" fmla="*/ 201 h 359"/>
                  <a:gd name="T2" fmla="*/ 239 w 358"/>
                  <a:gd name="T3" fmla="*/ 209 h 359"/>
                  <a:gd name="T4" fmla="*/ 272 w 358"/>
                  <a:gd name="T5" fmla="*/ 308 h 359"/>
                  <a:gd name="T6" fmla="*/ 183 w 358"/>
                  <a:gd name="T7" fmla="*/ 255 h 359"/>
                  <a:gd name="T8" fmla="*/ 176 w 358"/>
                  <a:gd name="T9" fmla="*/ 255 h 359"/>
                  <a:gd name="T10" fmla="*/ 87 w 358"/>
                  <a:gd name="T11" fmla="*/ 308 h 359"/>
                  <a:gd name="T12" fmla="*/ 119 w 358"/>
                  <a:gd name="T13" fmla="*/ 209 h 359"/>
                  <a:gd name="T14" fmla="*/ 117 w 358"/>
                  <a:gd name="T15" fmla="*/ 201 h 359"/>
                  <a:gd name="T16" fmla="*/ 56 w 358"/>
                  <a:gd name="T17" fmla="*/ 149 h 359"/>
                  <a:gd name="T18" fmla="*/ 123 w 358"/>
                  <a:gd name="T19" fmla="*/ 149 h 359"/>
                  <a:gd name="T20" fmla="*/ 131 w 358"/>
                  <a:gd name="T21" fmla="*/ 145 h 359"/>
                  <a:gd name="T22" fmla="*/ 179 w 358"/>
                  <a:gd name="T23" fmla="*/ 48 h 359"/>
                  <a:gd name="T24" fmla="*/ 228 w 358"/>
                  <a:gd name="T25" fmla="*/ 145 h 359"/>
                  <a:gd name="T26" fmla="*/ 234 w 358"/>
                  <a:gd name="T27" fmla="*/ 149 h 359"/>
                  <a:gd name="T28" fmla="*/ 303 w 358"/>
                  <a:gd name="T29" fmla="*/ 149 h 359"/>
                  <a:gd name="T30" fmla="*/ 343 w 358"/>
                  <a:gd name="T31" fmla="*/ 119 h 359"/>
                  <a:gd name="T32" fmla="*/ 193 w 358"/>
                  <a:gd name="T33" fmla="*/ 8 h 359"/>
                  <a:gd name="T34" fmla="*/ 187 w 358"/>
                  <a:gd name="T35" fmla="*/ 2 h 359"/>
                  <a:gd name="T36" fmla="*/ 179 w 358"/>
                  <a:gd name="T37" fmla="*/ 0 h 359"/>
                  <a:gd name="T38" fmla="*/ 171 w 358"/>
                  <a:gd name="T39" fmla="*/ 2 h 359"/>
                  <a:gd name="T40" fmla="*/ 166 w 358"/>
                  <a:gd name="T41" fmla="*/ 8 h 359"/>
                  <a:gd name="T42" fmla="*/ 15 w 358"/>
                  <a:gd name="T43" fmla="*/ 119 h 359"/>
                  <a:gd name="T44" fmla="*/ 7 w 358"/>
                  <a:gd name="T45" fmla="*/ 122 h 359"/>
                  <a:gd name="T46" fmla="*/ 0 w 358"/>
                  <a:gd name="T47" fmla="*/ 130 h 359"/>
                  <a:gd name="T48" fmla="*/ 0 w 358"/>
                  <a:gd name="T49" fmla="*/ 138 h 359"/>
                  <a:gd name="T50" fmla="*/ 6 w 358"/>
                  <a:gd name="T51" fmla="*/ 146 h 359"/>
                  <a:gd name="T52" fmla="*/ 45 w 358"/>
                  <a:gd name="T53" fmla="*/ 339 h 359"/>
                  <a:gd name="T54" fmla="*/ 45 w 358"/>
                  <a:gd name="T55" fmla="*/ 348 h 359"/>
                  <a:gd name="T56" fmla="*/ 50 w 358"/>
                  <a:gd name="T57" fmla="*/ 355 h 359"/>
                  <a:gd name="T58" fmla="*/ 59 w 358"/>
                  <a:gd name="T59" fmla="*/ 359 h 359"/>
                  <a:gd name="T60" fmla="*/ 68 w 358"/>
                  <a:gd name="T61" fmla="*/ 356 h 359"/>
                  <a:gd name="T62" fmla="*/ 291 w 358"/>
                  <a:gd name="T63" fmla="*/ 356 h 359"/>
                  <a:gd name="T64" fmla="*/ 299 w 358"/>
                  <a:gd name="T65" fmla="*/ 359 h 359"/>
                  <a:gd name="T66" fmla="*/ 308 w 358"/>
                  <a:gd name="T67" fmla="*/ 355 h 359"/>
                  <a:gd name="T68" fmla="*/ 313 w 358"/>
                  <a:gd name="T69" fmla="*/ 348 h 359"/>
                  <a:gd name="T70" fmla="*/ 312 w 358"/>
                  <a:gd name="T71" fmla="*/ 339 h 359"/>
                  <a:gd name="T72" fmla="*/ 353 w 358"/>
                  <a:gd name="T73" fmla="*/ 146 h 359"/>
                  <a:gd name="T74" fmla="*/ 358 w 358"/>
                  <a:gd name="T75" fmla="*/ 138 h 359"/>
                  <a:gd name="T76" fmla="*/ 357 w 358"/>
                  <a:gd name="T77" fmla="*/ 130 h 359"/>
                  <a:gd name="T78" fmla="*/ 352 w 358"/>
                  <a:gd name="T79" fmla="*/ 122 h 359"/>
                  <a:gd name="T80" fmla="*/ 343 w 358"/>
                  <a:gd name="T81" fmla="*/ 119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58" h="359">
                    <a:moveTo>
                      <a:pt x="244" y="197"/>
                    </a:moveTo>
                    <a:lnTo>
                      <a:pt x="242" y="201"/>
                    </a:lnTo>
                    <a:lnTo>
                      <a:pt x="240" y="205"/>
                    </a:lnTo>
                    <a:lnTo>
                      <a:pt x="239" y="209"/>
                    </a:lnTo>
                    <a:lnTo>
                      <a:pt x="240" y="214"/>
                    </a:lnTo>
                    <a:lnTo>
                      <a:pt x="272" y="308"/>
                    </a:lnTo>
                    <a:lnTo>
                      <a:pt x="187" y="256"/>
                    </a:lnTo>
                    <a:lnTo>
                      <a:pt x="183" y="255"/>
                    </a:lnTo>
                    <a:lnTo>
                      <a:pt x="179" y="254"/>
                    </a:lnTo>
                    <a:lnTo>
                      <a:pt x="176" y="255"/>
                    </a:lnTo>
                    <a:lnTo>
                      <a:pt x="171" y="256"/>
                    </a:lnTo>
                    <a:lnTo>
                      <a:pt x="87" y="308"/>
                    </a:lnTo>
                    <a:lnTo>
                      <a:pt x="119" y="214"/>
                    </a:lnTo>
                    <a:lnTo>
                      <a:pt x="119" y="209"/>
                    </a:lnTo>
                    <a:lnTo>
                      <a:pt x="119" y="205"/>
                    </a:lnTo>
                    <a:lnTo>
                      <a:pt x="117" y="201"/>
                    </a:lnTo>
                    <a:lnTo>
                      <a:pt x="114" y="197"/>
                    </a:lnTo>
                    <a:lnTo>
                      <a:pt x="56" y="149"/>
                    </a:lnTo>
                    <a:lnTo>
                      <a:pt x="119" y="149"/>
                    </a:lnTo>
                    <a:lnTo>
                      <a:pt x="123" y="149"/>
                    </a:lnTo>
                    <a:lnTo>
                      <a:pt x="127" y="147"/>
                    </a:lnTo>
                    <a:lnTo>
                      <a:pt x="131" y="145"/>
                    </a:lnTo>
                    <a:lnTo>
                      <a:pt x="133" y="141"/>
                    </a:lnTo>
                    <a:lnTo>
                      <a:pt x="179" y="48"/>
                    </a:lnTo>
                    <a:lnTo>
                      <a:pt x="226" y="141"/>
                    </a:lnTo>
                    <a:lnTo>
                      <a:pt x="228" y="145"/>
                    </a:lnTo>
                    <a:lnTo>
                      <a:pt x="231" y="147"/>
                    </a:lnTo>
                    <a:lnTo>
                      <a:pt x="234" y="149"/>
                    </a:lnTo>
                    <a:lnTo>
                      <a:pt x="239" y="149"/>
                    </a:lnTo>
                    <a:lnTo>
                      <a:pt x="303" y="149"/>
                    </a:lnTo>
                    <a:lnTo>
                      <a:pt x="244" y="197"/>
                    </a:lnTo>
                    <a:close/>
                    <a:moveTo>
                      <a:pt x="343" y="119"/>
                    </a:moveTo>
                    <a:lnTo>
                      <a:pt x="248" y="119"/>
                    </a:lnTo>
                    <a:lnTo>
                      <a:pt x="193" y="8"/>
                    </a:lnTo>
                    <a:lnTo>
                      <a:pt x="191" y="5"/>
                    </a:lnTo>
                    <a:lnTo>
                      <a:pt x="187" y="2"/>
                    </a:lnTo>
                    <a:lnTo>
                      <a:pt x="183" y="0"/>
                    </a:lnTo>
                    <a:lnTo>
                      <a:pt x="179" y="0"/>
                    </a:lnTo>
                    <a:lnTo>
                      <a:pt x="176" y="0"/>
                    </a:lnTo>
                    <a:lnTo>
                      <a:pt x="171" y="2"/>
                    </a:lnTo>
                    <a:lnTo>
                      <a:pt x="168" y="5"/>
                    </a:lnTo>
                    <a:lnTo>
                      <a:pt x="166" y="8"/>
                    </a:lnTo>
                    <a:lnTo>
                      <a:pt x="110" y="119"/>
                    </a:lnTo>
                    <a:lnTo>
                      <a:pt x="15" y="119"/>
                    </a:lnTo>
                    <a:lnTo>
                      <a:pt x="10" y="120"/>
                    </a:lnTo>
                    <a:lnTo>
                      <a:pt x="7" y="122"/>
                    </a:lnTo>
                    <a:lnTo>
                      <a:pt x="3" y="125"/>
                    </a:lnTo>
                    <a:lnTo>
                      <a:pt x="0" y="130"/>
                    </a:lnTo>
                    <a:lnTo>
                      <a:pt x="0" y="134"/>
                    </a:lnTo>
                    <a:lnTo>
                      <a:pt x="0" y="138"/>
                    </a:lnTo>
                    <a:lnTo>
                      <a:pt x="2" y="143"/>
                    </a:lnTo>
                    <a:lnTo>
                      <a:pt x="6" y="146"/>
                    </a:lnTo>
                    <a:lnTo>
                      <a:pt x="87" y="214"/>
                    </a:lnTo>
                    <a:lnTo>
                      <a:pt x="45" y="339"/>
                    </a:lnTo>
                    <a:lnTo>
                      <a:pt x="45" y="344"/>
                    </a:lnTo>
                    <a:lnTo>
                      <a:pt x="45" y="348"/>
                    </a:lnTo>
                    <a:lnTo>
                      <a:pt x="47" y="352"/>
                    </a:lnTo>
                    <a:lnTo>
                      <a:pt x="50" y="355"/>
                    </a:lnTo>
                    <a:lnTo>
                      <a:pt x="55" y="357"/>
                    </a:lnTo>
                    <a:lnTo>
                      <a:pt x="59" y="359"/>
                    </a:lnTo>
                    <a:lnTo>
                      <a:pt x="63" y="359"/>
                    </a:lnTo>
                    <a:lnTo>
                      <a:pt x="68" y="356"/>
                    </a:lnTo>
                    <a:lnTo>
                      <a:pt x="179" y="287"/>
                    </a:lnTo>
                    <a:lnTo>
                      <a:pt x="291" y="356"/>
                    </a:lnTo>
                    <a:lnTo>
                      <a:pt x="294" y="359"/>
                    </a:lnTo>
                    <a:lnTo>
                      <a:pt x="299" y="359"/>
                    </a:lnTo>
                    <a:lnTo>
                      <a:pt x="304" y="357"/>
                    </a:lnTo>
                    <a:lnTo>
                      <a:pt x="308" y="355"/>
                    </a:lnTo>
                    <a:lnTo>
                      <a:pt x="311" y="352"/>
                    </a:lnTo>
                    <a:lnTo>
                      <a:pt x="313" y="348"/>
                    </a:lnTo>
                    <a:lnTo>
                      <a:pt x="313" y="344"/>
                    </a:lnTo>
                    <a:lnTo>
                      <a:pt x="312" y="339"/>
                    </a:lnTo>
                    <a:lnTo>
                      <a:pt x="272" y="214"/>
                    </a:lnTo>
                    <a:lnTo>
                      <a:pt x="353" y="146"/>
                    </a:lnTo>
                    <a:lnTo>
                      <a:pt x="356" y="143"/>
                    </a:lnTo>
                    <a:lnTo>
                      <a:pt x="358" y="138"/>
                    </a:lnTo>
                    <a:lnTo>
                      <a:pt x="358" y="134"/>
                    </a:lnTo>
                    <a:lnTo>
                      <a:pt x="357" y="130"/>
                    </a:lnTo>
                    <a:lnTo>
                      <a:pt x="355" y="125"/>
                    </a:lnTo>
                    <a:lnTo>
                      <a:pt x="352" y="122"/>
                    </a:lnTo>
                    <a:lnTo>
                      <a:pt x="348" y="120"/>
                    </a:lnTo>
                    <a:lnTo>
                      <a:pt x="343" y="119"/>
                    </a:ln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2705392860"/>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671428" y="6271456"/>
            <a:ext cx="13534857" cy="110556"/>
            <a:chOff x="-170626" y="0"/>
            <a:chExt cx="13534857" cy="166915"/>
          </a:xfrm>
        </p:grpSpPr>
        <p:sp>
          <p:nvSpPr>
            <p:cNvPr id="14" name="Parallelogram 13"/>
            <p:cNvSpPr/>
            <p:nvPr/>
          </p:nvSpPr>
          <p:spPr>
            <a:xfrm>
              <a:off x="-170626" y="0"/>
              <a:ext cx="4511619" cy="166915"/>
            </a:xfrm>
            <a:prstGeom prst="parallelogram">
              <a:avLst>
                <a:gd name="adj" fmla="val 114362"/>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Parallelogram 14"/>
            <p:cNvSpPr/>
            <p:nvPr/>
          </p:nvSpPr>
          <p:spPr>
            <a:xfrm>
              <a:off x="4340993"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 name="Parallelogram 15"/>
            <p:cNvSpPr/>
            <p:nvPr/>
          </p:nvSpPr>
          <p:spPr>
            <a:xfrm>
              <a:off x="8852612" y="0"/>
              <a:ext cx="4511619" cy="166915"/>
            </a:xfrm>
            <a:prstGeom prst="parallelogram">
              <a:avLst>
                <a:gd name="adj" fmla="val 114362"/>
              </a:avLst>
            </a:prstGeom>
            <a:solidFill>
              <a:srgbClr val="281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pic>
        <p:nvPicPr>
          <p:cNvPr id="5" name="Picture 4" descr="ATMetzgeLogo.jpg"/>
          <p:cNvPicPr/>
          <p:nvPr/>
        </p:nvPicPr>
        <p:blipFill>
          <a:blip r:embed="rId2"/>
          <a:stretch>
            <a:fillRect/>
          </a:stretch>
        </p:blipFill>
        <p:spPr>
          <a:xfrm>
            <a:off x="10167135" y="6448520"/>
            <a:ext cx="1577929" cy="384428"/>
          </a:xfrm>
          <a:prstGeom prst="rect">
            <a:avLst/>
          </a:prstGeom>
        </p:spPr>
      </p:pic>
      <p:sp>
        <p:nvSpPr>
          <p:cNvPr id="6" name="Text Box 1"/>
          <p:cNvSpPr txBox="1">
            <a:spLocks noChangeArrowheads="1"/>
          </p:cNvSpPr>
          <p:nvPr/>
        </p:nvSpPr>
        <p:spPr bwMode="auto">
          <a:xfrm>
            <a:off x="11482714" y="6653260"/>
            <a:ext cx="571500" cy="181841"/>
          </a:xfrm>
          <a:prstGeom prst="rect">
            <a:avLst/>
          </a:prstGeom>
          <a:noFill/>
          <a:ln>
            <a:noFill/>
          </a:ln>
          <a:extLst/>
        </p:spPr>
        <p:txBody>
          <a:bodyPr rot="0" vert="horz" wrap="square" lIns="91440" tIns="45720" rIns="91440" bIns="45720" anchor="t" anchorCtr="0" upright="1">
            <a:noAutofit/>
          </a:bodyPr>
          <a:lstStyle/>
          <a:p>
            <a:r>
              <a:rPr lang="en-US" sz="500" b="1" dirty="0">
                <a:solidFill>
                  <a:srgbClr val="0F243E"/>
                </a:solidFill>
                <a:latin typeface="Arial Narrow" panose="020B0606020202030204" pitchFamily="34" charset="0"/>
                <a:ea typeface="Times New Roman" panose="02020603050405020304" pitchFamily="18" charset="0"/>
              </a:rPr>
              <a:t>RC: 1031898</a:t>
            </a:r>
            <a:endParaRPr lang="en-US" sz="800" dirty="0">
              <a:solidFill>
                <a:prstClr val="black"/>
              </a:solidFill>
              <a:latin typeface="Times New Roman" panose="02020603050405020304" pitchFamily="18" charset="0"/>
              <a:ea typeface="Times New Roman" panose="02020603050405020304" pitchFamily="18" charset="0"/>
            </a:endParaRPr>
          </a:p>
        </p:txBody>
      </p:sp>
      <p:sp>
        <p:nvSpPr>
          <p:cNvPr id="8" name="Title 1"/>
          <p:cNvSpPr>
            <a:spLocks noGrp="1"/>
          </p:cNvSpPr>
          <p:nvPr>
            <p:ph type="title"/>
          </p:nvPr>
        </p:nvSpPr>
        <p:spPr>
          <a:xfrm>
            <a:off x="760114" y="168442"/>
            <a:ext cx="8909366" cy="837127"/>
          </a:xfrm>
        </p:spPr>
        <p:txBody>
          <a:bodyPr>
            <a:normAutofit/>
          </a:bodyPr>
          <a:lstStyle/>
          <a:p>
            <a:r>
              <a:rPr lang="en-US" sz="3600" dirty="0" smtClean="0"/>
              <a:t>Critical Success Factors</a:t>
            </a:r>
            <a:endParaRPr lang="en-US" dirty="0"/>
          </a:p>
        </p:txBody>
      </p:sp>
      <p:grpSp>
        <p:nvGrpSpPr>
          <p:cNvPr id="17" name="Group 16"/>
          <p:cNvGrpSpPr/>
          <p:nvPr/>
        </p:nvGrpSpPr>
        <p:grpSpPr>
          <a:xfrm>
            <a:off x="760114" y="171929"/>
            <a:ext cx="1371600" cy="110556"/>
            <a:chOff x="-170626" y="0"/>
            <a:chExt cx="13534857" cy="166915"/>
          </a:xfrm>
        </p:grpSpPr>
        <p:sp>
          <p:nvSpPr>
            <p:cNvPr id="18" name="Parallelogram 17"/>
            <p:cNvSpPr/>
            <p:nvPr/>
          </p:nvSpPr>
          <p:spPr>
            <a:xfrm>
              <a:off x="-170626" y="0"/>
              <a:ext cx="4511619" cy="166915"/>
            </a:xfrm>
            <a:prstGeom prst="parallelogram">
              <a:avLst>
                <a:gd name="adj" fmla="val 114362"/>
              </a:avLst>
            </a:prstGeom>
            <a:solidFill>
              <a:srgbClr val="849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Parallelogram 18"/>
            <p:cNvSpPr/>
            <p:nvPr/>
          </p:nvSpPr>
          <p:spPr>
            <a:xfrm>
              <a:off x="4340993"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Parallelogram 19"/>
            <p:cNvSpPr/>
            <p:nvPr/>
          </p:nvSpPr>
          <p:spPr>
            <a:xfrm>
              <a:off x="8852612" y="0"/>
              <a:ext cx="4511619" cy="166915"/>
            </a:xfrm>
            <a:prstGeom prst="parallelogram">
              <a:avLst>
                <a:gd name="adj" fmla="val 114362"/>
              </a:avLst>
            </a:prstGeom>
            <a:solidFill>
              <a:srgbClr val="281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76" name="Rectangle 75"/>
          <p:cNvSpPr/>
          <p:nvPr/>
        </p:nvSpPr>
        <p:spPr>
          <a:xfrm>
            <a:off x="1051560" y="1360170"/>
            <a:ext cx="10555605" cy="4474845"/>
          </a:xfrm>
          <a:prstGeom prst="rect">
            <a:avLst/>
          </a:prstGeom>
          <a:solidFill>
            <a:schemeClr val="accent5">
              <a:lumMod val="50000"/>
            </a:schemeClr>
          </a:solidFill>
          <a:ln>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p:cNvGrpSpPr/>
          <p:nvPr/>
        </p:nvGrpSpPr>
        <p:grpSpPr>
          <a:xfrm rot="5400000">
            <a:off x="4058763" y="-955194"/>
            <a:ext cx="3981163" cy="8955375"/>
            <a:chOff x="5823843" y="1919577"/>
            <a:chExt cx="2625262" cy="3520630"/>
          </a:xfrm>
        </p:grpSpPr>
        <p:cxnSp>
          <p:nvCxnSpPr>
            <p:cNvPr id="78" name="Straight Connector 77"/>
            <p:cNvCxnSpPr/>
            <p:nvPr/>
          </p:nvCxnSpPr>
          <p:spPr>
            <a:xfrm>
              <a:off x="5823843" y="5440207"/>
              <a:ext cx="2625262" cy="0"/>
            </a:xfrm>
            <a:prstGeom prst="line">
              <a:avLst/>
            </a:prstGeom>
            <a:ln>
              <a:solidFill>
                <a:srgbClr val="B0F7F4">
                  <a:alpha val="20000"/>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5823843" y="5049025"/>
              <a:ext cx="2625262" cy="0"/>
            </a:xfrm>
            <a:prstGeom prst="line">
              <a:avLst/>
            </a:prstGeom>
            <a:ln>
              <a:solidFill>
                <a:srgbClr val="B0F7F4">
                  <a:alpha val="20000"/>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5823843" y="4657844"/>
              <a:ext cx="2625262" cy="0"/>
            </a:xfrm>
            <a:prstGeom prst="line">
              <a:avLst/>
            </a:prstGeom>
            <a:ln>
              <a:solidFill>
                <a:srgbClr val="B0F7F4">
                  <a:alpha val="20000"/>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5823843" y="4266663"/>
              <a:ext cx="2625262" cy="0"/>
            </a:xfrm>
            <a:prstGeom prst="line">
              <a:avLst/>
            </a:prstGeom>
            <a:ln>
              <a:solidFill>
                <a:srgbClr val="B0F7F4">
                  <a:alpha val="20000"/>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5823843" y="3875482"/>
              <a:ext cx="2625262" cy="0"/>
            </a:xfrm>
            <a:prstGeom prst="line">
              <a:avLst/>
            </a:prstGeom>
            <a:ln>
              <a:solidFill>
                <a:srgbClr val="B0F7F4">
                  <a:alpha val="20000"/>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5823843" y="3484301"/>
              <a:ext cx="2625262" cy="0"/>
            </a:xfrm>
            <a:prstGeom prst="line">
              <a:avLst/>
            </a:prstGeom>
            <a:ln>
              <a:solidFill>
                <a:srgbClr val="B0F7F4">
                  <a:alpha val="20000"/>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5823843" y="3093120"/>
              <a:ext cx="2625262" cy="0"/>
            </a:xfrm>
            <a:prstGeom prst="line">
              <a:avLst/>
            </a:prstGeom>
            <a:ln>
              <a:solidFill>
                <a:srgbClr val="B0F7F4">
                  <a:alpha val="20000"/>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5823843" y="2701939"/>
              <a:ext cx="2625262" cy="0"/>
            </a:xfrm>
            <a:prstGeom prst="line">
              <a:avLst/>
            </a:prstGeom>
            <a:ln>
              <a:solidFill>
                <a:srgbClr val="B0F7F4">
                  <a:alpha val="20000"/>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5823843" y="2310758"/>
              <a:ext cx="2625262" cy="0"/>
            </a:xfrm>
            <a:prstGeom prst="line">
              <a:avLst/>
            </a:prstGeom>
            <a:ln>
              <a:solidFill>
                <a:srgbClr val="B0F7F4">
                  <a:alpha val="20000"/>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5823843" y="1919577"/>
              <a:ext cx="2625262" cy="0"/>
            </a:xfrm>
            <a:prstGeom prst="line">
              <a:avLst/>
            </a:prstGeom>
            <a:ln>
              <a:solidFill>
                <a:srgbClr val="B0F7F4">
                  <a:alpha val="20000"/>
                </a:srgbClr>
              </a:solidFill>
            </a:ln>
          </p:spPr>
          <p:style>
            <a:lnRef idx="1">
              <a:schemeClr val="accent1"/>
            </a:lnRef>
            <a:fillRef idx="0">
              <a:schemeClr val="accent1"/>
            </a:fillRef>
            <a:effectRef idx="0">
              <a:schemeClr val="accent1"/>
            </a:effectRef>
            <a:fontRef idx="minor">
              <a:schemeClr val="tx1"/>
            </a:fontRef>
          </p:style>
        </p:cxnSp>
      </p:grpSp>
      <p:sp>
        <p:nvSpPr>
          <p:cNvPr id="88" name="Snip Single Corner Rectangle 87"/>
          <p:cNvSpPr/>
          <p:nvPr/>
        </p:nvSpPr>
        <p:spPr>
          <a:xfrm>
            <a:off x="1244775" y="1712486"/>
            <a:ext cx="9266381" cy="994093"/>
          </a:xfrm>
          <a:prstGeom prst="snip1Rect">
            <a:avLst>
              <a:gd name="adj" fmla="val 50000"/>
            </a:avLst>
          </a:prstGeom>
          <a:solidFill>
            <a:schemeClr val="accent1">
              <a:lumMod val="20000"/>
              <a:lumOff val="80000"/>
            </a:schemeClr>
          </a:solidFill>
          <a:ln>
            <a:noFill/>
          </a:ln>
        </p:spPr>
        <p:txBody>
          <a:bodyPr vert="horz" wrap="square" lIns="91440" tIns="45720" rIns="91440" bIns="45720" numCol="1" anchor="b" anchorCtr="0" compatLnSpc="1">
            <a:prstTxWarp prst="textNoShape">
              <a:avLst/>
            </a:prstTxWarp>
          </a:bodyPr>
          <a:lstStyle/>
          <a:p>
            <a:pPr lvl="0">
              <a:defRPr/>
            </a:pPr>
            <a:r>
              <a:rPr lang="en-US" sz="2000" dirty="0" smtClean="0"/>
              <a:t>Introduce </a:t>
            </a:r>
            <a:r>
              <a:rPr lang="en-US" sz="2000" dirty="0" smtClean="0"/>
              <a:t>METCORE Application and </a:t>
            </a:r>
            <a:r>
              <a:rPr lang="en-US" sz="2000" dirty="0" smtClean="0"/>
              <a:t>ensure </a:t>
            </a:r>
            <a:r>
              <a:rPr lang="en-US" sz="2000" dirty="0" smtClean="0"/>
              <a:t>maximum compliance (high </a:t>
            </a:r>
            <a:r>
              <a:rPr lang="en-US" sz="2000" dirty="0"/>
              <a:t>penalties for unauthorized truck movements </a:t>
            </a:r>
            <a:r>
              <a:rPr lang="en-US" sz="2000" dirty="0" smtClean="0"/>
              <a:t>within </a:t>
            </a:r>
            <a:r>
              <a:rPr lang="en-US" sz="2000" dirty="0"/>
              <a:t>the Port access </a:t>
            </a:r>
            <a:r>
              <a:rPr lang="en-US" sz="2000" dirty="0" smtClean="0"/>
              <a:t>roads</a:t>
            </a:r>
            <a:endParaRPr lang="en-US" sz="2000" dirty="0"/>
          </a:p>
        </p:txBody>
      </p:sp>
      <p:grpSp>
        <p:nvGrpSpPr>
          <p:cNvPr id="89" name="Group 88"/>
          <p:cNvGrpSpPr/>
          <p:nvPr/>
        </p:nvGrpSpPr>
        <p:grpSpPr>
          <a:xfrm>
            <a:off x="10967085" y="2132046"/>
            <a:ext cx="285750" cy="287337"/>
            <a:chOff x="2025650" y="2516188"/>
            <a:chExt cx="285750" cy="287337"/>
          </a:xfrm>
          <a:solidFill>
            <a:schemeClr val="accent1">
              <a:lumMod val="20000"/>
              <a:lumOff val="80000"/>
            </a:schemeClr>
          </a:solidFill>
          <a:effectLst/>
        </p:grpSpPr>
        <p:sp>
          <p:nvSpPr>
            <p:cNvPr id="90" name="Freeform 1153"/>
            <p:cNvSpPr>
              <a:spLocks/>
            </p:cNvSpPr>
            <p:nvPr/>
          </p:nvSpPr>
          <p:spPr bwMode="auto">
            <a:xfrm>
              <a:off x="2187575" y="2554288"/>
              <a:ext cx="38100" cy="107950"/>
            </a:xfrm>
            <a:custGeom>
              <a:avLst/>
              <a:gdLst>
                <a:gd name="T0" fmla="*/ 24 w 95"/>
                <a:gd name="T1" fmla="*/ 271 h 271"/>
                <a:gd name="T2" fmla="*/ 40 w 95"/>
                <a:gd name="T3" fmla="*/ 262 h 271"/>
                <a:gd name="T4" fmla="*/ 58 w 95"/>
                <a:gd name="T5" fmla="*/ 255 h 271"/>
                <a:gd name="T6" fmla="*/ 77 w 95"/>
                <a:gd name="T7" fmla="*/ 249 h 271"/>
                <a:gd name="T8" fmla="*/ 95 w 95"/>
                <a:gd name="T9" fmla="*/ 244 h 271"/>
                <a:gd name="T10" fmla="*/ 95 w 95"/>
                <a:gd name="T11" fmla="*/ 11 h 271"/>
                <a:gd name="T12" fmla="*/ 95 w 95"/>
                <a:gd name="T13" fmla="*/ 7 h 271"/>
                <a:gd name="T14" fmla="*/ 92 w 95"/>
                <a:gd name="T15" fmla="*/ 3 h 271"/>
                <a:gd name="T16" fmla="*/ 88 w 95"/>
                <a:gd name="T17" fmla="*/ 1 h 271"/>
                <a:gd name="T18" fmla="*/ 84 w 95"/>
                <a:gd name="T19" fmla="*/ 0 h 271"/>
                <a:gd name="T20" fmla="*/ 0 w 95"/>
                <a:gd name="T21" fmla="*/ 0 h 271"/>
                <a:gd name="T22" fmla="*/ 0 w 95"/>
                <a:gd name="T23" fmla="*/ 71 h 271"/>
                <a:gd name="T24" fmla="*/ 24 w 95"/>
                <a:gd name="T25" fmla="*/ 71 h 271"/>
                <a:gd name="T26" fmla="*/ 24 w 95"/>
                <a:gd name="T27"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5" h="271">
                  <a:moveTo>
                    <a:pt x="24" y="271"/>
                  </a:moveTo>
                  <a:lnTo>
                    <a:pt x="40" y="262"/>
                  </a:lnTo>
                  <a:lnTo>
                    <a:pt x="58" y="255"/>
                  </a:lnTo>
                  <a:lnTo>
                    <a:pt x="77" y="249"/>
                  </a:lnTo>
                  <a:lnTo>
                    <a:pt x="95" y="244"/>
                  </a:lnTo>
                  <a:lnTo>
                    <a:pt x="95" y="11"/>
                  </a:lnTo>
                  <a:lnTo>
                    <a:pt x="95" y="7"/>
                  </a:lnTo>
                  <a:lnTo>
                    <a:pt x="92" y="3"/>
                  </a:lnTo>
                  <a:lnTo>
                    <a:pt x="88" y="1"/>
                  </a:lnTo>
                  <a:lnTo>
                    <a:pt x="84" y="0"/>
                  </a:lnTo>
                  <a:lnTo>
                    <a:pt x="0" y="0"/>
                  </a:lnTo>
                  <a:lnTo>
                    <a:pt x="0" y="71"/>
                  </a:lnTo>
                  <a:lnTo>
                    <a:pt x="24" y="71"/>
                  </a:lnTo>
                  <a:lnTo>
                    <a:pt x="24"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1154"/>
            <p:cNvSpPr>
              <a:spLocks/>
            </p:cNvSpPr>
            <p:nvPr/>
          </p:nvSpPr>
          <p:spPr bwMode="auto">
            <a:xfrm>
              <a:off x="2025650" y="2554288"/>
              <a:ext cx="146050" cy="220663"/>
            </a:xfrm>
            <a:custGeom>
              <a:avLst/>
              <a:gdLst>
                <a:gd name="T0" fmla="*/ 72 w 369"/>
                <a:gd name="T1" fmla="*/ 481 h 554"/>
                <a:gd name="T2" fmla="*/ 72 w 369"/>
                <a:gd name="T3" fmla="*/ 71 h 554"/>
                <a:gd name="T4" fmla="*/ 97 w 369"/>
                <a:gd name="T5" fmla="*/ 71 h 554"/>
                <a:gd name="T6" fmla="*/ 97 w 369"/>
                <a:gd name="T7" fmla="*/ 0 h 554"/>
                <a:gd name="T8" fmla="*/ 12 w 369"/>
                <a:gd name="T9" fmla="*/ 0 h 554"/>
                <a:gd name="T10" fmla="*/ 8 w 369"/>
                <a:gd name="T11" fmla="*/ 1 h 554"/>
                <a:gd name="T12" fmla="*/ 4 w 369"/>
                <a:gd name="T13" fmla="*/ 3 h 554"/>
                <a:gd name="T14" fmla="*/ 1 w 369"/>
                <a:gd name="T15" fmla="*/ 7 h 554"/>
                <a:gd name="T16" fmla="*/ 0 w 369"/>
                <a:gd name="T17" fmla="*/ 11 h 554"/>
                <a:gd name="T18" fmla="*/ 0 w 369"/>
                <a:gd name="T19" fmla="*/ 494 h 554"/>
                <a:gd name="T20" fmla="*/ 1 w 369"/>
                <a:gd name="T21" fmla="*/ 501 h 554"/>
                <a:gd name="T22" fmla="*/ 1 w 369"/>
                <a:gd name="T23" fmla="*/ 508 h 554"/>
                <a:gd name="T24" fmla="*/ 3 w 369"/>
                <a:gd name="T25" fmla="*/ 514 h 554"/>
                <a:gd name="T26" fmla="*/ 4 w 369"/>
                <a:gd name="T27" fmla="*/ 520 h 554"/>
                <a:gd name="T28" fmla="*/ 6 w 369"/>
                <a:gd name="T29" fmla="*/ 525 h 554"/>
                <a:gd name="T30" fmla="*/ 9 w 369"/>
                <a:gd name="T31" fmla="*/ 530 h 554"/>
                <a:gd name="T32" fmla="*/ 12 w 369"/>
                <a:gd name="T33" fmla="*/ 534 h 554"/>
                <a:gd name="T34" fmla="*/ 15 w 369"/>
                <a:gd name="T35" fmla="*/ 538 h 554"/>
                <a:gd name="T36" fmla="*/ 19 w 369"/>
                <a:gd name="T37" fmla="*/ 542 h 554"/>
                <a:gd name="T38" fmla="*/ 24 w 369"/>
                <a:gd name="T39" fmla="*/ 546 h 554"/>
                <a:gd name="T40" fmla="*/ 28 w 369"/>
                <a:gd name="T41" fmla="*/ 548 h 554"/>
                <a:gd name="T42" fmla="*/ 34 w 369"/>
                <a:gd name="T43" fmla="*/ 550 h 554"/>
                <a:gd name="T44" fmla="*/ 40 w 369"/>
                <a:gd name="T45" fmla="*/ 552 h 554"/>
                <a:gd name="T46" fmla="*/ 47 w 369"/>
                <a:gd name="T47" fmla="*/ 553 h 554"/>
                <a:gd name="T48" fmla="*/ 53 w 369"/>
                <a:gd name="T49" fmla="*/ 554 h 554"/>
                <a:gd name="T50" fmla="*/ 61 w 369"/>
                <a:gd name="T51" fmla="*/ 554 h 554"/>
                <a:gd name="T52" fmla="*/ 369 w 369"/>
                <a:gd name="T53" fmla="*/ 554 h 554"/>
                <a:gd name="T54" fmla="*/ 360 w 369"/>
                <a:gd name="T55" fmla="*/ 536 h 554"/>
                <a:gd name="T56" fmla="*/ 351 w 369"/>
                <a:gd name="T57" fmla="*/ 519 h 554"/>
                <a:gd name="T58" fmla="*/ 345 w 369"/>
                <a:gd name="T59" fmla="*/ 501 h 554"/>
                <a:gd name="T60" fmla="*/ 340 w 369"/>
                <a:gd name="T61" fmla="*/ 481 h 554"/>
                <a:gd name="T62" fmla="*/ 72 w 369"/>
                <a:gd name="T63" fmla="*/ 481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9" h="554">
                  <a:moveTo>
                    <a:pt x="72" y="481"/>
                  </a:moveTo>
                  <a:lnTo>
                    <a:pt x="72" y="71"/>
                  </a:lnTo>
                  <a:lnTo>
                    <a:pt x="97" y="71"/>
                  </a:lnTo>
                  <a:lnTo>
                    <a:pt x="97" y="0"/>
                  </a:lnTo>
                  <a:lnTo>
                    <a:pt x="12" y="0"/>
                  </a:lnTo>
                  <a:lnTo>
                    <a:pt x="8" y="1"/>
                  </a:lnTo>
                  <a:lnTo>
                    <a:pt x="4" y="3"/>
                  </a:lnTo>
                  <a:lnTo>
                    <a:pt x="1" y="7"/>
                  </a:lnTo>
                  <a:lnTo>
                    <a:pt x="0" y="11"/>
                  </a:lnTo>
                  <a:lnTo>
                    <a:pt x="0" y="494"/>
                  </a:lnTo>
                  <a:lnTo>
                    <a:pt x="1" y="501"/>
                  </a:lnTo>
                  <a:lnTo>
                    <a:pt x="1" y="508"/>
                  </a:lnTo>
                  <a:lnTo>
                    <a:pt x="3" y="514"/>
                  </a:lnTo>
                  <a:lnTo>
                    <a:pt x="4" y="520"/>
                  </a:lnTo>
                  <a:lnTo>
                    <a:pt x="6" y="525"/>
                  </a:lnTo>
                  <a:lnTo>
                    <a:pt x="9" y="530"/>
                  </a:lnTo>
                  <a:lnTo>
                    <a:pt x="12" y="534"/>
                  </a:lnTo>
                  <a:lnTo>
                    <a:pt x="15" y="538"/>
                  </a:lnTo>
                  <a:lnTo>
                    <a:pt x="19" y="542"/>
                  </a:lnTo>
                  <a:lnTo>
                    <a:pt x="24" y="546"/>
                  </a:lnTo>
                  <a:lnTo>
                    <a:pt x="28" y="548"/>
                  </a:lnTo>
                  <a:lnTo>
                    <a:pt x="34" y="550"/>
                  </a:lnTo>
                  <a:lnTo>
                    <a:pt x="40" y="552"/>
                  </a:lnTo>
                  <a:lnTo>
                    <a:pt x="47" y="553"/>
                  </a:lnTo>
                  <a:lnTo>
                    <a:pt x="53" y="554"/>
                  </a:lnTo>
                  <a:lnTo>
                    <a:pt x="61" y="554"/>
                  </a:lnTo>
                  <a:lnTo>
                    <a:pt x="369" y="554"/>
                  </a:lnTo>
                  <a:lnTo>
                    <a:pt x="360" y="536"/>
                  </a:lnTo>
                  <a:lnTo>
                    <a:pt x="351" y="519"/>
                  </a:lnTo>
                  <a:lnTo>
                    <a:pt x="345" y="501"/>
                  </a:lnTo>
                  <a:lnTo>
                    <a:pt x="340" y="481"/>
                  </a:lnTo>
                  <a:lnTo>
                    <a:pt x="72" y="4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1155"/>
            <p:cNvSpPr>
              <a:spLocks/>
            </p:cNvSpPr>
            <p:nvPr/>
          </p:nvSpPr>
          <p:spPr bwMode="auto">
            <a:xfrm>
              <a:off x="2085975" y="2622550"/>
              <a:ext cx="69850" cy="9525"/>
            </a:xfrm>
            <a:custGeom>
              <a:avLst/>
              <a:gdLst>
                <a:gd name="T0" fmla="*/ 164 w 176"/>
                <a:gd name="T1" fmla="*/ 0 h 25"/>
                <a:gd name="T2" fmla="*/ 12 w 176"/>
                <a:gd name="T3" fmla="*/ 0 h 25"/>
                <a:gd name="T4" fmla="*/ 8 w 176"/>
                <a:gd name="T5" fmla="*/ 1 h 25"/>
                <a:gd name="T6" fmla="*/ 4 w 176"/>
                <a:gd name="T7" fmla="*/ 4 h 25"/>
                <a:gd name="T8" fmla="*/ 1 w 176"/>
                <a:gd name="T9" fmla="*/ 7 h 25"/>
                <a:gd name="T10" fmla="*/ 0 w 176"/>
                <a:gd name="T11" fmla="*/ 12 h 25"/>
                <a:gd name="T12" fmla="*/ 1 w 176"/>
                <a:gd name="T13" fmla="*/ 18 h 25"/>
                <a:gd name="T14" fmla="*/ 4 w 176"/>
                <a:gd name="T15" fmla="*/ 21 h 25"/>
                <a:gd name="T16" fmla="*/ 8 w 176"/>
                <a:gd name="T17" fmla="*/ 24 h 25"/>
                <a:gd name="T18" fmla="*/ 12 w 176"/>
                <a:gd name="T19" fmla="*/ 25 h 25"/>
                <a:gd name="T20" fmla="*/ 164 w 176"/>
                <a:gd name="T21" fmla="*/ 25 h 25"/>
                <a:gd name="T22" fmla="*/ 169 w 176"/>
                <a:gd name="T23" fmla="*/ 24 h 25"/>
                <a:gd name="T24" fmla="*/ 172 w 176"/>
                <a:gd name="T25" fmla="*/ 21 h 25"/>
                <a:gd name="T26" fmla="*/ 175 w 176"/>
                <a:gd name="T27" fmla="*/ 18 h 25"/>
                <a:gd name="T28" fmla="*/ 176 w 176"/>
                <a:gd name="T29" fmla="*/ 12 h 25"/>
                <a:gd name="T30" fmla="*/ 175 w 176"/>
                <a:gd name="T31" fmla="*/ 7 h 25"/>
                <a:gd name="T32" fmla="*/ 172 w 176"/>
                <a:gd name="T33" fmla="*/ 4 h 25"/>
                <a:gd name="T34" fmla="*/ 169 w 176"/>
                <a:gd name="T35" fmla="*/ 1 h 25"/>
                <a:gd name="T36" fmla="*/ 164 w 176"/>
                <a:gd name="T3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 h="25">
                  <a:moveTo>
                    <a:pt x="164" y="0"/>
                  </a:moveTo>
                  <a:lnTo>
                    <a:pt x="12" y="0"/>
                  </a:lnTo>
                  <a:lnTo>
                    <a:pt x="8" y="1"/>
                  </a:lnTo>
                  <a:lnTo>
                    <a:pt x="4" y="4"/>
                  </a:lnTo>
                  <a:lnTo>
                    <a:pt x="1" y="7"/>
                  </a:lnTo>
                  <a:lnTo>
                    <a:pt x="0" y="12"/>
                  </a:lnTo>
                  <a:lnTo>
                    <a:pt x="1" y="18"/>
                  </a:lnTo>
                  <a:lnTo>
                    <a:pt x="4" y="21"/>
                  </a:lnTo>
                  <a:lnTo>
                    <a:pt x="8" y="24"/>
                  </a:lnTo>
                  <a:lnTo>
                    <a:pt x="12" y="25"/>
                  </a:lnTo>
                  <a:lnTo>
                    <a:pt x="164" y="25"/>
                  </a:lnTo>
                  <a:lnTo>
                    <a:pt x="169" y="24"/>
                  </a:lnTo>
                  <a:lnTo>
                    <a:pt x="172" y="21"/>
                  </a:lnTo>
                  <a:lnTo>
                    <a:pt x="175" y="18"/>
                  </a:lnTo>
                  <a:lnTo>
                    <a:pt x="176" y="12"/>
                  </a:lnTo>
                  <a:lnTo>
                    <a:pt x="175" y="7"/>
                  </a:lnTo>
                  <a:lnTo>
                    <a:pt x="172" y="4"/>
                  </a:lnTo>
                  <a:lnTo>
                    <a:pt x="169" y="1"/>
                  </a:lnTo>
                  <a:lnTo>
                    <a:pt x="1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1156"/>
            <p:cNvSpPr>
              <a:spLocks/>
            </p:cNvSpPr>
            <p:nvPr/>
          </p:nvSpPr>
          <p:spPr bwMode="auto">
            <a:xfrm>
              <a:off x="2085975" y="2651125"/>
              <a:ext cx="69850" cy="9525"/>
            </a:xfrm>
            <a:custGeom>
              <a:avLst/>
              <a:gdLst>
                <a:gd name="T0" fmla="*/ 164 w 176"/>
                <a:gd name="T1" fmla="*/ 0 h 23"/>
                <a:gd name="T2" fmla="*/ 12 w 176"/>
                <a:gd name="T3" fmla="*/ 0 h 23"/>
                <a:gd name="T4" fmla="*/ 8 w 176"/>
                <a:gd name="T5" fmla="*/ 1 h 23"/>
                <a:gd name="T6" fmla="*/ 4 w 176"/>
                <a:gd name="T7" fmla="*/ 3 h 23"/>
                <a:gd name="T8" fmla="*/ 1 w 176"/>
                <a:gd name="T9" fmla="*/ 7 h 23"/>
                <a:gd name="T10" fmla="*/ 0 w 176"/>
                <a:gd name="T11" fmla="*/ 12 h 23"/>
                <a:gd name="T12" fmla="*/ 1 w 176"/>
                <a:gd name="T13" fmla="*/ 16 h 23"/>
                <a:gd name="T14" fmla="*/ 4 w 176"/>
                <a:gd name="T15" fmla="*/ 20 h 23"/>
                <a:gd name="T16" fmla="*/ 8 w 176"/>
                <a:gd name="T17" fmla="*/ 23 h 23"/>
                <a:gd name="T18" fmla="*/ 12 w 176"/>
                <a:gd name="T19" fmla="*/ 23 h 23"/>
                <a:gd name="T20" fmla="*/ 164 w 176"/>
                <a:gd name="T21" fmla="*/ 23 h 23"/>
                <a:gd name="T22" fmla="*/ 169 w 176"/>
                <a:gd name="T23" fmla="*/ 23 h 23"/>
                <a:gd name="T24" fmla="*/ 172 w 176"/>
                <a:gd name="T25" fmla="*/ 20 h 23"/>
                <a:gd name="T26" fmla="*/ 175 w 176"/>
                <a:gd name="T27" fmla="*/ 16 h 23"/>
                <a:gd name="T28" fmla="*/ 176 w 176"/>
                <a:gd name="T29" fmla="*/ 12 h 23"/>
                <a:gd name="T30" fmla="*/ 175 w 176"/>
                <a:gd name="T31" fmla="*/ 7 h 23"/>
                <a:gd name="T32" fmla="*/ 172 w 176"/>
                <a:gd name="T33" fmla="*/ 3 h 23"/>
                <a:gd name="T34" fmla="*/ 169 w 176"/>
                <a:gd name="T35" fmla="*/ 1 h 23"/>
                <a:gd name="T36" fmla="*/ 164 w 176"/>
                <a:gd name="T3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 h="23">
                  <a:moveTo>
                    <a:pt x="164" y="0"/>
                  </a:moveTo>
                  <a:lnTo>
                    <a:pt x="12" y="0"/>
                  </a:lnTo>
                  <a:lnTo>
                    <a:pt x="8" y="1"/>
                  </a:lnTo>
                  <a:lnTo>
                    <a:pt x="4" y="3"/>
                  </a:lnTo>
                  <a:lnTo>
                    <a:pt x="1" y="7"/>
                  </a:lnTo>
                  <a:lnTo>
                    <a:pt x="0" y="12"/>
                  </a:lnTo>
                  <a:lnTo>
                    <a:pt x="1" y="16"/>
                  </a:lnTo>
                  <a:lnTo>
                    <a:pt x="4" y="20"/>
                  </a:lnTo>
                  <a:lnTo>
                    <a:pt x="8" y="23"/>
                  </a:lnTo>
                  <a:lnTo>
                    <a:pt x="12" y="23"/>
                  </a:lnTo>
                  <a:lnTo>
                    <a:pt x="164" y="23"/>
                  </a:lnTo>
                  <a:lnTo>
                    <a:pt x="169" y="23"/>
                  </a:lnTo>
                  <a:lnTo>
                    <a:pt x="172" y="20"/>
                  </a:lnTo>
                  <a:lnTo>
                    <a:pt x="175" y="16"/>
                  </a:lnTo>
                  <a:lnTo>
                    <a:pt x="176" y="12"/>
                  </a:lnTo>
                  <a:lnTo>
                    <a:pt x="175" y="7"/>
                  </a:lnTo>
                  <a:lnTo>
                    <a:pt x="172" y="3"/>
                  </a:lnTo>
                  <a:lnTo>
                    <a:pt x="169" y="1"/>
                  </a:lnTo>
                  <a:lnTo>
                    <a:pt x="1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1157"/>
            <p:cNvSpPr>
              <a:spLocks/>
            </p:cNvSpPr>
            <p:nvPr/>
          </p:nvSpPr>
          <p:spPr bwMode="auto">
            <a:xfrm>
              <a:off x="2085975" y="2679700"/>
              <a:ext cx="69850" cy="9525"/>
            </a:xfrm>
            <a:custGeom>
              <a:avLst/>
              <a:gdLst>
                <a:gd name="T0" fmla="*/ 176 w 176"/>
                <a:gd name="T1" fmla="*/ 11 h 23"/>
                <a:gd name="T2" fmla="*/ 175 w 176"/>
                <a:gd name="T3" fmla="*/ 7 h 23"/>
                <a:gd name="T4" fmla="*/ 172 w 176"/>
                <a:gd name="T5" fmla="*/ 3 h 23"/>
                <a:gd name="T6" fmla="*/ 169 w 176"/>
                <a:gd name="T7" fmla="*/ 1 h 23"/>
                <a:gd name="T8" fmla="*/ 164 w 176"/>
                <a:gd name="T9" fmla="*/ 0 h 23"/>
                <a:gd name="T10" fmla="*/ 12 w 176"/>
                <a:gd name="T11" fmla="*/ 0 h 23"/>
                <a:gd name="T12" fmla="*/ 8 w 176"/>
                <a:gd name="T13" fmla="*/ 1 h 23"/>
                <a:gd name="T14" fmla="*/ 4 w 176"/>
                <a:gd name="T15" fmla="*/ 3 h 23"/>
                <a:gd name="T16" fmla="*/ 1 w 176"/>
                <a:gd name="T17" fmla="*/ 7 h 23"/>
                <a:gd name="T18" fmla="*/ 0 w 176"/>
                <a:gd name="T19" fmla="*/ 11 h 23"/>
                <a:gd name="T20" fmla="*/ 1 w 176"/>
                <a:gd name="T21" fmla="*/ 16 h 23"/>
                <a:gd name="T22" fmla="*/ 4 w 176"/>
                <a:gd name="T23" fmla="*/ 20 h 23"/>
                <a:gd name="T24" fmla="*/ 8 w 176"/>
                <a:gd name="T25" fmla="*/ 22 h 23"/>
                <a:gd name="T26" fmla="*/ 12 w 176"/>
                <a:gd name="T27" fmla="*/ 23 h 23"/>
                <a:gd name="T28" fmla="*/ 164 w 176"/>
                <a:gd name="T29" fmla="*/ 23 h 23"/>
                <a:gd name="T30" fmla="*/ 169 w 176"/>
                <a:gd name="T31" fmla="*/ 22 h 23"/>
                <a:gd name="T32" fmla="*/ 172 w 176"/>
                <a:gd name="T33" fmla="*/ 20 h 23"/>
                <a:gd name="T34" fmla="*/ 175 w 176"/>
                <a:gd name="T35" fmla="*/ 16 h 23"/>
                <a:gd name="T36" fmla="*/ 176 w 176"/>
                <a:gd name="T37"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 h="23">
                  <a:moveTo>
                    <a:pt x="176" y="11"/>
                  </a:moveTo>
                  <a:lnTo>
                    <a:pt x="175" y="7"/>
                  </a:lnTo>
                  <a:lnTo>
                    <a:pt x="172" y="3"/>
                  </a:lnTo>
                  <a:lnTo>
                    <a:pt x="169" y="1"/>
                  </a:lnTo>
                  <a:lnTo>
                    <a:pt x="164" y="0"/>
                  </a:lnTo>
                  <a:lnTo>
                    <a:pt x="12" y="0"/>
                  </a:lnTo>
                  <a:lnTo>
                    <a:pt x="8" y="1"/>
                  </a:lnTo>
                  <a:lnTo>
                    <a:pt x="4" y="3"/>
                  </a:lnTo>
                  <a:lnTo>
                    <a:pt x="1" y="7"/>
                  </a:lnTo>
                  <a:lnTo>
                    <a:pt x="0" y="11"/>
                  </a:lnTo>
                  <a:lnTo>
                    <a:pt x="1" y="16"/>
                  </a:lnTo>
                  <a:lnTo>
                    <a:pt x="4" y="20"/>
                  </a:lnTo>
                  <a:lnTo>
                    <a:pt x="8" y="22"/>
                  </a:lnTo>
                  <a:lnTo>
                    <a:pt x="12" y="23"/>
                  </a:lnTo>
                  <a:lnTo>
                    <a:pt x="164" y="23"/>
                  </a:lnTo>
                  <a:lnTo>
                    <a:pt x="169" y="22"/>
                  </a:lnTo>
                  <a:lnTo>
                    <a:pt x="172" y="20"/>
                  </a:lnTo>
                  <a:lnTo>
                    <a:pt x="175" y="16"/>
                  </a:lnTo>
                  <a:lnTo>
                    <a:pt x="176"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1158"/>
            <p:cNvSpPr>
              <a:spLocks/>
            </p:cNvSpPr>
            <p:nvPr/>
          </p:nvSpPr>
          <p:spPr bwMode="auto">
            <a:xfrm>
              <a:off x="2085975" y="2708275"/>
              <a:ext cx="44450" cy="9525"/>
            </a:xfrm>
            <a:custGeom>
              <a:avLst/>
              <a:gdLst>
                <a:gd name="T0" fmla="*/ 12 w 115"/>
                <a:gd name="T1" fmla="*/ 0 h 24"/>
                <a:gd name="T2" fmla="*/ 8 w 115"/>
                <a:gd name="T3" fmla="*/ 1 h 24"/>
                <a:gd name="T4" fmla="*/ 4 w 115"/>
                <a:gd name="T5" fmla="*/ 3 h 24"/>
                <a:gd name="T6" fmla="*/ 1 w 115"/>
                <a:gd name="T7" fmla="*/ 8 h 24"/>
                <a:gd name="T8" fmla="*/ 0 w 115"/>
                <a:gd name="T9" fmla="*/ 12 h 24"/>
                <a:gd name="T10" fmla="*/ 1 w 115"/>
                <a:gd name="T11" fmla="*/ 17 h 24"/>
                <a:gd name="T12" fmla="*/ 4 w 115"/>
                <a:gd name="T13" fmla="*/ 21 h 24"/>
                <a:gd name="T14" fmla="*/ 8 w 115"/>
                <a:gd name="T15" fmla="*/ 23 h 24"/>
                <a:gd name="T16" fmla="*/ 12 w 115"/>
                <a:gd name="T17" fmla="*/ 24 h 24"/>
                <a:gd name="T18" fmla="*/ 104 w 115"/>
                <a:gd name="T19" fmla="*/ 24 h 24"/>
                <a:gd name="T20" fmla="*/ 108 w 115"/>
                <a:gd name="T21" fmla="*/ 23 h 24"/>
                <a:gd name="T22" fmla="*/ 112 w 115"/>
                <a:gd name="T23" fmla="*/ 21 h 24"/>
                <a:gd name="T24" fmla="*/ 114 w 115"/>
                <a:gd name="T25" fmla="*/ 17 h 24"/>
                <a:gd name="T26" fmla="*/ 115 w 115"/>
                <a:gd name="T27" fmla="*/ 12 h 24"/>
                <a:gd name="T28" fmla="*/ 114 w 115"/>
                <a:gd name="T29" fmla="*/ 8 h 24"/>
                <a:gd name="T30" fmla="*/ 112 w 115"/>
                <a:gd name="T31" fmla="*/ 3 h 24"/>
                <a:gd name="T32" fmla="*/ 108 w 115"/>
                <a:gd name="T33" fmla="*/ 1 h 24"/>
                <a:gd name="T34" fmla="*/ 104 w 115"/>
                <a:gd name="T35" fmla="*/ 0 h 24"/>
                <a:gd name="T36" fmla="*/ 12 w 115"/>
                <a:gd name="T3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5" h="24">
                  <a:moveTo>
                    <a:pt x="12" y="0"/>
                  </a:moveTo>
                  <a:lnTo>
                    <a:pt x="8" y="1"/>
                  </a:lnTo>
                  <a:lnTo>
                    <a:pt x="4" y="3"/>
                  </a:lnTo>
                  <a:lnTo>
                    <a:pt x="1" y="8"/>
                  </a:lnTo>
                  <a:lnTo>
                    <a:pt x="0" y="12"/>
                  </a:lnTo>
                  <a:lnTo>
                    <a:pt x="1" y="17"/>
                  </a:lnTo>
                  <a:lnTo>
                    <a:pt x="4" y="21"/>
                  </a:lnTo>
                  <a:lnTo>
                    <a:pt x="8" y="23"/>
                  </a:lnTo>
                  <a:lnTo>
                    <a:pt x="12" y="24"/>
                  </a:lnTo>
                  <a:lnTo>
                    <a:pt x="104" y="24"/>
                  </a:lnTo>
                  <a:lnTo>
                    <a:pt x="108" y="23"/>
                  </a:lnTo>
                  <a:lnTo>
                    <a:pt x="112" y="21"/>
                  </a:lnTo>
                  <a:lnTo>
                    <a:pt x="114" y="17"/>
                  </a:lnTo>
                  <a:lnTo>
                    <a:pt x="115" y="12"/>
                  </a:lnTo>
                  <a:lnTo>
                    <a:pt x="114" y="8"/>
                  </a:lnTo>
                  <a:lnTo>
                    <a:pt x="112" y="3"/>
                  </a:lnTo>
                  <a:lnTo>
                    <a:pt x="108" y="1"/>
                  </a:lnTo>
                  <a:lnTo>
                    <a:pt x="104" y="0"/>
                  </a:lnTo>
                  <a:lnTo>
                    <a:pt x="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1159"/>
            <p:cNvSpPr>
              <a:spLocks noEditPoints="1"/>
            </p:cNvSpPr>
            <p:nvPr/>
          </p:nvSpPr>
          <p:spPr bwMode="auto">
            <a:xfrm>
              <a:off x="2168525" y="2660650"/>
              <a:ext cx="142875" cy="142875"/>
            </a:xfrm>
            <a:custGeom>
              <a:avLst/>
              <a:gdLst>
                <a:gd name="T0" fmla="*/ 157 w 361"/>
                <a:gd name="T1" fmla="*/ 259 h 362"/>
                <a:gd name="T2" fmla="*/ 84 w 361"/>
                <a:gd name="T3" fmla="*/ 186 h 362"/>
                <a:gd name="T4" fmla="*/ 84 w 361"/>
                <a:gd name="T5" fmla="*/ 176 h 362"/>
                <a:gd name="T6" fmla="*/ 91 w 361"/>
                <a:gd name="T7" fmla="*/ 170 h 362"/>
                <a:gd name="T8" fmla="*/ 101 w 361"/>
                <a:gd name="T9" fmla="*/ 170 h 362"/>
                <a:gd name="T10" fmla="*/ 156 w 361"/>
                <a:gd name="T11" fmla="*/ 224 h 362"/>
                <a:gd name="T12" fmla="*/ 260 w 361"/>
                <a:gd name="T13" fmla="*/ 111 h 362"/>
                <a:gd name="T14" fmla="*/ 266 w 361"/>
                <a:gd name="T15" fmla="*/ 109 h 362"/>
                <a:gd name="T16" fmla="*/ 271 w 361"/>
                <a:gd name="T17" fmla="*/ 111 h 362"/>
                <a:gd name="T18" fmla="*/ 275 w 361"/>
                <a:gd name="T19" fmla="*/ 116 h 362"/>
                <a:gd name="T20" fmla="*/ 276 w 361"/>
                <a:gd name="T21" fmla="*/ 125 h 362"/>
                <a:gd name="T22" fmla="*/ 180 w 361"/>
                <a:gd name="T23" fmla="*/ 0 h 362"/>
                <a:gd name="T24" fmla="*/ 143 w 361"/>
                <a:gd name="T25" fmla="*/ 4 h 362"/>
                <a:gd name="T26" fmla="*/ 110 w 361"/>
                <a:gd name="T27" fmla="*/ 14 h 362"/>
                <a:gd name="T28" fmla="*/ 79 w 361"/>
                <a:gd name="T29" fmla="*/ 32 h 362"/>
                <a:gd name="T30" fmla="*/ 53 w 361"/>
                <a:gd name="T31" fmla="*/ 54 h 362"/>
                <a:gd name="T32" fmla="*/ 30 w 361"/>
                <a:gd name="T33" fmla="*/ 81 h 362"/>
                <a:gd name="T34" fmla="*/ 14 w 361"/>
                <a:gd name="T35" fmla="*/ 111 h 362"/>
                <a:gd name="T36" fmla="*/ 3 w 361"/>
                <a:gd name="T37" fmla="*/ 145 h 362"/>
                <a:gd name="T38" fmla="*/ 0 w 361"/>
                <a:gd name="T39" fmla="*/ 182 h 362"/>
                <a:gd name="T40" fmla="*/ 3 w 361"/>
                <a:gd name="T41" fmla="*/ 217 h 362"/>
                <a:gd name="T42" fmla="*/ 14 w 361"/>
                <a:gd name="T43" fmla="*/ 252 h 362"/>
                <a:gd name="T44" fmla="*/ 30 w 361"/>
                <a:gd name="T45" fmla="*/ 283 h 362"/>
                <a:gd name="T46" fmla="*/ 53 w 361"/>
                <a:gd name="T47" fmla="*/ 309 h 362"/>
                <a:gd name="T48" fmla="*/ 79 w 361"/>
                <a:gd name="T49" fmla="*/ 331 h 362"/>
                <a:gd name="T50" fmla="*/ 110 w 361"/>
                <a:gd name="T51" fmla="*/ 348 h 362"/>
                <a:gd name="T52" fmla="*/ 143 w 361"/>
                <a:gd name="T53" fmla="*/ 358 h 362"/>
                <a:gd name="T54" fmla="*/ 180 w 361"/>
                <a:gd name="T55" fmla="*/ 362 h 362"/>
                <a:gd name="T56" fmla="*/ 217 w 361"/>
                <a:gd name="T57" fmla="*/ 358 h 362"/>
                <a:gd name="T58" fmla="*/ 251 w 361"/>
                <a:gd name="T59" fmla="*/ 348 h 362"/>
                <a:gd name="T60" fmla="*/ 281 w 361"/>
                <a:gd name="T61" fmla="*/ 331 h 362"/>
                <a:gd name="T62" fmla="*/ 308 w 361"/>
                <a:gd name="T63" fmla="*/ 309 h 362"/>
                <a:gd name="T64" fmla="*/ 330 w 361"/>
                <a:gd name="T65" fmla="*/ 283 h 362"/>
                <a:gd name="T66" fmla="*/ 346 w 361"/>
                <a:gd name="T67" fmla="*/ 252 h 362"/>
                <a:gd name="T68" fmla="*/ 357 w 361"/>
                <a:gd name="T69" fmla="*/ 217 h 362"/>
                <a:gd name="T70" fmla="*/ 361 w 361"/>
                <a:gd name="T71" fmla="*/ 182 h 362"/>
                <a:gd name="T72" fmla="*/ 357 w 361"/>
                <a:gd name="T73" fmla="*/ 145 h 362"/>
                <a:gd name="T74" fmla="*/ 346 w 361"/>
                <a:gd name="T75" fmla="*/ 111 h 362"/>
                <a:gd name="T76" fmla="*/ 330 w 361"/>
                <a:gd name="T77" fmla="*/ 81 h 362"/>
                <a:gd name="T78" fmla="*/ 308 w 361"/>
                <a:gd name="T79" fmla="*/ 54 h 362"/>
                <a:gd name="T80" fmla="*/ 281 w 361"/>
                <a:gd name="T81" fmla="*/ 32 h 362"/>
                <a:gd name="T82" fmla="*/ 251 w 361"/>
                <a:gd name="T83" fmla="*/ 14 h 362"/>
                <a:gd name="T84" fmla="*/ 217 w 361"/>
                <a:gd name="T85" fmla="*/ 4 h 362"/>
                <a:gd name="T86" fmla="*/ 180 w 361"/>
                <a:gd name="T87" fmla="*/ 0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1" h="362">
                  <a:moveTo>
                    <a:pt x="273" y="130"/>
                  </a:moveTo>
                  <a:lnTo>
                    <a:pt x="157" y="259"/>
                  </a:lnTo>
                  <a:lnTo>
                    <a:pt x="87" y="190"/>
                  </a:lnTo>
                  <a:lnTo>
                    <a:pt x="84" y="186"/>
                  </a:lnTo>
                  <a:lnTo>
                    <a:pt x="83" y="182"/>
                  </a:lnTo>
                  <a:lnTo>
                    <a:pt x="84" y="176"/>
                  </a:lnTo>
                  <a:lnTo>
                    <a:pt x="87" y="172"/>
                  </a:lnTo>
                  <a:lnTo>
                    <a:pt x="91" y="170"/>
                  </a:lnTo>
                  <a:lnTo>
                    <a:pt x="96" y="169"/>
                  </a:lnTo>
                  <a:lnTo>
                    <a:pt x="101" y="170"/>
                  </a:lnTo>
                  <a:lnTo>
                    <a:pt x="105" y="172"/>
                  </a:lnTo>
                  <a:lnTo>
                    <a:pt x="156" y="224"/>
                  </a:lnTo>
                  <a:lnTo>
                    <a:pt x="256" y="113"/>
                  </a:lnTo>
                  <a:lnTo>
                    <a:pt x="260" y="111"/>
                  </a:lnTo>
                  <a:lnTo>
                    <a:pt x="264" y="109"/>
                  </a:lnTo>
                  <a:lnTo>
                    <a:pt x="266" y="109"/>
                  </a:lnTo>
                  <a:lnTo>
                    <a:pt x="268" y="110"/>
                  </a:lnTo>
                  <a:lnTo>
                    <a:pt x="271" y="111"/>
                  </a:lnTo>
                  <a:lnTo>
                    <a:pt x="272" y="112"/>
                  </a:lnTo>
                  <a:lnTo>
                    <a:pt x="275" y="116"/>
                  </a:lnTo>
                  <a:lnTo>
                    <a:pt x="276" y="121"/>
                  </a:lnTo>
                  <a:lnTo>
                    <a:pt x="276" y="125"/>
                  </a:lnTo>
                  <a:lnTo>
                    <a:pt x="273" y="130"/>
                  </a:lnTo>
                  <a:close/>
                  <a:moveTo>
                    <a:pt x="180" y="0"/>
                  </a:moveTo>
                  <a:lnTo>
                    <a:pt x="162" y="1"/>
                  </a:lnTo>
                  <a:lnTo>
                    <a:pt x="143" y="4"/>
                  </a:lnTo>
                  <a:lnTo>
                    <a:pt x="126" y="8"/>
                  </a:lnTo>
                  <a:lnTo>
                    <a:pt x="110" y="14"/>
                  </a:lnTo>
                  <a:lnTo>
                    <a:pt x="94" y="23"/>
                  </a:lnTo>
                  <a:lnTo>
                    <a:pt x="79" y="32"/>
                  </a:lnTo>
                  <a:lnTo>
                    <a:pt x="65" y="42"/>
                  </a:lnTo>
                  <a:lnTo>
                    <a:pt x="53" y="54"/>
                  </a:lnTo>
                  <a:lnTo>
                    <a:pt x="40" y="66"/>
                  </a:lnTo>
                  <a:lnTo>
                    <a:pt x="30" y="81"/>
                  </a:lnTo>
                  <a:lnTo>
                    <a:pt x="21" y="96"/>
                  </a:lnTo>
                  <a:lnTo>
                    <a:pt x="14" y="111"/>
                  </a:lnTo>
                  <a:lnTo>
                    <a:pt x="8" y="128"/>
                  </a:lnTo>
                  <a:lnTo>
                    <a:pt x="3" y="145"/>
                  </a:lnTo>
                  <a:lnTo>
                    <a:pt x="1" y="163"/>
                  </a:lnTo>
                  <a:lnTo>
                    <a:pt x="0" y="182"/>
                  </a:lnTo>
                  <a:lnTo>
                    <a:pt x="1" y="200"/>
                  </a:lnTo>
                  <a:lnTo>
                    <a:pt x="3" y="217"/>
                  </a:lnTo>
                  <a:lnTo>
                    <a:pt x="8" y="235"/>
                  </a:lnTo>
                  <a:lnTo>
                    <a:pt x="14" y="252"/>
                  </a:lnTo>
                  <a:lnTo>
                    <a:pt x="21" y="267"/>
                  </a:lnTo>
                  <a:lnTo>
                    <a:pt x="30" y="283"/>
                  </a:lnTo>
                  <a:lnTo>
                    <a:pt x="40" y="296"/>
                  </a:lnTo>
                  <a:lnTo>
                    <a:pt x="53" y="309"/>
                  </a:lnTo>
                  <a:lnTo>
                    <a:pt x="65" y="320"/>
                  </a:lnTo>
                  <a:lnTo>
                    <a:pt x="79" y="331"/>
                  </a:lnTo>
                  <a:lnTo>
                    <a:pt x="94" y="340"/>
                  </a:lnTo>
                  <a:lnTo>
                    <a:pt x="110" y="348"/>
                  </a:lnTo>
                  <a:lnTo>
                    <a:pt x="126" y="354"/>
                  </a:lnTo>
                  <a:lnTo>
                    <a:pt x="143" y="358"/>
                  </a:lnTo>
                  <a:lnTo>
                    <a:pt x="162" y="361"/>
                  </a:lnTo>
                  <a:lnTo>
                    <a:pt x="180" y="362"/>
                  </a:lnTo>
                  <a:lnTo>
                    <a:pt x="199" y="361"/>
                  </a:lnTo>
                  <a:lnTo>
                    <a:pt x="217" y="358"/>
                  </a:lnTo>
                  <a:lnTo>
                    <a:pt x="234" y="354"/>
                  </a:lnTo>
                  <a:lnTo>
                    <a:pt x="251" y="348"/>
                  </a:lnTo>
                  <a:lnTo>
                    <a:pt x="266" y="340"/>
                  </a:lnTo>
                  <a:lnTo>
                    <a:pt x="281" y="331"/>
                  </a:lnTo>
                  <a:lnTo>
                    <a:pt x="295" y="320"/>
                  </a:lnTo>
                  <a:lnTo>
                    <a:pt x="308" y="309"/>
                  </a:lnTo>
                  <a:lnTo>
                    <a:pt x="320" y="296"/>
                  </a:lnTo>
                  <a:lnTo>
                    <a:pt x="330" y="283"/>
                  </a:lnTo>
                  <a:lnTo>
                    <a:pt x="339" y="267"/>
                  </a:lnTo>
                  <a:lnTo>
                    <a:pt x="346" y="252"/>
                  </a:lnTo>
                  <a:lnTo>
                    <a:pt x="352" y="235"/>
                  </a:lnTo>
                  <a:lnTo>
                    <a:pt x="357" y="217"/>
                  </a:lnTo>
                  <a:lnTo>
                    <a:pt x="360" y="200"/>
                  </a:lnTo>
                  <a:lnTo>
                    <a:pt x="361" y="182"/>
                  </a:lnTo>
                  <a:lnTo>
                    <a:pt x="360" y="163"/>
                  </a:lnTo>
                  <a:lnTo>
                    <a:pt x="357" y="145"/>
                  </a:lnTo>
                  <a:lnTo>
                    <a:pt x="352" y="128"/>
                  </a:lnTo>
                  <a:lnTo>
                    <a:pt x="346" y="111"/>
                  </a:lnTo>
                  <a:lnTo>
                    <a:pt x="339" y="96"/>
                  </a:lnTo>
                  <a:lnTo>
                    <a:pt x="330" y="81"/>
                  </a:lnTo>
                  <a:lnTo>
                    <a:pt x="320" y="66"/>
                  </a:lnTo>
                  <a:lnTo>
                    <a:pt x="308" y="54"/>
                  </a:lnTo>
                  <a:lnTo>
                    <a:pt x="295" y="42"/>
                  </a:lnTo>
                  <a:lnTo>
                    <a:pt x="281" y="32"/>
                  </a:lnTo>
                  <a:lnTo>
                    <a:pt x="266" y="23"/>
                  </a:lnTo>
                  <a:lnTo>
                    <a:pt x="251" y="14"/>
                  </a:lnTo>
                  <a:lnTo>
                    <a:pt x="234" y="8"/>
                  </a:lnTo>
                  <a:lnTo>
                    <a:pt x="217" y="4"/>
                  </a:lnTo>
                  <a:lnTo>
                    <a:pt x="199" y="1"/>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1160"/>
            <p:cNvSpPr>
              <a:spLocks/>
            </p:cNvSpPr>
            <p:nvPr/>
          </p:nvSpPr>
          <p:spPr bwMode="auto">
            <a:xfrm>
              <a:off x="2073275" y="2516188"/>
              <a:ext cx="104775" cy="82550"/>
            </a:xfrm>
            <a:custGeom>
              <a:avLst/>
              <a:gdLst>
                <a:gd name="T0" fmla="*/ 253 w 264"/>
                <a:gd name="T1" fmla="*/ 205 h 205"/>
                <a:gd name="T2" fmla="*/ 261 w 264"/>
                <a:gd name="T3" fmla="*/ 202 h 205"/>
                <a:gd name="T4" fmla="*/ 264 w 264"/>
                <a:gd name="T5" fmla="*/ 193 h 205"/>
                <a:gd name="T6" fmla="*/ 263 w 264"/>
                <a:gd name="T7" fmla="*/ 56 h 205"/>
                <a:gd name="T8" fmla="*/ 257 w 264"/>
                <a:gd name="T9" fmla="*/ 49 h 205"/>
                <a:gd name="T10" fmla="*/ 215 w 264"/>
                <a:gd name="T11" fmla="*/ 48 h 205"/>
                <a:gd name="T12" fmla="*/ 204 w 264"/>
                <a:gd name="T13" fmla="*/ 43 h 205"/>
                <a:gd name="T14" fmla="*/ 200 w 264"/>
                <a:gd name="T15" fmla="*/ 32 h 205"/>
                <a:gd name="T16" fmla="*/ 191 w 264"/>
                <a:gd name="T17" fmla="*/ 19 h 205"/>
                <a:gd name="T18" fmla="*/ 176 w 264"/>
                <a:gd name="T19" fmla="*/ 9 h 205"/>
                <a:gd name="T20" fmla="*/ 167 w 264"/>
                <a:gd name="T21" fmla="*/ 5 h 205"/>
                <a:gd name="T22" fmla="*/ 164 w 264"/>
                <a:gd name="T23" fmla="*/ 4 h 205"/>
                <a:gd name="T24" fmla="*/ 160 w 264"/>
                <a:gd name="T25" fmla="*/ 4 h 205"/>
                <a:gd name="T26" fmla="*/ 157 w 264"/>
                <a:gd name="T27" fmla="*/ 3 h 205"/>
                <a:gd name="T28" fmla="*/ 153 w 264"/>
                <a:gd name="T29" fmla="*/ 2 h 205"/>
                <a:gd name="T30" fmla="*/ 149 w 264"/>
                <a:gd name="T31" fmla="*/ 1 h 205"/>
                <a:gd name="T32" fmla="*/ 145 w 264"/>
                <a:gd name="T33" fmla="*/ 1 h 205"/>
                <a:gd name="T34" fmla="*/ 139 w 264"/>
                <a:gd name="T35" fmla="*/ 0 h 205"/>
                <a:gd name="T36" fmla="*/ 130 w 264"/>
                <a:gd name="T37" fmla="*/ 0 h 205"/>
                <a:gd name="T38" fmla="*/ 123 w 264"/>
                <a:gd name="T39" fmla="*/ 1 h 205"/>
                <a:gd name="T40" fmla="*/ 119 w 264"/>
                <a:gd name="T41" fmla="*/ 1 h 205"/>
                <a:gd name="T42" fmla="*/ 115 w 264"/>
                <a:gd name="T43" fmla="*/ 2 h 205"/>
                <a:gd name="T44" fmla="*/ 111 w 264"/>
                <a:gd name="T45" fmla="*/ 3 h 205"/>
                <a:gd name="T46" fmla="*/ 108 w 264"/>
                <a:gd name="T47" fmla="*/ 4 h 205"/>
                <a:gd name="T48" fmla="*/ 104 w 264"/>
                <a:gd name="T49" fmla="*/ 4 h 205"/>
                <a:gd name="T50" fmla="*/ 101 w 264"/>
                <a:gd name="T51" fmla="*/ 5 h 205"/>
                <a:gd name="T52" fmla="*/ 92 w 264"/>
                <a:gd name="T53" fmla="*/ 9 h 205"/>
                <a:gd name="T54" fmla="*/ 78 w 264"/>
                <a:gd name="T55" fmla="*/ 19 h 205"/>
                <a:gd name="T56" fmla="*/ 68 w 264"/>
                <a:gd name="T57" fmla="*/ 32 h 205"/>
                <a:gd name="T58" fmla="*/ 64 w 264"/>
                <a:gd name="T59" fmla="*/ 43 h 205"/>
                <a:gd name="T60" fmla="*/ 53 w 264"/>
                <a:gd name="T61" fmla="*/ 48 h 205"/>
                <a:gd name="T62" fmla="*/ 7 w 264"/>
                <a:gd name="T63" fmla="*/ 49 h 205"/>
                <a:gd name="T64" fmla="*/ 0 w 264"/>
                <a:gd name="T65" fmla="*/ 56 h 205"/>
                <a:gd name="T66" fmla="*/ 0 w 264"/>
                <a:gd name="T67" fmla="*/ 193 h 205"/>
                <a:gd name="T68" fmla="*/ 3 w 264"/>
                <a:gd name="T69" fmla="*/ 202 h 205"/>
                <a:gd name="T70" fmla="*/ 11 w 264"/>
                <a:gd name="T71"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64" h="205">
                  <a:moveTo>
                    <a:pt x="11" y="205"/>
                  </a:moveTo>
                  <a:lnTo>
                    <a:pt x="253" y="205"/>
                  </a:lnTo>
                  <a:lnTo>
                    <a:pt x="257" y="204"/>
                  </a:lnTo>
                  <a:lnTo>
                    <a:pt x="261" y="202"/>
                  </a:lnTo>
                  <a:lnTo>
                    <a:pt x="263" y="198"/>
                  </a:lnTo>
                  <a:lnTo>
                    <a:pt x="264" y="193"/>
                  </a:lnTo>
                  <a:lnTo>
                    <a:pt x="264" y="60"/>
                  </a:lnTo>
                  <a:lnTo>
                    <a:pt x="263" y="56"/>
                  </a:lnTo>
                  <a:lnTo>
                    <a:pt x="261" y="52"/>
                  </a:lnTo>
                  <a:lnTo>
                    <a:pt x="257" y="49"/>
                  </a:lnTo>
                  <a:lnTo>
                    <a:pt x="253" y="48"/>
                  </a:lnTo>
                  <a:lnTo>
                    <a:pt x="215" y="48"/>
                  </a:lnTo>
                  <a:lnTo>
                    <a:pt x="206" y="48"/>
                  </a:lnTo>
                  <a:lnTo>
                    <a:pt x="204" y="43"/>
                  </a:lnTo>
                  <a:lnTo>
                    <a:pt x="202" y="38"/>
                  </a:lnTo>
                  <a:lnTo>
                    <a:pt x="200" y="32"/>
                  </a:lnTo>
                  <a:lnTo>
                    <a:pt x="196" y="26"/>
                  </a:lnTo>
                  <a:lnTo>
                    <a:pt x="191" y="19"/>
                  </a:lnTo>
                  <a:lnTo>
                    <a:pt x="185" y="14"/>
                  </a:lnTo>
                  <a:lnTo>
                    <a:pt x="176" y="9"/>
                  </a:lnTo>
                  <a:lnTo>
                    <a:pt x="167" y="5"/>
                  </a:lnTo>
                  <a:lnTo>
                    <a:pt x="167" y="5"/>
                  </a:lnTo>
                  <a:lnTo>
                    <a:pt x="167" y="5"/>
                  </a:lnTo>
                  <a:lnTo>
                    <a:pt x="164" y="4"/>
                  </a:lnTo>
                  <a:lnTo>
                    <a:pt x="161" y="4"/>
                  </a:lnTo>
                  <a:lnTo>
                    <a:pt x="160" y="4"/>
                  </a:lnTo>
                  <a:lnTo>
                    <a:pt x="159" y="4"/>
                  </a:lnTo>
                  <a:lnTo>
                    <a:pt x="157" y="3"/>
                  </a:lnTo>
                  <a:lnTo>
                    <a:pt x="154" y="2"/>
                  </a:lnTo>
                  <a:lnTo>
                    <a:pt x="153" y="2"/>
                  </a:lnTo>
                  <a:lnTo>
                    <a:pt x="152" y="1"/>
                  </a:lnTo>
                  <a:lnTo>
                    <a:pt x="149" y="1"/>
                  </a:lnTo>
                  <a:lnTo>
                    <a:pt x="146" y="1"/>
                  </a:lnTo>
                  <a:lnTo>
                    <a:pt x="145" y="1"/>
                  </a:lnTo>
                  <a:lnTo>
                    <a:pt x="143" y="1"/>
                  </a:lnTo>
                  <a:lnTo>
                    <a:pt x="139" y="0"/>
                  </a:lnTo>
                  <a:lnTo>
                    <a:pt x="135" y="0"/>
                  </a:lnTo>
                  <a:lnTo>
                    <a:pt x="130" y="0"/>
                  </a:lnTo>
                  <a:lnTo>
                    <a:pt x="125" y="1"/>
                  </a:lnTo>
                  <a:lnTo>
                    <a:pt x="123" y="1"/>
                  </a:lnTo>
                  <a:lnTo>
                    <a:pt x="122" y="1"/>
                  </a:lnTo>
                  <a:lnTo>
                    <a:pt x="119" y="1"/>
                  </a:lnTo>
                  <a:lnTo>
                    <a:pt x="116" y="1"/>
                  </a:lnTo>
                  <a:lnTo>
                    <a:pt x="115" y="2"/>
                  </a:lnTo>
                  <a:lnTo>
                    <a:pt x="114" y="2"/>
                  </a:lnTo>
                  <a:lnTo>
                    <a:pt x="111" y="3"/>
                  </a:lnTo>
                  <a:lnTo>
                    <a:pt x="109" y="4"/>
                  </a:lnTo>
                  <a:lnTo>
                    <a:pt x="108" y="4"/>
                  </a:lnTo>
                  <a:lnTo>
                    <a:pt x="107" y="4"/>
                  </a:lnTo>
                  <a:lnTo>
                    <a:pt x="104" y="4"/>
                  </a:lnTo>
                  <a:lnTo>
                    <a:pt x="101" y="5"/>
                  </a:lnTo>
                  <a:lnTo>
                    <a:pt x="101" y="5"/>
                  </a:lnTo>
                  <a:lnTo>
                    <a:pt x="101" y="5"/>
                  </a:lnTo>
                  <a:lnTo>
                    <a:pt x="92" y="9"/>
                  </a:lnTo>
                  <a:lnTo>
                    <a:pt x="84" y="14"/>
                  </a:lnTo>
                  <a:lnTo>
                    <a:pt x="78" y="19"/>
                  </a:lnTo>
                  <a:lnTo>
                    <a:pt x="72" y="26"/>
                  </a:lnTo>
                  <a:lnTo>
                    <a:pt x="68" y="32"/>
                  </a:lnTo>
                  <a:lnTo>
                    <a:pt x="66" y="38"/>
                  </a:lnTo>
                  <a:lnTo>
                    <a:pt x="64" y="43"/>
                  </a:lnTo>
                  <a:lnTo>
                    <a:pt x="62" y="48"/>
                  </a:lnTo>
                  <a:lnTo>
                    <a:pt x="53" y="48"/>
                  </a:lnTo>
                  <a:lnTo>
                    <a:pt x="11" y="48"/>
                  </a:lnTo>
                  <a:lnTo>
                    <a:pt x="7" y="49"/>
                  </a:lnTo>
                  <a:lnTo>
                    <a:pt x="3" y="52"/>
                  </a:lnTo>
                  <a:lnTo>
                    <a:pt x="0" y="56"/>
                  </a:lnTo>
                  <a:lnTo>
                    <a:pt x="0" y="60"/>
                  </a:lnTo>
                  <a:lnTo>
                    <a:pt x="0" y="193"/>
                  </a:lnTo>
                  <a:lnTo>
                    <a:pt x="0" y="198"/>
                  </a:lnTo>
                  <a:lnTo>
                    <a:pt x="3" y="202"/>
                  </a:lnTo>
                  <a:lnTo>
                    <a:pt x="7" y="204"/>
                  </a:lnTo>
                  <a:lnTo>
                    <a:pt x="11" y="2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98" name="Snip Single Corner Rectangle 97"/>
          <p:cNvSpPr/>
          <p:nvPr/>
        </p:nvSpPr>
        <p:spPr>
          <a:xfrm>
            <a:off x="1244775" y="3025446"/>
            <a:ext cx="9266381" cy="994093"/>
          </a:xfrm>
          <a:prstGeom prst="snip1Rect">
            <a:avLst>
              <a:gd name="adj" fmla="val 50000"/>
            </a:avLst>
          </a:pr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pPr lvl="0">
              <a:defRPr/>
            </a:pPr>
            <a:r>
              <a:rPr lang="en-US" sz="2000" dirty="0"/>
              <a:t>Buy-in and acceptance by </a:t>
            </a:r>
            <a:r>
              <a:rPr lang="en-US" sz="2000" dirty="0" smtClean="0"/>
              <a:t>Collectors, Risk Managers and Risk Divisions/Departments</a:t>
            </a:r>
            <a:endParaRPr lang="en-US" sz="2000" dirty="0"/>
          </a:p>
        </p:txBody>
      </p:sp>
      <p:grpSp>
        <p:nvGrpSpPr>
          <p:cNvPr id="99" name="Group 98"/>
          <p:cNvGrpSpPr/>
          <p:nvPr/>
        </p:nvGrpSpPr>
        <p:grpSpPr>
          <a:xfrm>
            <a:off x="10967085" y="3340834"/>
            <a:ext cx="285750" cy="287337"/>
            <a:chOff x="2025650" y="2516188"/>
            <a:chExt cx="285750" cy="287337"/>
          </a:xfrm>
          <a:solidFill>
            <a:schemeClr val="accent1">
              <a:lumMod val="20000"/>
              <a:lumOff val="80000"/>
            </a:schemeClr>
          </a:solidFill>
          <a:effectLst/>
        </p:grpSpPr>
        <p:sp>
          <p:nvSpPr>
            <p:cNvPr id="100" name="Freeform 1153"/>
            <p:cNvSpPr>
              <a:spLocks/>
            </p:cNvSpPr>
            <p:nvPr/>
          </p:nvSpPr>
          <p:spPr bwMode="auto">
            <a:xfrm>
              <a:off x="2187575" y="2554288"/>
              <a:ext cx="38100" cy="107950"/>
            </a:xfrm>
            <a:custGeom>
              <a:avLst/>
              <a:gdLst>
                <a:gd name="T0" fmla="*/ 24 w 95"/>
                <a:gd name="T1" fmla="*/ 271 h 271"/>
                <a:gd name="T2" fmla="*/ 40 w 95"/>
                <a:gd name="T3" fmla="*/ 262 h 271"/>
                <a:gd name="T4" fmla="*/ 58 w 95"/>
                <a:gd name="T5" fmla="*/ 255 h 271"/>
                <a:gd name="T6" fmla="*/ 77 w 95"/>
                <a:gd name="T7" fmla="*/ 249 h 271"/>
                <a:gd name="T8" fmla="*/ 95 w 95"/>
                <a:gd name="T9" fmla="*/ 244 h 271"/>
                <a:gd name="T10" fmla="*/ 95 w 95"/>
                <a:gd name="T11" fmla="*/ 11 h 271"/>
                <a:gd name="T12" fmla="*/ 95 w 95"/>
                <a:gd name="T13" fmla="*/ 7 h 271"/>
                <a:gd name="T14" fmla="*/ 92 w 95"/>
                <a:gd name="T15" fmla="*/ 3 h 271"/>
                <a:gd name="T16" fmla="*/ 88 w 95"/>
                <a:gd name="T17" fmla="*/ 1 h 271"/>
                <a:gd name="T18" fmla="*/ 84 w 95"/>
                <a:gd name="T19" fmla="*/ 0 h 271"/>
                <a:gd name="T20" fmla="*/ 0 w 95"/>
                <a:gd name="T21" fmla="*/ 0 h 271"/>
                <a:gd name="T22" fmla="*/ 0 w 95"/>
                <a:gd name="T23" fmla="*/ 71 h 271"/>
                <a:gd name="T24" fmla="*/ 24 w 95"/>
                <a:gd name="T25" fmla="*/ 71 h 271"/>
                <a:gd name="T26" fmla="*/ 24 w 95"/>
                <a:gd name="T27"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5" h="271">
                  <a:moveTo>
                    <a:pt x="24" y="271"/>
                  </a:moveTo>
                  <a:lnTo>
                    <a:pt x="40" y="262"/>
                  </a:lnTo>
                  <a:lnTo>
                    <a:pt x="58" y="255"/>
                  </a:lnTo>
                  <a:lnTo>
                    <a:pt x="77" y="249"/>
                  </a:lnTo>
                  <a:lnTo>
                    <a:pt x="95" y="244"/>
                  </a:lnTo>
                  <a:lnTo>
                    <a:pt x="95" y="11"/>
                  </a:lnTo>
                  <a:lnTo>
                    <a:pt x="95" y="7"/>
                  </a:lnTo>
                  <a:lnTo>
                    <a:pt x="92" y="3"/>
                  </a:lnTo>
                  <a:lnTo>
                    <a:pt x="88" y="1"/>
                  </a:lnTo>
                  <a:lnTo>
                    <a:pt x="84" y="0"/>
                  </a:lnTo>
                  <a:lnTo>
                    <a:pt x="0" y="0"/>
                  </a:lnTo>
                  <a:lnTo>
                    <a:pt x="0" y="71"/>
                  </a:lnTo>
                  <a:lnTo>
                    <a:pt x="24" y="71"/>
                  </a:lnTo>
                  <a:lnTo>
                    <a:pt x="24"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1154"/>
            <p:cNvSpPr>
              <a:spLocks/>
            </p:cNvSpPr>
            <p:nvPr/>
          </p:nvSpPr>
          <p:spPr bwMode="auto">
            <a:xfrm>
              <a:off x="2025650" y="2554288"/>
              <a:ext cx="146050" cy="220663"/>
            </a:xfrm>
            <a:custGeom>
              <a:avLst/>
              <a:gdLst>
                <a:gd name="T0" fmla="*/ 72 w 369"/>
                <a:gd name="T1" fmla="*/ 481 h 554"/>
                <a:gd name="T2" fmla="*/ 72 w 369"/>
                <a:gd name="T3" fmla="*/ 71 h 554"/>
                <a:gd name="T4" fmla="*/ 97 w 369"/>
                <a:gd name="T5" fmla="*/ 71 h 554"/>
                <a:gd name="T6" fmla="*/ 97 w 369"/>
                <a:gd name="T7" fmla="*/ 0 h 554"/>
                <a:gd name="T8" fmla="*/ 12 w 369"/>
                <a:gd name="T9" fmla="*/ 0 h 554"/>
                <a:gd name="T10" fmla="*/ 8 w 369"/>
                <a:gd name="T11" fmla="*/ 1 h 554"/>
                <a:gd name="T12" fmla="*/ 4 w 369"/>
                <a:gd name="T13" fmla="*/ 3 h 554"/>
                <a:gd name="T14" fmla="*/ 1 w 369"/>
                <a:gd name="T15" fmla="*/ 7 h 554"/>
                <a:gd name="T16" fmla="*/ 0 w 369"/>
                <a:gd name="T17" fmla="*/ 11 h 554"/>
                <a:gd name="T18" fmla="*/ 0 w 369"/>
                <a:gd name="T19" fmla="*/ 494 h 554"/>
                <a:gd name="T20" fmla="*/ 1 w 369"/>
                <a:gd name="T21" fmla="*/ 501 h 554"/>
                <a:gd name="T22" fmla="*/ 1 w 369"/>
                <a:gd name="T23" fmla="*/ 508 h 554"/>
                <a:gd name="T24" fmla="*/ 3 w 369"/>
                <a:gd name="T25" fmla="*/ 514 h 554"/>
                <a:gd name="T26" fmla="*/ 4 w 369"/>
                <a:gd name="T27" fmla="*/ 520 h 554"/>
                <a:gd name="T28" fmla="*/ 6 w 369"/>
                <a:gd name="T29" fmla="*/ 525 h 554"/>
                <a:gd name="T30" fmla="*/ 9 w 369"/>
                <a:gd name="T31" fmla="*/ 530 h 554"/>
                <a:gd name="T32" fmla="*/ 12 w 369"/>
                <a:gd name="T33" fmla="*/ 534 h 554"/>
                <a:gd name="T34" fmla="*/ 15 w 369"/>
                <a:gd name="T35" fmla="*/ 538 h 554"/>
                <a:gd name="T36" fmla="*/ 19 w 369"/>
                <a:gd name="T37" fmla="*/ 542 h 554"/>
                <a:gd name="T38" fmla="*/ 24 w 369"/>
                <a:gd name="T39" fmla="*/ 546 h 554"/>
                <a:gd name="T40" fmla="*/ 28 w 369"/>
                <a:gd name="T41" fmla="*/ 548 h 554"/>
                <a:gd name="T42" fmla="*/ 34 w 369"/>
                <a:gd name="T43" fmla="*/ 550 h 554"/>
                <a:gd name="T44" fmla="*/ 40 w 369"/>
                <a:gd name="T45" fmla="*/ 552 h 554"/>
                <a:gd name="T46" fmla="*/ 47 w 369"/>
                <a:gd name="T47" fmla="*/ 553 h 554"/>
                <a:gd name="T48" fmla="*/ 53 w 369"/>
                <a:gd name="T49" fmla="*/ 554 h 554"/>
                <a:gd name="T50" fmla="*/ 61 w 369"/>
                <a:gd name="T51" fmla="*/ 554 h 554"/>
                <a:gd name="T52" fmla="*/ 369 w 369"/>
                <a:gd name="T53" fmla="*/ 554 h 554"/>
                <a:gd name="T54" fmla="*/ 360 w 369"/>
                <a:gd name="T55" fmla="*/ 536 h 554"/>
                <a:gd name="T56" fmla="*/ 351 w 369"/>
                <a:gd name="T57" fmla="*/ 519 h 554"/>
                <a:gd name="T58" fmla="*/ 345 w 369"/>
                <a:gd name="T59" fmla="*/ 501 h 554"/>
                <a:gd name="T60" fmla="*/ 340 w 369"/>
                <a:gd name="T61" fmla="*/ 481 h 554"/>
                <a:gd name="T62" fmla="*/ 72 w 369"/>
                <a:gd name="T63" fmla="*/ 481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9" h="554">
                  <a:moveTo>
                    <a:pt x="72" y="481"/>
                  </a:moveTo>
                  <a:lnTo>
                    <a:pt x="72" y="71"/>
                  </a:lnTo>
                  <a:lnTo>
                    <a:pt x="97" y="71"/>
                  </a:lnTo>
                  <a:lnTo>
                    <a:pt x="97" y="0"/>
                  </a:lnTo>
                  <a:lnTo>
                    <a:pt x="12" y="0"/>
                  </a:lnTo>
                  <a:lnTo>
                    <a:pt x="8" y="1"/>
                  </a:lnTo>
                  <a:lnTo>
                    <a:pt x="4" y="3"/>
                  </a:lnTo>
                  <a:lnTo>
                    <a:pt x="1" y="7"/>
                  </a:lnTo>
                  <a:lnTo>
                    <a:pt x="0" y="11"/>
                  </a:lnTo>
                  <a:lnTo>
                    <a:pt x="0" y="494"/>
                  </a:lnTo>
                  <a:lnTo>
                    <a:pt x="1" y="501"/>
                  </a:lnTo>
                  <a:lnTo>
                    <a:pt x="1" y="508"/>
                  </a:lnTo>
                  <a:lnTo>
                    <a:pt x="3" y="514"/>
                  </a:lnTo>
                  <a:lnTo>
                    <a:pt x="4" y="520"/>
                  </a:lnTo>
                  <a:lnTo>
                    <a:pt x="6" y="525"/>
                  </a:lnTo>
                  <a:lnTo>
                    <a:pt x="9" y="530"/>
                  </a:lnTo>
                  <a:lnTo>
                    <a:pt x="12" y="534"/>
                  </a:lnTo>
                  <a:lnTo>
                    <a:pt x="15" y="538"/>
                  </a:lnTo>
                  <a:lnTo>
                    <a:pt x="19" y="542"/>
                  </a:lnTo>
                  <a:lnTo>
                    <a:pt x="24" y="546"/>
                  </a:lnTo>
                  <a:lnTo>
                    <a:pt x="28" y="548"/>
                  </a:lnTo>
                  <a:lnTo>
                    <a:pt x="34" y="550"/>
                  </a:lnTo>
                  <a:lnTo>
                    <a:pt x="40" y="552"/>
                  </a:lnTo>
                  <a:lnTo>
                    <a:pt x="47" y="553"/>
                  </a:lnTo>
                  <a:lnTo>
                    <a:pt x="53" y="554"/>
                  </a:lnTo>
                  <a:lnTo>
                    <a:pt x="61" y="554"/>
                  </a:lnTo>
                  <a:lnTo>
                    <a:pt x="369" y="554"/>
                  </a:lnTo>
                  <a:lnTo>
                    <a:pt x="360" y="536"/>
                  </a:lnTo>
                  <a:lnTo>
                    <a:pt x="351" y="519"/>
                  </a:lnTo>
                  <a:lnTo>
                    <a:pt x="345" y="501"/>
                  </a:lnTo>
                  <a:lnTo>
                    <a:pt x="340" y="481"/>
                  </a:lnTo>
                  <a:lnTo>
                    <a:pt x="72" y="4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1155"/>
            <p:cNvSpPr>
              <a:spLocks/>
            </p:cNvSpPr>
            <p:nvPr/>
          </p:nvSpPr>
          <p:spPr bwMode="auto">
            <a:xfrm>
              <a:off x="2085975" y="2622550"/>
              <a:ext cx="69850" cy="9525"/>
            </a:xfrm>
            <a:custGeom>
              <a:avLst/>
              <a:gdLst>
                <a:gd name="T0" fmla="*/ 164 w 176"/>
                <a:gd name="T1" fmla="*/ 0 h 25"/>
                <a:gd name="T2" fmla="*/ 12 w 176"/>
                <a:gd name="T3" fmla="*/ 0 h 25"/>
                <a:gd name="T4" fmla="*/ 8 w 176"/>
                <a:gd name="T5" fmla="*/ 1 h 25"/>
                <a:gd name="T6" fmla="*/ 4 w 176"/>
                <a:gd name="T7" fmla="*/ 4 h 25"/>
                <a:gd name="T8" fmla="*/ 1 w 176"/>
                <a:gd name="T9" fmla="*/ 7 h 25"/>
                <a:gd name="T10" fmla="*/ 0 w 176"/>
                <a:gd name="T11" fmla="*/ 12 h 25"/>
                <a:gd name="T12" fmla="*/ 1 w 176"/>
                <a:gd name="T13" fmla="*/ 18 h 25"/>
                <a:gd name="T14" fmla="*/ 4 w 176"/>
                <a:gd name="T15" fmla="*/ 21 h 25"/>
                <a:gd name="T16" fmla="*/ 8 w 176"/>
                <a:gd name="T17" fmla="*/ 24 h 25"/>
                <a:gd name="T18" fmla="*/ 12 w 176"/>
                <a:gd name="T19" fmla="*/ 25 h 25"/>
                <a:gd name="T20" fmla="*/ 164 w 176"/>
                <a:gd name="T21" fmla="*/ 25 h 25"/>
                <a:gd name="T22" fmla="*/ 169 w 176"/>
                <a:gd name="T23" fmla="*/ 24 h 25"/>
                <a:gd name="T24" fmla="*/ 172 w 176"/>
                <a:gd name="T25" fmla="*/ 21 h 25"/>
                <a:gd name="T26" fmla="*/ 175 w 176"/>
                <a:gd name="T27" fmla="*/ 18 h 25"/>
                <a:gd name="T28" fmla="*/ 176 w 176"/>
                <a:gd name="T29" fmla="*/ 12 h 25"/>
                <a:gd name="T30" fmla="*/ 175 w 176"/>
                <a:gd name="T31" fmla="*/ 7 h 25"/>
                <a:gd name="T32" fmla="*/ 172 w 176"/>
                <a:gd name="T33" fmla="*/ 4 h 25"/>
                <a:gd name="T34" fmla="*/ 169 w 176"/>
                <a:gd name="T35" fmla="*/ 1 h 25"/>
                <a:gd name="T36" fmla="*/ 164 w 176"/>
                <a:gd name="T3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 h="25">
                  <a:moveTo>
                    <a:pt x="164" y="0"/>
                  </a:moveTo>
                  <a:lnTo>
                    <a:pt x="12" y="0"/>
                  </a:lnTo>
                  <a:lnTo>
                    <a:pt x="8" y="1"/>
                  </a:lnTo>
                  <a:lnTo>
                    <a:pt x="4" y="4"/>
                  </a:lnTo>
                  <a:lnTo>
                    <a:pt x="1" y="7"/>
                  </a:lnTo>
                  <a:lnTo>
                    <a:pt x="0" y="12"/>
                  </a:lnTo>
                  <a:lnTo>
                    <a:pt x="1" y="18"/>
                  </a:lnTo>
                  <a:lnTo>
                    <a:pt x="4" y="21"/>
                  </a:lnTo>
                  <a:lnTo>
                    <a:pt x="8" y="24"/>
                  </a:lnTo>
                  <a:lnTo>
                    <a:pt x="12" y="25"/>
                  </a:lnTo>
                  <a:lnTo>
                    <a:pt x="164" y="25"/>
                  </a:lnTo>
                  <a:lnTo>
                    <a:pt x="169" y="24"/>
                  </a:lnTo>
                  <a:lnTo>
                    <a:pt x="172" y="21"/>
                  </a:lnTo>
                  <a:lnTo>
                    <a:pt x="175" y="18"/>
                  </a:lnTo>
                  <a:lnTo>
                    <a:pt x="176" y="12"/>
                  </a:lnTo>
                  <a:lnTo>
                    <a:pt x="175" y="7"/>
                  </a:lnTo>
                  <a:lnTo>
                    <a:pt x="172" y="4"/>
                  </a:lnTo>
                  <a:lnTo>
                    <a:pt x="169" y="1"/>
                  </a:lnTo>
                  <a:lnTo>
                    <a:pt x="1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1156"/>
            <p:cNvSpPr>
              <a:spLocks/>
            </p:cNvSpPr>
            <p:nvPr/>
          </p:nvSpPr>
          <p:spPr bwMode="auto">
            <a:xfrm>
              <a:off x="2085975" y="2651125"/>
              <a:ext cx="69850" cy="9525"/>
            </a:xfrm>
            <a:custGeom>
              <a:avLst/>
              <a:gdLst>
                <a:gd name="T0" fmla="*/ 164 w 176"/>
                <a:gd name="T1" fmla="*/ 0 h 23"/>
                <a:gd name="T2" fmla="*/ 12 w 176"/>
                <a:gd name="T3" fmla="*/ 0 h 23"/>
                <a:gd name="T4" fmla="*/ 8 w 176"/>
                <a:gd name="T5" fmla="*/ 1 h 23"/>
                <a:gd name="T6" fmla="*/ 4 w 176"/>
                <a:gd name="T7" fmla="*/ 3 h 23"/>
                <a:gd name="T8" fmla="*/ 1 w 176"/>
                <a:gd name="T9" fmla="*/ 7 h 23"/>
                <a:gd name="T10" fmla="*/ 0 w 176"/>
                <a:gd name="T11" fmla="*/ 12 h 23"/>
                <a:gd name="T12" fmla="*/ 1 w 176"/>
                <a:gd name="T13" fmla="*/ 16 h 23"/>
                <a:gd name="T14" fmla="*/ 4 w 176"/>
                <a:gd name="T15" fmla="*/ 20 h 23"/>
                <a:gd name="T16" fmla="*/ 8 w 176"/>
                <a:gd name="T17" fmla="*/ 23 h 23"/>
                <a:gd name="T18" fmla="*/ 12 w 176"/>
                <a:gd name="T19" fmla="*/ 23 h 23"/>
                <a:gd name="T20" fmla="*/ 164 w 176"/>
                <a:gd name="T21" fmla="*/ 23 h 23"/>
                <a:gd name="T22" fmla="*/ 169 w 176"/>
                <a:gd name="T23" fmla="*/ 23 h 23"/>
                <a:gd name="T24" fmla="*/ 172 w 176"/>
                <a:gd name="T25" fmla="*/ 20 h 23"/>
                <a:gd name="T26" fmla="*/ 175 w 176"/>
                <a:gd name="T27" fmla="*/ 16 h 23"/>
                <a:gd name="T28" fmla="*/ 176 w 176"/>
                <a:gd name="T29" fmla="*/ 12 h 23"/>
                <a:gd name="T30" fmla="*/ 175 w 176"/>
                <a:gd name="T31" fmla="*/ 7 h 23"/>
                <a:gd name="T32" fmla="*/ 172 w 176"/>
                <a:gd name="T33" fmla="*/ 3 h 23"/>
                <a:gd name="T34" fmla="*/ 169 w 176"/>
                <a:gd name="T35" fmla="*/ 1 h 23"/>
                <a:gd name="T36" fmla="*/ 164 w 176"/>
                <a:gd name="T3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 h="23">
                  <a:moveTo>
                    <a:pt x="164" y="0"/>
                  </a:moveTo>
                  <a:lnTo>
                    <a:pt x="12" y="0"/>
                  </a:lnTo>
                  <a:lnTo>
                    <a:pt x="8" y="1"/>
                  </a:lnTo>
                  <a:lnTo>
                    <a:pt x="4" y="3"/>
                  </a:lnTo>
                  <a:lnTo>
                    <a:pt x="1" y="7"/>
                  </a:lnTo>
                  <a:lnTo>
                    <a:pt x="0" y="12"/>
                  </a:lnTo>
                  <a:lnTo>
                    <a:pt x="1" y="16"/>
                  </a:lnTo>
                  <a:lnTo>
                    <a:pt x="4" y="20"/>
                  </a:lnTo>
                  <a:lnTo>
                    <a:pt x="8" y="23"/>
                  </a:lnTo>
                  <a:lnTo>
                    <a:pt x="12" y="23"/>
                  </a:lnTo>
                  <a:lnTo>
                    <a:pt x="164" y="23"/>
                  </a:lnTo>
                  <a:lnTo>
                    <a:pt x="169" y="23"/>
                  </a:lnTo>
                  <a:lnTo>
                    <a:pt x="172" y="20"/>
                  </a:lnTo>
                  <a:lnTo>
                    <a:pt x="175" y="16"/>
                  </a:lnTo>
                  <a:lnTo>
                    <a:pt x="176" y="12"/>
                  </a:lnTo>
                  <a:lnTo>
                    <a:pt x="175" y="7"/>
                  </a:lnTo>
                  <a:lnTo>
                    <a:pt x="172" y="3"/>
                  </a:lnTo>
                  <a:lnTo>
                    <a:pt x="169" y="1"/>
                  </a:lnTo>
                  <a:lnTo>
                    <a:pt x="1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1157"/>
            <p:cNvSpPr>
              <a:spLocks/>
            </p:cNvSpPr>
            <p:nvPr/>
          </p:nvSpPr>
          <p:spPr bwMode="auto">
            <a:xfrm>
              <a:off x="2085975" y="2679700"/>
              <a:ext cx="69850" cy="9525"/>
            </a:xfrm>
            <a:custGeom>
              <a:avLst/>
              <a:gdLst>
                <a:gd name="T0" fmla="*/ 176 w 176"/>
                <a:gd name="T1" fmla="*/ 11 h 23"/>
                <a:gd name="T2" fmla="*/ 175 w 176"/>
                <a:gd name="T3" fmla="*/ 7 h 23"/>
                <a:gd name="T4" fmla="*/ 172 w 176"/>
                <a:gd name="T5" fmla="*/ 3 h 23"/>
                <a:gd name="T6" fmla="*/ 169 w 176"/>
                <a:gd name="T7" fmla="*/ 1 h 23"/>
                <a:gd name="T8" fmla="*/ 164 w 176"/>
                <a:gd name="T9" fmla="*/ 0 h 23"/>
                <a:gd name="T10" fmla="*/ 12 w 176"/>
                <a:gd name="T11" fmla="*/ 0 h 23"/>
                <a:gd name="T12" fmla="*/ 8 w 176"/>
                <a:gd name="T13" fmla="*/ 1 h 23"/>
                <a:gd name="T14" fmla="*/ 4 w 176"/>
                <a:gd name="T15" fmla="*/ 3 h 23"/>
                <a:gd name="T16" fmla="*/ 1 w 176"/>
                <a:gd name="T17" fmla="*/ 7 h 23"/>
                <a:gd name="T18" fmla="*/ 0 w 176"/>
                <a:gd name="T19" fmla="*/ 11 h 23"/>
                <a:gd name="T20" fmla="*/ 1 w 176"/>
                <a:gd name="T21" fmla="*/ 16 h 23"/>
                <a:gd name="T22" fmla="*/ 4 w 176"/>
                <a:gd name="T23" fmla="*/ 20 h 23"/>
                <a:gd name="T24" fmla="*/ 8 w 176"/>
                <a:gd name="T25" fmla="*/ 22 h 23"/>
                <a:gd name="T26" fmla="*/ 12 w 176"/>
                <a:gd name="T27" fmla="*/ 23 h 23"/>
                <a:gd name="T28" fmla="*/ 164 w 176"/>
                <a:gd name="T29" fmla="*/ 23 h 23"/>
                <a:gd name="T30" fmla="*/ 169 w 176"/>
                <a:gd name="T31" fmla="*/ 22 h 23"/>
                <a:gd name="T32" fmla="*/ 172 w 176"/>
                <a:gd name="T33" fmla="*/ 20 h 23"/>
                <a:gd name="T34" fmla="*/ 175 w 176"/>
                <a:gd name="T35" fmla="*/ 16 h 23"/>
                <a:gd name="T36" fmla="*/ 176 w 176"/>
                <a:gd name="T37"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 h="23">
                  <a:moveTo>
                    <a:pt x="176" y="11"/>
                  </a:moveTo>
                  <a:lnTo>
                    <a:pt x="175" y="7"/>
                  </a:lnTo>
                  <a:lnTo>
                    <a:pt x="172" y="3"/>
                  </a:lnTo>
                  <a:lnTo>
                    <a:pt x="169" y="1"/>
                  </a:lnTo>
                  <a:lnTo>
                    <a:pt x="164" y="0"/>
                  </a:lnTo>
                  <a:lnTo>
                    <a:pt x="12" y="0"/>
                  </a:lnTo>
                  <a:lnTo>
                    <a:pt x="8" y="1"/>
                  </a:lnTo>
                  <a:lnTo>
                    <a:pt x="4" y="3"/>
                  </a:lnTo>
                  <a:lnTo>
                    <a:pt x="1" y="7"/>
                  </a:lnTo>
                  <a:lnTo>
                    <a:pt x="0" y="11"/>
                  </a:lnTo>
                  <a:lnTo>
                    <a:pt x="1" y="16"/>
                  </a:lnTo>
                  <a:lnTo>
                    <a:pt x="4" y="20"/>
                  </a:lnTo>
                  <a:lnTo>
                    <a:pt x="8" y="22"/>
                  </a:lnTo>
                  <a:lnTo>
                    <a:pt x="12" y="23"/>
                  </a:lnTo>
                  <a:lnTo>
                    <a:pt x="164" y="23"/>
                  </a:lnTo>
                  <a:lnTo>
                    <a:pt x="169" y="22"/>
                  </a:lnTo>
                  <a:lnTo>
                    <a:pt x="172" y="20"/>
                  </a:lnTo>
                  <a:lnTo>
                    <a:pt x="175" y="16"/>
                  </a:lnTo>
                  <a:lnTo>
                    <a:pt x="176"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1158"/>
            <p:cNvSpPr>
              <a:spLocks/>
            </p:cNvSpPr>
            <p:nvPr/>
          </p:nvSpPr>
          <p:spPr bwMode="auto">
            <a:xfrm>
              <a:off x="2085975" y="2708275"/>
              <a:ext cx="44450" cy="9525"/>
            </a:xfrm>
            <a:custGeom>
              <a:avLst/>
              <a:gdLst>
                <a:gd name="T0" fmla="*/ 12 w 115"/>
                <a:gd name="T1" fmla="*/ 0 h 24"/>
                <a:gd name="T2" fmla="*/ 8 w 115"/>
                <a:gd name="T3" fmla="*/ 1 h 24"/>
                <a:gd name="T4" fmla="*/ 4 w 115"/>
                <a:gd name="T5" fmla="*/ 3 h 24"/>
                <a:gd name="T6" fmla="*/ 1 w 115"/>
                <a:gd name="T7" fmla="*/ 8 h 24"/>
                <a:gd name="T8" fmla="*/ 0 w 115"/>
                <a:gd name="T9" fmla="*/ 12 h 24"/>
                <a:gd name="T10" fmla="*/ 1 w 115"/>
                <a:gd name="T11" fmla="*/ 17 h 24"/>
                <a:gd name="T12" fmla="*/ 4 w 115"/>
                <a:gd name="T13" fmla="*/ 21 h 24"/>
                <a:gd name="T14" fmla="*/ 8 w 115"/>
                <a:gd name="T15" fmla="*/ 23 h 24"/>
                <a:gd name="T16" fmla="*/ 12 w 115"/>
                <a:gd name="T17" fmla="*/ 24 h 24"/>
                <a:gd name="T18" fmla="*/ 104 w 115"/>
                <a:gd name="T19" fmla="*/ 24 h 24"/>
                <a:gd name="T20" fmla="*/ 108 w 115"/>
                <a:gd name="T21" fmla="*/ 23 h 24"/>
                <a:gd name="T22" fmla="*/ 112 w 115"/>
                <a:gd name="T23" fmla="*/ 21 h 24"/>
                <a:gd name="T24" fmla="*/ 114 w 115"/>
                <a:gd name="T25" fmla="*/ 17 h 24"/>
                <a:gd name="T26" fmla="*/ 115 w 115"/>
                <a:gd name="T27" fmla="*/ 12 h 24"/>
                <a:gd name="T28" fmla="*/ 114 w 115"/>
                <a:gd name="T29" fmla="*/ 8 h 24"/>
                <a:gd name="T30" fmla="*/ 112 w 115"/>
                <a:gd name="T31" fmla="*/ 3 h 24"/>
                <a:gd name="T32" fmla="*/ 108 w 115"/>
                <a:gd name="T33" fmla="*/ 1 h 24"/>
                <a:gd name="T34" fmla="*/ 104 w 115"/>
                <a:gd name="T35" fmla="*/ 0 h 24"/>
                <a:gd name="T36" fmla="*/ 12 w 115"/>
                <a:gd name="T3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5" h="24">
                  <a:moveTo>
                    <a:pt x="12" y="0"/>
                  </a:moveTo>
                  <a:lnTo>
                    <a:pt x="8" y="1"/>
                  </a:lnTo>
                  <a:lnTo>
                    <a:pt x="4" y="3"/>
                  </a:lnTo>
                  <a:lnTo>
                    <a:pt x="1" y="8"/>
                  </a:lnTo>
                  <a:lnTo>
                    <a:pt x="0" y="12"/>
                  </a:lnTo>
                  <a:lnTo>
                    <a:pt x="1" y="17"/>
                  </a:lnTo>
                  <a:lnTo>
                    <a:pt x="4" y="21"/>
                  </a:lnTo>
                  <a:lnTo>
                    <a:pt x="8" y="23"/>
                  </a:lnTo>
                  <a:lnTo>
                    <a:pt x="12" y="24"/>
                  </a:lnTo>
                  <a:lnTo>
                    <a:pt x="104" y="24"/>
                  </a:lnTo>
                  <a:lnTo>
                    <a:pt x="108" y="23"/>
                  </a:lnTo>
                  <a:lnTo>
                    <a:pt x="112" y="21"/>
                  </a:lnTo>
                  <a:lnTo>
                    <a:pt x="114" y="17"/>
                  </a:lnTo>
                  <a:lnTo>
                    <a:pt x="115" y="12"/>
                  </a:lnTo>
                  <a:lnTo>
                    <a:pt x="114" y="8"/>
                  </a:lnTo>
                  <a:lnTo>
                    <a:pt x="112" y="3"/>
                  </a:lnTo>
                  <a:lnTo>
                    <a:pt x="108" y="1"/>
                  </a:lnTo>
                  <a:lnTo>
                    <a:pt x="104" y="0"/>
                  </a:lnTo>
                  <a:lnTo>
                    <a:pt x="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1159"/>
            <p:cNvSpPr>
              <a:spLocks noEditPoints="1"/>
            </p:cNvSpPr>
            <p:nvPr/>
          </p:nvSpPr>
          <p:spPr bwMode="auto">
            <a:xfrm>
              <a:off x="2168525" y="2660650"/>
              <a:ext cx="142875" cy="142875"/>
            </a:xfrm>
            <a:custGeom>
              <a:avLst/>
              <a:gdLst>
                <a:gd name="T0" fmla="*/ 157 w 361"/>
                <a:gd name="T1" fmla="*/ 259 h 362"/>
                <a:gd name="T2" fmla="*/ 84 w 361"/>
                <a:gd name="T3" fmla="*/ 186 h 362"/>
                <a:gd name="T4" fmla="*/ 84 w 361"/>
                <a:gd name="T5" fmla="*/ 176 h 362"/>
                <a:gd name="T6" fmla="*/ 91 w 361"/>
                <a:gd name="T7" fmla="*/ 170 h 362"/>
                <a:gd name="T8" fmla="*/ 101 w 361"/>
                <a:gd name="T9" fmla="*/ 170 h 362"/>
                <a:gd name="T10" fmla="*/ 156 w 361"/>
                <a:gd name="T11" fmla="*/ 224 h 362"/>
                <a:gd name="T12" fmla="*/ 260 w 361"/>
                <a:gd name="T13" fmla="*/ 111 h 362"/>
                <a:gd name="T14" fmla="*/ 266 w 361"/>
                <a:gd name="T15" fmla="*/ 109 h 362"/>
                <a:gd name="T16" fmla="*/ 271 w 361"/>
                <a:gd name="T17" fmla="*/ 111 h 362"/>
                <a:gd name="T18" fmla="*/ 275 w 361"/>
                <a:gd name="T19" fmla="*/ 116 h 362"/>
                <a:gd name="T20" fmla="*/ 276 w 361"/>
                <a:gd name="T21" fmla="*/ 125 h 362"/>
                <a:gd name="T22" fmla="*/ 180 w 361"/>
                <a:gd name="T23" fmla="*/ 0 h 362"/>
                <a:gd name="T24" fmla="*/ 143 w 361"/>
                <a:gd name="T25" fmla="*/ 4 h 362"/>
                <a:gd name="T26" fmla="*/ 110 w 361"/>
                <a:gd name="T27" fmla="*/ 14 h 362"/>
                <a:gd name="T28" fmla="*/ 79 w 361"/>
                <a:gd name="T29" fmla="*/ 32 h 362"/>
                <a:gd name="T30" fmla="*/ 53 w 361"/>
                <a:gd name="T31" fmla="*/ 54 h 362"/>
                <a:gd name="T32" fmla="*/ 30 w 361"/>
                <a:gd name="T33" fmla="*/ 81 h 362"/>
                <a:gd name="T34" fmla="*/ 14 w 361"/>
                <a:gd name="T35" fmla="*/ 111 h 362"/>
                <a:gd name="T36" fmla="*/ 3 w 361"/>
                <a:gd name="T37" fmla="*/ 145 h 362"/>
                <a:gd name="T38" fmla="*/ 0 w 361"/>
                <a:gd name="T39" fmla="*/ 182 h 362"/>
                <a:gd name="T40" fmla="*/ 3 w 361"/>
                <a:gd name="T41" fmla="*/ 217 h 362"/>
                <a:gd name="T42" fmla="*/ 14 w 361"/>
                <a:gd name="T43" fmla="*/ 252 h 362"/>
                <a:gd name="T44" fmla="*/ 30 w 361"/>
                <a:gd name="T45" fmla="*/ 283 h 362"/>
                <a:gd name="T46" fmla="*/ 53 w 361"/>
                <a:gd name="T47" fmla="*/ 309 h 362"/>
                <a:gd name="T48" fmla="*/ 79 w 361"/>
                <a:gd name="T49" fmla="*/ 331 h 362"/>
                <a:gd name="T50" fmla="*/ 110 w 361"/>
                <a:gd name="T51" fmla="*/ 348 h 362"/>
                <a:gd name="T52" fmla="*/ 143 w 361"/>
                <a:gd name="T53" fmla="*/ 358 h 362"/>
                <a:gd name="T54" fmla="*/ 180 w 361"/>
                <a:gd name="T55" fmla="*/ 362 h 362"/>
                <a:gd name="T56" fmla="*/ 217 w 361"/>
                <a:gd name="T57" fmla="*/ 358 h 362"/>
                <a:gd name="T58" fmla="*/ 251 w 361"/>
                <a:gd name="T59" fmla="*/ 348 h 362"/>
                <a:gd name="T60" fmla="*/ 281 w 361"/>
                <a:gd name="T61" fmla="*/ 331 h 362"/>
                <a:gd name="T62" fmla="*/ 308 w 361"/>
                <a:gd name="T63" fmla="*/ 309 h 362"/>
                <a:gd name="T64" fmla="*/ 330 w 361"/>
                <a:gd name="T65" fmla="*/ 283 h 362"/>
                <a:gd name="T66" fmla="*/ 346 w 361"/>
                <a:gd name="T67" fmla="*/ 252 h 362"/>
                <a:gd name="T68" fmla="*/ 357 w 361"/>
                <a:gd name="T69" fmla="*/ 217 h 362"/>
                <a:gd name="T70" fmla="*/ 361 w 361"/>
                <a:gd name="T71" fmla="*/ 182 h 362"/>
                <a:gd name="T72" fmla="*/ 357 w 361"/>
                <a:gd name="T73" fmla="*/ 145 h 362"/>
                <a:gd name="T74" fmla="*/ 346 w 361"/>
                <a:gd name="T75" fmla="*/ 111 h 362"/>
                <a:gd name="T76" fmla="*/ 330 w 361"/>
                <a:gd name="T77" fmla="*/ 81 h 362"/>
                <a:gd name="T78" fmla="*/ 308 w 361"/>
                <a:gd name="T79" fmla="*/ 54 h 362"/>
                <a:gd name="T80" fmla="*/ 281 w 361"/>
                <a:gd name="T81" fmla="*/ 32 h 362"/>
                <a:gd name="T82" fmla="*/ 251 w 361"/>
                <a:gd name="T83" fmla="*/ 14 h 362"/>
                <a:gd name="T84" fmla="*/ 217 w 361"/>
                <a:gd name="T85" fmla="*/ 4 h 362"/>
                <a:gd name="T86" fmla="*/ 180 w 361"/>
                <a:gd name="T87" fmla="*/ 0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1" h="362">
                  <a:moveTo>
                    <a:pt x="273" y="130"/>
                  </a:moveTo>
                  <a:lnTo>
                    <a:pt x="157" y="259"/>
                  </a:lnTo>
                  <a:lnTo>
                    <a:pt x="87" y="190"/>
                  </a:lnTo>
                  <a:lnTo>
                    <a:pt x="84" y="186"/>
                  </a:lnTo>
                  <a:lnTo>
                    <a:pt x="83" y="182"/>
                  </a:lnTo>
                  <a:lnTo>
                    <a:pt x="84" y="176"/>
                  </a:lnTo>
                  <a:lnTo>
                    <a:pt x="87" y="172"/>
                  </a:lnTo>
                  <a:lnTo>
                    <a:pt x="91" y="170"/>
                  </a:lnTo>
                  <a:lnTo>
                    <a:pt x="96" y="169"/>
                  </a:lnTo>
                  <a:lnTo>
                    <a:pt x="101" y="170"/>
                  </a:lnTo>
                  <a:lnTo>
                    <a:pt x="105" y="172"/>
                  </a:lnTo>
                  <a:lnTo>
                    <a:pt x="156" y="224"/>
                  </a:lnTo>
                  <a:lnTo>
                    <a:pt x="256" y="113"/>
                  </a:lnTo>
                  <a:lnTo>
                    <a:pt x="260" y="111"/>
                  </a:lnTo>
                  <a:lnTo>
                    <a:pt x="264" y="109"/>
                  </a:lnTo>
                  <a:lnTo>
                    <a:pt x="266" y="109"/>
                  </a:lnTo>
                  <a:lnTo>
                    <a:pt x="268" y="110"/>
                  </a:lnTo>
                  <a:lnTo>
                    <a:pt x="271" y="111"/>
                  </a:lnTo>
                  <a:lnTo>
                    <a:pt x="272" y="112"/>
                  </a:lnTo>
                  <a:lnTo>
                    <a:pt x="275" y="116"/>
                  </a:lnTo>
                  <a:lnTo>
                    <a:pt x="276" y="121"/>
                  </a:lnTo>
                  <a:lnTo>
                    <a:pt x="276" y="125"/>
                  </a:lnTo>
                  <a:lnTo>
                    <a:pt x="273" y="130"/>
                  </a:lnTo>
                  <a:close/>
                  <a:moveTo>
                    <a:pt x="180" y="0"/>
                  </a:moveTo>
                  <a:lnTo>
                    <a:pt x="162" y="1"/>
                  </a:lnTo>
                  <a:lnTo>
                    <a:pt x="143" y="4"/>
                  </a:lnTo>
                  <a:lnTo>
                    <a:pt x="126" y="8"/>
                  </a:lnTo>
                  <a:lnTo>
                    <a:pt x="110" y="14"/>
                  </a:lnTo>
                  <a:lnTo>
                    <a:pt x="94" y="23"/>
                  </a:lnTo>
                  <a:lnTo>
                    <a:pt x="79" y="32"/>
                  </a:lnTo>
                  <a:lnTo>
                    <a:pt x="65" y="42"/>
                  </a:lnTo>
                  <a:lnTo>
                    <a:pt x="53" y="54"/>
                  </a:lnTo>
                  <a:lnTo>
                    <a:pt x="40" y="66"/>
                  </a:lnTo>
                  <a:lnTo>
                    <a:pt x="30" y="81"/>
                  </a:lnTo>
                  <a:lnTo>
                    <a:pt x="21" y="96"/>
                  </a:lnTo>
                  <a:lnTo>
                    <a:pt x="14" y="111"/>
                  </a:lnTo>
                  <a:lnTo>
                    <a:pt x="8" y="128"/>
                  </a:lnTo>
                  <a:lnTo>
                    <a:pt x="3" y="145"/>
                  </a:lnTo>
                  <a:lnTo>
                    <a:pt x="1" y="163"/>
                  </a:lnTo>
                  <a:lnTo>
                    <a:pt x="0" y="182"/>
                  </a:lnTo>
                  <a:lnTo>
                    <a:pt x="1" y="200"/>
                  </a:lnTo>
                  <a:lnTo>
                    <a:pt x="3" y="217"/>
                  </a:lnTo>
                  <a:lnTo>
                    <a:pt x="8" y="235"/>
                  </a:lnTo>
                  <a:lnTo>
                    <a:pt x="14" y="252"/>
                  </a:lnTo>
                  <a:lnTo>
                    <a:pt x="21" y="267"/>
                  </a:lnTo>
                  <a:lnTo>
                    <a:pt x="30" y="283"/>
                  </a:lnTo>
                  <a:lnTo>
                    <a:pt x="40" y="296"/>
                  </a:lnTo>
                  <a:lnTo>
                    <a:pt x="53" y="309"/>
                  </a:lnTo>
                  <a:lnTo>
                    <a:pt x="65" y="320"/>
                  </a:lnTo>
                  <a:lnTo>
                    <a:pt x="79" y="331"/>
                  </a:lnTo>
                  <a:lnTo>
                    <a:pt x="94" y="340"/>
                  </a:lnTo>
                  <a:lnTo>
                    <a:pt x="110" y="348"/>
                  </a:lnTo>
                  <a:lnTo>
                    <a:pt x="126" y="354"/>
                  </a:lnTo>
                  <a:lnTo>
                    <a:pt x="143" y="358"/>
                  </a:lnTo>
                  <a:lnTo>
                    <a:pt x="162" y="361"/>
                  </a:lnTo>
                  <a:lnTo>
                    <a:pt x="180" y="362"/>
                  </a:lnTo>
                  <a:lnTo>
                    <a:pt x="199" y="361"/>
                  </a:lnTo>
                  <a:lnTo>
                    <a:pt x="217" y="358"/>
                  </a:lnTo>
                  <a:lnTo>
                    <a:pt x="234" y="354"/>
                  </a:lnTo>
                  <a:lnTo>
                    <a:pt x="251" y="348"/>
                  </a:lnTo>
                  <a:lnTo>
                    <a:pt x="266" y="340"/>
                  </a:lnTo>
                  <a:lnTo>
                    <a:pt x="281" y="331"/>
                  </a:lnTo>
                  <a:lnTo>
                    <a:pt x="295" y="320"/>
                  </a:lnTo>
                  <a:lnTo>
                    <a:pt x="308" y="309"/>
                  </a:lnTo>
                  <a:lnTo>
                    <a:pt x="320" y="296"/>
                  </a:lnTo>
                  <a:lnTo>
                    <a:pt x="330" y="283"/>
                  </a:lnTo>
                  <a:lnTo>
                    <a:pt x="339" y="267"/>
                  </a:lnTo>
                  <a:lnTo>
                    <a:pt x="346" y="252"/>
                  </a:lnTo>
                  <a:lnTo>
                    <a:pt x="352" y="235"/>
                  </a:lnTo>
                  <a:lnTo>
                    <a:pt x="357" y="217"/>
                  </a:lnTo>
                  <a:lnTo>
                    <a:pt x="360" y="200"/>
                  </a:lnTo>
                  <a:lnTo>
                    <a:pt x="361" y="182"/>
                  </a:lnTo>
                  <a:lnTo>
                    <a:pt x="360" y="163"/>
                  </a:lnTo>
                  <a:lnTo>
                    <a:pt x="357" y="145"/>
                  </a:lnTo>
                  <a:lnTo>
                    <a:pt x="352" y="128"/>
                  </a:lnTo>
                  <a:lnTo>
                    <a:pt x="346" y="111"/>
                  </a:lnTo>
                  <a:lnTo>
                    <a:pt x="339" y="96"/>
                  </a:lnTo>
                  <a:lnTo>
                    <a:pt x="330" y="81"/>
                  </a:lnTo>
                  <a:lnTo>
                    <a:pt x="320" y="66"/>
                  </a:lnTo>
                  <a:lnTo>
                    <a:pt x="308" y="54"/>
                  </a:lnTo>
                  <a:lnTo>
                    <a:pt x="295" y="42"/>
                  </a:lnTo>
                  <a:lnTo>
                    <a:pt x="281" y="32"/>
                  </a:lnTo>
                  <a:lnTo>
                    <a:pt x="266" y="23"/>
                  </a:lnTo>
                  <a:lnTo>
                    <a:pt x="251" y="14"/>
                  </a:lnTo>
                  <a:lnTo>
                    <a:pt x="234" y="8"/>
                  </a:lnTo>
                  <a:lnTo>
                    <a:pt x="217" y="4"/>
                  </a:lnTo>
                  <a:lnTo>
                    <a:pt x="199" y="1"/>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1160"/>
            <p:cNvSpPr>
              <a:spLocks/>
            </p:cNvSpPr>
            <p:nvPr/>
          </p:nvSpPr>
          <p:spPr bwMode="auto">
            <a:xfrm>
              <a:off x="2073275" y="2516188"/>
              <a:ext cx="104775" cy="82550"/>
            </a:xfrm>
            <a:custGeom>
              <a:avLst/>
              <a:gdLst>
                <a:gd name="T0" fmla="*/ 253 w 264"/>
                <a:gd name="T1" fmla="*/ 205 h 205"/>
                <a:gd name="T2" fmla="*/ 261 w 264"/>
                <a:gd name="T3" fmla="*/ 202 h 205"/>
                <a:gd name="T4" fmla="*/ 264 w 264"/>
                <a:gd name="T5" fmla="*/ 193 h 205"/>
                <a:gd name="T6" fmla="*/ 263 w 264"/>
                <a:gd name="T7" fmla="*/ 56 h 205"/>
                <a:gd name="T8" fmla="*/ 257 w 264"/>
                <a:gd name="T9" fmla="*/ 49 h 205"/>
                <a:gd name="T10" fmla="*/ 215 w 264"/>
                <a:gd name="T11" fmla="*/ 48 h 205"/>
                <a:gd name="T12" fmla="*/ 204 w 264"/>
                <a:gd name="T13" fmla="*/ 43 h 205"/>
                <a:gd name="T14" fmla="*/ 200 w 264"/>
                <a:gd name="T15" fmla="*/ 32 h 205"/>
                <a:gd name="T16" fmla="*/ 191 w 264"/>
                <a:gd name="T17" fmla="*/ 19 h 205"/>
                <a:gd name="T18" fmla="*/ 176 w 264"/>
                <a:gd name="T19" fmla="*/ 9 h 205"/>
                <a:gd name="T20" fmla="*/ 167 w 264"/>
                <a:gd name="T21" fmla="*/ 5 h 205"/>
                <a:gd name="T22" fmla="*/ 164 w 264"/>
                <a:gd name="T23" fmla="*/ 4 h 205"/>
                <a:gd name="T24" fmla="*/ 160 w 264"/>
                <a:gd name="T25" fmla="*/ 4 h 205"/>
                <a:gd name="T26" fmla="*/ 157 w 264"/>
                <a:gd name="T27" fmla="*/ 3 h 205"/>
                <a:gd name="T28" fmla="*/ 153 w 264"/>
                <a:gd name="T29" fmla="*/ 2 h 205"/>
                <a:gd name="T30" fmla="*/ 149 w 264"/>
                <a:gd name="T31" fmla="*/ 1 h 205"/>
                <a:gd name="T32" fmla="*/ 145 w 264"/>
                <a:gd name="T33" fmla="*/ 1 h 205"/>
                <a:gd name="T34" fmla="*/ 139 w 264"/>
                <a:gd name="T35" fmla="*/ 0 h 205"/>
                <a:gd name="T36" fmla="*/ 130 w 264"/>
                <a:gd name="T37" fmla="*/ 0 h 205"/>
                <a:gd name="T38" fmla="*/ 123 w 264"/>
                <a:gd name="T39" fmla="*/ 1 h 205"/>
                <a:gd name="T40" fmla="*/ 119 w 264"/>
                <a:gd name="T41" fmla="*/ 1 h 205"/>
                <a:gd name="T42" fmla="*/ 115 w 264"/>
                <a:gd name="T43" fmla="*/ 2 h 205"/>
                <a:gd name="T44" fmla="*/ 111 w 264"/>
                <a:gd name="T45" fmla="*/ 3 h 205"/>
                <a:gd name="T46" fmla="*/ 108 w 264"/>
                <a:gd name="T47" fmla="*/ 4 h 205"/>
                <a:gd name="T48" fmla="*/ 104 w 264"/>
                <a:gd name="T49" fmla="*/ 4 h 205"/>
                <a:gd name="T50" fmla="*/ 101 w 264"/>
                <a:gd name="T51" fmla="*/ 5 h 205"/>
                <a:gd name="T52" fmla="*/ 92 w 264"/>
                <a:gd name="T53" fmla="*/ 9 h 205"/>
                <a:gd name="T54" fmla="*/ 78 w 264"/>
                <a:gd name="T55" fmla="*/ 19 h 205"/>
                <a:gd name="T56" fmla="*/ 68 w 264"/>
                <a:gd name="T57" fmla="*/ 32 h 205"/>
                <a:gd name="T58" fmla="*/ 64 w 264"/>
                <a:gd name="T59" fmla="*/ 43 h 205"/>
                <a:gd name="T60" fmla="*/ 53 w 264"/>
                <a:gd name="T61" fmla="*/ 48 h 205"/>
                <a:gd name="T62" fmla="*/ 7 w 264"/>
                <a:gd name="T63" fmla="*/ 49 h 205"/>
                <a:gd name="T64" fmla="*/ 0 w 264"/>
                <a:gd name="T65" fmla="*/ 56 h 205"/>
                <a:gd name="T66" fmla="*/ 0 w 264"/>
                <a:gd name="T67" fmla="*/ 193 h 205"/>
                <a:gd name="T68" fmla="*/ 3 w 264"/>
                <a:gd name="T69" fmla="*/ 202 h 205"/>
                <a:gd name="T70" fmla="*/ 11 w 264"/>
                <a:gd name="T71"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64" h="205">
                  <a:moveTo>
                    <a:pt x="11" y="205"/>
                  </a:moveTo>
                  <a:lnTo>
                    <a:pt x="253" y="205"/>
                  </a:lnTo>
                  <a:lnTo>
                    <a:pt x="257" y="204"/>
                  </a:lnTo>
                  <a:lnTo>
                    <a:pt x="261" y="202"/>
                  </a:lnTo>
                  <a:lnTo>
                    <a:pt x="263" y="198"/>
                  </a:lnTo>
                  <a:lnTo>
                    <a:pt x="264" y="193"/>
                  </a:lnTo>
                  <a:lnTo>
                    <a:pt x="264" y="60"/>
                  </a:lnTo>
                  <a:lnTo>
                    <a:pt x="263" y="56"/>
                  </a:lnTo>
                  <a:lnTo>
                    <a:pt x="261" y="52"/>
                  </a:lnTo>
                  <a:lnTo>
                    <a:pt x="257" y="49"/>
                  </a:lnTo>
                  <a:lnTo>
                    <a:pt x="253" y="48"/>
                  </a:lnTo>
                  <a:lnTo>
                    <a:pt x="215" y="48"/>
                  </a:lnTo>
                  <a:lnTo>
                    <a:pt x="206" y="48"/>
                  </a:lnTo>
                  <a:lnTo>
                    <a:pt x="204" y="43"/>
                  </a:lnTo>
                  <a:lnTo>
                    <a:pt x="202" y="38"/>
                  </a:lnTo>
                  <a:lnTo>
                    <a:pt x="200" y="32"/>
                  </a:lnTo>
                  <a:lnTo>
                    <a:pt x="196" y="26"/>
                  </a:lnTo>
                  <a:lnTo>
                    <a:pt x="191" y="19"/>
                  </a:lnTo>
                  <a:lnTo>
                    <a:pt x="185" y="14"/>
                  </a:lnTo>
                  <a:lnTo>
                    <a:pt x="176" y="9"/>
                  </a:lnTo>
                  <a:lnTo>
                    <a:pt x="167" y="5"/>
                  </a:lnTo>
                  <a:lnTo>
                    <a:pt x="167" y="5"/>
                  </a:lnTo>
                  <a:lnTo>
                    <a:pt x="167" y="5"/>
                  </a:lnTo>
                  <a:lnTo>
                    <a:pt x="164" y="4"/>
                  </a:lnTo>
                  <a:lnTo>
                    <a:pt x="161" y="4"/>
                  </a:lnTo>
                  <a:lnTo>
                    <a:pt x="160" y="4"/>
                  </a:lnTo>
                  <a:lnTo>
                    <a:pt x="159" y="4"/>
                  </a:lnTo>
                  <a:lnTo>
                    <a:pt x="157" y="3"/>
                  </a:lnTo>
                  <a:lnTo>
                    <a:pt x="154" y="2"/>
                  </a:lnTo>
                  <a:lnTo>
                    <a:pt x="153" y="2"/>
                  </a:lnTo>
                  <a:lnTo>
                    <a:pt x="152" y="1"/>
                  </a:lnTo>
                  <a:lnTo>
                    <a:pt x="149" y="1"/>
                  </a:lnTo>
                  <a:lnTo>
                    <a:pt x="146" y="1"/>
                  </a:lnTo>
                  <a:lnTo>
                    <a:pt x="145" y="1"/>
                  </a:lnTo>
                  <a:lnTo>
                    <a:pt x="143" y="1"/>
                  </a:lnTo>
                  <a:lnTo>
                    <a:pt x="139" y="0"/>
                  </a:lnTo>
                  <a:lnTo>
                    <a:pt x="135" y="0"/>
                  </a:lnTo>
                  <a:lnTo>
                    <a:pt x="130" y="0"/>
                  </a:lnTo>
                  <a:lnTo>
                    <a:pt x="125" y="1"/>
                  </a:lnTo>
                  <a:lnTo>
                    <a:pt x="123" y="1"/>
                  </a:lnTo>
                  <a:lnTo>
                    <a:pt x="122" y="1"/>
                  </a:lnTo>
                  <a:lnTo>
                    <a:pt x="119" y="1"/>
                  </a:lnTo>
                  <a:lnTo>
                    <a:pt x="116" y="1"/>
                  </a:lnTo>
                  <a:lnTo>
                    <a:pt x="115" y="2"/>
                  </a:lnTo>
                  <a:lnTo>
                    <a:pt x="114" y="2"/>
                  </a:lnTo>
                  <a:lnTo>
                    <a:pt x="111" y="3"/>
                  </a:lnTo>
                  <a:lnTo>
                    <a:pt x="109" y="4"/>
                  </a:lnTo>
                  <a:lnTo>
                    <a:pt x="108" y="4"/>
                  </a:lnTo>
                  <a:lnTo>
                    <a:pt x="107" y="4"/>
                  </a:lnTo>
                  <a:lnTo>
                    <a:pt x="104" y="4"/>
                  </a:lnTo>
                  <a:lnTo>
                    <a:pt x="101" y="5"/>
                  </a:lnTo>
                  <a:lnTo>
                    <a:pt x="101" y="5"/>
                  </a:lnTo>
                  <a:lnTo>
                    <a:pt x="101" y="5"/>
                  </a:lnTo>
                  <a:lnTo>
                    <a:pt x="92" y="9"/>
                  </a:lnTo>
                  <a:lnTo>
                    <a:pt x="84" y="14"/>
                  </a:lnTo>
                  <a:lnTo>
                    <a:pt x="78" y="19"/>
                  </a:lnTo>
                  <a:lnTo>
                    <a:pt x="72" y="26"/>
                  </a:lnTo>
                  <a:lnTo>
                    <a:pt x="68" y="32"/>
                  </a:lnTo>
                  <a:lnTo>
                    <a:pt x="66" y="38"/>
                  </a:lnTo>
                  <a:lnTo>
                    <a:pt x="64" y="43"/>
                  </a:lnTo>
                  <a:lnTo>
                    <a:pt x="62" y="48"/>
                  </a:lnTo>
                  <a:lnTo>
                    <a:pt x="53" y="48"/>
                  </a:lnTo>
                  <a:lnTo>
                    <a:pt x="11" y="48"/>
                  </a:lnTo>
                  <a:lnTo>
                    <a:pt x="7" y="49"/>
                  </a:lnTo>
                  <a:lnTo>
                    <a:pt x="3" y="52"/>
                  </a:lnTo>
                  <a:lnTo>
                    <a:pt x="0" y="56"/>
                  </a:lnTo>
                  <a:lnTo>
                    <a:pt x="0" y="60"/>
                  </a:lnTo>
                  <a:lnTo>
                    <a:pt x="0" y="193"/>
                  </a:lnTo>
                  <a:lnTo>
                    <a:pt x="0" y="198"/>
                  </a:lnTo>
                  <a:lnTo>
                    <a:pt x="3" y="202"/>
                  </a:lnTo>
                  <a:lnTo>
                    <a:pt x="7" y="204"/>
                  </a:lnTo>
                  <a:lnTo>
                    <a:pt x="11" y="2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8" name="Snip Single Corner Rectangle 107"/>
          <p:cNvSpPr/>
          <p:nvPr/>
        </p:nvSpPr>
        <p:spPr>
          <a:xfrm>
            <a:off x="1244775" y="4438918"/>
            <a:ext cx="9266381" cy="994093"/>
          </a:xfrm>
          <a:prstGeom prst="snip1Rect">
            <a:avLst>
              <a:gd name="adj" fmla="val 50000"/>
            </a:avLst>
          </a:pr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pPr lvl="0">
              <a:defRPr/>
            </a:pPr>
            <a:r>
              <a:rPr lang="en-US" sz="2000" dirty="0"/>
              <a:t>The </a:t>
            </a:r>
            <a:r>
              <a:rPr lang="en-US" sz="2000" dirty="0" smtClean="0"/>
              <a:t>METCORE Application </a:t>
            </a:r>
            <a:r>
              <a:rPr lang="en-US" sz="2000" dirty="0"/>
              <a:t>should integrate with most existing data applications and multiple storage protocols</a:t>
            </a:r>
            <a:endParaRPr lang="en-US" sz="2000" dirty="0"/>
          </a:p>
        </p:txBody>
      </p:sp>
      <p:grpSp>
        <p:nvGrpSpPr>
          <p:cNvPr id="109" name="Group 108"/>
          <p:cNvGrpSpPr/>
          <p:nvPr/>
        </p:nvGrpSpPr>
        <p:grpSpPr>
          <a:xfrm>
            <a:off x="10967085" y="4792295"/>
            <a:ext cx="285750" cy="287337"/>
            <a:chOff x="2025650" y="2516188"/>
            <a:chExt cx="285750" cy="287337"/>
          </a:xfrm>
          <a:solidFill>
            <a:schemeClr val="accent1">
              <a:lumMod val="20000"/>
              <a:lumOff val="80000"/>
            </a:schemeClr>
          </a:solidFill>
          <a:effectLst/>
        </p:grpSpPr>
        <p:sp>
          <p:nvSpPr>
            <p:cNvPr id="110" name="Freeform 1153"/>
            <p:cNvSpPr>
              <a:spLocks/>
            </p:cNvSpPr>
            <p:nvPr/>
          </p:nvSpPr>
          <p:spPr bwMode="auto">
            <a:xfrm>
              <a:off x="2187575" y="2554288"/>
              <a:ext cx="38100" cy="107950"/>
            </a:xfrm>
            <a:custGeom>
              <a:avLst/>
              <a:gdLst>
                <a:gd name="T0" fmla="*/ 24 w 95"/>
                <a:gd name="T1" fmla="*/ 271 h 271"/>
                <a:gd name="T2" fmla="*/ 40 w 95"/>
                <a:gd name="T3" fmla="*/ 262 h 271"/>
                <a:gd name="T4" fmla="*/ 58 w 95"/>
                <a:gd name="T5" fmla="*/ 255 h 271"/>
                <a:gd name="T6" fmla="*/ 77 w 95"/>
                <a:gd name="T7" fmla="*/ 249 h 271"/>
                <a:gd name="T8" fmla="*/ 95 w 95"/>
                <a:gd name="T9" fmla="*/ 244 h 271"/>
                <a:gd name="T10" fmla="*/ 95 w 95"/>
                <a:gd name="T11" fmla="*/ 11 h 271"/>
                <a:gd name="T12" fmla="*/ 95 w 95"/>
                <a:gd name="T13" fmla="*/ 7 h 271"/>
                <a:gd name="T14" fmla="*/ 92 w 95"/>
                <a:gd name="T15" fmla="*/ 3 h 271"/>
                <a:gd name="T16" fmla="*/ 88 w 95"/>
                <a:gd name="T17" fmla="*/ 1 h 271"/>
                <a:gd name="T18" fmla="*/ 84 w 95"/>
                <a:gd name="T19" fmla="*/ 0 h 271"/>
                <a:gd name="T20" fmla="*/ 0 w 95"/>
                <a:gd name="T21" fmla="*/ 0 h 271"/>
                <a:gd name="T22" fmla="*/ 0 w 95"/>
                <a:gd name="T23" fmla="*/ 71 h 271"/>
                <a:gd name="T24" fmla="*/ 24 w 95"/>
                <a:gd name="T25" fmla="*/ 71 h 271"/>
                <a:gd name="T26" fmla="*/ 24 w 95"/>
                <a:gd name="T27"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5" h="271">
                  <a:moveTo>
                    <a:pt x="24" y="271"/>
                  </a:moveTo>
                  <a:lnTo>
                    <a:pt x="40" y="262"/>
                  </a:lnTo>
                  <a:lnTo>
                    <a:pt x="58" y="255"/>
                  </a:lnTo>
                  <a:lnTo>
                    <a:pt x="77" y="249"/>
                  </a:lnTo>
                  <a:lnTo>
                    <a:pt x="95" y="244"/>
                  </a:lnTo>
                  <a:lnTo>
                    <a:pt x="95" y="11"/>
                  </a:lnTo>
                  <a:lnTo>
                    <a:pt x="95" y="7"/>
                  </a:lnTo>
                  <a:lnTo>
                    <a:pt x="92" y="3"/>
                  </a:lnTo>
                  <a:lnTo>
                    <a:pt x="88" y="1"/>
                  </a:lnTo>
                  <a:lnTo>
                    <a:pt x="84" y="0"/>
                  </a:lnTo>
                  <a:lnTo>
                    <a:pt x="0" y="0"/>
                  </a:lnTo>
                  <a:lnTo>
                    <a:pt x="0" y="71"/>
                  </a:lnTo>
                  <a:lnTo>
                    <a:pt x="24" y="71"/>
                  </a:lnTo>
                  <a:lnTo>
                    <a:pt x="24"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1154"/>
            <p:cNvSpPr>
              <a:spLocks/>
            </p:cNvSpPr>
            <p:nvPr/>
          </p:nvSpPr>
          <p:spPr bwMode="auto">
            <a:xfrm>
              <a:off x="2025650" y="2554288"/>
              <a:ext cx="146050" cy="220663"/>
            </a:xfrm>
            <a:custGeom>
              <a:avLst/>
              <a:gdLst>
                <a:gd name="T0" fmla="*/ 72 w 369"/>
                <a:gd name="T1" fmla="*/ 481 h 554"/>
                <a:gd name="T2" fmla="*/ 72 w 369"/>
                <a:gd name="T3" fmla="*/ 71 h 554"/>
                <a:gd name="T4" fmla="*/ 97 w 369"/>
                <a:gd name="T5" fmla="*/ 71 h 554"/>
                <a:gd name="T6" fmla="*/ 97 w 369"/>
                <a:gd name="T7" fmla="*/ 0 h 554"/>
                <a:gd name="T8" fmla="*/ 12 w 369"/>
                <a:gd name="T9" fmla="*/ 0 h 554"/>
                <a:gd name="T10" fmla="*/ 8 w 369"/>
                <a:gd name="T11" fmla="*/ 1 h 554"/>
                <a:gd name="T12" fmla="*/ 4 w 369"/>
                <a:gd name="T13" fmla="*/ 3 h 554"/>
                <a:gd name="T14" fmla="*/ 1 w 369"/>
                <a:gd name="T15" fmla="*/ 7 h 554"/>
                <a:gd name="T16" fmla="*/ 0 w 369"/>
                <a:gd name="T17" fmla="*/ 11 h 554"/>
                <a:gd name="T18" fmla="*/ 0 w 369"/>
                <a:gd name="T19" fmla="*/ 494 h 554"/>
                <a:gd name="T20" fmla="*/ 1 w 369"/>
                <a:gd name="T21" fmla="*/ 501 h 554"/>
                <a:gd name="T22" fmla="*/ 1 w 369"/>
                <a:gd name="T23" fmla="*/ 508 h 554"/>
                <a:gd name="T24" fmla="*/ 3 w 369"/>
                <a:gd name="T25" fmla="*/ 514 h 554"/>
                <a:gd name="T26" fmla="*/ 4 w 369"/>
                <a:gd name="T27" fmla="*/ 520 h 554"/>
                <a:gd name="T28" fmla="*/ 6 w 369"/>
                <a:gd name="T29" fmla="*/ 525 h 554"/>
                <a:gd name="T30" fmla="*/ 9 w 369"/>
                <a:gd name="T31" fmla="*/ 530 h 554"/>
                <a:gd name="T32" fmla="*/ 12 w 369"/>
                <a:gd name="T33" fmla="*/ 534 h 554"/>
                <a:gd name="T34" fmla="*/ 15 w 369"/>
                <a:gd name="T35" fmla="*/ 538 h 554"/>
                <a:gd name="T36" fmla="*/ 19 w 369"/>
                <a:gd name="T37" fmla="*/ 542 h 554"/>
                <a:gd name="T38" fmla="*/ 24 w 369"/>
                <a:gd name="T39" fmla="*/ 546 h 554"/>
                <a:gd name="T40" fmla="*/ 28 w 369"/>
                <a:gd name="T41" fmla="*/ 548 h 554"/>
                <a:gd name="T42" fmla="*/ 34 w 369"/>
                <a:gd name="T43" fmla="*/ 550 h 554"/>
                <a:gd name="T44" fmla="*/ 40 w 369"/>
                <a:gd name="T45" fmla="*/ 552 h 554"/>
                <a:gd name="T46" fmla="*/ 47 w 369"/>
                <a:gd name="T47" fmla="*/ 553 h 554"/>
                <a:gd name="T48" fmla="*/ 53 w 369"/>
                <a:gd name="T49" fmla="*/ 554 h 554"/>
                <a:gd name="T50" fmla="*/ 61 w 369"/>
                <a:gd name="T51" fmla="*/ 554 h 554"/>
                <a:gd name="T52" fmla="*/ 369 w 369"/>
                <a:gd name="T53" fmla="*/ 554 h 554"/>
                <a:gd name="T54" fmla="*/ 360 w 369"/>
                <a:gd name="T55" fmla="*/ 536 h 554"/>
                <a:gd name="T56" fmla="*/ 351 w 369"/>
                <a:gd name="T57" fmla="*/ 519 h 554"/>
                <a:gd name="T58" fmla="*/ 345 w 369"/>
                <a:gd name="T59" fmla="*/ 501 h 554"/>
                <a:gd name="T60" fmla="*/ 340 w 369"/>
                <a:gd name="T61" fmla="*/ 481 h 554"/>
                <a:gd name="T62" fmla="*/ 72 w 369"/>
                <a:gd name="T63" fmla="*/ 481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9" h="554">
                  <a:moveTo>
                    <a:pt x="72" y="481"/>
                  </a:moveTo>
                  <a:lnTo>
                    <a:pt x="72" y="71"/>
                  </a:lnTo>
                  <a:lnTo>
                    <a:pt x="97" y="71"/>
                  </a:lnTo>
                  <a:lnTo>
                    <a:pt x="97" y="0"/>
                  </a:lnTo>
                  <a:lnTo>
                    <a:pt x="12" y="0"/>
                  </a:lnTo>
                  <a:lnTo>
                    <a:pt x="8" y="1"/>
                  </a:lnTo>
                  <a:lnTo>
                    <a:pt x="4" y="3"/>
                  </a:lnTo>
                  <a:lnTo>
                    <a:pt x="1" y="7"/>
                  </a:lnTo>
                  <a:lnTo>
                    <a:pt x="0" y="11"/>
                  </a:lnTo>
                  <a:lnTo>
                    <a:pt x="0" y="494"/>
                  </a:lnTo>
                  <a:lnTo>
                    <a:pt x="1" y="501"/>
                  </a:lnTo>
                  <a:lnTo>
                    <a:pt x="1" y="508"/>
                  </a:lnTo>
                  <a:lnTo>
                    <a:pt x="3" y="514"/>
                  </a:lnTo>
                  <a:lnTo>
                    <a:pt x="4" y="520"/>
                  </a:lnTo>
                  <a:lnTo>
                    <a:pt x="6" y="525"/>
                  </a:lnTo>
                  <a:lnTo>
                    <a:pt x="9" y="530"/>
                  </a:lnTo>
                  <a:lnTo>
                    <a:pt x="12" y="534"/>
                  </a:lnTo>
                  <a:lnTo>
                    <a:pt x="15" y="538"/>
                  </a:lnTo>
                  <a:lnTo>
                    <a:pt x="19" y="542"/>
                  </a:lnTo>
                  <a:lnTo>
                    <a:pt x="24" y="546"/>
                  </a:lnTo>
                  <a:lnTo>
                    <a:pt x="28" y="548"/>
                  </a:lnTo>
                  <a:lnTo>
                    <a:pt x="34" y="550"/>
                  </a:lnTo>
                  <a:lnTo>
                    <a:pt x="40" y="552"/>
                  </a:lnTo>
                  <a:lnTo>
                    <a:pt x="47" y="553"/>
                  </a:lnTo>
                  <a:lnTo>
                    <a:pt x="53" y="554"/>
                  </a:lnTo>
                  <a:lnTo>
                    <a:pt x="61" y="554"/>
                  </a:lnTo>
                  <a:lnTo>
                    <a:pt x="369" y="554"/>
                  </a:lnTo>
                  <a:lnTo>
                    <a:pt x="360" y="536"/>
                  </a:lnTo>
                  <a:lnTo>
                    <a:pt x="351" y="519"/>
                  </a:lnTo>
                  <a:lnTo>
                    <a:pt x="345" y="501"/>
                  </a:lnTo>
                  <a:lnTo>
                    <a:pt x="340" y="481"/>
                  </a:lnTo>
                  <a:lnTo>
                    <a:pt x="72" y="4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1155"/>
            <p:cNvSpPr>
              <a:spLocks/>
            </p:cNvSpPr>
            <p:nvPr/>
          </p:nvSpPr>
          <p:spPr bwMode="auto">
            <a:xfrm>
              <a:off x="2085975" y="2622550"/>
              <a:ext cx="69850" cy="9525"/>
            </a:xfrm>
            <a:custGeom>
              <a:avLst/>
              <a:gdLst>
                <a:gd name="T0" fmla="*/ 164 w 176"/>
                <a:gd name="T1" fmla="*/ 0 h 25"/>
                <a:gd name="T2" fmla="*/ 12 w 176"/>
                <a:gd name="T3" fmla="*/ 0 h 25"/>
                <a:gd name="T4" fmla="*/ 8 w 176"/>
                <a:gd name="T5" fmla="*/ 1 h 25"/>
                <a:gd name="T6" fmla="*/ 4 w 176"/>
                <a:gd name="T7" fmla="*/ 4 h 25"/>
                <a:gd name="T8" fmla="*/ 1 w 176"/>
                <a:gd name="T9" fmla="*/ 7 h 25"/>
                <a:gd name="T10" fmla="*/ 0 w 176"/>
                <a:gd name="T11" fmla="*/ 12 h 25"/>
                <a:gd name="T12" fmla="*/ 1 w 176"/>
                <a:gd name="T13" fmla="*/ 18 h 25"/>
                <a:gd name="T14" fmla="*/ 4 w 176"/>
                <a:gd name="T15" fmla="*/ 21 h 25"/>
                <a:gd name="T16" fmla="*/ 8 w 176"/>
                <a:gd name="T17" fmla="*/ 24 h 25"/>
                <a:gd name="T18" fmla="*/ 12 w 176"/>
                <a:gd name="T19" fmla="*/ 25 h 25"/>
                <a:gd name="T20" fmla="*/ 164 w 176"/>
                <a:gd name="T21" fmla="*/ 25 h 25"/>
                <a:gd name="T22" fmla="*/ 169 w 176"/>
                <a:gd name="T23" fmla="*/ 24 h 25"/>
                <a:gd name="T24" fmla="*/ 172 w 176"/>
                <a:gd name="T25" fmla="*/ 21 h 25"/>
                <a:gd name="T26" fmla="*/ 175 w 176"/>
                <a:gd name="T27" fmla="*/ 18 h 25"/>
                <a:gd name="T28" fmla="*/ 176 w 176"/>
                <a:gd name="T29" fmla="*/ 12 h 25"/>
                <a:gd name="T30" fmla="*/ 175 w 176"/>
                <a:gd name="T31" fmla="*/ 7 h 25"/>
                <a:gd name="T32" fmla="*/ 172 w 176"/>
                <a:gd name="T33" fmla="*/ 4 h 25"/>
                <a:gd name="T34" fmla="*/ 169 w 176"/>
                <a:gd name="T35" fmla="*/ 1 h 25"/>
                <a:gd name="T36" fmla="*/ 164 w 176"/>
                <a:gd name="T3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 h="25">
                  <a:moveTo>
                    <a:pt x="164" y="0"/>
                  </a:moveTo>
                  <a:lnTo>
                    <a:pt x="12" y="0"/>
                  </a:lnTo>
                  <a:lnTo>
                    <a:pt x="8" y="1"/>
                  </a:lnTo>
                  <a:lnTo>
                    <a:pt x="4" y="4"/>
                  </a:lnTo>
                  <a:lnTo>
                    <a:pt x="1" y="7"/>
                  </a:lnTo>
                  <a:lnTo>
                    <a:pt x="0" y="12"/>
                  </a:lnTo>
                  <a:lnTo>
                    <a:pt x="1" y="18"/>
                  </a:lnTo>
                  <a:lnTo>
                    <a:pt x="4" y="21"/>
                  </a:lnTo>
                  <a:lnTo>
                    <a:pt x="8" y="24"/>
                  </a:lnTo>
                  <a:lnTo>
                    <a:pt x="12" y="25"/>
                  </a:lnTo>
                  <a:lnTo>
                    <a:pt x="164" y="25"/>
                  </a:lnTo>
                  <a:lnTo>
                    <a:pt x="169" y="24"/>
                  </a:lnTo>
                  <a:lnTo>
                    <a:pt x="172" y="21"/>
                  </a:lnTo>
                  <a:lnTo>
                    <a:pt x="175" y="18"/>
                  </a:lnTo>
                  <a:lnTo>
                    <a:pt x="176" y="12"/>
                  </a:lnTo>
                  <a:lnTo>
                    <a:pt x="175" y="7"/>
                  </a:lnTo>
                  <a:lnTo>
                    <a:pt x="172" y="4"/>
                  </a:lnTo>
                  <a:lnTo>
                    <a:pt x="169" y="1"/>
                  </a:lnTo>
                  <a:lnTo>
                    <a:pt x="1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1156"/>
            <p:cNvSpPr>
              <a:spLocks/>
            </p:cNvSpPr>
            <p:nvPr/>
          </p:nvSpPr>
          <p:spPr bwMode="auto">
            <a:xfrm>
              <a:off x="2085975" y="2651125"/>
              <a:ext cx="69850" cy="9525"/>
            </a:xfrm>
            <a:custGeom>
              <a:avLst/>
              <a:gdLst>
                <a:gd name="T0" fmla="*/ 164 w 176"/>
                <a:gd name="T1" fmla="*/ 0 h 23"/>
                <a:gd name="T2" fmla="*/ 12 w 176"/>
                <a:gd name="T3" fmla="*/ 0 h 23"/>
                <a:gd name="T4" fmla="*/ 8 w 176"/>
                <a:gd name="T5" fmla="*/ 1 h 23"/>
                <a:gd name="T6" fmla="*/ 4 w 176"/>
                <a:gd name="T7" fmla="*/ 3 h 23"/>
                <a:gd name="T8" fmla="*/ 1 w 176"/>
                <a:gd name="T9" fmla="*/ 7 h 23"/>
                <a:gd name="T10" fmla="*/ 0 w 176"/>
                <a:gd name="T11" fmla="*/ 12 h 23"/>
                <a:gd name="T12" fmla="*/ 1 w 176"/>
                <a:gd name="T13" fmla="*/ 16 h 23"/>
                <a:gd name="T14" fmla="*/ 4 w 176"/>
                <a:gd name="T15" fmla="*/ 20 h 23"/>
                <a:gd name="T16" fmla="*/ 8 w 176"/>
                <a:gd name="T17" fmla="*/ 23 h 23"/>
                <a:gd name="T18" fmla="*/ 12 w 176"/>
                <a:gd name="T19" fmla="*/ 23 h 23"/>
                <a:gd name="T20" fmla="*/ 164 w 176"/>
                <a:gd name="T21" fmla="*/ 23 h 23"/>
                <a:gd name="T22" fmla="*/ 169 w 176"/>
                <a:gd name="T23" fmla="*/ 23 h 23"/>
                <a:gd name="T24" fmla="*/ 172 w 176"/>
                <a:gd name="T25" fmla="*/ 20 h 23"/>
                <a:gd name="T26" fmla="*/ 175 w 176"/>
                <a:gd name="T27" fmla="*/ 16 h 23"/>
                <a:gd name="T28" fmla="*/ 176 w 176"/>
                <a:gd name="T29" fmla="*/ 12 h 23"/>
                <a:gd name="T30" fmla="*/ 175 w 176"/>
                <a:gd name="T31" fmla="*/ 7 h 23"/>
                <a:gd name="T32" fmla="*/ 172 w 176"/>
                <a:gd name="T33" fmla="*/ 3 h 23"/>
                <a:gd name="T34" fmla="*/ 169 w 176"/>
                <a:gd name="T35" fmla="*/ 1 h 23"/>
                <a:gd name="T36" fmla="*/ 164 w 176"/>
                <a:gd name="T3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 h="23">
                  <a:moveTo>
                    <a:pt x="164" y="0"/>
                  </a:moveTo>
                  <a:lnTo>
                    <a:pt x="12" y="0"/>
                  </a:lnTo>
                  <a:lnTo>
                    <a:pt x="8" y="1"/>
                  </a:lnTo>
                  <a:lnTo>
                    <a:pt x="4" y="3"/>
                  </a:lnTo>
                  <a:lnTo>
                    <a:pt x="1" y="7"/>
                  </a:lnTo>
                  <a:lnTo>
                    <a:pt x="0" y="12"/>
                  </a:lnTo>
                  <a:lnTo>
                    <a:pt x="1" y="16"/>
                  </a:lnTo>
                  <a:lnTo>
                    <a:pt x="4" y="20"/>
                  </a:lnTo>
                  <a:lnTo>
                    <a:pt x="8" y="23"/>
                  </a:lnTo>
                  <a:lnTo>
                    <a:pt x="12" y="23"/>
                  </a:lnTo>
                  <a:lnTo>
                    <a:pt x="164" y="23"/>
                  </a:lnTo>
                  <a:lnTo>
                    <a:pt x="169" y="23"/>
                  </a:lnTo>
                  <a:lnTo>
                    <a:pt x="172" y="20"/>
                  </a:lnTo>
                  <a:lnTo>
                    <a:pt x="175" y="16"/>
                  </a:lnTo>
                  <a:lnTo>
                    <a:pt x="176" y="12"/>
                  </a:lnTo>
                  <a:lnTo>
                    <a:pt x="175" y="7"/>
                  </a:lnTo>
                  <a:lnTo>
                    <a:pt x="172" y="3"/>
                  </a:lnTo>
                  <a:lnTo>
                    <a:pt x="169" y="1"/>
                  </a:lnTo>
                  <a:lnTo>
                    <a:pt x="1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1157"/>
            <p:cNvSpPr>
              <a:spLocks/>
            </p:cNvSpPr>
            <p:nvPr/>
          </p:nvSpPr>
          <p:spPr bwMode="auto">
            <a:xfrm>
              <a:off x="2085975" y="2679700"/>
              <a:ext cx="69850" cy="9525"/>
            </a:xfrm>
            <a:custGeom>
              <a:avLst/>
              <a:gdLst>
                <a:gd name="T0" fmla="*/ 176 w 176"/>
                <a:gd name="T1" fmla="*/ 11 h 23"/>
                <a:gd name="T2" fmla="*/ 175 w 176"/>
                <a:gd name="T3" fmla="*/ 7 h 23"/>
                <a:gd name="T4" fmla="*/ 172 w 176"/>
                <a:gd name="T5" fmla="*/ 3 h 23"/>
                <a:gd name="T6" fmla="*/ 169 w 176"/>
                <a:gd name="T7" fmla="*/ 1 h 23"/>
                <a:gd name="T8" fmla="*/ 164 w 176"/>
                <a:gd name="T9" fmla="*/ 0 h 23"/>
                <a:gd name="T10" fmla="*/ 12 w 176"/>
                <a:gd name="T11" fmla="*/ 0 h 23"/>
                <a:gd name="T12" fmla="*/ 8 w 176"/>
                <a:gd name="T13" fmla="*/ 1 h 23"/>
                <a:gd name="T14" fmla="*/ 4 w 176"/>
                <a:gd name="T15" fmla="*/ 3 h 23"/>
                <a:gd name="T16" fmla="*/ 1 w 176"/>
                <a:gd name="T17" fmla="*/ 7 h 23"/>
                <a:gd name="T18" fmla="*/ 0 w 176"/>
                <a:gd name="T19" fmla="*/ 11 h 23"/>
                <a:gd name="T20" fmla="*/ 1 w 176"/>
                <a:gd name="T21" fmla="*/ 16 h 23"/>
                <a:gd name="T22" fmla="*/ 4 w 176"/>
                <a:gd name="T23" fmla="*/ 20 h 23"/>
                <a:gd name="T24" fmla="*/ 8 w 176"/>
                <a:gd name="T25" fmla="*/ 22 h 23"/>
                <a:gd name="T26" fmla="*/ 12 w 176"/>
                <a:gd name="T27" fmla="*/ 23 h 23"/>
                <a:gd name="T28" fmla="*/ 164 w 176"/>
                <a:gd name="T29" fmla="*/ 23 h 23"/>
                <a:gd name="T30" fmla="*/ 169 w 176"/>
                <a:gd name="T31" fmla="*/ 22 h 23"/>
                <a:gd name="T32" fmla="*/ 172 w 176"/>
                <a:gd name="T33" fmla="*/ 20 h 23"/>
                <a:gd name="T34" fmla="*/ 175 w 176"/>
                <a:gd name="T35" fmla="*/ 16 h 23"/>
                <a:gd name="T36" fmla="*/ 176 w 176"/>
                <a:gd name="T37"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 h="23">
                  <a:moveTo>
                    <a:pt x="176" y="11"/>
                  </a:moveTo>
                  <a:lnTo>
                    <a:pt x="175" y="7"/>
                  </a:lnTo>
                  <a:lnTo>
                    <a:pt x="172" y="3"/>
                  </a:lnTo>
                  <a:lnTo>
                    <a:pt x="169" y="1"/>
                  </a:lnTo>
                  <a:lnTo>
                    <a:pt x="164" y="0"/>
                  </a:lnTo>
                  <a:lnTo>
                    <a:pt x="12" y="0"/>
                  </a:lnTo>
                  <a:lnTo>
                    <a:pt x="8" y="1"/>
                  </a:lnTo>
                  <a:lnTo>
                    <a:pt x="4" y="3"/>
                  </a:lnTo>
                  <a:lnTo>
                    <a:pt x="1" y="7"/>
                  </a:lnTo>
                  <a:lnTo>
                    <a:pt x="0" y="11"/>
                  </a:lnTo>
                  <a:lnTo>
                    <a:pt x="1" y="16"/>
                  </a:lnTo>
                  <a:lnTo>
                    <a:pt x="4" y="20"/>
                  </a:lnTo>
                  <a:lnTo>
                    <a:pt x="8" y="22"/>
                  </a:lnTo>
                  <a:lnTo>
                    <a:pt x="12" y="23"/>
                  </a:lnTo>
                  <a:lnTo>
                    <a:pt x="164" y="23"/>
                  </a:lnTo>
                  <a:lnTo>
                    <a:pt x="169" y="22"/>
                  </a:lnTo>
                  <a:lnTo>
                    <a:pt x="172" y="20"/>
                  </a:lnTo>
                  <a:lnTo>
                    <a:pt x="175" y="16"/>
                  </a:lnTo>
                  <a:lnTo>
                    <a:pt x="176"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1158"/>
            <p:cNvSpPr>
              <a:spLocks/>
            </p:cNvSpPr>
            <p:nvPr/>
          </p:nvSpPr>
          <p:spPr bwMode="auto">
            <a:xfrm>
              <a:off x="2085975" y="2708275"/>
              <a:ext cx="44450" cy="9525"/>
            </a:xfrm>
            <a:custGeom>
              <a:avLst/>
              <a:gdLst>
                <a:gd name="T0" fmla="*/ 12 w 115"/>
                <a:gd name="T1" fmla="*/ 0 h 24"/>
                <a:gd name="T2" fmla="*/ 8 w 115"/>
                <a:gd name="T3" fmla="*/ 1 h 24"/>
                <a:gd name="T4" fmla="*/ 4 w 115"/>
                <a:gd name="T5" fmla="*/ 3 h 24"/>
                <a:gd name="T6" fmla="*/ 1 w 115"/>
                <a:gd name="T7" fmla="*/ 8 h 24"/>
                <a:gd name="T8" fmla="*/ 0 w 115"/>
                <a:gd name="T9" fmla="*/ 12 h 24"/>
                <a:gd name="T10" fmla="*/ 1 w 115"/>
                <a:gd name="T11" fmla="*/ 17 h 24"/>
                <a:gd name="T12" fmla="*/ 4 w 115"/>
                <a:gd name="T13" fmla="*/ 21 h 24"/>
                <a:gd name="T14" fmla="*/ 8 w 115"/>
                <a:gd name="T15" fmla="*/ 23 h 24"/>
                <a:gd name="T16" fmla="*/ 12 w 115"/>
                <a:gd name="T17" fmla="*/ 24 h 24"/>
                <a:gd name="T18" fmla="*/ 104 w 115"/>
                <a:gd name="T19" fmla="*/ 24 h 24"/>
                <a:gd name="T20" fmla="*/ 108 w 115"/>
                <a:gd name="T21" fmla="*/ 23 h 24"/>
                <a:gd name="T22" fmla="*/ 112 w 115"/>
                <a:gd name="T23" fmla="*/ 21 h 24"/>
                <a:gd name="T24" fmla="*/ 114 w 115"/>
                <a:gd name="T25" fmla="*/ 17 h 24"/>
                <a:gd name="T26" fmla="*/ 115 w 115"/>
                <a:gd name="T27" fmla="*/ 12 h 24"/>
                <a:gd name="T28" fmla="*/ 114 w 115"/>
                <a:gd name="T29" fmla="*/ 8 h 24"/>
                <a:gd name="T30" fmla="*/ 112 w 115"/>
                <a:gd name="T31" fmla="*/ 3 h 24"/>
                <a:gd name="T32" fmla="*/ 108 w 115"/>
                <a:gd name="T33" fmla="*/ 1 h 24"/>
                <a:gd name="T34" fmla="*/ 104 w 115"/>
                <a:gd name="T35" fmla="*/ 0 h 24"/>
                <a:gd name="T36" fmla="*/ 12 w 115"/>
                <a:gd name="T3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5" h="24">
                  <a:moveTo>
                    <a:pt x="12" y="0"/>
                  </a:moveTo>
                  <a:lnTo>
                    <a:pt x="8" y="1"/>
                  </a:lnTo>
                  <a:lnTo>
                    <a:pt x="4" y="3"/>
                  </a:lnTo>
                  <a:lnTo>
                    <a:pt x="1" y="8"/>
                  </a:lnTo>
                  <a:lnTo>
                    <a:pt x="0" y="12"/>
                  </a:lnTo>
                  <a:lnTo>
                    <a:pt x="1" y="17"/>
                  </a:lnTo>
                  <a:lnTo>
                    <a:pt x="4" y="21"/>
                  </a:lnTo>
                  <a:lnTo>
                    <a:pt x="8" y="23"/>
                  </a:lnTo>
                  <a:lnTo>
                    <a:pt x="12" y="24"/>
                  </a:lnTo>
                  <a:lnTo>
                    <a:pt x="104" y="24"/>
                  </a:lnTo>
                  <a:lnTo>
                    <a:pt x="108" y="23"/>
                  </a:lnTo>
                  <a:lnTo>
                    <a:pt x="112" y="21"/>
                  </a:lnTo>
                  <a:lnTo>
                    <a:pt x="114" y="17"/>
                  </a:lnTo>
                  <a:lnTo>
                    <a:pt x="115" y="12"/>
                  </a:lnTo>
                  <a:lnTo>
                    <a:pt x="114" y="8"/>
                  </a:lnTo>
                  <a:lnTo>
                    <a:pt x="112" y="3"/>
                  </a:lnTo>
                  <a:lnTo>
                    <a:pt x="108" y="1"/>
                  </a:lnTo>
                  <a:lnTo>
                    <a:pt x="104" y="0"/>
                  </a:lnTo>
                  <a:lnTo>
                    <a:pt x="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1159"/>
            <p:cNvSpPr>
              <a:spLocks noEditPoints="1"/>
            </p:cNvSpPr>
            <p:nvPr/>
          </p:nvSpPr>
          <p:spPr bwMode="auto">
            <a:xfrm>
              <a:off x="2168525" y="2660650"/>
              <a:ext cx="142875" cy="142875"/>
            </a:xfrm>
            <a:custGeom>
              <a:avLst/>
              <a:gdLst>
                <a:gd name="T0" fmla="*/ 157 w 361"/>
                <a:gd name="T1" fmla="*/ 259 h 362"/>
                <a:gd name="T2" fmla="*/ 84 w 361"/>
                <a:gd name="T3" fmla="*/ 186 h 362"/>
                <a:gd name="T4" fmla="*/ 84 w 361"/>
                <a:gd name="T5" fmla="*/ 176 h 362"/>
                <a:gd name="T6" fmla="*/ 91 w 361"/>
                <a:gd name="T7" fmla="*/ 170 h 362"/>
                <a:gd name="T8" fmla="*/ 101 w 361"/>
                <a:gd name="T9" fmla="*/ 170 h 362"/>
                <a:gd name="T10" fmla="*/ 156 w 361"/>
                <a:gd name="T11" fmla="*/ 224 h 362"/>
                <a:gd name="T12" fmla="*/ 260 w 361"/>
                <a:gd name="T13" fmla="*/ 111 h 362"/>
                <a:gd name="T14" fmla="*/ 266 w 361"/>
                <a:gd name="T15" fmla="*/ 109 h 362"/>
                <a:gd name="T16" fmla="*/ 271 w 361"/>
                <a:gd name="T17" fmla="*/ 111 h 362"/>
                <a:gd name="T18" fmla="*/ 275 w 361"/>
                <a:gd name="T19" fmla="*/ 116 h 362"/>
                <a:gd name="T20" fmla="*/ 276 w 361"/>
                <a:gd name="T21" fmla="*/ 125 h 362"/>
                <a:gd name="T22" fmla="*/ 180 w 361"/>
                <a:gd name="T23" fmla="*/ 0 h 362"/>
                <a:gd name="T24" fmla="*/ 143 w 361"/>
                <a:gd name="T25" fmla="*/ 4 h 362"/>
                <a:gd name="T26" fmla="*/ 110 w 361"/>
                <a:gd name="T27" fmla="*/ 14 h 362"/>
                <a:gd name="T28" fmla="*/ 79 w 361"/>
                <a:gd name="T29" fmla="*/ 32 h 362"/>
                <a:gd name="T30" fmla="*/ 53 w 361"/>
                <a:gd name="T31" fmla="*/ 54 h 362"/>
                <a:gd name="T32" fmla="*/ 30 w 361"/>
                <a:gd name="T33" fmla="*/ 81 h 362"/>
                <a:gd name="T34" fmla="*/ 14 w 361"/>
                <a:gd name="T35" fmla="*/ 111 h 362"/>
                <a:gd name="T36" fmla="*/ 3 w 361"/>
                <a:gd name="T37" fmla="*/ 145 h 362"/>
                <a:gd name="T38" fmla="*/ 0 w 361"/>
                <a:gd name="T39" fmla="*/ 182 h 362"/>
                <a:gd name="T40" fmla="*/ 3 w 361"/>
                <a:gd name="T41" fmla="*/ 217 h 362"/>
                <a:gd name="T42" fmla="*/ 14 w 361"/>
                <a:gd name="T43" fmla="*/ 252 h 362"/>
                <a:gd name="T44" fmla="*/ 30 w 361"/>
                <a:gd name="T45" fmla="*/ 283 h 362"/>
                <a:gd name="T46" fmla="*/ 53 w 361"/>
                <a:gd name="T47" fmla="*/ 309 h 362"/>
                <a:gd name="T48" fmla="*/ 79 w 361"/>
                <a:gd name="T49" fmla="*/ 331 h 362"/>
                <a:gd name="T50" fmla="*/ 110 w 361"/>
                <a:gd name="T51" fmla="*/ 348 h 362"/>
                <a:gd name="T52" fmla="*/ 143 w 361"/>
                <a:gd name="T53" fmla="*/ 358 h 362"/>
                <a:gd name="T54" fmla="*/ 180 w 361"/>
                <a:gd name="T55" fmla="*/ 362 h 362"/>
                <a:gd name="T56" fmla="*/ 217 w 361"/>
                <a:gd name="T57" fmla="*/ 358 h 362"/>
                <a:gd name="T58" fmla="*/ 251 w 361"/>
                <a:gd name="T59" fmla="*/ 348 h 362"/>
                <a:gd name="T60" fmla="*/ 281 w 361"/>
                <a:gd name="T61" fmla="*/ 331 h 362"/>
                <a:gd name="T62" fmla="*/ 308 w 361"/>
                <a:gd name="T63" fmla="*/ 309 h 362"/>
                <a:gd name="T64" fmla="*/ 330 w 361"/>
                <a:gd name="T65" fmla="*/ 283 h 362"/>
                <a:gd name="T66" fmla="*/ 346 w 361"/>
                <a:gd name="T67" fmla="*/ 252 h 362"/>
                <a:gd name="T68" fmla="*/ 357 w 361"/>
                <a:gd name="T69" fmla="*/ 217 h 362"/>
                <a:gd name="T70" fmla="*/ 361 w 361"/>
                <a:gd name="T71" fmla="*/ 182 h 362"/>
                <a:gd name="T72" fmla="*/ 357 w 361"/>
                <a:gd name="T73" fmla="*/ 145 h 362"/>
                <a:gd name="T74" fmla="*/ 346 w 361"/>
                <a:gd name="T75" fmla="*/ 111 h 362"/>
                <a:gd name="T76" fmla="*/ 330 w 361"/>
                <a:gd name="T77" fmla="*/ 81 h 362"/>
                <a:gd name="T78" fmla="*/ 308 w 361"/>
                <a:gd name="T79" fmla="*/ 54 h 362"/>
                <a:gd name="T80" fmla="*/ 281 w 361"/>
                <a:gd name="T81" fmla="*/ 32 h 362"/>
                <a:gd name="T82" fmla="*/ 251 w 361"/>
                <a:gd name="T83" fmla="*/ 14 h 362"/>
                <a:gd name="T84" fmla="*/ 217 w 361"/>
                <a:gd name="T85" fmla="*/ 4 h 362"/>
                <a:gd name="T86" fmla="*/ 180 w 361"/>
                <a:gd name="T87" fmla="*/ 0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1" h="362">
                  <a:moveTo>
                    <a:pt x="273" y="130"/>
                  </a:moveTo>
                  <a:lnTo>
                    <a:pt x="157" y="259"/>
                  </a:lnTo>
                  <a:lnTo>
                    <a:pt x="87" y="190"/>
                  </a:lnTo>
                  <a:lnTo>
                    <a:pt x="84" y="186"/>
                  </a:lnTo>
                  <a:lnTo>
                    <a:pt x="83" y="182"/>
                  </a:lnTo>
                  <a:lnTo>
                    <a:pt x="84" y="176"/>
                  </a:lnTo>
                  <a:lnTo>
                    <a:pt x="87" y="172"/>
                  </a:lnTo>
                  <a:lnTo>
                    <a:pt x="91" y="170"/>
                  </a:lnTo>
                  <a:lnTo>
                    <a:pt x="96" y="169"/>
                  </a:lnTo>
                  <a:lnTo>
                    <a:pt x="101" y="170"/>
                  </a:lnTo>
                  <a:lnTo>
                    <a:pt x="105" y="172"/>
                  </a:lnTo>
                  <a:lnTo>
                    <a:pt x="156" y="224"/>
                  </a:lnTo>
                  <a:lnTo>
                    <a:pt x="256" y="113"/>
                  </a:lnTo>
                  <a:lnTo>
                    <a:pt x="260" y="111"/>
                  </a:lnTo>
                  <a:lnTo>
                    <a:pt x="264" y="109"/>
                  </a:lnTo>
                  <a:lnTo>
                    <a:pt x="266" y="109"/>
                  </a:lnTo>
                  <a:lnTo>
                    <a:pt x="268" y="110"/>
                  </a:lnTo>
                  <a:lnTo>
                    <a:pt x="271" y="111"/>
                  </a:lnTo>
                  <a:lnTo>
                    <a:pt x="272" y="112"/>
                  </a:lnTo>
                  <a:lnTo>
                    <a:pt x="275" y="116"/>
                  </a:lnTo>
                  <a:lnTo>
                    <a:pt x="276" y="121"/>
                  </a:lnTo>
                  <a:lnTo>
                    <a:pt x="276" y="125"/>
                  </a:lnTo>
                  <a:lnTo>
                    <a:pt x="273" y="130"/>
                  </a:lnTo>
                  <a:close/>
                  <a:moveTo>
                    <a:pt x="180" y="0"/>
                  </a:moveTo>
                  <a:lnTo>
                    <a:pt x="162" y="1"/>
                  </a:lnTo>
                  <a:lnTo>
                    <a:pt x="143" y="4"/>
                  </a:lnTo>
                  <a:lnTo>
                    <a:pt x="126" y="8"/>
                  </a:lnTo>
                  <a:lnTo>
                    <a:pt x="110" y="14"/>
                  </a:lnTo>
                  <a:lnTo>
                    <a:pt x="94" y="23"/>
                  </a:lnTo>
                  <a:lnTo>
                    <a:pt x="79" y="32"/>
                  </a:lnTo>
                  <a:lnTo>
                    <a:pt x="65" y="42"/>
                  </a:lnTo>
                  <a:lnTo>
                    <a:pt x="53" y="54"/>
                  </a:lnTo>
                  <a:lnTo>
                    <a:pt x="40" y="66"/>
                  </a:lnTo>
                  <a:lnTo>
                    <a:pt x="30" y="81"/>
                  </a:lnTo>
                  <a:lnTo>
                    <a:pt x="21" y="96"/>
                  </a:lnTo>
                  <a:lnTo>
                    <a:pt x="14" y="111"/>
                  </a:lnTo>
                  <a:lnTo>
                    <a:pt x="8" y="128"/>
                  </a:lnTo>
                  <a:lnTo>
                    <a:pt x="3" y="145"/>
                  </a:lnTo>
                  <a:lnTo>
                    <a:pt x="1" y="163"/>
                  </a:lnTo>
                  <a:lnTo>
                    <a:pt x="0" y="182"/>
                  </a:lnTo>
                  <a:lnTo>
                    <a:pt x="1" y="200"/>
                  </a:lnTo>
                  <a:lnTo>
                    <a:pt x="3" y="217"/>
                  </a:lnTo>
                  <a:lnTo>
                    <a:pt x="8" y="235"/>
                  </a:lnTo>
                  <a:lnTo>
                    <a:pt x="14" y="252"/>
                  </a:lnTo>
                  <a:lnTo>
                    <a:pt x="21" y="267"/>
                  </a:lnTo>
                  <a:lnTo>
                    <a:pt x="30" y="283"/>
                  </a:lnTo>
                  <a:lnTo>
                    <a:pt x="40" y="296"/>
                  </a:lnTo>
                  <a:lnTo>
                    <a:pt x="53" y="309"/>
                  </a:lnTo>
                  <a:lnTo>
                    <a:pt x="65" y="320"/>
                  </a:lnTo>
                  <a:lnTo>
                    <a:pt x="79" y="331"/>
                  </a:lnTo>
                  <a:lnTo>
                    <a:pt x="94" y="340"/>
                  </a:lnTo>
                  <a:lnTo>
                    <a:pt x="110" y="348"/>
                  </a:lnTo>
                  <a:lnTo>
                    <a:pt x="126" y="354"/>
                  </a:lnTo>
                  <a:lnTo>
                    <a:pt x="143" y="358"/>
                  </a:lnTo>
                  <a:lnTo>
                    <a:pt x="162" y="361"/>
                  </a:lnTo>
                  <a:lnTo>
                    <a:pt x="180" y="362"/>
                  </a:lnTo>
                  <a:lnTo>
                    <a:pt x="199" y="361"/>
                  </a:lnTo>
                  <a:lnTo>
                    <a:pt x="217" y="358"/>
                  </a:lnTo>
                  <a:lnTo>
                    <a:pt x="234" y="354"/>
                  </a:lnTo>
                  <a:lnTo>
                    <a:pt x="251" y="348"/>
                  </a:lnTo>
                  <a:lnTo>
                    <a:pt x="266" y="340"/>
                  </a:lnTo>
                  <a:lnTo>
                    <a:pt x="281" y="331"/>
                  </a:lnTo>
                  <a:lnTo>
                    <a:pt x="295" y="320"/>
                  </a:lnTo>
                  <a:lnTo>
                    <a:pt x="308" y="309"/>
                  </a:lnTo>
                  <a:lnTo>
                    <a:pt x="320" y="296"/>
                  </a:lnTo>
                  <a:lnTo>
                    <a:pt x="330" y="283"/>
                  </a:lnTo>
                  <a:lnTo>
                    <a:pt x="339" y="267"/>
                  </a:lnTo>
                  <a:lnTo>
                    <a:pt x="346" y="252"/>
                  </a:lnTo>
                  <a:lnTo>
                    <a:pt x="352" y="235"/>
                  </a:lnTo>
                  <a:lnTo>
                    <a:pt x="357" y="217"/>
                  </a:lnTo>
                  <a:lnTo>
                    <a:pt x="360" y="200"/>
                  </a:lnTo>
                  <a:lnTo>
                    <a:pt x="361" y="182"/>
                  </a:lnTo>
                  <a:lnTo>
                    <a:pt x="360" y="163"/>
                  </a:lnTo>
                  <a:lnTo>
                    <a:pt x="357" y="145"/>
                  </a:lnTo>
                  <a:lnTo>
                    <a:pt x="352" y="128"/>
                  </a:lnTo>
                  <a:lnTo>
                    <a:pt x="346" y="111"/>
                  </a:lnTo>
                  <a:lnTo>
                    <a:pt x="339" y="96"/>
                  </a:lnTo>
                  <a:lnTo>
                    <a:pt x="330" y="81"/>
                  </a:lnTo>
                  <a:lnTo>
                    <a:pt x="320" y="66"/>
                  </a:lnTo>
                  <a:lnTo>
                    <a:pt x="308" y="54"/>
                  </a:lnTo>
                  <a:lnTo>
                    <a:pt x="295" y="42"/>
                  </a:lnTo>
                  <a:lnTo>
                    <a:pt x="281" y="32"/>
                  </a:lnTo>
                  <a:lnTo>
                    <a:pt x="266" y="23"/>
                  </a:lnTo>
                  <a:lnTo>
                    <a:pt x="251" y="14"/>
                  </a:lnTo>
                  <a:lnTo>
                    <a:pt x="234" y="8"/>
                  </a:lnTo>
                  <a:lnTo>
                    <a:pt x="217" y="4"/>
                  </a:lnTo>
                  <a:lnTo>
                    <a:pt x="199" y="1"/>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1160"/>
            <p:cNvSpPr>
              <a:spLocks/>
            </p:cNvSpPr>
            <p:nvPr/>
          </p:nvSpPr>
          <p:spPr bwMode="auto">
            <a:xfrm>
              <a:off x="2073275" y="2516188"/>
              <a:ext cx="104775" cy="82550"/>
            </a:xfrm>
            <a:custGeom>
              <a:avLst/>
              <a:gdLst>
                <a:gd name="T0" fmla="*/ 253 w 264"/>
                <a:gd name="T1" fmla="*/ 205 h 205"/>
                <a:gd name="T2" fmla="*/ 261 w 264"/>
                <a:gd name="T3" fmla="*/ 202 h 205"/>
                <a:gd name="T4" fmla="*/ 264 w 264"/>
                <a:gd name="T5" fmla="*/ 193 h 205"/>
                <a:gd name="T6" fmla="*/ 263 w 264"/>
                <a:gd name="T7" fmla="*/ 56 h 205"/>
                <a:gd name="T8" fmla="*/ 257 w 264"/>
                <a:gd name="T9" fmla="*/ 49 h 205"/>
                <a:gd name="T10" fmla="*/ 215 w 264"/>
                <a:gd name="T11" fmla="*/ 48 h 205"/>
                <a:gd name="T12" fmla="*/ 204 w 264"/>
                <a:gd name="T13" fmla="*/ 43 h 205"/>
                <a:gd name="T14" fmla="*/ 200 w 264"/>
                <a:gd name="T15" fmla="*/ 32 h 205"/>
                <a:gd name="T16" fmla="*/ 191 w 264"/>
                <a:gd name="T17" fmla="*/ 19 h 205"/>
                <a:gd name="T18" fmla="*/ 176 w 264"/>
                <a:gd name="T19" fmla="*/ 9 h 205"/>
                <a:gd name="T20" fmla="*/ 167 w 264"/>
                <a:gd name="T21" fmla="*/ 5 h 205"/>
                <a:gd name="T22" fmla="*/ 164 w 264"/>
                <a:gd name="T23" fmla="*/ 4 h 205"/>
                <a:gd name="T24" fmla="*/ 160 w 264"/>
                <a:gd name="T25" fmla="*/ 4 h 205"/>
                <a:gd name="T26" fmla="*/ 157 w 264"/>
                <a:gd name="T27" fmla="*/ 3 h 205"/>
                <a:gd name="T28" fmla="*/ 153 w 264"/>
                <a:gd name="T29" fmla="*/ 2 h 205"/>
                <a:gd name="T30" fmla="*/ 149 w 264"/>
                <a:gd name="T31" fmla="*/ 1 h 205"/>
                <a:gd name="T32" fmla="*/ 145 w 264"/>
                <a:gd name="T33" fmla="*/ 1 h 205"/>
                <a:gd name="T34" fmla="*/ 139 w 264"/>
                <a:gd name="T35" fmla="*/ 0 h 205"/>
                <a:gd name="T36" fmla="*/ 130 w 264"/>
                <a:gd name="T37" fmla="*/ 0 h 205"/>
                <a:gd name="T38" fmla="*/ 123 w 264"/>
                <a:gd name="T39" fmla="*/ 1 h 205"/>
                <a:gd name="T40" fmla="*/ 119 w 264"/>
                <a:gd name="T41" fmla="*/ 1 h 205"/>
                <a:gd name="T42" fmla="*/ 115 w 264"/>
                <a:gd name="T43" fmla="*/ 2 h 205"/>
                <a:gd name="T44" fmla="*/ 111 w 264"/>
                <a:gd name="T45" fmla="*/ 3 h 205"/>
                <a:gd name="T46" fmla="*/ 108 w 264"/>
                <a:gd name="T47" fmla="*/ 4 h 205"/>
                <a:gd name="T48" fmla="*/ 104 w 264"/>
                <a:gd name="T49" fmla="*/ 4 h 205"/>
                <a:gd name="T50" fmla="*/ 101 w 264"/>
                <a:gd name="T51" fmla="*/ 5 h 205"/>
                <a:gd name="T52" fmla="*/ 92 w 264"/>
                <a:gd name="T53" fmla="*/ 9 h 205"/>
                <a:gd name="T54" fmla="*/ 78 w 264"/>
                <a:gd name="T55" fmla="*/ 19 h 205"/>
                <a:gd name="T56" fmla="*/ 68 w 264"/>
                <a:gd name="T57" fmla="*/ 32 h 205"/>
                <a:gd name="T58" fmla="*/ 64 w 264"/>
                <a:gd name="T59" fmla="*/ 43 h 205"/>
                <a:gd name="T60" fmla="*/ 53 w 264"/>
                <a:gd name="T61" fmla="*/ 48 h 205"/>
                <a:gd name="T62" fmla="*/ 7 w 264"/>
                <a:gd name="T63" fmla="*/ 49 h 205"/>
                <a:gd name="T64" fmla="*/ 0 w 264"/>
                <a:gd name="T65" fmla="*/ 56 h 205"/>
                <a:gd name="T66" fmla="*/ 0 w 264"/>
                <a:gd name="T67" fmla="*/ 193 h 205"/>
                <a:gd name="T68" fmla="*/ 3 w 264"/>
                <a:gd name="T69" fmla="*/ 202 h 205"/>
                <a:gd name="T70" fmla="*/ 11 w 264"/>
                <a:gd name="T71"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64" h="205">
                  <a:moveTo>
                    <a:pt x="11" y="205"/>
                  </a:moveTo>
                  <a:lnTo>
                    <a:pt x="253" y="205"/>
                  </a:lnTo>
                  <a:lnTo>
                    <a:pt x="257" y="204"/>
                  </a:lnTo>
                  <a:lnTo>
                    <a:pt x="261" y="202"/>
                  </a:lnTo>
                  <a:lnTo>
                    <a:pt x="263" y="198"/>
                  </a:lnTo>
                  <a:lnTo>
                    <a:pt x="264" y="193"/>
                  </a:lnTo>
                  <a:lnTo>
                    <a:pt x="264" y="60"/>
                  </a:lnTo>
                  <a:lnTo>
                    <a:pt x="263" y="56"/>
                  </a:lnTo>
                  <a:lnTo>
                    <a:pt x="261" y="52"/>
                  </a:lnTo>
                  <a:lnTo>
                    <a:pt x="257" y="49"/>
                  </a:lnTo>
                  <a:lnTo>
                    <a:pt x="253" y="48"/>
                  </a:lnTo>
                  <a:lnTo>
                    <a:pt x="215" y="48"/>
                  </a:lnTo>
                  <a:lnTo>
                    <a:pt x="206" y="48"/>
                  </a:lnTo>
                  <a:lnTo>
                    <a:pt x="204" y="43"/>
                  </a:lnTo>
                  <a:lnTo>
                    <a:pt x="202" y="38"/>
                  </a:lnTo>
                  <a:lnTo>
                    <a:pt x="200" y="32"/>
                  </a:lnTo>
                  <a:lnTo>
                    <a:pt x="196" y="26"/>
                  </a:lnTo>
                  <a:lnTo>
                    <a:pt x="191" y="19"/>
                  </a:lnTo>
                  <a:lnTo>
                    <a:pt x="185" y="14"/>
                  </a:lnTo>
                  <a:lnTo>
                    <a:pt x="176" y="9"/>
                  </a:lnTo>
                  <a:lnTo>
                    <a:pt x="167" y="5"/>
                  </a:lnTo>
                  <a:lnTo>
                    <a:pt x="167" y="5"/>
                  </a:lnTo>
                  <a:lnTo>
                    <a:pt x="167" y="5"/>
                  </a:lnTo>
                  <a:lnTo>
                    <a:pt x="164" y="4"/>
                  </a:lnTo>
                  <a:lnTo>
                    <a:pt x="161" y="4"/>
                  </a:lnTo>
                  <a:lnTo>
                    <a:pt x="160" y="4"/>
                  </a:lnTo>
                  <a:lnTo>
                    <a:pt x="159" y="4"/>
                  </a:lnTo>
                  <a:lnTo>
                    <a:pt x="157" y="3"/>
                  </a:lnTo>
                  <a:lnTo>
                    <a:pt x="154" y="2"/>
                  </a:lnTo>
                  <a:lnTo>
                    <a:pt x="153" y="2"/>
                  </a:lnTo>
                  <a:lnTo>
                    <a:pt x="152" y="1"/>
                  </a:lnTo>
                  <a:lnTo>
                    <a:pt x="149" y="1"/>
                  </a:lnTo>
                  <a:lnTo>
                    <a:pt x="146" y="1"/>
                  </a:lnTo>
                  <a:lnTo>
                    <a:pt x="145" y="1"/>
                  </a:lnTo>
                  <a:lnTo>
                    <a:pt x="143" y="1"/>
                  </a:lnTo>
                  <a:lnTo>
                    <a:pt x="139" y="0"/>
                  </a:lnTo>
                  <a:lnTo>
                    <a:pt x="135" y="0"/>
                  </a:lnTo>
                  <a:lnTo>
                    <a:pt x="130" y="0"/>
                  </a:lnTo>
                  <a:lnTo>
                    <a:pt x="125" y="1"/>
                  </a:lnTo>
                  <a:lnTo>
                    <a:pt x="123" y="1"/>
                  </a:lnTo>
                  <a:lnTo>
                    <a:pt x="122" y="1"/>
                  </a:lnTo>
                  <a:lnTo>
                    <a:pt x="119" y="1"/>
                  </a:lnTo>
                  <a:lnTo>
                    <a:pt x="116" y="1"/>
                  </a:lnTo>
                  <a:lnTo>
                    <a:pt x="115" y="2"/>
                  </a:lnTo>
                  <a:lnTo>
                    <a:pt x="114" y="2"/>
                  </a:lnTo>
                  <a:lnTo>
                    <a:pt x="111" y="3"/>
                  </a:lnTo>
                  <a:lnTo>
                    <a:pt x="109" y="4"/>
                  </a:lnTo>
                  <a:lnTo>
                    <a:pt x="108" y="4"/>
                  </a:lnTo>
                  <a:lnTo>
                    <a:pt x="107" y="4"/>
                  </a:lnTo>
                  <a:lnTo>
                    <a:pt x="104" y="4"/>
                  </a:lnTo>
                  <a:lnTo>
                    <a:pt x="101" y="5"/>
                  </a:lnTo>
                  <a:lnTo>
                    <a:pt x="101" y="5"/>
                  </a:lnTo>
                  <a:lnTo>
                    <a:pt x="101" y="5"/>
                  </a:lnTo>
                  <a:lnTo>
                    <a:pt x="92" y="9"/>
                  </a:lnTo>
                  <a:lnTo>
                    <a:pt x="84" y="14"/>
                  </a:lnTo>
                  <a:lnTo>
                    <a:pt x="78" y="19"/>
                  </a:lnTo>
                  <a:lnTo>
                    <a:pt x="72" y="26"/>
                  </a:lnTo>
                  <a:lnTo>
                    <a:pt x="68" y="32"/>
                  </a:lnTo>
                  <a:lnTo>
                    <a:pt x="66" y="38"/>
                  </a:lnTo>
                  <a:lnTo>
                    <a:pt x="64" y="43"/>
                  </a:lnTo>
                  <a:lnTo>
                    <a:pt x="62" y="48"/>
                  </a:lnTo>
                  <a:lnTo>
                    <a:pt x="53" y="48"/>
                  </a:lnTo>
                  <a:lnTo>
                    <a:pt x="11" y="48"/>
                  </a:lnTo>
                  <a:lnTo>
                    <a:pt x="7" y="49"/>
                  </a:lnTo>
                  <a:lnTo>
                    <a:pt x="3" y="52"/>
                  </a:lnTo>
                  <a:lnTo>
                    <a:pt x="0" y="56"/>
                  </a:lnTo>
                  <a:lnTo>
                    <a:pt x="0" y="60"/>
                  </a:lnTo>
                  <a:lnTo>
                    <a:pt x="0" y="193"/>
                  </a:lnTo>
                  <a:lnTo>
                    <a:pt x="0" y="198"/>
                  </a:lnTo>
                  <a:lnTo>
                    <a:pt x="3" y="202"/>
                  </a:lnTo>
                  <a:lnTo>
                    <a:pt x="7" y="204"/>
                  </a:lnTo>
                  <a:lnTo>
                    <a:pt x="11" y="2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849503887"/>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71428" y="6271456"/>
            <a:ext cx="13534857" cy="110556"/>
            <a:chOff x="-170626" y="0"/>
            <a:chExt cx="13534857" cy="166915"/>
          </a:xfrm>
        </p:grpSpPr>
        <p:sp>
          <p:nvSpPr>
            <p:cNvPr id="5" name="Parallelogram 4"/>
            <p:cNvSpPr/>
            <p:nvPr/>
          </p:nvSpPr>
          <p:spPr>
            <a:xfrm>
              <a:off x="-170626" y="0"/>
              <a:ext cx="4511619" cy="166915"/>
            </a:xfrm>
            <a:prstGeom prst="parallelogram">
              <a:avLst>
                <a:gd name="adj" fmla="val 114362"/>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Parallelogram 5"/>
            <p:cNvSpPr/>
            <p:nvPr/>
          </p:nvSpPr>
          <p:spPr>
            <a:xfrm>
              <a:off x="4340993"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Parallelogram 6"/>
            <p:cNvSpPr/>
            <p:nvPr/>
          </p:nvSpPr>
          <p:spPr>
            <a:xfrm>
              <a:off x="8852612" y="0"/>
              <a:ext cx="4511619" cy="166915"/>
            </a:xfrm>
            <a:prstGeom prst="parallelogram">
              <a:avLst>
                <a:gd name="adj" fmla="val 114362"/>
              </a:avLst>
            </a:prstGeom>
            <a:solidFill>
              <a:srgbClr val="281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pic>
        <p:nvPicPr>
          <p:cNvPr id="8" name="Picture 7" descr="ATMetzgeLogo.jpg"/>
          <p:cNvPicPr/>
          <p:nvPr/>
        </p:nvPicPr>
        <p:blipFill>
          <a:blip r:embed="rId2"/>
          <a:stretch>
            <a:fillRect/>
          </a:stretch>
        </p:blipFill>
        <p:spPr>
          <a:xfrm>
            <a:off x="10167135" y="6448520"/>
            <a:ext cx="1577929" cy="384428"/>
          </a:xfrm>
          <a:prstGeom prst="rect">
            <a:avLst/>
          </a:prstGeom>
        </p:spPr>
      </p:pic>
      <p:sp>
        <p:nvSpPr>
          <p:cNvPr id="9" name="Text Box 1"/>
          <p:cNvSpPr txBox="1">
            <a:spLocks noChangeArrowheads="1"/>
          </p:cNvSpPr>
          <p:nvPr/>
        </p:nvSpPr>
        <p:spPr bwMode="auto">
          <a:xfrm>
            <a:off x="11482714" y="6653260"/>
            <a:ext cx="571500" cy="181841"/>
          </a:xfrm>
          <a:prstGeom prst="rect">
            <a:avLst/>
          </a:prstGeom>
          <a:noFill/>
          <a:ln>
            <a:noFill/>
          </a:ln>
          <a:extLst/>
        </p:spPr>
        <p:txBody>
          <a:bodyPr rot="0" vert="horz" wrap="square" lIns="91440" tIns="45720" rIns="91440" bIns="45720" anchor="t" anchorCtr="0" upright="1">
            <a:noAutofit/>
          </a:bodyPr>
          <a:lstStyle/>
          <a:p>
            <a:r>
              <a:rPr lang="en-US" sz="500" b="1" dirty="0">
                <a:solidFill>
                  <a:srgbClr val="0F243E"/>
                </a:solidFill>
                <a:latin typeface="Arial Narrow" panose="020B0606020202030204" pitchFamily="34" charset="0"/>
                <a:ea typeface="Times New Roman" panose="02020603050405020304" pitchFamily="18" charset="0"/>
              </a:rPr>
              <a:t>RC: 1031898</a:t>
            </a:r>
            <a:endParaRPr lang="en-US" sz="800" dirty="0">
              <a:solidFill>
                <a:prstClr val="black"/>
              </a:solidFill>
              <a:latin typeface="Times New Roman" panose="02020603050405020304" pitchFamily="18" charset="0"/>
              <a:ea typeface="Times New Roman" panose="02020603050405020304" pitchFamily="18" charset="0"/>
            </a:endParaRPr>
          </a:p>
        </p:txBody>
      </p:sp>
      <p:sp>
        <p:nvSpPr>
          <p:cNvPr id="10" name="Title 1"/>
          <p:cNvSpPr>
            <a:spLocks noGrp="1"/>
          </p:cNvSpPr>
          <p:nvPr>
            <p:ph type="title"/>
          </p:nvPr>
        </p:nvSpPr>
        <p:spPr>
          <a:xfrm>
            <a:off x="760114" y="168442"/>
            <a:ext cx="8909366" cy="837127"/>
          </a:xfrm>
        </p:spPr>
        <p:txBody>
          <a:bodyPr/>
          <a:lstStyle/>
          <a:p>
            <a:r>
              <a:rPr lang="en-US" sz="3600" dirty="0" smtClean="0"/>
              <a:t>Summary of Benefits</a:t>
            </a:r>
            <a:endParaRPr lang="en-US" dirty="0"/>
          </a:p>
        </p:txBody>
      </p:sp>
      <p:grpSp>
        <p:nvGrpSpPr>
          <p:cNvPr id="11" name="Group 10"/>
          <p:cNvGrpSpPr/>
          <p:nvPr/>
        </p:nvGrpSpPr>
        <p:grpSpPr>
          <a:xfrm>
            <a:off x="760114" y="171929"/>
            <a:ext cx="1371600" cy="110556"/>
            <a:chOff x="-170626" y="0"/>
            <a:chExt cx="13534857" cy="166915"/>
          </a:xfrm>
        </p:grpSpPr>
        <p:sp>
          <p:nvSpPr>
            <p:cNvPr id="12" name="Parallelogram 11"/>
            <p:cNvSpPr/>
            <p:nvPr/>
          </p:nvSpPr>
          <p:spPr>
            <a:xfrm>
              <a:off x="-170626" y="0"/>
              <a:ext cx="4511619" cy="166915"/>
            </a:xfrm>
            <a:prstGeom prst="parallelogram">
              <a:avLst>
                <a:gd name="adj" fmla="val 114362"/>
              </a:avLst>
            </a:prstGeom>
            <a:solidFill>
              <a:srgbClr val="849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Parallelogram 12"/>
            <p:cNvSpPr/>
            <p:nvPr/>
          </p:nvSpPr>
          <p:spPr>
            <a:xfrm>
              <a:off x="4340993"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Parallelogram 13"/>
            <p:cNvSpPr/>
            <p:nvPr/>
          </p:nvSpPr>
          <p:spPr>
            <a:xfrm>
              <a:off x="8852612" y="0"/>
              <a:ext cx="4511619" cy="166915"/>
            </a:xfrm>
            <a:prstGeom prst="parallelogram">
              <a:avLst>
                <a:gd name="adj" fmla="val 114362"/>
              </a:avLst>
            </a:prstGeom>
            <a:solidFill>
              <a:srgbClr val="281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aphicFrame>
        <p:nvGraphicFramePr>
          <p:cNvPr id="37" name="Table 36"/>
          <p:cNvGraphicFramePr>
            <a:graphicFrameLocks noGrp="1"/>
          </p:cNvGraphicFramePr>
          <p:nvPr>
            <p:extLst>
              <p:ext uri="{D42A27DB-BD31-4B8C-83A1-F6EECF244321}">
                <p14:modId xmlns:p14="http://schemas.microsoft.com/office/powerpoint/2010/main" val="2543976425"/>
              </p:ext>
            </p:extLst>
          </p:nvPr>
        </p:nvGraphicFramePr>
        <p:xfrm>
          <a:off x="1540042" y="1085428"/>
          <a:ext cx="9855666" cy="4462943"/>
        </p:xfrm>
        <a:graphic>
          <a:graphicData uri="http://schemas.openxmlformats.org/drawingml/2006/table">
            <a:tbl>
              <a:tblPr firstRow="1" bandRow="1">
                <a:tableStyleId>{5C22544A-7EE6-4342-B048-85BDC9FD1C3A}</a:tableStyleId>
              </a:tblPr>
              <a:tblGrid>
                <a:gridCol w="2021987">
                  <a:extLst>
                    <a:ext uri="{9D8B030D-6E8A-4147-A177-3AD203B41FA5}">
                      <a16:colId xmlns:a16="http://schemas.microsoft.com/office/drawing/2014/main" xmlns="" val="20000"/>
                    </a:ext>
                  </a:extLst>
                </a:gridCol>
                <a:gridCol w="7833679">
                  <a:extLst>
                    <a:ext uri="{9D8B030D-6E8A-4147-A177-3AD203B41FA5}">
                      <a16:colId xmlns:a16="http://schemas.microsoft.com/office/drawing/2014/main" xmlns="" val="20001"/>
                    </a:ext>
                  </a:extLst>
                </a:gridCol>
              </a:tblGrid>
              <a:tr h="628744">
                <a:tc>
                  <a:txBody>
                    <a:bodyPr/>
                    <a:lstStyle/>
                    <a:p>
                      <a:pPr algn="l"/>
                      <a:r>
                        <a:rPr lang="en-US" sz="2000" dirty="0" smtClean="0">
                          <a:solidFill>
                            <a:schemeClr val="tx1"/>
                          </a:solidFill>
                        </a:rPr>
                        <a:t>STAKEHOLDERS</a:t>
                      </a:r>
                      <a:endParaRPr lang="en-US" sz="2000"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l"/>
                      <a:r>
                        <a:rPr lang="en-US" sz="2000" dirty="0" smtClean="0">
                          <a:solidFill>
                            <a:schemeClr val="tx1"/>
                          </a:solidFill>
                        </a:rPr>
                        <a:t>BENEFITS</a:t>
                      </a:r>
                      <a:endParaRPr lang="en-US" sz="2000" dirty="0">
                        <a:solidFill>
                          <a:schemeClr val="tx1"/>
                        </a:solidFill>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0"/>
                  </a:ext>
                </a:extLst>
              </a:tr>
              <a:tr h="3834199">
                <a:tc>
                  <a:txBody>
                    <a:bodyPr/>
                    <a:lstStyle/>
                    <a:p>
                      <a:pPr algn="l"/>
                      <a:r>
                        <a:rPr lang="en-US" sz="1800" b="1" dirty="0" smtClean="0">
                          <a:solidFill>
                            <a:schemeClr val="tx1"/>
                          </a:solidFill>
                        </a:rPr>
                        <a:t>Client</a:t>
                      </a:r>
                      <a:endParaRPr lang="en-US" sz="1800" b="1" dirty="0">
                        <a:solidFill>
                          <a:schemeClr val="tx1"/>
                        </a:solidFill>
                      </a:endParaRPr>
                    </a:p>
                  </a:txBody>
                  <a:tcPr marL="216000" anchor="ct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marL="285750" indent="-285750" algn="l">
                        <a:spcBef>
                          <a:spcPts val="600"/>
                        </a:spcBef>
                        <a:spcAft>
                          <a:spcPts val="600"/>
                        </a:spcAft>
                        <a:buFont typeface="Arial" panose="020B0604020202020204" pitchFamily="34" charset="0"/>
                        <a:buChar char="•"/>
                      </a:pPr>
                      <a:r>
                        <a:rPr lang="en-US" sz="1800" baseline="0" dirty="0" smtClean="0">
                          <a:solidFill>
                            <a:schemeClr val="tx1"/>
                          </a:solidFill>
                        </a:rPr>
                        <a:t>System flexibility in providing alternative Collections strategies that can give temporary respite, enabling once profitable customers to manage in the short to mid term</a:t>
                      </a:r>
                    </a:p>
                    <a:p>
                      <a:pPr marL="285750" indent="-285750" algn="l">
                        <a:spcBef>
                          <a:spcPts val="600"/>
                        </a:spcBef>
                        <a:spcAft>
                          <a:spcPts val="600"/>
                        </a:spcAft>
                        <a:buFont typeface="Arial" panose="020B0604020202020204" pitchFamily="34" charset="0"/>
                        <a:buChar char="•"/>
                      </a:pPr>
                      <a:r>
                        <a:rPr lang="en-US" sz="1800" baseline="0" dirty="0" smtClean="0">
                          <a:solidFill>
                            <a:schemeClr val="tx1"/>
                          </a:solidFill>
                        </a:rPr>
                        <a:t>Speed of deployment in configuring and deploying a system that effectively tackles Collections priorities in as less than 4 months</a:t>
                      </a:r>
                    </a:p>
                    <a:p>
                      <a:pPr marL="285750" indent="-285750" algn="l">
                        <a:spcBef>
                          <a:spcPts val="600"/>
                        </a:spcBef>
                        <a:spcAft>
                          <a:spcPts val="600"/>
                        </a:spcAft>
                        <a:buFont typeface="Arial" panose="020B0604020202020204" pitchFamily="34" charset="0"/>
                        <a:buChar char="•"/>
                      </a:pPr>
                      <a:r>
                        <a:rPr lang="en-US" sz="1800" b="1" baseline="0" dirty="0" smtClean="0">
                          <a:solidFill>
                            <a:schemeClr val="tx1"/>
                          </a:solidFill>
                        </a:rPr>
                        <a:t>Reduced Total Cost of Ownership </a:t>
                      </a:r>
                      <a:r>
                        <a:rPr lang="en-US" sz="1800" baseline="0" dirty="0" smtClean="0">
                          <a:solidFill>
                            <a:schemeClr val="tx1"/>
                          </a:solidFill>
                        </a:rPr>
                        <a:t>leading to lower cost of delivery, lower cost to collect and decreased recovery windows</a:t>
                      </a:r>
                    </a:p>
                    <a:p>
                      <a:pPr marL="285750" indent="-285750" algn="l">
                        <a:spcBef>
                          <a:spcPts val="600"/>
                        </a:spcBef>
                        <a:spcAft>
                          <a:spcPts val="600"/>
                        </a:spcAft>
                        <a:buFont typeface="Arial" panose="020B0604020202020204" pitchFamily="34" charset="0"/>
                        <a:buChar char="•"/>
                      </a:pPr>
                      <a:r>
                        <a:rPr lang="en-US" sz="1800" dirty="0" smtClean="0">
                          <a:solidFill>
                            <a:schemeClr val="tx1"/>
                          </a:solidFill>
                        </a:rPr>
                        <a:t>Scalable and Flexible solutions</a:t>
                      </a:r>
                    </a:p>
                    <a:p>
                      <a:pPr marL="285750" indent="-285750" algn="l">
                        <a:spcBef>
                          <a:spcPts val="600"/>
                        </a:spcBef>
                        <a:spcAft>
                          <a:spcPts val="600"/>
                        </a:spcAft>
                        <a:buFont typeface="Arial" panose="020B0604020202020204" pitchFamily="34" charset="0"/>
                        <a:buChar char="•"/>
                      </a:pPr>
                      <a:r>
                        <a:rPr lang="en-US" sz="1800" dirty="0" smtClean="0">
                          <a:solidFill>
                            <a:schemeClr val="tx1"/>
                          </a:solidFill>
                        </a:rPr>
                        <a:t>Meet your changing demands and streamline collection processes from early arrears to litigation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0001"/>
                  </a:ext>
                </a:extLst>
              </a:tr>
            </a:tbl>
          </a:graphicData>
        </a:graphic>
      </p:graphicFrame>
      <p:pic>
        <p:nvPicPr>
          <p:cNvPr id="3074" name="Picture 2" descr="Image result for company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4297" y="3268853"/>
            <a:ext cx="797395" cy="797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6006702"/>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71428" y="6271456"/>
            <a:ext cx="13534857" cy="110556"/>
            <a:chOff x="-170626" y="0"/>
            <a:chExt cx="13534857" cy="166915"/>
          </a:xfrm>
        </p:grpSpPr>
        <p:sp>
          <p:nvSpPr>
            <p:cNvPr id="5" name="Parallelogram 4"/>
            <p:cNvSpPr/>
            <p:nvPr/>
          </p:nvSpPr>
          <p:spPr>
            <a:xfrm>
              <a:off x="-170626" y="0"/>
              <a:ext cx="4511619" cy="166915"/>
            </a:xfrm>
            <a:prstGeom prst="parallelogram">
              <a:avLst>
                <a:gd name="adj" fmla="val 114362"/>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Parallelogram 5"/>
            <p:cNvSpPr/>
            <p:nvPr/>
          </p:nvSpPr>
          <p:spPr>
            <a:xfrm>
              <a:off x="4340993"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Parallelogram 6"/>
            <p:cNvSpPr/>
            <p:nvPr/>
          </p:nvSpPr>
          <p:spPr>
            <a:xfrm>
              <a:off x="8852612" y="0"/>
              <a:ext cx="4511619" cy="166915"/>
            </a:xfrm>
            <a:prstGeom prst="parallelogram">
              <a:avLst>
                <a:gd name="adj" fmla="val 114362"/>
              </a:avLst>
            </a:prstGeom>
            <a:solidFill>
              <a:srgbClr val="281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pic>
        <p:nvPicPr>
          <p:cNvPr id="8" name="Picture 7" descr="ATMetzgeLogo.jpg"/>
          <p:cNvPicPr/>
          <p:nvPr/>
        </p:nvPicPr>
        <p:blipFill>
          <a:blip r:embed="rId2"/>
          <a:stretch>
            <a:fillRect/>
          </a:stretch>
        </p:blipFill>
        <p:spPr>
          <a:xfrm>
            <a:off x="10167135" y="6448520"/>
            <a:ext cx="1577929" cy="384428"/>
          </a:xfrm>
          <a:prstGeom prst="rect">
            <a:avLst/>
          </a:prstGeom>
        </p:spPr>
      </p:pic>
      <p:sp>
        <p:nvSpPr>
          <p:cNvPr id="9" name="Text Box 1"/>
          <p:cNvSpPr txBox="1">
            <a:spLocks noChangeArrowheads="1"/>
          </p:cNvSpPr>
          <p:nvPr/>
        </p:nvSpPr>
        <p:spPr bwMode="auto">
          <a:xfrm>
            <a:off x="11482714" y="6653260"/>
            <a:ext cx="571500" cy="181841"/>
          </a:xfrm>
          <a:prstGeom prst="rect">
            <a:avLst/>
          </a:prstGeom>
          <a:noFill/>
          <a:ln>
            <a:noFill/>
          </a:ln>
          <a:extLst/>
        </p:spPr>
        <p:txBody>
          <a:bodyPr rot="0" vert="horz" wrap="square" lIns="91440" tIns="45720" rIns="91440" bIns="45720" anchor="t" anchorCtr="0" upright="1">
            <a:noAutofit/>
          </a:bodyPr>
          <a:lstStyle/>
          <a:p>
            <a:r>
              <a:rPr lang="en-US" sz="500" b="1" dirty="0">
                <a:solidFill>
                  <a:srgbClr val="0F243E"/>
                </a:solidFill>
                <a:latin typeface="Arial Narrow" panose="020B0606020202030204" pitchFamily="34" charset="0"/>
                <a:ea typeface="Times New Roman" panose="02020603050405020304" pitchFamily="18" charset="0"/>
              </a:rPr>
              <a:t>RC: 1031898</a:t>
            </a:r>
            <a:endParaRPr lang="en-US" sz="800" dirty="0">
              <a:solidFill>
                <a:prstClr val="black"/>
              </a:solidFill>
              <a:latin typeface="Times New Roman" panose="02020603050405020304" pitchFamily="18" charset="0"/>
              <a:ea typeface="Times New Roman" panose="02020603050405020304" pitchFamily="18" charset="0"/>
            </a:endParaRPr>
          </a:p>
        </p:txBody>
      </p:sp>
      <p:sp>
        <p:nvSpPr>
          <p:cNvPr id="10" name="Title 1"/>
          <p:cNvSpPr>
            <a:spLocks noGrp="1"/>
          </p:cNvSpPr>
          <p:nvPr>
            <p:ph type="title"/>
          </p:nvPr>
        </p:nvSpPr>
        <p:spPr>
          <a:xfrm>
            <a:off x="760114" y="168442"/>
            <a:ext cx="8909366" cy="837127"/>
          </a:xfrm>
        </p:spPr>
        <p:txBody>
          <a:bodyPr/>
          <a:lstStyle/>
          <a:p>
            <a:r>
              <a:rPr lang="en-US" sz="3600" dirty="0"/>
              <a:t>Summary of Benefits</a:t>
            </a:r>
            <a:endParaRPr lang="en-US" dirty="0"/>
          </a:p>
        </p:txBody>
      </p:sp>
      <p:grpSp>
        <p:nvGrpSpPr>
          <p:cNvPr id="11" name="Group 10"/>
          <p:cNvGrpSpPr/>
          <p:nvPr/>
        </p:nvGrpSpPr>
        <p:grpSpPr>
          <a:xfrm>
            <a:off x="760114" y="171929"/>
            <a:ext cx="1371600" cy="110556"/>
            <a:chOff x="-170626" y="0"/>
            <a:chExt cx="13534857" cy="166915"/>
          </a:xfrm>
        </p:grpSpPr>
        <p:sp>
          <p:nvSpPr>
            <p:cNvPr id="12" name="Parallelogram 11"/>
            <p:cNvSpPr/>
            <p:nvPr/>
          </p:nvSpPr>
          <p:spPr>
            <a:xfrm>
              <a:off x="-170626" y="0"/>
              <a:ext cx="4511619" cy="166915"/>
            </a:xfrm>
            <a:prstGeom prst="parallelogram">
              <a:avLst>
                <a:gd name="adj" fmla="val 114362"/>
              </a:avLst>
            </a:prstGeom>
            <a:solidFill>
              <a:srgbClr val="849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Parallelogram 12"/>
            <p:cNvSpPr/>
            <p:nvPr/>
          </p:nvSpPr>
          <p:spPr>
            <a:xfrm>
              <a:off x="4340993"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Parallelogram 13"/>
            <p:cNvSpPr/>
            <p:nvPr/>
          </p:nvSpPr>
          <p:spPr>
            <a:xfrm>
              <a:off x="8852612" y="0"/>
              <a:ext cx="4511619" cy="166915"/>
            </a:xfrm>
            <a:prstGeom prst="parallelogram">
              <a:avLst>
                <a:gd name="adj" fmla="val 114362"/>
              </a:avLst>
            </a:prstGeom>
            <a:solidFill>
              <a:srgbClr val="281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aphicFrame>
        <p:nvGraphicFramePr>
          <p:cNvPr id="37" name="Table 36"/>
          <p:cNvGraphicFramePr>
            <a:graphicFrameLocks noGrp="1"/>
          </p:cNvGraphicFramePr>
          <p:nvPr>
            <p:extLst>
              <p:ext uri="{D42A27DB-BD31-4B8C-83A1-F6EECF244321}">
                <p14:modId xmlns:p14="http://schemas.microsoft.com/office/powerpoint/2010/main" val="326610157"/>
              </p:ext>
            </p:extLst>
          </p:nvPr>
        </p:nvGraphicFramePr>
        <p:xfrm>
          <a:off x="1217313" y="1108089"/>
          <a:ext cx="10178395" cy="4710173"/>
        </p:xfrm>
        <a:graphic>
          <a:graphicData uri="http://schemas.openxmlformats.org/drawingml/2006/table">
            <a:tbl>
              <a:tblPr firstRow="1" bandRow="1">
                <a:tableStyleId>{5C22544A-7EE6-4342-B048-85BDC9FD1C3A}</a:tableStyleId>
              </a:tblPr>
              <a:tblGrid>
                <a:gridCol w="2088198">
                  <a:extLst>
                    <a:ext uri="{9D8B030D-6E8A-4147-A177-3AD203B41FA5}">
                      <a16:colId xmlns:a16="http://schemas.microsoft.com/office/drawing/2014/main" xmlns="" val="20000"/>
                    </a:ext>
                  </a:extLst>
                </a:gridCol>
                <a:gridCol w="8090197">
                  <a:extLst>
                    <a:ext uri="{9D8B030D-6E8A-4147-A177-3AD203B41FA5}">
                      <a16:colId xmlns:a16="http://schemas.microsoft.com/office/drawing/2014/main" xmlns="" val="20001"/>
                    </a:ext>
                  </a:extLst>
                </a:gridCol>
              </a:tblGrid>
              <a:tr h="589788">
                <a:tc>
                  <a:txBody>
                    <a:bodyPr/>
                    <a:lstStyle/>
                    <a:p>
                      <a:pPr algn="l"/>
                      <a:r>
                        <a:rPr lang="en-US" sz="2000" dirty="0" smtClean="0">
                          <a:solidFill>
                            <a:schemeClr val="tx1"/>
                          </a:solidFill>
                        </a:rPr>
                        <a:t>STAKEHOLDERS</a:t>
                      </a:r>
                      <a:endParaRPr lang="en-US" sz="2000"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l"/>
                      <a:r>
                        <a:rPr lang="en-US" sz="2000" dirty="0" smtClean="0">
                          <a:solidFill>
                            <a:schemeClr val="tx1"/>
                          </a:solidFill>
                        </a:rPr>
                        <a:t>BENEFITS</a:t>
                      </a:r>
                      <a:endParaRPr lang="en-US" sz="2400" dirty="0">
                        <a:solidFill>
                          <a:schemeClr val="tx1"/>
                        </a:solidFill>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0"/>
                  </a:ext>
                </a:extLst>
              </a:tr>
              <a:tr h="889505">
                <a:tc>
                  <a:txBody>
                    <a:bodyPr/>
                    <a:lstStyle/>
                    <a:p>
                      <a:pPr algn="l"/>
                      <a:r>
                        <a:rPr lang="en-US" sz="1800" b="1" dirty="0" smtClean="0">
                          <a:solidFill>
                            <a:schemeClr val="tx1"/>
                          </a:solidFill>
                        </a:rPr>
                        <a:t>Risk Managers</a:t>
                      </a:r>
                      <a:endParaRPr lang="en-US" sz="1800" b="1" dirty="0">
                        <a:solidFill>
                          <a:schemeClr val="tx1"/>
                        </a:solidFill>
                      </a:endParaRPr>
                    </a:p>
                  </a:txBody>
                  <a:tcPr marL="216000" anchor="ct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marL="285750" marR="0" lvl="0" indent="-285750" algn="l" defTabSz="914400" rtl="0" eaLnBrk="1" fontAlgn="auto" latinLnBrk="0" hangingPunct="1">
                        <a:lnSpc>
                          <a:spcPct val="100000"/>
                        </a:lnSpc>
                        <a:spcBef>
                          <a:spcPts val="600"/>
                        </a:spcBef>
                        <a:spcAft>
                          <a:spcPts val="600"/>
                        </a:spcAft>
                        <a:buClrTx/>
                        <a:buSzTx/>
                        <a:buFont typeface="Arial" panose="020B0604020202020204" pitchFamily="34" charset="0"/>
                        <a:buChar char="•"/>
                        <a:tabLst/>
                        <a:defRPr/>
                      </a:pPr>
                      <a:r>
                        <a:rPr lang="en-US" sz="1800" dirty="0" smtClean="0">
                          <a:solidFill>
                            <a:schemeClr val="tx1"/>
                          </a:solidFill>
                        </a:rPr>
                        <a:t>Ability to </a:t>
                      </a:r>
                      <a:r>
                        <a:rPr lang="en-US" sz="1800" dirty="0" smtClean="0">
                          <a:solidFill>
                            <a:schemeClr val="tx1"/>
                          </a:solidFill>
                        </a:rPr>
                        <a:t>expected payments to track expected payments in addition to providing a statistical cash forecast</a:t>
                      </a:r>
                      <a:r>
                        <a:rPr lang="en-US" sz="1800" baseline="0" dirty="0" smtClean="0">
                          <a:solidFill>
                            <a:schemeClr val="tx1"/>
                          </a:solidFill>
                        </a:rPr>
                        <a:t> for more accurate </a:t>
                      </a:r>
                      <a:r>
                        <a:rPr lang="en-US" sz="1800" dirty="0" smtClean="0">
                          <a:solidFill>
                            <a:schemeClr val="tx1"/>
                          </a:solidFill>
                        </a:rPr>
                        <a:t>cash flow management.</a:t>
                      </a:r>
                    </a:p>
                    <a:p>
                      <a:pPr marL="285750" marR="0" lvl="0" indent="-285750" algn="l" defTabSz="914400" rtl="0" eaLnBrk="1" fontAlgn="auto" latinLnBrk="0" hangingPunct="1">
                        <a:lnSpc>
                          <a:spcPct val="100000"/>
                        </a:lnSpc>
                        <a:spcBef>
                          <a:spcPts val="600"/>
                        </a:spcBef>
                        <a:spcAft>
                          <a:spcPts val="600"/>
                        </a:spcAft>
                        <a:buClrTx/>
                        <a:buSzTx/>
                        <a:buFont typeface="Arial" panose="020B0604020202020204" pitchFamily="34" charset="0"/>
                        <a:buChar char="•"/>
                        <a:tabLst/>
                        <a:defRPr/>
                      </a:pPr>
                      <a:r>
                        <a:rPr lang="en-US" sz="1800" dirty="0" smtClean="0">
                          <a:solidFill>
                            <a:schemeClr val="tx1"/>
                          </a:solidFill>
                        </a:rPr>
                        <a:t>Ability </a:t>
                      </a:r>
                      <a:r>
                        <a:rPr lang="en-US" sz="1800" dirty="0" smtClean="0">
                          <a:solidFill>
                            <a:schemeClr val="tx1"/>
                          </a:solidFill>
                        </a:rPr>
                        <a:t>to </a:t>
                      </a:r>
                      <a:r>
                        <a:rPr lang="en-US" sz="1800" dirty="0" smtClean="0">
                          <a:solidFill>
                            <a:schemeClr val="tx1"/>
                          </a:solidFill>
                        </a:rPr>
                        <a:t>reduce bad debt write-offs by as much as 15-25% because outstanding cases can be identified and disputes resolved sooner, preventing them from aging to the point where they’re uncollectable.</a:t>
                      </a:r>
                    </a:p>
                    <a:p>
                      <a:pPr marL="285750" marR="0" lvl="0" indent="-285750" algn="l" defTabSz="914400" rtl="0" eaLnBrk="1" fontAlgn="auto" latinLnBrk="0" hangingPunct="1">
                        <a:lnSpc>
                          <a:spcPct val="100000"/>
                        </a:lnSpc>
                        <a:spcBef>
                          <a:spcPts val="600"/>
                        </a:spcBef>
                        <a:spcAft>
                          <a:spcPts val="600"/>
                        </a:spcAft>
                        <a:buClrTx/>
                        <a:buSzTx/>
                        <a:buFont typeface="Arial" panose="020B0604020202020204" pitchFamily="34" charset="0"/>
                        <a:buChar char="•"/>
                        <a:tabLst/>
                        <a:defRPr/>
                      </a:pPr>
                      <a:r>
                        <a:rPr lang="en-US" sz="1800" dirty="0" smtClean="0">
                          <a:solidFill>
                            <a:schemeClr val="tx1"/>
                          </a:solidFill>
                        </a:rPr>
                        <a:t>Enhanced decision making through the  availability of comprehensive reporting tools and Management Information Systems (MIS)</a:t>
                      </a:r>
                      <a:endParaRPr lang="en-US" sz="180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0001"/>
                  </a:ext>
                </a:extLst>
              </a:tr>
              <a:tr h="889505">
                <a:tc>
                  <a:txBody>
                    <a:bodyPr/>
                    <a:lstStyle/>
                    <a:p>
                      <a:pPr algn="l"/>
                      <a:r>
                        <a:rPr lang="en-US" sz="1800" b="1" dirty="0" smtClean="0">
                          <a:solidFill>
                            <a:schemeClr val="tx1"/>
                          </a:solidFill>
                        </a:rPr>
                        <a:t>Supervisors</a:t>
                      </a:r>
                      <a:endParaRPr lang="en-US" sz="1800" b="1" dirty="0">
                        <a:solidFill>
                          <a:schemeClr val="tx1"/>
                        </a:solidFill>
                      </a:endParaRPr>
                    </a:p>
                  </a:txBody>
                  <a:tcPr marL="21600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285750" marR="0" lvl="0" indent="-285750" algn="l" defTabSz="914400" rtl="0" eaLnBrk="1" fontAlgn="auto" latinLnBrk="0" hangingPunct="1">
                        <a:lnSpc>
                          <a:spcPct val="100000"/>
                        </a:lnSpc>
                        <a:spcBef>
                          <a:spcPts val="600"/>
                        </a:spcBef>
                        <a:spcAft>
                          <a:spcPts val="600"/>
                        </a:spcAft>
                        <a:buClrTx/>
                        <a:buSzTx/>
                        <a:buFont typeface="Arial" panose="020B0604020202020204" pitchFamily="34" charset="0"/>
                        <a:buChar char="•"/>
                        <a:tabLst/>
                        <a:defRPr/>
                      </a:pPr>
                      <a:r>
                        <a:rPr lang="en-US" dirty="0" smtClean="0"/>
                        <a:t>Leverage</a:t>
                      </a:r>
                      <a:r>
                        <a:rPr lang="en-US" baseline="0" dirty="0" smtClean="0"/>
                        <a:t> team strengths in the management and allocation of case management duties</a:t>
                      </a:r>
                      <a:endParaRPr lang="en-US" sz="1800" baseline="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0002"/>
                  </a:ext>
                </a:extLst>
              </a:tr>
              <a:tr h="889505">
                <a:tc>
                  <a:txBody>
                    <a:bodyPr/>
                    <a:lstStyle/>
                    <a:p>
                      <a:pPr algn="l"/>
                      <a:r>
                        <a:rPr lang="en-US" sz="1800" b="1" dirty="0" smtClean="0">
                          <a:solidFill>
                            <a:schemeClr val="tx1"/>
                          </a:solidFill>
                        </a:rPr>
                        <a:t>Litigators &amp; Supervisors</a:t>
                      </a:r>
                      <a:endParaRPr lang="en-US" sz="1800" b="1" dirty="0">
                        <a:solidFill>
                          <a:schemeClr val="tx1"/>
                        </a:solidFill>
                      </a:endParaRPr>
                    </a:p>
                  </a:txBody>
                  <a:tcPr marL="21600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285750" marR="0" lvl="0" indent="-285750" algn="l" defTabSz="914400" rtl="0" eaLnBrk="1" fontAlgn="auto" latinLnBrk="0" hangingPunct="1">
                        <a:lnSpc>
                          <a:spcPct val="100000"/>
                        </a:lnSpc>
                        <a:spcBef>
                          <a:spcPts val="600"/>
                        </a:spcBef>
                        <a:spcAft>
                          <a:spcPts val="600"/>
                        </a:spcAft>
                        <a:buClrTx/>
                        <a:buSzTx/>
                        <a:buFont typeface="Arial" panose="020B0604020202020204" pitchFamily="34" charset="0"/>
                        <a:buChar char="•"/>
                        <a:tabLst/>
                        <a:defRPr/>
                      </a:pPr>
                      <a:r>
                        <a:rPr lang="en-US" baseline="0" dirty="0" smtClean="0"/>
                        <a:t> Fully integrated litigation and recovery functionality ensure that all strict legal and regulatory processes are followed and that workflow between all parties involved is automated, minimizing errors.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2466307613"/>
                  </a:ext>
                </a:extLst>
              </a:tr>
            </a:tbl>
          </a:graphicData>
        </a:graphic>
      </p:graphicFrame>
      <p:pic>
        <p:nvPicPr>
          <p:cNvPr id="3" name="Picture 2"/>
          <p:cNvPicPr>
            <a:picLocks noChangeAspect="1"/>
          </p:cNvPicPr>
          <p:nvPr/>
        </p:nvPicPr>
        <p:blipFill>
          <a:blip r:embed="rId3"/>
          <a:stretch>
            <a:fillRect/>
          </a:stretch>
        </p:blipFill>
        <p:spPr>
          <a:xfrm>
            <a:off x="433386" y="5196531"/>
            <a:ext cx="542505" cy="703683"/>
          </a:xfrm>
          <a:prstGeom prst="rect">
            <a:avLst/>
          </a:prstGeom>
        </p:spPr>
      </p:pic>
      <p:pic>
        <p:nvPicPr>
          <p:cNvPr id="15" name="Picture 14"/>
          <p:cNvPicPr>
            <a:picLocks noChangeAspect="1"/>
          </p:cNvPicPr>
          <p:nvPr/>
        </p:nvPicPr>
        <p:blipFill>
          <a:blip r:embed="rId4"/>
          <a:stretch>
            <a:fillRect/>
          </a:stretch>
        </p:blipFill>
        <p:spPr>
          <a:xfrm>
            <a:off x="343602" y="4039856"/>
            <a:ext cx="785432" cy="785432"/>
          </a:xfrm>
          <a:prstGeom prst="rect">
            <a:avLst/>
          </a:prstGeom>
        </p:spPr>
      </p:pic>
      <p:pic>
        <p:nvPicPr>
          <p:cNvPr id="1026" name="Picture 2" descr="Image result for risk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0315" y="2451737"/>
            <a:ext cx="606991" cy="6069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3748498"/>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94185" y="3674406"/>
            <a:ext cx="892278" cy="728389"/>
          </a:xfrm>
          <a:prstGeom prst="rect">
            <a:avLst/>
          </a:prstGeom>
        </p:spPr>
      </p:pic>
      <p:grpSp>
        <p:nvGrpSpPr>
          <p:cNvPr id="4" name="Group 3"/>
          <p:cNvGrpSpPr/>
          <p:nvPr/>
        </p:nvGrpSpPr>
        <p:grpSpPr>
          <a:xfrm>
            <a:off x="-671428" y="6271456"/>
            <a:ext cx="13534857" cy="110556"/>
            <a:chOff x="-170626" y="0"/>
            <a:chExt cx="13534857" cy="166915"/>
          </a:xfrm>
        </p:grpSpPr>
        <p:sp>
          <p:nvSpPr>
            <p:cNvPr id="5" name="Parallelogram 4"/>
            <p:cNvSpPr/>
            <p:nvPr/>
          </p:nvSpPr>
          <p:spPr>
            <a:xfrm>
              <a:off x="-170626" y="0"/>
              <a:ext cx="4511619" cy="166915"/>
            </a:xfrm>
            <a:prstGeom prst="parallelogram">
              <a:avLst>
                <a:gd name="adj" fmla="val 114362"/>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Parallelogram 5"/>
            <p:cNvSpPr/>
            <p:nvPr/>
          </p:nvSpPr>
          <p:spPr>
            <a:xfrm>
              <a:off x="4340993"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Parallelogram 6"/>
            <p:cNvSpPr/>
            <p:nvPr/>
          </p:nvSpPr>
          <p:spPr>
            <a:xfrm>
              <a:off x="8852612" y="0"/>
              <a:ext cx="4511619" cy="166915"/>
            </a:xfrm>
            <a:prstGeom prst="parallelogram">
              <a:avLst>
                <a:gd name="adj" fmla="val 114362"/>
              </a:avLst>
            </a:prstGeom>
            <a:solidFill>
              <a:srgbClr val="281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pic>
        <p:nvPicPr>
          <p:cNvPr id="8" name="Picture 7" descr="ATMetzgeLogo.jpg"/>
          <p:cNvPicPr/>
          <p:nvPr/>
        </p:nvPicPr>
        <p:blipFill>
          <a:blip r:embed="rId3"/>
          <a:stretch>
            <a:fillRect/>
          </a:stretch>
        </p:blipFill>
        <p:spPr>
          <a:xfrm>
            <a:off x="10167135" y="6448520"/>
            <a:ext cx="1577929" cy="384428"/>
          </a:xfrm>
          <a:prstGeom prst="rect">
            <a:avLst/>
          </a:prstGeom>
        </p:spPr>
      </p:pic>
      <p:sp>
        <p:nvSpPr>
          <p:cNvPr id="9" name="Text Box 1"/>
          <p:cNvSpPr txBox="1">
            <a:spLocks noChangeArrowheads="1"/>
          </p:cNvSpPr>
          <p:nvPr/>
        </p:nvSpPr>
        <p:spPr bwMode="auto">
          <a:xfrm>
            <a:off x="11482714" y="6653260"/>
            <a:ext cx="571500" cy="181841"/>
          </a:xfrm>
          <a:prstGeom prst="rect">
            <a:avLst/>
          </a:prstGeom>
          <a:noFill/>
          <a:ln>
            <a:noFill/>
          </a:ln>
          <a:extLst/>
        </p:spPr>
        <p:txBody>
          <a:bodyPr rot="0" vert="horz" wrap="square" lIns="91440" tIns="45720" rIns="91440" bIns="45720" anchor="t" anchorCtr="0" upright="1">
            <a:noAutofit/>
          </a:bodyPr>
          <a:lstStyle/>
          <a:p>
            <a:r>
              <a:rPr lang="en-US" sz="500" b="1" dirty="0">
                <a:solidFill>
                  <a:srgbClr val="0F243E"/>
                </a:solidFill>
                <a:latin typeface="Arial Narrow" panose="020B0606020202030204" pitchFamily="34" charset="0"/>
                <a:ea typeface="Times New Roman" panose="02020603050405020304" pitchFamily="18" charset="0"/>
              </a:rPr>
              <a:t>RC: 1031898</a:t>
            </a:r>
            <a:endParaRPr lang="en-US" sz="800" dirty="0">
              <a:solidFill>
                <a:prstClr val="black"/>
              </a:solidFill>
              <a:latin typeface="Times New Roman" panose="02020603050405020304" pitchFamily="18" charset="0"/>
              <a:ea typeface="Times New Roman" panose="02020603050405020304" pitchFamily="18" charset="0"/>
            </a:endParaRPr>
          </a:p>
        </p:txBody>
      </p:sp>
      <p:sp>
        <p:nvSpPr>
          <p:cNvPr id="10" name="Title 1"/>
          <p:cNvSpPr>
            <a:spLocks noGrp="1"/>
          </p:cNvSpPr>
          <p:nvPr>
            <p:ph type="title"/>
          </p:nvPr>
        </p:nvSpPr>
        <p:spPr>
          <a:xfrm>
            <a:off x="760114" y="168442"/>
            <a:ext cx="8909366" cy="837127"/>
          </a:xfrm>
        </p:spPr>
        <p:txBody>
          <a:bodyPr/>
          <a:lstStyle/>
          <a:p>
            <a:r>
              <a:rPr lang="en-US" sz="3600" dirty="0"/>
              <a:t>Summary of Benefits</a:t>
            </a:r>
            <a:endParaRPr lang="en-US" dirty="0"/>
          </a:p>
        </p:txBody>
      </p:sp>
      <p:grpSp>
        <p:nvGrpSpPr>
          <p:cNvPr id="11" name="Group 10"/>
          <p:cNvGrpSpPr/>
          <p:nvPr/>
        </p:nvGrpSpPr>
        <p:grpSpPr>
          <a:xfrm>
            <a:off x="760114" y="171929"/>
            <a:ext cx="1371600" cy="110556"/>
            <a:chOff x="-170626" y="0"/>
            <a:chExt cx="13534857" cy="166915"/>
          </a:xfrm>
        </p:grpSpPr>
        <p:sp>
          <p:nvSpPr>
            <p:cNvPr id="12" name="Parallelogram 11"/>
            <p:cNvSpPr/>
            <p:nvPr/>
          </p:nvSpPr>
          <p:spPr>
            <a:xfrm>
              <a:off x="-170626" y="0"/>
              <a:ext cx="4511619" cy="166915"/>
            </a:xfrm>
            <a:prstGeom prst="parallelogram">
              <a:avLst>
                <a:gd name="adj" fmla="val 114362"/>
              </a:avLst>
            </a:prstGeom>
            <a:solidFill>
              <a:srgbClr val="849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Parallelogram 12"/>
            <p:cNvSpPr/>
            <p:nvPr/>
          </p:nvSpPr>
          <p:spPr>
            <a:xfrm>
              <a:off x="4340993"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Parallelogram 13"/>
            <p:cNvSpPr/>
            <p:nvPr/>
          </p:nvSpPr>
          <p:spPr>
            <a:xfrm>
              <a:off x="8852612" y="0"/>
              <a:ext cx="4511619" cy="166915"/>
            </a:xfrm>
            <a:prstGeom prst="parallelogram">
              <a:avLst>
                <a:gd name="adj" fmla="val 114362"/>
              </a:avLst>
            </a:prstGeom>
            <a:solidFill>
              <a:srgbClr val="281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aphicFrame>
        <p:nvGraphicFramePr>
          <p:cNvPr id="37" name="Table 36"/>
          <p:cNvGraphicFramePr>
            <a:graphicFrameLocks noGrp="1"/>
          </p:cNvGraphicFramePr>
          <p:nvPr>
            <p:extLst>
              <p:ext uri="{D42A27DB-BD31-4B8C-83A1-F6EECF244321}">
                <p14:modId xmlns:p14="http://schemas.microsoft.com/office/powerpoint/2010/main" val="3334541200"/>
              </p:ext>
            </p:extLst>
          </p:nvPr>
        </p:nvGraphicFramePr>
        <p:xfrm>
          <a:off x="1217313" y="1108088"/>
          <a:ext cx="10178395" cy="4961850"/>
        </p:xfrm>
        <a:graphic>
          <a:graphicData uri="http://schemas.openxmlformats.org/drawingml/2006/table">
            <a:tbl>
              <a:tblPr firstRow="1" bandRow="1">
                <a:tableStyleId>{5C22544A-7EE6-4342-B048-85BDC9FD1C3A}</a:tableStyleId>
              </a:tblPr>
              <a:tblGrid>
                <a:gridCol w="2088198">
                  <a:extLst>
                    <a:ext uri="{9D8B030D-6E8A-4147-A177-3AD203B41FA5}">
                      <a16:colId xmlns:a16="http://schemas.microsoft.com/office/drawing/2014/main" xmlns="" val="20000"/>
                    </a:ext>
                  </a:extLst>
                </a:gridCol>
                <a:gridCol w="8090197">
                  <a:extLst>
                    <a:ext uri="{9D8B030D-6E8A-4147-A177-3AD203B41FA5}">
                      <a16:colId xmlns:a16="http://schemas.microsoft.com/office/drawing/2014/main" xmlns="" val="20001"/>
                    </a:ext>
                  </a:extLst>
                </a:gridCol>
              </a:tblGrid>
              <a:tr h="658394">
                <a:tc>
                  <a:txBody>
                    <a:bodyPr/>
                    <a:lstStyle/>
                    <a:p>
                      <a:pPr algn="l"/>
                      <a:r>
                        <a:rPr lang="en-US" sz="2000" dirty="0" smtClean="0">
                          <a:solidFill>
                            <a:schemeClr val="tx1"/>
                          </a:solidFill>
                        </a:rPr>
                        <a:t>STAKEHOLDERS</a:t>
                      </a:r>
                      <a:endParaRPr lang="en-US" sz="2400"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l"/>
                      <a:r>
                        <a:rPr lang="en-US" sz="2000" dirty="0" smtClean="0">
                          <a:solidFill>
                            <a:schemeClr val="tx1"/>
                          </a:solidFill>
                        </a:rPr>
                        <a:t>BENEFITS</a:t>
                      </a:r>
                      <a:endParaRPr lang="en-US" sz="2400" dirty="0">
                        <a:solidFill>
                          <a:schemeClr val="tx1"/>
                        </a:solidFill>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0"/>
                  </a:ext>
                </a:extLst>
              </a:tr>
              <a:tr h="1497123">
                <a:tc>
                  <a:txBody>
                    <a:bodyPr/>
                    <a:lstStyle/>
                    <a:p>
                      <a:pPr algn="l"/>
                      <a:r>
                        <a:rPr lang="en-US" sz="1800" b="1" dirty="0" smtClean="0">
                          <a:solidFill>
                            <a:schemeClr val="tx1"/>
                          </a:solidFill>
                        </a:rPr>
                        <a:t>Auditors</a:t>
                      </a:r>
                      <a:endParaRPr lang="en-US" sz="1800" b="1" dirty="0">
                        <a:solidFill>
                          <a:schemeClr val="tx1"/>
                        </a:solidFill>
                      </a:endParaRPr>
                    </a:p>
                  </a:txBody>
                  <a:tcPr marL="216000" anchor="ct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marL="285750" marR="0" lvl="0" indent="-285750" algn="l" defTabSz="914400" rtl="0" eaLnBrk="1" fontAlgn="auto" latinLnBrk="0" hangingPunct="1">
                        <a:lnSpc>
                          <a:spcPct val="100000"/>
                        </a:lnSpc>
                        <a:spcBef>
                          <a:spcPts val="600"/>
                        </a:spcBef>
                        <a:spcAft>
                          <a:spcPts val="600"/>
                        </a:spcAft>
                        <a:buClrTx/>
                        <a:buSzTx/>
                        <a:buFont typeface="Arial" panose="020B0604020202020204" pitchFamily="34" charset="0"/>
                        <a:buChar char="•"/>
                        <a:tabLst/>
                        <a:defRPr/>
                      </a:pPr>
                      <a:r>
                        <a:rPr lang="en-US" sz="1800" dirty="0" smtClean="0">
                          <a:solidFill>
                            <a:schemeClr val="tx1"/>
                          </a:solidFill>
                        </a:rPr>
                        <a:t>System Audit Log provides basic information to backtrack through the entire trail of events to its origin, including</a:t>
                      </a:r>
                      <a:r>
                        <a:rPr lang="en-US" sz="1800" baseline="0" dirty="0" smtClean="0">
                          <a:solidFill>
                            <a:schemeClr val="tx1"/>
                          </a:solidFill>
                        </a:rPr>
                        <a:t> the user/process responsible for the </a:t>
                      </a:r>
                      <a:r>
                        <a:rPr lang="en-US" sz="1800" dirty="0" smtClean="0">
                          <a:solidFill>
                            <a:schemeClr val="tx1"/>
                          </a:solidFill>
                        </a:rPr>
                        <a:t>original creation of the record</a:t>
                      </a:r>
                    </a:p>
                    <a:p>
                      <a:pPr marL="285750" marR="0" lvl="0" indent="-285750" algn="l" defTabSz="914400" rtl="0" eaLnBrk="1" fontAlgn="auto" latinLnBrk="0" hangingPunct="1">
                        <a:lnSpc>
                          <a:spcPct val="100000"/>
                        </a:lnSpc>
                        <a:spcBef>
                          <a:spcPts val="600"/>
                        </a:spcBef>
                        <a:spcAft>
                          <a:spcPts val="600"/>
                        </a:spcAft>
                        <a:buClrTx/>
                        <a:buSzTx/>
                        <a:buFont typeface="Arial" panose="020B0604020202020204" pitchFamily="34" charset="0"/>
                        <a:buChar char="•"/>
                        <a:tabLst/>
                        <a:defRPr/>
                      </a:pPr>
                      <a:r>
                        <a:rPr lang="en-US" sz="1800" dirty="0" smtClean="0">
                          <a:solidFill>
                            <a:schemeClr val="tx1"/>
                          </a:solidFill>
                        </a:rPr>
                        <a:t>System Audit Trail assists Compliance Auditors in </a:t>
                      </a:r>
                      <a:r>
                        <a:rPr lang="en-US" sz="1800" baseline="0" dirty="0" smtClean="0">
                          <a:solidFill>
                            <a:schemeClr val="tx1"/>
                          </a:solidFill>
                        </a:rPr>
                        <a:t>analyzing and review of business processes</a:t>
                      </a:r>
                      <a:endParaRPr lang="en-US" sz="180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0001"/>
                  </a:ext>
                </a:extLst>
              </a:tr>
              <a:tr h="1190893">
                <a:tc>
                  <a:txBody>
                    <a:bodyPr/>
                    <a:lstStyle/>
                    <a:p>
                      <a:pPr algn="l"/>
                      <a:r>
                        <a:rPr lang="en-US" sz="1800" b="1" dirty="0" smtClean="0">
                          <a:solidFill>
                            <a:schemeClr val="tx1"/>
                          </a:solidFill>
                        </a:rPr>
                        <a:t>Collectors</a:t>
                      </a:r>
                      <a:endParaRPr lang="en-US" sz="1800" b="1" dirty="0">
                        <a:solidFill>
                          <a:schemeClr val="tx1"/>
                        </a:solidFill>
                      </a:endParaRPr>
                    </a:p>
                  </a:txBody>
                  <a:tcPr marL="21600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285750" marR="0" lvl="0" indent="-285750" algn="l" defTabSz="914400" rtl="0" eaLnBrk="1" fontAlgn="auto" latinLnBrk="0" hangingPunct="1">
                        <a:lnSpc>
                          <a:spcPct val="100000"/>
                        </a:lnSpc>
                        <a:spcBef>
                          <a:spcPts val="600"/>
                        </a:spcBef>
                        <a:spcAft>
                          <a:spcPts val="600"/>
                        </a:spcAft>
                        <a:buClrTx/>
                        <a:buSzTx/>
                        <a:buFont typeface="Arial" panose="020B0604020202020204" pitchFamily="34" charset="0"/>
                        <a:buChar char="•"/>
                        <a:tabLst/>
                        <a:defRPr/>
                      </a:pPr>
                      <a:r>
                        <a:rPr lang="en-US" dirty="0" smtClean="0"/>
                        <a:t>Increased</a:t>
                      </a:r>
                      <a:r>
                        <a:rPr lang="en-US" baseline="0" dirty="0" smtClean="0"/>
                        <a:t> workflow </a:t>
                      </a:r>
                      <a:r>
                        <a:rPr lang="en-US" dirty="0" smtClean="0"/>
                        <a:t>productivity </a:t>
                      </a:r>
                      <a:r>
                        <a:rPr lang="en-US" dirty="0" smtClean="0"/>
                        <a:t>in factories, and </a:t>
                      </a:r>
                      <a:r>
                        <a:rPr lang="en-US" sz="1800" baseline="0" dirty="0" smtClean="0">
                          <a:solidFill>
                            <a:schemeClr val="tx1"/>
                          </a:solidFill>
                        </a:rPr>
                        <a:t>increase in the number of import/export cycles</a:t>
                      </a:r>
                    </a:p>
                    <a:p>
                      <a:pPr marL="285750" marR="0" lvl="0" indent="-285750" algn="l" defTabSz="914400" rtl="0" eaLnBrk="1" fontAlgn="auto" latinLnBrk="0" hangingPunct="1">
                        <a:lnSpc>
                          <a:spcPct val="100000"/>
                        </a:lnSpc>
                        <a:spcBef>
                          <a:spcPts val="600"/>
                        </a:spcBef>
                        <a:spcAft>
                          <a:spcPts val="600"/>
                        </a:spcAft>
                        <a:buClrTx/>
                        <a:buSzTx/>
                        <a:buFont typeface="Arial" panose="020B0604020202020204" pitchFamily="34" charset="0"/>
                        <a:buChar char="•"/>
                        <a:tabLst/>
                        <a:defRPr/>
                      </a:pPr>
                      <a:r>
                        <a:rPr lang="en-US" sz="1800" baseline="0" dirty="0" smtClean="0">
                          <a:solidFill>
                            <a:schemeClr val="tx1"/>
                          </a:solidFill>
                        </a:rPr>
                        <a:t>Increased efficiency through automation of manual processes</a:t>
                      </a:r>
                      <a:endParaRPr lang="en-US"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0002"/>
                  </a:ext>
                </a:extLst>
              </a:tr>
              <a:tr h="1497123">
                <a:tc>
                  <a:txBody>
                    <a:bodyPr/>
                    <a:lstStyle/>
                    <a:p>
                      <a:pPr algn="l"/>
                      <a:r>
                        <a:rPr lang="en-US" sz="1800" b="1" dirty="0" smtClean="0">
                          <a:solidFill>
                            <a:schemeClr val="tx1"/>
                          </a:solidFill>
                        </a:rPr>
                        <a:t>Debtors</a:t>
                      </a:r>
                      <a:endParaRPr lang="en-US" sz="1800" b="1" dirty="0">
                        <a:solidFill>
                          <a:schemeClr val="tx1"/>
                        </a:solidFill>
                      </a:endParaRPr>
                    </a:p>
                  </a:txBody>
                  <a:tcPr marL="21600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285750" marR="0" lvl="0" indent="-285750" algn="l" defTabSz="914400" rtl="0" eaLnBrk="1" fontAlgn="auto" latinLnBrk="0" hangingPunct="1">
                        <a:lnSpc>
                          <a:spcPct val="100000"/>
                        </a:lnSpc>
                        <a:spcBef>
                          <a:spcPts val="600"/>
                        </a:spcBef>
                        <a:spcAft>
                          <a:spcPts val="600"/>
                        </a:spcAft>
                        <a:buClrTx/>
                        <a:buSzTx/>
                        <a:buFont typeface="Arial" panose="020B0604020202020204" pitchFamily="34" charset="0"/>
                        <a:buChar char="•"/>
                        <a:tabLst/>
                        <a:defRPr/>
                      </a:pPr>
                      <a:r>
                        <a:rPr lang="en-US" dirty="0" smtClean="0"/>
                        <a:t>Ability to </a:t>
                      </a:r>
                      <a:r>
                        <a:rPr lang="en-US" baseline="0" dirty="0" smtClean="0"/>
                        <a:t>improve borrowing positions by enhancing their credit ratings through diligent adherence to system reminders when PTPs are due</a:t>
                      </a:r>
                    </a:p>
                    <a:p>
                      <a:pPr marL="285750" marR="0" lvl="0" indent="-285750" algn="l" defTabSz="914400" rtl="0" eaLnBrk="1" fontAlgn="auto" latinLnBrk="0" hangingPunct="1">
                        <a:lnSpc>
                          <a:spcPct val="100000"/>
                        </a:lnSpc>
                        <a:spcBef>
                          <a:spcPts val="600"/>
                        </a:spcBef>
                        <a:spcAft>
                          <a:spcPts val="600"/>
                        </a:spcAft>
                        <a:buClrTx/>
                        <a:buSzTx/>
                        <a:buFont typeface="Arial" panose="020B0604020202020204" pitchFamily="34" charset="0"/>
                        <a:buChar char="•"/>
                        <a:tabLst/>
                        <a:defRPr/>
                      </a:pPr>
                      <a:r>
                        <a:rPr lang="en-US" baseline="0" dirty="0" smtClean="0"/>
                        <a:t>Presence of a real-time dashboards and follow-up reports to review historical data, visits and PTPs collected</a:t>
                      </a:r>
                      <a:endParaRPr lang="en-US"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2466307613"/>
                  </a:ext>
                </a:extLst>
              </a:tr>
            </a:tbl>
          </a:graphicData>
        </a:graphic>
      </p:graphicFrame>
      <p:pic>
        <p:nvPicPr>
          <p:cNvPr id="2050" name="Picture 2" descr="Image result for auditors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9571" y="2170036"/>
            <a:ext cx="783019" cy="7769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debtors icon"/>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5785" t="16096" r="27297"/>
          <a:stretch/>
        </p:blipFill>
        <p:spPr bwMode="auto">
          <a:xfrm>
            <a:off x="511399" y="4890575"/>
            <a:ext cx="657850" cy="784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44659"/>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71428" y="6271456"/>
            <a:ext cx="13534857" cy="110556"/>
            <a:chOff x="-170626" y="0"/>
            <a:chExt cx="13534857" cy="166915"/>
          </a:xfrm>
        </p:grpSpPr>
        <p:sp>
          <p:nvSpPr>
            <p:cNvPr id="5" name="Parallelogram 4"/>
            <p:cNvSpPr/>
            <p:nvPr/>
          </p:nvSpPr>
          <p:spPr>
            <a:xfrm>
              <a:off x="-170626" y="0"/>
              <a:ext cx="4511619" cy="166915"/>
            </a:xfrm>
            <a:prstGeom prst="parallelogram">
              <a:avLst>
                <a:gd name="adj" fmla="val 114362"/>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Parallelogram 5"/>
            <p:cNvSpPr/>
            <p:nvPr/>
          </p:nvSpPr>
          <p:spPr>
            <a:xfrm>
              <a:off x="4340993"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Parallelogram 6"/>
            <p:cNvSpPr/>
            <p:nvPr/>
          </p:nvSpPr>
          <p:spPr>
            <a:xfrm>
              <a:off x="8852612" y="0"/>
              <a:ext cx="4511619" cy="166915"/>
            </a:xfrm>
            <a:prstGeom prst="parallelogram">
              <a:avLst>
                <a:gd name="adj" fmla="val 114362"/>
              </a:avLst>
            </a:prstGeom>
            <a:solidFill>
              <a:srgbClr val="281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pic>
        <p:nvPicPr>
          <p:cNvPr id="8" name="Picture 7" descr="ATMetzgeLogo.jpg"/>
          <p:cNvPicPr/>
          <p:nvPr/>
        </p:nvPicPr>
        <p:blipFill>
          <a:blip r:embed="rId2"/>
          <a:stretch>
            <a:fillRect/>
          </a:stretch>
        </p:blipFill>
        <p:spPr>
          <a:xfrm>
            <a:off x="10167135" y="6448520"/>
            <a:ext cx="1577929" cy="384428"/>
          </a:xfrm>
          <a:prstGeom prst="rect">
            <a:avLst/>
          </a:prstGeom>
        </p:spPr>
      </p:pic>
      <p:sp>
        <p:nvSpPr>
          <p:cNvPr id="9" name="Text Box 1"/>
          <p:cNvSpPr txBox="1">
            <a:spLocks noChangeArrowheads="1"/>
          </p:cNvSpPr>
          <p:nvPr/>
        </p:nvSpPr>
        <p:spPr bwMode="auto">
          <a:xfrm>
            <a:off x="11482714" y="6653260"/>
            <a:ext cx="571500" cy="181841"/>
          </a:xfrm>
          <a:prstGeom prst="rect">
            <a:avLst/>
          </a:prstGeom>
          <a:noFill/>
          <a:ln>
            <a:noFill/>
          </a:ln>
          <a:extLst/>
        </p:spPr>
        <p:txBody>
          <a:bodyPr rot="0" vert="horz" wrap="square" lIns="91440" tIns="45720" rIns="91440" bIns="45720" anchor="t" anchorCtr="0" upright="1">
            <a:noAutofit/>
          </a:bodyPr>
          <a:lstStyle/>
          <a:p>
            <a:r>
              <a:rPr lang="en-US" sz="500" b="1" dirty="0">
                <a:solidFill>
                  <a:srgbClr val="0F243E"/>
                </a:solidFill>
                <a:latin typeface="Arial Narrow" panose="020B0606020202030204" pitchFamily="34" charset="0"/>
                <a:ea typeface="Times New Roman" panose="02020603050405020304" pitchFamily="18" charset="0"/>
              </a:rPr>
              <a:t>RC: 1031898</a:t>
            </a:r>
            <a:endParaRPr lang="en-US" sz="800" dirty="0">
              <a:solidFill>
                <a:prstClr val="black"/>
              </a:solidFill>
              <a:latin typeface="Times New Roman" panose="02020603050405020304" pitchFamily="18" charset="0"/>
              <a:ea typeface="Times New Roman" panose="02020603050405020304" pitchFamily="18" charset="0"/>
            </a:endParaRPr>
          </a:p>
        </p:txBody>
      </p:sp>
      <p:sp>
        <p:nvSpPr>
          <p:cNvPr id="10" name="Title 1"/>
          <p:cNvSpPr>
            <a:spLocks noGrp="1"/>
          </p:cNvSpPr>
          <p:nvPr>
            <p:ph type="title"/>
          </p:nvPr>
        </p:nvSpPr>
        <p:spPr>
          <a:xfrm>
            <a:off x="760114" y="168442"/>
            <a:ext cx="8909366" cy="837127"/>
          </a:xfrm>
        </p:spPr>
        <p:txBody>
          <a:bodyPr/>
          <a:lstStyle/>
          <a:p>
            <a:r>
              <a:rPr lang="en-US" sz="3600" dirty="0" smtClean="0"/>
              <a:t>Next Steps</a:t>
            </a:r>
            <a:endParaRPr lang="en-US" dirty="0"/>
          </a:p>
        </p:txBody>
      </p:sp>
      <p:grpSp>
        <p:nvGrpSpPr>
          <p:cNvPr id="11" name="Group 10"/>
          <p:cNvGrpSpPr/>
          <p:nvPr/>
        </p:nvGrpSpPr>
        <p:grpSpPr>
          <a:xfrm>
            <a:off x="760114" y="171929"/>
            <a:ext cx="1371600" cy="110556"/>
            <a:chOff x="-170626" y="0"/>
            <a:chExt cx="13534857" cy="166915"/>
          </a:xfrm>
        </p:grpSpPr>
        <p:sp>
          <p:nvSpPr>
            <p:cNvPr id="12" name="Parallelogram 11"/>
            <p:cNvSpPr/>
            <p:nvPr/>
          </p:nvSpPr>
          <p:spPr>
            <a:xfrm>
              <a:off x="-170626" y="0"/>
              <a:ext cx="4511619" cy="166915"/>
            </a:xfrm>
            <a:prstGeom prst="parallelogram">
              <a:avLst>
                <a:gd name="adj" fmla="val 114362"/>
              </a:avLst>
            </a:prstGeom>
            <a:solidFill>
              <a:srgbClr val="849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Parallelogram 12"/>
            <p:cNvSpPr/>
            <p:nvPr/>
          </p:nvSpPr>
          <p:spPr>
            <a:xfrm>
              <a:off x="4340993"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Parallelogram 13"/>
            <p:cNvSpPr/>
            <p:nvPr/>
          </p:nvSpPr>
          <p:spPr>
            <a:xfrm>
              <a:off x="8852612" y="0"/>
              <a:ext cx="4511619" cy="166915"/>
            </a:xfrm>
            <a:prstGeom prst="parallelogram">
              <a:avLst>
                <a:gd name="adj" fmla="val 114362"/>
              </a:avLst>
            </a:prstGeom>
            <a:solidFill>
              <a:srgbClr val="281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22" name="Content Placeholder 1"/>
          <p:cNvSpPr>
            <a:spLocks noGrp="1"/>
          </p:cNvSpPr>
          <p:nvPr>
            <p:ph idx="1"/>
          </p:nvPr>
        </p:nvSpPr>
        <p:spPr>
          <a:xfrm>
            <a:off x="838200" y="1245870"/>
            <a:ext cx="10515600" cy="4742498"/>
          </a:xfrm>
        </p:spPr>
        <p:txBody>
          <a:bodyPr>
            <a:normAutofit/>
          </a:bodyPr>
          <a:lstStyle/>
          <a:p>
            <a:r>
              <a:rPr lang="en-US" dirty="0" smtClean="0">
                <a:latin typeface="+mj-lt"/>
                <a:cs typeface="Arial" panose="020B0604020202020204" pitchFamily="34" charset="0"/>
              </a:rPr>
              <a:t>Execute MOU with </a:t>
            </a:r>
            <a:r>
              <a:rPr lang="en-US" dirty="0" smtClean="0">
                <a:latin typeface="+mj-lt"/>
                <a:cs typeface="Arial" panose="020B0604020202020204" pitchFamily="34" charset="0"/>
              </a:rPr>
              <a:t>Client</a:t>
            </a:r>
            <a:endParaRPr lang="en-US" dirty="0" smtClean="0">
              <a:latin typeface="+mj-lt"/>
              <a:cs typeface="Arial" panose="020B0604020202020204" pitchFamily="34" charset="0"/>
            </a:endParaRPr>
          </a:p>
          <a:p>
            <a:r>
              <a:rPr lang="en-US" dirty="0" smtClean="0">
                <a:latin typeface="+mj-lt"/>
                <a:cs typeface="Arial" panose="020B0604020202020204" pitchFamily="34" charset="0"/>
              </a:rPr>
              <a:t>Agree way forward and modalities</a:t>
            </a:r>
          </a:p>
          <a:p>
            <a:r>
              <a:rPr lang="en-US" dirty="0" smtClean="0">
                <a:latin typeface="+mj-lt"/>
                <a:cs typeface="Arial" panose="020B0604020202020204" pitchFamily="34" charset="0"/>
              </a:rPr>
              <a:t>Obtain approvals</a:t>
            </a:r>
          </a:p>
          <a:p>
            <a:r>
              <a:rPr lang="en-US" dirty="0" smtClean="0">
                <a:latin typeface="+mj-lt"/>
                <a:cs typeface="Arial" panose="020B0604020202020204" pitchFamily="34" charset="0"/>
              </a:rPr>
              <a:t>Develop implementation roadmap</a:t>
            </a:r>
          </a:p>
          <a:p>
            <a:r>
              <a:rPr lang="en-US" dirty="0">
                <a:latin typeface="+mj-lt"/>
                <a:cs typeface="Arial" panose="020B0604020202020204" pitchFamily="34" charset="0"/>
              </a:rPr>
              <a:t>Demonstrate </a:t>
            </a:r>
            <a:r>
              <a:rPr lang="en-US" dirty="0" smtClean="0">
                <a:latin typeface="+mj-lt"/>
                <a:cs typeface="Arial" panose="020B0604020202020204" pitchFamily="34" charset="0"/>
              </a:rPr>
              <a:t>METCORE System </a:t>
            </a:r>
            <a:r>
              <a:rPr lang="en-US" dirty="0">
                <a:latin typeface="+mj-lt"/>
                <a:cs typeface="Arial" panose="020B0604020202020204" pitchFamily="34" charset="0"/>
              </a:rPr>
              <a:t>capabilities to stakeholders</a:t>
            </a:r>
          </a:p>
          <a:p>
            <a:r>
              <a:rPr lang="en-US" dirty="0" smtClean="0">
                <a:latin typeface="+mj-lt"/>
                <a:cs typeface="Arial" panose="020B0604020202020204" pitchFamily="34" charset="0"/>
              </a:rPr>
              <a:t>Engage stakeholders, </a:t>
            </a:r>
            <a:r>
              <a:rPr lang="en-US" dirty="0" smtClean="0">
                <a:latin typeface="+mj-lt"/>
                <a:cs typeface="Arial" panose="020B0604020202020204" pitchFamily="34" charset="0"/>
              </a:rPr>
              <a:t>develop and build </a:t>
            </a:r>
            <a:r>
              <a:rPr lang="en-US" dirty="0" smtClean="0">
                <a:latin typeface="+mj-lt"/>
                <a:cs typeface="Arial" panose="020B0604020202020204" pitchFamily="34" charset="0"/>
              </a:rPr>
              <a:t>strategic model </a:t>
            </a:r>
            <a:r>
              <a:rPr lang="en-US" dirty="0" smtClean="0">
                <a:latin typeface="+mj-lt"/>
                <a:cs typeface="Arial" panose="020B0604020202020204" pitchFamily="34" charset="0"/>
              </a:rPr>
              <a:t>and assess change readiness</a:t>
            </a:r>
          </a:p>
          <a:p>
            <a:r>
              <a:rPr lang="en-US" dirty="0" smtClean="0">
                <a:latin typeface="+mj-lt"/>
                <a:cs typeface="Arial" panose="020B0604020202020204" pitchFamily="34" charset="0"/>
              </a:rPr>
              <a:t>Execute change management plan</a:t>
            </a:r>
          </a:p>
          <a:p>
            <a:r>
              <a:rPr lang="en-US" dirty="0" smtClean="0">
                <a:latin typeface="+mj-lt"/>
                <a:cs typeface="Arial" panose="020B0604020202020204" pitchFamily="34" charset="0"/>
              </a:rPr>
              <a:t>Deploy platform and provide ongoing support</a:t>
            </a:r>
            <a:endParaRPr lang="en-US" dirty="0">
              <a:latin typeface="+mj-lt"/>
              <a:cs typeface="Arial" panose="020B0604020202020204" pitchFamily="34" charset="0"/>
            </a:endParaRPr>
          </a:p>
        </p:txBody>
      </p:sp>
    </p:spTree>
    <p:extLst>
      <p:ext uri="{BB962C8B-B14F-4D97-AF65-F5344CB8AC3E}">
        <p14:creationId xmlns:p14="http://schemas.microsoft.com/office/powerpoint/2010/main" val="3476507374"/>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1567512" y="2888846"/>
            <a:ext cx="1224695" cy="477054"/>
          </a:xfrm>
          <a:prstGeom prst="rect">
            <a:avLst/>
          </a:prstGeom>
          <a:noFill/>
        </p:spPr>
        <p:txBody>
          <a:bodyPr wrap="none" rtlCol="0">
            <a:spAutoFit/>
          </a:bodyPr>
          <a:lstStyle/>
          <a:p>
            <a:pPr algn="ctr"/>
            <a:r>
              <a:rPr lang="en-US" sz="1400" dirty="0" err="1" smtClean="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Bayo</a:t>
            </a:r>
            <a:r>
              <a:rPr lang="en-US" sz="1400" dirty="0" smtClean="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Shonibare</a:t>
            </a:r>
          </a:p>
          <a:p>
            <a:pPr algn="ctr"/>
            <a:r>
              <a:rPr lang="en-US" sz="1100" dirty="0" smtClean="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rPr>
              <a:t>Managing Director</a:t>
            </a:r>
            <a:endParaRPr lang="en-US" sz="1100" dirty="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1" name="TextBox 40"/>
          <p:cNvSpPr txBox="1"/>
          <p:nvPr/>
        </p:nvSpPr>
        <p:spPr>
          <a:xfrm>
            <a:off x="5471106" y="2888846"/>
            <a:ext cx="1444306" cy="477054"/>
          </a:xfrm>
          <a:prstGeom prst="rect">
            <a:avLst/>
          </a:prstGeom>
          <a:noFill/>
        </p:spPr>
        <p:txBody>
          <a:bodyPr wrap="none" rtlCol="0">
            <a:spAutoFit/>
          </a:bodyPr>
          <a:lstStyle/>
          <a:p>
            <a:pPr algn="ctr"/>
            <a:r>
              <a:rPr lang="en-US"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Adebayo </a:t>
            </a:r>
            <a:r>
              <a:rPr lang="en-US" sz="14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Ogunnusi</a:t>
            </a:r>
            <a:r>
              <a:rPr lang="en-US"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a:t>
            </a:r>
            <a:endParaRPr lang="en-US" sz="1400" dirty="0" smtClean="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a:p>
            <a:pPr algn="ctr"/>
            <a:r>
              <a:rPr lang="en-US" sz="1100" dirty="0" smtClean="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rPr>
              <a:t>Director</a:t>
            </a:r>
            <a:endParaRPr lang="en-US" sz="1100" dirty="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2" name="TextBox 41"/>
          <p:cNvSpPr txBox="1"/>
          <p:nvPr/>
        </p:nvSpPr>
        <p:spPr>
          <a:xfrm>
            <a:off x="9294375" y="2888846"/>
            <a:ext cx="1267976" cy="477054"/>
          </a:xfrm>
          <a:prstGeom prst="rect">
            <a:avLst/>
          </a:prstGeom>
          <a:noFill/>
        </p:spPr>
        <p:txBody>
          <a:bodyPr wrap="none" rtlCol="0">
            <a:spAutoFit/>
          </a:bodyPr>
          <a:lstStyle/>
          <a:p>
            <a:pPr algn="ctr"/>
            <a:r>
              <a:rPr lang="en-US" sz="1400" dirty="0" err="1" smtClean="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Poyepo</a:t>
            </a:r>
            <a:r>
              <a:rPr lang="en-US" sz="1400" dirty="0" smtClean="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1400" dirty="0" err="1" smtClean="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Simoyan</a:t>
            </a:r>
            <a:endParaRPr lang="en-US" sz="1400" dirty="0" smtClean="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a:p>
            <a:pPr algn="ctr"/>
            <a:r>
              <a:rPr lang="en-US" sz="1100" dirty="0" smtClean="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rPr>
              <a:t>Director</a:t>
            </a:r>
            <a:endParaRPr lang="en-US" sz="1100" dirty="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4" name="TextBox 43"/>
          <p:cNvSpPr txBox="1"/>
          <p:nvPr/>
        </p:nvSpPr>
        <p:spPr>
          <a:xfrm>
            <a:off x="824282" y="3481433"/>
            <a:ext cx="3080077" cy="2785378"/>
          </a:xfrm>
          <a:prstGeom prst="rect">
            <a:avLst/>
          </a:prstGeom>
          <a:noFill/>
        </p:spPr>
        <p:txBody>
          <a:bodyPr wrap="square" lIns="0" rIns="0" rtlCol="0">
            <a:spAutoFit/>
          </a:bodyPr>
          <a:lstStyle/>
          <a:p>
            <a:pPr marL="171450" indent="-171450" algn="just">
              <a:spcAft>
                <a:spcPts val="600"/>
              </a:spcAft>
              <a:buFont typeface="Arial" panose="020B0604020202020204" pitchFamily="34" charset="0"/>
              <a:buChar char="•"/>
            </a:pPr>
            <a:r>
              <a:rPr lang="en-US" sz="1100" dirty="0" smtClean="0">
                <a:latin typeface="+mj-lt"/>
                <a:ea typeface="Open Sans Light" panose="020B0306030504020204" pitchFamily="34" charset="0"/>
                <a:cs typeface="Open Sans Light" panose="020B0306030504020204" pitchFamily="34" charset="0"/>
              </a:rPr>
              <a:t>&gt;20 </a:t>
            </a:r>
            <a:r>
              <a:rPr lang="en-US" sz="1100" dirty="0">
                <a:latin typeface="+mj-lt"/>
                <a:ea typeface="Open Sans Light" panose="020B0306030504020204" pitchFamily="34" charset="0"/>
                <a:cs typeface="Open Sans Light" panose="020B0306030504020204" pitchFamily="34" charset="0"/>
              </a:rPr>
              <a:t>years experience spanning </a:t>
            </a:r>
            <a:r>
              <a:rPr lang="en-US" sz="1100" dirty="0" smtClean="0">
                <a:latin typeface="+mj-lt"/>
                <a:ea typeface="Open Sans Light" panose="020B0306030504020204" pitchFamily="34" charset="0"/>
                <a:cs typeface="Open Sans Light" panose="020B0306030504020204" pitchFamily="34" charset="0"/>
              </a:rPr>
              <a:t>Management Consulting </a:t>
            </a:r>
            <a:r>
              <a:rPr lang="en-US" sz="1100" dirty="0">
                <a:latin typeface="+mj-lt"/>
                <a:ea typeface="Open Sans Light" panose="020B0306030504020204" pitchFamily="34" charset="0"/>
                <a:cs typeface="Open Sans Light" panose="020B0306030504020204" pitchFamily="34" charset="0"/>
              </a:rPr>
              <a:t>and </a:t>
            </a:r>
            <a:r>
              <a:rPr lang="en-US" sz="1100" dirty="0" smtClean="0">
                <a:latin typeface="+mj-lt"/>
                <a:ea typeface="Open Sans Light" panose="020B0306030504020204" pitchFamily="34" charset="0"/>
                <a:cs typeface="Open Sans Light" panose="020B0306030504020204" pitchFamily="34" charset="0"/>
              </a:rPr>
              <a:t>Banking. </a:t>
            </a:r>
            <a:endParaRPr lang="en-US" sz="1100" dirty="0">
              <a:latin typeface="+mj-lt"/>
              <a:ea typeface="Open Sans Light" panose="020B0306030504020204" pitchFamily="34" charset="0"/>
              <a:cs typeface="Open Sans Light" panose="020B0306030504020204" pitchFamily="34" charset="0"/>
            </a:endParaRPr>
          </a:p>
          <a:p>
            <a:pPr marL="171450" indent="-171450" algn="just">
              <a:spcAft>
                <a:spcPts val="600"/>
              </a:spcAft>
              <a:buFont typeface="Arial" panose="020B0604020202020204" pitchFamily="34" charset="0"/>
              <a:buChar char="•"/>
            </a:pPr>
            <a:r>
              <a:rPr lang="en-US" sz="1100" dirty="0" smtClean="0">
                <a:latin typeface="+mj-lt"/>
                <a:ea typeface="Open Sans Light" panose="020B0306030504020204" pitchFamily="34" charset="0"/>
                <a:cs typeface="Open Sans Light" panose="020B0306030504020204" pitchFamily="34" charset="0"/>
              </a:rPr>
              <a:t>Prior </a:t>
            </a:r>
            <a:r>
              <a:rPr lang="en-US" sz="1100" dirty="0">
                <a:latin typeface="+mj-lt"/>
                <a:ea typeface="Open Sans Light" panose="020B0306030504020204" pitchFamily="34" charset="0"/>
                <a:cs typeface="Open Sans Light" panose="020B0306030504020204" pitchFamily="34" charset="0"/>
              </a:rPr>
              <a:t>Experience: Assistant Vice President (Assistant General Manager) and Head of Business &amp; Operational Risk Management in FCMB </a:t>
            </a:r>
            <a:r>
              <a:rPr lang="en-US" sz="1100" dirty="0" err="1" smtClean="0">
                <a:latin typeface="+mj-lt"/>
                <a:ea typeface="Open Sans Light" panose="020B0306030504020204" pitchFamily="34" charset="0"/>
                <a:cs typeface="Open Sans Light" panose="020B0306030504020204" pitchFamily="34" charset="0"/>
              </a:rPr>
              <a:t>Plc</a:t>
            </a:r>
            <a:r>
              <a:rPr lang="en-US" sz="1100" dirty="0" smtClean="0">
                <a:latin typeface="+mj-lt"/>
                <a:ea typeface="Open Sans Light" panose="020B0306030504020204" pitchFamily="34" charset="0"/>
                <a:cs typeface="Open Sans Light" panose="020B0306030504020204" pitchFamily="34" charset="0"/>
              </a:rPr>
              <a:t>, Risk </a:t>
            </a:r>
            <a:r>
              <a:rPr lang="en-US" sz="1100" dirty="0">
                <a:latin typeface="+mj-lt"/>
                <a:ea typeface="Open Sans Light" panose="020B0306030504020204" pitchFamily="34" charset="0"/>
                <a:cs typeface="Open Sans Light" panose="020B0306030504020204" pitchFamily="34" charset="0"/>
              </a:rPr>
              <a:t>Management </a:t>
            </a:r>
            <a:r>
              <a:rPr lang="en-US" sz="1100" dirty="0" smtClean="0">
                <a:latin typeface="+mj-lt"/>
                <a:ea typeface="Open Sans Light" panose="020B0306030504020204" pitchFamily="34" charset="0"/>
                <a:cs typeface="Open Sans Light" panose="020B0306030504020204" pitchFamily="34" charset="0"/>
              </a:rPr>
              <a:t>at </a:t>
            </a:r>
            <a:r>
              <a:rPr lang="en-US" sz="1100" dirty="0">
                <a:latin typeface="+mj-lt"/>
                <a:ea typeface="Open Sans Light" panose="020B0306030504020204" pitchFamily="34" charset="0"/>
                <a:cs typeface="Open Sans Light" panose="020B0306030504020204" pitchFamily="34" charset="0"/>
              </a:rPr>
              <a:t>Accenture, </a:t>
            </a:r>
            <a:r>
              <a:rPr lang="en-US" sz="1100" dirty="0" smtClean="0">
                <a:latin typeface="+mj-lt"/>
                <a:ea typeface="Open Sans Light" panose="020B0306030504020204" pitchFamily="34" charset="0"/>
                <a:cs typeface="Open Sans Light" panose="020B0306030504020204" pitchFamily="34" charset="0"/>
              </a:rPr>
              <a:t>Consultant at </a:t>
            </a:r>
            <a:r>
              <a:rPr lang="en-US" sz="1100" dirty="0">
                <a:latin typeface="+mj-lt"/>
                <a:ea typeface="Open Sans Light" panose="020B0306030504020204" pitchFamily="34" charset="0"/>
                <a:cs typeface="Open Sans Light" panose="020B0306030504020204" pitchFamily="34" charset="0"/>
              </a:rPr>
              <a:t>Phillips Consulting Limited </a:t>
            </a:r>
            <a:endParaRPr lang="en-US" sz="1100" dirty="0" smtClean="0">
              <a:latin typeface="+mj-lt"/>
              <a:ea typeface="Open Sans Light" panose="020B0306030504020204" pitchFamily="34" charset="0"/>
              <a:cs typeface="Open Sans Light" panose="020B0306030504020204" pitchFamily="34" charset="0"/>
            </a:endParaRPr>
          </a:p>
          <a:p>
            <a:pPr marL="171450" indent="-171450" algn="just">
              <a:spcAft>
                <a:spcPts val="600"/>
              </a:spcAft>
              <a:buFont typeface="Arial" panose="020B0604020202020204" pitchFamily="34" charset="0"/>
              <a:buChar char="•"/>
            </a:pPr>
            <a:r>
              <a:rPr lang="en-US" sz="1100" dirty="0">
                <a:latin typeface="+mj-lt"/>
                <a:ea typeface="Open Sans Light" panose="020B0306030504020204" pitchFamily="34" charset="0"/>
                <a:cs typeface="Open Sans Light" panose="020B0306030504020204" pitchFamily="34" charset="0"/>
              </a:rPr>
              <a:t>Subject Matter Expert (SME) in Enterprise Risk Management, Credit/Operational Risk Management, Lending Transformation, Basel II Implementation, Business Process Re-engineering, Strategy, Business Plan Development and Feasibility Studies, Project Management, Human Resource Management and Enterprise Performance Management</a:t>
            </a:r>
            <a:endParaRPr lang="en-US" sz="1100" dirty="0">
              <a:latin typeface="+mj-lt"/>
              <a:ea typeface="Open Sans Light" panose="020B0306030504020204" pitchFamily="34" charset="0"/>
              <a:cs typeface="Open Sans Light" panose="020B0306030504020204" pitchFamily="34" charset="0"/>
            </a:endParaRPr>
          </a:p>
        </p:txBody>
      </p:sp>
      <p:sp>
        <p:nvSpPr>
          <p:cNvPr id="45" name="TextBox 44"/>
          <p:cNvSpPr txBox="1"/>
          <p:nvPr/>
        </p:nvSpPr>
        <p:spPr>
          <a:xfrm>
            <a:off x="4780973" y="3385181"/>
            <a:ext cx="3111742" cy="2939266"/>
          </a:xfrm>
          <a:prstGeom prst="rect">
            <a:avLst/>
          </a:prstGeom>
          <a:noFill/>
        </p:spPr>
        <p:txBody>
          <a:bodyPr wrap="square" lIns="0" rIns="0" rtlCol="0">
            <a:spAutoFit/>
          </a:bodyPr>
          <a:lstStyle/>
          <a:p>
            <a:pPr marL="171450" indent="-171450" algn="just">
              <a:spcAft>
                <a:spcPts val="600"/>
              </a:spcAft>
              <a:buFont typeface="Arial" panose="020B0604020202020204" pitchFamily="34" charset="0"/>
              <a:buChar char="•"/>
            </a:pPr>
            <a:r>
              <a:rPr lang="en-US" sz="1100" dirty="0" smtClean="0">
                <a:latin typeface="+mj-lt"/>
                <a:ea typeface="Open Sans Light" panose="020B0306030504020204" pitchFamily="34" charset="0"/>
                <a:cs typeface="Open Sans Light" panose="020B0306030504020204" pitchFamily="34" charset="0"/>
              </a:rPr>
              <a:t>&gt;</a:t>
            </a:r>
            <a:r>
              <a:rPr lang="en-US" sz="1100" dirty="0">
                <a:latin typeface="+mj-lt"/>
                <a:ea typeface="Open Sans Light" panose="020B0306030504020204" pitchFamily="34" charset="0"/>
                <a:cs typeface="Open Sans Light" panose="020B0306030504020204" pitchFamily="34" charset="0"/>
              </a:rPr>
              <a:t>17 year experience across </a:t>
            </a:r>
            <a:r>
              <a:rPr lang="en-US" sz="1100" dirty="0" smtClean="0">
                <a:latin typeface="+mj-lt"/>
                <a:ea typeface="Open Sans Light" panose="020B0306030504020204" pitchFamily="34" charset="0"/>
                <a:cs typeface="Open Sans Light" panose="020B0306030504020204" pitchFamily="34" charset="0"/>
              </a:rPr>
              <a:t>Management Consulting and Banking</a:t>
            </a:r>
            <a:endParaRPr lang="en-US" sz="1100" dirty="0">
              <a:latin typeface="+mj-lt"/>
              <a:ea typeface="Open Sans Light" panose="020B0306030504020204" pitchFamily="34" charset="0"/>
              <a:cs typeface="Open Sans Light" panose="020B0306030504020204" pitchFamily="34" charset="0"/>
            </a:endParaRPr>
          </a:p>
          <a:p>
            <a:pPr marL="171450" indent="-171450" algn="just">
              <a:spcAft>
                <a:spcPts val="600"/>
              </a:spcAft>
              <a:buFont typeface="Arial" panose="020B0604020202020204" pitchFamily="34" charset="0"/>
              <a:buChar char="•"/>
            </a:pPr>
            <a:r>
              <a:rPr lang="en-US" sz="1100" dirty="0">
                <a:latin typeface="+mj-lt"/>
                <a:ea typeface="Open Sans Light" panose="020B0306030504020204" pitchFamily="34" charset="0"/>
                <a:cs typeface="Open Sans Light" panose="020B0306030504020204" pitchFamily="34" charset="0"/>
              </a:rPr>
              <a:t>Prior Experience: Former Group Head of SME at Heritage Bank, Consultant at Phillips Consulting Limited, Group Coordinator at First City Monument Bank </a:t>
            </a:r>
            <a:r>
              <a:rPr lang="en-US" sz="1100" dirty="0" err="1">
                <a:latin typeface="+mj-lt"/>
                <a:ea typeface="Open Sans Light" panose="020B0306030504020204" pitchFamily="34" charset="0"/>
                <a:cs typeface="Open Sans Light" panose="020B0306030504020204" pitchFamily="34" charset="0"/>
              </a:rPr>
              <a:t>Plc</a:t>
            </a:r>
            <a:r>
              <a:rPr lang="en-US" sz="1100" dirty="0">
                <a:latin typeface="+mj-lt"/>
                <a:ea typeface="Open Sans Light" panose="020B0306030504020204" pitchFamily="34" charset="0"/>
                <a:cs typeface="Open Sans Light" panose="020B0306030504020204" pitchFamily="34" charset="0"/>
              </a:rPr>
              <a:t>, Financial Controller at Bank PHB (Now Keystone Bank Limited), Financial Control Officer at Access Bank PLC and Technical Adviser to the Honorable Minister of State for Finance in 2008.</a:t>
            </a:r>
          </a:p>
          <a:p>
            <a:pPr marL="171450" indent="-171450" algn="just">
              <a:spcAft>
                <a:spcPts val="600"/>
              </a:spcAft>
              <a:buFont typeface="Arial" panose="020B0604020202020204" pitchFamily="34" charset="0"/>
              <a:buChar char="•"/>
            </a:pPr>
            <a:r>
              <a:rPr lang="en-US" sz="1100" dirty="0">
                <a:latin typeface="+mj-lt"/>
                <a:ea typeface="Open Sans Light" panose="020B0306030504020204" pitchFamily="34" charset="0"/>
                <a:cs typeface="Open Sans Light" panose="020B0306030504020204" pitchFamily="34" charset="0"/>
              </a:rPr>
              <a:t>Subject Matter Expert (SME) Entrepreneurial Development, Project and Infrastructure Finance, and Financial Advisory.</a:t>
            </a:r>
          </a:p>
          <a:p>
            <a:pPr marL="171450" indent="-171450" algn="just">
              <a:spcAft>
                <a:spcPts val="600"/>
              </a:spcAft>
              <a:buFont typeface="Arial" panose="020B0604020202020204" pitchFamily="34" charset="0"/>
              <a:buChar char="•"/>
            </a:pPr>
            <a:r>
              <a:rPr lang="en-US" sz="1100" dirty="0">
                <a:latin typeface="+mj-lt"/>
                <a:ea typeface="Open Sans Light" panose="020B0306030504020204" pitchFamily="34" charset="0"/>
                <a:cs typeface="Open Sans Light" panose="020B0306030504020204" pitchFamily="34" charset="0"/>
              </a:rPr>
              <a:t>Holds a Master's degree in Finance from the prestigious London Business School</a:t>
            </a:r>
          </a:p>
          <a:p>
            <a:pPr marL="171450" indent="-171450" algn="just">
              <a:spcAft>
                <a:spcPts val="600"/>
              </a:spcAft>
              <a:buFont typeface="Arial" panose="020B0604020202020204" pitchFamily="34" charset="0"/>
              <a:buChar char="•"/>
            </a:pPr>
            <a:endParaRPr lang="en-US" sz="1100" dirty="0">
              <a:latin typeface="+mj-lt"/>
              <a:ea typeface="Open Sans Light" panose="020B0306030504020204" pitchFamily="34" charset="0"/>
              <a:cs typeface="Open Sans Light" panose="020B0306030504020204" pitchFamily="34" charset="0"/>
            </a:endParaRPr>
          </a:p>
        </p:txBody>
      </p:sp>
      <p:sp>
        <p:nvSpPr>
          <p:cNvPr id="46" name="TextBox 45"/>
          <p:cNvSpPr txBox="1"/>
          <p:nvPr/>
        </p:nvSpPr>
        <p:spPr>
          <a:xfrm>
            <a:off x="8769329" y="3481433"/>
            <a:ext cx="2777553" cy="2169825"/>
          </a:xfrm>
          <a:prstGeom prst="rect">
            <a:avLst/>
          </a:prstGeom>
          <a:noFill/>
        </p:spPr>
        <p:txBody>
          <a:bodyPr wrap="square" lIns="0" rIns="0" rtlCol="0">
            <a:spAutoFit/>
          </a:bodyPr>
          <a:lstStyle/>
          <a:p>
            <a:pPr marL="171450" indent="-171450" algn="just">
              <a:spcAft>
                <a:spcPts val="600"/>
              </a:spcAft>
              <a:buFont typeface="Arial" panose="020B0604020202020204" pitchFamily="34" charset="0"/>
              <a:buChar char="•"/>
            </a:pPr>
            <a:r>
              <a:rPr lang="en-US" sz="1000" dirty="0" smtClean="0">
                <a:latin typeface="+mj-lt"/>
                <a:ea typeface="Open Sans Light" panose="020B0306030504020204" pitchFamily="34" charset="0"/>
                <a:cs typeface="Open Sans Light" panose="020B0306030504020204" pitchFamily="34" charset="0"/>
              </a:rPr>
              <a:t>&gt;</a:t>
            </a:r>
            <a:r>
              <a:rPr lang="en-US" sz="1000" dirty="0">
                <a:latin typeface="+mj-lt"/>
                <a:ea typeface="Open Sans Light" panose="020B0306030504020204" pitchFamily="34" charset="0"/>
                <a:cs typeface="Open Sans Light" panose="020B0306030504020204" pitchFamily="34" charset="0"/>
              </a:rPr>
              <a:t>17 years experience spanning Management Consulting, Financial Advisory, Investment Banking and Power Project Development.</a:t>
            </a:r>
          </a:p>
          <a:p>
            <a:pPr marL="171450" indent="-171450" algn="just">
              <a:spcAft>
                <a:spcPts val="600"/>
              </a:spcAft>
              <a:buFont typeface="Arial" panose="020B0604020202020204" pitchFamily="34" charset="0"/>
              <a:buChar char="•"/>
            </a:pPr>
            <a:r>
              <a:rPr lang="en-US" sz="1000" dirty="0">
                <a:latin typeface="+mj-lt"/>
                <a:ea typeface="Open Sans Light" panose="020B0306030504020204" pitchFamily="34" charset="0"/>
                <a:cs typeface="Open Sans Light" panose="020B0306030504020204" pitchFamily="34" charset="0"/>
              </a:rPr>
              <a:t>CIMA certified Business Accountant </a:t>
            </a:r>
          </a:p>
          <a:p>
            <a:pPr marL="171450" indent="-171450" algn="just">
              <a:spcAft>
                <a:spcPts val="600"/>
              </a:spcAft>
              <a:buFont typeface="Arial" panose="020B0604020202020204" pitchFamily="34" charset="0"/>
              <a:buChar char="•"/>
            </a:pPr>
            <a:r>
              <a:rPr lang="en-US" sz="1000" dirty="0">
                <a:latin typeface="+mj-lt"/>
                <a:ea typeface="Open Sans Light" panose="020B0306030504020204" pitchFamily="34" charset="0"/>
                <a:cs typeface="Open Sans Light" panose="020B0306030504020204" pitchFamily="34" charset="0"/>
              </a:rPr>
              <a:t>prior work experience: Project Development &amp; Investment - General Electric, Project Finance - UBA Capital, Infrastructure Finance - Renaissance Capital, Corporate Finance - KPMG, Finance &amp; Performance Management – Accenture, Management Consulting - Phillips Consulting Limited</a:t>
            </a:r>
          </a:p>
          <a:p>
            <a:pPr marL="171450" indent="-171450" algn="just">
              <a:spcAft>
                <a:spcPts val="600"/>
              </a:spcAft>
              <a:buFont typeface="Arial" panose="020B0604020202020204" pitchFamily="34" charset="0"/>
              <a:buChar char="•"/>
            </a:pPr>
            <a:endParaRPr lang="en-US" sz="1000" dirty="0">
              <a:latin typeface="+mj-lt"/>
              <a:ea typeface="Open Sans Light" panose="020B0306030504020204" pitchFamily="34" charset="0"/>
              <a:cs typeface="Open Sans Light" panose="020B0306030504020204" pitchFamily="34" charset="0"/>
            </a:endParaRPr>
          </a:p>
        </p:txBody>
      </p:sp>
      <p:pic>
        <p:nvPicPr>
          <p:cNvPr id="6" name="Picture Placeholder 5"/>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tretch>
            <a:fillRect/>
          </a:stretch>
        </p:blipFill>
        <p:spPr>
          <a:xfrm>
            <a:off x="1453148" y="764012"/>
            <a:ext cx="1453395" cy="1812925"/>
          </a:xfrm>
        </p:spPr>
      </p:pic>
      <p:pic>
        <p:nvPicPr>
          <p:cNvPr id="7" name="Picture Placeholder 6"/>
          <p:cNvPicPr>
            <a:picLocks noGrp="1" noChangeAspect="1"/>
          </p:cNvPicPr>
          <p:nvPr>
            <p:ph type="pic" sz="quarter" idx="11"/>
          </p:nvPr>
        </p:nvPicPr>
        <p:blipFill>
          <a:blip r:embed="rId3" cstate="print">
            <a:extLst>
              <a:ext uri="{28A0092B-C50C-407E-A947-70E740481C1C}">
                <a14:useLocalDpi xmlns:a14="http://schemas.microsoft.com/office/drawing/2010/main" val="0"/>
              </a:ext>
            </a:extLst>
          </a:blip>
          <a:stretch>
            <a:fillRect/>
          </a:stretch>
        </p:blipFill>
        <p:spPr>
          <a:xfrm>
            <a:off x="5454755" y="764012"/>
            <a:ext cx="1476995" cy="1812925"/>
          </a:xfrm>
        </p:spPr>
      </p:pic>
      <p:pic>
        <p:nvPicPr>
          <p:cNvPr id="8" name="Picture Placeholder 7"/>
          <p:cNvPicPr>
            <a:picLocks noGrp="1" noChangeAspect="1"/>
          </p:cNvPicPr>
          <p:nvPr>
            <p:ph type="pic" sz="quarter" idx="12"/>
          </p:nvPr>
        </p:nvPicPr>
        <p:blipFill>
          <a:blip r:embed="rId4" cstate="print">
            <a:extLst>
              <a:ext uri="{28A0092B-C50C-407E-A947-70E740481C1C}">
                <a14:useLocalDpi xmlns:a14="http://schemas.microsoft.com/office/drawing/2010/main" val="0"/>
              </a:ext>
            </a:extLst>
          </a:blip>
          <a:stretch>
            <a:fillRect/>
          </a:stretch>
        </p:blipFill>
        <p:spPr>
          <a:xfrm>
            <a:off x="9177925" y="764012"/>
            <a:ext cx="1500878" cy="1812925"/>
          </a:xfrm>
        </p:spPr>
      </p:pic>
      <p:grpSp>
        <p:nvGrpSpPr>
          <p:cNvPr id="16" name="Group 15"/>
          <p:cNvGrpSpPr/>
          <p:nvPr/>
        </p:nvGrpSpPr>
        <p:grpSpPr>
          <a:xfrm>
            <a:off x="-671428" y="6271456"/>
            <a:ext cx="13534857" cy="110556"/>
            <a:chOff x="-170626" y="0"/>
            <a:chExt cx="13534857" cy="166915"/>
          </a:xfrm>
        </p:grpSpPr>
        <p:sp>
          <p:nvSpPr>
            <p:cNvPr id="18" name="Parallelogram 17"/>
            <p:cNvSpPr/>
            <p:nvPr/>
          </p:nvSpPr>
          <p:spPr>
            <a:xfrm>
              <a:off x="-170626" y="0"/>
              <a:ext cx="4511619" cy="166915"/>
            </a:xfrm>
            <a:prstGeom prst="parallelogram">
              <a:avLst>
                <a:gd name="adj" fmla="val 114362"/>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19" name="Parallelogram 18"/>
            <p:cNvSpPr/>
            <p:nvPr/>
          </p:nvSpPr>
          <p:spPr>
            <a:xfrm>
              <a:off x="4340993"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20" name="Parallelogram 19"/>
            <p:cNvSpPr/>
            <p:nvPr/>
          </p:nvSpPr>
          <p:spPr>
            <a:xfrm>
              <a:off x="8852612" y="0"/>
              <a:ext cx="4511619" cy="166915"/>
            </a:xfrm>
            <a:prstGeom prst="parallelogram">
              <a:avLst>
                <a:gd name="adj" fmla="val 114362"/>
              </a:avLst>
            </a:prstGeom>
            <a:solidFill>
              <a:srgbClr val="281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grpSp>
      <p:pic>
        <p:nvPicPr>
          <p:cNvPr id="21" name="Picture 20" descr="ATMetzgeLogo.jpg"/>
          <p:cNvPicPr/>
          <p:nvPr/>
        </p:nvPicPr>
        <p:blipFill>
          <a:blip r:embed="rId5"/>
          <a:stretch>
            <a:fillRect/>
          </a:stretch>
        </p:blipFill>
        <p:spPr>
          <a:xfrm>
            <a:off x="10167135" y="6448520"/>
            <a:ext cx="1577929" cy="384428"/>
          </a:xfrm>
          <a:prstGeom prst="rect">
            <a:avLst/>
          </a:prstGeom>
        </p:spPr>
      </p:pic>
      <p:sp>
        <p:nvSpPr>
          <p:cNvPr id="22" name="Text Box 1"/>
          <p:cNvSpPr txBox="1">
            <a:spLocks noChangeArrowheads="1"/>
          </p:cNvSpPr>
          <p:nvPr/>
        </p:nvSpPr>
        <p:spPr bwMode="auto">
          <a:xfrm>
            <a:off x="11482714" y="6653260"/>
            <a:ext cx="571500" cy="181841"/>
          </a:xfrm>
          <a:prstGeom prst="rect">
            <a:avLst/>
          </a:prstGeom>
          <a:noFill/>
          <a:ln>
            <a:noFill/>
          </a:ln>
          <a:extLst/>
        </p:spPr>
        <p:txBody>
          <a:bodyPr rot="0" vert="horz" wrap="square" lIns="91440" tIns="45720" rIns="91440" bIns="45720" anchor="t" anchorCtr="0" upright="1">
            <a:noAutofit/>
          </a:bodyPr>
          <a:lstStyle/>
          <a:p>
            <a:pPr marL="0" marR="0">
              <a:spcBef>
                <a:spcPts val="0"/>
              </a:spcBef>
              <a:spcAft>
                <a:spcPts val="0"/>
              </a:spcAft>
            </a:pPr>
            <a:r>
              <a:rPr lang="en-US" sz="500" b="1" dirty="0">
                <a:solidFill>
                  <a:schemeClr val="tx2">
                    <a:lumMod val="50000"/>
                  </a:schemeClr>
                </a:solidFill>
                <a:effectLst/>
                <a:latin typeface="Arial Narrow" panose="020B0606020202030204" pitchFamily="34" charset="0"/>
                <a:ea typeface="Times New Roman" panose="02020603050405020304" pitchFamily="18" charset="0"/>
              </a:rPr>
              <a:t>RC: 1031898</a:t>
            </a:r>
            <a:endParaRPr lang="en-US" sz="800" dirty="0">
              <a:solidFill>
                <a:schemeClr val="tx2">
                  <a:lumMod val="50000"/>
                </a:schemeClr>
              </a:solidFill>
              <a:effectLst/>
              <a:latin typeface="Times New Roman" panose="02020603050405020304" pitchFamily="18" charset="0"/>
              <a:ea typeface="Times New Roman" panose="02020603050405020304" pitchFamily="18" charset="0"/>
            </a:endParaRPr>
          </a:p>
        </p:txBody>
      </p:sp>
      <p:sp>
        <p:nvSpPr>
          <p:cNvPr id="23" name="Title 1"/>
          <p:cNvSpPr txBox="1">
            <a:spLocks/>
          </p:cNvSpPr>
          <p:nvPr/>
        </p:nvSpPr>
        <p:spPr>
          <a:xfrm>
            <a:off x="760114" y="229402"/>
            <a:ext cx="8909366" cy="83712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smtClean="0">
                <a:solidFill>
                  <a:schemeClr val="tx2">
                    <a:lumMod val="50000"/>
                  </a:schemeClr>
                </a:solidFill>
              </a:rPr>
              <a:t>Our Team</a:t>
            </a:r>
            <a:endParaRPr lang="en-US" sz="3600" dirty="0">
              <a:solidFill>
                <a:schemeClr val="tx2">
                  <a:lumMod val="50000"/>
                </a:schemeClr>
              </a:solidFill>
            </a:endParaRPr>
          </a:p>
        </p:txBody>
      </p:sp>
      <p:grpSp>
        <p:nvGrpSpPr>
          <p:cNvPr id="24" name="Group 23"/>
          <p:cNvGrpSpPr/>
          <p:nvPr/>
        </p:nvGrpSpPr>
        <p:grpSpPr>
          <a:xfrm>
            <a:off x="760114" y="171929"/>
            <a:ext cx="1371600" cy="110556"/>
            <a:chOff x="-170626" y="0"/>
            <a:chExt cx="13534857" cy="166915"/>
          </a:xfrm>
        </p:grpSpPr>
        <p:sp>
          <p:nvSpPr>
            <p:cNvPr id="25" name="Parallelogram 24"/>
            <p:cNvSpPr/>
            <p:nvPr/>
          </p:nvSpPr>
          <p:spPr>
            <a:xfrm>
              <a:off x="-170626" y="0"/>
              <a:ext cx="4511619" cy="166915"/>
            </a:xfrm>
            <a:prstGeom prst="parallelogram">
              <a:avLst>
                <a:gd name="adj" fmla="val 114362"/>
              </a:avLst>
            </a:prstGeom>
            <a:solidFill>
              <a:srgbClr val="849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26" name="Parallelogram 25"/>
            <p:cNvSpPr/>
            <p:nvPr/>
          </p:nvSpPr>
          <p:spPr>
            <a:xfrm>
              <a:off x="4340993"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27" name="Parallelogram 26"/>
            <p:cNvSpPr/>
            <p:nvPr/>
          </p:nvSpPr>
          <p:spPr>
            <a:xfrm>
              <a:off x="8852612" y="0"/>
              <a:ext cx="4511619" cy="166915"/>
            </a:xfrm>
            <a:prstGeom prst="parallelogram">
              <a:avLst>
                <a:gd name="adj" fmla="val 114362"/>
              </a:avLst>
            </a:prstGeom>
            <a:solidFill>
              <a:srgbClr val="281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grpSp>
    </p:spTree>
    <p:extLst>
      <p:ext uri="{BB962C8B-B14F-4D97-AF65-F5344CB8AC3E}">
        <p14:creationId xmlns:p14="http://schemas.microsoft.com/office/powerpoint/2010/main" val="2992449531"/>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71428" y="6271456"/>
            <a:ext cx="13534857" cy="110556"/>
            <a:chOff x="-170626" y="0"/>
            <a:chExt cx="13534857" cy="166915"/>
          </a:xfrm>
        </p:grpSpPr>
        <p:sp>
          <p:nvSpPr>
            <p:cNvPr id="5" name="Parallelogram 4"/>
            <p:cNvSpPr/>
            <p:nvPr/>
          </p:nvSpPr>
          <p:spPr>
            <a:xfrm>
              <a:off x="-170626" y="0"/>
              <a:ext cx="4511619" cy="166915"/>
            </a:xfrm>
            <a:prstGeom prst="parallelogram">
              <a:avLst>
                <a:gd name="adj" fmla="val 114362"/>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Parallelogram 5"/>
            <p:cNvSpPr/>
            <p:nvPr/>
          </p:nvSpPr>
          <p:spPr>
            <a:xfrm>
              <a:off x="4340993"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Parallelogram 6"/>
            <p:cNvSpPr/>
            <p:nvPr/>
          </p:nvSpPr>
          <p:spPr>
            <a:xfrm>
              <a:off x="8852612" y="0"/>
              <a:ext cx="4511619" cy="166915"/>
            </a:xfrm>
            <a:prstGeom prst="parallelogram">
              <a:avLst>
                <a:gd name="adj" fmla="val 114362"/>
              </a:avLst>
            </a:prstGeom>
            <a:solidFill>
              <a:srgbClr val="281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pic>
        <p:nvPicPr>
          <p:cNvPr id="8" name="Picture 7" descr="ATMetzgeLogo.jpg"/>
          <p:cNvPicPr/>
          <p:nvPr/>
        </p:nvPicPr>
        <p:blipFill>
          <a:blip r:embed="rId2"/>
          <a:stretch>
            <a:fillRect/>
          </a:stretch>
        </p:blipFill>
        <p:spPr>
          <a:xfrm>
            <a:off x="10167135" y="6448520"/>
            <a:ext cx="1577929" cy="384428"/>
          </a:xfrm>
          <a:prstGeom prst="rect">
            <a:avLst/>
          </a:prstGeom>
        </p:spPr>
      </p:pic>
      <p:sp>
        <p:nvSpPr>
          <p:cNvPr id="9" name="Text Box 1"/>
          <p:cNvSpPr txBox="1">
            <a:spLocks noChangeArrowheads="1"/>
          </p:cNvSpPr>
          <p:nvPr/>
        </p:nvSpPr>
        <p:spPr bwMode="auto">
          <a:xfrm>
            <a:off x="11482714" y="6653260"/>
            <a:ext cx="571500" cy="181841"/>
          </a:xfrm>
          <a:prstGeom prst="rect">
            <a:avLst/>
          </a:prstGeom>
          <a:noFill/>
          <a:ln>
            <a:noFill/>
          </a:ln>
          <a:extLst/>
        </p:spPr>
        <p:txBody>
          <a:bodyPr rot="0" vert="horz" wrap="square" lIns="91440" tIns="45720" rIns="91440" bIns="45720" anchor="t" anchorCtr="0" upright="1">
            <a:noAutofit/>
          </a:bodyPr>
          <a:lstStyle/>
          <a:p>
            <a:r>
              <a:rPr lang="en-US" sz="500" b="1" dirty="0">
                <a:solidFill>
                  <a:srgbClr val="0F243E"/>
                </a:solidFill>
                <a:latin typeface="Arial Narrow" panose="020B0606020202030204" pitchFamily="34" charset="0"/>
                <a:ea typeface="Times New Roman" panose="02020603050405020304" pitchFamily="18" charset="0"/>
              </a:rPr>
              <a:t>RC: 1031898</a:t>
            </a:r>
            <a:endParaRPr lang="en-US" sz="800" dirty="0">
              <a:solidFill>
                <a:prstClr val="black"/>
              </a:solidFill>
              <a:latin typeface="Times New Roman" panose="02020603050405020304" pitchFamily="18" charset="0"/>
              <a:ea typeface="Times New Roman" panose="02020603050405020304" pitchFamily="18" charset="0"/>
            </a:endParaRPr>
          </a:p>
        </p:txBody>
      </p:sp>
      <p:sp>
        <p:nvSpPr>
          <p:cNvPr id="10" name="Title 1"/>
          <p:cNvSpPr>
            <a:spLocks noGrp="1"/>
          </p:cNvSpPr>
          <p:nvPr>
            <p:ph type="title"/>
          </p:nvPr>
        </p:nvSpPr>
        <p:spPr>
          <a:xfrm>
            <a:off x="760114" y="168442"/>
            <a:ext cx="8909366" cy="837127"/>
          </a:xfrm>
        </p:spPr>
        <p:txBody>
          <a:bodyPr/>
          <a:lstStyle/>
          <a:p>
            <a:r>
              <a:rPr lang="en-US" sz="3600" dirty="0" smtClean="0"/>
              <a:t>Next Steps</a:t>
            </a:r>
            <a:endParaRPr lang="en-US" dirty="0"/>
          </a:p>
        </p:txBody>
      </p:sp>
      <p:grpSp>
        <p:nvGrpSpPr>
          <p:cNvPr id="11" name="Group 10"/>
          <p:cNvGrpSpPr/>
          <p:nvPr/>
        </p:nvGrpSpPr>
        <p:grpSpPr>
          <a:xfrm>
            <a:off x="760114" y="171929"/>
            <a:ext cx="1371600" cy="110556"/>
            <a:chOff x="-170626" y="0"/>
            <a:chExt cx="13534857" cy="166915"/>
          </a:xfrm>
        </p:grpSpPr>
        <p:sp>
          <p:nvSpPr>
            <p:cNvPr id="12" name="Parallelogram 11"/>
            <p:cNvSpPr/>
            <p:nvPr/>
          </p:nvSpPr>
          <p:spPr>
            <a:xfrm>
              <a:off x="-170626" y="0"/>
              <a:ext cx="4511619" cy="166915"/>
            </a:xfrm>
            <a:prstGeom prst="parallelogram">
              <a:avLst>
                <a:gd name="adj" fmla="val 114362"/>
              </a:avLst>
            </a:prstGeom>
            <a:solidFill>
              <a:srgbClr val="849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Parallelogram 12"/>
            <p:cNvSpPr/>
            <p:nvPr/>
          </p:nvSpPr>
          <p:spPr>
            <a:xfrm>
              <a:off x="4340993"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Parallelogram 13"/>
            <p:cNvSpPr/>
            <p:nvPr/>
          </p:nvSpPr>
          <p:spPr>
            <a:xfrm>
              <a:off x="8852612" y="0"/>
              <a:ext cx="4511619" cy="166915"/>
            </a:xfrm>
            <a:prstGeom prst="parallelogram">
              <a:avLst>
                <a:gd name="adj" fmla="val 114362"/>
              </a:avLst>
            </a:prstGeom>
            <a:solidFill>
              <a:srgbClr val="281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22" name="Content Placeholder 1"/>
          <p:cNvSpPr>
            <a:spLocks noGrp="1"/>
          </p:cNvSpPr>
          <p:nvPr>
            <p:ph idx="1"/>
          </p:nvPr>
        </p:nvSpPr>
        <p:spPr>
          <a:xfrm>
            <a:off x="838200" y="1245870"/>
            <a:ext cx="10515600" cy="4742498"/>
          </a:xfrm>
        </p:spPr>
        <p:txBody>
          <a:bodyPr>
            <a:normAutofit/>
          </a:bodyPr>
          <a:lstStyle/>
          <a:p>
            <a:r>
              <a:rPr lang="en-US" dirty="0" smtClean="0">
                <a:latin typeface="+mj-lt"/>
                <a:cs typeface="Arial" panose="020B0604020202020204" pitchFamily="34" charset="0"/>
              </a:rPr>
              <a:t>Execute MOU with </a:t>
            </a:r>
            <a:r>
              <a:rPr lang="en-US" dirty="0" smtClean="0">
                <a:latin typeface="+mj-lt"/>
                <a:cs typeface="Arial" panose="020B0604020202020204" pitchFamily="34" charset="0"/>
              </a:rPr>
              <a:t>Client</a:t>
            </a:r>
            <a:endParaRPr lang="en-US" dirty="0" smtClean="0">
              <a:latin typeface="+mj-lt"/>
              <a:cs typeface="Arial" panose="020B0604020202020204" pitchFamily="34" charset="0"/>
            </a:endParaRPr>
          </a:p>
          <a:p>
            <a:r>
              <a:rPr lang="en-US" dirty="0" smtClean="0">
                <a:latin typeface="+mj-lt"/>
                <a:cs typeface="Arial" panose="020B0604020202020204" pitchFamily="34" charset="0"/>
              </a:rPr>
              <a:t>Agree way forward and modalities</a:t>
            </a:r>
          </a:p>
          <a:p>
            <a:r>
              <a:rPr lang="en-US" dirty="0" smtClean="0">
                <a:latin typeface="+mj-lt"/>
                <a:cs typeface="Arial" panose="020B0604020202020204" pitchFamily="34" charset="0"/>
              </a:rPr>
              <a:t>Obtain approvals</a:t>
            </a:r>
          </a:p>
          <a:p>
            <a:r>
              <a:rPr lang="en-US" dirty="0" smtClean="0">
                <a:latin typeface="+mj-lt"/>
                <a:cs typeface="Arial" panose="020B0604020202020204" pitchFamily="34" charset="0"/>
              </a:rPr>
              <a:t>Develop implementation roadmap</a:t>
            </a:r>
          </a:p>
          <a:p>
            <a:r>
              <a:rPr lang="en-US" dirty="0">
                <a:latin typeface="+mj-lt"/>
                <a:cs typeface="Arial" panose="020B0604020202020204" pitchFamily="34" charset="0"/>
              </a:rPr>
              <a:t>Demonstrate </a:t>
            </a:r>
            <a:r>
              <a:rPr lang="en-US" dirty="0" smtClean="0">
                <a:latin typeface="+mj-lt"/>
                <a:cs typeface="Arial" panose="020B0604020202020204" pitchFamily="34" charset="0"/>
              </a:rPr>
              <a:t>METCORE System </a:t>
            </a:r>
            <a:r>
              <a:rPr lang="en-US" dirty="0">
                <a:latin typeface="+mj-lt"/>
                <a:cs typeface="Arial" panose="020B0604020202020204" pitchFamily="34" charset="0"/>
              </a:rPr>
              <a:t>capabilities to stakeholders</a:t>
            </a:r>
          </a:p>
          <a:p>
            <a:r>
              <a:rPr lang="en-US" dirty="0" smtClean="0">
                <a:latin typeface="+mj-lt"/>
                <a:cs typeface="Arial" panose="020B0604020202020204" pitchFamily="34" charset="0"/>
              </a:rPr>
              <a:t>Engage stakeholders, </a:t>
            </a:r>
            <a:r>
              <a:rPr lang="en-US" dirty="0" smtClean="0">
                <a:latin typeface="+mj-lt"/>
                <a:cs typeface="Arial" panose="020B0604020202020204" pitchFamily="34" charset="0"/>
              </a:rPr>
              <a:t>develop and build </a:t>
            </a:r>
            <a:r>
              <a:rPr lang="en-US" dirty="0" smtClean="0">
                <a:latin typeface="+mj-lt"/>
                <a:cs typeface="Arial" panose="020B0604020202020204" pitchFamily="34" charset="0"/>
              </a:rPr>
              <a:t>strategic model </a:t>
            </a:r>
            <a:r>
              <a:rPr lang="en-US" dirty="0" smtClean="0">
                <a:latin typeface="+mj-lt"/>
                <a:cs typeface="Arial" panose="020B0604020202020204" pitchFamily="34" charset="0"/>
              </a:rPr>
              <a:t>and assess change readiness</a:t>
            </a:r>
          </a:p>
          <a:p>
            <a:r>
              <a:rPr lang="en-US" dirty="0" smtClean="0">
                <a:latin typeface="+mj-lt"/>
                <a:cs typeface="Arial" panose="020B0604020202020204" pitchFamily="34" charset="0"/>
              </a:rPr>
              <a:t>Execute change management plan</a:t>
            </a:r>
          </a:p>
          <a:p>
            <a:r>
              <a:rPr lang="en-US" dirty="0" smtClean="0">
                <a:latin typeface="+mj-lt"/>
                <a:cs typeface="Arial" panose="020B0604020202020204" pitchFamily="34" charset="0"/>
              </a:rPr>
              <a:t>Deploy platform and provide ongoing support</a:t>
            </a:r>
            <a:endParaRPr lang="en-US" dirty="0">
              <a:latin typeface="+mj-lt"/>
              <a:cs typeface="Arial" panose="020B0604020202020204" pitchFamily="34" charset="0"/>
            </a:endParaRPr>
          </a:p>
        </p:txBody>
      </p:sp>
    </p:spTree>
    <p:extLst>
      <p:ext uri="{BB962C8B-B14F-4D97-AF65-F5344CB8AC3E}">
        <p14:creationId xmlns:p14="http://schemas.microsoft.com/office/powerpoint/2010/main" val="2034733300"/>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p:cNvSpPr>
            <a:spLocks noGrp="1"/>
          </p:cNvSpPr>
          <p:nvPr>
            <p:ph type="body" sz="quarter" idx="12"/>
          </p:nvPr>
        </p:nvSpPr>
        <p:spPr>
          <a:xfrm>
            <a:off x="721891" y="2272644"/>
            <a:ext cx="8915404" cy="807323"/>
          </a:xfrm>
        </p:spPr>
        <p:txBody>
          <a:bodyPr>
            <a:normAutofit/>
          </a:bodyPr>
          <a:lstStyle/>
          <a:p>
            <a:pPr marL="0" indent="0">
              <a:buNone/>
            </a:pPr>
            <a:r>
              <a:rPr lang="en-US" sz="6000" b="1" dirty="0" smtClean="0"/>
              <a:t>thank </a:t>
            </a:r>
            <a:r>
              <a:rPr lang="en-US" sz="6000" b="1" dirty="0"/>
              <a:t>you!</a:t>
            </a:r>
          </a:p>
          <a:p>
            <a:pPr marL="0" indent="0">
              <a:buNone/>
            </a:pPr>
            <a:endParaRPr lang="en-US" sz="6000" dirty="0"/>
          </a:p>
        </p:txBody>
      </p:sp>
      <p:sp>
        <p:nvSpPr>
          <p:cNvPr id="3" name="TextBox 2"/>
          <p:cNvSpPr txBox="1"/>
          <p:nvPr/>
        </p:nvSpPr>
        <p:spPr>
          <a:xfrm>
            <a:off x="4734890" y="4953347"/>
            <a:ext cx="2722220" cy="1232645"/>
          </a:xfrm>
          <a:prstGeom prst="rect">
            <a:avLst/>
          </a:prstGeom>
          <a:noFill/>
        </p:spPr>
        <p:txBody>
          <a:bodyPr wrap="none" rtlCol="0">
            <a:spAutoFit/>
          </a:bodyPr>
          <a:lstStyle/>
          <a:p>
            <a:pPr lvl="0" algn="ctr" latinLnBrk="1">
              <a:lnSpc>
                <a:spcPct val="95000"/>
              </a:lnSpc>
              <a:spcBef>
                <a:spcPct val="0"/>
              </a:spcBef>
              <a:spcAft>
                <a:spcPct val="0"/>
              </a:spcAft>
            </a:pPr>
            <a:r>
              <a:rPr lang="en-US" altLang="ko-KR" sz="1100" b="1" dirty="0">
                <a:solidFill>
                  <a:schemeClr val="bg1"/>
                </a:solidFill>
                <a:ea typeface="Roboto Light" panose="02000000000000000000" pitchFamily="2" charset="0"/>
                <a:cs typeface="Tahoma" pitchFamily="34" charset="0"/>
              </a:rPr>
              <a:t>Contact Us</a:t>
            </a:r>
          </a:p>
          <a:p>
            <a:pPr lvl="0" algn="ctr" latinLnBrk="1">
              <a:lnSpc>
                <a:spcPct val="95000"/>
              </a:lnSpc>
              <a:spcBef>
                <a:spcPct val="0"/>
              </a:spcBef>
              <a:spcAft>
                <a:spcPct val="0"/>
              </a:spcAft>
            </a:pPr>
            <a:endParaRPr lang="en-US" altLang="ko-KR" sz="1200" dirty="0">
              <a:solidFill>
                <a:schemeClr val="bg1"/>
              </a:solidFill>
              <a:ea typeface="Roboto Light" panose="02000000000000000000" pitchFamily="2" charset="0"/>
              <a:cs typeface="Tahoma" pitchFamily="34" charset="0"/>
            </a:endParaRPr>
          </a:p>
          <a:p>
            <a:pPr lvl="0" algn="ctr" latinLnBrk="1">
              <a:lnSpc>
                <a:spcPct val="95000"/>
              </a:lnSpc>
              <a:spcBef>
                <a:spcPct val="0"/>
              </a:spcBef>
              <a:spcAft>
                <a:spcPct val="0"/>
              </a:spcAft>
            </a:pPr>
            <a:r>
              <a:rPr lang="en-US" altLang="ko-KR" sz="1100" b="1" dirty="0" smtClean="0">
                <a:solidFill>
                  <a:schemeClr val="bg1"/>
                </a:solidFill>
                <a:latin typeface="+mj-lt"/>
                <a:ea typeface="Roboto Light" panose="02000000000000000000" pitchFamily="2" charset="0"/>
                <a:cs typeface="Tahoma" pitchFamily="34" charset="0"/>
              </a:rPr>
              <a:t>Address: 114 Herbert Macaulay way, </a:t>
            </a:r>
            <a:br>
              <a:rPr lang="en-US" altLang="ko-KR" sz="1100" b="1" dirty="0" smtClean="0">
                <a:solidFill>
                  <a:schemeClr val="bg1"/>
                </a:solidFill>
                <a:latin typeface="+mj-lt"/>
                <a:ea typeface="Roboto Light" panose="02000000000000000000" pitchFamily="2" charset="0"/>
                <a:cs typeface="Tahoma" pitchFamily="34" charset="0"/>
              </a:rPr>
            </a:br>
            <a:r>
              <a:rPr lang="en-US" altLang="ko-KR" sz="1100" b="1" dirty="0" smtClean="0">
                <a:solidFill>
                  <a:schemeClr val="bg1"/>
                </a:solidFill>
                <a:latin typeface="+mj-lt"/>
                <a:ea typeface="Roboto Light" panose="02000000000000000000" pitchFamily="2" charset="0"/>
                <a:cs typeface="Tahoma" pitchFamily="34" charset="0"/>
              </a:rPr>
              <a:t>Ebute-Metta East, Yaba. Lagos</a:t>
            </a:r>
          </a:p>
          <a:p>
            <a:pPr lvl="0" algn="ctr" latinLnBrk="1">
              <a:lnSpc>
                <a:spcPct val="95000"/>
              </a:lnSpc>
              <a:spcBef>
                <a:spcPct val="0"/>
              </a:spcBef>
              <a:spcAft>
                <a:spcPct val="0"/>
              </a:spcAft>
            </a:pPr>
            <a:r>
              <a:rPr lang="en-US" altLang="ko-KR" sz="1100" b="1" dirty="0" smtClean="0">
                <a:solidFill>
                  <a:schemeClr val="bg1"/>
                </a:solidFill>
                <a:latin typeface="+mj-lt"/>
                <a:ea typeface="Roboto Light" panose="02000000000000000000" pitchFamily="2" charset="0"/>
                <a:cs typeface="Tahoma" pitchFamily="34" charset="0"/>
              </a:rPr>
              <a:t>Tel</a:t>
            </a:r>
            <a:r>
              <a:rPr lang="en-US" altLang="ko-KR" sz="1100" b="1" dirty="0">
                <a:solidFill>
                  <a:schemeClr val="bg1"/>
                </a:solidFill>
                <a:latin typeface="+mj-lt"/>
                <a:ea typeface="Roboto Light" panose="02000000000000000000" pitchFamily="2" charset="0"/>
                <a:cs typeface="Tahoma" pitchFamily="34" charset="0"/>
              </a:rPr>
              <a:t>: </a:t>
            </a:r>
            <a:r>
              <a:rPr lang="en-US" altLang="ko-KR" sz="1100" b="1" dirty="0" smtClean="0">
                <a:solidFill>
                  <a:schemeClr val="bg1"/>
                </a:solidFill>
                <a:latin typeface="+mj-lt"/>
                <a:ea typeface="Roboto Light" panose="02000000000000000000" pitchFamily="2" charset="0"/>
                <a:cs typeface="Tahoma" pitchFamily="34" charset="0"/>
              </a:rPr>
              <a:t>(+234) 0802295153</a:t>
            </a:r>
            <a:endParaRPr lang="en-US" altLang="ko-KR" sz="1100" b="1" dirty="0">
              <a:solidFill>
                <a:schemeClr val="bg1"/>
              </a:solidFill>
              <a:latin typeface="+mj-lt"/>
              <a:ea typeface="Roboto Light" panose="02000000000000000000" pitchFamily="2" charset="0"/>
              <a:cs typeface="Tahoma" pitchFamily="34" charset="0"/>
            </a:endParaRPr>
          </a:p>
          <a:p>
            <a:pPr lvl="0" algn="ctr" latinLnBrk="1">
              <a:lnSpc>
                <a:spcPct val="95000"/>
              </a:lnSpc>
              <a:spcBef>
                <a:spcPct val="0"/>
              </a:spcBef>
              <a:spcAft>
                <a:spcPct val="0"/>
              </a:spcAft>
            </a:pPr>
            <a:r>
              <a:rPr lang="en-US" altLang="ko-KR" sz="1100" b="1" dirty="0">
                <a:solidFill>
                  <a:schemeClr val="bg1"/>
                </a:solidFill>
                <a:latin typeface="+mj-lt"/>
                <a:ea typeface="Roboto Light" panose="02000000000000000000" pitchFamily="2" charset="0"/>
                <a:cs typeface="Tahoma" pitchFamily="34" charset="0"/>
              </a:rPr>
              <a:t>Web Site</a:t>
            </a:r>
            <a:r>
              <a:rPr lang="en-US" altLang="ko-KR" sz="1100" b="1" dirty="0" smtClean="0">
                <a:solidFill>
                  <a:schemeClr val="bg1"/>
                </a:solidFill>
                <a:latin typeface="+mj-lt"/>
                <a:ea typeface="Roboto Light" panose="02000000000000000000" pitchFamily="2" charset="0"/>
                <a:cs typeface="Tahoma" pitchFamily="34" charset="0"/>
              </a:rPr>
              <a:t>: www.atmetzger.com</a:t>
            </a:r>
            <a:endParaRPr lang="en-US" altLang="ko-KR" sz="1100" b="1" dirty="0">
              <a:solidFill>
                <a:schemeClr val="bg1"/>
              </a:solidFill>
              <a:latin typeface="+mj-lt"/>
              <a:ea typeface="Roboto Light" panose="02000000000000000000" pitchFamily="2" charset="0"/>
              <a:cs typeface="Tahoma" pitchFamily="34" charset="0"/>
            </a:endParaRPr>
          </a:p>
          <a:p>
            <a:pPr lvl="0" algn="ctr" latinLnBrk="1">
              <a:lnSpc>
                <a:spcPct val="95000"/>
              </a:lnSpc>
              <a:spcBef>
                <a:spcPct val="0"/>
              </a:spcBef>
              <a:spcAft>
                <a:spcPct val="0"/>
              </a:spcAft>
            </a:pPr>
            <a:r>
              <a:rPr lang="en-US" altLang="ko-KR" sz="1100" b="1" dirty="0">
                <a:solidFill>
                  <a:schemeClr val="bg1"/>
                </a:solidFill>
                <a:latin typeface="+mj-lt"/>
                <a:ea typeface="Roboto Light" panose="02000000000000000000" pitchFamily="2" charset="0"/>
                <a:cs typeface="Tahoma" pitchFamily="34" charset="0"/>
              </a:rPr>
              <a:t>E-mail: </a:t>
            </a:r>
            <a:r>
              <a:rPr lang="en-US" altLang="ko-KR" sz="1100" b="1" dirty="0" smtClean="0">
                <a:solidFill>
                  <a:schemeClr val="bg1"/>
                </a:solidFill>
                <a:latin typeface="+mj-lt"/>
                <a:ea typeface="Roboto Light" panose="02000000000000000000" pitchFamily="2" charset="0"/>
                <a:cs typeface="Tahoma" pitchFamily="34" charset="0"/>
              </a:rPr>
              <a:t>info@atmetzger.com</a:t>
            </a:r>
            <a:endParaRPr lang="en-US" altLang="ko-KR" sz="1100" b="1" dirty="0">
              <a:solidFill>
                <a:schemeClr val="bg1"/>
              </a:solidFill>
              <a:latin typeface="+mj-lt"/>
              <a:ea typeface="Roboto Light" panose="02000000000000000000" pitchFamily="2" charset="0"/>
              <a:cs typeface="Tahoma" pitchFamily="34" charset="0"/>
            </a:endParaRPr>
          </a:p>
        </p:txBody>
      </p:sp>
      <p:sp>
        <p:nvSpPr>
          <p:cNvPr id="5" name="TextBox 4"/>
          <p:cNvSpPr txBox="1"/>
          <p:nvPr/>
        </p:nvSpPr>
        <p:spPr>
          <a:xfrm>
            <a:off x="4883215" y="6215040"/>
            <a:ext cx="2784154" cy="289441"/>
          </a:xfrm>
          <a:prstGeom prst="roundRect">
            <a:avLst/>
          </a:prstGeom>
          <a:solidFill>
            <a:schemeClr val="bg1">
              <a:lumMod val="85000"/>
            </a:schemeClr>
          </a:solidFill>
          <a:scene3d>
            <a:camera prst="orthographicFront"/>
            <a:lightRig rig="threePt" dir="t"/>
          </a:scene3d>
          <a:sp3d prstMaterial="matte"/>
        </p:spPr>
        <p:txBody>
          <a:bodyPr wrap="none" rtlCol="0">
            <a:spAutoFit/>
          </a:bodyPr>
          <a:lstStyle/>
          <a:p>
            <a:r>
              <a:rPr lang="en-US" sz="1100" dirty="0" smtClean="0">
                <a:solidFill>
                  <a:schemeClr val="tx1">
                    <a:lumMod val="85000"/>
                    <a:lumOff val="15000"/>
                  </a:schemeClr>
                </a:solidFill>
                <a:ea typeface="Open Sans Extrabold" panose="020B0906030804020204" pitchFamily="34" charset="0"/>
                <a:cs typeface="Open Sans Extrabold" panose="020B0906030804020204" pitchFamily="34" charset="0"/>
              </a:rPr>
              <a:t>www.metcore-app.azurewebsites.net</a:t>
            </a:r>
            <a:endParaRPr lang="en-US" sz="1100" dirty="0">
              <a:solidFill>
                <a:schemeClr val="tx1">
                  <a:lumMod val="85000"/>
                  <a:lumOff val="15000"/>
                </a:schemeClr>
              </a:solidFill>
              <a:ea typeface="Open Sans Extrabold" panose="020B0906030804020204" pitchFamily="34" charset="0"/>
              <a:cs typeface="Open Sans Extrabold" panose="020B0906030804020204" pitchFamily="34" charset="0"/>
            </a:endParaRPr>
          </a:p>
        </p:txBody>
      </p:sp>
      <p:grpSp>
        <p:nvGrpSpPr>
          <p:cNvPr id="6" name="Group 5"/>
          <p:cNvGrpSpPr/>
          <p:nvPr/>
        </p:nvGrpSpPr>
        <p:grpSpPr>
          <a:xfrm flipH="1">
            <a:off x="6294103" y="-552867"/>
            <a:ext cx="6065301" cy="4996529"/>
            <a:chOff x="5853113" y="3243263"/>
            <a:chExt cx="1081088" cy="890587"/>
          </a:xfrm>
          <a:solidFill>
            <a:schemeClr val="bg1">
              <a:alpha val="10000"/>
            </a:schemeClr>
          </a:solidFill>
        </p:grpSpPr>
        <p:sp>
          <p:nvSpPr>
            <p:cNvPr id="7" name="Freeform 93"/>
            <p:cNvSpPr>
              <a:spLocks/>
            </p:cNvSpPr>
            <p:nvPr/>
          </p:nvSpPr>
          <p:spPr bwMode="auto">
            <a:xfrm>
              <a:off x="5853113" y="3308350"/>
              <a:ext cx="942975" cy="825500"/>
            </a:xfrm>
            <a:custGeom>
              <a:avLst/>
              <a:gdLst>
                <a:gd name="T0" fmla="*/ 2299 w 2969"/>
                <a:gd name="T1" fmla="*/ 245 h 2598"/>
                <a:gd name="T2" fmla="*/ 2948 w 2969"/>
                <a:gd name="T3" fmla="*/ 990 h 2598"/>
                <a:gd name="T4" fmla="*/ 2667 w 2969"/>
                <a:gd name="T5" fmla="*/ 1682 h 2598"/>
                <a:gd name="T6" fmla="*/ 2569 w 2969"/>
                <a:gd name="T7" fmla="*/ 1879 h 2598"/>
                <a:gd name="T8" fmla="*/ 2414 w 2969"/>
                <a:gd name="T9" fmla="*/ 2022 h 2598"/>
                <a:gd name="T10" fmla="*/ 2216 w 2969"/>
                <a:gd name="T11" fmla="*/ 2150 h 2598"/>
                <a:gd name="T12" fmla="*/ 2089 w 2969"/>
                <a:gd name="T13" fmla="*/ 2346 h 2598"/>
                <a:gd name="T14" fmla="*/ 1945 w 2969"/>
                <a:gd name="T15" fmla="*/ 2499 h 2598"/>
                <a:gd name="T16" fmla="*/ 1747 w 2969"/>
                <a:gd name="T17" fmla="*/ 2598 h 2598"/>
                <a:gd name="T18" fmla="*/ 1218 w 2969"/>
                <a:gd name="T19" fmla="*/ 2413 h 2598"/>
                <a:gd name="T20" fmla="*/ 1050 w 2969"/>
                <a:gd name="T21" fmla="*/ 2434 h 2598"/>
                <a:gd name="T22" fmla="*/ 955 w 2969"/>
                <a:gd name="T23" fmla="*/ 2280 h 2598"/>
                <a:gd name="T24" fmla="*/ 927 w 2969"/>
                <a:gd name="T25" fmla="*/ 2225 h 2598"/>
                <a:gd name="T26" fmla="*/ 761 w 2969"/>
                <a:gd name="T27" fmla="*/ 2155 h 2598"/>
                <a:gd name="T28" fmla="*/ 752 w 2969"/>
                <a:gd name="T29" fmla="*/ 1985 h 2598"/>
                <a:gd name="T30" fmla="*/ 625 w 2969"/>
                <a:gd name="T31" fmla="*/ 1997 h 2598"/>
                <a:gd name="T32" fmla="*/ 506 w 2969"/>
                <a:gd name="T33" fmla="*/ 1858 h 2598"/>
                <a:gd name="T34" fmla="*/ 500 w 2969"/>
                <a:gd name="T35" fmla="*/ 1770 h 2598"/>
                <a:gd name="T36" fmla="*/ 330 w 2969"/>
                <a:gd name="T37" fmla="*/ 1729 h 2598"/>
                <a:gd name="T38" fmla="*/ 290 w 2969"/>
                <a:gd name="T39" fmla="*/ 1560 h 2598"/>
                <a:gd name="T40" fmla="*/ 0 w 2969"/>
                <a:gd name="T41" fmla="*/ 925 h 2598"/>
                <a:gd name="T42" fmla="*/ 89 w 2969"/>
                <a:gd name="T43" fmla="*/ 856 h 2598"/>
                <a:gd name="T44" fmla="*/ 643 w 2969"/>
                <a:gd name="T45" fmla="*/ 1269 h 2598"/>
                <a:gd name="T46" fmla="*/ 788 w 2969"/>
                <a:gd name="T47" fmla="*/ 1388 h 2598"/>
                <a:gd name="T48" fmla="*/ 777 w 2969"/>
                <a:gd name="T49" fmla="*/ 1512 h 2598"/>
                <a:gd name="T50" fmla="*/ 948 w 2969"/>
                <a:gd name="T51" fmla="*/ 1523 h 2598"/>
                <a:gd name="T52" fmla="*/ 1017 w 2969"/>
                <a:gd name="T53" fmla="*/ 1687 h 2598"/>
                <a:gd name="T54" fmla="*/ 1073 w 2969"/>
                <a:gd name="T55" fmla="*/ 1715 h 2598"/>
                <a:gd name="T56" fmla="*/ 1227 w 2969"/>
                <a:gd name="T57" fmla="*/ 1810 h 2598"/>
                <a:gd name="T58" fmla="*/ 1207 w 2969"/>
                <a:gd name="T59" fmla="*/ 1976 h 2598"/>
                <a:gd name="T60" fmla="*/ 1374 w 2969"/>
                <a:gd name="T61" fmla="*/ 1956 h 2598"/>
                <a:gd name="T62" fmla="*/ 1470 w 2969"/>
                <a:gd name="T63" fmla="*/ 2110 h 2598"/>
                <a:gd name="T64" fmla="*/ 1753 w 2969"/>
                <a:gd name="T65" fmla="*/ 2457 h 2598"/>
                <a:gd name="T66" fmla="*/ 1849 w 2969"/>
                <a:gd name="T67" fmla="*/ 2378 h 2598"/>
                <a:gd name="T68" fmla="*/ 1601 w 2969"/>
                <a:gd name="T69" fmla="*/ 2071 h 2598"/>
                <a:gd name="T70" fmla="*/ 1669 w 2969"/>
                <a:gd name="T71" fmla="*/ 1983 h 2598"/>
                <a:gd name="T72" fmla="*/ 1979 w 2969"/>
                <a:gd name="T73" fmla="*/ 2233 h 2598"/>
                <a:gd name="T74" fmla="*/ 2073 w 2969"/>
                <a:gd name="T75" fmla="*/ 2154 h 2598"/>
                <a:gd name="T76" fmla="*/ 1825 w 2969"/>
                <a:gd name="T77" fmla="*/ 1847 h 2598"/>
                <a:gd name="T78" fmla="*/ 1894 w 2969"/>
                <a:gd name="T79" fmla="*/ 1759 h 2598"/>
                <a:gd name="T80" fmla="*/ 2204 w 2969"/>
                <a:gd name="T81" fmla="*/ 2010 h 2598"/>
                <a:gd name="T82" fmla="*/ 2299 w 2969"/>
                <a:gd name="T83" fmla="*/ 1930 h 2598"/>
                <a:gd name="T84" fmla="*/ 2050 w 2969"/>
                <a:gd name="T85" fmla="*/ 1623 h 2598"/>
                <a:gd name="T86" fmla="*/ 2119 w 2969"/>
                <a:gd name="T87" fmla="*/ 1535 h 2598"/>
                <a:gd name="T88" fmla="*/ 2429 w 2969"/>
                <a:gd name="T89" fmla="*/ 1786 h 2598"/>
                <a:gd name="T90" fmla="*/ 2524 w 2969"/>
                <a:gd name="T91" fmla="*/ 1707 h 2598"/>
                <a:gd name="T92" fmla="*/ 2491 w 2969"/>
                <a:gd name="T93" fmla="*/ 1628 h 2598"/>
                <a:gd name="T94" fmla="*/ 2345 w 2969"/>
                <a:gd name="T95" fmla="*/ 1482 h 2598"/>
                <a:gd name="T96" fmla="*/ 2108 w 2969"/>
                <a:gd name="T97" fmla="*/ 1246 h 2598"/>
                <a:gd name="T98" fmla="*/ 1852 w 2969"/>
                <a:gd name="T99" fmla="*/ 992 h 2598"/>
                <a:gd name="T100" fmla="*/ 1651 w 2969"/>
                <a:gd name="T101" fmla="*/ 793 h 2598"/>
                <a:gd name="T102" fmla="*/ 1571 w 2969"/>
                <a:gd name="T103" fmla="*/ 723 h 2598"/>
                <a:gd name="T104" fmla="*/ 1459 w 2969"/>
                <a:gd name="T105" fmla="*/ 771 h 2598"/>
                <a:gd name="T106" fmla="*/ 1253 w 2969"/>
                <a:gd name="T107" fmla="*/ 1094 h 2598"/>
                <a:gd name="T108" fmla="*/ 998 w 2969"/>
                <a:gd name="T109" fmla="*/ 1173 h 2598"/>
                <a:gd name="T110" fmla="*/ 813 w 2969"/>
                <a:gd name="T111" fmla="*/ 1027 h 2598"/>
                <a:gd name="T112" fmla="*/ 1087 w 2969"/>
                <a:gd name="T113" fmla="*/ 208 h 2598"/>
                <a:gd name="T114" fmla="*/ 1183 w 2969"/>
                <a:gd name="T115" fmla="*/ 96 h 2598"/>
                <a:gd name="T116" fmla="*/ 1368 w 2969"/>
                <a:gd name="T117" fmla="*/ 10 h 2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69" h="2598">
                  <a:moveTo>
                    <a:pt x="1483" y="0"/>
                  </a:moveTo>
                  <a:lnTo>
                    <a:pt x="1526" y="3"/>
                  </a:lnTo>
                  <a:lnTo>
                    <a:pt x="1572" y="11"/>
                  </a:lnTo>
                  <a:lnTo>
                    <a:pt x="1620" y="24"/>
                  </a:lnTo>
                  <a:lnTo>
                    <a:pt x="2269" y="227"/>
                  </a:lnTo>
                  <a:lnTo>
                    <a:pt x="2285" y="234"/>
                  </a:lnTo>
                  <a:lnTo>
                    <a:pt x="2299" y="245"/>
                  </a:lnTo>
                  <a:lnTo>
                    <a:pt x="2948" y="890"/>
                  </a:lnTo>
                  <a:lnTo>
                    <a:pt x="2959" y="906"/>
                  </a:lnTo>
                  <a:lnTo>
                    <a:pt x="2967" y="923"/>
                  </a:lnTo>
                  <a:lnTo>
                    <a:pt x="2969" y="940"/>
                  </a:lnTo>
                  <a:lnTo>
                    <a:pt x="2967" y="958"/>
                  </a:lnTo>
                  <a:lnTo>
                    <a:pt x="2959" y="975"/>
                  </a:lnTo>
                  <a:lnTo>
                    <a:pt x="2948" y="990"/>
                  </a:lnTo>
                  <a:lnTo>
                    <a:pt x="2499" y="1437"/>
                  </a:lnTo>
                  <a:lnTo>
                    <a:pt x="2608" y="1546"/>
                  </a:lnTo>
                  <a:lnTo>
                    <a:pt x="2629" y="1569"/>
                  </a:lnTo>
                  <a:lnTo>
                    <a:pt x="2645" y="1595"/>
                  </a:lnTo>
                  <a:lnTo>
                    <a:pt x="2656" y="1623"/>
                  </a:lnTo>
                  <a:lnTo>
                    <a:pt x="2663" y="1652"/>
                  </a:lnTo>
                  <a:lnTo>
                    <a:pt x="2667" y="1682"/>
                  </a:lnTo>
                  <a:lnTo>
                    <a:pt x="2665" y="1714"/>
                  </a:lnTo>
                  <a:lnTo>
                    <a:pt x="2660" y="1744"/>
                  </a:lnTo>
                  <a:lnTo>
                    <a:pt x="2651" y="1774"/>
                  </a:lnTo>
                  <a:lnTo>
                    <a:pt x="2636" y="1803"/>
                  </a:lnTo>
                  <a:lnTo>
                    <a:pt x="2619" y="1831"/>
                  </a:lnTo>
                  <a:lnTo>
                    <a:pt x="2596" y="1857"/>
                  </a:lnTo>
                  <a:lnTo>
                    <a:pt x="2569" y="1879"/>
                  </a:lnTo>
                  <a:lnTo>
                    <a:pt x="2538" y="1899"/>
                  </a:lnTo>
                  <a:lnTo>
                    <a:pt x="2507" y="1913"/>
                  </a:lnTo>
                  <a:lnTo>
                    <a:pt x="2475" y="1922"/>
                  </a:lnTo>
                  <a:lnTo>
                    <a:pt x="2441" y="1926"/>
                  </a:lnTo>
                  <a:lnTo>
                    <a:pt x="2437" y="1959"/>
                  </a:lnTo>
                  <a:lnTo>
                    <a:pt x="2428" y="1991"/>
                  </a:lnTo>
                  <a:lnTo>
                    <a:pt x="2414" y="2022"/>
                  </a:lnTo>
                  <a:lnTo>
                    <a:pt x="2394" y="2053"/>
                  </a:lnTo>
                  <a:lnTo>
                    <a:pt x="2370" y="2079"/>
                  </a:lnTo>
                  <a:lnTo>
                    <a:pt x="2343" y="2103"/>
                  </a:lnTo>
                  <a:lnTo>
                    <a:pt x="2313" y="2122"/>
                  </a:lnTo>
                  <a:lnTo>
                    <a:pt x="2282" y="2137"/>
                  </a:lnTo>
                  <a:lnTo>
                    <a:pt x="2250" y="2146"/>
                  </a:lnTo>
                  <a:lnTo>
                    <a:pt x="2216" y="2150"/>
                  </a:lnTo>
                  <a:lnTo>
                    <a:pt x="2212" y="2183"/>
                  </a:lnTo>
                  <a:lnTo>
                    <a:pt x="2203" y="2215"/>
                  </a:lnTo>
                  <a:lnTo>
                    <a:pt x="2189" y="2246"/>
                  </a:lnTo>
                  <a:lnTo>
                    <a:pt x="2169" y="2276"/>
                  </a:lnTo>
                  <a:lnTo>
                    <a:pt x="2146" y="2303"/>
                  </a:lnTo>
                  <a:lnTo>
                    <a:pt x="2118" y="2327"/>
                  </a:lnTo>
                  <a:lnTo>
                    <a:pt x="2089" y="2346"/>
                  </a:lnTo>
                  <a:lnTo>
                    <a:pt x="2057" y="2360"/>
                  </a:lnTo>
                  <a:lnTo>
                    <a:pt x="2024" y="2369"/>
                  </a:lnTo>
                  <a:lnTo>
                    <a:pt x="1991" y="2374"/>
                  </a:lnTo>
                  <a:lnTo>
                    <a:pt x="1987" y="2406"/>
                  </a:lnTo>
                  <a:lnTo>
                    <a:pt x="1977" y="2439"/>
                  </a:lnTo>
                  <a:lnTo>
                    <a:pt x="1964" y="2470"/>
                  </a:lnTo>
                  <a:lnTo>
                    <a:pt x="1945" y="2499"/>
                  </a:lnTo>
                  <a:lnTo>
                    <a:pt x="1921" y="2527"/>
                  </a:lnTo>
                  <a:lnTo>
                    <a:pt x="1895" y="2549"/>
                  </a:lnTo>
                  <a:lnTo>
                    <a:pt x="1868" y="2568"/>
                  </a:lnTo>
                  <a:lnTo>
                    <a:pt x="1839" y="2581"/>
                  </a:lnTo>
                  <a:lnTo>
                    <a:pt x="1809" y="2591"/>
                  </a:lnTo>
                  <a:lnTo>
                    <a:pt x="1777" y="2597"/>
                  </a:lnTo>
                  <a:lnTo>
                    <a:pt x="1747" y="2598"/>
                  </a:lnTo>
                  <a:lnTo>
                    <a:pt x="1717" y="2595"/>
                  </a:lnTo>
                  <a:lnTo>
                    <a:pt x="1687" y="2587"/>
                  </a:lnTo>
                  <a:lnTo>
                    <a:pt x="1658" y="2576"/>
                  </a:lnTo>
                  <a:lnTo>
                    <a:pt x="1632" y="2560"/>
                  </a:lnTo>
                  <a:lnTo>
                    <a:pt x="1608" y="2540"/>
                  </a:lnTo>
                  <a:lnTo>
                    <a:pt x="1349" y="2282"/>
                  </a:lnTo>
                  <a:lnTo>
                    <a:pt x="1218" y="2413"/>
                  </a:lnTo>
                  <a:lnTo>
                    <a:pt x="1198" y="2429"/>
                  </a:lnTo>
                  <a:lnTo>
                    <a:pt x="1175" y="2441"/>
                  </a:lnTo>
                  <a:lnTo>
                    <a:pt x="1152" y="2449"/>
                  </a:lnTo>
                  <a:lnTo>
                    <a:pt x="1126" y="2451"/>
                  </a:lnTo>
                  <a:lnTo>
                    <a:pt x="1101" y="2450"/>
                  </a:lnTo>
                  <a:lnTo>
                    <a:pt x="1075" y="2443"/>
                  </a:lnTo>
                  <a:lnTo>
                    <a:pt x="1050" y="2434"/>
                  </a:lnTo>
                  <a:lnTo>
                    <a:pt x="1027" y="2420"/>
                  </a:lnTo>
                  <a:lnTo>
                    <a:pt x="1005" y="2401"/>
                  </a:lnTo>
                  <a:lnTo>
                    <a:pt x="986" y="2379"/>
                  </a:lnTo>
                  <a:lnTo>
                    <a:pt x="972" y="2355"/>
                  </a:lnTo>
                  <a:lnTo>
                    <a:pt x="962" y="2330"/>
                  </a:lnTo>
                  <a:lnTo>
                    <a:pt x="956" y="2305"/>
                  </a:lnTo>
                  <a:lnTo>
                    <a:pt x="955" y="2280"/>
                  </a:lnTo>
                  <a:lnTo>
                    <a:pt x="957" y="2255"/>
                  </a:lnTo>
                  <a:lnTo>
                    <a:pt x="964" y="2231"/>
                  </a:lnTo>
                  <a:lnTo>
                    <a:pt x="976" y="2209"/>
                  </a:lnTo>
                  <a:lnTo>
                    <a:pt x="992" y="2189"/>
                  </a:lnTo>
                  <a:lnTo>
                    <a:pt x="973" y="2206"/>
                  </a:lnTo>
                  <a:lnTo>
                    <a:pt x="951" y="2217"/>
                  </a:lnTo>
                  <a:lnTo>
                    <a:pt x="927" y="2225"/>
                  </a:lnTo>
                  <a:lnTo>
                    <a:pt x="902" y="2228"/>
                  </a:lnTo>
                  <a:lnTo>
                    <a:pt x="876" y="2226"/>
                  </a:lnTo>
                  <a:lnTo>
                    <a:pt x="851" y="2219"/>
                  </a:lnTo>
                  <a:lnTo>
                    <a:pt x="826" y="2210"/>
                  </a:lnTo>
                  <a:lnTo>
                    <a:pt x="802" y="2196"/>
                  </a:lnTo>
                  <a:lnTo>
                    <a:pt x="780" y="2177"/>
                  </a:lnTo>
                  <a:lnTo>
                    <a:pt x="761" y="2155"/>
                  </a:lnTo>
                  <a:lnTo>
                    <a:pt x="746" y="2131"/>
                  </a:lnTo>
                  <a:lnTo>
                    <a:pt x="737" y="2107"/>
                  </a:lnTo>
                  <a:lnTo>
                    <a:pt x="731" y="2082"/>
                  </a:lnTo>
                  <a:lnTo>
                    <a:pt x="730" y="2057"/>
                  </a:lnTo>
                  <a:lnTo>
                    <a:pt x="732" y="2032"/>
                  </a:lnTo>
                  <a:lnTo>
                    <a:pt x="739" y="2008"/>
                  </a:lnTo>
                  <a:lnTo>
                    <a:pt x="752" y="1985"/>
                  </a:lnTo>
                  <a:lnTo>
                    <a:pt x="767" y="1965"/>
                  </a:lnTo>
                  <a:lnTo>
                    <a:pt x="747" y="1982"/>
                  </a:lnTo>
                  <a:lnTo>
                    <a:pt x="726" y="1993"/>
                  </a:lnTo>
                  <a:lnTo>
                    <a:pt x="702" y="2001"/>
                  </a:lnTo>
                  <a:lnTo>
                    <a:pt x="677" y="2004"/>
                  </a:lnTo>
                  <a:lnTo>
                    <a:pt x="650" y="2002"/>
                  </a:lnTo>
                  <a:lnTo>
                    <a:pt x="625" y="1997"/>
                  </a:lnTo>
                  <a:lnTo>
                    <a:pt x="600" y="1986"/>
                  </a:lnTo>
                  <a:lnTo>
                    <a:pt x="576" y="1972"/>
                  </a:lnTo>
                  <a:lnTo>
                    <a:pt x="555" y="1953"/>
                  </a:lnTo>
                  <a:lnTo>
                    <a:pt x="536" y="1931"/>
                  </a:lnTo>
                  <a:lnTo>
                    <a:pt x="522" y="1908"/>
                  </a:lnTo>
                  <a:lnTo>
                    <a:pt x="512" y="1884"/>
                  </a:lnTo>
                  <a:lnTo>
                    <a:pt x="506" y="1858"/>
                  </a:lnTo>
                  <a:lnTo>
                    <a:pt x="505" y="1833"/>
                  </a:lnTo>
                  <a:lnTo>
                    <a:pt x="508" y="1808"/>
                  </a:lnTo>
                  <a:lnTo>
                    <a:pt x="515" y="1784"/>
                  </a:lnTo>
                  <a:lnTo>
                    <a:pt x="526" y="1761"/>
                  </a:lnTo>
                  <a:lnTo>
                    <a:pt x="542" y="1742"/>
                  </a:lnTo>
                  <a:lnTo>
                    <a:pt x="522" y="1758"/>
                  </a:lnTo>
                  <a:lnTo>
                    <a:pt x="500" y="1770"/>
                  </a:lnTo>
                  <a:lnTo>
                    <a:pt x="476" y="1777"/>
                  </a:lnTo>
                  <a:lnTo>
                    <a:pt x="451" y="1780"/>
                  </a:lnTo>
                  <a:lnTo>
                    <a:pt x="426" y="1778"/>
                  </a:lnTo>
                  <a:lnTo>
                    <a:pt x="400" y="1773"/>
                  </a:lnTo>
                  <a:lnTo>
                    <a:pt x="375" y="1762"/>
                  </a:lnTo>
                  <a:lnTo>
                    <a:pt x="351" y="1748"/>
                  </a:lnTo>
                  <a:lnTo>
                    <a:pt x="330" y="1729"/>
                  </a:lnTo>
                  <a:lnTo>
                    <a:pt x="312" y="1708"/>
                  </a:lnTo>
                  <a:lnTo>
                    <a:pt x="297" y="1685"/>
                  </a:lnTo>
                  <a:lnTo>
                    <a:pt x="287" y="1660"/>
                  </a:lnTo>
                  <a:lnTo>
                    <a:pt x="281" y="1634"/>
                  </a:lnTo>
                  <a:lnTo>
                    <a:pt x="279" y="1609"/>
                  </a:lnTo>
                  <a:lnTo>
                    <a:pt x="282" y="1584"/>
                  </a:lnTo>
                  <a:lnTo>
                    <a:pt x="290" y="1560"/>
                  </a:lnTo>
                  <a:lnTo>
                    <a:pt x="301" y="1538"/>
                  </a:lnTo>
                  <a:lnTo>
                    <a:pt x="318" y="1519"/>
                  </a:lnTo>
                  <a:lnTo>
                    <a:pt x="442" y="1394"/>
                  </a:lnTo>
                  <a:lnTo>
                    <a:pt x="21" y="974"/>
                  </a:lnTo>
                  <a:lnTo>
                    <a:pt x="9" y="960"/>
                  </a:lnTo>
                  <a:lnTo>
                    <a:pt x="2" y="942"/>
                  </a:lnTo>
                  <a:lnTo>
                    <a:pt x="0" y="925"/>
                  </a:lnTo>
                  <a:lnTo>
                    <a:pt x="2" y="907"/>
                  </a:lnTo>
                  <a:lnTo>
                    <a:pt x="9" y="890"/>
                  </a:lnTo>
                  <a:lnTo>
                    <a:pt x="21" y="875"/>
                  </a:lnTo>
                  <a:lnTo>
                    <a:pt x="35" y="863"/>
                  </a:lnTo>
                  <a:lnTo>
                    <a:pt x="52" y="856"/>
                  </a:lnTo>
                  <a:lnTo>
                    <a:pt x="71" y="854"/>
                  </a:lnTo>
                  <a:lnTo>
                    <a:pt x="89" y="856"/>
                  </a:lnTo>
                  <a:lnTo>
                    <a:pt x="105" y="863"/>
                  </a:lnTo>
                  <a:lnTo>
                    <a:pt x="121" y="875"/>
                  </a:lnTo>
                  <a:lnTo>
                    <a:pt x="543" y="1296"/>
                  </a:lnTo>
                  <a:lnTo>
                    <a:pt x="566" y="1281"/>
                  </a:lnTo>
                  <a:lnTo>
                    <a:pt x="590" y="1272"/>
                  </a:lnTo>
                  <a:lnTo>
                    <a:pt x="616" y="1268"/>
                  </a:lnTo>
                  <a:lnTo>
                    <a:pt x="643" y="1269"/>
                  </a:lnTo>
                  <a:lnTo>
                    <a:pt x="670" y="1274"/>
                  </a:lnTo>
                  <a:lnTo>
                    <a:pt x="696" y="1283"/>
                  </a:lnTo>
                  <a:lnTo>
                    <a:pt x="721" y="1298"/>
                  </a:lnTo>
                  <a:lnTo>
                    <a:pt x="744" y="1318"/>
                  </a:lnTo>
                  <a:lnTo>
                    <a:pt x="763" y="1339"/>
                  </a:lnTo>
                  <a:lnTo>
                    <a:pt x="778" y="1363"/>
                  </a:lnTo>
                  <a:lnTo>
                    <a:pt x="788" y="1388"/>
                  </a:lnTo>
                  <a:lnTo>
                    <a:pt x="793" y="1413"/>
                  </a:lnTo>
                  <a:lnTo>
                    <a:pt x="795" y="1439"/>
                  </a:lnTo>
                  <a:lnTo>
                    <a:pt x="792" y="1464"/>
                  </a:lnTo>
                  <a:lnTo>
                    <a:pt x="785" y="1488"/>
                  </a:lnTo>
                  <a:lnTo>
                    <a:pt x="773" y="1509"/>
                  </a:lnTo>
                  <a:lnTo>
                    <a:pt x="757" y="1529"/>
                  </a:lnTo>
                  <a:lnTo>
                    <a:pt x="777" y="1512"/>
                  </a:lnTo>
                  <a:lnTo>
                    <a:pt x="798" y="1501"/>
                  </a:lnTo>
                  <a:lnTo>
                    <a:pt x="822" y="1494"/>
                  </a:lnTo>
                  <a:lnTo>
                    <a:pt x="847" y="1491"/>
                  </a:lnTo>
                  <a:lnTo>
                    <a:pt x="874" y="1493"/>
                  </a:lnTo>
                  <a:lnTo>
                    <a:pt x="899" y="1498"/>
                  </a:lnTo>
                  <a:lnTo>
                    <a:pt x="924" y="1508"/>
                  </a:lnTo>
                  <a:lnTo>
                    <a:pt x="948" y="1523"/>
                  </a:lnTo>
                  <a:lnTo>
                    <a:pt x="969" y="1541"/>
                  </a:lnTo>
                  <a:lnTo>
                    <a:pt x="988" y="1563"/>
                  </a:lnTo>
                  <a:lnTo>
                    <a:pt x="1003" y="1586"/>
                  </a:lnTo>
                  <a:lnTo>
                    <a:pt x="1012" y="1611"/>
                  </a:lnTo>
                  <a:lnTo>
                    <a:pt x="1018" y="1637"/>
                  </a:lnTo>
                  <a:lnTo>
                    <a:pt x="1019" y="1662"/>
                  </a:lnTo>
                  <a:lnTo>
                    <a:pt x="1017" y="1687"/>
                  </a:lnTo>
                  <a:lnTo>
                    <a:pt x="1010" y="1710"/>
                  </a:lnTo>
                  <a:lnTo>
                    <a:pt x="999" y="1733"/>
                  </a:lnTo>
                  <a:lnTo>
                    <a:pt x="982" y="1753"/>
                  </a:lnTo>
                  <a:lnTo>
                    <a:pt x="1002" y="1736"/>
                  </a:lnTo>
                  <a:lnTo>
                    <a:pt x="1024" y="1725"/>
                  </a:lnTo>
                  <a:lnTo>
                    <a:pt x="1048" y="1718"/>
                  </a:lnTo>
                  <a:lnTo>
                    <a:pt x="1073" y="1715"/>
                  </a:lnTo>
                  <a:lnTo>
                    <a:pt x="1099" y="1717"/>
                  </a:lnTo>
                  <a:lnTo>
                    <a:pt x="1124" y="1722"/>
                  </a:lnTo>
                  <a:lnTo>
                    <a:pt x="1149" y="1732"/>
                  </a:lnTo>
                  <a:lnTo>
                    <a:pt x="1173" y="1747"/>
                  </a:lnTo>
                  <a:lnTo>
                    <a:pt x="1195" y="1764"/>
                  </a:lnTo>
                  <a:lnTo>
                    <a:pt x="1213" y="1786"/>
                  </a:lnTo>
                  <a:lnTo>
                    <a:pt x="1227" y="1810"/>
                  </a:lnTo>
                  <a:lnTo>
                    <a:pt x="1237" y="1835"/>
                  </a:lnTo>
                  <a:lnTo>
                    <a:pt x="1244" y="1860"/>
                  </a:lnTo>
                  <a:lnTo>
                    <a:pt x="1245" y="1886"/>
                  </a:lnTo>
                  <a:lnTo>
                    <a:pt x="1242" y="1911"/>
                  </a:lnTo>
                  <a:lnTo>
                    <a:pt x="1234" y="1934"/>
                  </a:lnTo>
                  <a:lnTo>
                    <a:pt x="1223" y="1956"/>
                  </a:lnTo>
                  <a:lnTo>
                    <a:pt x="1207" y="1976"/>
                  </a:lnTo>
                  <a:lnTo>
                    <a:pt x="1227" y="1960"/>
                  </a:lnTo>
                  <a:lnTo>
                    <a:pt x="1249" y="1949"/>
                  </a:lnTo>
                  <a:lnTo>
                    <a:pt x="1273" y="1942"/>
                  </a:lnTo>
                  <a:lnTo>
                    <a:pt x="1298" y="1939"/>
                  </a:lnTo>
                  <a:lnTo>
                    <a:pt x="1323" y="1940"/>
                  </a:lnTo>
                  <a:lnTo>
                    <a:pt x="1349" y="1946"/>
                  </a:lnTo>
                  <a:lnTo>
                    <a:pt x="1374" y="1956"/>
                  </a:lnTo>
                  <a:lnTo>
                    <a:pt x="1397" y="1970"/>
                  </a:lnTo>
                  <a:lnTo>
                    <a:pt x="1419" y="1988"/>
                  </a:lnTo>
                  <a:lnTo>
                    <a:pt x="1438" y="2010"/>
                  </a:lnTo>
                  <a:lnTo>
                    <a:pt x="1452" y="2034"/>
                  </a:lnTo>
                  <a:lnTo>
                    <a:pt x="1463" y="2059"/>
                  </a:lnTo>
                  <a:lnTo>
                    <a:pt x="1468" y="2084"/>
                  </a:lnTo>
                  <a:lnTo>
                    <a:pt x="1470" y="2110"/>
                  </a:lnTo>
                  <a:lnTo>
                    <a:pt x="1467" y="2134"/>
                  </a:lnTo>
                  <a:lnTo>
                    <a:pt x="1459" y="2158"/>
                  </a:lnTo>
                  <a:lnTo>
                    <a:pt x="1447" y="2180"/>
                  </a:lnTo>
                  <a:lnTo>
                    <a:pt x="1709" y="2440"/>
                  </a:lnTo>
                  <a:lnTo>
                    <a:pt x="1722" y="2450"/>
                  </a:lnTo>
                  <a:lnTo>
                    <a:pt x="1737" y="2456"/>
                  </a:lnTo>
                  <a:lnTo>
                    <a:pt x="1753" y="2457"/>
                  </a:lnTo>
                  <a:lnTo>
                    <a:pt x="1771" y="2455"/>
                  </a:lnTo>
                  <a:lnTo>
                    <a:pt x="1789" y="2450"/>
                  </a:lnTo>
                  <a:lnTo>
                    <a:pt x="1805" y="2440"/>
                  </a:lnTo>
                  <a:lnTo>
                    <a:pt x="1821" y="2428"/>
                  </a:lnTo>
                  <a:lnTo>
                    <a:pt x="1834" y="2412"/>
                  </a:lnTo>
                  <a:lnTo>
                    <a:pt x="1843" y="2396"/>
                  </a:lnTo>
                  <a:lnTo>
                    <a:pt x="1849" y="2378"/>
                  </a:lnTo>
                  <a:lnTo>
                    <a:pt x="1850" y="2360"/>
                  </a:lnTo>
                  <a:lnTo>
                    <a:pt x="1849" y="2344"/>
                  </a:lnTo>
                  <a:lnTo>
                    <a:pt x="1843" y="2328"/>
                  </a:lnTo>
                  <a:lnTo>
                    <a:pt x="1834" y="2316"/>
                  </a:lnTo>
                  <a:lnTo>
                    <a:pt x="1619" y="2102"/>
                  </a:lnTo>
                  <a:lnTo>
                    <a:pt x="1607" y="2088"/>
                  </a:lnTo>
                  <a:lnTo>
                    <a:pt x="1601" y="2071"/>
                  </a:lnTo>
                  <a:lnTo>
                    <a:pt x="1598" y="2053"/>
                  </a:lnTo>
                  <a:lnTo>
                    <a:pt x="1601" y="2035"/>
                  </a:lnTo>
                  <a:lnTo>
                    <a:pt x="1607" y="2018"/>
                  </a:lnTo>
                  <a:lnTo>
                    <a:pt x="1619" y="2003"/>
                  </a:lnTo>
                  <a:lnTo>
                    <a:pt x="1635" y="1991"/>
                  </a:lnTo>
                  <a:lnTo>
                    <a:pt x="1651" y="1985"/>
                  </a:lnTo>
                  <a:lnTo>
                    <a:pt x="1669" y="1983"/>
                  </a:lnTo>
                  <a:lnTo>
                    <a:pt x="1687" y="1985"/>
                  </a:lnTo>
                  <a:lnTo>
                    <a:pt x="1704" y="1991"/>
                  </a:lnTo>
                  <a:lnTo>
                    <a:pt x="1719" y="2003"/>
                  </a:lnTo>
                  <a:lnTo>
                    <a:pt x="1934" y="2216"/>
                  </a:lnTo>
                  <a:lnTo>
                    <a:pt x="1946" y="2226"/>
                  </a:lnTo>
                  <a:lnTo>
                    <a:pt x="1962" y="2232"/>
                  </a:lnTo>
                  <a:lnTo>
                    <a:pt x="1979" y="2233"/>
                  </a:lnTo>
                  <a:lnTo>
                    <a:pt x="1996" y="2232"/>
                  </a:lnTo>
                  <a:lnTo>
                    <a:pt x="2014" y="2226"/>
                  </a:lnTo>
                  <a:lnTo>
                    <a:pt x="2031" y="2216"/>
                  </a:lnTo>
                  <a:lnTo>
                    <a:pt x="2046" y="2204"/>
                  </a:lnTo>
                  <a:lnTo>
                    <a:pt x="2059" y="2188"/>
                  </a:lnTo>
                  <a:lnTo>
                    <a:pt x="2068" y="2172"/>
                  </a:lnTo>
                  <a:lnTo>
                    <a:pt x="2073" y="2154"/>
                  </a:lnTo>
                  <a:lnTo>
                    <a:pt x="2075" y="2137"/>
                  </a:lnTo>
                  <a:lnTo>
                    <a:pt x="2073" y="2120"/>
                  </a:lnTo>
                  <a:lnTo>
                    <a:pt x="2068" y="2105"/>
                  </a:lnTo>
                  <a:lnTo>
                    <a:pt x="2059" y="2092"/>
                  </a:lnTo>
                  <a:lnTo>
                    <a:pt x="1844" y="1879"/>
                  </a:lnTo>
                  <a:lnTo>
                    <a:pt x="1833" y="1864"/>
                  </a:lnTo>
                  <a:lnTo>
                    <a:pt x="1825" y="1847"/>
                  </a:lnTo>
                  <a:lnTo>
                    <a:pt x="1823" y="1829"/>
                  </a:lnTo>
                  <a:lnTo>
                    <a:pt x="1825" y="1811"/>
                  </a:lnTo>
                  <a:lnTo>
                    <a:pt x="1833" y="1794"/>
                  </a:lnTo>
                  <a:lnTo>
                    <a:pt x="1844" y="1780"/>
                  </a:lnTo>
                  <a:lnTo>
                    <a:pt x="1860" y="1768"/>
                  </a:lnTo>
                  <a:lnTo>
                    <a:pt x="1876" y="1761"/>
                  </a:lnTo>
                  <a:lnTo>
                    <a:pt x="1894" y="1759"/>
                  </a:lnTo>
                  <a:lnTo>
                    <a:pt x="1912" y="1761"/>
                  </a:lnTo>
                  <a:lnTo>
                    <a:pt x="1928" y="1768"/>
                  </a:lnTo>
                  <a:lnTo>
                    <a:pt x="1944" y="1780"/>
                  </a:lnTo>
                  <a:lnTo>
                    <a:pt x="2159" y="1992"/>
                  </a:lnTo>
                  <a:lnTo>
                    <a:pt x="2171" y="2002"/>
                  </a:lnTo>
                  <a:lnTo>
                    <a:pt x="2187" y="2008"/>
                  </a:lnTo>
                  <a:lnTo>
                    <a:pt x="2204" y="2010"/>
                  </a:lnTo>
                  <a:lnTo>
                    <a:pt x="2221" y="2008"/>
                  </a:lnTo>
                  <a:lnTo>
                    <a:pt x="2238" y="2002"/>
                  </a:lnTo>
                  <a:lnTo>
                    <a:pt x="2256" y="1993"/>
                  </a:lnTo>
                  <a:lnTo>
                    <a:pt x="2271" y="1980"/>
                  </a:lnTo>
                  <a:lnTo>
                    <a:pt x="2284" y="1964"/>
                  </a:lnTo>
                  <a:lnTo>
                    <a:pt x="2293" y="1948"/>
                  </a:lnTo>
                  <a:lnTo>
                    <a:pt x="2299" y="1930"/>
                  </a:lnTo>
                  <a:lnTo>
                    <a:pt x="2301" y="1914"/>
                  </a:lnTo>
                  <a:lnTo>
                    <a:pt x="2299" y="1897"/>
                  </a:lnTo>
                  <a:lnTo>
                    <a:pt x="2293" y="1881"/>
                  </a:lnTo>
                  <a:lnTo>
                    <a:pt x="2283" y="1868"/>
                  </a:lnTo>
                  <a:lnTo>
                    <a:pt x="2069" y="1655"/>
                  </a:lnTo>
                  <a:lnTo>
                    <a:pt x="2058" y="1640"/>
                  </a:lnTo>
                  <a:lnTo>
                    <a:pt x="2050" y="1623"/>
                  </a:lnTo>
                  <a:lnTo>
                    <a:pt x="2048" y="1606"/>
                  </a:lnTo>
                  <a:lnTo>
                    <a:pt x="2050" y="1588"/>
                  </a:lnTo>
                  <a:lnTo>
                    <a:pt x="2058" y="1570"/>
                  </a:lnTo>
                  <a:lnTo>
                    <a:pt x="2069" y="1556"/>
                  </a:lnTo>
                  <a:lnTo>
                    <a:pt x="2084" y="1545"/>
                  </a:lnTo>
                  <a:lnTo>
                    <a:pt x="2100" y="1537"/>
                  </a:lnTo>
                  <a:lnTo>
                    <a:pt x="2119" y="1535"/>
                  </a:lnTo>
                  <a:lnTo>
                    <a:pt x="2137" y="1537"/>
                  </a:lnTo>
                  <a:lnTo>
                    <a:pt x="2154" y="1545"/>
                  </a:lnTo>
                  <a:lnTo>
                    <a:pt x="2168" y="1556"/>
                  </a:lnTo>
                  <a:lnTo>
                    <a:pt x="2383" y="1768"/>
                  </a:lnTo>
                  <a:lnTo>
                    <a:pt x="2397" y="1779"/>
                  </a:lnTo>
                  <a:lnTo>
                    <a:pt x="2411" y="1784"/>
                  </a:lnTo>
                  <a:lnTo>
                    <a:pt x="2429" y="1786"/>
                  </a:lnTo>
                  <a:lnTo>
                    <a:pt x="2446" y="1784"/>
                  </a:lnTo>
                  <a:lnTo>
                    <a:pt x="2463" y="1779"/>
                  </a:lnTo>
                  <a:lnTo>
                    <a:pt x="2480" y="1770"/>
                  </a:lnTo>
                  <a:lnTo>
                    <a:pt x="2496" y="1757"/>
                  </a:lnTo>
                  <a:lnTo>
                    <a:pt x="2509" y="1742"/>
                  </a:lnTo>
                  <a:lnTo>
                    <a:pt x="2517" y="1724"/>
                  </a:lnTo>
                  <a:lnTo>
                    <a:pt x="2524" y="1707"/>
                  </a:lnTo>
                  <a:lnTo>
                    <a:pt x="2526" y="1690"/>
                  </a:lnTo>
                  <a:lnTo>
                    <a:pt x="2524" y="1673"/>
                  </a:lnTo>
                  <a:lnTo>
                    <a:pt x="2517" y="1658"/>
                  </a:lnTo>
                  <a:lnTo>
                    <a:pt x="2508" y="1645"/>
                  </a:lnTo>
                  <a:lnTo>
                    <a:pt x="2506" y="1643"/>
                  </a:lnTo>
                  <a:lnTo>
                    <a:pt x="2501" y="1637"/>
                  </a:lnTo>
                  <a:lnTo>
                    <a:pt x="2491" y="1628"/>
                  </a:lnTo>
                  <a:lnTo>
                    <a:pt x="2479" y="1615"/>
                  </a:lnTo>
                  <a:lnTo>
                    <a:pt x="2463" y="1600"/>
                  </a:lnTo>
                  <a:lnTo>
                    <a:pt x="2444" y="1581"/>
                  </a:lnTo>
                  <a:lnTo>
                    <a:pt x="2424" y="1560"/>
                  </a:lnTo>
                  <a:lnTo>
                    <a:pt x="2400" y="1536"/>
                  </a:lnTo>
                  <a:lnTo>
                    <a:pt x="2374" y="1510"/>
                  </a:lnTo>
                  <a:lnTo>
                    <a:pt x="2345" y="1482"/>
                  </a:lnTo>
                  <a:lnTo>
                    <a:pt x="2315" y="1452"/>
                  </a:lnTo>
                  <a:lnTo>
                    <a:pt x="2284" y="1421"/>
                  </a:lnTo>
                  <a:lnTo>
                    <a:pt x="2251" y="1388"/>
                  </a:lnTo>
                  <a:lnTo>
                    <a:pt x="2216" y="1354"/>
                  </a:lnTo>
                  <a:lnTo>
                    <a:pt x="2181" y="1319"/>
                  </a:lnTo>
                  <a:lnTo>
                    <a:pt x="2145" y="1282"/>
                  </a:lnTo>
                  <a:lnTo>
                    <a:pt x="2108" y="1246"/>
                  </a:lnTo>
                  <a:lnTo>
                    <a:pt x="2071" y="1209"/>
                  </a:lnTo>
                  <a:lnTo>
                    <a:pt x="2034" y="1172"/>
                  </a:lnTo>
                  <a:lnTo>
                    <a:pt x="1997" y="1135"/>
                  </a:lnTo>
                  <a:lnTo>
                    <a:pt x="1960" y="1099"/>
                  </a:lnTo>
                  <a:lnTo>
                    <a:pt x="1923" y="1063"/>
                  </a:lnTo>
                  <a:lnTo>
                    <a:pt x="1888" y="1026"/>
                  </a:lnTo>
                  <a:lnTo>
                    <a:pt x="1852" y="992"/>
                  </a:lnTo>
                  <a:lnTo>
                    <a:pt x="1819" y="959"/>
                  </a:lnTo>
                  <a:lnTo>
                    <a:pt x="1787" y="927"/>
                  </a:lnTo>
                  <a:lnTo>
                    <a:pt x="1755" y="896"/>
                  </a:lnTo>
                  <a:lnTo>
                    <a:pt x="1726" y="867"/>
                  </a:lnTo>
                  <a:lnTo>
                    <a:pt x="1699" y="840"/>
                  </a:lnTo>
                  <a:lnTo>
                    <a:pt x="1674" y="816"/>
                  </a:lnTo>
                  <a:lnTo>
                    <a:pt x="1651" y="793"/>
                  </a:lnTo>
                  <a:lnTo>
                    <a:pt x="1631" y="773"/>
                  </a:lnTo>
                  <a:lnTo>
                    <a:pt x="1614" y="757"/>
                  </a:lnTo>
                  <a:lnTo>
                    <a:pt x="1599" y="742"/>
                  </a:lnTo>
                  <a:lnTo>
                    <a:pt x="1594" y="738"/>
                  </a:lnTo>
                  <a:lnTo>
                    <a:pt x="1588" y="732"/>
                  </a:lnTo>
                  <a:lnTo>
                    <a:pt x="1580" y="728"/>
                  </a:lnTo>
                  <a:lnTo>
                    <a:pt x="1571" y="723"/>
                  </a:lnTo>
                  <a:lnTo>
                    <a:pt x="1561" y="720"/>
                  </a:lnTo>
                  <a:lnTo>
                    <a:pt x="1548" y="719"/>
                  </a:lnTo>
                  <a:lnTo>
                    <a:pt x="1534" y="721"/>
                  </a:lnTo>
                  <a:lnTo>
                    <a:pt x="1518" y="728"/>
                  </a:lnTo>
                  <a:lnTo>
                    <a:pt x="1500" y="737"/>
                  </a:lnTo>
                  <a:lnTo>
                    <a:pt x="1481" y="752"/>
                  </a:lnTo>
                  <a:lnTo>
                    <a:pt x="1459" y="771"/>
                  </a:lnTo>
                  <a:lnTo>
                    <a:pt x="1435" y="797"/>
                  </a:lnTo>
                  <a:lnTo>
                    <a:pt x="1414" y="826"/>
                  </a:lnTo>
                  <a:lnTo>
                    <a:pt x="1396" y="856"/>
                  </a:lnTo>
                  <a:lnTo>
                    <a:pt x="1298" y="1036"/>
                  </a:lnTo>
                  <a:lnTo>
                    <a:pt x="1286" y="1054"/>
                  </a:lnTo>
                  <a:lnTo>
                    <a:pt x="1272" y="1074"/>
                  </a:lnTo>
                  <a:lnTo>
                    <a:pt x="1253" y="1094"/>
                  </a:lnTo>
                  <a:lnTo>
                    <a:pt x="1221" y="1122"/>
                  </a:lnTo>
                  <a:lnTo>
                    <a:pt x="1186" y="1144"/>
                  </a:lnTo>
                  <a:lnTo>
                    <a:pt x="1150" y="1162"/>
                  </a:lnTo>
                  <a:lnTo>
                    <a:pt x="1113" y="1173"/>
                  </a:lnTo>
                  <a:lnTo>
                    <a:pt x="1075" y="1180"/>
                  </a:lnTo>
                  <a:lnTo>
                    <a:pt x="1036" y="1180"/>
                  </a:lnTo>
                  <a:lnTo>
                    <a:pt x="998" y="1173"/>
                  </a:lnTo>
                  <a:lnTo>
                    <a:pt x="964" y="1163"/>
                  </a:lnTo>
                  <a:lnTo>
                    <a:pt x="933" y="1149"/>
                  </a:lnTo>
                  <a:lnTo>
                    <a:pt x="903" y="1131"/>
                  </a:lnTo>
                  <a:lnTo>
                    <a:pt x="877" y="1110"/>
                  </a:lnTo>
                  <a:lnTo>
                    <a:pt x="852" y="1085"/>
                  </a:lnTo>
                  <a:lnTo>
                    <a:pt x="831" y="1057"/>
                  </a:lnTo>
                  <a:lnTo>
                    <a:pt x="813" y="1027"/>
                  </a:lnTo>
                  <a:lnTo>
                    <a:pt x="802" y="1002"/>
                  </a:lnTo>
                  <a:lnTo>
                    <a:pt x="794" y="976"/>
                  </a:lnTo>
                  <a:lnTo>
                    <a:pt x="789" y="952"/>
                  </a:lnTo>
                  <a:lnTo>
                    <a:pt x="789" y="929"/>
                  </a:lnTo>
                  <a:lnTo>
                    <a:pt x="791" y="906"/>
                  </a:lnTo>
                  <a:lnTo>
                    <a:pt x="798" y="886"/>
                  </a:lnTo>
                  <a:lnTo>
                    <a:pt x="1087" y="208"/>
                  </a:lnTo>
                  <a:lnTo>
                    <a:pt x="1098" y="190"/>
                  </a:lnTo>
                  <a:lnTo>
                    <a:pt x="1110" y="170"/>
                  </a:lnTo>
                  <a:lnTo>
                    <a:pt x="1126" y="150"/>
                  </a:lnTo>
                  <a:lnTo>
                    <a:pt x="1145" y="130"/>
                  </a:lnTo>
                  <a:lnTo>
                    <a:pt x="1155" y="120"/>
                  </a:lnTo>
                  <a:lnTo>
                    <a:pt x="1168" y="109"/>
                  </a:lnTo>
                  <a:lnTo>
                    <a:pt x="1183" y="96"/>
                  </a:lnTo>
                  <a:lnTo>
                    <a:pt x="1202" y="83"/>
                  </a:lnTo>
                  <a:lnTo>
                    <a:pt x="1223" y="68"/>
                  </a:lnTo>
                  <a:lnTo>
                    <a:pt x="1247" y="55"/>
                  </a:lnTo>
                  <a:lnTo>
                    <a:pt x="1273" y="41"/>
                  </a:lnTo>
                  <a:lnTo>
                    <a:pt x="1302" y="29"/>
                  </a:lnTo>
                  <a:lnTo>
                    <a:pt x="1333" y="19"/>
                  </a:lnTo>
                  <a:lnTo>
                    <a:pt x="1368" y="10"/>
                  </a:lnTo>
                  <a:lnTo>
                    <a:pt x="1403" y="3"/>
                  </a:lnTo>
                  <a:lnTo>
                    <a:pt x="1443" y="0"/>
                  </a:lnTo>
                  <a:lnTo>
                    <a:pt x="148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94"/>
            <p:cNvSpPr>
              <a:spLocks noEditPoints="1"/>
            </p:cNvSpPr>
            <p:nvPr/>
          </p:nvSpPr>
          <p:spPr bwMode="auto">
            <a:xfrm>
              <a:off x="6599238" y="3243263"/>
              <a:ext cx="334963" cy="331788"/>
            </a:xfrm>
            <a:custGeom>
              <a:avLst/>
              <a:gdLst>
                <a:gd name="T0" fmla="*/ 686 w 1054"/>
                <a:gd name="T1" fmla="*/ 671 h 1048"/>
                <a:gd name="T2" fmla="*/ 640 w 1054"/>
                <a:gd name="T3" fmla="*/ 694 h 1048"/>
                <a:gd name="T4" fmla="*/ 607 w 1054"/>
                <a:gd name="T5" fmla="*/ 734 h 1048"/>
                <a:gd name="T6" fmla="*/ 596 w 1054"/>
                <a:gd name="T7" fmla="*/ 783 h 1048"/>
                <a:gd name="T8" fmla="*/ 607 w 1054"/>
                <a:gd name="T9" fmla="*/ 835 h 1048"/>
                <a:gd name="T10" fmla="*/ 640 w 1054"/>
                <a:gd name="T11" fmla="*/ 873 h 1048"/>
                <a:gd name="T12" fmla="*/ 686 w 1054"/>
                <a:gd name="T13" fmla="*/ 896 h 1048"/>
                <a:gd name="T14" fmla="*/ 739 w 1054"/>
                <a:gd name="T15" fmla="*/ 896 h 1048"/>
                <a:gd name="T16" fmla="*/ 785 w 1054"/>
                <a:gd name="T17" fmla="*/ 873 h 1048"/>
                <a:gd name="T18" fmla="*/ 817 w 1054"/>
                <a:gd name="T19" fmla="*/ 834 h 1048"/>
                <a:gd name="T20" fmla="*/ 828 w 1054"/>
                <a:gd name="T21" fmla="*/ 783 h 1048"/>
                <a:gd name="T22" fmla="*/ 817 w 1054"/>
                <a:gd name="T23" fmla="*/ 734 h 1048"/>
                <a:gd name="T24" fmla="*/ 785 w 1054"/>
                <a:gd name="T25" fmla="*/ 694 h 1048"/>
                <a:gd name="T26" fmla="*/ 739 w 1054"/>
                <a:gd name="T27" fmla="*/ 671 h 1048"/>
                <a:gd name="T28" fmla="*/ 352 w 1054"/>
                <a:gd name="T29" fmla="*/ 0 h 1048"/>
                <a:gd name="T30" fmla="*/ 399 w 1054"/>
                <a:gd name="T31" fmla="*/ 12 h 1048"/>
                <a:gd name="T32" fmla="*/ 441 w 1054"/>
                <a:gd name="T33" fmla="*/ 40 h 1048"/>
                <a:gd name="T34" fmla="*/ 1028 w 1054"/>
                <a:gd name="T35" fmla="*/ 629 h 1048"/>
                <a:gd name="T36" fmla="*/ 1049 w 1054"/>
                <a:gd name="T37" fmla="*/ 673 h 1048"/>
                <a:gd name="T38" fmla="*/ 1054 w 1054"/>
                <a:gd name="T39" fmla="*/ 721 h 1048"/>
                <a:gd name="T40" fmla="*/ 1041 w 1054"/>
                <a:gd name="T41" fmla="*/ 768 h 1048"/>
                <a:gd name="T42" fmla="*/ 1013 w 1054"/>
                <a:gd name="T43" fmla="*/ 808 h 1048"/>
                <a:gd name="T44" fmla="*/ 793 w 1054"/>
                <a:gd name="T45" fmla="*/ 1024 h 1048"/>
                <a:gd name="T46" fmla="*/ 748 w 1054"/>
                <a:gd name="T47" fmla="*/ 1044 h 1048"/>
                <a:gd name="T48" fmla="*/ 700 w 1054"/>
                <a:gd name="T49" fmla="*/ 1048 h 1048"/>
                <a:gd name="T50" fmla="*/ 653 w 1054"/>
                <a:gd name="T51" fmla="*/ 1035 h 1048"/>
                <a:gd name="T52" fmla="*/ 613 w 1054"/>
                <a:gd name="T53" fmla="*/ 1007 h 1048"/>
                <a:gd name="T54" fmla="*/ 24 w 1054"/>
                <a:gd name="T55" fmla="*/ 418 h 1048"/>
                <a:gd name="T56" fmla="*/ 4 w 1054"/>
                <a:gd name="T57" fmla="*/ 375 h 1048"/>
                <a:gd name="T58" fmla="*/ 0 w 1054"/>
                <a:gd name="T59" fmla="*/ 327 h 1048"/>
                <a:gd name="T60" fmla="*/ 11 w 1054"/>
                <a:gd name="T61" fmla="*/ 281 h 1048"/>
                <a:gd name="T62" fmla="*/ 40 w 1054"/>
                <a:gd name="T63" fmla="*/ 239 h 1048"/>
                <a:gd name="T64" fmla="*/ 260 w 1054"/>
                <a:gd name="T65" fmla="*/ 24 h 1048"/>
                <a:gd name="T66" fmla="*/ 304 w 1054"/>
                <a:gd name="T67" fmla="*/ 4 h 1048"/>
                <a:gd name="T68" fmla="*/ 352 w 1054"/>
                <a:gd name="T69" fmla="*/ 0 h 1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54" h="1048">
                  <a:moveTo>
                    <a:pt x="713" y="668"/>
                  </a:moveTo>
                  <a:lnTo>
                    <a:pt x="686" y="671"/>
                  </a:lnTo>
                  <a:lnTo>
                    <a:pt x="662" y="680"/>
                  </a:lnTo>
                  <a:lnTo>
                    <a:pt x="640" y="694"/>
                  </a:lnTo>
                  <a:lnTo>
                    <a:pt x="622" y="712"/>
                  </a:lnTo>
                  <a:lnTo>
                    <a:pt x="607" y="734"/>
                  </a:lnTo>
                  <a:lnTo>
                    <a:pt x="599" y="757"/>
                  </a:lnTo>
                  <a:lnTo>
                    <a:pt x="596" y="783"/>
                  </a:lnTo>
                  <a:lnTo>
                    <a:pt x="599" y="810"/>
                  </a:lnTo>
                  <a:lnTo>
                    <a:pt x="607" y="835"/>
                  </a:lnTo>
                  <a:lnTo>
                    <a:pt x="622" y="856"/>
                  </a:lnTo>
                  <a:lnTo>
                    <a:pt x="640" y="873"/>
                  </a:lnTo>
                  <a:lnTo>
                    <a:pt x="662" y="887"/>
                  </a:lnTo>
                  <a:lnTo>
                    <a:pt x="686" y="896"/>
                  </a:lnTo>
                  <a:lnTo>
                    <a:pt x="713" y="899"/>
                  </a:lnTo>
                  <a:lnTo>
                    <a:pt x="739" y="896"/>
                  </a:lnTo>
                  <a:lnTo>
                    <a:pt x="764" y="887"/>
                  </a:lnTo>
                  <a:lnTo>
                    <a:pt x="785" y="873"/>
                  </a:lnTo>
                  <a:lnTo>
                    <a:pt x="802" y="856"/>
                  </a:lnTo>
                  <a:lnTo>
                    <a:pt x="817" y="834"/>
                  </a:lnTo>
                  <a:lnTo>
                    <a:pt x="825" y="810"/>
                  </a:lnTo>
                  <a:lnTo>
                    <a:pt x="828" y="783"/>
                  </a:lnTo>
                  <a:lnTo>
                    <a:pt x="825" y="757"/>
                  </a:lnTo>
                  <a:lnTo>
                    <a:pt x="817" y="734"/>
                  </a:lnTo>
                  <a:lnTo>
                    <a:pt x="802" y="712"/>
                  </a:lnTo>
                  <a:lnTo>
                    <a:pt x="785" y="694"/>
                  </a:lnTo>
                  <a:lnTo>
                    <a:pt x="764" y="680"/>
                  </a:lnTo>
                  <a:lnTo>
                    <a:pt x="739" y="671"/>
                  </a:lnTo>
                  <a:lnTo>
                    <a:pt x="713" y="668"/>
                  </a:lnTo>
                  <a:close/>
                  <a:moveTo>
                    <a:pt x="352" y="0"/>
                  </a:moveTo>
                  <a:lnTo>
                    <a:pt x="376" y="4"/>
                  </a:lnTo>
                  <a:lnTo>
                    <a:pt x="399" y="12"/>
                  </a:lnTo>
                  <a:lnTo>
                    <a:pt x="421" y="24"/>
                  </a:lnTo>
                  <a:lnTo>
                    <a:pt x="441" y="40"/>
                  </a:lnTo>
                  <a:lnTo>
                    <a:pt x="1013" y="609"/>
                  </a:lnTo>
                  <a:lnTo>
                    <a:pt x="1028" y="629"/>
                  </a:lnTo>
                  <a:lnTo>
                    <a:pt x="1041" y="651"/>
                  </a:lnTo>
                  <a:lnTo>
                    <a:pt x="1049" y="673"/>
                  </a:lnTo>
                  <a:lnTo>
                    <a:pt x="1054" y="697"/>
                  </a:lnTo>
                  <a:lnTo>
                    <a:pt x="1054" y="721"/>
                  </a:lnTo>
                  <a:lnTo>
                    <a:pt x="1049" y="745"/>
                  </a:lnTo>
                  <a:lnTo>
                    <a:pt x="1041" y="768"/>
                  </a:lnTo>
                  <a:lnTo>
                    <a:pt x="1028" y="788"/>
                  </a:lnTo>
                  <a:lnTo>
                    <a:pt x="1013" y="808"/>
                  </a:lnTo>
                  <a:lnTo>
                    <a:pt x="813" y="1007"/>
                  </a:lnTo>
                  <a:lnTo>
                    <a:pt x="793" y="1024"/>
                  </a:lnTo>
                  <a:lnTo>
                    <a:pt x="771" y="1035"/>
                  </a:lnTo>
                  <a:lnTo>
                    <a:pt x="748" y="1044"/>
                  </a:lnTo>
                  <a:lnTo>
                    <a:pt x="724" y="1048"/>
                  </a:lnTo>
                  <a:lnTo>
                    <a:pt x="700" y="1048"/>
                  </a:lnTo>
                  <a:lnTo>
                    <a:pt x="677" y="1044"/>
                  </a:lnTo>
                  <a:lnTo>
                    <a:pt x="653" y="1035"/>
                  </a:lnTo>
                  <a:lnTo>
                    <a:pt x="632" y="1024"/>
                  </a:lnTo>
                  <a:lnTo>
                    <a:pt x="613" y="1007"/>
                  </a:lnTo>
                  <a:lnTo>
                    <a:pt x="40" y="438"/>
                  </a:lnTo>
                  <a:lnTo>
                    <a:pt x="24" y="418"/>
                  </a:lnTo>
                  <a:lnTo>
                    <a:pt x="11" y="398"/>
                  </a:lnTo>
                  <a:lnTo>
                    <a:pt x="4" y="375"/>
                  </a:lnTo>
                  <a:lnTo>
                    <a:pt x="0" y="351"/>
                  </a:lnTo>
                  <a:lnTo>
                    <a:pt x="0" y="327"/>
                  </a:lnTo>
                  <a:lnTo>
                    <a:pt x="4" y="303"/>
                  </a:lnTo>
                  <a:lnTo>
                    <a:pt x="11" y="281"/>
                  </a:lnTo>
                  <a:lnTo>
                    <a:pt x="24" y="259"/>
                  </a:lnTo>
                  <a:lnTo>
                    <a:pt x="40" y="239"/>
                  </a:lnTo>
                  <a:lnTo>
                    <a:pt x="240" y="40"/>
                  </a:lnTo>
                  <a:lnTo>
                    <a:pt x="260" y="24"/>
                  </a:lnTo>
                  <a:lnTo>
                    <a:pt x="281" y="12"/>
                  </a:lnTo>
                  <a:lnTo>
                    <a:pt x="304" y="4"/>
                  </a:lnTo>
                  <a:lnTo>
                    <a:pt x="328" y="0"/>
                  </a:lnTo>
                  <a:lnTo>
                    <a:pt x="35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749328207"/>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p:cNvSpPr>
            <a:spLocks noGrp="1"/>
          </p:cNvSpPr>
          <p:nvPr>
            <p:ph type="body" sz="quarter" idx="12"/>
          </p:nvPr>
        </p:nvSpPr>
        <p:spPr>
          <a:xfrm>
            <a:off x="990601" y="2192438"/>
            <a:ext cx="6009091" cy="2834697"/>
          </a:xfrm>
        </p:spPr>
        <p:txBody>
          <a:bodyPr/>
          <a:lstStyle/>
          <a:p>
            <a:endParaRPr lang="en-US" dirty="0" smtClean="0"/>
          </a:p>
          <a:p>
            <a:r>
              <a:rPr lang="en-US" sz="6000" dirty="0" smtClean="0"/>
              <a:t>Business</a:t>
            </a:r>
            <a:endParaRPr lang="en-US" sz="6000" dirty="0"/>
          </a:p>
          <a:p>
            <a:r>
              <a:rPr lang="en-US" sz="6000" b="1" dirty="0" smtClean="0"/>
              <a:t>Challenge</a:t>
            </a:r>
            <a:endParaRPr lang="en-US" sz="6000" dirty="0"/>
          </a:p>
        </p:txBody>
      </p:sp>
    </p:spTree>
    <p:extLst>
      <p:ext uri="{BB962C8B-B14F-4D97-AF65-F5344CB8AC3E}">
        <p14:creationId xmlns:p14="http://schemas.microsoft.com/office/powerpoint/2010/main" val="1231828605"/>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3105" b="13790"/>
          <a:stretch/>
        </p:blipFill>
        <p:spPr>
          <a:xfrm>
            <a:off x="6538938" y="-2153"/>
            <a:ext cx="5817741" cy="6221352"/>
          </a:xfrm>
          <a:prstGeom prst="rect">
            <a:avLst/>
          </a:prstGeom>
        </p:spPr>
      </p:pic>
      <p:grpSp>
        <p:nvGrpSpPr>
          <p:cNvPr id="13" name="Group 12"/>
          <p:cNvGrpSpPr/>
          <p:nvPr/>
        </p:nvGrpSpPr>
        <p:grpSpPr>
          <a:xfrm>
            <a:off x="-671428" y="6271456"/>
            <a:ext cx="13534857" cy="110556"/>
            <a:chOff x="-170626" y="0"/>
            <a:chExt cx="13534857" cy="166915"/>
          </a:xfrm>
        </p:grpSpPr>
        <p:sp>
          <p:nvSpPr>
            <p:cNvPr id="14" name="Parallelogram 13"/>
            <p:cNvSpPr/>
            <p:nvPr/>
          </p:nvSpPr>
          <p:spPr>
            <a:xfrm>
              <a:off x="-170626" y="0"/>
              <a:ext cx="4511619" cy="166915"/>
            </a:xfrm>
            <a:prstGeom prst="parallelogram">
              <a:avLst>
                <a:gd name="adj" fmla="val 114362"/>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15" name="Parallelogram 14"/>
            <p:cNvSpPr/>
            <p:nvPr/>
          </p:nvSpPr>
          <p:spPr>
            <a:xfrm>
              <a:off x="4340993"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16" name="Parallelogram 15"/>
            <p:cNvSpPr/>
            <p:nvPr/>
          </p:nvSpPr>
          <p:spPr>
            <a:xfrm>
              <a:off x="8852612" y="0"/>
              <a:ext cx="4511619" cy="166915"/>
            </a:xfrm>
            <a:prstGeom prst="parallelogram">
              <a:avLst>
                <a:gd name="adj" fmla="val 114362"/>
              </a:avLst>
            </a:prstGeom>
            <a:solidFill>
              <a:srgbClr val="281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grpSp>
      <p:pic>
        <p:nvPicPr>
          <p:cNvPr id="5" name="Picture 4" descr="ATMetzgeLogo.jpg"/>
          <p:cNvPicPr/>
          <p:nvPr/>
        </p:nvPicPr>
        <p:blipFill>
          <a:blip r:embed="rId3"/>
          <a:stretch>
            <a:fillRect/>
          </a:stretch>
        </p:blipFill>
        <p:spPr>
          <a:xfrm>
            <a:off x="10167135" y="6448520"/>
            <a:ext cx="1577929" cy="384428"/>
          </a:xfrm>
          <a:prstGeom prst="rect">
            <a:avLst/>
          </a:prstGeom>
        </p:spPr>
      </p:pic>
      <p:sp>
        <p:nvSpPr>
          <p:cNvPr id="6" name="Text Box 1"/>
          <p:cNvSpPr txBox="1">
            <a:spLocks noChangeArrowheads="1"/>
          </p:cNvSpPr>
          <p:nvPr/>
        </p:nvSpPr>
        <p:spPr bwMode="auto">
          <a:xfrm>
            <a:off x="11482714" y="6653260"/>
            <a:ext cx="571500" cy="181841"/>
          </a:xfrm>
          <a:prstGeom prst="rect">
            <a:avLst/>
          </a:prstGeom>
          <a:noFill/>
          <a:ln>
            <a:noFill/>
          </a:ln>
          <a:extLst/>
        </p:spPr>
        <p:txBody>
          <a:bodyPr rot="0" vert="horz" wrap="square" lIns="91440" tIns="45720" rIns="91440" bIns="45720" anchor="t" anchorCtr="0" upright="1">
            <a:noAutofit/>
          </a:bodyPr>
          <a:lstStyle/>
          <a:p>
            <a:pPr marL="0" marR="0">
              <a:spcBef>
                <a:spcPts val="0"/>
              </a:spcBef>
              <a:spcAft>
                <a:spcPts val="0"/>
              </a:spcAft>
            </a:pPr>
            <a:r>
              <a:rPr lang="en-US" sz="500" b="1" dirty="0">
                <a:solidFill>
                  <a:schemeClr val="tx2">
                    <a:lumMod val="50000"/>
                  </a:schemeClr>
                </a:solidFill>
                <a:effectLst/>
                <a:latin typeface="Arial Narrow" panose="020B0606020202030204" pitchFamily="34" charset="0"/>
                <a:ea typeface="Times New Roman" panose="02020603050405020304" pitchFamily="18" charset="0"/>
              </a:rPr>
              <a:t>RC: 1031898</a:t>
            </a:r>
            <a:endParaRPr lang="en-US" sz="800" dirty="0">
              <a:solidFill>
                <a:schemeClr val="tx2">
                  <a:lumMod val="50000"/>
                </a:schemeClr>
              </a:solidFill>
              <a:effectLst/>
              <a:latin typeface="Times New Roman" panose="02020603050405020304" pitchFamily="18" charset="0"/>
              <a:ea typeface="Times New Roman" panose="02020603050405020304" pitchFamily="18" charset="0"/>
            </a:endParaRPr>
          </a:p>
        </p:txBody>
      </p:sp>
      <p:sp>
        <p:nvSpPr>
          <p:cNvPr id="8" name="Title 1"/>
          <p:cNvSpPr>
            <a:spLocks noGrp="1"/>
          </p:cNvSpPr>
          <p:nvPr>
            <p:ph type="title"/>
          </p:nvPr>
        </p:nvSpPr>
        <p:spPr>
          <a:xfrm>
            <a:off x="760114" y="168442"/>
            <a:ext cx="8909366" cy="837127"/>
          </a:xfrm>
        </p:spPr>
        <p:txBody>
          <a:bodyPr>
            <a:normAutofit/>
          </a:bodyPr>
          <a:lstStyle/>
          <a:p>
            <a:r>
              <a:rPr lang="en-US" sz="3600" dirty="0" smtClean="0">
                <a:solidFill>
                  <a:schemeClr val="tx2">
                    <a:lumMod val="50000"/>
                  </a:schemeClr>
                </a:solidFill>
              </a:rPr>
              <a:t>Business Challenge</a:t>
            </a:r>
            <a:endParaRPr lang="en-US" sz="4000" dirty="0">
              <a:solidFill>
                <a:schemeClr val="tx2">
                  <a:lumMod val="50000"/>
                </a:schemeClr>
              </a:solidFill>
            </a:endParaRPr>
          </a:p>
        </p:txBody>
      </p:sp>
      <p:grpSp>
        <p:nvGrpSpPr>
          <p:cNvPr id="17" name="Group 16"/>
          <p:cNvGrpSpPr/>
          <p:nvPr/>
        </p:nvGrpSpPr>
        <p:grpSpPr>
          <a:xfrm>
            <a:off x="760114" y="171929"/>
            <a:ext cx="1371600" cy="110556"/>
            <a:chOff x="-170626" y="0"/>
            <a:chExt cx="13534857" cy="166915"/>
          </a:xfrm>
        </p:grpSpPr>
        <p:sp>
          <p:nvSpPr>
            <p:cNvPr id="18" name="Parallelogram 17"/>
            <p:cNvSpPr/>
            <p:nvPr/>
          </p:nvSpPr>
          <p:spPr>
            <a:xfrm>
              <a:off x="-170626" y="0"/>
              <a:ext cx="4511619" cy="166915"/>
            </a:xfrm>
            <a:prstGeom prst="parallelogram">
              <a:avLst>
                <a:gd name="adj" fmla="val 114362"/>
              </a:avLst>
            </a:prstGeom>
            <a:solidFill>
              <a:srgbClr val="849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19" name="Parallelogram 18"/>
            <p:cNvSpPr/>
            <p:nvPr/>
          </p:nvSpPr>
          <p:spPr>
            <a:xfrm>
              <a:off x="4340993"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20" name="Parallelogram 19"/>
            <p:cNvSpPr/>
            <p:nvPr/>
          </p:nvSpPr>
          <p:spPr>
            <a:xfrm>
              <a:off x="8852612" y="0"/>
              <a:ext cx="4511619" cy="166915"/>
            </a:xfrm>
            <a:prstGeom prst="parallelogram">
              <a:avLst>
                <a:gd name="adj" fmla="val 114362"/>
              </a:avLst>
            </a:prstGeom>
            <a:solidFill>
              <a:srgbClr val="281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grpSp>
      <p:sp>
        <p:nvSpPr>
          <p:cNvPr id="21" name="Content Placeholder 1"/>
          <p:cNvSpPr>
            <a:spLocks noGrp="1"/>
          </p:cNvSpPr>
          <p:nvPr>
            <p:ph idx="1"/>
          </p:nvPr>
        </p:nvSpPr>
        <p:spPr>
          <a:xfrm>
            <a:off x="773824" y="1071251"/>
            <a:ext cx="5465222" cy="5133159"/>
          </a:xfrm>
        </p:spPr>
        <p:txBody>
          <a:bodyPr>
            <a:noAutofit/>
          </a:bodyPr>
          <a:lstStyle/>
          <a:p>
            <a:pPr>
              <a:lnSpc>
                <a:spcPct val="100000"/>
              </a:lnSpc>
              <a:spcBef>
                <a:spcPts val="1200"/>
              </a:spcBef>
            </a:pPr>
            <a:r>
              <a:rPr lang="en-US" sz="2000" dirty="0"/>
              <a:t>Nigerian financial </a:t>
            </a:r>
            <a:r>
              <a:rPr lang="en-US" sz="2000" dirty="0" smtClean="0"/>
              <a:t>service providers shoulder large </a:t>
            </a:r>
            <a:r>
              <a:rPr lang="en-US" sz="2000" dirty="0"/>
              <a:t>unpaid debts from defaulting consumers and businesses</a:t>
            </a:r>
            <a:r>
              <a:rPr lang="en-US" sz="2000" dirty="0" smtClean="0"/>
              <a:t>.</a:t>
            </a:r>
          </a:p>
          <a:p>
            <a:pPr>
              <a:lnSpc>
                <a:spcPct val="100000"/>
              </a:lnSpc>
              <a:spcBef>
                <a:spcPts val="1200"/>
              </a:spcBef>
            </a:pPr>
            <a:r>
              <a:rPr lang="en-US" sz="2000" dirty="0"/>
              <a:t>Large uncollected debt has a deleterious effect on the availability and cost of credit-based </a:t>
            </a:r>
            <a:r>
              <a:rPr lang="en-US" sz="2000" dirty="0" smtClean="0"/>
              <a:t>services</a:t>
            </a:r>
          </a:p>
          <a:p>
            <a:pPr>
              <a:lnSpc>
                <a:spcPct val="100000"/>
              </a:lnSpc>
              <a:spcBef>
                <a:spcPts val="1200"/>
              </a:spcBef>
            </a:pPr>
            <a:r>
              <a:rPr lang="en-US" sz="2000" dirty="0" smtClean="0"/>
              <a:t>Credit providers are </a:t>
            </a:r>
            <a:r>
              <a:rPr lang="en-US" sz="2000" dirty="0"/>
              <a:t>likely to scale back offerings or increase interest rates </a:t>
            </a:r>
            <a:r>
              <a:rPr lang="en-US" sz="2000" dirty="0" smtClean="0"/>
              <a:t>on </a:t>
            </a:r>
            <a:r>
              <a:rPr lang="en-US" sz="2000" dirty="0"/>
              <a:t>credit-based services to offset financial losses from borrower </a:t>
            </a:r>
            <a:r>
              <a:rPr lang="en-US" sz="2000" dirty="0" smtClean="0"/>
              <a:t>defaults.</a:t>
            </a:r>
          </a:p>
          <a:p>
            <a:pPr>
              <a:lnSpc>
                <a:spcPct val="100000"/>
              </a:lnSpc>
              <a:spcBef>
                <a:spcPts val="1200"/>
              </a:spcBef>
            </a:pPr>
            <a:r>
              <a:rPr lang="en-US" sz="2000" dirty="0" smtClean="0"/>
              <a:t>Consumers </a:t>
            </a:r>
            <a:r>
              <a:rPr lang="en-US" sz="2000" dirty="0"/>
              <a:t>suffer as credit opportunities become less available and more costly; this can lead to reduced consumer spending, which directly affects economic productivity.</a:t>
            </a:r>
            <a:endParaRPr lang="en-US" sz="2000" dirty="0" smtClean="0"/>
          </a:p>
        </p:txBody>
      </p:sp>
      <p:sp>
        <p:nvSpPr>
          <p:cNvPr id="23" name="Rectangle 22"/>
          <p:cNvSpPr/>
          <p:nvPr/>
        </p:nvSpPr>
        <p:spPr>
          <a:xfrm>
            <a:off x="6531008" y="0"/>
            <a:ext cx="5774055" cy="6243207"/>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24" name="Straight Connector 23"/>
          <p:cNvCxnSpPr/>
          <p:nvPr/>
        </p:nvCxnSpPr>
        <p:spPr>
          <a:xfrm>
            <a:off x="6467475" y="3644538"/>
            <a:ext cx="56692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7963316" y="4094529"/>
            <a:ext cx="2914252" cy="608645"/>
            <a:chOff x="5737205" y="635143"/>
            <a:chExt cx="2914252" cy="608645"/>
          </a:xfrm>
        </p:grpSpPr>
        <p:sp>
          <p:nvSpPr>
            <p:cNvPr id="26" name="TextBox 25"/>
            <p:cNvSpPr txBox="1"/>
            <p:nvPr/>
          </p:nvSpPr>
          <p:spPr>
            <a:xfrm>
              <a:off x="5737205" y="1089900"/>
              <a:ext cx="2914252" cy="153888"/>
            </a:xfrm>
            <a:prstGeom prst="rect">
              <a:avLst/>
            </a:prstGeom>
            <a:noFill/>
            <a:ln w="6350">
              <a:noFill/>
              <a:prstDash val="dash"/>
            </a:ln>
          </p:spPr>
          <p:txBody>
            <a:bodyPr wrap="square" lIns="0" tIns="0" rIns="0" bIns="0" rtlCol="0">
              <a:spAutoFit/>
            </a:bodyPr>
            <a:lstStyle/>
            <a:p>
              <a:r>
                <a:rPr lang="en-US" sz="1000" dirty="0" smtClean="0">
                  <a:solidFill>
                    <a:prstClr val="white"/>
                  </a:solidFill>
                </a:rPr>
                <a:t># non-performing </a:t>
              </a:r>
              <a:r>
                <a:rPr lang="en-US" sz="1000" dirty="0">
                  <a:solidFill>
                    <a:prstClr val="white"/>
                  </a:solidFill>
                </a:rPr>
                <a:t>loans </a:t>
              </a:r>
              <a:r>
                <a:rPr lang="en-US" sz="1000" dirty="0" smtClean="0">
                  <a:solidFill>
                    <a:prstClr val="white"/>
                  </a:solidFill>
                </a:rPr>
                <a:t>(Q4 2016)</a:t>
              </a:r>
              <a:endParaRPr lang="en-US" sz="1000" dirty="0">
                <a:solidFill>
                  <a:prstClr val="white"/>
                </a:solidFill>
              </a:endParaRPr>
            </a:p>
          </p:txBody>
        </p:sp>
        <p:sp>
          <p:nvSpPr>
            <p:cNvPr id="27" name="TextBox 26"/>
            <p:cNvSpPr txBox="1"/>
            <p:nvPr/>
          </p:nvSpPr>
          <p:spPr>
            <a:xfrm>
              <a:off x="5737206" y="635143"/>
              <a:ext cx="1440768" cy="492443"/>
            </a:xfrm>
            <a:prstGeom prst="rect">
              <a:avLst/>
            </a:prstGeom>
            <a:noFill/>
            <a:ln w="6350">
              <a:noFill/>
              <a:prstDash val="dash"/>
            </a:ln>
          </p:spPr>
          <p:txBody>
            <a:bodyPr wrap="square" lIns="0" tIns="0" rIns="0" bIns="0" rtlCol="0">
              <a:spAutoFit/>
            </a:bodyPr>
            <a:lstStyle/>
            <a:p>
              <a:r>
                <a:rPr lang="en-US" sz="3200" b="1" dirty="0">
                  <a:solidFill>
                    <a:schemeClr val="bg1"/>
                  </a:solidFill>
                </a:rPr>
                <a:t>2.084tn</a:t>
              </a:r>
            </a:p>
          </p:txBody>
        </p:sp>
      </p:grpSp>
      <p:sp>
        <p:nvSpPr>
          <p:cNvPr id="28" name="Oval 27"/>
          <p:cNvSpPr/>
          <p:nvPr/>
        </p:nvSpPr>
        <p:spPr>
          <a:xfrm>
            <a:off x="6779684" y="3845220"/>
            <a:ext cx="1108482" cy="1108482"/>
          </a:xfrm>
          <a:prstGeom prst="ellipse">
            <a:avLst/>
          </a:prstGeom>
          <a:solidFill>
            <a:srgbClr val="281C5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6854835" y="3920371"/>
            <a:ext cx="958180" cy="958180"/>
          </a:xfrm>
          <a:prstGeom prst="ellipse">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p:nvGrpSpPr>
        <p:grpSpPr>
          <a:xfrm>
            <a:off x="6877069" y="1125313"/>
            <a:ext cx="4961153" cy="2077570"/>
            <a:chOff x="826808" y="2353655"/>
            <a:chExt cx="4808162" cy="1900785"/>
          </a:xfrm>
        </p:grpSpPr>
        <p:sp>
          <p:nvSpPr>
            <p:cNvPr id="31" name="TextBox 30"/>
            <p:cNvSpPr txBox="1"/>
            <p:nvPr/>
          </p:nvSpPr>
          <p:spPr>
            <a:xfrm>
              <a:off x="826808" y="2636512"/>
              <a:ext cx="438107" cy="147834"/>
            </a:xfrm>
            <a:prstGeom prst="rect">
              <a:avLst/>
            </a:prstGeom>
            <a:noFill/>
          </p:spPr>
          <p:txBody>
            <a:bodyPr wrap="none" lIns="0" tIns="0" rIns="0" bIns="0" rtlCol="0">
              <a:spAutoFit/>
            </a:bodyPr>
            <a:lstStyle/>
            <a:p>
              <a:pPr rtl="1"/>
              <a:r>
                <a:rPr lang="en-US" sz="1050" dirty="0" smtClean="0">
                  <a:solidFill>
                    <a:srgbClr val="B0F7F4"/>
                  </a:solidFill>
                  <a:latin typeface="Segoe UI" panose="020B0502040204020203" pitchFamily="34" charset="0"/>
                  <a:cs typeface="Segoe UI" panose="020B0502040204020203" pitchFamily="34" charset="0"/>
                </a:rPr>
                <a:t>Internal</a:t>
              </a:r>
              <a:endParaRPr lang="en-US" sz="1050" dirty="0">
                <a:solidFill>
                  <a:srgbClr val="B0F7F4"/>
                </a:solidFill>
                <a:latin typeface="Segoe UI" panose="020B0502040204020203" pitchFamily="34" charset="0"/>
                <a:cs typeface="Segoe UI" panose="020B0502040204020203" pitchFamily="34" charset="0"/>
              </a:endParaRPr>
            </a:p>
          </p:txBody>
        </p:sp>
        <p:sp>
          <p:nvSpPr>
            <p:cNvPr id="32" name="TextBox 31"/>
            <p:cNvSpPr txBox="1"/>
            <p:nvPr/>
          </p:nvSpPr>
          <p:spPr>
            <a:xfrm>
              <a:off x="826808" y="3655030"/>
              <a:ext cx="285857" cy="147834"/>
            </a:xfrm>
            <a:prstGeom prst="rect">
              <a:avLst/>
            </a:prstGeom>
            <a:noFill/>
          </p:spPr>
          <p:txBody>
            <a:bodyPr wrap="none" lIns="0" tIns="0" rIns="0" bIns="0" rtlCol="0">
              <a:spAutoFit/>
            </a:bodyPr>
            <a:lstStyle/>
            <a:p>
              <a:pPr rtl="1"/>
              <a:r>
                <a:rPr lang="en-US" sz="1050" dirty="0" smtClean="0">
                  <a:solidFill>
                    <a:srgbClr val="B0F7F4"/>
                  </a:solidFill>
                  <a:latin typeface="Segoe UI" panose="020B0502040204020203" pitchFamily="34" charset="0"/>
                  <a:cs typeface="Segoe UI" panose="020B0502040204020203" pitchFamily="34" charset="0"/>
                </a:rPr>
                <a:t>Total</a:t>
              </a:r>
              <a:endParaRPr lang="en-US" sz="1050" dirty="0">
                <a:solidFill>
                  <a:srgbClr val="B0F7F4"/>
                </a:solidFill>
                <a:latin typeface="Segoe UI" panose="020B0502040204020203" pitchFamily="34" charset="0"/>
                <a:cs typeface="Segoe UI" panose="020B0502040204020203" pitchFamily="34" charset="0"/>
              </a:endParaRPr>
            </a:p>
          </p:txBody>
        </p:sp>
        <p:grpSp>
          <p:nvGrpSpPr>
            <p:cNvPr id="33" name="Group 32"/>
            <p:cNvGrpSpPr/>
            <p:nvPr/>
          </p:nvGrpSpPr>
          <p:grpSpPr>
            <a:xfrm>
              <a:off x="1500500" y="2353655"/>
              <a:ext cx="4134470" cy="1900785"/>
              <a:chOff x="1500501" y="2353655"/>
              <a:chExt cx="3306688" cy="1900785"/>
            </a:xfrm>
          </p:grpSpPr>
          <p:sp>
            <p:nvSpPr>
              <p:cNvPr id="34" name="Snip Single Corner Rectangle 33"/>
              <p:cNvSpPr/>
              <p:nvPr/>
            </p:nvSpPr>
            <p:spPr>
              <a:xfrm>
                <a:off x="1502157" y="2559183"/>
                <a:ext cx="2148141" cy="328116"/>
              </a:xfrm>
              <a:prstGeom prst="snip1Rect">
                <a:avLst>
                  <a:gd name="adj" fmla="val 50000"/>
                </a:avLst>
              </a:prstGeom>
              <a:gradFill flip="none" rotWithShape="1">
                <a:gsLst>
                  <a:gs pos="100000">
                    <a:srgbClr val="B0F7F4"/>
                  </a:gs>
                  <a:gs pos="0">
                    <a:schemeClr val="bg1"/>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35" name="Snip Single Corner Rectangle 34"/>
              <p:cNvSpPr/>
              <p:nvPr/>
            </p:nvSpPr>
            <p:spPr>
              <a:xfrm>
                <a:off x="1502156" y="3583161"/>
                <a:ext cx="2725170" cy="275912"/>
              </a:xfrm>
              <a:prstGeom prst="snip1Rect">
                <a:avLst>
                  <a:gd name="adj" fmla="val 50000"/>
                </a:avLst>
              </a:prstGeom>
              <a:gradFill flip="none" rotWithShape="1">
                <a:gsLst>
                  <a:gs pos="100000">
                    <a:srgbClr val="F6443B"/>
                  </a:gs>
                  <a:gs pos="0">
                    <a:srgbClr val="F9857F"/>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US"/>
              </a:p>
            </p:txBody>
          </p:sp>
          <p:cxnSp>
            <p:nvCxnSpPr>
              <p:cNvPr id="36" name="Straight Connector 35"/>
              <p:cNvCxnSpPr/>
              <p:nvPr/>
            </p:nvCxnSpPr>
            <p:spPr>
              <a:xfrm>
                <a:off x="1500501" y="3995163"/>
                <a:ext cx="3306688" cy="0"/>
              </a:xfrm>
              <a:prstGeom prst="line">
                <a:avLst/>
              </a:prstGeom>
              <a:ln>
                <a:solidFill>
                  <a:srgbClr val="B0F7F4">
                    <a:alpha val="50000"/>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500501" y="2353655"/>
                <a:ext cx="0" cy="1641508"/>
              </a:xfrm>
              <a:prstGeom prst="line">
                <a:avLst/>
              </a:prstGeom>
              <a:ln>
                <a:solidFill>
                  <a:srgbClr val="B0F7F4">
                    <a:alpha val="50000"/>
                  </a:srgbClr>
                </a:solidFill>
              </a:ln>
            </p:spPr>
            <p:style>
              <a:lnRef idx="1">
                <a:schemeClr val="accent1"/>
              </a:lnRef>
              <a:fillRef idx="0">
                <a:schemeClr val="accent1"/>
              </a:fillRef>
              <a:effectRef idx="0">
                <a:schemeClr val="accent1"/>
              </a:effectRef>
              <a:fontRef idx="minor">
                <a:schemeClr val="tx1"/>
              </a:fontRef>
            </p:style>
          </p:cxnSp>
          <p:grpSp>
            <p:nvGrpSpPr>
              <p:cNvPr id="38" name="Group 37"/>
              <p:cNvGrpSpPr/>
              <p:nvPr/>
            </p:nvGrpSpPr>
            <p:grpSpPr>
              <a:xfrm>
                <a:off x="1797049" y="3995163"/>
                <a:ext cx="2917663" cy="78050"/>
                <a:chOff x="1736725" y="3892524"/>
                <a:chExt cx="2977988" cy="78050"/>
              </a:xfrm>
            </p:grpSpPr>
            <p:cxnSp>
              <p:nvCxnSpPr>
                <p:cNvPr id="48" name="Straight Connector 47"/>
                <p:cNvCxnSpPr/>
                <p:nvPr/>
              </p:nvCxnSpPr>
              <p:spPr>
                <a:xfrm>
                  <a:off x="1736725" y="3892524"/>
                  <a:ext cx="0" cy="75334"/>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2108974" y="3895240"/>
                  <a:ext cx="0" cy="75334"/>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2481223" y="3895240"/>
                  <a:ext cx="0" cy="75334"/>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2853472" y="3895240"/>
                  <a:ext cx="0" cy="75334"/>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3225721" y="3895240"/>
                  <a:ext cx="0" cy="75334"/>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3597970" y="3895240"/>
                  <a:ext cx="0" cy="75334"/>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3970219" y="3895240"/>
                  <a:ext cx="0" cy="75334"/>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4342468" y="3895240"/>
                  <a:ext cx="0" cy="75334"/>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4714713" y="3895240"/>
                  <a:ext cx="0" cy="75334"/>
                </a:xfrm>
                <a:prstGeom prst="line">
                  <a:avLst/>
                </a:prstGeom>
              </p:spPr>
              <p:style>
                <a:lnRef idx="1">
                  <a:schemeClr val="accent1"/>
                </a:lnRef>
                <a:fillRef idx="0">
                  <a:schemeClr val="accent1"/>
                </a:fillRef>
                <a:effectRef idx="0">
                  <a:schemeClr val="accent1"/>
                </a:effectRef>
                <a:fontRef idx="minor">
                  <a:schemeClr val="tx1"/>
                </a:fontRef>
              </p:style>
            </p:cxnSp>
          </p:grpSp>
          <p:sp>
            <p:nvSpPr>
              <p:cNvPr id="39" name="TextBox 38"/>
              <p:cNvSpPr txBox="1"/>
              <p:nvPr/>
            </p:nvSpPr>
            <p:spPr>
              <a:xfrm>
                <a:off x="1672816" y="4155884"/>
                <a:ext cx="135435" cy="98556"/>
              </a:xfrm>
              <a:prstGeom prst="rect">
                <a:avLst/>
              </a:prstGeom>
              <a:noFill/>
            </p:spPr>
            <p:txBody>
              <a:bodyPr wrap="none" lIns="0" tIns="0" rIns="0" bIns="0" rtlCol="0">
                <a:spAutoFit/>
              </a:bodyPr>
              <a:lstStyle/>
              <a:p>
                <a:pPr rtl="1"/>
                <a:r>
                  <a:rPr lang="en-US" sz="700" dirty="0" smtClean="0">
                    <a:solidFill>
                      <a:srgbClr val="B0F7F4"/>
                    </a:solidFill>
                    <a:latin typeface="Segoe UI" panose="020B0502040204020203" pitchFamily="34" charset="0"/>
                    <a:cs typeface="Segoe UI" panose="020B0502040204020203" pitchFamily="34" charset="0"/>
                  </a:rPr>
                  <a:t>$%b</a:t>
                </a:r>
                <a:endParaRPr lang="en-US" sz="700" dirty="0">
                  <a:solidFill>
                    <a:srgbClr val="B0F7F4"/>
                  </a:solidFill>
                  <a:latin typeface="Segoe UI" panose="020B0502040204020203" pitchFamily="34" charset="0"/>
                  <a:cs typeface="Segoe UI" panose="020B0502040204020203" pitchFamily="34" charset="0"/>
                </a:endParaRPr>
              </a:p>
            </p:txBody>
          </p:sp>
          <p:sp>
            <p:nvSpPr>
              <p:cNvPr id="40" name="TextBox 39"/>
              <p:cNvSpPr txBox="1"/>
              <p:nvPr/>
            </p:nvSpPr>
            <p:spPr>
              <a:xfrm>
                <a:off x="4227326" y="4155884"/>
                <a:ext cx="152831" cy="98556"/>
              </a:xfrm>
              <a:prstGeom prst="rect">
                <a:avLst/>
              </a:prstGeom>
              <a:noFill/>
            </p:spPr>
            <p:txBody>
              <a:bodyPr wrap="none" lIns="0" tIns="0" rIns="0" bIns="0" rtlCol="0">
                <a:spAutoFit/>
              </a:bodyPr>
              <a:lstStyle/>
              <a:p>
                <a:pPr rtl="1"/>
                <a:r>
                  <a:rPr lang="en-US" sz="700" dirty="0" smtClean="0">
                    <a:solidFill>
                      <a:srgbClr val="B0F7F4"/>
                    </a:solidFill>
                    <a:latin typeface="Segoe UI" panose="020B0502040204020203" pitchFamily="34" charset="0"/>
                    <a:cs typeface="Segoe UI" panose="020B0502040204020203" pitchFamily="34" charset="0"/>
                  </a:rPr>
                  <a:t>$70b</a:t>
                </a:r>
                <a:endParaRPr lang="en-US" sz="700" dirty="0">
                  <a:solidFill>
                    <a:srgbClr val="B0F7F4"/>
                  </a:solidFill>
                  <a:latin typeface="Segoe UI" panose="020B0502040204020203" pitchFamily="34" charset="0"/>
                  <a:cs typeface="Segoe UI" panose="020B0502040204020203" pitchFamily="34" charset="0"/>
                </a:endParaRPr>
              </a:p>
            </p:txBody>
          </p:sp>
          <p:sp>
            <p:nvSpPr>
              <p:cNvPr id="41" name="TextBox 40"/>
              <p:cNvSpPr txBox="1"/>
              <p:nvPr/>
            </p:nvSpPr>
            <p:spPr>
              <a:xfrm>
                <a:off x="4592257" y="4155884"/>
                <a:ext cx="152831" cy="98556"/>
              </a:xfrm>
              <a:prstGeom prst="rect">
                <a:avLst/>
              </a:prstGeom>
              <a:noFill/>
            </p:spPr>
            <p:txBody>
              <a:bodyPr wrap="none" lIns="0" tIns="0" rIns="0" bIns="0" rtlCol="0">
                <a:spAutoFit/>
              </a:bodyPr>
              <a:lstStyle/>
              <a:p>
                <a:pPr rtl="1"/>
                <a:r>
                  <a:rPr lang="en-US" sz="700" dirty="0" smtClean="0">
                    <a:solidFill>
                      <a:srgbClr val="B0F7F4"/>
                    </a:solidFill>
                    <a:latin typeface="Segoe UI" panose="020B0502040204020203" pitchFamily="34" charset="0"/>
                    <a:cs typeface="Segoe UI" panose="020B0502040204020203" pitchFamily="34" charset="0"/>
                  </a:rPr>
                  <a:t>$80b</a:t>
                </a:r>
                <a:endParaRPr lang="en-US" sz="700" dirty="0">
                  <a:solidFill>
                    <a:srgbClr val="B0F7F4"/>
                  </a:solidFill>
                  <a:latin typeface="Segoe UI" panose="020B0502040204020203" pitchFamily="34" charset="0"/>
                  <a:cs typeface="Segoe UI" panose="020B0502040204020203" pitchFamily="34" charset="0"/>
                </a:endParaRPr>
              </a:p>
            </p:txBody>
          </p:sp>
          <p:sp>
            <p:nvSpPr>
              <p:cNvPr id="42" name="TextBox 41"/>
              <p:cNvSpPr txBox="1"/>
              <p:nvPr/>
            </p:nvSpPr>
            <p:spPr>
              <a:xfrm>
                <a:off x="3862396" y="4155884"/>
                <a:ext cx="152831" cy="98556"/>
              </a:xfrm>
              <a:prstGeom prst="rect">
                <a:avLst/>
              </a:prstGeom>
              <a:noFill/>
            </p:spPr>
            <p:txBody>
              <a:bodyPr wrap="none" lIns="0" tIns="0" rIns="0" bIns="0" rtlCol="0">
                <a:spAutoFit/>
              </a:bodyPr>
              <a:lstStyle/>
              <a:p>
                <a:pPr rtl="1"/>
                <a:r>
                  <a:rPr lang="en-US" sz="700" dirty="0" smtClean="0">
                    <a:solidFill>
                      <a:srgbClr val="B0F7F4"/>
                    </a:solidFill>
                    <a:latin typeface="Segoe UI" panose="020B0502040204020203" pitchFamily="34" charset="0"/>
                    <a:cs typeface="Segoe UI" panose="020B0502040204020203" pitchFamily="34" charset="0"/>
                  </a:rPr>
                  <a:t>$60b</a:t>
                </a:r>
                <a:endParaRPr lang="en-US" sz="700" dirty="0">
                  <a:solidFill>
                    <a:srgbClr val="B0F7F4"/>
                  </a:solidFill>
                  <a:latin typeface="Segoe UI" panose="020B0502040204020203" pitchFamily="34" charset="0"/>
                  <a:cs typeface="Segoe UI" panose="020B0502040204020203" pitchFamily="34" charset="0"/>
                </a:endParaRPr>
              </a:p>
            </p:txBody>
          </p:sp>
          <p:sp>
            <p:nvSpPr>
              <p:cNvPr id="43" name="TextBox 42"/>
              <p:cNvSpPr txBox="1"/>
              <p:nvPr/>
            </p:nvSpPr>
            <p:spPr>
              <a:xfrm>
                <a:off x="3497466" y="4155884"/>
                <a:ext cx="152831" cy="98556"/>
              </a:xfrm>
              <a:prstGeom prst="rect">
                <a:avLst/>
              </a:prstGeom>
              <a:noFill/>
            </p:spPr>
            <p:txBody>
              <a:bodyPr wrap="none" lIns="0" tIns="0" rIns="0" bIns="0" rtlCol="0">
                <a:spAutoFit/>
              </a:bodyPr>
              <a:lstStyle/>
              <a:p>
                <a:pPr rtl="1"/>
                <a:r>
                  <a:rPr lang="en-US" sz="700" dirty="0" smtClean="0">
                    <a:solidFill>
                      <a:srgbClr val="B0F7F4"/>
                    </a:solidFill>
                    <a:latin typeface="Segoe UI" panose="020B0502040204020203" pitchFamily="34" charset="0"/>
                    <a:cs typeface="Segoe UI" panose="020B0502040204020203" pitchFamily="34" charset="0"/>
                  </a:rPr>
                  <a:t>$50b</a:t>
                </a:r>
                <a:endParaRPr lang="en-US" sz="700" dirty="0">
                  <a:solidFill>
                    <a:srgbClr val="B0F7F4"/>
                  </a:solidFill>
                  <a:latin typeface="Segoe UI" panose="020B0502040204020203" pitchFamily="34" charset="0"/>
                  <a:cs typeface="Segoe UI" panose="020B0502040204020203" pitchFamily="34" charset="0"/>
                </a:endParaRPr>
              </a:p>
            </p:txBody>
          </p:sp>
          <p:sp>
            <p:nvSpPr>
              <p:cNvPr id="44" name="TextBox 43"/>
              <p:cNvSpPr txBox="1"/>
              <p:nvPr/>
            </p:nvSpPr>
            <p:spPr>
              <a:xfrm>
                <a:off x="3132536" y="4155884"/>
                <a:ext cx="152831" cy="98556"/>
              </a:xfrm>
              <a:prstGeom prst="rect">
                <a:avLst/>
              </a:prstGeom>
              <a:noFill/>
            </p:spPr>
            <p:txBody>
              <a:bodyPr wrap="none" lIns="0" tIns="0" rIns="0" bIns="0" rtlCol="0">
                <a:spAutoFit/>
              </a:bodyPr>
              <a:lstStyle/>
              <a:p>
                <a:pPr rtl="1"/>
                <a:r>
                  <a:rPr lang="en-US" sz="700" dirty="0" smtClean="0">
                    <a:solidFill>
                      <a:srgbClr val="B0F7F4"/>
                    </a:solidFill>
                    <a:latin typeface="Segoe UI" panose="020B0502040204020203" pitchFamily="34" charset="0"/>
                    <a:cs typeface="Segoe UI" panose="020B0502040204020203" pitchFamily="34" charset="0"/>
                  </a:rPr>
                  <a:t>$40b</a:t>
                </a:r>
                <a:endParaRPr lang="en-US" sz="700" dirty="0">
                  <a:solidFill>
                    <a:srgbClr val="B0F7F4"/>
                  </a:solidFill>
                  <a:latin typeface="Segoe UI" panose="020B0502040204020203" pitchFamily="34" charset="0"/>
                  <a:cs typeface="Segoe UI" panose="020B0502040204020203" pitchFamily="34" charset="0"/>
                </a:endParaRPr>
              </a:p>
            </p:txBody>
          </p:sp>
          <p:sp>
            <p:nvSpPr>
              <p:cNvPr id="45" name="TextBox 44"/>
              <p:cNvSpPr txBox="1"/>
              <p:nvPr/>
            </p:nvSpPr>
            <p:spPr>
              <a:xfrm>
                <a:off x="2767606" y="4155884"/>
                <a:ext cx="152831" cy="98556"/>
              </a:xfrm>
              <a:prstGeom prst="rect">
                <a:avLst/>
              </a:prstGeom>
              <a:noFill/>
            </p:spPr>
            <p:txBody>
              <a:bodyPr wrap="none" lIns="0" tIns="0" rIns="0" bIns="0" rtlCol="0">
                <a:spAutoFit/>
              </a:bodyPr>
              <a:lstStyle/>
              <a:p>
                <a:pPr rtl="1"/>
                <a:r>
                  <a:rPr lang="en-US" sz="700" dirty="0" smtClean="0">
                    <a:solidFill>
                      <a:srgbClr val="B0F7F4"/>
                    </a:solidFill>
                    <a:latin typeface="Segoe UI" panose="020B0502040204020203" pitchFamily="34" charset="0"/>
                    <a:cs typeface="Segoe UI" panose="020B0502040204020203" pitchFamily="34" charset="0"/>
                  </a:rPr>
                  <a:t>$30b</a:t>
                </a:r>
                <a:endParaRPr lang="en-US" sz="700" dirty="0">
                  <a:solidFill>
                    <a:srgbClr val="B0F7F4"/>
                  </a:solidFill>
                  <a:latin typeface="Segoe UI" panose="020B0502040204020203" pitchFamily="34" charset="0"/>
                  <a:cs typeface="Segoe UI" panose="020B0502040204020203" pitchFamily="34" charset="0"/>
                </a:endParaRPr>
              </a:p>
            </p:txBody>
          </p:sp>
          <p:sp>
            <p:nvSpPr>
              <p:cNvPr id="46" name="TextBox 45"/>
              <p:cNvSpPr txBox="1"/>
              <p:nvPr/>
            </p:nvSpPr>
            <p:spPr>
              <a:xfrm>
                <a:off x="2402676" y="4155884"/>
                <a:ext cx="152831" cy="98556"/>
              </a:xfrm>
              <a:prstGeom prst="rect">
                <a:avLst/>
              </a:prstGeom>
              <a:noFill/>
            </p:spPr>
            <p:txBody>
              <a:bodyPr wrap="none" lIns="0" tIns="0" rIns="0" bIns="0" rtlCol="0">
                <a:spAutoFit/>
              </a:bodyPr>
              <a:lstStyle/>
              <a:p>
                <a:pPr rtl="1"/>
                <a:r>
                  <a:rPr lang="en-US" sz="700" dirty="0" smtClean="0">
                    <a:solidFill>
                      <a:srgbClr val="B0F7F4"/>
                    </a:solidFill>
                    <a:latin typeface="Segoe UI" panose="020B0502040204020203" pitchFamily="34" charset="0"/>
                    <a:cs typeface="Segoe UI" panose="020B0502040204020203" pitchFamily="34" charset="0"/>
                  </a:rPr>
                  <a:t>$20b</a:t>
                </a:r>
                <a:endParaRPr lang="en-US" sz="700" dirty="0">
                  <a:solidFill>
                    <a:srgbClr val="B0F7F4"/>
                  </a:solidFill>
                  <a:latin typeface="Segoe UI" panose="020B0502040204020203" pitchFamily="34" charset="0"/>
                  <a:cs typeface="Segoe UI" panose="020B0502040204020203" pitchFamily="34" charset="0"/>
                </a:endParaRPr>
              </a:p>
            </p:txBody>
          </p:sp>
          <p:sp>
            <p:nvSpPr>
              <p:cNvPr id="47" name="TextBox 46"/>
              <p:cNvSpPr txBox="1"/>
              <p:nvPr/>
            </p:nvSpPr>
            <p:spPr>
              <a:xfrm>
                <a:off x="2037746" y="4155884"/>
                <a:ext cx="152831" cy="98556"/>
              </a:xfrm>
              <a:prstGeom prst="rect">
                <a:avLst/>
              </a:prstGeom>
              <a:noFill/>
            </p:spPr>
            <p:txBody>
              <a:bodyPr wrap="none" lIns="0" tIns="0" rIns="0" bIns="0" rtlCol="0">
                <a:spAutoFit/>
              </a:bodyPr>
              <a:lstStyle/>
              <a:p>
                <a:pPr rtl="1"/>
                <a:r>
                  <a:rPr lang="en-US" sz="700" dirty="0" smtClean="0">
                    <a:solidFill>
                      <a:srgbClr val="B0F7F4"/>
                    </a:solidFill>
                    <a:latin typeface="Segoe UI" panose="020B0502040204020203" pitchFamily="34" charset="0"/>
                    <a:cs typeface="Segoe UI" panose="020B0502040204020203" pitchFamily="34" charset="0"/>
                  </a:rPr>
                  <a:t>$10b</a:t>
                </a:r>
                <a:endParaRPr lang="en-US" sz="700" dirty="0">
                  <a:solidFill>
                    <a:srgbClr val="B0F7F4"/>
                  </a:solidFill>
                  <a:latin typeface="Segoe UI" panose="020B0502040204020203" pitchFamily="34" charset="0"/>
                  <a:cs typeface="Segoe UI" panose="020B0502040204020203" pitchFamily="34" charset="0"/>
                </a:endParaRPr>
              </a:p>
            </p:txBody>
          </p:sp>
        </p:grpSp>
      </p:grpSp>
      <p:sp>
        <p:nvSpPr>
          <p:cNvPr id="57" name="TextBox 56"/>
          <p:cNvSpPr txBox="1"/>
          <p:nvPr/>
        </p:nvSpPr>
        <p:spPr>
          <a:xfrm>
            <a:off x="8745711" y="2467819"/>
            <a:ext cx="1259974" cy="307777"/>
          </a:xfrm>
          <a:prstGeom prst="rect">
            <a:avLst/>
          </a:prstGeom>
          <a:noFill/>
        </p:spPr>
        <p:txBody>
          <a:bodyPr wrap="square" rtlCol="0">
            <a:spAutoFit/>
          </a:bodyPr>
          <a:lstStyle/>
          <a:p>
            <a:r>
              <a:rPr lang="en-US" sz="1400" b="1" dirty="0" smtClean="0">
                <a:solidFill>
                  <a:schemeClr val="bg1"/>
                </a:solidFill>
              </a:rPr>
              <a:t>$66.63 billion</a:t>
            </a:r>
            <a:endParaRPr lang="en-US" sz="1400" b="1" dirty="0">
              <a:solidFill>
                <a:schemeClr val="bg1"/>
              </a:solidFill>
            </a:endParaRPr>
          </a:p>
        </p:txBody>
      </p:sp>
      <p:sp>
        <p:nvSpPr>
          <p:cNvPr id="58" name="TextBox 57"/>
          <p:cNvSpPr txBox="1"/>
          <p:nvPr/>
        </p:nvSpPr>
        <p:spPr>
          <a:xfrm>
            <a:off x="8240038" y="1371490"/>
            <a:ext cx="1208590" cy="307777"/>
          </a:xfrm>
          <a:prstGeom prst="rect">
            <a:avLst/>
          </a:prstGeom>
          <a:noFill/>
        </p:spPr>
        <p:txBody>
          <a:bodyPr wrap="square" rtlCol="0">
            <a:spAutoFit/>
          </a:bodyPr>
          <a:lstStyle/>
          <a:p>
            <a:r>
              <a:rPr lang="en-US" sz="1400" b="1" dirty="0" smtClean="0"/>
              <a:t>$51.28 billion</a:t>
            </a:r>
            <a:endParaRPr lang="en-US" sz="1400" b="1" dirty="0"/>
          </a:p>
        </p:txBody>
      </p:sp>
      <p:sp>
        <p:nvSpPr>
          <p:cNvPr id="59" name="TextBox 58"/>
          <p:cNvSpPr txBox="1"/>
          <p:nvPr/>
        </p:nvSpPr>
        <p:spPr>
          <a:xfrm>
            <a:off x="7483996" y="762845"/>
            <a:ext cx="2823371" cy="307777"/>
          </a:xfrm>
          <a:prstGeom prst="rect">
            <a:avLst/>
          </a:prstGeom>
          <a:noFill/>
        </p:spPr>
        <p:txBody>
          <a:bodyPr wrap="square" rtlCol="0">
            <a:spAutoFit/>
          </a:bodyPr>
          <a:lstStyle/>
          <a:p>
            <a:r>
              <a:rPr lang="en-US" sz="1400" b="1" dirty="0" smtClean="0">
                <a:solidFill>
                  <a:schemeClr val="bg1"/>
                </a:solidFill>
              </a:rPr>
              <a:t>Nigeria’s Debt Profile as of Q3 2017</a:t>
            </a:r>
            <a:endParaRPr lang="en-US" sz="1400" b="1" dirty="0">
              <a:solidFill>
                <a:schemeClr val="bg1"/>
              </a:solidFill>
            </a:endParaRPr>
          </a:p>
        </p:txBody>
      </p:sp>
      <p:sp>
        <p:nvSpPr>
          <p:cNvPr id="60" name="TextBox 59"/>
          <p:cNvSpPr txBox="1"/>
          <p:nvPr/>
        </p:nvSpPr>
        <p:spPr>
          <a:xfrm>
            <a:off x="7520693" y="3261756"/>
            <a:ext cx="1177997" cy="307777"/>
          </a:xfrm>
          <a:prstGeom prst="rect">
            <a:avLst/>
          </a:prstGeom>
          <a:noFill/>
        </p:spPr>
        <p:txBody>
          <a:bodyPr wrap="square" rtlCol="0">
            <a:spAutoFit/>
          </a:bodyPr>
          <a:lstStyle/>
          <a:p>
            <a:r>
              <a:rPr lang="en-US" sz="1400" b="1" strike="dblStrike" dirty="0" smtClean="0">
                <a:solidFill>
                  <a:schemeClr val="bg1"/>
                </a:solidFill>
              </a:rPr>
              <a:t>N</a:t>
            </a:r>
            <a:r>
              <a:rPr lang="en-US" sz="1400" b="1" dirty="0" smtClean="0">
                <a:solidFill>
                  <a:schemeClr val="bg1"/>
                </a:solidFill>
              </a:rPr>
              <a:t>360 : $1</a:t>
            </a:r>
            <a:endParaRPr lang="en-US" sz="1400" b="1" dirty="0">
              <a:solidFill>
                <a:schemeClr val="bg1"/>
              </a:solidFill>
            </a:endParaRPr>
          </a:p>
        </p:txBody>
      </p:sp>
      <p:pic>
        <p:nvPicPr>
          <p:cNvPr id="61" name="Picture 60"/>
          <p:cNvPicPr>
            <a:picLocks noChangeAspect="1"/>
          </p:cNvPicPr>
          <p:nvPr/>
        </p:nvPicPr>
        <p:blipFill>
          <a:blip r:embed="rId4"/>
          <a:stretch>
            <a:fillRect/>
          </a:stretch>
        </p:blipFill>
        <p:spPr>
          <a:xfrm>
            <a:off x="7572197" y="451757"/>
            <a:ext cx="537495" cy="322287"/>
          </a:xfrm>
          <a:prstGeom prst="rect">
            <a:avLst/>
          </a:prstGeom>
        </p:spPr>
      </p:pic>
      <p:pic>
        <p:nvPicPr>
          <p:cNvPr id="62" name="Picture 2"/>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7052326" y="4154065"/>
            <a:ext cx="521520" cy="521520"/>
          </a:xfrm>
          <a:prstGeom prst="rect">
            <a:avLst/>
          </a:prstGeom>
          <a:noFill/>
          <a:extLst>
            <a:ext uri="{909E8E84-426E-40DD-AFC4-6F175D3DCCD1}">
              <a14:hiddenFill xmlns:a14="http://schemas.microsoft.com/office/drawing/2010/main">
                <a:solidFill>
                  <a:srgbClr val="FFFFFF"/>
                </a:solidFill>
              </a14:hiddenFill>
            </a:ext>
          </a:extLst>
        </p:spPr>
      </p:pic>
      <p:grpSp>
        <p:nvGrpSpPr>
          <p:cNvPr id="63" name="Group 62"/>
          <p:cNvGrpSpPr/>
          <p:nvPr/>
        </p:nvGrpSpPr>
        <p:grpSpPr>
          <a:xfrm>
            <a:off x="6877069" y="5106634"/>
            <a:ext cx="1056284" cy="1062228"/>
            <a:chOff x="7312995" y="3266867"/>
            <a:chExt cx="511675" cy="511675"/>
          </a:xfrm>
        </p:grpSpPr>
        <p:sp>
          <p:nvSpPr>
            <p:cNvPr id="64" name="Oval 63"/>
            <p:cNvSpPr/>
            <p:nvPr/>
          </p:nvSpPr>
          <p:spPr>
            <a:xfrm>
              <a:off x="7312995" y="3266867"/>
              <a:ext cx="511675" cy="511675"/>
            </a:xfrm>
            <a:prstGeom prst="ellipse">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0" b="0" i="0" u="none" strike="noStrike" kern="1200" cap="none" spc="0" normalizeH="0" baseline="0" noProof="0">
                <a:ln>
                  <a:noFill/>
                </a:ln>
                <a:solidFill>
                  <a:prstClr val="white"/>
                </a:solidFill>
                <a:effectLst/>
                <a:uLnTx/>
                <a:uFillTx/>
                <a:latin typeface="Calibri"/>
                <a:ea typeface="+mn-ea"/>
                <a:cs typeface="+mn-cs"/>
              </a:endParaRPr>
            </a:p>
          </p:txBody>
        </p:sp>
        <p:sp>
          <p:nvSpPr>
            <p:cNvPr id="65" name="Oval 64"/>
            <p:cNvSpPr/>
            <p:nvPr/>
          </p:nvSpPr>
          <p:spPr>
            <a:xfrm>
              <a:off x="7357396" y="3311268"/>
              <a:ext cx="422872" cy="422872"/>
            </a:xfrm>
            <a:prstGeom prst="ellips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0" b="0" i="0" u="none" strike="noStrike" kern="1200" cap="none" spc="0" normalizeH="0" baseline="0" noProof="0">
                <a:ln>
                  <a:noFill/>
                </a:ln>
                <a:solidFill>
                  <a:prstClr val="white"/>
                </a:solidFill>
                <a:effectLst/>
                <a:uLnTx/>
                <a:uFillTx/>
                <a:latin typeface="Calibri"/>
                <a:ea typeface="+mn-ea"/>
                <a:cs typeface="+mn-cs"/>
              </a:endParaRPr>
            </a:p>
          </p:txBody>
        </p:sp>
        <p:sp>
          <p:nvSpPr>
            <p:cNvPr id="66" name="Pie 65"/>
            <p:cNvSpPr/>
            <p:nvPr/>
          </p:nvSpPr>
          <p:spPr>
            <a:xfrm flipH="1">
              <a:off x="7357396" y="3311268"/>
              <a:ext cx="422872" cy="422872"/>
            </a:xfrm>
            <a:prstGeom prst="pie">
              <a:avLst>
                <a:gd name="adj1" fmla="val 13327157"/>
                <a:gd name="adj2" fmla="val 16200000"/>
              </a:avLst>
            </a:prstGeom>
            <a:solidFill>
              <a:srgbClr val="281C5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0" b="0" i="0" u="none" strike="noStrike" kern="1200" cap="none" spc="0" normalizeH="0" baseline="0" noProof="0">
                <a:ln>
                  <a:noFill/>
                </a:ln>
                <a:solidFill>
                  <a:prstClr val="white"/>
                </a:solidFill>
                <a:effectLst/>
                <a:uLnTx/>
                <a:uFillTx/>
                <a:latin typeface="Calibri"/>
                <a:ea typeface="+mn-ea"/>
                <a:cs typeface="+mn-cs"/>
              </a:endParaRPr>
            </a:p>
          </p:txBody>
        </p:sp>
        <p:sp>
          <p:nvSpPr>
            <p:cNvPr id="67" name="Oval 66"/>
            <p:cNvSpPr/>
            <p:nvPr/>
          </p:nvSpPr>
          <p:spPr>
            <a:xfrm>
              <a:off x="7409977" y="3363849"/>
              <a:ext cx="317710" cy="317710"/>
            </a:xfrm>
            <a:prstGeom prst="ellipse">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0" b="0" i="0" u="none" strike="noStrike" kern="1200" cap="none" spc="0" normalizeH="0" baseline="0" noProof="0">
                <a:ln>
                  <a:noFill/>
                </a:ln>
                <a:solidFill>
                  <a:prstClr val="white"/>
                </a:solidFill>
                <a:effectLst/>
                <a:uLnTx/>
                <a:uFillTx/>
                <a:latin typeface="Calibri"/>
                <a:ea typeface="+mn-ea"/>
                <a:cs typeface="+mn-cs"/>
              </a:endParaRPr>
            </a:p>
          </p:txBody>
        </p:sp>
        <p:sp>
          <p:nvSpPr>
            <p:cNvPr id="68" name="TextBox 67"/>
            <p:cNvSpPr txBox="1"/>
            <p:nvPr/>
          </p:nvSpPr>
          <p:spPr>
            <a:xfrm>
              <a:off x="7435372" y="3460225"/>
              <a:ext cx="280179" cy="133430"/>
            </a:xfrm>
            <a:prstGeom prst="rect">
              <a:avLst/>
            </a:prstGeom>
            <a:noFill/>
            <a:ln w="6350">
              <a:noFill/>
              <a:prstDash val="dash"/>
            </a:ln>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smtClean="0">
                  <a:ln>
                    <a:noFill/>
                  </a:ln>
                  <a:solidFill>
                    <a:srgbClr val="281C52"/>
                  </a:solidFill>
                  <a:effectLst/>
                  <a:uLnTx/>
                  <a:uFillTx/>
                  <a:ea typeface="+mn-ea"/>
                  <a:cs typeface="+mn-cs"/>
                </a:rPr>
                <a:t>14%</a:t>
              </a:r>
              <a:endParaRPr kumimoji="0" lang="en-US" b="1" i="0" u="none" strike="noStrike" kern="1200" cap="none" spc="0" normalizeH="0" baseline="0" noProof="0" dirty="0">
                <a:ln>
                  <a:noFill/>
                </a:ln>
                <a:solidFill>
                  <a:srgbClr val="281C52"/>
                </a:solidFill>
                <a:effectLst/>
                <a:uLnTx/>
                <a:uFillTx/>
                <a:ea typeface="+mn-ea"/>
                <a:cs typeface="+mn-cs"/>
              </a:endParaRPr>
            </a:p>
          </p:txBody>
        </p:sp>
      </p:grpSp>
      <p:sp>
        <p:nvSpPr>
          <p:cNvPr id="69" name="TextBox 68"/>
          <p:cNvSpPr txBox="1"/>
          <p:nvPr/>
        </p:nvSpPr>
        <p:spPr>
          <a:xfrm>
            <a:off x="8007859" y="5307460"/>
            <a:ext cx="1828991" cy="492443"/>
          </a:xfrm>
          <a:prstGeom prst="rect">
            <a:avLst/>
          </a:prstGeom>
          <a:noFill/>
          <a:ln w="6350">
            <a:noFill/>
            <a:prstDash val="dash"/>
          </a:ln>
        </p:spPr>
        <p:txBody>
          <a:bodyPr wrap="square" lIns="0" tIns="0" rIns="0" bIns="0" rtlCol="0">
            <a:spAutoFit/>
          </a:bodyPr>
          <a:lstStyle/>
          <a:p>
            <a:r>
              <a:rPr lang="en-US" sz="3200" b="1" dirty="0" smtClean="0">
                <a:solidFill>
                  <a:schemeClr val="bg1"/>
                </a:solidFill>
              </a:rPr>
              <a:t>Bad Loans</a:t>
            </a:r>
            <a:endParaRPr lang="en-US" sz="3200" b="1" dirty="0">
              <a:solidFill>
                <a:schemeClr val="bg1"/>
              </a:solidFill>
            </a:endParaRPr>
          </a:p>
        </p:txBody>
      </p:sp>
      <p:sp>
        <p:nvSpPr>
          <p:cNvPr id="70" name="TextBox 69"/>
          <p:cNvSpPr txBox="1"/>
          <p:nvPr/>
        </p:nvSpPr>
        <p:spPr>
          <a:xfrm>
            <a:off x="7991502" y="5745565"/>
            <a:ext cx="3135280" cy="153888"/>
          </a:xfrm>
          <a:prstGeom prst="rect">
            <a:avLst/>
          </a:prstGeom>
          <a:noFill/>
          <a:ln w="6350">
            <a:noFill/>
            <a:prstDash val="dash"/>
          </a:ln>
        </p:spPr>
        <p:txBody>
          <a:bodyPr wrap="square" lIns="0" tIns="0" rIns="0" bIns="0" rtlCol="0">
            <a:spAutoFit/>
          </a:bodyPr>
          <a:lstStyle/>
          <a:p>
            <a:r>
              <a:rPr lang="en-US" sz="1000" dirty="0">
                <a:solidFill>
                  <a:prstClr val="white"/>
                </a:solidFill>
              </a:rPr>
              <a:t>#non-performing </a:t>
            </a:r>
            <a:r>
              <a:rPr lang="en-US" sz="1000" dirty="0" smtClean="0">
                <a:solidFill>
                  <a:prstClr val="white"/>
                </a:solidFill>
              </a:rPr>
              <a:t>bank loans </a:t>
            </a:r>
            <a:r>
              <a:rPr lang="en-US" sz="1000" dirty="0">
                <a:solidFill>
                  <a:prstClr val="white"/>
                </a:solidFill>
              </a:rPr>
              <a:t>to gross loan ratio </a:t>
            </a:r>
            <a:r>
              <a:rPr lang="en-US" sz="1000" dirty="0" smtClean="0">
                <a:solidFill>
                  <a:prstClr val="white"/>
                </a:solidFill>
              </a:rPr>
              <a:t>(Q4 2016)</a:t>
            </a:r>
            <a:endParaRPr lang="en-US" sz="1000" dirty="0">
              <a:solidFill>
                <a:prstClr val="white"/>
              </a:solidFill>
            </a:endParaRPr>
          </a:p>
        </p:txBody>
      </p:sp>
      <p:sp>
        <p:nvSpPr>
          <p:cNvPr id="71" name="TextBox 70"/>
          <p:cNvSpPr txBox="1"/>
          <p:nvPr/>
        </p:nvSpPr>
        <p:spPr>
          <a:xfrm>
            <a:off x="10407014" y="3358681"/>
            <a:ext cx="1670463" cy="230832"/>
          </a:xfrm>
          <a:prstGeom prst="rect">
            <a:avLst/>
          </a:prstGeom>
          <a:noFill/>
        </p:spPr>
        <p:txBody>
          <a:bodyPr wrap="square" rtlCol="0">
            <a:spAutoFit/>
          </a:bodyPr>
          <a:lstStyle/>
          <a:p>
            <a:pPr algn="r"/>
            <a:r>
              <a:rPr lang="en-US" sz="900" dirty="0" smtClean="0">
                <a:solidFill>
                  <a:schemeClr val="bg1"/>
                </a:solidFill>
              </a:rPr>
              <a:t>Source: DMO</a:t>
            </a:r>
            <a:endParaRPr lang="en-US" sz="900" dirty="0">
              <a:solidFill>
                <a:schemeClr val="bg1"/>
              </a:solidFill>
            </a:endParaRPr>
          </a:p>
        </p:txBody>
      </p:sp>
      <p:sp>
        <p:nvSpPr>
          <p:cNvPr id="73" name="TextBox 72"/>
          <p:cNvSpPr txBox="1"/>
          <p:nvPr/>
        </p:nvSpPr>
        <p:spPr>
          <a:xfrm>
            <a:off x="6891683" y="1987709"/>
            <a:ext cx="469680" cy="161583"/>
          </a:xfrm>
          <a:prstGeom prst="rect">
            <a:avLst/>
          </a:prstGeom>
          <a:noFill/>
        </p:spPr>
        <p:txBody>
          <a:bodyPr wrap="none" lIns="0" tIns="0" rIns="0" bIns="0" rtlCol="0">
            <a:spAutoFit/>
          </a:bodyPr>
          <a:lstStyle/>
          <a:p>
            <a:pPr rtl="1"/>
            <a:r>
              <a:rPr lang="en-US" sz="1050" dirty="0" smtClean="0">
                <a:solidFill>
                  <a:srgbClr val="B0F7F4"/>
                </a:solidFill>
                <a:latin typeface="Segoe UI" panose="020B0502040204020203" pitchFamily="34" charset="0"/>
                <a:cs typeface="Segoe UI" panose="020B0502040204020203" pitchFamily="34" charset="0"/>
              </a:rPr>
              <a:t>External</a:t>
            </a:r>
            <a:endParaRPr lang="en-US" sz="1050" dirty="0">
              <a:solidFill>
                <a:srgbClr val="B0F7F4"/>
              </a:solidFill>
              <a:latin typeface="Segoe UI" panose="020B0502040204020203" pitchFamily="34" charset="0"/>
              <a:cs typeface="Segoe UI" panose="020B0502040204020203" pitchFamily="34" charset="0"/>
            </a:endParaRPr>
          </a:p>
        </p:txBody>
      </p:sp>
      <p:sp>
        <p:nvSpPr>
          <p:cNvPr id="74" name="Snip Single Corner Rectangle 73"/>
          <p:cNvSpPr/>
          <p:nvPr/>
        </p:nvSpPr>
        <p:spPr>
          <a:xfrm>
            <a:off x="7579421" y="1903188"/>
            <a:ext cx="1105149" cy="358633"/>
          </a:xfrm>
          <a:prstGeom prst="snip1Rect">
            <a:avLst>
              <a:gd name="adj" fmla="val 50000"/>
            </a:avLst>
          </a:pr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75" name="TextBox 74"/>
          <p:cNvSpPr txBox="1"/>
          <p:nvPr/>
        </p:nvSpPr>
        <p:spPr>
          <a:xfrm>
            <a:off x="7523012" y="1918320"/>
            <a:ext cx="1259974" cy="307777"/>
          </a:xfrm>
          <a:prstGeom prst="rect">
            <a:avLst/>
          </a:prstGeom>
          <a:noFill/>
        </p:spPr>
        <p:txBody>
          <a:bodyPr wrap="square" rtlCol="0">
            <a:spAutoFit/>
          </a:bodyPr>
          <a:lstStyle/>
          <a:p>
            <a:r>
              <a:rPr lang="en-US" sz="1400" b="1" dirty="0" smtClean="0">
                <a:solidFill>
                  <a:schemeClr val="bg1"/>
                </a:solidFill>
              </a:rPr>
              <a:t>$15.35 billion</a:t>
            </a:r>
            <a:endParaRPr lang="en-US" sz="1400" b="1" dirty="0">
              <a:solidFill>
                <a:schemeClr val="bg1"/>
              </a:solidFill>
            </a:endParaRPr>
          </a:p>
        </p:txBody>
      </p:sp>
      <p:sp>
        <p:nvSpPr>
          <p:cNvPr id="78" name="TextBox 77"/>
          <p:cNvSpPr txBox="1"/>
          <p:nvPr/>
        </p:nvSpPr>
        <p:spPr>
          <a:xfrm>
            <a:off x="11265991" y="6013859"/>
            <a:ext cx="4652223" cy="230832"/>
          </a:xfrm>
          <a:prstGeom prst="rect">
            <a:avLst/>
          </a:prstGeom>
          <a:noFill/>
        </p:spPr>
        <p:txBody>
          <a:bodyPr wrap="square" rtlCol="0">
            <a:spAutoFit/>
          </a:bodyPr>
          <a:lstStyle/>
          <a:p>
            <a:r>
              <a:rPr lang="en-US" sz="900" dirty="0" smtClean="0">
                <a:solidFill>
                  <a:schemeClr val="bg1"/>
                </a:solidFill>
                <a:latin typeface="Gill Sans MT" panose="020B0502020104020203" pitchFamily="34" charset="0"/>
              </a:rPr>
              <a:t>Source: CBN</a:t>
            </a:r>
            <a:endParaRPr lang="en-US" sz="900" dirty="0">
              <a:solidFill>
                <a:schemeClr val="bg1"/>
              </a:solidFill>
              <a:latin typeface="Gill Sans MT" panose="020B0502020104020203" pitchFamily="34" charset="0"/>
            </a:endParaRPr>
          </a:p>
        </p:txBody>
      </p:sp>
      <p:cxnSp>
        <p:nvCxnSpPr>
          <p:cNvPr id="79" name="Straight Connector 78"/>
          <p:cNvCxnSpPr/>
          <p:nvPr/>
        </p:nvCxnSpPr>
        <p:spPr>
          <a:xfrm>
            <a:off x="11241678" y="6056904"/>
            <a:ext cx="835799" cy="0"/>
          </a:xfrm>
          <a:prstGeom prst="line">
            <a:avLst/>
          </a:prstGeom>
          <a:ln>
            <a:solidFill>
              <a:srgbClr val="8497B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1277274" y="3403480"/>
            <a:ext cx="759817" cy="0"/>
          </a:xfrm>
          <a:prstGeom prst="line">
            <a:avLst/>
          </a:prstGeom>
          <a:ln>
            <a:solidFill>
              <a:srgbClr val="8497B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3583662"/>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671428" y="6271456"/>
            <a:ext cx="13534857" cy="110556"/>
            <a:chOff x="-170626" y="0"/>
            <a:chExt cx="13534857" cy="166915"/>
          </a:xfrm>
        </p:grpSpPr>
        <p:sp>
          <p:nvSpPr>
            <p:cNvPr id="14" name="Parallelogram 13"/>
            <p:cNvSpPr/>
            <p:nvPr/>
          </p:nvSpPr>
          <p:spPr>
            <a:xfrm>
              <a:off x="-170626" y="0"/>
              <a:ext cx="4511619" cy="166915"/>
            </a:xfrm>
            <a:prstGeom prst="parallelogram">
              <a:avLst>
                <a:gd name="adj" fmla="val 114362"/>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2">
                    <a:lumMod val="50000"/>
                  </a:schemeClr>
                </a:solidFill>
              </a:endParaRPr>
            </a:p>
          </p:txBody>
        </p:sp>
        <p:sp>
          <p:nvSpPr>
            <p:cNvPr id="15" name="Parallelogram 14"/>
            <p:cNvSpPr/>
            <p:nvPr/>
          </p:nvSpPr>
          <p:spPr>
            <a:xfrm>
              <a:off x="4340993"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2">
                    <a:lumMod val="50000"/>
                  </a:schemeClr>
                </a:solidFill>
              </a:endParaRPr>
            </a:p>
          </p:txBody>
        </p:sp>
        <p:sp>
          <p:nvSpPr>
            <p:cNvPr id="16" name="Parallelogram 15"/>
            <p:cNvSpPr/>
            <p:nvPr/>
          </p:nvSpPr>
          <p:spPr>
            <a:xfrm>
              <a:off x="8852612" y="0"/>
              <a:ext cx="4511619" cy="166915"/>
            </a:xfrm>
            <a:prstGeom prst="parallelogram">
              <a:avLst>
                <a:gd name="adj" fmla="val 114362"/>
              </a:avLst>
            </a:prstGeom>
            <a:solidFill>
              <a:srgbClr val="281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2">
                    <a:lumMod val="50000"/>
                  </a:schemeClr>
                </a:solidFill>
              </a:endParaRPr>
            </a:p>
          </p:txBody>
        </p:sp>
      </p:grpSp>
      <p:pic>
        <p:nvPicPr>
          <p:cNvPr id="5" name="Picture 4" descr="ATMetzgeLogo.jpg"/>
          <p:cNvPicPr/>
          <p:nvPr/>
        </p:nvPicPr>
        <p:blipFill>
          <a:blip r:embed="rId2"/>
          <a:stretch>
            <a:fillRect/>
          </a:stretch>
        </p:blipFill>
        <p:spPr>
          <a:xfrm>
            <a:off x="10167135" y="6448520"/>
            <a:ext cx="1577929" cy="384428"/>
          </a:xfrm>
          <a:prstGeom prst="rect">
            <a:avLst/>
          </a:prstGeom>
        </p:spPr>
      </p:pic>
      <p:sp>
        <p:nvSpPr>
          <p:cNvPr id="6" name="Text Box 1"/>
          <p:cNvSpPr txBox="1">
            <a:spLocks noChangeArrowheads="1"/>
          </p:cNvSpPr>
          <p:nvPr/>
        </p:nvSpPr>
        <p:spPr bwMode="auto">
          <a:xfrm>
            <a:off x="11482714" y="6653260"/>
            <a:ext cx="571500" cy="181841"/>
          </a:xfrm>
          <a:prstGeom prst="rect">
            <a:avLst/>
          </a:prstGeom>
          <a:noFill/>
          <a:ln>
            <a:noFill/>
          </a:ln>
          <a:extLst/>
        </p:spPr>
        <p:txBody>
          <a:bodyPr rot="0" vert="horz" wrap="square" lIns="91440" tIns="45720" rIns="91440" bIns="45720" anchor="t" anchorCtr="0" upright="1">
            <a:noAutofit/>
          </a:bodyPr>
          <a:lstStyle/>
          <a:p>
            <a:pPr marL="0" marR="0">
              <a:spcBef>
                <a:spcPts val="0"/>
              </a:spcBef>
              <a:spcAft>
                <a:spcPts val="0"/>
              </a:spcAft>
            </a:pPr>
            <a:r>
              <a:rPr lang="en-US" sz="500" b="1" dirty="0">
                <a:solidFill>
                  <a:schemeClr val="tx2">
                    <a:lumMod val="50000"/>
                  </a:schemeClr>
                </a:solidFill>
                <a:effectLst/>
                <a:latin typeface="Arial Narrow" panose="020B0606020202030204" pitchFamily="34" charset="0"/>
                <a:ea typeface="Times New Roman" panose="02020603050405020304" pitchFamily="18" charset="0"/>
              </a:rPr>
              <a:t>RC: 1031898</a:t>
            </a:r>
            <a:endParaRPr lang="en-US" sz="800" dirty="0">
              <a:solidFill>
                <a:schemeClr val="tx2">
                  <a:lumMod val="50000"/>
                </a:schemeClr>
              </a:solidFill>
              <a:effectLst/>
              <a:latin typeface="Times New Roman" panose="02020603050405020304" pitchFamily="18" charset="0"/>
              <a:ea typeface="Times New Roman" panose="02020603050405020304" pitchFamily="18" charset="0"/>
            </a:endParaRPr>
          </a:p>
        </p:txBody>
      </p:sp>
      <p:sp>
        <p:nvSpPr>
          <p:cNvPr id="8" name="Title 1"/>
          <p:cNvSpPr>
            <a:spLocks noGrp="1"/>
          </p:cNvSpPr>
          <p:nvPr>
            <p:ph type="title"/>
          </p:nvPr>
        </p:nvSpPr>
        <p:spPr>
          <a:xfrm>
            <a:off x="760114" y="168442"/>
            <a:ext cx="9907886" cy="837127"/>
          </a:xfrm>
        </p:spPr>
        <p:txBody>
          <a:bodyPr>
            <a:normAutofit/>
          </a:bodyPr>
          <a:lstStyle/>
          <a:p>
            <a:r>
              <a:rPr lang="en-US" sz="3600" dirty="0" smtClean="0">
                <a:solidFill>
                  <a:schemeClr val="tx2">
                    <a:lumMod val="50000"/>
                  </a:schemeClr>
                </a:solidFill>
              </a:rPr>
              <a:t>Business Challenge</a:t>
            </a:r>
            <a:endParaRPr lang="en-US" sz="4000" dirty="0">
              <a:solidFill>
                <a:schemeClr val="tx2">
                  <a:lumMod val="50000"/>
                </a:schemeClr>
              </a:solidFill>
            </a:endParaRPr>
          </a:p>
        </p:txBody>
      </p:sp>
      <p:grpSp>
        <p:nvGrpSpPr>
          <p:cNvPr id="17" name="Group 16"/>
          <p:cNvGrpSpPr/>
          <p:nvPr/>
        </p:nvGrpSpPr>
        <p:grpSpPr>
          <a:xfrm>
            <a:off x="760114" y="171929"/>
            <a:ext cx="1371600" cy="110556"/>
            <a:chOff x="-170626" y="0"/>
            <a:chExt cx="13534857" cy="166915"/>
          </a:xfrm>
        </p:grpSpPr>
        <p:sp>
          <p:nvSpPr>
            <p:cNvPr id="18" name="Parallelogram 17"/>
            <p:cNvSpPr/>
            <p:nvPr/>
          </p:nvSpPr>
          <p:spPr>
            <a:xfrm>
              <a:off x="-170626" y="0"/>
              <a:ext cx="4511619" cy="166915"/>
            </a:xfrm>
            <a:prstGeom prst="parallelogram">
              <a:avLst>
                <a:gd name="adj" fmla="val 114362"/>
              </a:avLst>
            </a:prstGeom>
            <a:solidFill>
              <a:srgbClr val="849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19" name="Parallelogram 18"/>
            <p:cNvSpPr/>
            <p:nvPr/>
          </p:nvSpPr>
          <p:spPr>
            <a:xfrm>
              <a:off x="4340993"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20" name="Parallelogram 19"/>
            <p:cNvSpPr/>
            <p:nvPr/>
          </p:nvSpPr>
          <p:spPr>
            <a:xfrm>
              <a:off x="8852612" y="0"/>
              <a:ext cx="4511619" cy="166915"/>
            </a:xfrm>
            <a:prstGeom prst="parallelogram">
              <a:avLst>
                <a:gd name="adj" fmla="val 114362"/>
              </a:avLst>
            </a:prstGeom>
            <a:solidFill>
              <a:srgbClr val="281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4705" y="1948745"/>
            <a:ext cx="2143125" cy="2143125"/>
          </a:xfrm>
          <a:prstGeom prst="rect">
            <a:avLst/>
          </a:prstGeom>
        </p:spPr>
      </p:pic>
      <p:sp>
        <p:nvSpPr>
          <p:cNvPr id="4" name="Left Arrow 3"/>
          <p:cNvSpPr/>
          <p:nvPr/>
        </p:nvSpPr>
        <p:spPr>
          <a:xfrm>
            <a:off x="4251001" y="1384512"/>
            <a:ext cx="4018349" cy="1091056"/>
          </a:xfrm>
          <a:prstGeom prst="leftArrow">
            <a:avLst>
              <a:gd name="adj1" fmla="val 50000"/>
              <a:gd name="adj2" fmla="val 42712"/>
            </a:avLst>
          </a:prstGeom>
          <a:solidFill>
            <a:srgbClr val="5B6873"/>
          </a:solidFill>
          <a:ln w="28575">
            <a:solidFill>
              <a:srgbClr val="281C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Credit Risk is the potential that a bank borrower will fail to meet its obligations in accordance with agreed terms</a:t>
            </a:r>
          </a:p>
        </p:txBody>
      </p:sp>
      <p:sp>
        <p:nvSpPr>
          <p:cNvPr id="7" name="TextBox 6"/>
          <p:cNvSpPr txBox="1"/>
          <p:nvPr/>
        </p:nvSpPr>
        <p:spPr>
          <a:xfrm>
            <a:off x="1600369" y="3975289"/>
            <a:ext cx="1586812" cy="369332"/>
          </a:xfrm>
          <a:prstGeom prst="rect">
            <a:avLst/>
          </a:prstGeom>
          <a:noFill/>
        </p:spPr>
        <p:txBody>
          <a:bodyPr wrap="square" rtlCol="0">
            <a:spAutoFit/>
          </a:bodyPr>
          <a:lstStyle/>
          <a:p>
            <a:pPr algn="ctr"/>
            <a:r>
              <a:rPr lang="en-US" dirty="0" smtClean="0"/>
              <a:t>Bank</a:t>
            </a:r>
            <a:endParaRPr lang="en-US" dirty="0"/>
          </a:p>
        </p:txBody>
      </p:sp>
      <p:sp>
        <p:nvSpPr>
          <p:cNvPr id="23" name="Left Arrow 22"/>
          <p:cNvSpPr/>
          <p:nvPr/>
        </p:nvSpPr>
        <p:spPr>
          <a:xfrm>
            <a:off x="4251003" y="2686932"/>
            <a:ext cx="4018349" cy="1091056"/>
          </a:xfrm>
          <a:prstGeom prst="leftArrow">
            <a:avLst>
              <a:gd name="adj1" fmla="val 50000"/>
              <a:gd name="adj2" fmla="val 41498"/>
            </a:avLst>
          </a:prstGeom>
          <a:solidFill>
            <a:srgbClr val="5B6873"/>
          </a:solidFill>
          <a:ln w="28575">
            <a:solidFill>
              <a:srgbClr val="281C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Market Risk is the risk of losses in on-and-off-balance-sheet positions arising from movements in market prices</a:t>
            </a:r>
          </a:p>
        </p:txBody>
      </p:sp>
      <p:sp>
        <p:nvSpPr>
          <p:cNvPr id="24" name="Left Arrow 23"/>
          <p:cNvSpPr/>
          <p:nvPr/>
        </p:nvSpPr>
        <p:spPr>
          <a:xfrm>
            <a:off x="4251002" y="3989351"/>
            <a:ext cx="4018349" cy="1091056"/>
          </a:xfrm>
          <a:prstGeom prst="leftArrow">
            <a:avLst>
              <a:gd name="adj1" fmla="val 50000"/>
              <a:gd name="adj2" fmla="val 43927"/>
            </a:avLst>
          </a:prstGeom>
          <a:solidFill>
            <a:srgbClr val="5B6873"/>
          </a:solidFill>
          <a:ln w="28575">
            <a:solidFill>
              <a:srgbClr val="281C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Operational risk is the potential loss resulting from inadequate or failed internal processes or systems, errors, or external events</a:t>
            </a:r>
          </a:p>
        </p:txBody>
      </p:sp>
      <p:sp>
        <p:nvSpPr>
          <p:cNvPr id="10" name="Left Brace 9"/>
          <p:cNvSpPr/>
          <p:nvPr/>
        </p:nvSpPr>
        <p:spPr>
          <a:xfrm>
            <a:off x="9022221" y="1948745"/>
            <a:ext cx="331304" cy="2650435"/>
          </a:xfrm>
          <a:prstGeom prst="leftBrace">
            <a:avLst>
              <a:gd name="adj1" fmla="val 108333"/>
              <a:gd name="adj2" fmla="val 50000"/>
            </a:avLst>
          </a:prstGeom>
          <a:ln w="38100">
            <a:solidFill>
              <a:srgbClr val="281C5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Left Arrow 10"/>
          <p:cNvSpPr/>
          <p:nvPr/>
        </p:nvSpPr>
        <p:spPr>
          <a:xfrm>
            <a:off x="9341455" y="2224454"/>
            <a:ext cx="1423862" cy="343756"/>
          </a:xfrm>
          <a:prstGeom prst="leftArrow">
            <a:avLst/>
          </a:prstGeom>
          <a:solidFill>
            <a:schemeClr val="bg1">
              <a:lumMod val="95000"/>
            </a:schemeClr>
          </a:solidFill>
          <a:ln w="28575">
            <a:solidFill>
              <a:srgbClr val="281C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85000"/>
                    <a:lumOff val="15000"/>
                  </a:schemeClr>
                </a:solidFill>
              </a:rPr>
              <a:t>Foreign Exchange</a:t>
            </a:r>
          </a:p>
        </p:txBody>
      </p:sp>
      <p:sp>
        <p:nvSpPr>
          <p:cNvPr id="25" name="Left Arrow 24"/>
          <p:cNvSpPr/>
          <p:nvPr/>
        </p:nvSpPr>
        <p:spPr>
          <a:xfrm>
            <a:off x="9382870" y="3390130"/>
            <a:ext cx="1423862" cy="343756"/>
          </a:xfrm>
          <a:prstGeom prst="leftArrow">
            <a:avLst/>
          </a:prstGeom>
          <a:solidFill>
            <a:schemeClr val="bg1">
              <a:lumMod val="95000"/>
            </a:schemeClr>
          </a:solidFill>
          <a:ln w="28575">
            <a:solidFill>
              <a:srgbClr val="281C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85000"/>
                    <a:lumOff val="15000"/>
                  </a:schemeClr>
                </a:solidFill>
              </a:rPr>
              <a:t>Equity</a:t>
            </a:r>
            <a:endParaRPr lang="en-US" b="1" dirty="0">
              <a:solidFill>
                <a:schemeClr val="tx1">
                  <a:lumMod val="85000"/>
                  <a:lumOff val="15000"/>
                </a:schemeClr>
              </a:solidFill>
            </a:endParaRPr>
          </a:p>
        </p:txBody>
      </p:sp>
      <p:sp>
        <p:nvSpPr>
          <p:cNvPr id="26" name="Left Arrow 25"/>
          <p:cNvSpPr/>
          <p:nvPr/>
        </p:nvSpPr>
        <p:spPr>
          <a:xfrm>
            <a:off x="9353525" y="2807292"/>
            <a:ext cx="1423862" cy="343756"/>
          </a:xfrm>
          <a:prstGeom prst="leftArrow">
            <a:avLst/>
          </a:prstGeom>
          <a:solidFill>
            <a:schemeClr val="bg1">
              <a:lumMod val="95000"/>
            </a:schemeClr>
          </a:solidFill>
          <a:ln w="28575">
            <a:solidFill>
              <a:srgbClr val="281C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85000"/>
                    <a:lumOff val="15000"/>
                  </a:schemeClr>
                </a:solidFill>
              </a:rPr>
              <a:t>Interest Rate</a:t>
            </a:r>
          </a:p>
        </p:txBody>
      </p:sp>
      <p:sp>
        <p:nvSpPr>
          <p:cNvPr id="27" name="Left Arrow 26"/>
          <p:cNvSpPr/>
          <p:nvPr/>
        </p:nvSpPr>
        <p:spPr>
          <a:xfrm>
            <a:off x="9382870" y="3972967"/>
            <a:ext cx="1423862" cy="343756"/>
          </a:xfrm>
          <a:prstGeom prst="leftArrow">
            <a:avLst/>
          </a:prstGeom>
          <a:solidFill>
            <a:schemeClr val="bg1">
              <a:lumMod val="95000"/>
            </a:schemeClr>
          </a:solidFill>
          <a:ln w="28575">
            <a:solidFill>
              <a:srgbClr val="281C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85000"/>
                    <a:lumOff val="15000"/>
                  </a:schemeClr>
                </a:solidFill>
              </a:rPr>
              <a:t>Commodity</a:t>
            </a:r>
          </a:p>
        </p:txBody>
      </p:sp>
      <p:sp>
        <p:nvSpPr>
          <p:cNvPr id="29" name="Oval 28"/>
          <p:cNvSpPr/>
          <p:nvPr/>
        </p:nvSpPr>
        <p:spPr>
          <a:xfrm>
            <a:off x="2420279" y="5164771"/>
            <a:ext cx="649185" cy="649185"/>
          </a:xfrm>
          <a:prstGeom prst="ellipse">
            <a:avLst/>
          </a:prstGeom>
          <a:blipFill dpi="0" rotWithShape="1">
            <a:blip r:embed="rId4">
              <a:extLst>
                <a:ext uri="{28A0092B-C50C-407E-A947-70E740481C1C}">
                  <a14:useLocalDpi xmlns:a14="http://schemas.microsoft.com/office/drawing/2010/main" val="0"/>
                </a:ext>
              </a:extLst>
            </a:blip>
            <a:srcRect/>
            <a:stretch>
              <a:fillRect/>
            </a:stretch>
          </a:blipFill>
          <a:ln w="28575">
            <a:solidFill>
              <a:srgbClr val="281C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495385" y="5760612"/>
            <a:ext cx="3793062" cy="461665"/>
          </a:xfrm>
          <a:prstGeom prst="rect">
            <a:avLst/>
          </a:prstGeom>
          <a:noFill/>
        </p:spPr>
        <p:txBody>
          <a:bodyPr wrap="square" rtlCol="0">
            <a:spAutoFit/>
          </a:bodyPr>
          <a:lstStyle/>
          <a:p>
            <a:r>
              <a:rPr lang="en-US" sz="2400" b="1" dirty="0" smtClean="0">
                <a:solidFill>
                  <a:srgbClr val="C00000"/>
                </a:solidFill>
              </a:rPr>
              <a:t>CREDIT RISK!!!</a:t>
            </a:r>
            <a:endParaRPr lang="en-US" sz="2400" b="1" dirty="0">
              <a:solidFill>
                <a:srgbClr val="C00000"/>
              </a:solidFill>
            </a:endParaRPr>
          </a:p>
        </p:txBody>
      </p:sp>
      <p:sp>
        <p:nvSpPr>
          <p:cNvPr id="31" name="TextBox 30"/>
          <p:cNvSpPr txBox="1"/>
          <p:nvPr/>
        </p:nvSpPr>
        <p:spPr>
          <a:xfrm>
            <a:off x="3103086" y="5306835"/>
            <a:ext cx="7076661" cy="338554"/>
          </a:xfrm>
          <a:prstGeom prst="rect">
            <a:avLst/>
          </a:prstGeom>
          <a:noFill/>
        </p:spPr>
        <p:txBody>
          <a:bodyPr wrap="square" rtlCol="0">
            <a:spAutoFit/>
          </a:bodyPr>
          <a:lstStyle/>
          <a:p>
            <a:r>
              <a:rPr lang="en-US" sz="1600" b="1" dirty="0">
                <a:latin typeface="+mj-lt"/>
              </a:rPr>
              <a:t>Which of these risks poses the greatest long-term threat to a financial institution?</a:t>
            </a:r>
          </a:p>
        </p:txBody>
      </p:sp>
    </p:spTree>
    <p:extLst>
      <p:ext uri="{BB962C8B-B14F-4D97-AF65-F5344CB8AC3E}">
        <p14:creationId xmlns:p14="http://schemas.microsoft.com/office/powerpoint/2010/main" val="341410962"/>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671428" y="6271456"/>
            <a:ext cx="13534857" cy="110556"/>
            <a:chOff x="-170626" y="0"/>
            <a:chExt cx="13534857" cy="166915"/>
          </a:xfrm>
        </p:grpSpPr>
        <p:sp>
          <p:nvSpPr>
            <p:cNvPr id="14" name="Parallelogram 13"/>
            <p:cNvSpPr/>
            <p:nvPr/>
          </p:nvSpPr>
          <p:spPr>
            <a:xfrm>
              <a:off x="-170626" y="0"/>
              <a:ext cx="4511619" cy="166915"/>
            </a:xfrm>
            <a:prstGeom prst="parallelogram">
              <a:avLst>
                <a:gd name="adj" fmla="val 114362"/>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15" name="Parallelogram 14"/>
            <p:cNvSpPr/>
            <p:nvPr/>
          </p:nvSpPr>
          <p:spPr>
            <a:xfrm>
              <a:off x="4340993"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16" name="Parallelogram 15"/>
            <p:cNvSpPr/>
            <p:nvPr/>
          </p:nvSpPr>
          <p:spPr>
            <a:xfrm>
              <a:off x="8852612" y="0"/>
              <a:ext cx="4511619" cy="166915"/>
            </a:xfrm>
            <a:prstGeom prst="parallelogram">
              <a:avLst>
                <a:gd name="adj" fmla="val 114362"/>
              </a:avLst>
            </a:prstGeom>
            <a:solidFill>
              <a:srgbClr val="281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grpSp>
      <p:pic>
        <p:nvPicPr>
          <p:cNvPr id="5" name="Picture 4" descr="ATMetzgeLogo.jpg"/>
          <p:cNvPicPr/>
          <p:nvPr/>
        </p:nvPicPr>
        <p:blipFill>
          <a:blip r:embed="rId2"/>
          <a:stretch>
            <a:fillRect/>
          </a:stretch>
        </p:blipFill>
        <p:spPr>
          <a:xfrm>
            <a:off x="10167135" y="6448520"/>
            <a:ext cx="1577929" cy="384428"/>
          </a:xfrm>
          <a:prstGeom prst="rect">
            <a:avLst/>
          </a:prstGeom>
        </p:spPr>
      </p:pic>
      <p:sp>
        <p:nvSpPr>
          <p:cNvPr id="6" name="Text Box 1"/>
          <p:cNvSpPr txBox="1">
            <a:spLocks noChangeArrowheads="1"/>
          </p:cNvSpPr>
          <p:nvPr/>
        </p:nvSpPr>
        <p:spPr bwMode="auto">
          <a:xfrm>
            <a:off x="11482714" y="6653260"/>
            <a:ext cx="571500" cy="181841"/>
          </a:xfrm>
          <a:prstGeom prst="rect">
            <a:avLst/>
          </a:prstGeom>
          <a:noFill/>
          <a:ln>
            <a:noFill/>
          </a:ln>
          <a:extLst/>
        </p:spPr>
        <p:txBody>
          <a:bodyPr rot="0" vert="horz" wrap="square" lIns="91440" tIns="45720" rIns="91440" bIns="45720" anchor="t" anchorCtr="0" upright="1">
            <a:noAutofit/>
          </a:bodyPr>
          <a:lstStyle/>
          <a:p>
            <a:pPr marL="0" marR="0">
              <a:spcBef>
                <a:spcPts val="0"/>
              </a:spcBef>
              <a:spcAft>
                <a:spcPts val="0"/>
              </a:spcAft>
            </a:pPr>
            <a:r>
              <a:rPr lang="en-US" sz="500" b="1" dirty="0">
                <a:solidFill>
                  <a:schemeClr val="tx2">
                    <a:lumMod val="50000"/>
                  </a:schemeClr>
                </a:solidFill>
                <a:effectLst/>
                <a:latin typeface="Arial Narrow" panose="020B0606020202030204" pitchFamily="34" charset="0"/>
                <a:ea typeface="Times New Roman" panose="02020603050405020304" pitchFamily="18" charset="0"/>
              </a:rPr>
              <a:t>RC: 1031898</a:t>
            </a:r>
            <a:endParaRPr lang="en-US" sz="800" dirty="0">
              <a:solidFill>
                <a:schemeClr val="tx2">
                  <a:lumMod val="50000"/>
                </a:schemeClr>
              </a:solidFill>
              <a:effectLst/>
              <a:latin typeface="Times New Roman" panose="02020603050405020304" pitchFamily="18" charset="0"/>
              <a:ea typeface="Times New Roman" panose="02020603050405020304" pitchFamily="18" charset="0"/>
            </a:endParaRPr>
          </a:p>
        </p:txBody>
      </p:sp>
      <p:sp>
        <p:nvSpPr>
          <p:cNvPr id="8" name="Title 1"/>
          <p:cNvSpPr>
            <a:spLocks noGrp="1"/>
          </p:cNvSpPr>
          <p:nvPr>
            <p:ph type="title"/>
          </p:nvPr>
        </p:nvSpPr>
        <p:spPr>
          <a:xfrm>
            <a:off x="760114" y="168442"/>
            <a:ext cx="8909366" cy="837127"/>
          </a:xfrm>
        </p:spPr>
        <p:txBody>
          <a:bodyPr>
            <a:normAutofit/>
          </a:bodyPr>
          <a:lstStyle/>
          <a:p>
            <a:r>
              <a:rPr lang="en-US" sz="3600" dirty="0" smtClean="0">
                <a:solidFill>
                  <a:schemeClr val="tx2">
                    <a:lumMod val="50000"/>
                  </a:schemeClr>
                </a:solidFill>
              </a:rPr>
              <a:t>Business Challenge </a:t>
            </a:r>
            <a:endParaRPr lang="en-US" sz="4000" dirty="0">
              <a:solidFill>
                <a:schemeClr val="tx2">
                  <a:lumMod val="50000"/>
                </a:schemeClr>
              </a:solidFill>
            </a:endParaRPr>
          </a:p>
        </p:txBody>
      </p:sp>
      <p:grpSp>
        <p:nvGrpSpPr>
          <p:cNvPr id="17" name="Group 16"/>
          <p:cNvGrpSpPr/>
          <p:nvPr/>
        </p:nvGrpSpPr>
        <p:grpSpPr>
          <a:xfrm>
            <a:off x="760114" y="171929"/>
            <a:ext cx="1371600" cy="110556"/>
            <a:chOff x="-170626" y="0"/>
            <a:chExt cx="13534857" cy="166915"/>
          </a:xfrm>
        </p:grpSpPr>
        <p:sp>
          <p:nvSpPr>
            <p:cNvPr id="18" name="Parallelogram 17"/>
            <p:cNvSpPr/>
            <p:nvPr/>
          </p:nvSpPr>
          <p:spPr>
            <a:xfrm>
              <a:off x="-170626" y="0"/>
              <a:ext cx="4511619" cy="166915"/>
            </a:xfrm>
            <a:prstGeom prst="parallelogram">
              <a:avLst>
                <a:gd name="adj" fmla="val 114362"/>
              </a:avLst>
            </a:prstGeom>
            <a:solidFill>
              <a:srgbClr val="849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19" name="Parallelogram 18"/>
            <p:cNvSpPr/>
            <p:nvPr/>
          </p:nvSpPr>
          <p:spPr>
            <a:xfrm>
              <a:off x="4340993" y="0"/>
              <a:ext cx="4511619" cy="166915"/>
            </a:xfrm>
            <a:prstGeom prst="parallelogram">
              <a:avLst>
                <a:gd name="adj" fmla="val 114362"/>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20" name="Parallelogram 19"/>
            <p:cNvSpPr/>
            <p:nvPr/>
          </p:nvSpPr>
          <p:spPr>
            <a:xfrm>
              <a:off x="8852612" y="0"/>
              <a:ext cx="4511619" cy="166915"/>
            </a:xfrm>
            <a:prstGeom prst="parallelogram">
              <a:avLst>
                <a:gd name="adj" fmla="val 114362"/>
              </a:avLst>
            </a:prstGeom>
            <a:solidFill>
              <a:srgbClr val="281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grpSp>
      <p:sp>
        <p:nvSpPr>
          <p:cNvPr id="21" name="Bent Arrow 20"/>
          <p:cNvSpPr/>
          <p:nvPr/>
        </p:nvSpPr>
        <p:spPr>
          <a:xfrm flipH="1">
            <a:off x="4779382" y="1732579"/>
            <a:ext cx="1638079" cy="5516677"/>
          </a:xfrm>
          <a:prstGeom prst="bentArrow">
            <a:avLst>
              <a:gd name="adj1" fmla="val 13613"/>
              <a:gd name="adj2" fmla="val 19433"/>
              <a:gd name="adj3" fmla="val 25000"/>
              <a:gd name="adj4" fmla="val 43750"/>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23" name="Bent Arrow 22"/>
          <p:cNvSpPr/>
          <p:nvPr/>
        </p:nvSpPr>
        <p:spPr>
          <a:xfrm>
            <a:off x="6104996" y="2178248"/>
            <a:ext cx="2236769" cy="4827693"/>
          </a:xfrm>
          <a:prstGeom prst="bentArrow">
            <a:avLst>
              <a:gd name="adj1" fmla="val 7011"/>
              <a:gd name="adj2" fmla="val 9487"/>
              <a:gd name="adj3" fmla="val 13346"/>
              <a:gd name="adj4" fmla="val 25264"/>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24" name="Bent Arrow 23"/>
          <p:cNvSpPr/>
          <p:nvPr/>
        </p:nvSpPr>
        <p:spPr>
          <a:xfrm flipH="1">
            <a:off x="4270790" y="4739273"/>
            <a:ext cx="2273229" cy="2647749"/>
          </a:xfrm>
          <a:prstGeom prst="bentArrow">
            <a:avLst>
              <a:gd name="adj1" fmla="val 5776"/>
              <a:gd name="adj2" fmla="val 9487"/>
              <a:gd name="adj3" fmla="val 13346"/>
              <a:gd name="adj4" fmla="val 25264"/>
            </a:avLst>
          </a:prstGeom>
          <a:solidFill>
            <a:srgbClr val="849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25" name="Bent Arrow 24"/>
          <p:cNvSpPr/>
          <p:nvPr/>
        </p:nvSpPr>
        <p:spPr>
          <a:xfrm>
            <a:off x="6533609" y="4303120"/>
            <a:ext cx="1638079" cy="2702821"/>
          </a:xfrm>
          <a:prstGeom prst="bentArrow">
            <a:avLst>
              <a:gd name="adj1" fmla="val 13613"/>
              <a:gd name="adj2" fmla="val 19433"/>
              <a:gd name="adj3" fmla="val 25000"/>
              <a:gd name="adj4" fmla="val 43750"/>
            </a:avLst>
          </a:prstGeom>
          <a:solidFill>
            <a:srgbClr val="281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grpSp>
        <p:nvGrpSpPr>
          <p:cNvPr id="32" name="Group 31"/>
          <p:cNvGrpSpPr/>
          <p:nvPr/>
        </p:nvGrpSpPr>
        <p:grpSpPr>
          <a:xfrm>
            <a:off x="1039661" y="3909531"/>
            <a:ext cx="3244858" cy="2249735"/>
            <a:chOff x="2142367" y="5049427"/>
            <a:chExt cx="1954223" cy="2474709"/>
          </a:xfrm>
        </p:grpSpPr>
        <p:sp>
          <p:nvSpPr>
            <p:cNvPr id="33" name="TextBox 32"/>
            <p:cNvSpPr txBox="1"/>
            <p:nvPr/>
          </p:nvSpPr>
          <p:spPr>
            <a:xfrm>
              <a:off x="2142367" y="5049427"/>
              <a:ext cx="652812" cy="372409"/>
            </a:xfrm>
            <a:prstGeom prst="rect">
              <a:avLst/>
            </a:prstGeom>
            <a:noFill/>
          </p:spPr>
          <p:txBody>
            <a:bodyPr wrap="none" rtlCol="0">
              <a:spAutoFit/>
            </a:bodyPr>
            <a:lstStyle/>
            <a:p>
              <a:r>
                <a:rPr lang="en-US" sz="1600" b="1" dirty="0" smtClean="0">
                  <a:solidFill>
                    <a:schemeClr val="tx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Challenge 1</a:t>
              </a:r>
              <a:endParaRPr lang="en-US" sz="1600" b="1" dirty="0">
                <a:solidFill>
                  <a:schemeClr val="tx2">
                    <a:lumMod val="5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4" name="Rectangle 33"/>
            <p:cNvSpPr/>
            <p:nvPr/>
          </p:nvSpPr>
          <p:spPr>
            <a:xfrm>
              <a:off x="2159576" y="5326425"/>
              <a:ext cx="1937014" cy="2197711"/>
            </a:xfrm>
            <a:prstGeom prst="rect">
              <a:avLst/>
            </a:prstGeom>
          </p:spPr>
          <p:txBody>
            <a:bodyPr wrap="square">
              <a:spAutoFit/>
            </a:bodyPr>
            <a:lstStyle/>
            <a:p>
              <a:pPr algn="just">
                <a:lnSpc>
                  <a:spcPct val="150000"/>
                </a:lnSpc>
              </a:pPr>
              <a:r>
                <a:rPr lang="en-US" sz="1400" dirty="0">
                  <a:solidFill>
                    <a:schemeClr val="tx2">
                      <a:lumMod val="50000"/>
                    </a:schemeClr>
                  </a:solidFill>
                  <a:cs typeface="Arial" panose="020B0604020202020204" pitchFamily="34" charset="0"/>
                </a:rPr>
                <a:t>The bank and customer relationship is premised on an irrebuttable cordiality, with a give and take understanding. Often, this relationship is strenuously tested during loan/debt recovery processes. </a:t>
              </a:r>
            </a:p>
          </p:txBody>
        </p:sp>
      </p:grpSp>
      <p:grpSp>
        <p:nvGrpSpPr>
          <p:cNvPr id="41" name="Group 40"/>
          <p:cNvGrpSpPr/>
          <p:nvPr/>
        </p:nvGrpSpPr>
        <p:grpSpPr>
          <a:xfrm>
            <a:off x="1376083" y="1544205"/>
            <a:ext cx="3223674" cy="1926570"/>
            <a:chOff x="2142367" y="5049427"/>
            <a:chExt cx="1954223" cy="2119227"/>
          </a:xfrm>
        </p:grpSpPr>
        <p:sp>
          <p:nvSpPr>
            <p:cNvPr id="42" name="TextBox 41"/>
            <p:cNvSpPr txBox="1"/>
            <p:nvPr/>
          </p:nvSpPr>
          <p:spPr>
            <a:xfrm>
              <a:off x="2142367" y="5049427"/>
              <a:ext cx="657102" cy="372409"/>
            </a:xfrm>
            <a:prstGeom prst="rect">
              <a:avLst/>
            </a:prstGeom>
            <a:noFill/>
          </p:spPr>
          <p:txBody>
            <a:bodyPr wrap="none" rtlCol="0">
              <a:spAutoFit/>
            </a:bodyPr>
            <a:lstStyle/>
            <a:p>
              <a:r>
                <a:rPr lang="en-US" sz="1600" b="1" dirty="0" smtClean="0">
                  <a:solidFill>
                    <a:schemeClr val="tx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Challenge 2</a:t>
              </a:r>
              <a:endParaRPr lang="en-US" sz="1600" b="1" dirty="0">
                <a:solidFill>
                  <a:schemeClr val="tx2">
                    <a:lumMod val="5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3" name="Rectangle 42"/>
            <p:cNvSpPr/>
            <p:nvPr/>
          </p:nvSpPr>
          <p:spPr>
            <a:xfrm>
              <a:off x="2159576" y="5326425"/>
              <a:ext cx="1937014" cy="1842229"/>
            </a:xfrm>
            <a:prstGeom prst="rect">
              <a:avLst/>
            </a:prstGeom>
          </p:spPr>
          <p:txBody>
            <a:bodyPr wrap="square">
              <a:spAutoFit/>
            </a:bodyPr>
            <a:lstStyle/>
            <a:p>
              <a:pPr algn="just">
                <a:lnSpc>
                  <a:spcPct val="150000"/>
                </a:lnSpc>
              </a:pPr>
              <a:r>
                <a:rPr lang="en-US" sz="1400" dirty="0">
                  <a:solidFill>
                    <a:schemeClr val="tx2">
                      <a:lumMod val="50000"/>
                    </a:schemeClr>
                  </a:solidFill>
                  <a:cs typeface="Arial" panose="020B0604020202020204" pitchFamily="34" charset="0"/>
                </a:rPr>
                <a:t>Collections departments are challenged with minimizing losses and controlling costs while delivering a sensitive service experience that retains valuable customers.</a:t>
              </a:r>
            </a:p>
          </p:txBody>
        </p:sp>
      </p:grpSp>
      <p:grpSp>
        <p:nvGrpSpPr>
          <p:cNvPr id="44" name="Group 43"/>
          <p:cNvGrpSpPr/>
          <p:nvPr/>
        </p:nvGrpSpPr>
        <p:grpSpPr>
          <a:xfrm>
            <a:off x="8304691" y="1458613"/>
            <a:ext cx="3440373" cy="1959977"/>
            <a:chOff x="2142367" y="5049427"/>
            <a:chExt cx="1954223" cy="2155974"/>
          </a:xfrm>
        </p:grpSpPr>
        <p:sp>
          <p:nvSpPr>
            <p:cNvPr id="45" name="TextBox 44"/>
            <p:cNvSpPr txBox="1"/>
            <p:nvPr/>
          </p:nvSpPr>
          <p:spPr>
            <a:xfrm>
              <a:off x="2142367" y="5049427"/>
              <a:ext cx="611862" cy="372409"/>
            </a:xfrm>
            <a:prstGeom prst="rect">
              <a:avLst/>
            </a:prstGeom>
            <a:noFill/>
          </p:spPr>
          <p:txBody>
            <a:bodyPr wrap="none" rtlCol="0">
              <a:spAutoFit/>
            </a:bodyPr>
            <a:lstStyle/>
            <a:p>
              <a:r>
                <a:rPr lang="en-US" sz="1600" b="1" dirty="0" smtClean="0">
                  <a:solidFill>
                    <a:schemeClr val="tx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Challenge 3</a:t>
              </a:r>
              <a:endParaRPr lang="en-US" sz="1600" b="1" dirty="0">
                <a:solidFill>
                  <a:schemeClr val="tx2">
                    <a:lumMod val="5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6" name="Rectangle 45"/>
            <p:cNvSpPr/>
            <p:nvPr/>
          </p:nvSpPr>
          <p:spPr>
            <a:xfrm>
              <a:off x="2159576" y="5326425"/>
              <a:ext cx="1937014" cy="1878976"/>
            </a:xfrm>
            <a:prstGeom prst="rect">
              <a:avLst/>
            </a:prstGeom>
          </p:spPr>
          <p:txBody>
            <a:bodyPr wrap="square">
              <a:spAutoFit/>
            </a:bodyPr>
            <a:lstStyle/>
            <a:p>
              <a:pPr algn="just">
                <a:lnSpc>
                  <a:spcPct val="150000"/>
                </a:lnSpc>
              </a:pPr>
              <a:r>
                <a:rPr lang="en-US" sz="1400" dirty="0">
                  <a:solidFill>
                    <a:schemeClr val="tx2">
                      <a:lumMod val="50000"/>
                    </a:schemeClr>
                  </a:solidFill>
                  <a:cs typeface="Arial" panose="020B0604020202020204" pitchFamily="34" charset="0"/>
                </a:rPr>
                <a:t>Manual tasks and disjointed collections systems lack the intelligence and agility needed to instantaneously deliver customer-centric experiences, increase collections success rates and reduce costs.</a:t>
              </a:r>
            </a:p>
          </p:txBody>
        </p:sp>
      </p:grpSp>
      <p:grpSp>
        <p:nvGrpSpPr>
          <p:cNvPr id="47" name="Group 46"/>
          <p:cNvGrpSpPr/>
          <p:nvPr/>
        </p:nvGrpSpPr>
        <p:grpSpPr>
          <a:xfrm>
            <a:off x="8457090" y="4091160"/>
            <a:ext cx="3416461" cy="1636812"/>
            <a:chOff x="2142367" y="5049427"/>
            <a:chExt cx="2017305" cy="1800493"/>
          </a:xfrm>
        </p:grpSpPr>
        <p:sp>
          <p:nvSpPr>
            <p:cNvPr id="48" name="TextBox 47"/>
            <p:cNvSpPr txBox="1"/>
            <p:nvPr/>
          </p:nvSpPr>
          <p:spPr>
            <a:xfrm>
              <a:off x="2142367" y="5049427"/>
              <a:ext cx="640036" cy="372409"/>
            </a:xfrm>
            <a:prstGeom prst="rect">
              <a:avLst/>
            </a:prstGeom>
            <a:noFill/>
          </p:spPr>
          <p:txBody>
            <a:bodyPr wrap="none" rtlCol="0">
              <a:spAutoFit/>
            </a:bodyPr>
            <a:lstStyle/>
            <a:p>
              <a:r>
                <a:rPr lang="en-US" sz="1600" b="1" dirty="0" smtClean="0">
                  <a:solidFill>
                    <a:schemeClr val="tx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Challenge 4</a:t>
              </a:r>
              <a:endParaRPr lang="en-US" sz="1600" b="1" dirty="0">
                <a:solidFill>
                  <a:schemeClr val="tx2">
                    <a:lumMod val="5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9" name="Rectangle 48"/>
            <p:cNvSpPr/>
            <p:nvPr/>
          </p:nvSpPr>
          <p:spPr>
            <a:xfrm>
              <a:off x="2159576" y="5326426"/>
              <a:ext cx="2000096" cy="1523494"/>
            </a:xfrm>
            <a:prstGeom prst="rect">
              <a:avLst/>
            </a:prstGeom>
          </p:spPr>
          <p:txBody>
            <a:bodyPr wrap="square">
              <a:spAutoFit/>
            </a:bodyPr>
            <a:lstStyle/>
            <a:p>
              <a:pPr algn="just">
                <a:lnSpc>
                  <a:spcPct val="150000"/>
                </a:lnSpc>
              </a:pPr>
              <a:r>
                <a:rPr lang="en-US" sz="1400" dirty="0">
                  <a:solidFill>
                    <a:schemeClr val="tx2">
                      <a:lumMod val="50000"/>
                    </a:schemeClr>
                  </a:solidFill>
                  <a:cs typeface="Arial" panose="020B0604020202020204" pitchFamily="34" charset="0"/>
                </a:rPr>
                <a:t>Fluctuating lending volumes, changing credit risk dynamics, and high average system age are increasing demand for retail loan collections systems.</a:t>
              </a:r>
            </a:p>
          </p:txBody>
        </p:sp>
      </p:grpSp>
    </p:spTree>
    <p:extLst>
      <p:ext uri="{BB962C8B-B14F-4D97-AF65-F5344CB8AC3E}">
        <p14:creationId xmlns:p14="http://schemas.microsoft.com/office/powerpoint/2010/main" val="2181662583"/>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30639</TotalTime>
  <Words>3432</Words>
  <Application>Microsoft Office PowerPoint</Application>
  <PresentationFormat>Widescreen</PresentationFormat>
  <Paragraphs>577</Paragraphs>
  <Slides>51</Slides>
  <Notes>1</Notes>
  <HiddenSlides>0</HiddenSlides>
  <MMClips>0</MMClips>
  <ScaleCrop>false</ScaleCrop>
  <HeadingPairs>
    <vt:vector size="6" baseType="variant">
      <vt:variant>
        <vt:lpstr>Fonts Used</vt:lpstr>
      </vt:variant>
      <vt:variant>
        <vt:i4>18</vt:i4>
      </vt:variant>
      <vt:variant>
        <vt:lpstr>Theme</vt:lpstr>
      </vt:variant>
      <vt:variant>
        <vt:i4>2</vt:i4>
      </vt:variant>
      <vt:variant>
        <vt:lpstr>Slide Titles</vt:lpstr>
      </vt:variant>
      <vt:variant>
        <vt:i4>51</vt:i4>
      </vt:variant>
    </vt:vector>
  </HeadingPairs>
  <TitlesOfParts>
    <vt:vector size="71" baseType="lpstr">
      <vt:lpstr>Batang</vt:lpstr>
      <vt:lpstr>Arial</vt:lpstr>
      <vt:lpstr>Arial Narrow</vt:lpstr>
      <vt:lpstr>Calibri</vt:lpstr>
      <vt:lpstr>Calibri Light</vt:lpstr>
      <vt:lpstr>Century Gothic</vt:lpstr>
      <vt:lpstr>Georgia</vt:lpstr>
      <vt:lpstr>Gill Sans MT</vt:lpstr>
      <vt:lpstr>Open Sans Extrabold</vt:lpstr>
      <vt:lpstr>Open Sans Light</vt:lpstr>
      <vt:lpstr>Roboto Light</vt:lpstr>
      <vt:lpstr>Segoe UI</vt:lpstr>
      <vt:lpstr>Segoe UI Light</vt:lpstr>
      <vt:lpstr>Symbol</vt:lpstr>
      <vt:lpstr>Tahoma</vt:lpstr>
      <vt:lpstr>Times New Roman</vt:lpstr>
      <vt:lpstr>Wingdings</vt:lpstr>
      <vt:lpstr>Wingdings 3</vt:lpstr>
      <vt:lpstr>Office Theme</vt:lpstr>
      <vt:lpstr>Wisp</vt:lpstr>
      <vt:lpstr>PowerPoint Presentation</vt:lpstr>
      <vt:lpstr>Content</vt:lpstr>
      <vt:lpstr>PowerPoint Presentation</vt:lpstr>
      <vt:lpstr>METCORE: Pioneer Ingenious Collections Solutions</vt:lpstr>
      <vt:lpstr>PowerPoint Presentation</vt:lpstr>
      <vt:lpstr>PowerPoint Presentation</vt:lpstr>
      <vt:lpstr>Business Challenge</vt:lpstr>
      <vt:lpstr>Business Challenge</vt:lpstr>
      <vt:lpstr>Business Challenge </vt:lpstr>
      <vt:lpstr>Business Challenge: Collections Cycle Overview</vt:lpstr>
      <vt:lpstr>Solutions: simplifying the debt collection process</vt:lpstr>
      <vt:lpstr>PowerPoint Presentation</vt:lpstr>
      <vt:lpstr>PowerPoint Presentation</vt:lpstr>
      <vt:lpstr>A Modern Approach</vt:lpstr>
      <vt:lpstr>PowerPoint Presentation</vt:lpstr>
      <vt:lpstr>Our Solution: Recovery Process</vt:lpstr>
      <vt:lpstr>PowerPoint Presentation</vt:lpstr>
      <vt:lpstr>Our Solution: Workflow Process</vt:lpstr>
      <vt:lpstr>PowerPoint Presentation</vt:lpstr>
      <vt:lpstr>PowerPoint Presentation</vt:lpstr>
      <vt:lpstr>Product Development Timeline </vt:lpstr>
      <vt:lpstr>METCORE™ Recovery Loan Collection System (RLCS)</vt:lpstr>
      <vt:lpstr>METCORE: Features &amp; Benefits</vt:lpstr>
      <vt:lpstr>PowerPoint Presentation</vt:lpstr>
      <vt:lpstr>Platform Overview</vt:lpstr>
      <vt:lpstr>Solution Architecture II</vt:lpstr>
      <vt:lpstr>Data Integration Architecture</vt:lpstr>
      <vt:lpstr>Enterprise Collections Competitive Landscape</vt:lpstr>
      <vt:lpstr>Enterprise Collections Landscape for Banking</vt:lpstr>
      <vt:lpstr>PowerPoint Presentation</vt:lpstr>
      <vt:lpstr>Workflows</vt:lpstr>
      <vt:lpstr>METCORE: Dashboard, Workflows &amp; Reports</vt:lpstr>
      <vt:lpstr>MetCore: Dashboard, Workflows &amp; Reports</vt:lpstr>
      <vt:lpstr>MetCore: Dashboard, Workflows &amp; Reports</vt:lpstr>
      <vt:lpstr>MetCore: Dashboard, Workflows &amp; Reports</vt:lpstr>
      <vt:lpstr>Met Core: Dashboard, Workflows &amp; Reports</vt:lpstr>
      <vt:lpstr>Met Core: Dashboard, Workflows &amp; Reports</vt:lpstr>
      <vt:lpstr>Met Core: Dashboard, Workflows &amp; Reports</vt:lpstr>
      <vt:lpstr>Met Core: Dashboard, Workflows &amp; Reports</vt:lpstr>
      <vt:lpstr>MetCore: Dashboard, Workflows &amp; Reports</vt:lpstr>
      <vt:lpstr>Met Core: Dashboard, Workflows &amp; Reports</vt:lpstr>
      <vt:lpstr>PowerPoint Presentation</vt:lpstr>
      <vt:lpstr>Value Proposition</vt:lpstr>
      <vt:lpstr>Value Proposition</vt:lpstr>
      <vt:lpstr>Critical Success Factors</vt:lpstr>
      <vt:lpstr>Summary of Benefits</vt:lpstr>
      <vt:lpstr>Summary of Benefits</vt:lpstr>
      <vt:lpstr>Summary of Benefits</vt:lpstr>
      <vt:lpstr>Next Steps</vt:lpstr>
      <vt:lpstr>Next Steps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Solution Architect</dc:creator>
  <cp:lastModifiedBy>Solution Architect</cp:lastModifiedBy>
  <cp:revision>333</cp:revision>
  <dcterms:created xsi:type="dcterms:W3CDTF">2017-09-29T15:06:24Z</dcterms:created>
  <dcterms:modified xsi:type="dcterms:W3CDTF">2018-02-02T13:46:38Z</dcterms:modified>
</cp:coreProperties>
</file>