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2d617a65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2d617a65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2d617a65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2d617a65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99bbc6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99bbc6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299bbc6a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299bbc6a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d4049d9e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d4049d9e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d617a65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d617a65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d617a65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d617a65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d617a65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d617a65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d617a65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d617a65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d617a65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d617a65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d4049d9e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d4049d9e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2d617a65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2d617a65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5"/>
            <a:ext cx="8222100" cy="14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t/>
            </a:r>
            <a:endParaRPr sz="4720">
              <a:latin typeface="Oswald"/>
              <a:ea typeface="Oswald"/>
              <a:cs typeface="Oswald"/>
              <a:sym typeface="Oswald"/>
            </a:endParaRPr>
          </a:p>
          <a:p>
            <a:pPr indent="0" lvl="0" marL="0" rtl="0" algn="ctr">
              <a:spcBef>
                <a:spcPts val="0"/>
              </a:spcBef>
              <a:spcAft>
                <a:spcPts val="0"/>
              </a:spcAft>
              <a:buSzPts val="990"/>
              <a:buNone/>
            </a:pPr>
            <a:r>
              <a:t/>
            </a:r>
            <a:endParaRPr sz="4720">
              <a:latin typeface="Oswald"/>
              <a:ea typeface="Oswald"/>
              <a:cs typeface="Oswald"/>
              <a:sym typeface="Oswald"/>
            </a:endParaRPr>
          </a:p>
          <a:p>
            <a:pPr indent="0" lvl="0" marL="0" rtl="0" algn="ctr">
              <a:spcBef>
                <a:spcPts val="0"/>
              </a:spcBef>
              <a:spcAft>
                <a:spcPts val="0"/>
              </a:spcAft>
              <a:buSzPts val="990"/>
              <a:buNone/>
            </a:pPr>
            <a:r>
              <a:rPr lang="en" sz="4720">
                <a:latin typeface="Oswald"/>
                <a:ea typeface="Oswald"/>
                <a:cs typeface="Oswald"/>
                <a:sym typeface="Oswald"/>
              </a:rPr>
              <a:t>CS 440: Coding Project</a:t>
            </a:r>
            <a:endParaRPr sz="4720">
              <a:latin typeface="Oswald"/>
              <a:ea typeface="Oswald"/>
              <a:cs typeface="Oswald"/>
              <a:sym typeface="Oswald"/>
            </a:endParaRPr>
          </a:p>
          <a:p>
            <a:pPr indent="0" lvl="0" marL="0" rtl="0" algn="ctr">
              <a:spcBef>
                <a:spcPts val="0"/>
              </a:spcBef>
              <a:spcAft>
                <a:spcPts val="0"/>
              </a:spcAft>
              <a:buSzPts val="990"/>
              <a:buNone/>
            </a:pPr>
            <a:r>
              <a:rPr lang="en" sz="2470">
                <a:latin typeface="Oswald"/>
                <a:ea typeface="Oswald"/>
                <a:cs typeface="Oswald"/>
                <a:sym typeface="Oswald"/>
              </a:rPr>
              <a:t>Software in Support for Distributed Collaboration</a:t>
            </a:r>
            <a:endParaRPr sz="2470">
              <a:latin typeface="Oswald"/>
              <a:ea typeface="Oswald"/>
              <a:cs typeface="Oswald"/>
              <a:sym typeface="Oswald"/>
            </a:endParaRPr>
          </a:p>
          <a:p>
            <a:pPr indent="0" lvl="0" marL="0" rtl="0" algn="l">
              <a:spcBef>
                <a:spcPts val="0"/>
              </a:spcBef>
              <a:spcAft>
                <a:spcPts val="0"/>
              </a:spcAft>
              <a:buSzPts val="990"/>
              <a:buNone/>
            </a:pPr>
            <a:r>
              <a:t/>
            </a:r>
            <a:endParaRPr sz="3780"/>
          </a:p>
        </p:txBody>
      </p:sp>
      <p:sp>
        <p:nvSpPr>
          <p:cNvPr id="86" name="Google Shape;86;p13"/>
          <p:cNvSpPr txBox="1"/>
          <p:nvPr>
            <p:ph idx="1" type="subTitle"/>
          </p:nvPr>
        </p:nvSpPr>
        <p:spPr>
          <a:xfrm>
            <a:off x="598100" y="2715942"/>
            <a:ext cx="8222100" cy="1026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sz="2442">
                <a:solidFill>
                  <a:srgbClr val="CACACA"/>
                </a:solidFill>
                <a:latin typeface="Average"/>
                <a:ea typeface="Average"/>
                <a:cs typeface="Average"/>
                <a:sym typeface="Average"/>
              </a:rPr>
              <a:t>Spring 2021: Group 4</a:t>
            </a:r>
            <a:endParaRPr sz="2442">
              <a:solidFill>
                <a:srgbClr val="CACACA"/>
              </a:solidFill>
              <a:latin typeface="Average"/>
              <a:ea typeface="Average"/>
              <a:cs typeface="Average"/>
              <a:sym typeface="Average"/>
            </a:endParaRPr>
          </a:p>
          <a:p>
            <a:pPr indent="0" lvl="0" marL="0" rtl="0" algn="ctr">
              <a:lnSpc>
                <a:spcPct val="95000"/>
              </a:lnSpc>
              <a:spcBef>
                <a:spcPts val="0"/>
              </a:spcBef>
              <a:spcAft>
                <a:spcPts val="0"/>
              </a:spcAft>
              <a:buSzPts val="1018"/>
              <a:buNone/>
            </a:pPr>
            <a:r>
              <a:rPr lang="en" sz="2442">
                <a:solidFill>
                  <a:srgbClr val="CACACA"/>
                </a:solidFill>
                <a:latin typeface="Average"/>
                <a:ea typeface="Average"/>
                <a:cs typeface="Average"/>
                <a:sym typeface="Average"/>
              </a:rPr>
              <a:t>Cloudgile</a:t>
            </a:r>
            <a:endParaRPr sz="2442">
              <a:solidFill>
                <a:srgbClr val="CACACA"/>
              </a:solidFill>
              <a:latin typeface="Average"/>
              <a:ea typeface="Average"/>
              <a:cs typeface="Average"/>
              <a:sym typeface="Average"/>
            </a:endParaRPr>
          </a:p>
          <a:p>
            <a:pPr indent="0" lvl="0" marL="0" rtl="0" algn="ctr">
              <a:lnSpc>
                <a:spcPct val="80000"/>
              </a:lnSpc>
              <a:spcBef>
                <a:spcPts val="0"/>
              </a:spcBef>
              <a:spcAft>
                <a:spcPts val="0"/>
              </a:spcAft>
              <a:buSzPts val="1018"/>
              <a:buNone/>
            </a:pPr>
            <a:r>
              <a:t/>
            </a:r>
            <a:endParaRPr sz="2442">
              <a:solidFill>
                <a:srgbClr val="CACACA"/>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 Main Page/Project Dashboard</a:t>
            </a:r>
            <a:endParaRPr/>
          </a:p>
        </p:txBody>
      </p:sp>
      <p:sp>
        <p:nvSpPr>
          <p:cNvPr id="145" name="Google Shape;145;p22"/>
          <p:cNvSpPr txBox="1"/>
          <p:nvPr>
            <p:ph idx="1" type="body"/>
          </p:nvPr>
        </p:nvSpPr>
        <p:spPr>
          <a:xfrm>
            <a:off x="311700" y="1229875"/>
            <a:ext cx="37284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project dashboard provides functionality to a view product backlog and timeline along with editing the project.</a:t>
            </a:r>
            <a:endParaRPr/>
          </a:p>
          <a:p>
            <a:pPr indent="-342900" lvl="0" marL="457200" rtl="0" algn="l">
              <a:spcBef>
                <a:spcPts val="0"/>
              </a:spcBef>
              <a:spcAft>
                <a:spcPts val="0"/>
              </a:spcAft>
              <a:buSzPts val="1800"/>
              <a:buChar char="-"/>
            </a:pPr>
            <a:r>
              <a:rPr lang="en"/>
              <a:t> It provides functionality to manage (add/remove) users to/from the project .</a:t>
            </a:r>
            <a:endParaRPr/>
          </a:p>
          <a:p>
            <a:pPr indent="-342900" lvl="0" marL="457200" rtl="0" algn="l">
              <a:spcBef>
                <a:spcPts val="0"/>
              </a:spcBef>
              <a:spcAft>
                <a:spcPts val="0"/>
              </a:spcAft>
              <a:buSzPts val="1800"/>
              <a:buChar char="-"/>
            </a:pPr>
            <a:r>
              <a:rPr lang="en"/>
              <a:t>Functionality to assign issue to different members is available.</a:t>
            </a:r>
            <a:endParaRPr/>
          </a:p>
        </p:txBody>
      </p:sp>
      <p:pic>
        <p:nvPicPr>
          <p:cNvPr id="146" name="Google Shape;146;p22"/>
          <p:cNvPicPr preferRelativeResize="0"/>
          <p:nvPr/>
        </p:nvPicPr>
        <p:blipFill>
          <a:blip r:embed="rId3">
            <a:alphaModFix/>
          </a:blip>
          <a:stretch>
            <a:fillRect/>
          </a:stretch>
        </p:blipFill>
        <p:spPr>
          <a:xfrm>
            <a:off x="4192500" y="1170200"/>
            <a:ext cx="4799099" cy="26830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App Chat</a:t>
            </a:r>
            <a:endParaRPr/>
          </a:p>
        </p:txBody>
      </p:sp>
      <p:sp>
        <p:nvSpPr>
          <p:cNvPr id="152" name="Google Shape;152;p23"/>
          <p:cNvSpPr txBox="1"/>
          <p:nvPr>
            <p:ph idx="1" type="body"/>
          </p:nvPr>
        </p:nvSpPr>
        <p:spPr>
          <a:xfrm>
            <a:off x="311700" y="1093250"/>
            <a:ext cx="32280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Cloudgile provides the functionality to chat with project members inside the </a:t>
            </a:r>
            <a:r>
              <a:rPr lang="en"/>
              <a:t>application</a:t>
            </a:r>
            <a:r>
              <a:rPr lang="en"/>
              <a:t>. </a:t>
            </a:r>
            <a:endParaRPr/>
          </a:p>
        </p:txBody>
      </p:sp>
      <p:pic>
        <p:nvPicPr>
          <p:cNvPr id="153" name="Google Shape;153;p23"/>
          <p:cNvPicPr preferRelativeResize="0"/>
          <p:nvPr/>
        </p:nvPicPr>
        <p:blipFill>
          <a:blip r:embed="rId3">
            <a:alphaModFix/>
          </a:blip>
          <a:stretch>
            <a:fillRect/>
          </a:stretch>
        </p:blipFill>
        <p:spPr>
          <a:xfrm>
            <a:off x="3853300" y="532751"/>
            <a:ext cx="5290701" cy="3275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Settings Page</a:t>
            </a:r>
            <a:endParaRPr/>
          </a:p>
        </p:txBody>
      </p:sp>
      <p:sp>
        <p:nvSpPr>
          <p:cNvPr id="159" name="Google Shape;159;p24"/>
          <p:cNvSpPr txBox="1"/>
          <p:nvPr>
            <p:ph idx="1" type="body"/>
          </p:nvPr>
        </p:nvSpPr>
        <p:spPr>
          <a:xfrm>
            <a:off x="311700" y="1229875"/>
            <a:ext cx="3618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also have the ability to </a:t>
            </a:r>
            <a:r>
              <a:rPr lang="en"/>
              <a:t>change their account settings.</a:t>
            </a:r>
            <a:endParaRPr/>
          </a:p>
        </p:txBody>
      </p:sp>
      <p:pic>
        <p:nvPicPr>
          <p:cNvPr id="160" name="Google Shape;160;p24"/>
          <p:cNvPicPr preferRelativeResize="0"/>
          <p:nvPr/>
        </p:nvPicPr>
        <p:blipFill>
          <a:blip r:embed="rId3">
            <a:alphaModFix/>
          </a:blip>
          <a:stretch>
            <a:fillRect/>
          </a:stretch>
        </p:blipFill>
        <p:spPr>
          <a:xfrm>
            <a:off x="4096250" y="1039259"/>
            <a:ext cx="4736051" cy="3720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Integrate Git with the project that allows version control directly from the application</a:t>
            </a:r>
            <a:endParaRPr/>
          </a:p>
          <a:p>
            <a:pPr indent="-342900" lvl="0" marL="457200" rtl="0" algn="l">
              <a:spcBef>
                <a:spcPts val="0"/>
              </a:spcBef>
              <a:spcAft>
                <a:spcPts val="0"/>
              </a:spcAft>
              <a:buSzPts val="1800"/>
              <a:buChar char="-"/>
            </a:pPr>
            <a:r>
              <a:rPr lang="en"/>
              <a:t>The project should support video call, voice call and screen sharing between different members of a particular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project</a:t>
            </a:r>
            <a:endParaRPr/>
          </a:p>
        </p:txBody>
      </p:sp>
      <p:sp>
        <p:nvSpPr>
          <p:cNvPr id="92" name="Google Shape;92;p14"/>
          <p:cNvSpPr txBox="1"/>
          <p:nvPr>
            <p:ph idx="1" type="body"/>
          </p:nvPr>
        </p:nvSpPr>
        <p:spPr>
          <a:xfrm>
            <a:off x="311700" y="1466750"/>
            <a:ext cx="8520600" cy="310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is a cloud-based web platform which allows developers and managers to collaborate in an agile environment. The project uses Firebase as a REST API for authentication, authorization and management of a realtime database where all the user data is stored in JSON format and synchronized in realtime to every connected user. It uses React as its front end framework. Also, the project uses React to design and display various UI components and to store their local 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and Firebase Authentication</a:t>
            </a:r>
            <a:endParaRPr/>
          </a:p>
        </p:txBody>
      </p:sp>
      <p:sp>
        <p:nvSpPr>
          <p:cNvPr id="98" name="Google Shape;98;p15"/>
          <p:cNvSpPr txBox="1"/>
          <p:nvPr>
            <p:ph idx="1" type="body"/>
          </p:nvPr>
        </p:nvSpPr>
        <p:spPr>
          <a:xfrm>
            <a:off x="311700" y="1526400"/>
            <a:ext cx="8520600" cy="306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users can create a new </a:t>
            </a:r>
            <a:r>
              <a:rPr lang="en"/>
              <a:t>account</a:t>
            </a:r>
            <a:r>
              <a:rPr lang="en"/>
              <a:t> by Signing in from Google or by entering an id and </a:t>
            </a:r>
            <a:r>
              <a:rPr lang="en"/>
              <a:t>password</a:t>
            </a:r>
            <a:r>
              <a:rPr lang="en"/>
              <a:t> of their choice. This will create a new user under the users section in the Firebase Realtime Database.</a:t>
            </a:r>
            <a:endParaRPr/>
          </a:p>
          <a:p>
            <a:pPr indent="-342900" lvl="0" marL="457200" rtl="0" algn="l">
              <a:spcBef>
                <a:spcPts val="0"/>
              </a:spcBef>
              <a:spcAft>
                <a:spcPts val="0"/>
              </a:spcAft>
              <a:buSzPts val="1800"/>
              <a:buChar char="-"/>
            </a:pPr>
            <a:r>
              <a:rPr lang="en"/>
              <a:t>Existing users can login through their Google account or by entering their id and </a:t>
            </a:r>
            <a:r>
              <a:rPr lang="en"/>
              <a:t>password</a:t>
            </a:r>
            <a:r>
              <a:rPr lang="en"/>
              <a:t>. In this case, the product will </a:t>
            </a:r>
            <a:r>
              <a:rPr lang="en"/>
              <a:t>fetch</a:t>
            </a:r>
            <a:r>
              <a:rPr lang="en"/>
              <a:t> the already existing information for authenticating the existing user from Firebase Realtime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0" y="0"/>
            <a:ext cx="4228076" cy="2456749"/>
          </a:xfrm>
          <a:prstGeom prst="rect">
            <a:avLst/>
          </a:prstGeom>
          <a:noFill/>
          <a:ln>
            <a:noFill/>
          </a:ln>
        </p:spPr>
      </p:pic>
      <p:pic>
        <p:nvPicPr>
          <p:cNvPr id="106" name="Google Shape;106;p16"/>
          <p:cNvPicPr preferRelativeResize="0"/>
          <p:nvPr/>
        </p:nvPicPr>
        <p:blipFill>
          <a:blip r:embed="rId4">
            <a:alphaModFix/>
          </a:blip>
          <a:stretch>
            <a:fillRect/>
          </a:stretch>
        </p:blipFill>
        <p:spPr>
          <a:xfrm>
            <a:off x="3692500" y="1872875"/>
            <a:ext cx="5451500" cy="299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User Tutorial</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a new users Signs In, a product tutorial appears on the </a:t>
            </a:r>
            <a:r>
              <a:rPr lang="en"/>
              <a:t>screen</a:t>
            </a:r>
            <a:r>
              <a:rPr lang="en"/>
              <a:t> demonstrating basic functionality of the product such as creating a new project, changing the member settings, etc.</a:t>
            </a:r>
            <a:endParaRPr/>
          </a:p>
          <a:p>
            <a:pPr indent="-342900" lvl="0" marL="457200" rtl="0" algn="l">
              <a:spcBef>
                <a:spcPts val="0"/>
              </a:spcBef>
              <a:spcAft>
                <a:spcPts val="0"/>
              </a:spcAft>
              <a:buSzPts val="1800"/>
              <a:buChar char="-"/>
            </a:pPr>
            <a:r>
              <a:rPr lang="en"/>
              <a:t>Using this feature makes it </a:t>
            </a:r>
            <a:r>
              <a:rPr lang="en"/>
              <a:t>easy for the users to access different elements of the product in no time.</a:t>
            </a:r>
            <a:endParaRPr/>
          </a:p>
          <a:p>
            <a:pPr indent="-342900" lvl="0" marL="457200" rtl="0" algn="l">
              <a:spcBef>
                <a:spcPts val="0"/>
              </a:spcBef>
              <a:spcAft>
                <a:spcPts val="0"/>
              </a:spcAft>
              <a:buSzPts val="1800"/>
              <a:buChar char="-"/>
            </a:pPr>
            <a:r>
              <a:rPr lang="en"/>
              <a:t>Although this feature can be skipped as per the users experience with such kind of industry knowledge.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0" y="0"/>
            <a:ext cx="9144003" cy="4896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 Dashboard</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Dashboard displays all the users existing projects as well as any new projects that the user creates by rendering all the information under </a:t>
            </a:r>
            <a:r>
              <a:rPr lang="en"/>
              <a:t>projects</a:t>
            </a:r>
            <a:r>
              <a:rPr lang="en"/>
              <a:t> section for each user from the Realtime Database. </a:t>
            </a:r>
            <a:endParaRPr/>
          </a:p>
          <a:p>
            <a:pPr indent="-342900" lvl="0" marL="457200" rtl="0" algn="l">
              <a:spcBef>
                <a:spcPts val="0"/>
              </a:spcBef>
              <a:spcAft>
                <a:spcPts val="0"/>
              </a:spcAft>
              <a:buSzPts val="1800"/>
              <a:buChar char="-"/>
            </a:pPr>
            <a:r>
              <a:rPr lang="en"/>
              <a:t>The dashboard offers functionality to create a new project and to refresh the page for any existing project updates by using to circular buttons on the lower right corner.</a:t>
            </a:r>
            <a:endParaRPr/>
          </a:p>
          <a:p>
            <a:pPr indent="-342900" lvl="0" marL="457200" rtl="0" algn="l">
              <a:spcBef>
                <a:spcPts val="0"/>
              </a:spcBef>
              <a:spcAft>
                <a:spcPts val="0"/>
              </a:spcAft>
              <a:buSzPts val="1800"/>
              <a:buChar char="-"/>
            </a:pPr>
            <a:r>
              <a:rPr lang="en"/>
              <a:t>Dashboard allows the users to </a:t>
            </a:r>
            <a:r>
              <a:rPr lang="en"/>
              <a:t>change</a:t>
            </a:r>
            <a:r>
              <a:rPr lang="en"/>
              <a:t> account settings such changing the username and password, deleting the account, updating the account link and security settings.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0"/>
          <p:cNvPicPr preferRelativeResize="0"/>
          <p:nvPr/>
        </p:nvPicPr>
        <p:blipFill>
          <a:blip r:embed="rId3">
            <a:alphaModFix/>
          </a:blip>
          <a:stretch>
            <a:fillRect/>
          </a:stretch>
        </p:blipFill>
        <p:spPr>
          <a:xfrm>
            <a:off x="127325" y="0"/>
            <a:ext cx="8889349" cy="4875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a:t>
            </a:r>
            <a:r>
              <a:rPr lang="en"/>
              <a:t>Creating</a:t>
            </a:r>
            <a:r>
              <a:rPr lang="en"/>
              <a:t> a New Project</a:t>
            </a:r>
            <a:endParaRPr/>
          </a:p>
        </p:txBody>
      </p:sp>
      <p:sp>
        <p:nvSpPr>
          <p:cNvPr id="138" name="Google Shape;138;p21"/>
          <p:cNvSpPr txBox="1"/>
          <p:nvPr>
            <p:ph idx="1" type="body"/>
          </p:nvPr>
        </p:nvSpPr>
        <p:spPr>
          <a:xfrm>
            <a:off x="168575" y="1129900"/>
            <a:ext cx="3884700" cy="3096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Dashboard has the functionality to create a new project and it displays all the existing project history with the latest updates on project “issue” by clicking the existing project dropdown.</a:t>
            </a:r>
            <a:endParaRPr/>
          </a:p>
          <a:p>
            <a:pPr indent="-342900" lvl="0" marL="457200" rtl="0" algn="l">
              <a:spcBef>
                <a:spcPts val="0"/>
              </a:spcBef>
              <a:spcAft>
                <a:spcPts val="0"/>
              </a:spcAft>
              <a:buSzPts val="1800"/>
              <a:buChar char="-"/>
            </a:pPr>
            <a:r>
              <a:rPr lang="en"/>
              <a:t> All the </a:t>
            </a:r>
            <a:r>
              <a:rPr lang="en"/>
              <a:t>fields in the project creation form are necessary to be implemented to determine the category of the project .</a:t>
            </a:r>
            <a:endParaRPr/>
          </a:p>
        </p:txBody>
      </p:sp>
      <p:pic>
        <p:nvPicPr>
          <p:cNvPr id="139" name="Google Shape;139;p21"/>
          <p:cNvPicPr preferRelativeResize="0"/>
          <p:nvPr/>
        </p:nvPicPr>
        <p:blipFill>
          <a:blip r:embed="rId3">
            <a:alphaModFix/>
          </a:blip>
          <a:stretch>
            <a:fillRect/>
          </a:stretch>
        </p:blipFill>
        <p:spPr>
          <a:xfrm>
            <a:off x="4204775" y="1129900"/>
            <a:ext cx="4939223" cy="3144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