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C6A67-02AC-4F9A-AAE9-068B7531EF48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8EBA1-35B1-4E0E-B26A-0685C97D972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0B3513A-03E4-4455-B16C-5AFC6660381E}" type="datetime1">
              <a:rPr lang="en-US" smtClean="0"/>
              <a:t>4/9/2021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E9CC5A0-106B-4FAF-A1A2-6153CF67A7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A8ED07-E317-4AFE-8F17-E42286787835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9CC5A0-106B-4FAF-A1A2-6153CF67A7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BD7C55-C351-4B2C-A7FA-89029CD0147C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9CC5A0-106B-4FAF-A1A2-6153CF67A7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E1B067-4EB8-457C-9A11-887BADA29C26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9CC5A0-106B-4FAF-A1A2-6153CF67A7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341C6-38BD-408E-A572-2208F3148F24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9CC5A0-106B-4FAF-A1A2-6153CF67A7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6BF32-7A47-4C95-986E-3D0624CBC885}" type="datetime1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9CC5A0-106B-4FAF-A1A2-6153CF67A7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940ACC-05E0-46AF-A0FC-EFCDEE14227A}" type="datetime1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9CC5A0-106B-4FAF-A1A2-6153CF67A7F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AEDFD7-AD29-4A75-9CFC-F22290E46B0E}" type="datetime1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9CC5A0-106B-4FAF-A1A2-6153CF67A7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64F22A-F1CA-42F5-89B4-E41ED3883E40}" type="datetime1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9CC5A0-106B-4FAF-A1A2-6153CF67A7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9265DA0-CBDD-4D3D-B007-069DDA112F40}" type="datetime1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9CC5A0-106B-4FAF-A1A2-6153CF67A7F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FDF15C0-A4A2-4693-8E62-6C20E5BB975E}" type="datetime1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E9CC5A0-106B-4FAF-A1A2-6153CF67A7F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3EDFEA8-1416-4F00-B6DF-6D34D1841E8A}" type="datetime1">
              <a:rPr lang="en-US" smtClean="0"/>
              <a:t>4/9/2021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E9CC5A0-106B-4FAF-A1A2-6153CF67A7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-s2.0-S0927025620303414-ga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81400"/>
            <a:ext cx="9144000" cy="2393898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2" name="Picture 1" descr="iitgnlogo-embl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0"/>
            <a:ext cx="2214984" cy="220997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BC9A-43B1-4EED-B6CA-A0E287462A9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14600" y="0"/>
            <a:ext cx="662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ARTIFICIAL INTELLIGENCE</a:t>
            </a:r>
          </a:p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ES 612</a:t>
            </a: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DEEP LEARNING</a:t>
            </a:r>
          </a:p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CONVOLUTION NETWORKS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6019800"/>
            <a:ext cx="632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https://www.sciencedirect.com/science/article/abs/pii/S0927025620303414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5A0-106B-4FAF-A1A2-6153CF67A7F9}" type="slidenum">
              <a:rPr lang="en-US" smtClean="0"/>
              <a:t>10</a:t>
            </a:fld>
            <a:endParaRPr lang="en-US"/>
          </a:p>
        </p:txBody>
      </p:sp>
      <p:pic>
        <p:nvPicPr>
          <p:cNvPr id="17410" name="Picture 2" descr="Stochastic Gradient Descent Algorithms: Topics of Machine Learn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8610600" cy="5912613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685800" y="5791200"/>
            <a:ext cx="7848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https://www.google.com/url?sa=i&amp;url=https%3A%2F%2Fartofbetterprogramming.com%2F2020%2F07%2F03%2Fstochastic-gradient-descent-algorithms-topics-of-machine-learning%2F&amp;psig=AOvVaw3L2xOs1IA_qYKIzARz-dwg&amp;ust=1618042923105000&amp;source=images&amp;cd=vfe&amp;ved=0CAIQjRxqFwoTCNilru7d8O8CFQAAAAAdAAAAABAD</a:t>
            </a:r>
            <a:endParaRPr lang="en-US" sz="11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5A0-106B-4FAF-A1A2-6153CF67A7F9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4800" y="304800"/>
            <a:ext cx="4048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BATCH NORMALIZATION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914400"/>
            <a:ext cx="8229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Standardize data for training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Transforming all the data into same scale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2209800"/>
            <a:ext cx="78181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Normalizes the output from activation function    z = ( x- m ) / s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Multiply normalized output by arbitrary parameter, g    z * g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Add arbitrary parameter b, to resulting product       ( z * g ) + b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5A0-106B-4FAF-A1A2-6153CF67A7F9}" type="slidenum">
              <a:rPr lang="en-US" smtClean="0"/>
              <a:t>12</a:t>
            </a:fld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61" y="1452563"/>
            <a:ext cx="8953039" cy="4514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276600" y="6172200"/>
            <a:ext cx="563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https://www.youtube.com/watch?v=ZILIbUvp5lk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0"/>
            <a:ext cx="4576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RESIDUAL NETWORK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5A0-106B-4FAF-A1A2-6153CF67A7F9}" type="slidenum">
              <a:rPr lang="en-US" smtClean="0"/>
              <a:t>13</a:t>
            </a:fld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9144000" cy="497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09600" y="0"/>
            <a:ext cx="4576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RESIDUAL NETWORK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6096000"/>
            <a:ext cx="632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https://www.youtube.com/watch?v=ZILIbUvp5lk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09600"/>
            <a:ext cx="748955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</a:p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Flattening and Fully Connected Layer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SOFTMAX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Back propagation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Gradient Descent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Stochastic Gradient Descent (SGD)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Batch Normalization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Residual Network (Res-Net)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5A0-106B-4FAF-A1A2-6153CF67A7F9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5A0-106B-4FAF-A1A2-6153CF67A7F9}" type="slidenum">
              <a:rPr lang="en-US" smtClean="0"/>
              <a:t>3</a:t>
            </a:fld>
            <a:endParaRPr lang="en-US"/>
          </a:p>
        </p:txBody>
      </p:sp>
      <p:pic>
        <p:nvPicPr>
          <p:cNvPr id="23554" name="Picture 2" descr="Convolutional neural networks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09600"/>
            <a:ext cx="9144000" cy="5226704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990600" y="0"/>
            <a:ext cx="71797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FLATTENING AND FULLY CONNECTED LAYER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096000"/>
            <a:ext cx="868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https://</a:t>
            </a:r>
            <a:r>
              <a:rPr lang="en-US" sz="1200" dirty="0" smtClean="0"/>
              <a:t>www.google.com/url?sa=i&amp;url=https%3A%2F%2Fwww.jeremyjordan.me%2Fconvolutional-neural-networks%2F&amp;psig=AOvVaw2V1XKVYgn1c6kFSI3SRwtF&amp;ust=1618037736572000&amp;source=images&amp;cd=vfe&amp;ved=0CAIQjRxqFwoTCKCtoMfK8O8CFQAAAAAdAAAAABAd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5A0-106B-4FAF-A1A2-6153CF67A7F9}" type="slidenum">
              <a:rPr lang="en-US" smtClean="0"/>
              <a:t>4</a:t>
            </a:fld>
            <a:endParaRPr lang="en-US"/>
          </a:p>
        </p:txBody>
      </p:sp>
      <p:pic>
        <p:nvPicPr>
          <p:cNvPr id="22530" name="Picture 2" descr="Architecture of a Convolutional Neural Network (CNN). The traditional... |  Download Scientific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61543" cy="32766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3200400" y="0"/>
            <a:ext cx="27478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SOFTMAX</a:t>
            </a:r>
            <a:endParaRPr lang="en-US" sz="4000" b="1" dirty="0"/>
          </a:p>
        </p:txBody>
      </p:sp>
      <p:sp>
        <p:nvSpPr>
          <p:cNvPr id="6" name="Rectangle 5"/>
          <p:cNvSpPr/>
          <p:nvPr/>
        </p:nvSpPr>
        <p:spPr>
          <a:xfrm>
            <a:off x="0" y="49530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s://www.google.com/url?sa=i&amp;url=https%3A%2F%2Fwww.researchgate.net%2Ffigure%2FArchitecture-of-a-Convolutional-Neural-Network-CNN-The-traditional-CNN-structure-is_fig1_330106889&amp;psig=AOvVaw0MmX814UGnyaXruZJUjiNb&amp;ust=1618038038545000&amp;source=images&amp;cd=vfe&amp;ved=0CAIQjRxqFwoTCIjyo9jL8O8CFQAAAAAdAAAAABBb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5A0-106B-4FAF-A1A2-6153CF67A7F9}" type="slidenum">
              <a:rPr lang="en-US" smtClean="0"/>
              <a:t>5</a:t>
            </a:fld>
            <a:endParaRPr lang="en-US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23" y="0"/>
            <a:ext cx="9137877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5257800"/>
            <a:ext cx="9144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https://www.coursera.org/lecture/introduction-to-deep-learning-with</a:t>
            </a:r>
            <a:r>
              <a:rPr lang="en-US" sz="1600" dirty="0"/>
              <a:t> </a:t>
            </a:r>
            <a:r>
              <a:rPr lang="en-US" sz="1600" dirty="0" err="1" smtClean="0"/>
              <a:t>keras</a:t>
            </a:r>
            <a:r>
              <a:rPr lang="en-US" sz="1600" dirty="0" smtClean="0"/>
              <a:t>/</a:t>
            </a:r>
            <a:r>
              <a:rPr lang="en-US" sz="1600" dirty="0" err="1" smtClean="0"/>
              <a:t>backpropagation-lfbxX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5A0-106B-4FAF-A1A2-6153CF67A7F9}" type="slidenum">
              <a:rPr lang="en-US" smtClean="0"/>
              <a:t>6</a:t>
            </a:fld>
            <a:endParaRPr lang="en-US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051" y="609600"/>
            <a:ext cx="905694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5257800"/>
            <a:ext cx="9144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https://www.coursera.org/lecture/introduction-to-deep-learning-with</a:t>
            </a:r>
            <a:r>
              <a:rPr lang="en-US" sz="1600" dirty="0"/>
              <a:t> </a:t>
            </a:r>
            <a:r>
              <a:rPr lang="en-US" sz="1600" dirty="0" err="1" smtClean="0"/>
              <a:t>keras</a:t>
            </a:r>
            <a:r>
              <a:rPr lang="en-US" sz="1600" dirty="0" smtClean="0"/>
              <a:t>/</a:t>
            </a:r>
            <a:r>
              <a:rPr lang="en-US" sz="1600" dirty="0" err="1" smtClean="0"/>
              <a:t>backpropagation-lfbxX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5A0-106B-4FAF-A1A2-6153CF67A7F9}" type="slidenum">
              <a:rPr lang="en-US" smtClean="0"/>
              <a:t>7</a:t>
            </a:fld>
            <a:endParaRPr lang="en-US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04298"/>
            <a:ext cx="9143999" cy="4658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5257800"/>
            <a:ext cx="9144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https://www.coursera.org/lecture/introduction-to-deep-learning-with</a:t>
            </a:r>
            <a:r>
              <a:rPr lang="en-US" sz="1600" dirty="0"/>
              <a:t> </a:t>
            </a:r>
            <a:r>
              <a:rPr lang="en-US" sz="1600" dirty="0" err="1" smtClean="0"/>
              <a:t>keras</a:t>
            </a:r>
            <a:r>
              <a:rPr lang="en-US" sz="1600" dirty="0" smtClean="0"/>
              <a:t>/</a:t>
            </a:r>
            <a:r>
              <a:rPr lang="en-US" sz="1600" dirty="0" err="1" smtClean="0"/>
              <a:t>backpropagation-lfbxX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5A0-106B-4FAF-A1A2-6153CF67A7F9}" type="slidenum">
              <a:rPr lang="en-US" smtClean="0"/>
              <a:t>8</a:t>
            </a:fld>
            <a:endParaRPr lang="en-US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9144000" cy="438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5257800"/>
            <a:ext cx="9144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https://www.coursera.org/lecture/introduction-to-deep-learning-with</a:t>
            </a:r>
            <a:r>
              <a:rPr lang="en-US" sz="1600" dirty="0"/>
              <a:t> </a:t>
            </a:r>
            <a:r>
              <a:rPr lang="en-US" sz="1600" dirty="0" err="1" smtClean="0"/>
              <a:t>keras</a:t>
            </a:r>
            <a:r>
              <a:rPr lang="en-US" sz="1600" dirty="0" smtClean="0"/>
              <a:t>/</a:t>
            </a:r>
            <a:r>
              <a:rPr lang="en-US" sz="1600" dirty="0" err="1" smtClean="0"/>
              <a:t>backpropagation-lfbxX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5A0-106B-4FAF-A1A2-6153CF67A7F9}" type="slidenum">
              <a:rPr lang="en-US" smtClean="0"/>
              <a:t>9</a:t>
            </a:fld>
            <a:endParaRPr lang="en-US"/>
          </a:p>
        </p:txBody>
      </p:sp>
      <p:pic>
        <p:nvPicPr>
          <p:cNvPr id="16386" name="Picture 2" descr="An Intuitive Introduction to Gradient Descent - KDnugget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609600"/>
            <a:ext cx="6680815" cy="523713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57200" y="0"/>
            <a:ext cx="389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GRADIENT DESCENT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https://www.google.com/url?sa=i&amp;url=https%3A%2F%2Fwww.kdnuggets.com%2F2018%2F06%2Fintuitive-introduction-gradient-descent.html&amp;psig=AOvVaw3L2xOs1IA_qYKIzARz-dwg&amp;ust=1618042923105000&amp;source=images&amp;cd=vfe&amp;ved=0CAIQjRxqFwoTCNilru7d8O8CFQAAAAAdAAAAABAP</a:t>
            </a:r>
            <a:endParaRPr lang="en-US" sz="1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229</TotalTime>
  <Words>157</Words>
  <Application>Microsoft Office PowerPoint</Application>
  <PresentationFormat>On-screen Show (4:3)</PresentationFormat>
  <Paragraphs>51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Susmita</dc:creator>
  <cp:lastModifiedBy>Susmita</cp:lastModifiedBy>
  <cp:revision>8</cp:revision>
  <dcterms:created xsi:type="dcterms:W3CDTF">2021-04-09T05:57:48Z</dcterms:created>
  <dcterms:modified xsi:type="dcterms:W3CDTF">2021-04-09T09:47:24Z</dcterms:modified>
</cp:coreProperties>
</file>