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59" r:id="rId3"/>
    <p:sldId id="263" r:id="rId4"/>
    <p:sldId id="257" r:id="rId5"/>
    <p:sldId id="258" r:id="rId6"/>
    <p:sldId id="260" r:id="rId7"/>
    <p:sldId id="264" r:id="rId8"/>
    <p:sldId id="265" r:id="rId9"/>
    <p:sldId id="267" r:id="rId10"/>
    <p:sldId id="262"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1/15/2018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7880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9975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149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9124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833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6262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5255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9663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7321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267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092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8507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9604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494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5496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2718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598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1/15/2018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9074837"/>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pmC1qk9yHj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4822-ADD5-49CB-AB52-975DFA3D6B0E}"/>
              </a:ext>
            </a:extLst>
          </p:cNvPr>
          <p:cNvSpPr>
            <a:spLocks noGrp="1"/>
          </p:cNvSpPr>
          <p:nvPr>
            <p:ph type="ctrTitle"/>
          </p:nvPr>
        </p:nvSpPr>
        <p:spPr/>
        <p:txBody>
          <a:bodyPr/>
          <a:lstStyle/>
          <a:p>
            <a:r>
              <a:rPr lang="en-US" b="1" dirty="0"/>
              <a:t>Ame 480/580</a:t>
            </a:r>
            <a:br>
              <a:rPr lang="en-US" b="1" dirty="0"/>
            </a:br>
            <a:br>
              <a:rPr lang="en-US" dirty="0"/>
            </a:br>
            <a:r>
              <a:rPr lang="en-US" sz="2800" dirty="0"/>
              <a:t>Introduction to nuclear engineering</a:t>
            </a:r>
            <a:endParaRPr lang="en-US" dirty="0"/>
          </a:p>
        </p:txBody>
      </p:sp>
      <p:sp>
        <p:nvSpPr>
          <p:cNvPr id="3" name="Subtitle 2">
            <a:extLst>
              <a:ext uri="{FF2B5EF4-FFF2-40B4-BE49-F238E27FC236}">
                <a16:creationId xmlns:a16="http://schemas.microsoft.com/office/drawing/2014/main" id="{0F9B0320-9E46-4DB8-B581-4EA54FBDB204}"/>
              </a:ext>
            </a:extLst>
          </p:cNvPr>
          <p:cNvSpPr>
            <a:spLocks noGrp="1"/>
          </p:cNvSpPr>
          <p:nvPr>
            <p:ph type="subTitle" idx="1"/>
          </p:nvPr>
        </p:nvSpPr>
        <p:spPr/>
        <p:txBody>
          <a:bodyPr>
            <a:normAutofit/>
          </a:bodyPr>
          <a:lstStyle/>
          <a:p>
            <a:pPr algn="ctr"/>
            <a:endParaRPr lang="en-US" dirty="0"/>
          </a:p>
          <a:p>
            <a:pPr algn="ctr"/>
            <a:r>
              <a:rPr lang="en-US" dirty="0"/>
              <a:t>Lecture 1</a:t>
            </a:r>
            <a:br>
              <a:rPr lang="en-US" dirty="0"/>
            </a:br>
            <a:endParaRPr lang="en-US" dirty="0"/>
          </a:p>
        </p:txBody>
      </p:sp>
    </p:spTree>
    <p:extLst>
      <p:ext uri="{BB962C8B-B14F-4D97-AF65-F5344CB8AC3E}">
        <p14:creationId xmlns:p14="http://schemas.microsoft.com/office/powerpoint/2010/main" val="127221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76992-D20A-4E96-AB2A-275F4046F49B}"/>
              </a:ext>
            </a:extLst>
          </p:cNvPr>
          <p:cNvSpPr>
            <a:spLocks noGrp="1"/>
          </p:cNvSpPr>
          <p:nvPr>
            <p:ph type="title"/>
          </p:nvPr>
        </p:nvSpPr>
        <p:spPr/>
        <p:txBody>
          <a:bodyPr/>
          <a:lstStyle/>
          <a:p>
            <a:r>
              <a:rPr lang="en-US" dirty="0"/>
              <a:t>Now like every Important class should begin….lets watch a movie! </a:t>
            </a:r>
            <a:r>
              <a:rPr lang="en-US"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0C0B2A97-2C3D-480E-9A22-F4DAFDAD8E48}"/>
              </a:ext>
            </a:extLst>
          </p:cNvPr>
          <p:cNvSpPr>
            <a:spLocks noGrp="1"/>
          </p:cNvSpPr>
          <p:nvPr>
            <p:ph idx="1"/>
          </p:nvPr>
        </p:nvSpPr>
        <p:spPr/>
        <p:txBody>
          <a:bodyPr/>
          <a:lstStyle/>
          <a:p>
            <a:pPr marL="0" indent="0">
              <a:buNone/>
            </a:pPr>
            <a:r>
              <a:rPr lang="en-US"/>
              <a:t>The Atomic Reactor</a:t>
            </a:r>
            <a:endParaRPr lang="en-US" dirty="0"/>
          </a:p>
          <a:p>
            <a:pPr marL="0" indent="0">
              <a:buNone/>
            </a:pPr>
            <a:endParaRPr lang="en-US" dirty="0"/>
          </a:p>
          <a:p>
            <a:pPr marL="0" indent="0">
              <a:buNone/>
            </a:pPr>
            <a:r>
              <a:rPr lang="en-US" dirty="0">
                <a:hlinkClick r:id="rId2"/>
              </a:rPr>
              <a:t>https://www.youtube.com/watch?v=pmC1qk9yHjc</a:t>
            </a:r>
            <a:endParaRPr lang="en-US" dirty="0"/>
          </a:p>
        </p:txBody>
      </p:sp>
    </p:spTree>
    <p:extLst>
      <p:ext uri="{BB962C8B-B14F-4D97-AF65-F5344CB8AC3E}">
        <p14:creationId xmlns:p14="http://schemas.microsoft.com/office/powerpoint/2010/main" val="1941914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8B2C1-404D-4C89-9E18-9A58B165712B}"/>
              </a:ext>
            </a:extLst>
          </p:cNvPr>
          <p:cNvSpPr>
            <a:spLocks noGrp="1"/>
          </p:cNvSpPr>
          <p:nvPr>
            <p:ph type="title"/>
          </p:nvPr>
        </p:nvSpPr>
        <p:spPr>
          <a:xfrm>
            <a:off x="794858" y="559266"/>
            <a:ext cx="10131425" cy="5220749"/>
          </a:xfrm>
        </p:spPr>
        <p:txBody>
          <a:bodyPr>
            <a:normAutofit fontScale="90000"/>
          </a:bodyPr>
          <a:lstStyle/>
          <a:p>
            <a:br>
              <a:rPr lang="en-US" dirty="0"/>
            </a:br>
            <a:br>
              <a:rPr lang="en-US" dirty="0"/>
            </a:br>
            <a:br>
              <a:rPr lang="en-US" dirty="0"/>
            </a:br>
            <a:r>
              <a:rPr lang="en-US" sz="2700" dirty="0"/>
              <a:t>Thank you for coming to class today! </a:t>
            </a:r>
            <a:br>
              <a:rPr lang="en-US" sz="2700" dirty="0"/>
            </a:br>
            <a:br>
              <a:rPr lang="en-US" sz="2700" dirty="0"/>
            </a:br>
            <a:r>
              <a:rPr lang="en-US" sz="2700" dirty="0"/>
              <a:t>Wish you all the best for this class and all the other classes you are taking. </a:t>
            </a:r>
            <a:br>
              <a:rPr lang="en-US" sz="3100" dirty="0"/>
            </a:br>
            <a:br>
              <a:rPr lang="en-US" dirty="0"/>
            </a:br>
            <a:r>
              <a:rPr lang="en-US" dirty="0"/>
              <a:t>Lets begin. </a:t>
            </a:r>
            <a:br>
              <a:rPr lang="en-US" dirty="0"/>
            </a:br>
            <a:br>
              <a:rPr lang="en-US" dirty="0"/>
            </a:br>
            <a:endParaRPr lang="en-US" dirty="0"/>
          </a:p>
        </p:txBody>
      </p:sp>
    </p:spTree>
    <p:extLst>
      <p:ext uri="{BB962C8B-B14F-4D97-AF65-F5344CB8AC3E}">
        <p14:creationId xmlns:p14="http://schemas.microsoft.com/office/powerpoint/2010/main" val="3120346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D2E59-3D6C-437C-842B-1D151BA19EE7}"/>
              </a:ext>
            </a:extLst>
          </p:cNvPr>
          <p:cNvSpPr>
            <a:spLocks noGrp="1"/>
          </p:cNvSpPr>
          <p:nvPr>
            <p:ph type="title"/>
          </p:nvPr>
        </p:nvSpPr>
        <p:spPr>
          <a:xfrm>
            <a:off x="685800" y="89483"/>
            <a:ext cx="10131425" cy="1456267"/>
          </a:xfrm>
        </p:spPr>
        <p:txBody>
          <a:bodyPr/>
          <a:lstStyle/>
          <a:p>
            <a:r>
              <a:rPr lang="en-US" dirty="0"/>
              <a:t>Me </a:t>
            </a:r>
          </a:p>
        </p:txBody>
      </p:sp>
      <p:sp>
        <p:nvSpPr>
          <p:cNvPr id="3" name="Content Placeholder 2">
            <a:extLst>
              <a:ext uri="{FF2B5EF4-FFF2-40B4-BE49-F238E27FC236}">
                <a16:creationId xmlns:a16="http://schemas.microsoft.com/office/drawing/2014/main" id="{E74739D6-E9B9-4555-B124-DAB9A5734A5F}"/>
              </a:ext>
            </a:extLst>
          </p:cNvPr>
          <p:cNvSpPr>
            <a:spLocks noGrp="1"/>
          </p:cNvSpPr>
          <p:nvPr>
            <p:ph idx="1"/>
          </p:nvPr>
        </p:nvSpPr>
        <p:spPr>
          <a:xfrm>
            <a:off x="685801" y="1635854"/>
            <a:ext cx="10131425" cy="4395830"/>
          </a:xfrm>
        </p:spPr>
        <p:txBody>
          <a:bodyPr>
            <a:normAutofit fontScale="85000" lnSpcReduction="10000"/>
          </a:bodyPr>
          <a:lstStyle/>
          <a:p>
            <a:r>
              <a:rPr lang="en-US" dirty="0"/>
              <a:t>I’m Japan Patel (Barry’s postdoc)</a:t>
            </a:r>
          </a:p>
          <a:p>
            <a:r>
              <a:rPr lang="en-US" dirty="0"/>
              <a:t>I got my PhD in nuclear engineering from University of New Mexico in December 2016.</a:t>
            </a:r>
          </a:p>
          <a:p>
            <a:pPr lvl="1"/>
            <a:r>
              <a:rPr lang="en-US" dirty="0"/>
              <a:t>Undergraduate research: Finite volume solution of 3D SP</a:t>
            </a:r>
            <a:r>
              <a:rPr lang="en-US" baseline="-25000" dirty="0"/>
              <a:t>N</a:t>
            </a:r>
            <a:r>
              <a:rPr lang="en-US" dirty="0"/>
              <a:t> equation</a:t>
            </a:r>
          </a:p>
          <a:p>
            <a:pPr lvl="1"/>
            <a:r>
              <a:rPr lang="en-US" dirty="0"/>
              <a:t>Masters research: Efficient multiphysics coupling for modeling fast burst reactors</a:t>
            </a:r>
          </a:p>
          <a:p>
            <a:pPr lvl="1"/>
            <a:r>
              <a:rPr lang="en-US" dirty="0"/>
              <a:t>PhD research: Fokker-Planck synthetic acceleration for forward-peaked transport problems</a:t>
            </a:r>
          </a:p>
          <a:p>
            <a:r>
              <a:rPr lang="en-US" dirty="0"/>
              <a:t>My research interests include radiation transport and multiphysics modeling.</a:t>
            </a:r>
          </a:p>
          <a:p>
            <a:r>
              <a:rPr lang="en-US" dirty="0"/>
              <a:t>Current projects include:</a:t>
            </a:r>
          </a:p>
          <a:p>
            <a:pPr lvl="1"/>
            <a:r>
              <a:rPr lang="en-US" dirty="0"/>
              <a:t>Developing a highly precise benchmark solution for fast burst reactor modeling</a:t>
            </a:r>
          </a:p>
          <a:p>
            <a:pPr lvl="1"/>
            <a:r>
              <a:rPr lang="en-US" dirty="0"/>
              <a:t>Application of </a:t>
            </a:r>
            <a:r>
              <a:rPr lang="en-US" dirty="0" err="1"/>
              <a:t>peridynamic</a:t>
            </a:r>
            <a:r>
              <a:rPr lang="en-US" dirty="0"/>
              <a:t> differential operator to solve stochastic partial differential equations</a:t>
            </a:r>
          </a:p>
          <a:p>
            <a:pPr lvl="1"/>
            <a:r>
              <a:rPr lang="en-US" dirty="0"/>
              <a:t>Developing a novel synthetic/nonlinear acceleration scheme for solving Fokker-Planck equation</a:t>
            </a:r>
          </a:p>
          <a:p>
            <a:pPr marL="0" indent="0">
              <a:buNone/>
            </a:pPr>
            <a:endParaRPr lang="en-US" dirty="0"/>
          </a:p>
          <a:p>
            <a:pPr marL="0" indent="0">
              <a:buNone/>
            </a:pPr>
            <a:r>
              <a:rPr lang="en-US" sz="2200" dirty="0"/>
              <a:t>So, basically, I’ve done some nuclear engineering related stuff in the past…and I’m going to try to help you guys learn some of the things I learned when I was in school to the best of my ability. </a:t>
            </a:r>
          </a:p>
          <a:p>
            <a:endParaRPr lang="en-US" dirty="0"/>
          </a:p>
        </p:txBody>
      </p:sp>
    </p:spTree>
    <p:extLst>
      <p:ext uri="{BB962C8B-B14F-4D97-AF65-F5344CB8AC3E}">
        <p14:creationId xmlns:p14="http://schemas.microsoft.com/office/powerpoint/2010/main" val="3412825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A9CA-E98A-40A1-B1FC-9CEE2EC3B402}"/>
              </a:ext>
            </a:extLst>
          </p:cNvPr>
          <p:cNvSpPr>
            <a:spLocks noGrp="1"/>
          </p:cNvSpPr>
          <p:nvPr>
            <p:ph type="title"/>
          </p:nvPr>
        </p:nvSpPr>
        <p:spPr/>
        <p:txBody>
          <a:bodyPr/>
          <a:lstStyle/>
          <a:p>
            <a:r>
              <a:rPr lang="en-US" dirty="0"/>
              <a:t>You?</a:t>
            </a:r>
          </a:p>
        </p:txBody>
      </p:sp>
      <p:sp>
        <p:nvSpPr>
          <p:cNvPr id="3" name="Content Placeholder 2">
            <a:extLst>
              <a:ext uri="{FF2B5EF4-FFF2-40B4-BE49-F238E27FC236}">
                <a16:creationId xmlns:a16="http://schemas.microsoft.com/office/drawing/2014/main" id="{FAF426F3-3CB7-4F46-8AEC-33642BC9DFD9}"/>
              </a:ext>
            </a:extLst>
          </p:cNvPr>
          <p:cNvSpPr>
            <a:spLocks noGrp="1"/>
          </p:cNvSpPr>
          <p:nvPr>
            <p:ph idx="1"/>
          </p:nvPr>
        </p:nvSpPr>
        <p:spPr/>
        <p:txBody>
          <a:bodyPr/>
          <a:lstStyle/>
          <a:p>
            <a:r>
              <a:rPr lang="en-US" dirty="0"/>
              <a:t>So lets go left to right…front to back. </a:t>
            </a:r>
          </a:p>
          <a:p>
            <a:r>
              <a:rPr lang="en-US" dirty="0"/>
              <a:t>Tell me:</a:t>
            </a:r>
          </a:p>
          <a:p>
            <a:pPr lvl="1"/>
            <a:r>
              <a:rPr lang="en-US" dirty="0"/>
              <a:t>Name</a:t>
            </a:r>
          </a:p>
          <a:p>
            <a:pPr lvl="1"/>
            <a:r>
              <a:rPr lang="en-US" dirty="0"/>
              <a:t>Major</a:t>
            </a:r>
          </a:p>
          <a:p>
            <a:pPr lvl="1"/>
            <a:r>
              <a:rPr lang="en-US" dirty="0"/>
              <a:t>Standing (…Junior/Senior/Grad/Super Saiyan...)</a:t>
            </a:r>
          </a:p>
          <a:p>
            <a:pPr lvl="1"/>
            <a:r>
              <a:rPr lang="en-US" dirty="0"/>
              <a:t>Learning/Research interests</a:t>
            </a:r>
          </a:p>
          <a:p>
            <a:pPr marL="457200" lvl="1" indent="0">
              <a:buNone/>
            </a:pPr>
            <a:endParaRPr lang="en-US" dirty="0"/>
          </a:p>
        </p:txBody>
      </p:sp>
    </p:spTree>
    <p:extLst>
      <p:ext uri="{BB962C8B-B14F-4D97-AF65-F5344CB8AC3E}">
        <p14:creationId xmlns:p14="http://schemas.microsoft.com/office/powerpoint/2010/main" val="981999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03441-933E-42C1-8990-C5E61D3CBF5E}"/>
              </a:ext>
            </a:extLst>
          </p:cNvPr>
          <p:cNvSpPr>
            <a:spLocks noGrp="1"/>
          </p:cNvSpPr>
          <p:nvPr>
            <p:ph type="title"/>
          </p:nvPr>
        </p:nvSpPr>
        <p:spPr>
          <a:xfrm>
            <a:off x="685801" y="114650"/>
            <a:ext cx="10131425" cy="1456267"/>
          </a:xfrm>
        </p:spPr>
        <p:txBody>
          <a:bodyPr/>
          <a:lstStyle/>
          <a:p>
            <a:r>
              <a:rPr lang="en-US" dirty="0"/>
              <a:t>Nuclear engineering</a:t>
            </a:r>
          </a:p>
        </p:txBody>
      </p:sp>
      <p:sp>
        <p:nvSpPr>
          <p:cNvPr id="3" name="Content Placeholder 2">
            <a:extLst>
              <a:ext uri="{FF2B5EF4-FFF2-40B4-BE49-F238E27FC236}">
                <a16:creationId xmlns:a16="http://schemas.microsoft.com/office/drawing/2014/main" id="{C86F88CE-0B47-43C5-959B-62EDCEE44881}"/>
              </a:ext>
            </a:extLst>
          </p:cNvPr>
          <p:cNvSpPr>
            <a:spLocks noGrp="1"/>
          </p:cNvSpPr>
          <p:nvPr>
            <p:ph idx="1"/>
          </p:nvPr>
        </p:nvSpPr>
        <p:spPr>
          <a:xfrm>
            <a:off x="685801" y="1652631"/>
            <a:ext cx="10131425" cy="4580389"/>
          </a:xfrm>
        </p:spPr>
        <p:txBody>
          <a:bodyPr>
            <a:normAutofit/>
          </a:bodyPr>
          <a:lstStyle/>
          <a:p>
            <a:r>
              <a:rPr lang="en-US" dirty="0"/>
              <a:t>What is engineering?</a:t>
            </a:r>
          </a:p>
          <a:p>
            <a:pPr lvl="1"/>
            <a:r>
              <a:rPr lang="en-US" dirty="0"/>
              <a:t>The term </a:t>
            </a:r>
            <a:r>
              <a:rPr lang="en-US" i="1" dirty="0"/>
              <a:t>engineering</a:t>
            </a:r>
            <a:r>
              <a:rPr lang="en-US" dirty="0"/>
              <a:t> is derived from the Latin </a:t>
            </a:r>
            <a:r>
              <a:rPr lang="en-US" i="1" dirty="0" err="1"/>
              <a:t>ingenium</a:t>
            </a:r>
            <a:r>
              <a:rPr lang="en-US" dirty="0"/>
              <a:t>, meaning "cleverness" and </a:t>
            </a:r>
            <a:r>
              <a:rPr lang="en-US" i="1" dirty="0" err="1"/>
              <a:t>ingeniare</a:t>
            </a:r>
            <a:r>
              <a:rPr lang="en-US" dirty="0"/>
              <a:t>, meaning "to contrive, devise“ ( </a:t>
            </a:r>
            <a:r>
              <a:rPr lang="en-US" i="1" dirty="0"/>
              <a:t>http://www.iaeng.org/about_IAENG.html)</a:t>
            </a:r>
            <a:endParaRPr lang="en-US" dirty="0"/>
          </a:p>
          <a:p>
            <a:pPr lvl="1"/>
            <a:r>
              <a:rPr lang="en-US" dirty="0"/>
              <a:t>Meaning to cleverly devise (systems)…using some form of knowledge (mathematical, scientific etc.) for specific predetermined applications.  </a:t>
            </a:r>
          </a:p>
          <a:p>
            <a:pPr lvl="2"/>
            <a:r>
              <a:rPr lang="en-US" dirty="0"/>
              <a:t>So basically if the systems you designed weren’t designed cleverly, you’re only a </a:t>
            </a:r>
            <a:r>
              <a:rPr lang="en-US" dirty="0" err="1"/>
              <a:t>neer</a:t>
            </a:r>
            <a:r>
              <a:rPr lang="en-US" dirty="0"/>
              <a:t>...you’re not really an engineer. Just saying.  </a:t>
            </a:r>
          </a:p>
          <a:p>
            <a:r>
              <a:rPr lang="en-US" dirty="0"/>
              <a:t>Nuclear?</a:t>
            </a:r>
          </a:p>
          <a:p>
            <a:pPr lvl="1"/>
            <a:r>
              <a:rPr lang="en-US" dirty="0"/>
              <a:t>Relating to nucleus of an atom (google)</a:t>
            </a:r>
          </a:p>
          <a:p>
            <a:r>
              <a:rPr lang="en-US" dirty="0"/>
              <a:t>So nuclear engineering?</a:t>
            </a:r>
          </a:p>
          <a:p>
            <a:pPr lvl="1"/>
            <a:r>
              <a:rPr lang="en-US" dirty="0"/>
              <a:t>The field of “cleverly” devising systems that are based on the principles of nuclear physics for relevant applications.</a:t>
            </a:r>
          </a:p>
          <a:p>
            <a:pPr lvl="1"/>
            <a:endParaRPr lang="en-US" dirty="0"/>
          </a:p>
        </p:txBody>
      </p:sp>
    </p:spTree>
    <p:extLst>
      <p:ext uri="{BB962C8B-B14F-4D97-AF65-F5344CB8AC3E}">
        <p14:creationId xmlns:p14="http://schemas.microsoft.com/office/powerpoint/2010/main" val="3593288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88360-5031-4BA7-A7DB-36FA92536127}"/>
              </a:ext>
            </a:extLst>
          </p:cNvPr>
          <p:cNvSpPr>
            <a:spLocks noGrp="1"/>
          </p:cNvSpPr>
          <p:nvPr>
            <p:ph type="title"/>
          </p:nvPr>
        </p:nvSpPr>
        <p:spPr>
          <a:xfrm>
            <a:off x="685800" y="0"/>
            <a:ext cx="10131425" cy="1456267"/>
          </a:xfrm>
        </p:spPr>
        <p:txBody>
          <a:bodyPr/>
          <a:lstStyle/>
          <a:p>
            <a:r>
              <a:rPr lang="en-US" dirty="0"/>
              <a:t>Applications of nuclear engineering</a:t>
            </a:r>
          </a:p>
        </p:txBody>
      </p:sp>
      <p:sp>
        <p:nvSpPr>
          <p:cNvPr id="3" name="Content Placeholder 2">
            <a:extLst>
              <a:ext uri="{FF2B5EF4-FFF2-40B4-BE49-F238E27FC236}">
                <a16:creationId xmlns:a16="http://schemas.microsoft.com/office/drawing/2014/main" id="{F97E1D50-6EC4-49C9-8987-D2434A80B87B}"/>
              </a:ext>
            </a:extLst>
          </p:cNvPr>
          <p:cNvSpPr>
            <a:spLocks noGrp="1"/>
          </p:cNvSpPr>
          <p:nvPr>
            <p:ph idx="1"/>
          </p:nvPr>
        </p:nvSpPr>
        <p:spPr>
          <a:xfrm>
            <a:off x="685801" y="1456267"/>
            <a:ext cx="10131425" cy="5171036"/>
          </a:xfrm>
        </p:spPr>
        <p:txBody>
          <a:bodyPr>
            <a:normAutofit fontScale="92500"/>
          </a:bodyPr>
          <a:lstStyle/>
          <a:p>
            <a:r>
              <a:rPr lang="en-US" b="1" dirty="0"/>
              <a:t>Fission reactors </a:t>
            </a:r>
            <a:r>
              <a:rPr lang="en-US" dirty="0"/>
              <a:t>- These reactors are concerned with the application of breakdown of atomic nuclei – fission</a:t>
            </a:r>
          </a:p>
          <a:p>
            <a:pPr lvl="1"/>
            <a:r>
              <a:rPr lang="en-US" dirty="0"/>
              <a:t>Anything and everything related to these reactors – from mining and fuel fabrication, power plant and core design, reactor operation, reactor decommissioning, spent fuel reprocessing, nuclear waste disposal – falls under this broad application. </a:t>
            </a:r>
          </a:p>
          <a:p>
            <a:pPr lvl="1"/>
            <a:r>
              <a:rPr lang="en-US" dirty="0"/>
              <a:t>About 449 reactors are currently operational in over 30 countries worldwide. About 60 reactors are currently under construction in around 15 countries.</a:t>
            </a:r>
          </a:p>
          <a:p>
            <a:pPr lvl="1"/>
            <a:r>
              <a:rPr lang="en-US" dirty="0"/>
              <a:t>Nuclear reactors are used to power – homes and industry, submarines, and electronics on spacecrafts </a:t>
            </a:r>
          </a:p>
          <a:p>
            <a:r>
              <a:rPr lang="en-US" b="1" dirty="0"/>
              <a:t>Fusion reactors </a:t>
            </a:r>
            <a:r>
              <a:rPr lang="en-US" dirty="0"/>
              <a:t>– These reactors are concerned with the application of combination of atomic nuclei – fusion</a:t>
            </a:r>
          </a:p>
          <a:p>
            <a:pPr lvl="1"/>
            <a:r>
              <a:rPr lang="en-US" dirty="0"/>
              <a:t>We were twenty years away from having an economically viable fusion power reactor twenty years ago. We are still twenty years away! We will only talk in passing about fusion. </a:t>
            </a:r>
          </a:p>
          <a:p>
            <a:r>
              <a:rPr lang="en-US" b="1" dirty="0"/>
              <a:t>Nuclear Medicine </a:t>
            </a:r>
            <a:r>
              <a:rPr lang="en-US" dirty="0"/>
              <a:t>– Radiation therapy for cancer treatment, medical imaging (X-Rays, MRI, PET/CT scans)</a:t>
            </a:r>
          </a:p>
          <a:p>
            <a:r>
              <a:rPr lang="en-US" b="1" dirty="0"/>
              <a:t>Weapons</a:t>
            </a:r>
            <a:r>
              <a:rPr lang="en-US" dirty="0"/>
              <a:t> – the nuke – President Trump and Kim Jong-un’s favorite toy. </a:t>
            </a:r>
          </a:p>
          <a:p>
            <a:r>
              <a:rPr lang="en-US" b="1" dirty="0"/>
              <a:t>Radiation Detection and Shielding </a:t>
            </a:r>
            <a:r>
              <a:rPr lang="en-US" dirty="0"/>
              <a:t>– This is concerned with detecting and protecting ourselves from unwanted radiation which can potentially be harmful upon excess exposure. </a:t>
            </a:r>
          </a:p>
          <a:p>
            <a:endParaRPr lang="en-US" dirty="0"/>
          </a:p>
        </p:txBody>
      </p:sp>
    </p:spTree>
    <p:extLst>
      <p:ext uri="{BB962C8B-B14F-4D97-AF65-F5344CB8AC3E}">
        <p14:creationId xmlns:p14="http://schemas.microsoft.com/office/powerpoint/2010/main" val="476383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3FAE4-6680-423B-81AC-94A0268BCAB7}"/>
              </a:ext>
            </a:extLst>
          </p:cNvPr>
          <p:cNvSpPr>
            <a:spLocks noGrp="1"/>
          </p:cNvSpPr>
          <p:nvPr>
            <p:ph type="title"/>
          </p:nvPr>
        </p:nvSpPr>
        <p:spPr>
          <a:xfrm>
            <a:off x="685801" y="0"/>
            <a:ext cx="10131425" cy="1456267"/>
          </a:xfrm>
        </p:spPr>
        <p:txBody>
          <a:bodyPr/>
          <a:lstStyle/>
          <a:p>
            <a:r>
              <a:rPr lang="en-US" dirty="0"/>
              <a:t>This class – takes two to tango</a:t>
            </a:r>
          </a:p>
        </p:txBody>
      </p:sp>
      <p:sp>
        <p:nvSpPr>
          <p:cNvPr id="3" name="Content Placeholder 2">
            <a:extLst>
              <a:ext uri="{FF2B5EF4-FFF2-40B4-BE49-F238E27FC236}">
                <a16:creationId xmlns:a16="http://schemas.microsoft.com/office/drawing/2014/main" id="{880D948A-B67C-4ACF-AFEA-C7CB4A4E7ECF}"/>
              </a:ext>
            </a:extLst>
          </p:cNvPr>
          <p:cNvSpPr>
            <a:spLocks noGrp="1"/>
          </p:cNvSpPr>
          <p:nvPr>
            <p:ph idx="1"/>
          </p:nvPr>
        </p:nvSpPr>
        <p:spPr>
          <a:xfrm>
            <a:off x="744524" y="1946246"/>
            <a:ext cx="10131425" cy="4566409"/>
          </a:xfrm>
        </p:spPr>
        <p:txBody>
          <a:bodyPr>
            <a:normAutofit lnSpcReduction="10000"/>
          </a:bodyPr>
          <a:lstStyle/>
          <a:p>
            <a:r>
              <a:rPr lang="en-US" dirty="0"/>
              <a:t>Majority of nuclear applications are governed by the interaction between two principle parties:</a:t>
            </a:r>
          </a:p>
          <a:p>
            <a:pPr lvl="1"/>
            <a:r>
              <a:rPr lang="en-US" dirty="0"/>
              <a:t>Radioactive Particle – alpha, beta, gamma, neutron, neutrino, positron etc. </a:t>
            </a:r>
          </a:p>
          <a:p>
            <a:pPr lvl="1"/>
            <a:r>
              <a:rPr lang="en-US" dirty="0"/>
              <a:t>Ambient Medium – material in which these particles travels</a:t>
            </a:r>
          </a:p>
          <a:p>
            <a:pPr lvl="1"/>
            <a:r>
              <a:rPr lang="en-US" dirty="0"/>
              <a:t>If you think about it, everything can be thought of as a medium. For example, I’m talking to you guys right now. I’m the particle in this context, you guys are the (heterogeneous) medium, taking to you is the interaction and what you learn is the effect of our interaction. </a:t>
            </a:r>
          </a:p>
          <a:p>
            <a:r>
              <a:rPr lang="en-US" dirty="0"/>
              <a:t>This class will revolve around the same two principle parties – the particle (neutron), specific kinds of nuclei that are amenable to controlled fission (the medium), interactions between the two (fission), its effects (heat generation due to fission), and how we control it and “cleverly” devise an application to generate power called a nuclear reactor. </a:t>
            </a:r>
          </a:p>
          <a:p>
            <a:r>
              <a:rPr lang="en-US" dirty="0"/>
              <a:t>We will primarily focus on the neutronics side of the reactors.</a:t>
            </a:r>
          </a:p>
          <a:p>
            <a:r>
              <a:rPr lang="en-US" dirty="0"/>
              <a:t>We will also learn some useful numerical techniques. </a:t>
            </a:r>
          </a:p>
          <a:p>
            <a:endParaRPr lang="en-US" dirty="0"/>
          </a:p>
          <a:p>
            <a:r>
              <a:rPr lang="en-US" dirty="0"/>
              <a:t>Textbook: Fundamentals of Nuclear Reactor Physics by E. E. Lewis </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687290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D8063-E2BF-4A4F-B889-1319878BBAF3}"/>
              </a:ext>
            </a:extLst>
          </p:cNvPr>
          <p:cNvSpPr>
            <a:spLocks noGrp="1"/>
          </p:cNvSpPr>
          <p:nvPr>
            <p:ph type="title"/>
          </p:nvPr>
        </p:nvSpPr>
        <p:spPr>
          <a:xfrm>
            <a:off x="635467" y="0"/>
            <a:ext cx="10131425" cy="715861"/>
          </a:xfrm>
        </p:spPr>
        <p:txBody>
          <a:bodyPr>
            <a:normAutofit/>
          </a:bodyPr>
          <a:lstStyle/>
          <a:p>
            <a:r>
              <a:rPr lang="en-US" dirty="0"/>
              <a:t>Specifics topics (timeline not written in stone)</a:t>
            </a:r>
          </a:p>
        </p:txBody>
      </p:sp>
      <p:graphicFrame>
        <p:nvGraphicFramePr>
          <p:cNvPr id="4" name="Content Placeholder 3">
            <a:extLst>
              <a:ext uri="{FF2B5EF4-FFF2-40B4-BE49-F238E27FC236}">
                <a16:creationId xmlns:a16="http://schemas.microsoft.com/office/drawing/2014/main" id="{FF714EDD-E4D5-4E51-9933-9462F8ED72B7}"/>
              </a:ext>
            </a:extLst>
          </p:cNvPr>
          <p:cNvGraphicFramePr>
            <a:graphicFrameLocks noGrp="1"/>
          </p:cNvGraphicFramePr>
          <p:nvPr>
            <p:ph idx="1"/>
            <p:extLst>
              <p:ext uri="{D42A27DB-BD31-4B8C-83A1-F6EECF244321}">
                <p14:modId xmlns:p14="http://schemas.microsoft.com/office/powerpoint/2010/main" val="3989683405"/>
              </p:ext>
            </p:extLst>
          </p:nvPr>
        </p:nvGraphicFramePr>
        <p:xfrm>
          <a:off x="526409" y="830512"/>
          <a:ext cx="11251733" cy="5674360"/>
        </p:xfrm>
        <a:graphic>
          <a:graphicData uri="http://schemas.openxmlformats.org/drawingml/2006/table">
            <a:tbl>
              <a:tblPr firstRow="1" bandRow="1">
                <a:tableStyleId>{5C22544A-7EE6-4342-B048-85BDC9FD1C3A}</a:tableStyleId>
              </a:tblPr>
              <a:tblGrid>
                <a:gridCol w="2559753">
                  <a:extLst>
                    <a:ext uri="{9D8B030D-6E8A-4147-A177-3AD203B41FA5}">
                      <a16:colId xmlns:a16="http://schemas.microsoft.com/office/drawing/2014/main" val="3787618383"/>
                    </a:ext>
                  </a:extLst>
                </a:gridCol>
                <a:gridCol w="2360785">
                  <a:extLst>
                    <a:ext uri="{9D8B030D-6E8A-4147-A177-3AD203B41FA5}">
                      <a16:colId xmlns:a16="http://schemas.microsoft.com/office/drawing/2014/main" val="21219226"/>
                    </a:ext>
                  </a:extLst>
                </a:gridCol>
                <a:gridCol w="2248479">
                  <a:extLst>
                    <a:ext uri="{9D8B030D-6E8A-4147-A177-3AD203B41FA5}">
                      <a16:colId xmlns:a16="http://schemas.microsoft.com/office/drawing/2014/main" val="2428721209"/>
                    </a:ext>
                  </a:extLst>
                </a:gridCol>
                <a:gridCol w="2041358">
                  <a:extLst>
                    <a:ext uri="{9D8B030D-6E8A-4147-A177-3AD203B41FA5}">
                      <a16:colId xmlns:a16="http://schemas.microsoft.com/office/drawing/2014/main" val="920516120"/>
                    </a:ext>
                  </a:extLst>
                </a:gridCol>
                <a:gridCol w="2041358">
                  <a:extLst>
                    <a:ext uri="{9D8B030D-6E8A-4147-A177-3AD203B41FA5}">
                      <a16:colId xmlns:a16="http://schemas.microsoft.com/office/drawing/2014/main" val="4262350960"/>
                    </a:ext>
                  </a:extLst>
                </a:gridCol>
              </a:tblGrid>
              <a:tr h="370840">
                <a:tc>
                  <a:txBody>
                    <a:bodyPr/>
                    <a:lstStyle/>
                    <a:p>
                      <a:r>
                        <a:rPr lang="en-US" dirty="0"/>
                        <a:t>January</a:t>
                      </a:r>
                    </a:p>
                  </a:txBody>
                  <a:tcPr/>
                </a:tc>
                <a:tc>
                  <a:txBody>
                    <a:bodyPr/>
                    <a:lstStyle/>
                    <a:p>
                      <a:r>
                        <a:rPr lang="en-US" dirty="0"/>
                        <a:t>February</a:t>
                      </a:r>
                    </a:p>
                  </a:txBody>
                  <a:tcPr/>
                </a:tc>
                <a:tc>
                  <a:txBody>
                    <a:bodyPr/>
                    <a:lstStyle/>
                    <a:p>
                      <a:r>
                        <a:rPr lang="en-US" dirty="0"/>
                        <a:t>March</a:t>
                      </a:r>
                    </a:p>
                  </a:txBody>
                  <a:tcPr/>
                </a:tc>
                <a:tc>
                  <a:txBody>
                    <a:bodyPr/>
                    <a:lstStyle/>
                    <a:p>
                      <a:r>
                        <a:rPr lang="en-US" dirty="0"/>
                        <a:t>April</a:t>
                      </a:r>
                    </a:p>
                  </a:txBody>
                  <a:tcPr/>
                </a:tc>
                <a:tc>
                  <a:txBody>
                    <a:bodyPr/>
                    <a:lstStyle/>
                    <a:p>
                      <a:r>
                        <a:rPr lang="en-US" dirty="0"/>
                        <a:t>May</a:t>
                      </a:r>
                    </a:p>
                  </a:txBody>
                  <a:tcPr/>
                </a:tc>
                <a:extLst>
                  <a:ext uri="{0D108BD9-81ED-4DB2-BD59-A6C34878D82A}">
                    <a16:rowId xmlns:a16="http://schemas.microsoft.com/office/drawing/2014/main" val="4100812067"/>
                  </a:ext>
                </a:extLst>
              </a:tr>
              <a:tr h="370840">
                <a:tc>
                  <a:txBody>
                    <a:bodyPr/>
                    <a:lstStyle/>
                    <a:p>
                      <a:r>
                        <a:rPr lang="en-US" dirty="0"/>
                        <a:t>The Basics:</a:t>
                      </a:r>
                    </a:p>
                    <a:p>
                      <a:endParaRPr lang="en-US" dirty="0"/>
                    </a:p>
                    <a:p>
                      <a:pPr marL="285750" indent="-285750">
                        <a:buFont typeface="Arial" panose="020B0604020202020204" pitchFamily="34" charset="0"/>
                        <a:buChar char="•"/>
                      </a:pPr>
                      <a:r>
                        <a:rPr lang="en-US" dirty="0"/>
                        <a:t>Nuclear Reactions</a:t>
                      </a:r>
                    </a:p>
                    <a:p>
                      <a:pPr marL="285750" indent="-285750">
                        <a:buFont typeface="Arial" panose="020B0604020202020204" pitchFamily="34" charset="0"/>
                        <a:buChar char="•"/>
                      </a:pPr>
                      <a:r>
                        <a:rPr lang="en-US" dirty="0"/>
                        <a:t>Binding Energy</a:t>
                      </a:r>
                    </a:p>
                    <a:p>
                      <a:pPr marL="285750" indent="-285750">
                        <a:buFont typeface="Arial" panose="020B0604020202020204" pitchFamily="34" charset="0"/>
                        <a:buChar char="•"/>
                      </a:pPr>
                      <a:r>
                        <a:rPr lang="en-US" dirty="0"/>
                        <a:t>Fission/Fusion</a:t>
                      </a:r>
                    </a:p>
                    <a:p>
                      <a:pPr marL="285750" indent="-285750">
                        <a:buFont typeface="Arial" panose="020B0604020202020204" pitchFamily="34" charset="0"/>
                        <a:buChar char="•"/>
                      </a:pPr>
                      <a:r>
                        <a:rPr lang="en-US" dirty="0"/>
                        <a:t>Fissile/Fertile</a:t>
                      </a:r>
                    </a:p>
                    <a:p>
                      <a:pPr marL="285750" indent="-285750">
                        <a:buFont typeface="Arial" panose="020B0604020202020204" pitchFamily="34" charset="0"/>
                        <a:buChar char="•"/>
                      </a:pPr>
                      <a:r>
                        <a:rPr lang="en-US" dirty="0"/>
                        <a:t>Radioactive decay</a:t>
                      </a:r>
                    </a:p>
                    <a:p>
                      <a:pPr marL="285750" indent="-285750">
                        <a:buFont typeface="Arial" panose="020B0604020202020204" pitchFamily="34" charset="0"/>
                        <a:buChar char="•"/>
                      </a:pPr>
                      <a:endParaRPr lang="en-US" dirty="0"/>
                    </a:p>
                    <a:p>
                      <a:pPr marL="0" indent="0">
                        <a:buFont typeface="Arial" panose="020B0604020202020204" pitchFamily="34" charset="0"/>
                        <a:buNone/>
                      </a:pPr>
                      <a:r>
                        <a:rPr lang="en-US" dirty="0"/>
                        <a:t>Neutron Interactions:</a:t>
                      </a:r>
                    </a:p>
                    <a:p>
                      <a:pPr marL="0" indent="0">
                        <a:buFont typeface="Arial" panose="020B0604020202020204" pitchFamily="34" charset="0"/>
                        <a:buNone/>
                      </a:pPr>
                      <a:endParaRPr lang="en-US" dirty="0"/>
                    </a:p>
                    <a:p>
                      <a:pPr marL="285750" indent="-285750">
                        <a:buFont typeface="Arial" panose="020B0604020202020204" pitchFamily="34" charset="0"/>
                        <a:buChar char="•"/>
                      </a:pPr>
                      <a:r>
                        <a:rPr lang="en-US" dirty="0"/>
                        <a:t>Neutron Cross-section</a:t>
                      </a:r>
                    </a:p>
                    <a:p>
                      <a:pPr marL="285750" indent="-285750">
                        <a:buFont typeface="Arial" panose="020B0604020202020204" pitchFamily="34" charset="0"/>
                        <a:buChar char="•"/>
                      </a:pPr>
                      <a:r>
                        <a:rPr lang="en-US" dirty="0"/>
                        <a:t>Cross-section energy dependence</a:t>
                      </a:r>
                    </a:p>
                    <a:p>
                      <a:pPr marL="285750" indent="-285750">
                        <a:buFont typeface="Arial" panose="020B0604020202020204" pitchFamily="34" charset="0"/>
                        <a:buChar char="•"/>
                      </a:pPr>
                      <a:r>
                        <a:rPr lang="en-US" dirty="0"/>
                        <a:t>Neutron Scattering</a:t>
                      </a:r>
                    </a:p>
                    <a:p>
                      <a:pPr marL="0" indent="0">
                        <a:buFont typeface="Arial" panose="020B0604020202020204" pitchFamily="34" charset="0"/>
                        <a:buNone/>
                      </a:pPr>
                      <a:endParaRPr lang="en-US" dirty="0"/>
                    </a:p>
                    <a:p>
                      <a:endParaRPr lang="en-US" dirty="0"/>
                    </a:p>
                  </a:txBody>
                  <a:tcPr/>
                </a:tc>
                <a:tc>
                  <a:txBody>
                    <a:bodyPr/>
                    <a:lstStyle/>
                    <a:p>
                      <a:r>
                        <a:rPr lang="en-US" dirty="0"/>
                        <a:t>Neutron Distribution in Energy:</a:t>
                      </a:r>
                    </a:p>
                    <a:p>
                      <a:endParaRPr lang="en-US" dirty="0"/>
                    </a:p>
                    <a:p>
                      <a:pPr marL="285750" indent="-285750">
                        <a:buFont typeface="Arial" panose="020B0604020202020204" pitchFamily="34" charset="0"/>
                        <a:buChar char="•"/>
                      </a:pPr>
                      <a:r>
                        <a:rPr lang="en-US" dirty="0"/>
                        <a:t>Fuel Properties</a:t>
                      </a:r>
                    </a:p>
                    <a:p>
                      <a:pPr marL="285750" indent="-285750">
                        <a:buFont typeface="Arial" panose="020B0604020202020204" pitchFamily="34" charset="0"/>
                        <a:buChar char="•"/>
                      </a:pPr>
                      <a:r>
                        <a:rPr lang="en-US" dirty="0"/>
                        <a:t>Moderators</a:t>
                      </a:r>
                    </a:p>
                    <a:p>
                      <a:pPr marL="285750" indent="-285750">
                        <a:buFont typeface="Arial" panose="020B0604020202020204" pitchFamily="34" charset="0"/>
                        <a:buChar char="•"/>
                      </a:pPr>
                      <a:r>
                        <a:rPr lang="en-US" dirty="0"/>
                        <a:t>Neutron energy spectra</a:t>
                      </a:r>
                    </a:p>
                    <a:p>
                      <a:pPr marL="285750" indent="-285750">
                        <a:buFont typeface="Arial" panose="020B0604020202020204" pitchFamily="34" charset="0"/>
                        <a:buChar char="•"/>
                      </a:pPr>
                      <a:r>
                        <a:rPr lang="en-US" dirty="0"/>
                        <a:t>Energy-Averaged Cross-section</a:t>
                      </a:r>
                    </a:p>
                    <a:p>
                      <a:pPr marL="285750" indent="-285750">
                        <a:buFont typeface="Arial" panose="020B0604020202020204" pitchFamily="34" charset="0"/>
                        <a:buChar char="•"/>
                      </a:pPr>
                      <a:r>
                        <a:rPr lang="en-US" dirty="0"/>
                        <a:t>Infinite medium multiplication</a:t>
                      </a:r>
                    </a:p>
                    <a:p>
                      <a:pPr marL="285750" indent="-285750">
                        <a:buFont typeface="Arial" panose="020B0604020202020204" pitchFamily="34" charset="0"/>
                        <a:buChar char="•"/>
                      </a:pPr>
                      <a:endParaRPr lang="en-US" dirty="0"/>
                    </a:p>
                    <a:p>
                      <a:pPr marL="0" indent="0">
                        <a:buFont typeface="Arial" panose="020B0604020202020204" pitchFamily="34" charset="0"/>
                        <a:buNone/>
                      </a:pPr>
                      <a:r>
                        <a:rPr lang="en-US" dirty="0"/>
                        <a:t>Reactor Core</a:t>
                      </a:r>
                    </a:p>
                    <a:p>
                      <a:pPr marL="0" indent="0">
                        <a:buFont typeface="Arial" panose="020B0604020202020204" pitchFamily="34" charset="0"/>
                        <a:buNone/>
                      </a:pPr>
                      <a:endParaRPr lang="en-US" dirty="0"/>
                    </a:p>
                    <a:p>
                      <a:pPr marL="285750" indent="-285750">
                        <a:buFont typeface="Arial" panose="020B0604020202020204" pitchFamily="34" charset="0"/>
                        <a:buChar char="•"/>
                      </a:pPr>
                      <a:r>
                        <a:rPr lang="en-US" dirty="0"/>
                        <a:t>LWR</a:t>
                      </a:r>
                    </a:p>
                    <a:p>
                      <a:pPr marL="285750" indent="-285750">
                        <a:buFont typeface="Arial" panose="020B0604020202020204" pitchFamily="34" charset="0"/>
                        <a:buChar char="•"/>
                      </a:pPr>
                      <a:r>
                        <a:rPr lang="en-US" dirty="0"/>
                        <a:t>HWR</a:t>
                      </a:r>
                    </a:p>
                    <a:p>
                      <a:pPr marL="285750" indent="-285750">
                        <a:buFont typeface="Arial" panose="020B0604020202020204" pitchFamily="34" charset="0"/>
                        <a:buChar char="•"/>
                      </a:pPr>
                      <a:r>
                        <a:rPr lang="en-US" dirty="0"/>
                        <a:t>RBKM</a:t>
                      </a:r>
                    </a:p>
                    <a:p>
                      <a:pPr marL="285750" indent="-285750">
                        <a:buFont typeface="Arial" panose="020B0604020202020204" pitchFamily="34" charset="0"/>
                        <a:buChar char="•"/>
                      </a:pPr>
                      <a:r>
                        <a:rPr lang="en-US" dirty="0"/>
                        <a:t>Fast Reactors</a:t>
                      </a:r>
                    </a:p>
                  </a:txBody>
                  <a:tcPr/>
                </a:tc>
                <a:tc>
                  <a:txBody>
                    <a:bodyPr/>
                    <a:lstStyle/>
                    <a:p>
                      <a:r>
                        <a:rPr lang="en-US" dirty="0"/>
                        <a:t>Reactor Kinetics:</a:t>
                      </a:r>
                    </a:p>
                    <a:p>
                      <a:endParaRPr lang="en-US" dirty="0"/>
                    </a:p>
                    <a:p>
                      <a:pPr marL="285750" indent="-285750">
                        <a:buFont typeface="Arial" panose="020B0604020202020204" pitchFamily="34" charset="0"/>
                        <a:buChar char="•"/>
                      </a:pPr>
                      <a:r>
                        <a:rPr lang="en-US" dirty="0"/>
                        <a:t>The Balance Equation</a:t>
                      </a:r>
                    </a:p>
                    <a:p>
                      <a:pPr marL="285750" indent="-285750">
                        <a:buFont typeface="Arial" panose="020B0604020202020204" pitchFamily="34" charset="0"/>
                        <a:buChar char="•"/>
                      </a:pPr>
                      <a:r>
                        <a:rPr lang="en-US" dirty="0"/>
                        <a:t>Multiplying systems behavior</a:t>
                      </a:r>
                    </a:p>
                    <a:p>
                      <a:pPr marL="285750" indent="-285750">
                        <a:buFont typeface="Arial" panose="020B0604020202020204" pitchFamily="34" charset="0"/>
                        <a:buChar char="•"/>
                      </a:pPr>
                      <a:r>
                        <a:rPr lang="en-US" dirty="0"/>
                        <a:t>Delayed neutron kinetics</a:t>
                      </a:r>
                    </a:p>
                    <a:p>
                      <a:pPr marL="285750" indent="-285750">
                        <a:buFont typeface="Arial" panose="020B0604020202020204" pitchFamily="34" charset="0"/>
                        <a:buChar char="•"/>
                      </a:pPr>
                      <a:r>
                        <a:rPr lang="en-US" dirty="0"/>
                        <a:t>Reactivity</a:t>
                      </a:r>
                    </a:p>
                    <a:p>
                      <a:pPr marL="285750" indent="-285750">
                        <a:buFont typeface="Arial" panose="020B0604020202020204" pitchFamily="34" charset="0"/>
                        <a:buChar char="•"/>
                      </a:pPr>
                      <a:r>
                        <a:rPr lang="en-US" dirty="0"/>
                        <a:t>Solving ODEs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Neutron Diffusion:</a:t>
                      </a:r>
                    </a:p>
                    <a:p>
                      <a:pPr marL="0" indent="0">
                        <a:buFont typeface="Arial" panose="020B0604020202020204" pitchFamily="34" charset="0"/>
                        <a:buNone/>
                      </a:pPr>
                      <a:endParaRPr lang="en-US" dirty="0"/>
                    </a:p>
                    <a:p>
                      <a:pPr marL="285750" indent="-285750">
                        <a:buFont typeface="Arial" panose="020B0604020202020204" pitchFamily="34" charset="0"/>
                        <a:buChar char="•"/>
                      </a:pPr>
                      <a:r>
                        <a:rPr lang="en-US" dirty="0"/>
                        <a:t>The diffusion equation for non-multiplying systems</a:t>
                      </a:r>
                    </a:p>
                  </a:txBody>
                  <a:tcPr/>
                </a:tc>
                <a:tc>
                  <a:txBody>
                    <a:bodyPr/>
                    <a:lstStyle/>
                    <a:p>
                      <a:r>
                        <a:rPr lang="en-US" dirty="0"/>
                        <a:t>Neutron Diffusion Continued:</a:t>
                      </a:r>
                    </a:p>
                    <a:p>
                      <a:endParaRPr lang="en-US" dirty="0"/>
                    </a:p>
                    <a:p>
                      <a:pPr marL="285750" indent="-285750">
                        <a:buFont typeface="Arial" panose="020B0604020202020204" pitchFamily="34" charset="0"/>
                        <a:buChar char="•"/>
                      </a:pPr>
                      <a:r>
                        <a:rPr lang="en-US" dirty="0"/>
                        <a:t>Analytically solving the diffusion equation</a:t>
                      </a:r>
                    </a:p>
                    <a:p>
                      <a:pPr marL="285750" indent="-285750">
                        <a:buFont typeface="Arial" panose="020B0604020202020204" pitchFamily="34" charset="0"/>
                        <a:buChar char="•"/>
                      </a:pPr>
                      <a:r>
                        <a:rPr lang="en-US" dirty="0"/>
                        <a:t>Numerically solving the diffusion equation</a:t>
                      </a:r>
                    </a:p>
                    <a:p>
                      <a:pPr marL="285750" indent="-285750">
                        <a:buFont typeface="Arial" panose="020B0604020202020204" pitchFamily="34" charset="0"/>
                        <a:buChar char="•"/>
                      </a:pPr>
                      <a:r>
                        <a:rPr lang="en-US" dirty="0"/>
                        <a:t>Diffusion theory for multiplying systems and related numerical methods</a:t>
                      </a:r>
                    </a:p>
                  </a:txBody>
                  <a:tcPr/>
                </a:tc>
                <a:tc>
                  <a:txBody>
                    <a:bodyPr/>
                    <a:lstStyle/>
                    <a:p>
                      <a:r>
                        <a:rPr lang="en-US" dirty="0"/>
                        <a:t>We will summarize the class in May and depending on where we are with the syllabus, we will cover more topics. Potential topics include:</a:t>
                      </a:r>
                    </a:p>
                    <a:p>
                      <a:endParaRPr lang="en-US" dirty="0"/>
                    </a:p>
                    <a:p>
                      <a:pPr marL="285750" indent="-285750">
                        <a:buFont typeface="Arial" panose="020B0604020202020204" pitchFamily="34" charset="0"/>
                        <a:buChar char="•"/>
                      </a:pPr>
                      <a:r>
                        <a:rPr lang="en-US" dirty="0"/>
                        <a:t>Finite element method </a:t>
                      </a:r>
                    </a:p>
                    <a:p>
                      <a:pPr marL="285750" indent="-285750">
                        <a:buFont typeface="Arial" panose="020B0604020202020204" pitchFamily="34" charset="0"/>
                        <a:buChar char="•"/>
                      </a:pPr>
                      <a:r>
                        <a:rPr lang="en-US" dirty="0"/>
                        <a:t>Rayleigh Quotient iteration</a:t>
                      </a:r>
                    </a:p>
                    <a:p>
                      <a:pPr marL="285750" indent="-285750">
                        <a:buFont typeface="Arial" panose="020B0604020202020204" pitchFamily="34" charset="0"/>
                        <a:buChar char="•"/>
                      </a:pPr>
                      <a:r>
                        <a:rPr lang="en-US" dirty="0"/>
                        <a:t>Jacobian-free Newton Krylov iteration</a:t>
                      </a:r>
                    </a:p>
                    <a:p>
                      <a:pPr marL="285750" indent="-285750">
                        <a:buFont typeface="Arial" panose="020B0604020202020204" pitchFamily="34" charset="0"/>
                        <a:buChar char="•"/>
                      </a:pPr>
                      <a:r>
                        <a:rPr lang="en-US" dirty="0"/>
                        <a:t>Nonlinear Krylov Acceleration</a:t>
                      </a:r>
                    </a:p>
                  </a:txBody>
                  <a:tcPr/>
                </a:tc>
                <a:extLst>
                  <a:ext uri="{0D108BD9-81ED-4DB2-BD59-A6C34878D82A}">
                    <a16:rowId xmlns:a16="http://schemas.microsoft.com/office/drawing/2014/main" val="1310380622"/>
                  </a:ext>
                </a:extLst>
              </a:tr>
            </a:tbl>
          </a:graphicData>
        </a:graphic>
      </p:graphicFrame>
    </p:spTree>
    <p:extLst>
      <p:ext uri="{BB962C8B-B14F-4D97-AF65-F5344CB8AC3E}">
        <p14:creationId xmlns:p14="http://schemas.microsoft.com/office/powerpoint/2010/main" val="2954802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5BC81-80BD-4E9E-9EFB-C2AF45B22F48}"/>
              </a:ext>
            </a:extLst>
          </p:cNvPr>
          <p:cNvSpPr>
            <a:spLocks noGrp="1"/>
          </p:cNvSpPr>
          <p:nvPr>
            <p:ph type="title"/>
          </p:nvPr>
        </p:nvSpPr>
        <p:spPr/>
        <p:txBody>
          <a:bodyPr/>
          <a:lstStyle/>
          <a:p>
            <a:r>
              <a:rPr lang="en-US" dirty="0"/>
              <a:t>Homework and exams</a:t>
            </a:r>
          </a:p>
        </p:txBody>
      </p:sp>
      <p:sp>
        <p:nvSpPr>
          <p:cNvPr id="3" name="Content Placeholder 2">
            <a:extLst>
              <a:ext uri="{FF2B5EF4-FFF2-40B4-BE49-F238E27FC236}">
                <a16:creationId xmlns:a16="http://schemas.microsoft.com/office/drawing/2014/main" id="{449D50F6-6C17-4338-829D-2ED3FE7F1116}"/>
              </a:ext>
            </a:extLst>
          </p:cNvPr>
          <p:cNvSpPr>
            <a:spLocks noGrp="1"/>
          </p:cNvSpPr>
          <p:nvPr>
            <p:ph idx="1"/>
          </p:nvPr>
        </p:nvSpPr>
        <p:spPr/>
        <p:txBody>
          <a:bodyPr>
            <a:normAutofit fontScale="92500" lnSpcReduction="20000"/>
          </a:bodyPr>
          <a:lstStyle/>
          <a:p>
            <a:r>
              <a:rPr lang="en-US" dirty="0"/>
              <a:t>There will be 7-8 homework sets – roughly one set every couple weeks – 50% </a:t>
            </a:r>
          </a:p>
          <a:p>
            <a:pPr lvl="1"/>
            <a:r>
              <a:rPr lang="en-US" dirty="0"/>
              <a:t>Grad students will do one extra homework set</a:t>
            </a:r>
          </a:p>
          <a:p>
            <a:r>
              <a:rPr lang="en-US" dirty="0"/>
              <a:t>One midterm exam – take home (due last Friday before Spring break) – 20%</a:t>
            </a:r>
          </a:p>
          <a:p>
            <a:r>
              <a:rPr lang="en-US" dirty="0"/>
              <a:t>One final exam – take home (duel last Friday of Finals week) – 30%</a:t>
            </a:r>
          </a:p>
          <a:p>
            <a:endParaRPr lang="en-US" dirty="0"/>
          </a:p>
          <a:p>
            <a:r>
              <a:rPr lang="en-US" dirty="0"/>
              <a:t>Try not to cheat. </a:t>
            </a:r>
          </a:p>
          <a:p>
            <a:pPr marL="0" indent="0">
              <a:buNone/>
            </a:pPr>
            <a:endParaRPr lang="en-US" dirty="0"/>
          </a:p>
          <a:p>
            <a:r>
              <a:rPr lang="en-US" dirty="0"/>
              <a:t>Exams will be open books, open notes, open internet, open friend, open ancestors…whatever. Just don’t copy from your fellow students. I’ll know if you copy. </a:t>
            </a:r>
          </a:p>
          <a:p>
            <a:pPr marL="0" indent="0">
              <a:buNone/>
            </a:pPr>
            <a:endParaRPr lang="en-US" dirty="0"/>
          </a:p>
          <a:p>
            <a:r>
              <a:rPr lang="en-US" dirty="0"/>
              <a:t>You will be allowed to redo homework for partial credit if you got something wrong on your first attempt. </a:t>
            </a:r>
          </a:p>
        </p:txBody>
      </p:sp>
    </p:spTree>
    <p:extLst>
      <p:ext uri="{BB962C8B-B14F-4D97-AF65-F5344CB8AC3E}">
        <p14:creationId xmlns:p14="http://schemas.microsoft.com/office/powerpoint/2010/main" val="504703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39BF1-A0A7-46B8-9581-DD7785B7EF82}"/>
              </a:ext>
            </a:extLst>
          </p:cNvPr>
          <p:cNvSpPr>
            <a:spLocks noGrp="1"/>
          </p:cNvSpPr>
          <p:nvPr>
            <p:ph type="title"/>
          </p:nvPr>
        </p:nvSpPr>
        <p:spPr/>
        <p:txBody>
          <a:bodyPr/>
          <a:lstStyle/>
          <a:p>
            <a:r>
              <a:rPr lang="en-US" dirty="0"/>
              <a:t>Class Policy</a:t>
            </a:r>
          </a:p>
        </p:txBody>
      </p:sp>
      <p:sp>
        <p:nvSpPr>
          <p:cNvPr id="3" name="Content Placeholder 2">
            <a:extLst>
              <a:ext uri="{FF2B5EF4-FFF2-40B4-BE49-F238E27FC236}">
                <a16:creationId xmlns:a16="http://schemas.microsoft.com/office/drawing/2014/main" id="{9FA1B0BA-6C5A-411A-A025-3FBF373244DF}"/>
              </a:ext>
            </a:extLst>
          </p:cNvPr>
          <p:cNvSpPr>
            <a:spLocks noGrp="1"/>
          </p:cNvSpPr>
          <p:nvPr>
            <p:ph idx="1"/>
          </p:nvPr>
        </p:nvSpPr>
        <p:spPr/>
        <p:txBody>
          <a:bodyPr/>
          <a:lstStyle/>
          <a:p>
            <a:r>
              <a:rPr lang="en-US" dirty="0"/>
              <a:t>No question is stupid.</a:t>
            </a:r>
          </a:p>
          <a:p>
            <a:r>
              <a:rPr lang="en-US" dirty="0"/>
              <a:t>Help each other.</a:t>
            </a:r>
          </a:p>
          <a:p>
            <a:r>
              <a:rPr lang="en-US" dirty="0"/>
              <a:t>No child left behind….hopefully.  </a:t>
            </a:r>
          </a:p>
        </p:txBody>
      </p:sp>
    </p:spTree>
    <p:extLst>
      <p:ext uri="{BB962C8B-B14F-4D97-AF65-F5344CB8AC3E}">
        <p14:creationId xmlns:p14="http://schemas.microsoft.com/office/powerpoint/2010/main" val="1578269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163</TotalTime>
  <Words>924</Words>
  <Application>Microsoft Office PowerPoint</Application>
  <PresentationFormat>Widescreen</PresentationFormat>
  <Paragraphs>128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Celestial</vt:lpstr>
      <vt:lpstr>Ame 480/580  Introduction to nuclear engineering</vt:lpstr>
      <vt:lpstr>Me </vt:lpstr>
      <vt:lpstr>You?</vt:lpstr>
      <vt:lpstr>Nuclear engineering</vt:lpstr>
      <vt:lpstr>Applications of nuclear engineering</vt:lpstr>
      <vt:lpstr>This class – takes two to tango</vt:lpstr>
      <vt:lpstr>Specifics topics (timeline not written in stone)</vt:lpstr>
      <vt:lpstr>Homework and exams</vt:lpstr>
      <vt:lpstr>Class Policy</vt:lpstr>
      <vt:lpstr>Now like every Important class should begin….lets watch a movie! </vt:lpstr>
      <vt:lpstr>   Thank you for coming to class today!   Wish you all the best for this class and all the other classes you are taking.   Lets begin.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 480/580  Introduction to nuclear engineering</dc:title>
  <dc:creator>japan patel</dc:creator>
  <cp:lastModifiedBy>Japan Ketan Patel</cp:lastModifiedBy>
  <cp:revision>177</cp:revision>
  <dcterms:created xsi:type="dcterms:W3CDTF">2018-01-10T02:33:42Z</dcterms:created>
  <dcterms:modified xsi:type="dcterms:W3CDTF">2018-01-15T15:10:43Z</dcterms:modified>
</cp:coreProperties>
</file>