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pan Ketan Patel" initials="JKP" lastIdx="3" clrIdx="0">
    <p:extLst>
      <p:ext uri="{19B8F6BF-5375-455C-9EA6-DF929625EA0E}">
        <p15:presenceInfo xmlns:p15="http://schemas.microsoft.com/office/powerpoint/2012/main" userId="Japan Ketan Pat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2/2/2018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C7D3C8-EE1B-46E9-A2E0-B97F3053CA45}"/>
              </a:ext>
            </a:extLst>
          </p:cNvPr>
          <p:cNvSpPr>
            <a:spLocks noGrp="1"/>
          </p:cNvSpPr>
          <p:nvPr>
            <p:ph type="ctrTitle"/>
          </p:nvPr>
        </p:nvSpPr>
        <p:spPr>
          <a:xfrm>
            <a:off x="3962399" y="1964267"/>
            <a:ext cx="7197726" cy="2421464"/>
          </a:xfrm>
        </p:spPr>
        <p:txBody>
          <a:bodyPr>
            <a:normAutofit/>
          </a:bodyPr>
          <a:lstStyle/>
          <a:p>
            <a:r>
              <a:rPr lang="en-US" sz="3200" dirty="0"/>
              <a:t>AME 480/580</a:t>
            </a:r>
            <a:br>
              <a:rPr lang="en-US" sz="2800" dirty="0"/>
            </a:br>
            <a:r>
              <a:rPr lang="en-US" sz="2800" dirty="0"/>
              <a:t>Introduction to nuclear engineering</a:t>
            </a:r>
          </a:p>
        </p:txBody>
      </p:sp>
      <p:sp>
        <p:nvSpPr>
          <p:cNvPr id="5" name="Subtitle 2">
            <a:extLst>
              <a:ext uri="{FF2B5EF4-FFF2-40B4-BE49-F238E27FC236}">
                <a16:creationId xmlns:a16="http://schemas.microsoft.com/office/drawing/2014/main" id="{03BD7368-1AA3-4665-BD0C-23205863B370}"/>
              </a:ext>
            </a:extLst>
          </p:cNvPr>
          <p:cNvSpPr>
            <a:spLocks noGrp="1"/>
          </p:cNvSpPr>
          <p:nvPr>
            <p:ph type="subTitle" idx="1"/>
          </p:nvPr>
        </p:nvSpPr>
        <p:spPr>
          <a:xfrm>
            <a:off x="3962399" y="4385732"/>
            <a:ext cx="7197726" cy="1405467"/>
          </a:xfrm>
        </p:spPr>
        <p:txBody>
          <a:bodyPr/>
          <a:lstStyle/>
          <a:p>
            <a:r>
              <a:rPr lang="en-US" dirty="0"/>
              <a:t>Neutron distribution in energy</a:t>
            </a:r>
          </a:p>
          <a:p>
            <a:r>
              <a:rPr lang="en-US" dirty="0"/>
              <a:t>2/2/18</a:t>
            </a:r>
          </a:p>
          <a:p>
            <a:endParaRPr lang="en-US" dirty="0"/>
          </a:p>
        </p:txBody>
      </p:sp>
    </p:spTree>
    <p:extLst>
      <p:ext uri="{BB962C8B-B14F-4D97-AF65-F5344CB8AC3E}">
        <p14:creationId xmlns:p14="http://schemas.microsoft.com/office/powerpoint/2010/main" val="1812573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694191" y="164347"/>
            <a:ext cx="6282266" cy="724678"/>
          </a:xfrm>
        </p:spPr>
        <p:txBody>
          <a:bodyPr>
            <a:normAutofit/>
          </a:bodyPr>
          <a:lstStyle/>
          <a:p>
            <a:r>
              <a:rPr lang="en-US" dirty="0"/>
              <a:t>Slowing down ratio</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0A9DF8F-BE4D-43DF-9C0E-1FC4F5CD0775}"/>
                  </a:ext>
                </a:extLst>
              </p:cNvPr>
              <p:cNvSpPr>
                <a:spLocks noGrp="1"/>
              </p:cNvSpPr>
              <p:nvPr>
                <p:ph idx="1"/>
              </p:nvPr>
            </p:nvSpPr>
            <p:spPr>
              <a:xfrm>
                <a:off x="769692" y="889025"/>
                <a:ext cx="10370889" cy="5623245"/>
              </a:xfrm>
            </p:spPr>
            <p:txBody>
              <a:bodyPr>
                <a:normAutofit/>
              </a:bodyPr>
              <a:lstStyle/>
              <a:p>
                <a:pPr>
                  <a:lnSpc>
                    <a:spcPct val="90000"/>
                  </a:lnSpc>
                </a:pPr>
                <a:r>
                  <a:rPr lang="en-US" sz="1600" dirty="0"/>
                  <a:t>Slowing down ratio is the ratio of slowing down power to thermal absorption </a:t>
                </a:r>
                <a:r>
                  <a:rPr lang="en-US" sz="1600" dirty="0" err="1"/>
                  <a:t>xs</a:t>
                </a:r>
                <a:r>
                  <a:rPr lang="en-US" sz="1600" dirty="0"/>
                  <a:t>:</a:t>
                </a:r>
              </a:p>
              <a:p>
                <a:pPr marL="0" indent="0">
                  <a:lnSpc>
                    <a:spcPct val="90000"/>
                  </a:lnSpc>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𝑠𝑙𝑜𝑤𝑖𝑛𝑔</m:t>
                      </m:r>
                      <m:r>
                        <a:rPr lang="en-US" sz="1600" b="0" i="1" smtClean="0">
                          <a:latin typeface="Cambria Math" panose="02040503050406030204" pitchFamily="18" charset="0"/>
                        </a:rPr>
                        <m:t> </m:t>
                      </m:r>
                      <m:r>
                        <a:rPr lang="en-US" sz="1600" b="0" i="1" smtClean="0">
                          <a:latin typeface="Cambria Math" panose="02040503050406030204" pitchFamily="18" charset="0"/>
                        </a:rPr>
                        <m:t>𝑑𝑜𝑤𝑛</m:t>
                      </m:r>
                      <m:r>
                        <a:rPr lang="en-US" sz="1600" b="0" i="1" smtClean="0">
                          <a:latin typeface="Cambria Math" panose="02040503050406030204" pitchFamily="18" charset="0"/>
                        </a:rPr>
                        <m:t> </m:t>
                      </m:r>
                      <m:r>
                        <a:rPr lang="en-US" sz="1600" b="0" i="1" smtClean="0">
                          <a:latin typeface="Cambria Math" panose="02040503050406030204" pitchFamily="18" charset="0"/>
                        </a:rPr>
                        <m:t>𝑟𝑎𝑡𝑖𝑜</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𝑠𝑙𝑜𝑤𝑖𝑛𝑔</m:t>
                          </m:r>
                          <m:r>
                            <a:rPr lang="en-US" sz="1600" b="0" i="1" smtClean="0">
                              <a:latin typeface="Cambria Math" panose="02040503050406030204" pitchFamily="18" charset="0"/>
                            </a:rPr>
                            <m:t> </m:t>
                          </m:r>
                          <m:r>
                            <a:rPr lang="en-US" sz="1600" b="0" i="1" smtClean="0">
                              <a:latin typeface="Cambria Math" panose="02040503050406030204" pitchFamily="18" charset="0"/>
                            </a:rPr>
                            <m:t>𝑑𝑜𝑤𝑛</m:t>
                          </m:r>
                          <m:r>
                            <a:rPr lang="en-US" sz="1600" b="0" i="1" smtClean="0">
                              <a:latin typeface="Cambria Math" panose="02040503050406030204" pitchFamily="18" charset="0"/>
                            </a:rPr>
                            <m:t> </m:t>
                          </m:r>
                          <m:r>
                            <a:rPr lang="en-US" sz="1600" b="0" i="1" smtClean="0">
                              <a:latin typeface="Cambria Math" panose="02040503050406030204" pitchFamily="18" charset="0"/>
                            </a:rPr>
                            <m:t>𝑝𝑜𝑤𝑒𝑟</m:t>
                          </m:r>
                        </m:num>
                        <m:den>
                          <m:r>
                            <a:rPr lang="en-US" sz="1600" b="0" i="1" smtClean="0">
                              <a:latin typeface="Cambria Math" panose="02040503050406030204" pitchFamily="18" charset="0"/>
                            </a:rPr>
                            <m:t>𝑡h𝑒𝑟𝑚𝑎𝑙</m:t>
                          </m:r>
                          <m:r>
                            <a:rPr lang="en-US" sz="1600" b="0" i="1" smtClean="0">
                              <a:latin typeface="Cambria Math" panose="02040503050406030204" pitchFamily="18" charset="0"/>
                            </a:rPr>
                            <m:t> </m:t>
                          </m:r>
                          <m:r>
                            <a:rPr lang="en-US" sz="1600" b="0" i="1" smtClean="0">
                              <a:latin typeface="Cambria Math" panose="02040503050406030204" pitchFamily="18" charset="0"/>
                            </a:rPr>
                            <m:t>𝑎𝑏𝑠𝑜𝑟𝑝𝑡𝑖𝑜𝑛</m:t>
                          </m:r>
                          <m:r>
                            <a:rPr lang="en-US" sz="1600" b="0" i="1" smtClean="0">
                              <a:latin typeface="Cambria Math" panose="02040503050406030204" pitchFamily="18" charset="0"/>
                            </a:rPr>
                            <m:t> </m:t>
                          </m:r>
                          <m:r>
                            <a:rPr lang="en-US" sz="1600" b="0" i="1" smtClean="0">
                              <a:latin typeface="Cambria Math" panose="02040503050406030204" pitchFamily="18" charset="0"/>
                            </a:rPr>
                            <m:t>𝑥𝑠</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𝜉</m:t>
                          </m:r>
                          <m:sSub>
                            <m:sSubPr>
                              <m:ctrlPr>
                                <a:rPr lang="en-US" sz="1600" b="0" i="1" smtClean="0">
                                  <a:latin typeface="Cambria Math" panose="02040503050406030204" pitchFamily="18" charset="0"/>
                                </a:rPr>
                              </m:ctrlPr>
                            </m:sSubPr>
                            <m:e>
                              <m:r>
                                <m:rPr>
                                  <m:sty m:val="p"/>
                                </m:rPr>
                                <a:rPr lang="en-US" sz="1600" b="0" i="0" smtClean="0">
                                  <a:latin typeface="Cambria Math" panose="02040503050406030204" pitchFamily="18" charset="0"/>
                                </a:rPr>
                                <m:t>Σ</m:t>
                              </m:r>
                            </m:e>
                            <m:sub>
                              <m:r>
                                <a:rPr lang="en-US" sz="1600" b="0" i="1" smtClean="0">
                                  <a:latin typeface="Cambria Math" panose="02040503050406030204" pitchFamily="18" charset="0"/>
                                </a:rPr>
                                <m:t>𝑠</m:t>
                              </m:r>
                            </m:sub>
                          </m:sSub>
                        </m:num>
                        <m:den>
                          <m:sSub>
                            <m:sSubPr>
                              <m:ctrlPr>
                                <a:rPr lang="en-US" sz="1600" b="0" i="1" smtClean="0">
                                  <a:latin typeface="Cambria Math" panose="02040503050406030204" pitchFamily="18" charset="0"/>
                                </a:rPr>
                              </m:ctrlPr>
                            </m:sSubPr>
                            <m:e>
                              <m:r>
                                <m:rPr>
                                  <m:sty m:val="p"/>
                                </m:rPr>
                                <a:rPr lang="en-US" sz="1600" b="0" i="0" smtClean="0">
                                  <a:latin typeface="Cambria Math" panose="02040503050406030204" pitchFamily="18" charset="0"/>
                                </a:rPr>
                                <m:t>Σ</m:t>
                              </m:r>
                            </m:e>
                            <m:sub>
                              <m:r>
                                <a:rPr lang="en-US" sz="1600" b="0" i="1" smtClean="0">
                                  <a:latin typeface="Cambria Math" panose="02040503050406030204" pitchFamily="18" charset="0"/>
                                </a:rPr>
                                <m:t>𝑎</m:t>
                              </m:r>
                            </m:sub>
                          </m:sSub>
                        </m:den>
                      </m:f>
                    </m:oMath>
                  </m:oMathPara>
                </a14:m>
                <a:endParaRPr lang="en-US" sz="1600" dirty="0"/>
              </a:p>
              <a:p>
                <a:pPr>
                  <a:lnSpc>
                    <a:spcPct val="90000"/>
                  </a:lnSpc>
                </a:pPr>
                <a:r>
                  <a:rPr lang="en-US" sz="1600" dirty="0"/>
                  <a:t>The better the absorption ratio, the better the moderator -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𝐷</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𝑂</m:t>
                    </m:r>
                  </m:oMath>
                </a14:m>
                <a:r>
                  <a:rPr lang="en-US" sz="1600" dirty="0"/>
                  <a:t> is by far the best moderator by that standard and allows to build reactors with natural U without any enrichment.</a:t>
                </a:r>
              </a:p>
              <a:p>
                <a:pPr>
                  <a:lnSpc>
                    <a:spcPct val="90000"/>
                  </a:lnSpc>
                </a:pPr>
                <a:r>
                  <a:rPr lang="en-US" sz="1600" dirty="0"/>
                  <a:t>Low slowing down power of graphite makes it a difficult undertaking to build reactors that are graphite moderated (however there exist some designs that are graphite moderated).</a:t>
                </a:r>
              </a:p>
              <a:p>
                <a:pPr>
                  <a:lnSpc>
                    <a:spcPct val="90000"/>
                  </a:lnSpc>
                </a:pPr>
                <a:r>
                  <a:rPr lang="en-US" sz="1600" dirty="0"/>
                  <a:t>Higher thermal absorption in light water requires fuel to be enriched somewhat.   </a:t>
                </a:r>
              </a:p>
              <a:p>
                <a:pPr>
                  <a:lnSpc>
                    <a:spcPct val="90000"/>
                  </a:lnSpc>
                </a:pPr>
                <a:r>
                  <a:rPr lang="en-US" sz="1600" dirty="0"/>
                  <a:t>Large thermal absorption eliminates several other materials e.g. boron. B however is used as a poison to control or shutdown chain reactions. </a:t>
                </a:r>
              </a:p>
              <a:p>
                <a:pPr>
                  <a:lnSpc>
                    <a:spcPct val="90000"/>
                  </a:lnSpc>
                </a:pPr>
                <a:r>
                  <a:rPr lang="en-US" sz="1600" dirty="0"/>
                  <a:t>Later in the course once we know how to do diffusion, we will try to write a code to see how increasing concentration of B in reactors affects reactor power over time….remind me at that time if I forget. </a:t>
                </a:r>
              </a:p>
              <a:p>
                <a:pPr>
                  <a:lnSpc>
                    <a:spcPct val="90000"/>
                  </a:lnSpc>
                </a:pPr>
                <a:endParaRPr lang="en-US" sz="1600" dirty="0"/>
              </a:p>
              <a:p>
                <a:pPr marL="0" indent="0">
                  <a:lnSpc>
                    <a:spcPct val="90000"/>
                  </a:lnSpc>
                  <a:buNone/>
                </a:pPr>
                <a:endParaRPr lang="en-US" sz="1600" dirty="0"/>
              </a:p>
              <a:p>
                <a:pPr>
                  <a:lnSpc>
                    <a:spcPct val="90000"/>
                  </a:lnSpc>
                </a:pPr>
                <a:endParaRPr lang="en-US" sz="1600" dirty="0">
                  <a:sym typeface="Wingdings" panose="05000000000000000000" pitchFamily="2" charset="2"/>
                </a:endParaRPr>
              </a:p>
              <a:p>
                <a:pPr>
                  <a:lnSpc>
                    <a:spcPct val="90000"/>
                  </a:lnSpc>
                </a:pPr>
                <a:endParaRPr lang="en-US" sz="1600" dirty="0">
                  <a:sym typeface="Wingdings" panose="05000000000000000000" pitchFamily="2" charset="2"/>
                </a:endParaRPr>
              </a:p>
            </p:txBody>
          </p:sp>
        </mc:Choice>
        <mc:Fallback xmlns="">
          <p:sp>
            <p:nvSpPr>
              <p:cNvPr id="4" name="Content Placeholder 3">
                <a:extLst>
                  <a:ext uri="{FF2B5EF4-FFF2-40B4-BE49-F238E27FC236}">
                    <a16:creationId xmlns:a16="http://schemas.microsoft.com/office/drawing/2014/main" id="{D0A9DF8F-BE4D-43DF-9C0E-1FC4F5CD0775}"/>
                  </a:ext>
                </a:extLst>
              </p:cNvPr>
              <p:cNvSpPr>
                <a:spLocks noGrp="1" noRot="1" noChangeAspect="1" noMove="1" noResize="1" noEditPoints="1" noAdjustHandles="1" noChangeArrowheads="1" noChangeShapeType="1" noTextEdit="1"/>
              </p:cNvSpPr>
              <p:nvPr>
                <p:ph idx="1"/>
              </p:nvPr>
            </p:nvSpPr>
            <p:spPr>
              <a:xfrm>
                <a:off x="769692" y="889025"/>
                <a:ext cx="10370889" cy="5623245"/>
              </a:xfrm>
              <a:blipFill>
                <a:blip r:embed="rId2"/>
                <a:stretch>
                  <a:fillRect l="-235"/>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40C43A1D-3433-44CD-B190-B50831EF8261}"/>
              </a:ext>
            </a:extLst>
          </p:cNvPr>
          <p:cNvPicPr>
            <a:picLocks noChangeAspect="1"/>
          </p:cNvPicPr>
          <p:nvPr/>
        </p:nvPicPr>
        <p:blipFill>
          <a:blip r:embed="rId3"/>
          <a:stretch>
            <a:fillRect/>
          </a:stretch>
        </p:blipFill>
        <p:spPr>
          <a:xfrm>
            <a:off x="3155792" y="4933070"/>
            <a:ext cx="5258365" cy="1579200"/>
          </a:xfrm>
          <a:prstGeom prst="rect">
            <a:avLst/>
          </a:prstGeom>
        </p:spPr>
      </p:pic>
    </p:spTree>
    <p:extLst>
      <p:ext uri="{BB962C8B-B14F-4D97-AF65-F5344CB8AC3E}">
        <p14:creationId xmlns:p14="http://schemas.microsoft.com/office/powerpoint/2010/main" val="1898265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2103B-EFA8-4A7D-8B27-18BF5C9E66EA}"/>
              </a:ext>
            </a:extLst>
          </p:cNvPr>
          <p:cNvPicPr>
            <a:picLocks noChangeAspect="1"/>
          </p:cNvPicPr>
          <p:nvPr/>
        </p:nvPicPr>
        <p:blipFill>
          <a:blip r:embed="rId2"/>
          <a:stretch>
            <a:fillRect/>
          </a:stretch>
        </p:blipFill>
        <p:spPr>
          <a:xfrm>
            <a:off x="7172000" y="1380764"/>
            <a:ext cx="4777736" cy="305597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620488" y="180392"/>
            <a:ext cx="6282266" cy="826287"/>
          </a:xfrm>
        </p:spPr>
        <p:txBody>
          <a:bodyPr>
            <a:normAutofit/>
          </a:bodyPr>
          <a:lstStyle/>
          <a:p>
            <a:r>
              <a:rPr lang="en-US" dirty="0"/>
              <a:t>Neutron energy spectra</a:t>
            </a:r>
          </a:p>
        </p:txBody>
      </p:sp>
      <p:sp>
        <p:nvSpPr>
          <p:cNvPr id="4" name="Content Placeholder 3">
            <a:extLst>
              <a:ext uri="{FF2B5EF4-FFF2-40B4-BE49-F238E27FC236}">
                <a16:creationId xmlns:a16="http://schemas.microsoft.com/office/drawing/2014/main" id="{D0A9DF8F-BE4D-43DF-9C0E-1FC4F5CD0775}"/>
              </a:ext>
            </a:extLst>
          </p:cNvPr>
          <p:cNvSpPr>
            <a:spLocks noGrp="1"/>
          </p:cNvSpPr>
          <p:nvPr>
            <p:ph idx="1"/>
          </p:nvPr>
        </p:nvSpPr>
        <p:spPr>
          <a:xfrm>
            <a:off x="620488" y="1531505"/>
            <a:ext cx="6282266" cy="4568890"/>
          </a:xfrm>
        </p:spPr>
        <p:txBody>
          <a:bodyPr>
            <a:normAutofit/>
          </a:bodyPr>
          <a:lstStyle/>
          <a:p>
            <a:pPr>
              <a:lnSpc>
                <a:spcPct val="90000"/>
              </a:lnSpc>
            </a:pPr>
            <a:r>
              <a:rPr lang="en-US" dirty="0"/>
              <a:t>The distribution of neutrons in energy is determined by competition between scattering and absorption. </a:t>
            </a:r>
          </a:p>
          <a:p>
            <a:pPr>
              <a:lnSpc>
                <a:spcPct val="90000"/>
              </a:lnSpc>
            </a:pPr>
            <a:r>
              <a:rPr lang="en-US" dirty="0"/>
              <a:t>Again, for neutrons with energies significantly higher than thermal range, scattering results in degradation of the neutron energy. </a:t>
            </a:r>
          </a:p>
          <a:p>
            <a:pPr>
              <a:lnSpc>
                <a:spcPct val="90000"/>
              </a:lnSpc>
            </a:pPr>
            <a:r>
              <a:rPr lang="en-US" dirty="0"/>
              <a:t>For neutrons with energy in thermal range, scattering could result in gain or loss of energy with nearly equal probability due to thermal motion of nuclei.  </a:t>
            </a:r>
          </a:p>
          <a:p>
            <a:pPr>
              <a:lnSpc>
                <a:spcPct val="90000"/>
              </a:lnSpc>
            </a:pPr>
            <a:r>
              <a:rPr lang="en-US" dirty="0"/>
              <a:t>For medium for which the average energy loss per collision and ratio of scattering to absorption </a:t>
            </a:r>
            <a:r>
              <a:rPr lang="en-US" dirty="0" err="1"/>
              <a:t>xs</a:t>
            </a:r>
            <a:r>
              <a:rPr lang="en-US" dirty="0"/>
              <a:t> are both large, the neutron distribution in energy is will be close to thermal equilibrium – this is thermal or soft spectrum.</a:t>
            </a:r>
          </a:p>
          <a:p>
            <a:pPr>
              <a:lnSpc>
                <a:spcPct val="90000"/>
              </a:lnSpc>
            </a:pPr>
            <a:r>
              <a:rPr lang="en-US" dirty="0"/>
              <a:t>For medium in which ratio of neutron scattering to absorption, neutrons are absorbed before significant slowing down takes place. This distribution lies closer to fission spectrum and is said to be fast or hard spectrum. </a:t>
            </a:r>
            <a:endParaRPr lang="en-US" dirty="0">
              <a:sym typeface="Wingdings" panose="05000000000000000000" pitchFamily="2" charset="2"/>
            </a:endParaRPr>
          </a:p>
        </p:txBody>
      </p:sp>
    </p:spTree>
    <p:extLst>
      <p:ext uri="{BB962C8B-B14F-4D97-AF65-F5344CB8AC3E}">
        <p14:creationId xmlns:p14="http://schemas.microsoft.com/office/powerpoint/2010/main" val="693430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694191" y="164347"/>
            <a:ext cx="8172972" cy="565495"/>
          </a:xfrm>
        </p:spPr>
        <p:txBody>
          <a:bodyPr>
            <a:normAutofit fontScale="90000"/>
          </a:bodyPr>
          <a:lstStyle/>
          <a:p>
            <a:r>
              <a:rPr lang="en-US" dirty="0"/>
              <a:t>NEUTRON ENERGY BALANCE IN ENERGY</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D0A9DF8F-BE4D-43DF-9C0E-1FC4F5CD0775}"/>
                  </a:ext>
                </a:extLst>
              </p:cNvPr>
              <p:cNvSpPr>
                <a:spLocks noGrp="1"/>
              </p:cNvSpPr>
              <p:nvPr>
                <p:ph idx="1"/>
              </p:nvPr>
            </p:nvSpPr>
            <p:spPr>
              <a:xfrm>
                <a:off x="769692" y="889025"/>
                <a:ext cx="10370889" cy="5623245"/>
              </a:xfrm>
            </p:spPr>
            <p:txBody>
              <a:bodyPr>
                <a:normAutofit lnSpcReduction="10000"/>
              </a:bodyPr>
              <a:lstStyle/>
              <a:p>
                <a:pPr>
                  <a:lnSpc>
                    <a:spcPct val="90000"/>
                  </a:lnSpc>
                </a:pPr>
                <a:r>
                  <a:rPr lang="en-US" sz="1600" dirty="0"/>
                  <a:t>Neutron distribution may be expressed in terms of neutron density:</a:t>
                </a:r>
              </a:p>
              <a:p>
                <a:pPr marL="0" indent="0">
                  <a:lnSpc>
                    <a:spcPct val="90000"/>
                  </a:lnSpc>
                  <a:buNone/>
                </a:pP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acc>
                            <m:accPr>
                              <m:chr m:val="̃"/>
                              <m:ctrlPr>
                                <a:rPr lang="en-US" sz="1600" i="1" smtClean="0">
                                  <a:latin typeface="Cambria Math" panose="02040503050406030204" pitchFamily="18" charset="0"/>
                                </a:rPr>
                              </m:ctrlPr>
                            </m:accPr>
                            <m:e>
                              <m:r>
                                <a:rPr lang="en-US" sz="1600" b="0" i="1" smtClean="0">
                                  <a:latin typeface="Cambria Math" panose="02040503050406030204" pitchFamily="18" charset="0"/>
                                </a:rPr>
                                <m:t>𝑛</m:t>
                              </m:r>
                            </m:e>
                          </m:acc>
                        </m:e>
                        <m:sup>
                          <m:r>
                            <a:rPr lang="en-US" sz="1600" b="0" i="1" smtClean="0">
                              <a:latin typeface="Cambria Math" panose="02040503050406030204" pitchFamily="18" charset="0"/>
                            </a:rPr>
                            <m:t>′′′</m:t>
                          </m:r>
                        </m:sup>
                      </m:sSup>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𝐸</m:t>
                          </m:r>
                        </m:e>
                      </m:d>
                      <m:r>
                        <a:rPr lang="en-US" sz="1600" b="0" i="1" smtClean="0">
                          <a:latin typeface="Cambria Math" panose="02040503050406030204" pitchFamily="18" charset="0"/>
                        </a:rPr>
                        <m:t>𝑑𝐸</m:t>
                      </m:r>
                      <m:r>
                        <a:rPr lang="en-US" sz="1600" b="0" i="1" smtClean="0">
                          <a:latin typeface="Cambria Math" panose="02040503050406030204" pitchFamily="18" charset="0"/>
                        </a:rPr>
                        <m:t>=</m:t>
                      </m:r>
                      <m:r>
                        <a:rPr lang="en-US" sz="1600" b="0" i="1" smtClean="0">
                          <a:latin typeface="Cambria Math" panose="02040503050406030204" pitchFamily="18" charset="0"/>
                        </a:rPr>
                        <m:t>𝑛𝑢𝑚𝑏𝑒𝑟</m:t>
                      </m:r>
                      <m:r>
                        <a:rPr lang="en-US" sz="1600" b="0" i="1" smtClean="0">
                          <a:latin typeface="Cambria Math" panose="02040503050406030204" pitchFamily="18" charset="0"/>
                        </a:rPr>
                        <m:t> </m:t>
                      </m:r>
                      <m:r>
                        <a:rPr lang="en-US" sz="1600" b="0" i="1" smtClean="0">
                          <a:latin typeface="Cambria Math" panose="02040503050406030204" pitchFamily="18" charset="0"/>
                        </a:rPr>
                        <m:t>𝑜𝑓</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𝑛𝑒𝑢𝑡𝑟𝑜𝑛𝑠</m:t>
                          </m:r>
                        </m:num>
                        <m:den>
                          <m:r>
                            <a:rPr lang="en-US" sz="1600" b="0" i="1" smtClean="0">
                              <a:latin typeface="Cambria Math" panose="02040503050406030204" pitchFamily="18" charset="0"/>
                            </a:rPr>
                            <m:t>𝑐𝑐</m:t>
                          </m:r>
                        </m:den>
                      </m:f>
                      <m:r>
                        <a:rPr lang="en-US" sz="1600" b="0" i="1" smtClean="0">
                          <a:latin typeface="Cambria Math" panose="02040503050406030204" pitchFamily="18" charset="0"/>
                        </a:rPr>
                        <m:t> </m:t>
                      </m:r>
                      <m:r>
                        <a:rPr lang="en-US" sz="1600" b="0" i="1" smtClean="0">
                          <a:latin typeface="Cambria Math" panose="02040503050406030204" pitchFamily="18" charset="0"/>
                        </a:rPr>
                        <m:t>𝑤𝑖𝑡h</m:t>
                      </m:r>
                      <m:r>
                        <a:rPr lang="en-US" sz="1600" b="0" i="1" smtClean="0">
                          <a:latin typeface="Cambria Math" panose="02040503050406030204" pitchFamily="18" charset="0"/>
                        </a:rPr>
                        <m:t> </m:t>
                      </m:r>
                      <m:r>
                        <a:rPr lang="en-US" sz="1600" b="0" i="1" smtClean="0">
                          <a:latin typeface="Cambria Math" panose="02040503050406030204" pitchFamily="18" charset="0"/>
                        </a:rPr>
                        <m:t>𝑒𝑛𝑒𝑟𝑔𝑖𝑒𝑠</m:t>
                      </m:r>
                      <m:r>
                        <a:rPr lang="en-US" sz="1600" b="0" i="1" smtClean="0">
                          <a:latin typeface="Cambria Math" panose="02040503050406030204" pitchFamily="18" charset="0"/>
                        </a:rPr>
                        <m:t> </m:t>
                      </m:r>
                      <m:r>
                        <a:rPr lang="en-US" sz="1600" b="0" i="1" smtClean="0">
                          <a:latin typeface="Cambria Math" panose="02040503050406030204" pitchFamily="18" charset="0"/>
                        </a:rPr>
                        <m:t>𝑏𝑒𝑡𝑛</m:t>
                      </m:r>
                      <m:r>
                        <a:rPr lang="en-US" sz="1600" b="0" i="1" smtClean="0">
                          <a:latin typeface="Cambria Math" panose="02040503050406030204" pitchFamily="18" charset="0"/>
                        </a:rPr>
                        <m:t> </m:t>
                      </m:r>
                      <m:r>
                        <a:rPr lang="en-US" sz="1600" b="0" i="1" smtClean="0">
                          <a:latin typeface="Cambria Math" panose="02040503050406030204" pitchFamily="18" charset="0"/>
                        </a:rPr>
                        <m:t>𝐸</m:t>
                      </m:r>
                      <m:r>
                        <a:rPr lang="en-US" sz="1600" b="0" i="1" smtClean="0">
                          <a:latin typeface="Cambria Math" panose="02040503050406030204" pitchFamily="18" charset="0"/>
                        </a:rPr>
                        <m:t> </m:t>
                      </m:r>
                      <m:r>
                        <a:rPr lang="en-US" sz="1600" b="0" i="1" smtClean="0">
                          <a:latin typeface="Cambria Math" panose="02040503050406030204" pitchFamily="18" charset="0"/>
                        </a:rPr>
                        <m:t>𝑎𝑛𝑑</m:t>
                      </m:r>
                      <m:r>
                        <a:rPr lang="en-US" sz="1600" b="0" i="1" smtClean="0">
                          <a:latin typeface="Cambria Math" panose="02040503050406030204" pitchFamily="18" charset="0"/>
                        </a:rPr>
                        <m:t> </m:t>
                      </m:r>
                      <m:r>
                        <a:rPr lang="en-US" sz="1600" b="0" i="1" smtClean="0">
                          <a:latin typeface="Cambria Math" panose="02040503050406030204" pitchFamily="18" charset="0"/>
                        </a:rPr>
                        <m:t>𝐸</m:t>
                      </m:r>
                      <m:r>
                        <a:rPr lang="en-US" sz="1600" b="0" i="1" smtClean="0">
                          <a:latin typeface="Cambria Math" panose="02040503050406030204" pitchFamily="18" charset="0"/>
                        </a:rPr>
                        <m:t>+</m:t>
                      </m:r>
                      <m:r>
                        <a:rPr lang="en-US" sz="1600" b="0" i="1" smtClean="0">
                          <a:latin typeface="Cambria Math" panose="02040503050406030204" pitchFamily="18" charset="0"/>
                        </a:rPr>
                        <m:t>𝑑𝐸</m:t>
                      </m:r>
                    </m:oMath>
                  </m:oMathPara>
                </a14:m>
                <a:endParaRPr lang="en-US" sz="1600" b="0" dirty="0"/>
              </a:p>
              <a:p>
                <a:pPr marL="0" indent="0">
                  <a:lnSpc>
                    <a:spcPct val="90000"/>
                  </a:lnSpc>
                  <a:buNone/>
                </a:pPr>
                <a:r>
                  <a:rPr lang="en-US" sz="1600" dirty="0"/>
                  <a:t>Such that</a:t>
                </a:r>
              </a:p>
              <a:p>
                <a:pPr marL="0" indent="0">
                  <a:lnSpc>
                    <a:spcPct val="90000"/>
                  </a:lnSpc>
                  <a:buNone/>
                </a:pP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rPr>
                          </m:ctrlPr>
                        </m:sSupPr>
                        <m:e>
                          <m:r>
                            <a:rPr lang="en-US" sz="1600" b="0" i="1" smtClean="0">
                              <a:latin typeface="Cambria Math" panose="02040503050406030204" pitchFamily="18" charset="0"/>
                            </a:rPr>
                            <m:t>𝑛</m:t>
                          </m:r>
                        </m:e>
                        <m:sup>
                          <m:r>
                            <a:rPr lang="en-US" sz="1600" i="1">
                              <a:latin typeface="Cambria Math" panose="02040503050406030204" pitchFamily="18" charset="0"/>
                            </a:rPr>
                            <m:t>′′′</m:t>
                          </m:r>
                        </m:sup>
                      </m:sSup>
                      <m:d>
                        <m:dPr>
                          <m:ctrlPr>
                            <a:rPr lang="en-US" sz="1600" i="1">
                              <a:latin typeface="Cambria Math" panose="02040503050406030204" pitchFamily="18" charset="0"/>
                            </a:rPr>
                          </m:ctrlPr>
                        </m:dPr>
                        <m:e>
                          <m:r>
                            <a:rPr lang="en-US" sz="1600" i="1">
                              <a:latin typeface="Cambria Math" panose="02040503050406030204" pitchFamily="18" charset="0"/>
                            </a:rPr>
                            <m:t>𝐸</m:t>
                          </m:r>
                        </m:e>
                      </m:d>
                      <m:r>
                        <a:rPr lang="en-US" sz="1600" b="0" i="1" smtClean="0">
                          <a:latin typeface="Cambria Math" panose="02040503050406030204" pitchFamily="18" charset="0"/>
                        </a:rPr>
                        <m:t>=</m:t>
                      </m:r>
                      <m:nary>
                        <m:naryPr>
                          <m:subHide m:val="on"/>
                          <m:supHide m:val="on"/>
                          <m:ctrlPr>
                            <a:rPr lang="en-US" sz="1600" b="0" i="1" smtClean="0">
                              <a:latin typeface="Cambria Math" panose="02040503050406030204" pitchFamily="18" charset="0"/>
                            </a:rPr>
                          </m:ctrlPr>
                        </m:naryPr>
                        <m:sub/>
                        <m:sup/>
                        <m:e>
                          <m:sSup>
                            <m:sSupPr>
                              <m:ctrlPr>
                                <a:rPr lang="en-US" sz="1600" i="1">
                                  <a:latin typeface="Cambria Math" panose="02040503050406030204" pitchFamily="18" charset="0"/>
                                </a:rPr>
                              </m:ctrlPr>
                            </m:sSupPr>
                            <m:e>
                              <m:acc>
                                <m:accPr>
                                  <m:chr m:val="̃"/>
                                  <m:ctrlPr>
                                    <a:rPr lang="en-US" sz="1600" i="1">
                                      <a:latin typeface="Cambria Math" panose="02040503050406030204" pitchFamily="18" charset="0"/>
                                    </a:rPr>
                                  </m:ctrlPr>
                                </m:accPr>
                                <m:e>
                                  <m:r>
                                    <a:rPr lang="en-US" sz="1600" i="1">
                                      <a:latin typeface="Cambria Math" panose="02040503050406030204" pitchFamily="18" charset="0"/>
                                    </a:rPr>
                                    <m:t>𝑛</m:t>
                                  </m:r>
                                </m:e>
                              </m:acc>
                            </m:e>
                            <m:sup>
                              <m:r>
                                <a:rPr lang="en-US" sz="1600" i="1">
                                  <a:latin typeface="Cambria Math" panose="02040503050406030204" pitchFamily="18" charset="0"/>
                                </a:rPr>
                                <m:t>′′′</m:t>
                              </m:r>
                            </m:sup>
                          </m:sSup>
                          <m:d>
                            <m:dPr>
                              <m:ctrlPr>
                                <a:rPr lang="en-US" sz="1600" i="1">
                                  <a:latin typeface="Cambria Math" panose="02040503050406030204" pitchFamily="18" charset="0"/>
                                </a:rPr>
                              </m:ctrlPr>
                            </m:dPr>
                            <m:e>
                              <m:r>
                                <a:rPr lang="en-US" sz="1600" i="1">
                                  <a:latin typeface="Cambria Math" panose="02040503050406030204" pitchFamily="18" charset="0"/>
                                </a:rPr>
                                <m:t>𝐸</m:t>
                              </m:r>
                            </m:e>
                          </m:d>
                          <m:r>
                            <a:rPr lang="en-US" sz="1600" i="1">
                              <a:latin typeface="Cambria Math" panose="02040503050406030204" pitchFamily="18" charset="0"/>
                            </a:rPr>
                            <m:t>𝑑𝐸</m:t>
                          </m:r>
                        </m:e>
                      </m:nary>
                      <m:r>
                        <a:rPr lang="en-US" sz="1600" b="0" i="1" smtClean="0">
                          <a:latin typeface="Cambria Math" panose="02040503050406030204" pitchFamily="18" charset="0"/>
                        </a:rPr>
                        <m:t> </m:t>
                      </m:r>
                      <m:r>
                        <a:rPr lang="en-US" sz="1600" i="1">
                          <a:latin typeface="Cambria Math" panose="02040503050406030204" pitchFamily="18" charset="0"/>
                        </a:rPr>
                        <m:t>=</m:t>
                      </m:r>
                      <m:r>
                        <a:rPr lang="en-US" sz="1600" b="0" i="1" smtClean="0">
                          <a:latin typeface="Cambria Math" panose="02040503050406030204" pitchFamily="18" charset="0"/>
                        </a:rPr>
                        <m:t>𝑡𝑜𝑡𝑎𝑙</m:t>
                      </m:r>
                      <m:r>
                        <a:rPr lang="en-US" sz="1600" b="0" i="1" smtClean="0">
                          <a:latin typeface="Cambria Math" panose="02040503050406030204" pitchFamily="18" charset="0"/>
                        </a:rPr>
                        <m:t> </m:t>
                      </m:r>
                      <m:r>
                        <a:rPr lang="en-US" sz="1600" i="1">
                          <a:latin typeface="Cambria Math" panose="02040503050406030204" pitchFamily="18" charset="0"/>
                        </a:rPr>
                        <m:t>𝑛𝑢𝑚𝑏𝑒𝑟</m:t>
                      </m:r>
                      <m:r>
                        <a:rPr lang="en-US" sz="1600" i="1">
                          <a:latin typeface="Cambria Math" panose="02040503050406030204" pitchFamily="18" charset="0"/>
                        </a:rPr>
                        <m:t> </m:t>
                      </m:r>
                      <m:r>
                        <a:rPr lang="en-US" sz="1600" i="1">
                          <a:latin typeface="Cambria Math" panose="02040503050406030204" pitchFamily="18" charset="0"/>
                        </a:rPr>
                        <m:t>𝑜𝑓</m:t>
                      </m:r>
                      <m:r>
                        <a:rPr lang="en-US" sz="1600" b="0" i="1" smtClean="0">
                          <a:latin typeface="Cambria Math" panose="02040503050406030204" pitchFamily="18" charset="0"/>
                        </a:rPr>
                        <m:t> </m:t>
                      </m:r>
                      <m:f>
                        <m:fPr>
                          <m:ctrlPr>
                            <a:rPr lang="en-US" sz="1600" i="1">
                              <a:latin typeface="Cambria Math" panose="02040503050406030204" pitchFamily="18" charset="0"/>
                            </a:rPr>
                          </m:ctrlPr>
                        </m:fPr>
                        <m:num>
                          <m:r>
                            <a:rPr lang="en-US" sz="1600" i="1">
                              <a:latin typeface="Cambria Math" panose="02040503050406030204" pitchFamily="18" charset="0"/>
                            </a:rPr>
                            <m:t>𝑛𝑒𝑢𝑡𝑟𝑜𝑛𝑠</m:t>
                          </m:r>
                        </m:num>
                        <m:den>
                          <m:r>
                            <a:rPr lang="en-US" sz="1600" i="1">
                              <a:latin typeface="Cambria Math" panose="02040503050406030204" pitchFamily="18" charset="0"/>
                            </a:rPr>
                            <m:t>𝑐𝑐</m:t>
                          </m:r>
                        </m:den>
                      </m:f>
                    </m:oMath>
                  </m:oMathPara>
                </a14:m>
                <a:endParaRPr lang="en-US" sz="1600" dirty="0">
                  <a:sym typeface="Wingdings" panose="05000000000000000000" pitchFamily="2" charset="2"/>
                </a:endParaRPr>
              </a:p>
              <a:p>
                <a:pPr>
                  <a:lnSpc>
                    <a:spcPct val="90000"/>
                  </a:lnSpc>
                </a:pPr>
                <a:r>
                  <a:rPr lang="en-US" sz="1600" dirty="0">
                    <a:sym typeface="Wingdings" panose="05000000000000000000" pitchFamily="2" charset="2"/>
                  </a:rPr>
                  <a:t>We define neutron flux as </a:t>
                </a:r>
              </a:p>
              <a:p>
                <a:pPr marL="0" indent="0">
                  <a:lnSpc>
                    <a:spcPct val="90000"/>
                  </a:lnSpc>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sym typeface="Wingdings" panose="05000000000000000000" pitchFamily="2" charset="2"/>
                        </a:rPr>
                        <m:t>𝜑</m:t>
                      </m:r>
                      <m:d>
                        <m:dPr>
                          <m:ctrlPr>
                            <a:rPr lang="en-US" sz="1600" b="0" i="1" smtClean="0">
                              <a:latin typeface="Cambria Math" panose="02040503050406030204" pitchFamily="18" charset="0"/>
                              <a:sym typeface="Wingdings" panose="05000000000000000000" pitchFamily="2" charset="2"/>
                            </a:rPr>
                          </m:ctrlPr>
                        </m:dPr>
                        <m:e>
                          <m:r>
                            <a:rPr lang="en-US" sz="1600" b="0" i="1" smtClean="0">
                              <a:latin typeface="Cambria Math" panose="02040503050406030204" pitchFamily="18" charset="0"/>
                              <a:sym typeface="Wingdings" panose="05000000000000000000" pitchFamily="2" charset="2"/>
                            </a:rPr>
                            <m:t>𝐸</m:t>
                          </m:r>
                        </m:e>
                      </m:d>
                      <m:r>
                        <a:rPr lang="en-US" sz="1600" b="0" i="1" smtClean="0">
                          <a:latin typeface="Cambria Math" panose="02040503050406030204" pitchFamily="18" charset="0"/>
                          <a:sym typeface="Wingdings" panose="05000000000000000000" pitchFamily="2" charset="2"/>
                        </a:rPr>
                        <m:t>=</m:t>
                      </m:r>
                      <m:r>
                        <a:rPr lang="en-US" sz="1600" b="0" i="1" smtClean="0">
                          <a:latin typeface="Cambria Math" panose="02040503050406030204" pitchFamily="18" charset="0"/>
                          <a:sym typeface="Wingdings" panose="05000000000000000000" pitchFamily="2" charset="2"/>
                        </a:rPr>
                        <m:t>𝑣</m:t>
                      </m:r>
                      <m:r>
                        <a:rPr lang="en-US" sz="1600" b="0" i="1" smtClean="0">
                          <a:latin typeface="Cambria Math" panose="02040503050406030204" pitchFamily="18" charset="0"/>
                          <a:sym typeface="Wingdings" panose="05000000000000000000" pitchFamily="2" charset="2"/>
                        </a:rPr>
                        <m:t>(</m:t>
                      </m:r>
                      <m:r>
                        <a:rPr lang="en-US" sz="1600" b="0" i="1" smtClean="0">
                          <a:latin typeface="Cambria Math" panose="02040503050406030204" pitchFamily="18" charset="0"/>
                          <a:sym typeface="Wingdings" panose="05000000000000000000" pitchFamily="2" charset="2"/>
                        </a:rPr>
                        <m:t>𝐸</m:t>
                      </m:r>
                      <m:r>
                        <a:rPr lang="en-US" sz="1600" b="0" i="1" smtClean="0">
                          <a:latin typeface="Cambria Math" panose="02040503050406030204" pitchFamily="18" charset="0"/>
                          <a:sym typeface="Wingdings" panose="05000000000000000000" pitchFamily="2" charset="2"/>
                        </a:rPr>
                        <m:t>)</m:t>
                      </m:r>
                      <m:sSup>
                        <m:sSupPr>
                          <m:ctrlPr>
                            <a:rPr lang="en-US" sz="1600" i="1">
                              <a:latin typeface="Cambria Math" panose="02040503050406030204" pitchFamily="18" charset="0"/>
                            </a:rPr>
                          </m:ctrlPr>
                        </m:sSupPr>
                        <m:e>
                          <m:acc>
                            <m:accPr>
                              <m:chr m:val="̃"/>
                              <m:ctrlPr>
                                <a:rPr lang="en-US" sz="1600" i="1">
                                  <a:latin typeface="Cambria Math" panose="02040503050406030204" pitchFamily="18" charset="0"/>
                                </a:rPr>
                              </m:ctrlPr>
                            </m:accPr>
                            <m:e>
                              <m:r>
                                <a:rPr lang="en-US" sz="1600" i="1">
                                  <a:latin typeface="Cambria Math" panose="02040503050406030204" pitchFamily="18" charset="0"/>
                                </a:rPr>
                                <m:t>𝑛</m:t>
                              </m:r>
                            </m:e>
                          </m:acc>
                        </m:e>
                        <m:sup>
                          <m:r>
                            <a:rPr lang="en-US" sz="1600" i="1">
                              <a:latin typeface="Cambria Math" panose="02040503050406030204" pitchFamily="18" charset="0"/>
                            </a:rPr>
                            <m:t>′′′</m:t>
                          </m:r>
                        </m:sup>
                      </m:sSup>
                      <m:d>
                        <m:dPr>
                          <m:ctrlPr>
                            <a:rPr lang="en-US" sz="1600" i="1">
                              <a:latin typeface="Cambria Math" panose="02040503050406030204" pitchFamily="18" charset="0"/>
                            </a:rPr>
                          </m:ctrlPr>
                        </m:dPr>
                        <m:e>
                          <m:r>
                            <a:rPr lang="en-US" sz="1600" i="1">
                              <a:latin typeface="Cambria Math" panose="02040503050406030204" pitchFamily="18" charset="0"/>
                            </a:rPr>
                            <m:t>𝐸</m:t>
                          </m:r>
                        </m:e>
                      </m:d>
                    </m:oMath>
                  </m:oMathPara>
                </a14:m>
                <a:endParaRPr lang="en-US" sz="1600" dirty="0">
                  <a:sym typeface="Wingdings" panose="05000000000000000000" pitchFamily="2" charset="2"/>
                </a:endParaRPr>
              </a:p>
              <a:p>
                <a:pPr marL="0" indent="0">
                  <a:lnSpc>
                    <a:spcPct val="90000"/>
                  </a:lnSpc>
                  <a:buNone/>
                </a:pPr>
                <a:r>
                  <a:rPr lang="en-US" sz="1600" dirty="0">
                    <a:sym typeface="Wingdings" panose="05000000000000000000" pitchFamily="2" charset="2"/>
                  </a:rPr>
                  <a:t>Here, </a:t>
                </a:r>
                <a14:m>
                  <m:oMath xmlns:m="http://schemas.openxmlformats.org/officeDocument/2006/math">
                    <m:r>
                      <a:rPr lang="en-US" sz="1600" b="0" i="1" smtClean="0">
                        <a:latin typeface="Cambria Math" panose="02040503050406030204" pitchFamily="18" charset="0"/>
                        <a:sym typeface="Wingdings" panose="05000000000000000000" pitchFamily="2" charset="2"/>
                      </a:rPr>
                      <m:t>𝑣</m:t>
                    </m:r>
                    <m:d>
                      <m:dPr>
                        <m:ctrlPr>
                          <a:rPr lang="en-US" sz="1600" b="0" i="1" smtClean="0">
                            <a:latin typeface="Cambria Math" panose="02040503050406030204" pitchFamily="18" charset="0"/>
                            <a:sym typeface="Wingdings" panose="05000000000000000000" pitchFamily="2" charset="2"/>
                          </a:rPr>
                        </m:ctrlPr>
                      </m:dPr>
                      <m:e>
                        <m:r>
                          <a:rPr lang="en-US" sz="1600" b="0" i="1" smtClean="0">
                            <a:latin typeface="Cambria Math" panose="02040503050406030204" pitchFamily="18" charset="0"/>
                            <a:sym typeface="Wingdings" panose="05000000000000000000" pitchFamily="2" charset="2"/>
                          </a:rPr>
                          <m:t>𝐸</m:t>
                        </m:r>
                      </m:e>
                    </m:d>
                  </m:oMath>
                </a14:m>
                <a:r>
                  <a:rPr lang="en-US" sz="1600" dirty="0">
                    <a:sym typeface="Wingdings" panose="05000000000000000000" pitchFamily="2" charset="2"/>
                  </a:rPr>
                  <a:t> is the velocity corresponding to kinetic energy E. </a:t>
                </a:r>
              </a:p>
              <a:p>
                <a:pPr marL="0" indent="0">
                  <a:lnSpc>
                    <a:spcPct val="90000"/>
                  </a:lnSpc>
                  <a:buNone/>
                </a:pPr>
                <a:endParaRPr lang="en-US" sz="1600" dirty="0">
                  <a:sym typeface="Wingdings" panose="05000000000000000000" pitchFamily="2" charset="2"/>
                </a:endParaRPr>
              </a:p>
              <a:p>
                <a:pPr>
                  <a:lnSpc>
                    <a:spcPct val="90000"/>
                  </a:lnSpc>
                </a:pPr>
                <a:r>
                  <a:rPr lang="en-US" sz="1600" dirty="0">
                    <a:sym typeface="Wingdings" panose="05000000000000000000" pitchFamily="2" charset="2"/>
                  </a:rPr>
                  <a:t>Flux is often called scalar flux (as we also have an angular flux in transport which we may or may not talk about later in the course). We interpret </a:t>
                </a:r>
                <a14:m>
                  <m:oMath xmlns:m="http://schemas.openxmlformats.org/officeDocument/2006/math">
                    <m:r>
                      <a:rPr lang="en-US" sz="1600" b="0" i="1" smtClean="0">
                        <a:latin typeface="Cambria Math" panose="02040503050406030204" pitchFamily="18" charset="0"/>
                        <a:sym typeface="Wingdings" panose="05000000000000000000" pitchFamily="2" charset="2"/>
                      </a:rPr>
                      <m:t>𝜑</m:t>
                    </m:r>
                    <m:d>
                      <m:dPr>
                        <m:ctrlPr>
                          <a:rPr lang="en-US" sz="1600" b="0" i="1" smtClean="0">
                            <a:latin typeface="Cambria Math" panose="02040503050406030204" pitchFamily="18" charset="0"/>
                            <a:sym typeface="Wingdings" panose="05000000000000000000" pitchFamily="2" charset="2"/>
                          </a:rPr>
                        </m:ctrlPr>
                      </m:dPr>
                      <m:e>
                        <m:r>
                          <a:rPr lang="en-US" sz="1600" b="0" i="1" smtClean="0">
                            <a:latin typeface="Cambria Math" panose="02040503050406030204" pitchFamily="18" charset="0"/>
                            <a:sym typeface="Wingdings" panose="05000000000000000000" pitchFamily="2" charset="2"/>
                          </a:rPr>
                          <m:t>𝐸</m:t>
                        </m:r>
                      </m:e>
                    </m:d>
                    <m:r>
                      <a:rPr lang="en-US" sz="1600" b="0" i="1" smtClean="0">
                        <a:latin typeface="Cambria Math" panose="02040503050406030204" pitchFamily="18" charset="0"/>
                        <a:sym typeface="Wingdings" panose="05000000000000000000" pitchFamily="2" charset="2"/>
                      </a:rPr>
                      <m:t>𝑑𝐸</m:t>
                    </m:r>
                  </m:oMath>
                </a14:m>
                <a:r>
                  <a:rPr lang="en-US" sz="1600" dirty="0">
                    <a:sym typeface="Wingdings" panose="05000000000000000000" pitchFamily="2" charset="2"/>
                  </a:rPr>
                  <a:t> as the total distance traveled during one second by all neutrons with energies between </a:t>
                </a:r>
                <a14:m>
                  <m:oMath xmlns:m="http://schemas.openxmlformats.org/officeDocument/2006/math">
                    <m:r>
                      <a:rPr lang="en-US" sz="1600" b="0" i="1" smtClean="0">
                        <a:latin typeface="Cambria Math" panose="02040503050406030204" pitchFamily="18" charset="0"/>
                        <a:sym typeface="Wingdings" panose="05000000000000000000" pitchFamily="2" charset="2"/>
                      </a:rPr>
                      <m:t>𝐸</m:t>
                    </m:r>
                  </m:oMath>
                </a14:m>
                <a:r>
                  <a:rPr lang="en-US" sz="1600" dirty="0">
                    <a:sym typeface="Wingdings" panose="05000000000000000000" pitchFamily="2" charset="2"/>
                  </a:rPr>
                  <a:t> and </a:t>
                </a:r>
                <a14:m>
                  <m:oMath xmlns:m="http://schemas.openxmlformats.org/officeDocument/2006/math">
                    <m:r>
                      <a:rPr lang="en-US" sz="1600" b="0" i="1" smtClean="0">
                        <a:latin typeface="Cambria Math" panose="02040503050406030204" pitchFamily="18" charset="0"/>
                        <a:sym typeface="Wingdings" panose="05000000000000000000" pitchFamily="2" charset="2"/>
                      </a:rPr>
                      <m:t>𝐸</m:t>
                    </m:r>
                    <m:r>
                      <a:rPr lang="en-US" sz="1600" b="0" i="1" smtClean="0">
                        <a:latin typeface="Cambria Math" panose="02040503050406030204" pitchFamily="18" charset="0"/>
                        <a:sym typeface="Wingdings" panose="05000000000000000000" pitchFamily="2" charset="2"/>
                      </a:rPr>
                      <m:t>+</m:t>
                    </m:r>
                    <m:r>
                      <a:rPr lang="en-US" sz="1600" b="0" i="1" smtClean="0">
                        <a:latin typeface="Cambria Math" panose="02040503050406030204" pitchFamily="18" charset="0"/>
                        <a:sym typeface="Wingdings" panose="05000000000000000000" pitchFamily="2" charset="2"/>
                      </a:rPr>
                      <m:t>𝑑𝐸</m:t>
                    </m:r>
                  </m:oMath>
                </a14:m>
                <a:r>
                  <a:rPr lang="en-US" sz="1600" dirty="0">
                    <a:sym typeface="Wingdings" panose="05000000000000000000" pitchFamily="2" charset="2"/>
                  </a:rPr>
                  <a:t> located in unit volume.</a:t>
                </a:r>
              </a:p>
              <a:p>
                <a:pPr>
                  <a:lnSpc>
                    <a:spcPct val="90000"/>
                  </a:lnSpc>
                </a:pPr>
                <a:r>
                  <a:rPr lang="en-US" sz="1600" dirty="0">
                    <a:sym typeface="Wingdings" panose="05000000000000000000" pitchFamily="2" charset="2"/>
                  </a:rPr>
                  <a:t>The cross-section is interpreted as </a:t>
                </a:r>
              </a:p>
              <a:p>
                <a:pPr marL="0" indent="0">
                  <a:lnSpc>
                    <a:spcPct val="90000"/>
                  </a:lnSpc>
                  <a:buNone/>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sym typeface="Wingdings" panose="05000000000000000000" pitchFamily="2" charset="2"/>
                            </a:rPr>
                          </m:ctrlPr>
                        </m:sSubPr>
                        <m:e>
                          <m:r>
                            <m:rPr>
                              <m:sty m:val="p"/>
                            </m:rPr>
                            <a:rPr lang="en-US" sz="1600" b="0" i="0" smtClean="0">
                              <a:latin typeface="Cambria Math" panose="02040503050406030204" pitchFamily="18" charset="0"/>
                              <a:sym typeface="Wingdings" panose="05000000000000000000" pitchFamily="2" charset="2"/>
                            </a:rPr>
                            <m:t>Σ</m:t>
                          </m:r>
                        </m:e>
                        <m:sub>
                          <m:r>
                            <a:rPr lang="en-US" sz="1600" b="0" i="1" smtClean="0">
                              <a:latin typeface="Cambria Math" panose="02040503050406030204" pitchFamily="18" charset="0"/>
                              <a:sym typeface="Wingdings" panose="05000000000000000000" pitchFamily="2" charset="2"/>
                            </a:rPr>
                            <m:t>𝑡</m:t>
                          </m:r>
                        </m:sub>
                      </m:sSub>
                      <m:d>
                        <m:dPr>
                          <m:ctrlPr>
                            <a:rPr lang="en-US" sz="1600" b="0" i="1" smtClean="0">
                              <a:latin typeface="Cambria Math" panose="02040503050406030204" pitchFamily="18" charset="0"/>
                              <a:sym typeface="Wingdings" panose="05000000000000000000" pitchFamily="2" charset="2"/>
                            </a:rPr>
                          </m:ctrlPr>
                        </m:dPr>
                        <m:e>
                          <m:r>
                            <a:rPr lang="en-US" sz="1600" b="0" i="1" smtClean="0">
                              <a:latin typeface="Cambria Math" panose="02040503050406030204" pitchFamily="18" charset="0"/>
                              <a:sym typeface="Wingdings" panose="05000000000000000000" pitchFamily="2" charset="2"/>
                            </a:rPr>
                            <m:t>𝐸</m:t>
                          </m:r>
                        </m:e>
                      </m:d>
                      <m:r>
                        <a:rPr lang="en-US" sz="1600" b="0" i="1" smtClean="0">
                          <a:latin typeface="Cambria Math" panose="02040503050406030204" pitchFamily="18" charset="0"/>
                          <a:sym typeface="Wingdings" panose="05000000000000000000" pitchFamily="2" charset="2"/>
                        </a:rPr>
                        <m:t>=</m:t>
                      </m:r>
                      <m:f>
                        <m:fPr>
                          <m:ctrlPr>
                            <a:rPr lang="en-US" sz="1600" b="0" i="1" smtClean="0">
                              <a:latin typeface="Cambria Math" panose="02040503050406030204" pitchFamily="18" charset="0"/>
                              <a:sym typeface="Wingdings" panose="05000000000000000000" pitchFamily="2" charset="2"/>
                            </a:rPr>
                          </m:ctrlPr>
                        </m:fPr>
                        <m:num>
                          <m:r>
                            <a:rPr lang="en-US" sz="1600" b="0" i="1" smtClean="0">
                              <a:latin typeface="Cambria Math" panose="02040503050406030204" pitchFamily="18" charset="0"/>
                              <a:sym typeface="Wingdings" panose="05000000000000000000" pitchFamily="2" charset="2"/>
                            </a:rPr>
                            <m:t>𝑝𝑟𝑜𝑏𝑎𝑏𝑖𝑙𝑖𝑡𝑦</m:t>
                          </m:r>
                        </m:num>
                        <m:den>
                          <m:r>
                            <a:rPr lang="en-US" sz="1600" b="0" i="1" smtClean="0">
                              <a:latin typeface="Cambria Math" panose="02040503050406030204" pitchFamily="18" charset="0"/>
                              <a:sym typeface="Wingdings" panose="05000000000000000000" pitchFamily="2" charset="2"/>
                            </a:rPr>
                            <m:t>𝑐𝑚</m:t>
                          </m:r>
                        </m:den>
                      </m:f>
                      <m:r>
                        <a:rPr lang="en-US" sz="1600" b="0" i="1" smtClean="0">
                          <a:latin typeface="Cambria Math" panose="02040503050406030204" pitchFamily="18" charset="0"/>
                          <a:sym typeface="Wingdings" panose="05000000000000000000" pitchFamily="2" charset="2"/>
                        </a:rPr>
                        <m:t> </m:t>
                      </m:r>
                      <m:r>
                        <a:rPr lang="en-US" sz="1600" b="0" i="1" smtClean="0">
                          <a:latin typeface="Cambria Math" panose="02040503050406030204" pitchFamily="18" charset="0"/>
                          <a:sym typeface="Wingdings" panose="05000000000000000000" pitchFamily="2" charset="2"/>
                        </a:rPr>
                        <m:t>𝑜𝑓</m:t>
                      </m:r>
                      <m:r>
                        <a:rPr lang="en-US" sz="1600" b="0" i="1" smtClean="0">
                          <a:latin typeface="Cambria Math" panose="02040503050406030204" pitchFamily="18" charset="0"/>
                          <a:sym typeface="Wingdings" panose="05000000000000000000" pitchFamily="2" charset="2"/>
                        </a:rPr>
                        <m:t> </m:t>
                      </m:r>
                      <m:r>
                        <a:rPr lang="en-US" sz="1600" b="0" i="1" smtClean="0">
                          <a:latin typeface="Cambria Math" panose="02040503050406030204" pitchFamily="18" charset="0"/>
                          <a:sym typeface="Wingdings" panose="05000000000000000000" pitchFamily="2" charset="2"/>
                        </a:rPr>
                        <m:t>𝑎</m:t>
                      </m:r>
                      <m:r>
                        <a:rPr lang="en-US" sz="1600" b="0" i="1" smtClean="0">
                          <a:latin typeface="Cambria Math" panose="02040503050406030204" pitchFamily="18" charset="0"/>
                          <a:sym typeface="Wingdings" panose="05000000000000000000" pitchFamily="2" charset="2"/>
                        </a:rPr>
                        <m:t> </m:t>
                      </m:r>
                      <m:r>
                        <a:rPr lang="en-US" sz="1600" b="0" i="1" smtClean="0">
                          <a:latin typeface="Cambria Math" panose="02040503050406030204" pitchFamily="18" charset="0"/>
                          <a:sym typeface="Wingdings" panose="05000000000000000000" pitchFamily="2" charset="2"/>
                        </a:rPr>
                        <m:t>𝑛𝑒𝑢𝑡𝑟𝑜𝑛</m:t>
                      </m:r>
                      <m:r>
                        <a:rPr lang="en-US" sz="1600" b="0" i="1" smtClean="0">
                          <a:latin typeface="Cambria Math" panose="02040503050406030204" pitchFamily="18" charset="0"/>
                          <a:sym typeface="Wingdings" panose="05000000000000000000" pitchFamily="2" charset="2"/>
                        </a:rPr>
                        <m:t> </m:t>
                      </m:r>
                      <m:r>
                        <a:rPr lang="en-US" sz="1600" b="0" i="1" smtClean="0">
                          <a:latin typeface="Cambria Math" panose="02040503050406030204" pitchFamily="18" charset="0"/>
                          <a:sym typeface="Wingdings" panose="05000000000000000000" pitchFamily="2" charset="2"/>
                        </a:rPr>
                        <m:t>𝑤𝑖𝑡h</m:t>
                      </m:r>
                      <m:r>
                        <a:rPr lang="en-US" sz="1600" b="0" i="1" smtClean="0">
                          <a:latin typeface="Cambria Math" panose="02040503050406030204" pitchFamily="18" charset="0"/>
                          <a:sym typeface="Wingdings" panose="05000000000000000000" pitchFamily="2" charset="2"/>
                        </a:rPr>
                        <m:t> </m:t>
                      </m:r>
                      <m:r>
                        <a:rPr lang="en-US" sz="1600" b="0" i="1" smtClean="0">
                          <a:latin typeface="Cambria Math" panose="02040503050406030204" pitchFamily="18" charset="0"/>
                          <a:sym typeface="Wingdings" panose="05000000000000000000" pitchFamily="2" charset="2"/>
                        </a:rPr>
                        <m:t>𝑒𝑛𝑒𝑟𝑔𝑦</m:t>
                      </m:r>
                      <m:r>
                        <a:rPr lang="en-US" sz="1600" b="0" i="1" smtClean="0">
                          <a:latin typeface="Cambria Math" panose="02040503050406030204" pitchFamily="18" charset="0"/>
                          <a:sym typeface="Wingdings" panose="05000000000000000000" pitchFamily="2" charset="2"/>
                        </a:rPr>
                        <m:t> </m:t>
                      </m:r>
                      <m:r>
                        <a:rPr lang="en-US" sz="1600" b="0" i="1" smtClean="0">
                          <a:latin typeface="Cambria Math" panose="02040503050406030204" pitchFamily="18" charset="0"/>
                          <a:sym typeface="Wingdings" panose="05000000000000000000" pitchFamily="2" charset="2"/>
                        </a:rPr>
                        <m:t>𝐸</m:t>
                      </m:r>
                      <m:r>
                        <a:rPr lang="en-US" sz="1600" b="0" i="1" smtClean="0">
                          <a:latin typeface="Cambria Math" panose="02040503050406030204" pitchFamily="18" charset="0"/>
                          <a:sym typeface="Wingdings" panose="05000000000000000000" pitchFamily="2" charset="2"/>
                        </a:rPr>
                        <m:t> </m:t>
                      </m:r>
                      <m:r>
                        <a:rPr lang="en-US" sz="1600" b="0" i="1" smtClean="0">
                          <a:latin typeface="Cambria Math" panose="02040503050406030204" pitchFamily="18" charset="0"/>
                          <a:sym typeface="Wingdings" panose="05000000000000000000" pitchFamily="2" charset="2"/>
                        </a:rPr>
                        <m:t>𝑢𝑛𝑑𝑒𝑟𝑔𝑜𝑖𝑛𝑔</m:t>
                      </m:r>
                      <m:r>
                        <a:rPr lang="en-US" sz="1600" b="0" i="1" smtClean="0">
                          <a:latin typeface="Cambria Math" panose="02040503050406030204" pitchFamily="18" charset="0"/>
                          <a:sym typeface="Wingdings" panose="05000000000000000000" pitchFamily="2" charset="2"/>
                        </a:rPr>
                        <m:t> </m:t>
                      </m:r>
                      <m:r>
                        <a:rPr lang="en-US" sz="1600" b="0" i="1" smtClean="0">
                          <a:latin typeface="Cambria Math" panose="02040503050406030204" pitchFamily="18" charset="0"/>
                          <a:sym typeface="Wingdings" panose="05000000000000000000" pitchFamily="2" charset="2"/>
                        </a:rPr>
                        <m:t>𝑎</m:t>
                      </m:r>
                      <m:r>
                        <a:rPr lang="en-US" sz="1600" b="0" i="1" smtClean="0">
                          <a:latin typeface="Cambria Math" panose="02040503050406030204" pitchFamily="18" charset="0"/>
                          <a:sym typeface="Wingdings" panose="05000000000000000000" pitchFamily="2" charset="2"/>
                        </a:rPr>
                        <m:t> </m:t>
                      </m:r>
                      <m:r>
                        <a:rPr lang="en-US" sz="1600" b="0" i="1" smtClean="0">
                          <a:latin typeface="Cambria Math" panose="02040503050406030204" pitchFamily="18" charset="0"/>
                          <a:sym typeface="Wingdings" panose="05000000000000000000" pitchFamily="2" charset="2"/>
                        </a:rPr>
                        <m:t>𝑟𝑥𝑛</m:t>
                      </m:r>
                      <m:r>
                        <a:rPr lang="en-US" sz="1600" b="0" i="1" smtClean="0">
                          <a:latin typeface="Cambria Math" panose="02040503050406030204" pitchFamily="18" charset="0"/>
                          <a:sym typeface="Wingdings" panose="05000000000000000000" pitchFamily="2" charset="2"/>
                        </a:rPr>
                        <m:t> </m:t>
                      </m:r>
                    </m:oMath>
                  </m:oMathPara>
                </a14:m>
                <a:endParaRPr lang="en-US" sz="1600" dirty="0">
                  <a:sym typeface="Wingdings" panose="05000000000000000000" pitchFamily="2" charset="2"/>
                </a:endParaRPr>
              </a:p>
              <a:p>
                <a:pPr marL="0" indent="0">
                  <a:lnSpc>
                    <a:spcPct val="90000"/>
                  </a:lnSpc>
                  <a:buNone/>
                </a:pPr>
                <a:r>
                  <a:rPr lang="en-US" sz="1600" dirty="0">
                    <a:sym typeface="Wingdings" panose="05000000000000000000" pitchFamily="2" charset="2"/>
                  </a:rPr>
                  <a:t>Now multiply flux and </a:t>
                </a:r>
                <a:r>
                  <a:rPr lang="en-US" sz="1600" dirty="0" err="1">
                    <a:sym typeface="Wingdings" panose="05000000000000000000" pitchFamily="2" charset="2"/>
                  </a:rPr>
                  <a:t>xs</a:t>
                </a:r>
                <a:r>
                  <a:rPr lang="en-US" sz="1600" dirty="0">
                    <a:sym typeface="Wingdings" panose="05000000000000000000" pitchFamily="2" charset="2"/>
                  </a:rPr>
                  <a:t>:</a:t>
                </a:r>
              </a:p>
              <a:p>
                <a:pPr marL="0" indent="0">
                  <a:lnSpc>
                    <a:spcPct val="90000"/>
                  </a:lnSpc>
                  <a:buNone/>
                </a:pPr>
                <a14:m>
                  <m:oMathPara xmlns:m="http://schemas.openxmlformats.org/officeDocument/2006/math">
                    <m:oMathParaPr>
                      <m:jc m:val="center"/>
                    </m:oMathParaPr>
                    <m:oMath xmlns:m="http://schemas.openxmlformats.org/officeDocument/2006/math">
                      <m:sSub>
                        <m:sSubPr>
                          <m:ctrlPr>
                            <a:rPr lang="en-US" sz="1600" i="1">
                              <a:latin typeface="Cambria Math" panose="02040503050406030204" pitchFamily="18" charset="0"/>
                              <a:sym typeface="Wingdings" panose="05000000000000000000" pitchFamily="2" charset="2"/>
                            </a:rPr>
                          </m:ctrlPr>
                        </m:sSubPr>
                        <m:e>
                          <m:r>
                            <m:rPr>
                              <m:sty m:val="p"/>
                            </m:rPr>
                            <a:rPr lang="en-US" sz="1600">
                              <a:latin typeface="Cambria Math" panose="02040503050406030204" pitchFamily="18" charset="0"/>
                              <a:sym typeface="Wingdings" panose="05000000000000000000" pitchFamily="2" charset="2"/>
                            </a:rPr>
                            <m:t>Σ</m:t>
                          </m:r>
                        </m:e>
                        <m:sub>
                          <m:r>
                            <a:rPr lang="en-US" sz="1600" b="0" i="1" smtClean="0">
                              <a:latin typeface="Cambria Math" panose="02040503050406030204" pitchFamily="18" charset="0"/>
                              <a:sym typeface="Wingdings" panose="05000000000000000000" pitchFamily="2" charset="2"/>
                            </a:rPr>
                            <m:t>𝑡</m:t>
                          </m:r>
                        </m:sub>
                      </m:sSub>
                      <m:d>
                        <m:dPr>
                          <m:ctrlPr>
                            <a:rPr lang="en-US" sz="1600" i="1">
                              <a:latin typeface="Cambria Math" panose="02040503050406030204" pitchFamily="18" charset="0"/>
                              <a:sym typeface="Wingdings" panose="05000000000000000000" pitchFamily="2" charset="2"/>
                            </a:rPr>
                          </m:ctrlPr>
                        </m:dPr>
                        <m:e>
                          <m:r>
                            <a:rPr lang="en-US" sz="1600" i="1">
                              <a:latin typeface="Cambria Math" panose="02040503050406030204" pitchFamily="18" charset="0"/>
                              <a:sym typeface="Wingdings" panose="05000000000000000000" pitchFamily="2" charset="2"/>
                            </a:rPr>
                            <m:t>𝐸</m:t>
                          </m:r>
                        </m:e>
                      </m:d>
                      <m:r>
                        <a:rPr lang="en-US" sz="1600" i="1">
                          <a:latin typeface="Cambria Math" panose="02040503050406030204" pitchFamily="18" charset="0"/>
                          <a:sym typeface="Wingdings" panose="05000000000000000000" pitchFamily="2" charset="2"/>
                        </a:rPr>
                        <m:t>𝜑</m:t>
                      </m:r>
                      <m:d>
                        <m:dPr>
                          <m:ctrlPr>
                            <a:rPr lang="en-US" sz="1600" i="1">
                              <a:latin typeface="Cambria Math" panose="02040503050406030204" pitchFamily="18" charset="0"/>
                              <a:sym typeface="Wingdings" panose="05000000000000000000" pitchFamily="2" charset="2"/>
                            </a:rPr>
                          </m:ctrlPr>
                        </m:dPr>
                        <m:e>
                          <m:r>
                            <a:rPr lang="en-US" sz="1600" i="1">
                              <a:latin typeface="Cambria Math" panose="02040503050406030204" pitchFamily="18" charset="0"/>
                              <a:sym typeface="Wingdings" panose="05000000000000000000" pitchFamily="2" charset="2"/>
                            </a:rPr>
                            <m:t>𝐸</m:t>
                          </m:r>
                        </m:e>
                      </m:d>
                      <m:r>
                        <a:rPr lang="en-US" sz="1600" i="1">
                          <a:latin typeface="Cambria Math" panose="02040503050406030204" pitchFamily="18" charset="0"/>
                          <a:sym typeface="Wingdings" panose="05000000000000000000" pitchFamily="2" charset="2"/>
                        </a:rPr>
                        <m:t>𝑑𝐸</m:t>
                      </m:r>
                      <m:r>
                        <a:rPr lang="en-US" sz="1600" i="1">
                          <a:latin typeface="Cambria Math" panose="02040503050406030204" pitchFamily="18" charset="0"/>
                          <a:sym typeface="Wingdings" panose="05000000000000000000" pitchFamily="2" charset="2"/>
                        </a:rPr>
                        <m:t>=</m:t>
                      </m:r>
                      <m:r>
                        <a:rPr lang="en-US" sz="1600" i="1">
                          <a:latin typeface="Cambria Math" panose="02040503050406030204" pitchFamily="18" charset="0"/>
                          <a:sym typeface="Wingdings" panose="05000000000000000000" pitchFamily="2" charset="2"/>
                        </a:rPr>
                        <m:t>𝑝𝑟𝑜𝑏𝑎𝑏𝑙𝑒</m:t>
                      </m:r>
                      <m:r>
                        <a:rPr lang="en-US" sz="1600" i="1">
                          <a:latin typeface="Cambria Math" panose="02040503050406030204" pitchFamily="18" charset="0"/>
                          <a:sym typeface="Wingdings" panose="05000000000000000000" pitchFamily="2" charset="2"/>
                        </a:rPr>
                        <m:t> </m:t>
                      </m:r>
                      <m:r>
                        <a:rPr lang="en-US" sz="1600" i="1">
                          <a:latin typeface="Cambria Math" panose="02040503050406030204" pitchFamily="18" charset="0"/>
                          <a:sym typeface="Wingdings" panose="05000000000000000000" pitchFamily="2" charset="2"/>
                        </a:rPr>
                        <m:t>𝑛𝑢𝑚𝑏𝑒𝑟</m:t>
                      </m:r>
                      <m:r>
                        <a:rPr lang="en-US" sz="1600" i="1">
                          <a:latin typeface="Cambria Math" panose="02040503050406030204" pitchFamily="18" charset="0"/>
                          <a:sym typeface="Wingdings" panose="05000000000000000000" pitchFamily="2" charset="2"/>
                        </a:rPr>
                        <m:t> </m:t>
                      </m:r>
                      <m:r>
                        <a:rPr lang="en-US" sz="1600" i="1">
                          <a:latin typeface="Cambria Math" panose="02040503050406030204" pitchFamily="18" charset="0"/>
                          <a:sym typeface="Wingdings" panose="05000000000000000000" pitchFamily="2" charset="2"/>
                        </a:rPr>
                        <m:t>𝑜𝑓</m:t>
                      </m:r>
                      <m:r>
                        <a:rPr lang="en-US" sz="1600" i="1">
                          <a:latin typeface="Cambria Math" panose="02040503050406030204" pitchFamily="18" charset="0"/>
                          <a:sym typeface="Wingdings" panose="05000000000000000000" pitchFamily="2" charset="2"/>
                        </a:rPr>
                        <m:t> </m:t>
                      </m:r>
                      <m:r>
                        <a:rPr lang="en-US" sz="1600" i="1">
                          <a:latin typeface="Cambria Math" panose="02040503050406030204" pitchFamily="18" charset="0"/>
                          <a:sym typeface="Wingdings" panose="05000000000000000000" pitchFamily="2" charset="2"/>
                        </a:rPr>
                        <m:t>𝑐𝑜𝑙𝑙𝑖𝑠𝑖𝑜𝑛𝑠</m:t>
                      </m:r>
                      <m:r>
                        <a:rPr lang="en-US" sz="1600" b="0" i="1" smtClean="0">
                          <a:latin typeface="Cambria Math" panose="02040503050406030204" pitchFamily="18" charset="0"/>
                          <a:sym typeface="Wingdings" panose="05000000000000000000" pitchFamily="2" charset="2"/>
                        </a:rPr>
                        <m:t> </m:t>
                      </m:r>
                      <m:r>
                        <a:rPr lang="en-US" sz="1600" b="0" i="1" smtClean="0">
                          <a:latin typeface="Cambria Math" panose="02040503050406030204" pitchFamily="18" charset="0"/>
                          <a:sym typeface="Wingdings" panose="05000000000000000000" pitchFamily="2" charset="2"/>
                        </a:rPr>
                        <m:t>𝑝𝑒𝑟</m:t>
                      </m:r>
                      <m:r>
                        <a:rPr lang="en-US" sz="1600" i="1">
                          <a:latin typeface="Cambria Math" panose="02040503050406030204" pitchFamily="18" charset="0"/>
                          <a:sym typeface="Wingdings" panose="05000000000000000000" pitchFamily="2" charset="2"/>
                        </a:rPr>
                        <m:t> </m:t>
                      </m:r>
                      <m:r>
                        <a:rPr lang="en-US" sz="1600" i="1">
                          <a:latin typeface="Cambria Math" panose="02040503050406030204" pitchFamily="18" charset="0"/>
                          <a:sym typeface="Wingdings" panose="05000000000000000000" pitchFamily="2" charset="2"/>
                        </a:rPr>
                        <m:t>𝑠</m:t>
                      </m:r>
                      <m:r>
                        <a:rPr lang="en-US" sz="1600" i="1">
                          <a:latin typeface="Cambria Math" panose="02040503050406030204" pitchFamily="18" charset="0"/>
                          <a:sym typeface="Wingdings" panose="05000000000000000000" pitchFamily="2" charset="2"/>
                        </a:rPr>
                        <m:t> </m:t>
                      </m:r>
                      <m:r>
                        <a:rPr lang="en-US" sz="1600" i="1">
                          <a:latin typeface="Cambria Math" panose="02040503050406030204" pitchFamily="18" charset="0"/>
                          <a:sym typeface="Wingdings" panose="05000000000000000000" pitchFamily="2" charset="2"/>
                        </a:rPr>
                        <m:t>𝑝𝑒𝑟</m:t>
                      </m:r>
                      <m:r>
                        <a:rPr lang="en-US" sz="1600" i="1">
                          <a:latin typeface="Cambria Math" panose="02040503050406030204" pitchFamily="18" charset="0"/>
                          <a:sym typeface="Wingdings" panose="05000000000000000000" pitchFamily="2" charset="2"/>
                        </a:rPr>
                        <m:t> </m:t>
                      </m:r>
                      <m:r>
                        <a:rPr lang="en-US" sz="1600" i="1">
                          <a:latin typeface="Cambria Math" panose="02040503050406030204" pitchFamily="18" charset="0"/>
                          <a:sym typeface="Wingdings" panose="05000000000000000000" pitchFamily="2" charset="2"/>
                        </a:rPr>
                        <m:t>𝑐𝑐</m:t>
                      </m:r>
                      <m:r>
                        <a:rPr lang="en-US" sz="1600" i="1">
                          <a:latin typeface="Cambria Math" panose="02040503050406030204" pitchFamily="18" charset="0"/>
                          <a:sym typeface="Wingdings" panose="05000000000000000000" pitchFamily="2" charset="2"/>
                        </a:rPr>
                        <m:t> </m:t>
                      </m:r>
                      <m:r>
                        <a:rPr lang="en-US" sz="1600" i="1">
                          <a:latin typeface="Cambria Math" panose="02040503050406030204" pitchFamily="18" charset="0"/>
                          <a:sym typeface="Wingdings" panose="05000000000000000000" pitchFamily="2" charset="2"/>
                        </a:rPr>
                        <m:t>𝑓𝑜𝑟</m:t>
                      </m:r>
                      <m:r>
                        <a:rPr lang="en-US" sz="1600" i="1">
                          <a:latin typeface="Cambria Math" panose="02040503050406030204" pitchFamily="18" charset="0"/>
                          <a:sym typeface="Wingdings" panose="05000000000000000000" pitchFamily="2" charset="2"/>
                        </a:rPr>
                        <m:t> </m:t>
                      </m:r>
                      <m:r>
                        <a:rPr lang="en-US" sz="1600" i="1">
                          <a:latin typeface="Cambria Math" panose="02040503050406030204" pitchFamily="18" charset="0"/>
                          <a:sym typeface="Wingdings" panose="05000000000000000000" pitchFamily="2" charset="2"/>
                        </a:rPr>
                        <m:t>𝑛𝑒𝑢𝑡𝑟𝑜𝑛𝑠</m:t>
                      </m:r>
                      <m:r>
                        <a:rPr lang="en-US" sz="1600" i="1">
                          <a:latin typeface="Cambria Math" panose="02040503050406030204" pitchFamily="18" charset="0"/>
                          <a:sym typeface="Wingdings" panose="05000000000000000000" pitchFamily="2" charset="2"/>
                        </a:rPr>
                        <m:t> </m:t>
                      </m:r>
                      <m:r>
                        <a:rPr lang="en-US" sz="1600" i="1">
                          <a:latin typeface="Cambria Math" panose="02040503050406030204" pitchFamily="18" charset="0"/>
                          <a:sym typeface="Wingdings" panose="05000000000000000000" pitchFamily="2" charset="2"/>
                        </a:rPr>
                        <m:t>𝑤𝑖𝑡h</m:t>
                      </m:r>
                      <m:r>
                        <a:rPr lang="en-US" sz="1600" i="1">
                          <a:latin typeface="Cambria Math" panose="02040503050406030204" pitchFamily="18" charset="0"/>
                          <a:sym typeface="Wingdings" panose="05000000000000000000" pitchFamily="2" charset="2"/>
                        </a:rPr>
                        <m:t> </m:t>
                      </m:r>
                      <m:r>
                        <a:rPr lang="en-US" sz="1600" i="1">
                          <a:latin typeface="Cambria Math" panose="02040503050406030204" pitchFamily="18" charset="0"/>
                          <a:sym typeface="Wingdings" panose="05000000000000000000" pitchFamily="2" charset="2"/>
                        </a:rPr>
                        <m:t>𝑒𝑛𝑒𝑟𝑔𝑖𝑒𝑠</m:t>
                      </m:r>
                      <m:r>
                        <a:rPr lang="en-US" sz="1600" i="1">
                          <a:latin typeface="Cambria Math" panose="02040503050406030204" pitchFamily="18" charset="0"/>
                          <a:sym typeface="Wingdings" panose="05000000000000000000" pitchFamily="2" charset="2"/>
                        </a:rPr>
                        <m:t> </m:t>
                      </m:r>
                      <m:r>
                        <a:rPr lang="en-US" sz="1600" i="1">
                          <a:latin typeface="Cambria Math" panose="02040503050406030204" pitchFamily="18" charset="0"/>
                          <a:sym typeface="Wingdings" panose="05000000000000000000" pitchFamily="2" charset="2"/>
                        </a:rPr>
                        <m:t>𝑏𝑒𝑡𝑤𝑒𝑒𝑛</m:t>
                      </m:r>
                      <m:r>
                        <a:rPr lang="en-US" sz="1600" i="1">
                          <a:latin typeface="Cambria Math" panose="02040503050406030204" pitchFamily="18" charset="0"/>
                          <a:sym typeface="Wingdings" panose="05000000000000000000" pitchFamily="2" charset="2"/>
                        </a:rPr>
                        <m:t> </m:t>
                      </m:r>
                      <m:r>
                        <a:rPr lang="en-US" sz="1600" i="1">
                          <a:latin typeface="Cambria Math" panose="02040503050406030204" pitchFamily="18" charset="0"/>
                          <a:sym typeface="Wingdings" panose="05000000000000000000" pitchFamily="2" charset="2"/>
                        </a:rPr>
                        <m:t>𝐸</m:t>
                      </m:r>
                      <m:r>
                        <a:rPr lang="en-US" sz="1600" i="1">
                          <a:latin typeface="Cambria Math" panose="02040503050406030204" pitchFamily="18" charset="0"/>
                          <a:sym typeface="Wingdings" panose="05000000000000000000" pitchFamily="2" charset="2"/>
                        </a:rPr>
                        <m:t> </m:t>
                      </m:r>
                      <m:r>
                        <a:rPr lang="en-US" sz="1600" i="1">
                          <a:latin typeface="Cambria Math" panose="02040503050406030204" pitchFamily="18" charset="0"/>
                          <a:sym typeface="Wingdings" panose="05000000000000000000" pitchFamily="2" charset="2"/>
                        </a:rPr>
                        <m:t>𝑎𝑛𝑑</m:t>
                      </m:r>
                      <m:r>
                        <a:rPr lang="en-US" sz="1600" i="1">
                          <a:latin typeface="Cambria Math" panose="02040503050406030204" pitchFamily="18" charset="0"/>
                          <a:sym typeface="Wingdings" panose="05000000000000000000" pitchFamily="2" charset="2"/>
                        </a:rPr>
                        <m:t> </m:t>
                      </m:r>
                      <m:r>
                        <a:rPr lang="en-US" sz="1600" i="1">
                          <a:latin typeface="Cambria Math" panose="02040503050406030204" pitchFamily="18" charset="0"/>
                          <a:sym typeface="Wingdings" panose="05000000000000000000" pitchFamily="2" charset="2"/>
                        </a:rPr>
                        <m:t>𝐸</m:t>
                      </m:r>
                      <m:r>
                        <a:rPr lang="en-US" sz="1600" i="1">
                          <a:latin typeface="Cambria Math" panose="02040503050406030204" pitchFamily="18" charset="0"/>
                          <a:sym typeface="Wingdings" panose="05000000000000000000" pitchFamily="2" charset="2"/>
                        </a:rPr>
                        <m:t>+</m:t>
                      </m:r>
                      <m:r>
                        <a:rPr lang="en-US" sz="1600" i="1">
                          <a:latin typeface="Cambria Math" panose="02040503050406030204" pitchFamily="18" charset="0"/>
                          <a:sym typeface="Wingdings" panose="05000000000000000000" pitchFamily="2" charset="2"/>
                        </a:rPr>
                        <m:t>𝑑𝐸</m:t>
                      </m:r>
                    </m:oMath>
                  </m:oMathPara>
                </a14:m>
                <a:endParaRPr lang="en-US" sz="1600" dirty="0">
                  <a:sym typeface="Wingdings" panose="05000000000000000000" pitchFamily="2" charset="2"/>
                </a:endParaRPr>
              </a:p>
              <a:p>
                <a:pPr marL="0" indent="0">
                  <a:lnSpc>
                    <a:spcPct val="90000"/>
                  </a:lnSpc>
                  <a:buNone/>
                </a:pPr>
                <a:endParaRPr lang="en-US" sz="1600" dirty="0">
                  <a:sym typeface="Wingdings" panose="05000000000000000000" pitchFamily="2" charset="2"/>
                </a:endParaRPr>
              </a:p>
            </p:txBody>
          </p:sp>
        </mc:Choice>
        <mc:Fallback>
          <p:sp>
            <p:nvSpPr>
              <p:cNvPr id="4" name="Content Placeholder 3">
                <a:extLst>
                  <a:ext uri="{FF2B5EF4-FFF2-40B4-BE49-F238E27FC236}">
                    <a16:creationId xmlns:a16="http://schemas.microsoft.com/office/drawing/2014/main" id="{D0A9DF8F-BE4D-43DF-9C0E-1FC4F5CD0775}"/>
                  </a:ext>
                </a:extLst>
              </p:cNvPr>
              <p:cNvSpPr>
                <a:spLocks noGrp="1" noRot="1" noChangeAspect="1" noMove="1" noResize="1" noEditPoints="1" noAdjustHandles="1" noChangeArrowheads="1" noChangeShapeType="1" noTextEdit="1"/>
              </p:cNvSpPr>
              <p:nvPr>
                <p:ph idx="1"/>
              </p:nvPr>
            </p:nvSpPr>
            <p:spPr>
              <a:xfrm>
                <a:off x="769692" y="889025"/>
                <a:ext cx="10370889" cy="5623245"/>
              </a:xfrm>
              <a:blipFill>
                <a:blip r:embed="rId2"/>
                <a:stretch>
                  <a:fillRect l="-294" t="-759"/>
                </a:stretch>
              </a:blipFill>
            </p:spPr>
            <p:txBody>
              <a:bodyPr/>
              <a:lstStyle/>
              <a:p>
                <a:r>
                  <a:rPr lang="en-US">
                    <a:noFill/>
                  </a:rPr>
                  <a:t> </a:t>
                </a:r>
              </a:p>
            </p:txBody>
          </p:sp>
        </mc:Fallback>
      </mc:AlternateContent>
    </p:spTree>
    <p:extLst>
      <p:ext uri="{BB962C8B-B14F-4D97-AF65-F5344CB8AC3E}">
        <p14:creationId xmlns:p14="http://schemas.microsoft.com/office/powerpoint/2010/main" val="2445371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694191" y="164347"/>
            <a:ext cx="10038464" cy="565495"/>
          </a:xfrm>
        </p:spPr>
        <p:txBody>
          <a:bodyPr>
            <a:normAutofit fontScale="90000"/>
          </a:bodyPr>
          <a:lstStyle/>
          <a:p>
            <a:r>
              <a:rPr lang="en-US" dirty="0"/>
              <a:t>NEUTRON ENERGY BALANCE IN ENERGY continued</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D0A9DF8F-BE4D-43DF-9C0E-1FC4F5CD0775}"/>
                  </a:ext>
                </a:extLst>
              </p:cNvPr>
              <p:cNvSpPr>
                <a:spLocks noGrp="1"/>
              </p:cNvSpPr>
              <p:nvPr>
                <p:ph idx="1"/>
              </p:nvPr>
            </p:nvSpPr>
            <p:spPr>
              <a:xfrm>
                <a:off x="769692" y="889025"/>
                <a:ext cx="10370889" cy="5623245"/>
              </a:xfrm>
            </p:spPr>
            <p:txBody>
              <a:bodyPr>
                <a:normAutofit lnSpcReduction="10000"/>
              </a:bodyPr>
              <a:lstStyle/>
              <a:p>
                <a:pPr>
                  <a:lnSpc>
                    <a:spcPct val="90000"/>
                  </a:lnSpc>
                </a:pPr>
                <a:r>
                  <a:rPr lang="en-US" sz="1600" dirty="0">
                    <a:sym typeface="Wingdings" panose="05000000000000000000" pitchFamily="2" charset="2"/>
                  </a:rPr>
                  <a:t>If we integrate over all energy, we obtain</a:t>
                </a:r>
              </a:p>
              <a:p>
                <a:pPr marL="0" indent="0">
                  <a:lnSpc>
                    <a:spcPct val="90000"/>
                  </a:lnSpc>
                  <a:buNone/>
                </a:pPr>
                <a14:m>
                  <m:oMathPara xmlns:m="http://schemas.openxmlformats.org/officeDocument/2006/math">
                    <m:oMathParaPr>
                      <m:jc m:val="center"/>
                    </m:oMathParaPr>
                    <m:oMath xmlns:m="http://schemas.openxmlformats.org/officeDocument/2006/math">
                      <m:nary>
                        <m:naryPr>
                          <m:ctrlPr>
                            <a:rPr lang="en-US" sz="1600" i="1" smtClean="0">
                              <a:latin typeface="Cambria Math" panose="02040503050406030204" pitchFamily="18" charset="0"/>
                              <a:sym typeface="Wingdings" panose="05000000000000000000" pitchFamily="2" charset="2"/>
                            </a:rPr>
                          </m:ctrlPr>
                        </m:naryPr>
                        <m:sub>
                          <m:r>
                            <m:rPr>
                              <m:brk m:alnAt="23"/>
                            </m:rPr>
                            <a:rPr lang="en-US" sz="1600" b="0" i="1" smtClean="0">
                              <a:latin typeface="Cambria Math" panose="02040503050406030204" pitchFamily="18" charset="0"/>
                              <a:sym typeface="Wingdings" panose="05000000000000000000" pitchFamily="2" charset="2"/>
                            </a:rPr>
                            <m:t>0</m:t>
                          </m:r>
                        </m:sub>
                        <m:sup>
                          <m:r>
                            <a:rPr lang="en-US" sz="1600" b="0" i="1" smtClean="0">
                              <a:latin typeface="Cambria Math" panose="02040503050406030204" pitchFamily="18" charset="0"/>
                              <a:sym typeface="Wingdings" panose="05000000000000000000" pitchFamily="2" charset="2"/>
                            </a:rPr>
                            <m:t>∞</m:t>
                          </m:r>
                        </m:sup>
                        <m:e>
                          <m:sSub>
                            <m:sSubPr>
                              <m:ctrlPr>
                                <a:rPr lang="en-US" sz="1600" b="0" i="1" smtClean="0">
                                  <a:latin typeface="Cambria Math" panose="02040503050406030204" pitchFamily="18" charset="0"/>
                                  <a:sym typeface="Wingdings" panose="05000000000000000000" pitchFamily="2" charset="2"/>
                                </a:rPr>
                              </m:ctrlPr>
                            </m:sSubPr>
                            <m:e>
                              <m:r>
                                <m:rPr>
                                  <m:sty m:val="p"/>
                                </m:rPr>
                                <a:rPr lang="en-US" sz="1600" b="0" i="0" smtClean="0">
                                  <a:latin typeface="Cambria Math" panose="02040503050406030204" pitchFamily="18" charset="0"/>
                                  <a:sym typeface="Wingdings" panose="05000000000000000000" pitchFamily="2" charset="2"/>
                                </a:rPr>
                                <m:t>Σ</m:t>
                              </m:r>
                            </m:e>
                            <m:sub>
                              <m:r>
                                <a:rPr lang="en-US" sz="1600" b="0" i="1" smtClean="0">
                                  <a:latin typeface="Cambria Math" panose="02040503050406030204" pitchFamily="18" charset="0"/>
                                  <a:sym typeface="Wingdings" panose="05000000000000000000" pitchFamily="2" charset="2"/>
                                </a:rPr>
                                <m:t>𝑡</m:t>
                              </m:r>
                            </m:sub>
                          </m:sSub>
                          <m:d>
                            <m:dPr>
                              <m:ctrlPr>
                                <a:rPr lang="en-US" sz="1600" b="0" i="1" smtClean="0">
                                  <a:latin typeface="Cambria Math" panose="02040503050406030204" pitchFamily="18" charset="0"/>
                                  <a:sym typeface="Wingdings" panose="05000000000000000000" pitchFamily="2" charset="2"/>
                                </a:rPr>
                              </m:ctrlPr>
                            </m:dPr>
                            <m:e>
                              <m:r>
                                <a:rPr lang="en-US" sz="1600" b="0" i="1" smtClean="0">
                                  <a:latin typeface="Cambria Math" panose="02040503050406030204" pitchFamily="18" charset="0"/>
                                  <a:sym typeface="Wingdings" panose="05000000000000000000" pitchFamily="2" charset="2"/>
                                </a:rPr>
                                <m:t>𝐸</m:t>
                              </m:r>
                            </m:e>
                          </m:d>
                          <m:r>
                            <a:rPr lang="en-US" sz="1600" b="0" i="1" smtClean="0">
                              <a:latin typeface="Cambria Math" panose="02040503050406030204" pitchFamily="18" charset="0"/>
                              <a:sym typeface="Wingdings" panose="05000000000000000000" pitchFamily="2" charset="2"/>
                            </a:rPr>
                            <m:t>𝜑</m:t>
                          </m:r>
                          <m:d>
                            <m:dPr>
                              <m:ctrlPr>
                                <a:rPr lang="en-US" sz="1600" b="0" i="1" smtClean="0">
                                  <a:latin typeface="Cambria Math" panose="02040503050406030204" pitchFamily="18" charset="0"/>
                                  <a:sym typeface="Wingdings" panose="05000000000000000000" pitchFamily="2" charset="2"/>
                                </a:rPr>
                              </m:ctrlPr>
                            </m:dPr>
                            <m:e>
                              <m:r>
                                <a:rPr lang="en-US" sz="1600" b="0" i="1" smtClean="0">
                                  <a:latin typeface="Cambria Math" panose="02040503050406030204" pitchFamily="18" charset="0"/>
                                  <a:sym typeface="Wingdings" panose="05000000000000000000" pitchFamily="2" charset="2"/>
                                </a:rPr>
                                <m:t>𝐸</m:t>
                              </m:r>
                            </m:e>
                          </m:d>
                          <m:r>
                            <a:rPr lang="en-US" sz="1600" b="0" i="1" smtClean="0">
                              <a:latin typeface="Cambria Math" panose="02040503050406030204" pitchFamily="18" charset="0"/>
                              <a:sym typeface="Wingdings" panose="05000000000000000000" pitchFamily="2" charset="2"/>
                            </a:rPr>
                            <m:t>𝑑𝐸</m:t>
                          </m:r>
                        </m:e>
                      </m:nary>
                      <m:r>
                        <a:rPr lang="en-US" sz="1600" b="0" i="1" smtClean="0">
                          <a:latin typeface="Cambria Math" panose="02040503050406030204" pitchFamily="18" charset="0"/>
                          <a:sym typeface="Wingdings" panose="05000000000000000000" pitchFamily="2" charset="2"/>
                        </a:rPr>
                        <m:t>=</m:t>
                      </m:r>
                      <m:r>
                        <a:rPr lang="en-US" sz="1600" b="0" i="1" smtClean="0">
                          <a:latin typeface="Cambria Math" panose="02040503050406030204" pitchFamily="18" charset="0"/>
                          <a:sym typeface="Wingdings" panose="05000000000000000000" pitchFamily="2" charset="2"/>
                        </a:rPr>
                        <m:t>𝑝𝑟𝑜𝑏𝑎𝑏𝑙𝑒</m:t>
                      </m:r>
                      <m:r>
                        <a:rPr lang="en-US" sz="1600" b="0" i="1" smtClean="0">
                          <a:latin typeface="Cambria Math" panose="02040503050406030204" pitchFamily="18" charset="0"/>
                          <a:sym typeface="Wingdings" panose="05000000000000000000" pitchFamily="2" charset="2"/>
                        </a:rPr>
                        <m:t> </m:t>
                      </m:r>
                      <m:r>
                        <a:rPr lang="en-US" sz="1600" b="0" i="1" smtClean="0">
                          <a:latin typeface="Cambria Math" panose="02040503050406030204" pitchFamily="18" charset="0"/>
                          <a:sym typeface="Wingdings" panose="05000000000000000000" pitchFamily="2" charset="2"/>
                        </a:rPr>
                        <m:t>𝑛𝑢𝑚𝑏𝑒𝑟</m:t>
                      </m:r>
                      <m:r>
                        <a:rPr lang="en-US" sz="1600" b="0" i="1" smtClean="0">
                          <a:latin typeface="Cambria Math" panose="02040503050406030204" pitchFamily="18" charset="0"/>
                          <a:sym typeface="Wingdings" panose="05000000000000000000" pitchFamily="2" charset="2"/>
                        </a:rPr>
                        <m:t> </m:t>
                      </m:r>
                      <m:r>
                        <a:rPr lang="en-US" sz="1600" b="0" i="1" smtClean="0">
                          <a:latin typeface="Cambria Math" panose="02040503050406030204" pitchFamily="18" charset="0"/>
                          <a:sym typeface="Wingdings" panose="05000000000000000000" pitchFamily="2" charset="2"/>
                        </a:rPr>
                        <m:t>𝑜𝑓</m:t>
                      </m:r>
                      <m:r>
                        <a:rPr lang="en-US" sz="1600" b="0" i="1" smtClean="0">
                          <a:latin typeface="Cambria Math" panose="02040503050406030204" pitchFamily="18" charset="0"/>
                          <a:sym typeface="Wingdings" panose="05000000000000000000" pitchFamily="2" charset="2"/>
                        </a:rPr>
                        <m:t> </m:t>
                      </m:r>
                      <m:r>
                        <a:rPr lang="en-US" sz="1600" b="0" i="1" smtClean="0">
                          <a:latin typeface="Cambria Math" panose="02040503050406030204" pitchFamily="18" charset="0"/>
                          <a:sym typeface="Wingdings" panose="05000000000000000000" pitchFamily="2" charset="2"/>
                        </a:rPr>
                        <m:t>𝑐𝑜𝑙𝑙𝑖𝑠𝑖𝑜𝑛𝑠</m:t>
                      </m:r>
                      <m:r>
                        <a:rPr lang="en-US" sz="1600" b="0" i="1" smtClean="0">
                          <a:latin typeface="Cambria Math" panose="02040503050406030204" pitchFamily="18" charset="0"/>
                          <a:sym typeface="Wingdings" panose="05000000000000000000" pitchFamily="2" charset="2"/>
                        </a:rPr>
                        <m:t> </m:t>
                      </m:r>
                      <m:r>
                        <a:rPr lang="en-US" sz="1600" b="0" i="1" smtClean="0">
                          <a:latin typeface="Cambria Math" panose="02040503050406030204" pitchFamily="18" charset="0"/>
                          <a:sym typeface="Wingdings" panose="05000000000000000000" pitchFamily="2" charset="2"/>
                        </a:rPr>
                        <m:t>𝑝𝑒𝑟</m:t>
                      </m:r>
                      <m:r>
                        <a:rPr lang="en-US" sz="1600" b="0" i="1" smtClean="0">
                          <a:latin typeface="Cambria Math" panose="02040503050406030204" pitchFamily="18" charset="0"/>
                          <a:sym typeface="Wingdings" panose="05000000000000000000" pitchFamily="2" charset="2"/>
                        </a:rPr>
                        <m:t> </m:t>
                      </m:r>
                      <m:r>
                        <a:rPr lang="en-US" sz="1600" b="0" i="1" smtClean="0">
                          <a:latin typeface="Cambria Math" panose="02040503050406030204" pitchFamily="18" charset="0"/>
                          <a:sym typeface="Wingdings" panose="05000000000000000000" pitchFamily="2" charset="2"/>
                        </a:rPr>
                        <m:t>𝑠</m:t>
                      </m:r>
                      <m:r>
                        <a:rPr lang="en-US" sz="1600" b="0" i="1" smtClean="0">
                          <a:latin typeface="Cambria Math" panose="02040503050406030204" pitchFamily="18" charset="0"/>
                          <a:sym typeface="Wingdings" panose="05000000000000000000" pitchFamily="2" charset="2"/>
                        </a:rPr>
                        <m:t> </m:t>
                      </m:r>
                      <m:r>
                        <a:rPr lang="en-US" sz="1600" b="0" i="1" smtClean="0">
                          <a:latin typeface="Cambria Math" panose="02040503050406030204" pitchFamily="18" charset="0"/>
                          <a:sym typeface="Wingdings" panose="05000000000000000000" pitchFamily="2" charset="2"/>
                        </a:rPr>
                        <m:t>𝑝𝑒𝑟</m:t>
                      </m:r>
                      <m:r>
                        <a:rPr lang="en-US" sz="1600" b="0" i="1" smtClean="0">
                          <a:latin typeface="Cambria Math" panose="02040503050406030204" pitchFamily="18" charset="0"/>
                          <a:sym typeface="Wingdings" panose="05000000000000000000" pitchFamily="2" charset="2"/>
                        </a:rPr>
                        <m:t> </m:t>
                      </m:r>
                      <m:r>
                        <a:rPr lang="en-US" sz="1600" b="0" i="1" smtClean="0">
                          <a:latin typeface="Cambria Math" panose="02040503050406030204" pitchFamily="18" charset="0"/>
                          <a:sym typeface="Wingdings" panose="05000000000000000000" pitchFamily="2" charset="2"/>
                        </a:rPr>
                        <m:t>𝑐𝑐</m:t>
                      </m:r>
                      <m:r>
                        <a:rPr lang="en-US" sz="1600" b="0" i="1" smtClean="0">
                          <a:latin typeface="Cambria Math" panose="02040503050406030204" pitchFamily="18" charset="0"/>
                          <a:sym typeface="Wingdings" panose="05000000000000000000" pitchFamily="2" charset="2"/>
                        </a:rPr>
                        <m:t> </m:t>
                      </m:r>
                      <m:r>
                        <a:rPr lang="en-US" sz="1600" b="0" i="1" smtClean="0">
                          <a:latin typeface="Cambria Math" panose="02040503050406030204" pitchFamily="18" charset="0"/>
                          <a:sym typeface="Wingdings" panose="05000000000000000000" pitchFamily="2" charset="2"/>
                        </a:rPr>
                        <m:t>𝑜𝑓</m:t>
                      </m:r>
                      <m:r>
                        <a:rPr lang="en-US" sz="1600" b="0" i="1" smtClean="0">
                          <a:latin typeface="Cambria Math" panose="02040503050406030204" pitchFamily="18" charset="0"/>
                          <a:sym typeface="Wingdings" panose="05000000000000000000" pitchFamily="2" charset="2"/>
                        </a:rPr>
                        <m:t> </m:t>
                      </m:r>
                      <m:r>
                        <a:rPr lang="en-US" sz="1600" b="0" i="1" smtClean="0">
                          <a:latin typeface="Cambria Math" panose="02040503050406030204" pitchFamily="18" charset="0"/>
                          <a:sym typeface="Wingdings" panose="05000000000000000000" pitchFamily="2" charset="2"/>
                        </a:rPr>
                        <m:t>𝑎𝑙𝑙</m:t>
                      </m:r>
                      <m:r>
                        <a:rPr lang="en-US" sz="1600" b="0" i="1" smtClean="0">
                          <a:latin typeface="Cambria Math" panose="02040503050406030204" pitchFamily="18" charset="0"/>
                          <a:sym typeface="Wingdings" panose="05000000000000000000" pitchFamily="2" charset="2"/>
                        </a:rPr>
                        <m:t> </m:t>
                      </m:r>
                      <m:r>
                        <a:rPr lang="en-US" sz="1600" b="0" i="1" smtClean="0">
                          <a:latin typeface="Cambria Math" panose="02040503050406030204" pitchFamily="18" charset="0"/>
                          <a:sym typeface="Wingdings" panose="05000000000000000000" pitchFamily="2" charset="2"/>
                        </a:rPr>
                        <m:t>𝑛𝑒𝑢𝑡𝑟𝑜𝑛𝑠</m:t>
                      </m:r>
                    </m:oMath>
                  </m:oMathPara>
                </a14:m>
                <a:endParaRPr lang="en-US" sz="1600" dirty="0">
                  <a:sym typeface="Wingdings" panose="05000000000000000000" pitchFamily="2" charset="2"/>
                </a:endParaRPr>
              </a:p>
              <a:p>
                <a:pPr>
                  <a:lnSpc>
                    <a:spcPct val="90000"/>
                  </a:lnSpc>
                </a:pPr>
                <a:r>
                  <a:rPr lang="en-US" sz="1600" dirty="0">
                    <a:sym typeface="Wingdings" panose="05000000000000000000" pitchFamily="2" charset="2"/>
                  </a:rPr>
                  <a:t>To get a more quantitative understanding of neutron energy distribution, we write down a balance equation in terms of neutron flux. </a:t>
                </a:r>
              </a:p>
              <a:p>
                <a:pPr>
                  <a:lnSpc>
                    <a:spcPct val="90000"/>
                  </a:lnSpc>
                </a:pPr>
                <a:r>
                  <a:rPr lang="en-US" sz="1600" dirty="0">
                    <a:sym typeface="Wingdings" panose="05000000000000000000" pitchFamily="2" charset="2"/>
                  </a:rPr>
                  <a:t>We consider </a:t>
                </a:r>
                <a:r>
                  <a:rPr lang="en-US" sz="1600" b="1" dirty="0">
                    <a:sym typeface="Wingdings" panose="05000000000000000000" pitchFamily="2" charset="2"/>
                  </a:rPr>
                  <a:t>steady state balance  rate of neutron loss = rate of neutron gain </a:t>
                </a:r>
              </a:p>
              <a:p>
                <a:pPr>
                  <a:lnSpc>
                    <a:spcPct val="90000"/>
                  </a:lnSpc>
                </a:pPr>
                <a:r>
                  <a:rPr lang="en-US" sz="1600" b="1" dirty="0">
                    <a:sym typeface="Wingdings" panose="05000000000000000000" pitchFamily="2" charset="2"/>
                  </a:rPr>
                  <a:t>Neutron loss </a:t>
                </a:r>
                <a:r>
                  <a:rPr lang="en-US" sz="1600" dirty="0">
                    <a:sym typeface="Wingdings" panose="05000000000000000000" pitchFamily="2" charset="2"/>
                  </a:rPr>
                  <a:t> As neutrons collide they are removed from energy E. </a:t>
                </a:r>
              </a:p>
              <a:p>
                <a:pPr lvl="1">
                  <a:lnSpc>
                    <a:spcPct val="90000"/>
                  </a:lnSpc>
                </a:pPr>
                <a:r>
                  <a:rPr lang="en-US" sz="1400" dirty="0">
                    <a:sym typeface="Wingdings" panose="05000000000000000000" pitchFamily="2" charset="2"/>
                  </a:rPr>
                  <a:t>Collision rate per cc for neutrons of energy E is </a:t>
                </a:r>
                <a14:m>
                  <m:oMath xmlns:m="http://schemas.openxmlformats.org/officeDocument/2006/math">
                    <m:r>
                      <a:rPr lang="en-US" sz="1400" b="0" i="1" smtClean="0">
                        <a:latin typeface="Cambria Math" panose="02040503050406030204" pitchFamily="18" charset="0"/>
                        <a:sym typeface="Wingdings" panose="05000000000000000000" pitchFamily="2" charset="2"/>
                      </a:rPr>
                      <m:t>𝜑</m:t>
                    </m:r>
                    <m:d>
                      <m:dPr>
                        <m:ctrlPr>
                          <a:rPr lang="en-US" sz="1400" b="0" i="1" smtClean="0">
                            <a:latin typeface="Cambria Math" panose="02040503050406030204" pitchFamily="18" charset="0"/>
                            <a:sym typeface="Wingdings" panose="05000000000000000000" pitchFamily="2" charset="2"/>
                          </a:rPr>
                        </m:ctrlPr>
                      </m:dPr>
                      <m:e>
                        <m:r>
                          <a:rPr lang="en-US" sz="1400" b="0" i="1" smtClean="0">
                            <a:latin typeface="Cambria Math" panose="02040503050406030204" pitchFamily="18" charset="0"/>
                            <a:sym typeface="Wingdings" panose="05000000000000000000" pitchFamily="2" charset="2"/>
                          </a:rPr>
                          <m:t>𝐸</m:t>
                        </m:r>
                      </m:e>
                    </m:d>
                    <m:sSub>
                      <m:sSubPr>
                        <m:ctrlPr>
                          <a:rPr lang="en-US" sz="1400" b="0" i="1" smtClean="0">
                            <a:latin typeface="Cambria Math" panose="02040503050406030204" pitchFamily="18" charset="0"/>
                            <a:sym typeface="Wingdings" panose="05000000000000000000" pitchFamily="2" charset="2"/>
                          </a:rPr>
                        </m:ctrlPr>
                      </m:sSubPr>
                      <m:e>
                        <m:r>
                          <m:rPr>
                            <m:sty m:val="p"/>
                          </m:rPr>
                          <a:rPr lang="en-US" sz="1400" b="0" i="0" smtClean="0">
                            <a:latin typeface="Cambria Math" panose="02040503050406030204" pitchFamily="18" charset="0"/>
                            <a:sym typeface="Wingdings" panose="05000000000000000000" pitchFamily="2" charset="2"/>
                          </a:rPr>
                          <m:t>Σ</m:t>
                        </m:r>
                      </m:e>
                      <m:sub>
                        <m:r>
                          <a:rPr lang="en-US" sz="1400" b="0" i="1" smtClean="0">
                            <a:latin typeface="Cambria Math" panose="02040503050406030204" pitchFamily="18" charset="0"/>
                            <a:sym typeface="Wingdings" panose="05000000000000000000" pitchFamily="2" charset="2"/>
                          </a:rPr>
                          <m:t>𝑡</m:t>
                        </m:r>
                      </m:sub>
                    </m:sSub>
                    <m:d>
                      <m:dPr>
                        <m:ctrlPr>
                          <a:rPr lang="en-US" sz="1400" b="0" i="1" smtClean="0">
                            <a:latin typeface="Cambria Math" panose="02040503050406030204" pitchFamily="18" charset="0"/>
                            <a:sym typeface="Wingdings" panose="05000000000000000000" pitchFamily="2" charset="2"/>
                          </a:rPr>
                        </m:ctrlPr>
                      </m:dPr>
                      <m:e>
                        <m:r>
                          <a:rPr lang="en-US" sz="1400" b="0" i="1" smtClean="0">
                            <a:latin typeface="Cambria Math" panose="02040503050406030204" pitchFamily="18" charset="0"/>
                            <a:sym typeface="Wingdings" panose="05000000000000000000" pitchFamily="2" charset="2"/>
                          </a:rPr>
                          <m:t>𝐸</m:t>
                        </m:r>
                      </m:e>
                    </m:d>
                  </m:oMath>
                </a14:m>
                <a:r>
                  <a:rPr lang="en-US" sz="1400" dirty="0">
                    <a:sym typeface="Wingdings" panose="05000000000000000000" pitchFamily="2" charset="2"/>
                  </a:rPr>
                  <a:t> therefore, rate of loss is </a:t>
                </a:r>
                <a14:m>
                  <m:oMath xmlns:m="http://schemas.openxmlformats.org/officeDocument/2006/math">
                    <m:r>
                      <a:rPr lang="en-US" sz="1400" i="1">
                        <a:latin typeface="Cambria Math" panose="02040503050406030204" pitchFamily="18" charset="0"/>
                        <a:sym typeface="Wingdings" panose="05000000000000000000" pitchFamily="2" charset="2"/>
                      </a:rPr>
                      <m:t>𝜑</m:t>
                    </m:r>
                    <m:d>
                      <m:dPr>
                        <m:ctrlPr>
                          <a:rPr lang="en-US" sz="1400" i="1">
                            <a:latin typeface="Cambria Math" panose="02040503050406030204" pitchFamily="18" charset="0"/>
                            <a:sym typeface="Wingdings" panose="05000000000000000000" pitchFamily="2" charset="2"/>
                          </a:rPr>
                        </m:ctrlPr>
                      </m:dPr>
                      <m:e>
                        <m:r>
                          <a:rPr lang="en-US" sz="1400" i="1">
                            <a:latin typeface="Cambria Math" panose="02040503050406030204" pitchFamily="18" charset="0"/>
                            <a:sym typeface="Wingdings" panose="05000000000000000000" pitchFamily="2" charset="2"/>
                          </a:rPr>
                          <m:t>𝐸</m:t>
                        </m:r>
                      </m:e>
                    </m:d>
                    <m:sSub>
                      <m:sSubPr>
                        <m:ctrlPr>
                          <a:rPr lang="en-US" sz="1400" i="1">
                            <a:latin typeface="Cambria Math" panose="02040503050406030204" pitchFamily="18" charset="0"/>
                            <a:sym typeface="Wingdings" panose="05000000000000000000" pitchFamily="2" charset="2"/>
                          </a:rPr>
                        </m:ctrlPr>
                      </m:sSubPr>
                      <m:e>
                        <m:r>
                          <m:rPr>
                            <m:sty m:val="p"/>
                          </m:rPr>
                          <a:rPr lang="en-US" sz="1400">
                            <a:latin typeface="Cambria Math" panose="02040503050406030204" pitchFamily="18" charset="0"/>
                            <a:sym typeface="Wingdings" panose="05000000000000000000" pitchFamily="2" charset="2"/>
                          </a:rPr>
                          <m:t>Σ</m:t>
                        </m:r>
                      </m:e>
                      <m:sub>
                        <m:r>
                          <a:rPr lang="en-US" sz="1400" i="1">
                            <a:latin typeface="Cambria Math" panose="02040503050406030204" pitchFamily="18" charset="0"/>
                            <a:sym typeface="Wingdings" panose="05000000000000000000" pitchFamily="2" charset="2"/>
                          </a:rPr>
                          <m:t>𝑡</m:t>
                        </m:r>
                      </m:sub>
                    </m:sSub>
                    <m:d>
                      <m:dPr>
                        <m:ctrlPr>
                          <a:rPr lang="en-US" sz="1400" i="1">
                            <a:latin typeface="Cambria Math" panose="02040503050406030204" pitchFamily="18" charset="0"/>
                            <a:sym typeface="Wingdings" panose="05000000000000000000" pitchFamily="2" charset="2"/>
                          </a:rPr>
                        </m:ctrlPr>
                      </m:dPr>
                      <m:e>
                        <m:r>
                          <a:rPr lang="en-US" sz="1400" i="1">
                            <a:latin typeface="Cambria Math" panose="02040503050406030204" pitchFamily="18" charset="0"/>
                            <a:sym typeface="Wingdings" panose="05000000000000000000" pitchFamily="2" charset="2"/>
                          </a:rPr>
                          <m:t>𝐸</m:t>
                        </m:r>
                      </m:e>
                    </m:d>
                  </m:oMath>
                </a14:m>
                <a:r>
                  <a:rPr lang="en-US" sz="1400" dirty="0">
                    <a:sym typeface="Wingdings" panose="05000000000000000000" pitchFamily="2" charset="2"/>
                  </a:rPr>
                  <a:t> </a:t>
                </a:r>
              </a:p>
              <a:p>
                <a:pPr>
                  <a:lnSpc>
                    <a:spcPct val="90000"/>
                  </a:lnSpc>
                </a:pPr>
                <a:r>
                  <a:rPr lang="en-US" sz="1600" b="1" dirty="0">
                    <a:sym typeface="Wingdings" panose="05000000000000000000" pitchFamily="2" charset="2"/>
                  </a:rPr>
                  <a:t>Neutron gain </a:t>
                </a:r>
                <a:r>
                  <a:rPr lang="en-US" sz="1600" dirty="0">
                    <a:sym typeface="Wingdings" panose="05000000000000000000" pitchFamily="2" charset="2"/>
                  </a:rPr>
                  <a:t> Gains come from fission and scatter into energy E. </a:t>
                </a:r>
              </a:p>
              <a:p>
                <a:pPr lvl="1">
                  <a:lnSpc>
                    <a:spcPct val="90000"/>
                  </a:lnSpc>
                </a:pPr>
                <a:r>
                  <a:rPr lang="en-US" sz="1400" dirty="0">
                    <a:sym typeface="Wingdings" panose="05000000000000000000" pitchFamily="2" charset="2"/>
                  </a:rPr>
                  <a:t>Fission neutrons are born according to fission spectrum </a:t>
                </a:r>
                <a14:m>
                  <m:oMath xmlns:m="http://schemas.openxmlformats.org/officeDocument/2006/math">
                    <m:r>
                      <a:rPr lang="en-US" sz="1400" i="1">
                        <a:latin typeface="Cambria Math" panose="02040503050406030204" pitchFamily="18" charset="0"/>
                        <a:sym typeface="Wingdings" panose="05000000000000000000" pitchFamily="2" charset="2"/>
                      </a:rPr>
                      <m:t>𝜒</m:t>
                    </m:r>
                    <m:d>
                      <m:dPr>
                        <m:ctrlPr>
                          <a:rPr lang="en-US" sz="1400" i="1">
                            <a:latin typeface="Cambria Math" panose="02040503050406030204" pitchFamily="18" charset="0"/>
                            <a:sym typeface="Wingdings" panose="05000000000000000000" pitchFamily="2" charset="2"/>
                          </a:rPr>
                        </m:ctrlPr>
                      </m:dPr>
                      <m:e>
                        <m:r>
                          <a:rPr lang="en-US" sz="1400" i="1">
                            <a:latin typeface="Cambria Math" panose="02040503050406030204" pitchFamily="18" charset="0"/>
                            <a:sym typeface="Wingdings" panose="05000000000000000000" pitchFamily="2" charset="2"/>
                          </a:rPr>
                          <m:t>𝐸</m:t>
                        </m:r>
                      </m:e>
                    </m:d>
                  </m:oMath>
                </a14:m>
                <a:r>
                  <a:rPr lang="en-US" sz="1400" dirty="0">
                    <a:sym typeface="Wingdings" panose="05000000000000000000" pitchFamily="2" charset="2"/>
                  </a:rPr>
                  <a:t>. If we let </a:t>
                </a:r>
                <a14:m>
                  <m:oMath xmlns:m="http://schemas.openxmlformats.org/officeDocument/2006/math">
                    <m:sSubSup>
                      <m:sSubSupPr>
                        <m:ctrlPr>
                          <a:rPr lang="en-US" sz="1400" i="1">
                            <a:latin typeface="Cambria Math" panose="02040503050406030204" pitchFamily="18" charset="0"/>
                            <a:sym typeface="Wingdings" panose="05000000000000000000" pitchFamily="2" charset="2"/>
                          </a:rPr>
                        </m:ctrlPr>
                      </m:sSubSupPr>
                      <m:e>
                        <m:r>
                          <a:rPr lang="en-US" sz="1400" i="1">
                            <a:latin typeface="Cambria Math" panose="02040503050406030204" pitchFamily="18" charset="0"/>
                            <a:sym typeface="Wingdings" panose="05000000000000000000" pitchFamily="2" charset="2"/>
                          </a:rPr>
                          <m:t>𝑠</m:t>
                        </m:r>
                      </m:e>
                      <m:sub>
                        <m:r>
                          <a:rPr lang="en-US" sz="1400" i="1">
                            <a:latin typeface="Cambria Math" panose="02040503050406030204" pitchFamily="18" charset="0"/>
                            <a:sym typeface="Wingdings" panose="05000000000000000000" pitchFamily="2" charset="2"/>
                          </a:rPr>
                          <m:t>𝑓</m:t>
                        </m:r>
                      </m:sub>
                      <m:sup>
                        <m:r>
                          <a:rPr lang="en-US" sz="1400" i="1">
                            <a:latin typeface="Cambria Math" panose="02040503050406030204" pitchFamily="18" charset="0"/>
                            <a:sym typeface="Wingdings" panose="05000000000000000000" pitchFamily="2" charset="2"/>
                          </a:rPr>
                          <m:t>′′′</m:t>
                        </m:r>
                      </m:sup>
                    </m:sSubSup>
                  </m:oMath>
                </a14:m>
                <a:r>
                  <a:rPr lang="en-US" sz="1400" dirty="0">
                    <a:sym typeface="Wingdings" panose="05000000000000000000" pitchFamily="2" charset="2"/>
                  </a:rPr>
                  <a:t> to be the rate of fission neutron production per cc, </a:t>
                </a:r>
                <a14:m>
                  <m:oMath xmlns:m="http://schemas.openxmlformats.org/officeDocument/2006/math">
                    <m:r>
                      <a:rPr lang="en-US" sz="1400" i="1">
                        <a:latin typeface="Cambria Math" panose="02040503050406030204" pitchFamily="18" charset="0"/>
                        <a:sym typeface="Wingdings" panose="05000000000000000000" pitchFamily="2" charset="2"/>
                      </a:rPr>
                      <m:t>𝜒</m:t>
                    </m:r>
                    <m:d>
                      <m:dPr>
                        <m:ctrlPr>
                          <a:rPr lang="en-US" sz="1400" i="1">
                            <a:latin typeface="Cambria Math" panose="02040503050406030204" pitchFamily="18" charset="0"/>
                            <a:sym typeface="Wingdings" panose="05000000000000000000" pitchFamily="2" charset="2"/>
                          </a:rPr>
                        </m:ctrlPr>
                      </m:dPr>
                      <m:e>
                        <m:r>
                          <a:rPr lang="en-US" sz="1400" i="1">
                            <a:latin typeface="Cambria Math" panose="02040503050406030204" pitchFamily="18" charset="0"/>
                            <a:sym typeface="Wingdings" panose="05000000000000000000" pitchFamily="2" charset="2"/>
                          </a:rPr>
                          <m:t>𝐸</m:t>
                        </m:r>
                      </m:e>
                    </m:d>
                    <m:sSubSup>
                      <m:sSubSupPr>
                        <m:ctrlPr>
                          <a:rPr lang="en-US" sz="1400" i="1">
                            <a:latin typeface="Cambria Math" panose="02040503050406030204" pitchFamily="18" charset="0"/>
                            <a:sym typeface="Wingdings" panose="05000000000000000000" pitchFamily="2" charset="2"/>
                          </a:rPr>
                        </m:ctrlPr>
                      </m:sSubSupPr>
                      <m:e>
                        <m:r>
                          <a:rPr lang="en-US" sz="1400" i="1">
                            <a:latin typeface="Cambria Math" panose="02040503050406030204" pitchFamily="18" charset="0"/>
                            <a:sym typeface="Wingdings" panose="05000000000000000000" pitchFamily="2" charset="2"/>
                          </a:rPr>
                          <m:t>𝑠</m:t>
                        </m:r>
                      </m:e>
                      <m:sub>
                        <m:r>
                          <a:rPr lang="en-US" sz="1400" i="1">
                            <a:latin typeface="Cambria Math" panose="02040503050406030204" pitchFamily="18" charset="0"/>
                            <a:sym typeface="Wingdings" panose="05000000000000000000" pitchFamily="2" charset="2"/>
                          </a:rPr>
                          <m:t>𝑓</m:t>
                        </m:r>
                      </m:sub>
                      <m:sup>
                        <m:r>
                          <a:rPr lang="en-US" sz="1400" i="1">
                            <a:latin typeface="Cambria Math" panose="02040503050406030204" pitchFamily="18" charset="0"/>
                            <a:sym typeface="Wingdings" panose="05000000000000000000" pitchFamily="2" charset="2"/>
                          </a:rPr>
                          <m:t>′′′</m:t>
                        </m:r>
                      </m:sup>
                    </m:sSubSup>
                  </m:oMath>
                </a14:m>
                <a:r>
                  <a:rPr lang="en-US" sz="1400" dirty="0">
                    <a:sym typeface="Wingdings" panose="05000000000000000000" pitchFamily="2" charset="2"/>
                  </a:rPr>
                  <a:t> is the rate of neutron gain at energy E due to fission. </a:t>
                </a:r>
              </a:p>
              <a:p>
                <a:pPr lvl="1">
                  <a:lnSpc>
                    <a:spcPct val="90000"/>
                  </a:lnSpc>
                </a:pPr>
                <a:r>
                  <a:rPr lang="en-US" dirty="0">
                    <a:sym typeface="Wingdings" panose="05000000000000000000" pitchFamily="2" charset="2"/>
                  </a:rPr>
                  <a:t>Neutrons scatter to energy E from energy between E’ and E’+</a:t>
                </a:r>
                <a:r>
                  <a:rPr lang="en-US" dirty="0" err="1">
                    <a:sym typeface="Wingdings" panose="05000000000000000000" pitchFamily="2" charset="2"/>
                  </a:rPr>
                  <a:t>dE</a:t>
                </a:r>
                <a:r>
                  <a:rPr lang="en-US" dirty="0">
                    <a:sym typeface="Wingdings" panose="05000000000000000000" pitchFamily="2" charset="2"/>
                  </a:rPr>
                  <a:t> with a probability </a:t>
                </a:r>
                <a14:m>
                  <m:oMath xmlns:m="http://schemas.openxmlformats.org/officeDocument/2006/math">
                    <m:r>
                      <a:rPr lang="en-US" i="1">
                        <a:latin typeface="Cambria Math" panose="02040503050406030204" pitchFamily="18" charset="0"/>
                        <a:sym typeface="Wingdings" panose="05000000000000000000" pitchFamily="2" charset="2"/>
                      </a:rPr>
                      <m:t>𝑝</m:t>
                    </m:r>
                    <m:d>
                      <m:dPr>
                        <m:ctrlPr>
                          <a:rPr lang="en-US" i="1">
                            <a:latin typeface="Cambria Math" panose="02040503050406030204" pitchFamily="18" charset="0"/>
                            <a:sym typeface="Wingdings" panose="05000000000000000000" pitchFamily="2" charset="2"/>
                          </a:rPr>
                        </m:ctrlPr>
                      </m:dPr>
                      <m:e>
                        <m:sSup>
                          <m:sSupPr>
                            <m:ctrlPr>
                              <a:rPr lang="en-US"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𝐸</m:t>
                            </m:r>
                          </m:e>
                          <m:sup>
                            <m:r>
                              <a:rPr lang="en-US" i="1">
                                <a:latin typeface="Cambria Math" panose="02040503050406030204" pitchFamily="18" charset="0"/>
                                <a:sym typeface="Wingdings" panose="05000000000000000000" pitchFamily="2" charset="2"/>
                              </a:rPr>
                              <m:t>′</m:t>
                            </m:r>
                          </m:sup>
                        </m:sSup>
                        <m:r>
                          <a:rPr lang="en-US" i="1">
                            <a:latin typeface="Cambria Math" panose="02040503050406030204" pitchFamily="18" charset="0"/>
                            <a:sym typeface="Wingdings" panose="05000000000000000000" pitchFamily="2" charset="2"/>
                          </a:rPr>
                          <m:t>→</m:t>
                        </m:r>
                        <m:r>
                          <a:rPr lang="en-US" i="1">
                            <a:latin typeface="Cambria Math" panose="02040503050406030204" pitchFamily="18" charset="0"/>
                            <a:sym typeface="Wingdings" panose="05000000000000000000" pitchFamily="2" charset="2"/>
                          </a:rPr>
                          <m:t>𝐸</m:t>
                        </m:r>
                      </m:e>
                    </m:d>
                    <m:r>
                      <a:rPr lang="en-US" i="1">
                        <a:latin typeface="Cambria Math" panose="02040503050406030204" pitchFamily="18" charset="0"/>
                        <a:sym typeface="Wingdings" panose="05000000000000000000" pitchFamily="2" charset="2"/>
                      </a:rPr>
                      <m:t>𝑑𝐸</m:t>
                    </m:r>
                    <m:r>
                      <a:rPr lang="en-US" i="1">
                        <a:latin typeface="Cambria Math" panose="02040503050406030204" pitchFamily="18" charset="0"/>
                        <a:sym typeface="Wingdings" panose="05000000000000000000" pitchFamily="2" charset="2"/>
                      </a:rPr>
                      <m:t>′</m:t>
                    </m:r>
                  </m:oMath>
                </a14:m>
                <a:r>
                  <a:rPr lang="en-US" dirty="0">
                    <a:sym typeface="Wingdings" panose="05000000000000000000" pitchFamily="2" charset="2"/>
                  </a:rPr>
                  <a:t>. Moreover, number of neutrons scattered from energy E’ is </a:t>
                </a:r>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m:rPr>
                            <m:sty m:val="p"/>
                          </m:rPr>
                          <a:rPr lang="en-US">
                            <a:latin typeface="Cambria Math" panose="02040503050406030204" pitchFamily="18" charset="0"/>
                            <a:sym typeface="Wingdings" panose="05000000000000000000" pitchFamily="2" charset="2"/>
                          </a:rPr>
                          <m:t>Σ</m:t>
                        </m:r>
                      </m:e>
                      <m:sub>
                        <m:r>
                          <a:rPr lang="en-US" i="1">
                            <a:latin typeface="Cambria Math" panose="02040503050406030204" pitchFamily="18" charset="0"/>
                            <a:sym typeface="Wingdings" panose="05000000000000000000" pitchFamily="2" charset="2"/>
                          </a:rPr>
                          <m:t>𝑠</m:t>
                        </m:r>
                      </m:sub>
                    </m:sSub>
                    <m:d>
                      <m:dPr>
                        <m:ctrlPr>
                          <a:rPr lang="en-US" i="1">
                            <a:latin typeface="Cambria Math" panose="02040503050406030204" pitchFamily="18" charset="0"/>
                            <a:sym typeface="Wingdings" panose="05000000000000000000" pitchFamily="2" charset="2"/>
                          </a:rPr>
                        </m:ctrlPr>
                      </m:dPr>
                      <m:e>
                        <m:sSup>
                          <m:sSupPr>
                            <m:ctrlPr>
                              <a:rPr lang="en-US"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𝐸</m:t>
                            </m:r>
                          </m:e>
                          <m:sup>
                            <m:r>
                              <a:rPr lang="en-US" i="1">
                                <a:latin typeface="Cambria Math" panose="02040503050406030204" pitchFamily="18" charset="0"/>
                                <a:sym typeface="Wingdings" panose="05000000000000000000" pitchFamily="2" charset="2"/>
                              </a:rPr>
                              <m:t>′</m:t>
                            </m:r>
                          </m:sup>
                        </m:sSup>
                      </m:e>
                    </m:d>
                    <m:r>
                      <a:rPr lang="en-US" i="1">
                        <a:latin typeface="Cambria Math" panose="02040503050406030204" pitchFamily="18" charset="0"/>
                        <a:sym typeface="Wingdings" panose="05000000000000000000" pitchFamily="2" charset="2"/>
                      </a:rPr>
                      <m:t>𝜑</m:t>
                    </m:r>
                    <m:r>
                      <a:rPr lang="en-US" i="1">
                        <a:latin typeface="Cambria Math" panose="02040503050406030204" pitchFamily="18" charset="0"/>
                        <a:sym typeface="Wingdings" panose="05000000000000000000" pitchFamily="2" charset="2"/>
                      </a:rPr>
                      <m:t>(</m:t>
                    </m:r>
                    <m:sSup>
                      <m:sSupPr>
                        <m:ctrlPr>
                          <a:rPr lang="en-US"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𝐸</m:t>
                        </m:r>
                      </m:e>
                      <m:sup>
                        <m:r>
                          <a:rPr lang="en-US" i="1">
                            <a:latin typeface="Cambria Math" panose="02040503050406030204" pitchFamily="18" charset="0"/>
                            <a:sym typeface="Wingdings" panose="05000000000000000000" pitchFamily="2" charset="2"/>
                          </a:rPr>
                          <m:t>′</m:t>
                        </m:r>
                      </m:sup>
                    </m:sSup>
                    <m:r>
                      <a:rPr lang="en-US" i="1">
                        <a:latin typeface="Cambria Math" panose="02040503050406030204" pitchFamily="18" charset="0"/>
                        <a:sym typeface="Wingdings" panose="05000000000000000000" pitchFamily="2" charset="2"/>
                      </a:rPr>
                      <m:t>)</m:t>
                    </m:r>
                  </m:oMath>
                </a14:m>
                <a:r>
                  <a:rPr lang="en-US" dirty="0">
                    <a:sym typeface="Wingdings" panose="05000000000000000000" pitchFamily="2" charset="2"/>
                  </a:rPr>
                  <a:t>. Then the number of neutrons scattering in to energy E from all different energies E’ can be calculated as:</a:t>
                </a:r>
              </a:p>
              <a:p>
                <a:pPr marL="457200" lvl="1" indent="0">
                  <a:lnSpc>
                    <a:spcPct val="90000"/>
                  </a:lnSpc>
                  <a:buNone/>
                </a:pPr>
                <a14:m>
                  <m:oMathPara xmlns:m="http://schemas.openxmlformats.org/officeDocument/2006/math">
                    <m:oMathParaPr>
                      <m:jc m:val="center"/>
                    </m:oMathParaPr>
                    <m:oMath xmlns:m="http://schemas.openxmlformats.org/officeDocument/2006/math">
                      <m:nary>
                        <m:naryPr>
                          <m:ctrlPr>
                            <a:rPr lang="en-US" i="1">
                              <a:latin typeface="Cambria Math" panose="02040503050406030204" pitchFamily="18" charset="0"/>
                              <a:sym typeface="Wingdings" panose="05000000000000000000" pitchFamily="2" charset="2"/>
                            </a:rPr>
                          </m:ctrlPr>
                        </m:naryPr>
                        <m:sub>
                          <m:r>
                            <m:rPr>
                              <m:brk m:alnAt="23"/>
                            </m:rPr>
                            <a:rPr lang="en-US" i="1">
                              <a:latin typeface="Cambria Math" panose="02040503050406030204" pitchFamily="18" charset="0"/>
                              <a:sym typeface="Wingdings" panose="05000000000000000000" pitchFamily="2" charset="2"/>
                            </a:rPr>
                            <m:t>0</m:t>
                          </m:r>
                        </m:sub>
                        <m:sup>
                          <m:r>
                            <a:rPr lang="en-US" i="1">
                              <a:latin typeface="Cambria Math" panose="02040503050406030204" pitchFamily="18" charset="0"/>
                              <a:sym typeface="Wingdings" panose="05000000000000000000" pitchFamily="2" charset="2"/>
                            </a:rPr>
                            <m:t>∞</m:t>
                          </m:r>
                        </m:sup>
                        <m:e>
                          <m:r>
                            <a:rPr lang="en-US" i="1">
                              <a:latin typeface="Cambria Math" panose="02040503050406030204" pitchFamily="18" charset="0"/>
                              <a:sym typeface="Wingdings" panose="05000000000000000000" pitchFamily="2" charset="2"/>
                            </a:rPr>
                            <m:t>𝑝</m:t>
                          </m:r>
                          <m:d>
                            <m:dPr>
                              <m:ctrlPr>
                                <a:rPr lang="en-US" i="1">
                                  <a:latin typeface="Cambria Math" panose="02040503050406030204" pitchFamily="18" charset="0"/>
                                  <a:sym typeface="Wingdings" panose="05000000000000000000" pitchFamily="2" charset="2"/>
                                </a:rPr>
                              </m:ctrlPr>
                            </m:dPr>
                            <m:e>
                              <m:sSup>
                                <m:sSupPr>
                                  <m:ctrlPr>
                                    <a:rPr lang="en-US"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𝐸</m:t>
                                  </m:r>
                                </m:e>
                                <m:sup>
                                  <m:r>
                                    <a:rPr lang="en-US" i="1">
                                      <a:latin typeface="Cambria Math" panose="02040503050406030204" pitchFamily="18" charset="0"/>
                                      <a:sym typeface="Wingdings" panose="05000000000000000000" pitchFamily="2" charset="2"/>
                                    </a:rPr>
                                    <m:t>′</m:t>
                                  </m:r>
                                </m:sup>
                              </m:sSup>
                              <m:r>
                                <a:rPr lang="en-US" i="1">
                                  <a:latin typeface="Cambria Math" panose="02040503050406030204" pitchFamily="18" charset="0"/>
                                  <a:sym typeface="Wingdings" panose="05000000000000000000" pitchFamily="2" charset="2"/>
                                </a:rPr>
                                <m:t>→</m:t>
                              </m:r>
                              <m:r>
                                <a:rPr lang="en-US" i="1">
                                  <a:latin typeface="Cambria Math" panose="02040503050406030204" pitchFamily="18" charset="0"/>
                                  <a:sym typeface="Wingdings" panose="05000000000000000000" pitchFamily="2" charset="2"/>
                                </a:rPr>
                                <m:t>𝐸</m:t>
                              </m:r>
                            </m:e>
                          </m:d>
                          <m:sSub>
                            <m:sSubPr>
                              <m:ctrlPr>
                                <a:rPr lang="en-US" i="1">
                                  <a:latin typeface="Cambria Math" panose="02040503050406030204" pitchFamily="18" charset="0"/>
                                  <a:sym typeface="Wingdings" panose="05000000000000000000" pitchFamily="2" charset="2"/>
                                </a:rPr>
                              </m:ctrlPr>
                            </m:sSubPr>
                            <m:e>
                              <m:r>
                                <m:rPr>
                                  <m:sty m:val="p"/>
                                </m:rPr>
                                <a:rPr lang="en-US">
                                  <a:latin typeface="Cambria Math" panose="02040503050406030204" pitchFamily="18" charset="0"/>
                                  <a:sym typeface="Wingdings" panose="05000000000000000000" pitchFamily="2" charset="2"/>
                                </a:rPr>
                                <m:t>Σ</m:t>
                              </m:r>
                            </m:e>
                            <m:sub>
                              <m:r>
                                <a:rPr lang="en-US" i="1">
                                  <a:latin typeface="Cambria Math" panose="02040503050406030204" pitchFamily="18" charset="0"/>
                                  <a:sym typeface="Wingdings" panose="05000000000000000000" pitchFamily="2" charset="2"/>
                                </a:rPr>
                                <m:t>𝑠</m:t>
                              </m:r>
                            </m:sub>
                          </m:sSub>
                          <m:d>
                            <m:dPr>
                              <m:ctrlPr>
                                <a:rPr lang="en-US" i="1">
                                  <a:latin typeface="Cambria Math" panose="02040503050406030204" pitchFamily="18" charset="0"/>
                                  <a:sym typeface="Wingdings" panose="05000000000000000000" pitchFamily="2" charset="2"/>
                                </a:rPr>
                              </m:ctrlPr>
                            </m:dPr>
                            <m:e>
                              <m:sSup>
                                <m:sSupPr>
                                  <m:ctrlPr>
                                    <a:rPr lang="en-US"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𝐸</m:t>
                                  </m:r>
                                </m:e>
                                <m:sup>
                                  <m:r>
                                    <a:rPr lang="en-US" i="1">
                                      <a:latin typeface="Cambria Math" panose="02040503050406030204" pitchFamily="18" charset="0"/>
                                      <a:sym typeface="Wingdings" panose="05000000000000000000" pitchFamily="2" charset="2"/>
                                    </a:rPr>
                                    <m:t>′</m:t>
                                  </m:r>
                                </m:sup>
                              </m:sSup>
                            </m:e>
                          </m:d>
                          <m:r>
                            <a:rPr lang="en-US" i="1">
                              <a:latin typeface="Cambria Math" panose="02040503050406030204" pitchFamily="18" charset="0"/>
                              <a:sym typeface="Wingdings" panose="05000000000000000000" pitchFamily="2" charset="2"/>
                            </a:rPr>
                            <m:t>𝜑</m:t>
                          </m:r>
                          <m:d>
                            <m:dPr>
                              <m:ctrlPr>
                                <a:rPr lang="en-US" i="1">
                                  <a:latin typeface="Cambria Math" panose="02040503050406030204" pitchFamily="18" charset="0"/>
                                  <a:sym typeface="Wingdings" panose="05000000000000000000" pitchFamily="2" charset="2"/>
                                </a:rPr>
                              </m:ctrlPr>
                            </m:dPr>
                            <m:e>
                              <m:sSup>
                                <m:sSupPr>
                                  <m:ctrlPr>
                                    <a:rPr lang="en-US"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𝐸</m:t>
                                  </m:r>
                                </m:e>
                                <m:sup>
                                  <m:r>
                                    <a:rPr lang="en-US" i="1">
                                      <a:latin typeface="Cambria Math" panose="02040503050406030204" pitchFamily="18" charset="0"/>
                                      <a:sym typeface="Wingdings" panose="05000000000000000000" pitchFamily="2" charset="2"/>
                                    </a:rPr>
                                    <m:t>′</m:t>
                                  </m:r>
                                </m:sup>
                              </m:sSup>
                            </m:e>
                          </m:d>
                          <m:r>
                            <a:rPr lang="en-US" i="1">
                              <a:latin typeface="Cambria Math" panose="02040503050406030204" pitchFamily="18" charset="0"/>
                              <a:sym typeface="Wingdings" panose="05000000000000000000" pitchFamily="2" charset="2"/>
                            </a:rPr>
                            <m:t>𝑑𝐸</m:t>
                          </m:r>
                          <m:r>
                            <a:rPr lang="en-US" i="1">
                              <a:latin typeface="Cambria Math" panose="02040503050406030204" pitchFamily="18" charset="0"/>
                              <a:sym typeface="Wingdings" panose="05000000000000000000" pitchFamily="2" charset="2"/>
                            </a:rPr>
                            <m:t>′</m:t>
                          </m:r>
                        </m:e>
                      </m:nary>
                    </m:oMath>
                  </m:oMathPara>
                </a14:m>
                <a:endParaRPr lang="en-US" sz="1600" b="1" dirty="0">
                  <a:sym typeface="Wingdings" panose="05000000000000000000" pitchFamily="2" charset="2"/>
                </a:endParaRPr>
              </a:p>
              <a:p>
                <a:pPr>
                  <a:lnSpc>
                    <a:spcPct val="90000"/>
                  </a:lnSpc>
                </a:pPr>
                <a:r>
                  <a:rPr lang="en-US" sz="1600" b="1" dirty="0">
                    <a:sym typeface="Wingdings" panose="05000000000000000000" pitchFamily="2" charset="2"/>
                  </a:rPr>
                  <a:t>The neutron balance equation in energy then is:</a:t>
                </a:r>
              </a:p>
              <a:p>
                <a:pPr marL="0" indent="0">
                  <a:lnSpc>
                    <a:spcPct val="90000"/>
                  </a:lnSpc>
                  <a:buNone/>
                </a:pPr>
                <a14:m>
                  <m:oMathPara xmlns:m="http://schemas.openxmlformats.org/officeDocument/2006/math">
                    <m:oMathParaPr>
                      <m:jc m:val="center"/>
                    </m:oMathParaPr>
                    <m:oMath xmlns:m="http://schemas.openxmlformats.org/officeDocument/2006/math">
                      <m:r>
                        <a:rPr lang="en-US" sz="1600" i="1">
                          <a:latin typeface="Cambria Math" panose="02040503050406030204" pitchFamily="18" charset="0"/>
                          <a:sym typeface="Wingdings" panose="05000000000000000000" pitchFamily="2" charset="2"/>
                        </a:rPr>
                        <m:t>𝜑</m:t>
                      </m:r>
                      <m:d>
                        <m:dPr>
                          <m:ctrlPr>
                            <a:rPr lang="en-US" sz="1600" i="1">
                              <a:latin typeface="Cambria Math" panose="02040503050406030204" pitchFamily="18" charset="0"/>
                              <a:sym typeface="Wingdings" panose="05000000000000000000" pitchFamily="2" charset="2"/>
                            </a:rPr>
                          </m:ctrlPr>
                        </m:dPr>
                        <m:e>
                          <m:r>
                            <a:rPr lang="en-US" sz="1600" i="1">
                              <a:latin typeface="Cambria Math" panose="02040503050406030204" pitchFamily="18" charset="0"/>
                              <a:sym typeface="Wingdings" panose="05000000000000000000" pitchFamily="2" charset="2"/>
                            </a:rPr>
                            <m:t>𝐸</m:t>
                          </m:r>
                        </m:e>
                      </m:d>
                      <m:sSub>
                        <m:sSubPr>
                          <m:ctrlPr>
                            <a:rPr lang="en-US" sz="1600" i="1">
                              <a:latin typeface="Cambria Math" panose="02040503050406030204" pitchFamily="18" charset="0"/>
                              <a:sym typeface="Wingdings" panose="05000000000000000000" pitchFamily="2" charset="2"/>
                            </a:rPr>
                          </m:ctrlPr>
                        </m:sSubPr>
                        <m:e>
                          <m:r>
                            <m:rPr>
                              <m:sty m:val="p"/>
                            </m:rPr>
                            <a:rPr lang="en-US" sz="1600">
                              <a:latin typeface="Cambria Math" panose="02040503050406030204" pitchFamily="18" charset="0"/>
                              <a:sym typeface="Wingdings" panose="05000000000000000000" pitchFamily="2" charset="2"/>
                            </a:rPr>
                            <m:t>Σ</m:t>
                          </m:r>
                        </m:e>
                        <m:sub>
                          <m:r>
                            <a:rPr lang="en-US" sz="1600" i="1">
                              <a:latin typeface="Cambria Math" panose="02040503050406030204" pitchFamily="18" charset="0"/>
                              <a:sym typeface="Wingdings" panose="05000000000000000000" pitchFamily="2" charset="2"/>
                            </a:rPr>
                            <m:t>𝑡</m:t>
                          </m:r>
                        </m:sub>
                      </m:sSub>
                      <m:d>
                        <m:dPr>
                          <m:ctrlPr>
                            <a:rPr lang="en-US" sz="1600" i="1">
                              <a:latin typeface="Cambria Math" panose="02040503050406030204" pitchFamily="18" charset="0"/>
                              <a:sym typeface="Wingdings" panose="05000000000000000000" pitchFamily="2" charset="2"/>
                            </a:rPr>
                          </m:ctrlPr>
                        </m:dPr>
                        <m:e>
                          <m:r>
                            <a:rPr lang="en-US" sz="1600" i="1">
                              <a:latin typeface="Cambria Math" panose="02040503050406030204" pitchFamily="18" charset="0"/>
                              <a:sym typeface="Wingdings" panose="05000000000000000000" pitchFamily="2" charset="2"/>
                            </a:rPr>
                            <m:t>𝐸</m:t>
                          </m:r>
                        </m:e>
                      </m:d>
                      <m:r>
                        <a:rPr lang="en-US" sz="1600" b="0" i="1" smtClean="0">
                          <a:latin typeface="Cambria Math" panose="02040503050406030204" pitchFamily="18" charset="0"/>
                          <a:sym typeface="Wingdings" panose="05000000000000000000" pitchFamily="2" charset="2"/>
                        </a:rPr>
                        <m:t>=</m:t>
                      </m:r>
                      <m:r>
                        <a:rPr lang="en-US" sz="1600" i="1">
                          <a:latin typeface="Cambria Math" panose="02040503050406030204" pitchFamily="18" charset="0"/>
                          <a:sym typeface="Wingdings" panose="05000000000000000000" pitchFamily="2" charset="2"/>
                        </a:rPr>
                        <m:t>𝜒</m:t>
                      </m:r>
                      <m:d>
                        <m:dPr>
                          <m:ctrlPr>
                            <a:rPr lang="en-US" sz="1600" i="1">
                              <a:latin typeface="Cambria Math" panose="02040503050406030204" pitchFamily="18" charset="0"/>
                              <a:sym typeface="Wingdings" panose="05000000000000000000" pitchFamily="2" charset="2"/>
                            </a:rPr>
                          </m:ctrlPr>
                        </m:dPr>
                        <m:e>
                          <m:r>
                            <a:rPr lang="en-US" sz="1600" i="1">
                              <a:latin typeface="Cambria Math" panose="02040503050406030204" pitchFamily="18" charset="0"/>
                              <a:sym typeface="Wingdings" panose="05000000000000000000" pitchFamily="2" charset="2"/>
                            </a:rPr>
                            <m:t>𝐸</m:t>
                          </m:r>
                        </m:e>
                      </m:d>
                      <m:sSubSup>
                        <m:sSubSupPr>
                          <m:ctrlPr>
                            <a:rPr lang="en-US" sz="1600" i="1">
                              <a:latin typeface="Cambria Math" panose="02040503050406030204" pitchFamily="18" charset="0"/>
                              <a:sym typeface="Wingdings" panose="05000000000000000000" pitchFamily="2" charset="2"/>
                            </a:rPr>
                          </m:ctrlPr>
                        </m:sSubSupPr>
                        <m:e>
                          <m:r>
                            <a:rPr lang="en-US" sz="1600" i="1">
                              <a:latin typeface="Cambria Math" panose="02040503050406030204" pitchFamily="18" charset="0"/>
                              <a:sym typeface="Wingdings" panose="05000000000000000000" pitchFamily="2" charset="2"/>
                            </a:rPr>
                            <m:t>𝑠</m:t>
                          </m:r>
                        </m:e>
                        <m:sub>
                          <m:r>
                            <a:rPr lang="en-US" sz="1600" i="1">
                              <a:latin typeface="Cambria Math" panose="02040503050406030204" pitchFamily="18" charset="0"/>
                              <a:sym typeface="Wingdings" panose="05000000000000000000" pitchFamily="2" charset="2"/>
                            </a:rPr>
                            <m:t>𝑓</m:t>
                          </m:r>
                        </m:sub>
                        <m:sup>
                          <m:r>
                            <a:rPr lang="en-US" sz="1600" i="1">
                              <a:latin typeface="Cambria Math" panose="02040503050406030204" pitchFamily="18" charset="0"/>
                              <a:sym typeface="Wingdings" panose="05000000000000000000" pitchFamily="2" charset="2"/>
                            </a:rPr>
                            <m:t>′′′</m:t>
                          </m:r>
                        </m:sup>
                      </m:sSubSup>
                      <m:r>
                        <a:rPr lang="en-US" sz="1600" b="0" i="1" smtClean="0">
                          <a:latin typeface="Cambria Math" panose="02040503050406030204" pitchFamily="18" charset="0"/>
                          <a:sym typeface="Wingdings" panose="05000000000000000000" pitchFamily="2" charset="2"/>
                        </a:rPr>
                        <m:t>+</m:t>
                      </m:r>
                      <m:nary>
                        <m:naryPr>
                          <m:ctrlPr>
                            <a:rPr lang="en-US" sz="1600" i="1">
                              <a:latin typeface="Cambria Math" panose="02040503050406030204" pitchFamily="18" charset="0"/>
                              <a:sym typeface="Wingdings" panose="05000000000000000000" pitchFamily="2" charset="2"/>
                            </a:rPr>
                          </m:ctrlPr>
                        </m:naryPr>
                        <m:sub>
                          <m:r>
                            <m:rPr>
                              <m:brk m:alnAt="23"/>
                            </m:rPr>
                            <a:rPr lang="en-US" sz="1600" i="1">
                              <a:latin typeface="Cambria Math" panose="02040503050406030204" pitchFamily="18" charset="0"/>
                              <a:sym typeface="Wingdings" panose="05000000000000000000" pitchFamily="2" charset="2"/>
                            </a:rPr>
                            <m:t>0</m:t>
                          </m:r>
                        </m:sub>
                        <m:sup>
                          <m:r>
                            <a:rPr lang="en-US" sz="1600" i="1">
                              <a:latin typeface="Cambria Math" panose="02040503050406030204" pitchFamily="18" charset="0"/>
                              <a:sym typeface="Wingdings" panose="05000000000000000000" pitchFamily="2" charset="2"/>
                            </a:rPr>
                            <m:t>∞</m:t>
                          </m:r>
                        </m:sup>
                        <m:e>
                          <m:r>
                            <a:rPr lang="en-US" sz="1600" i="1">
                              <a:latin typeface="Cambria Math" panose="02040503050406030204" pitchFamily="18" charset="0"/>
                              <a:sym typeface="Wingdings" panose="05000000000000000000" pitchFamily="2" charset="2"/>
                            </a:rPr>
                            <m:t>𝑝</m:t>
                          </m:r>
                          <m:d>
                            <m:dPr>
                              <m:ctrlPr>
                                <a:rPr lang="en-US" sz="1600" i="1">
                                  <a:latin typeface="Cambria Math" panose="02040503050406030204" pitchFamily="18" charset="0"/>
                                  <a:sym typeface="Wingdings" panose="05000000000000000000" pitchFamily="2" charset="2"/>
                                </a:rPr>
                              </m:ctrlPr>
                            </m:dPr>
                            <m:e>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𝐸</m:t>
                                  </m:r>
                                </m:e>
                                <m:sup>
                                  <m:r>
                                    <a:rPr lang="en-US" sz="1600" i="1">
                                      <a:latin typeface="Cambria Math" panose="02040503050406030204" pitchFamily="18" charset="0"/>
                                      <a:sym typeface="Wingdings" panose="05000000000000000000" pitchFamily="2" charset="2"/>
                                    </a:rPr>
                                    <m:t>′</m:t>
                                  </m:r>
                                </m:sup>
                              </m:sSup>
                              <m:r>
                                <a:rPr lang="en-US" sz="1600" i="1">
                                  <a:latin typeface="Cambria Math" panose="02040503050406030204" pitchFamily="18" charset="0"/>
                                  <a:sym typeface="Wingdings" panose="05000000000000000000" pitchFamily="2" charset="2"/>
                                </a:rPr>
                                <m:t>→</m:t>
                              </m:r>
                              <m:r>
                                <a:rPr lang="en-US" sz="1600" i="1">
                                  <a:latin typeface="Cambria Math" panose="02040503050406030204" pitchFamily="18" charset="0"/>
                                  <a:sym typeface="Wingdings" panose="05000000000000000000" pitchFamily="2" charset="2"/>
                                </a:rPr>
                                <m:t>𝐸</m:t>
                              </m:r>
                            </m:e>
                          </m:d>
                          <m:sSub>
                            <m:sSubPr>
                              <m:ctrlPr>
                                <a:rPr lang="en-US" sz="1600" i="1">
                                  <a:latin typeface="Cambria Math" panose="02040503050406030204" pitchFamily="18" charset="0"/>
                                  <a:sym typeface="Wingdings" panose="05000000000000000000" pitchFamily="2" charset="2"/>
                                </a:rPr>
                              </m:ctrlPr>
                            </m:sSubPr>
                            <m:e>
                              <m:r>
                                <m:rPr>
                                  <m:sty m:val="p"/>
                                </m:rPr>
                                <a:rPr lang="en-US" sz="1600">
                                  <a:latin typeface="Cambria Math" panose="02040503050406030204" pitchFamily="18" charset="0"/>
                                  <a:sym typeface="Wingdings" panose="05000000000000000000" pitchFamily="2" charset="2"/>
                                </a:rPr>
                                <m:t>Σ</m:t>
                              </m:r>
                            </m:e>
                            <m:sub>
                              <m:r>
                                <a:rPr lang="en-US" sz="1600" i="1">
                                  <a:latin typeface="Cambria Math" panose="02040503050406030204" pitchFamily="18" charset="0"/>
                                  <a:sym typeface="Wingdings" panose="05000000000000000000" pitchFamily="2" charset="2"/>
                                </a:rPr>
                                <m:t>𝑠</m:t>
                              </m:r>
                            </m:sub>
                          </m:sSub>
                          <m:d>
                            <m:dPr>
                              <m:ctrlPr>
                                <a:rPr lang="en-US" sz="1600" i="1">
                                  <a:latin typeface="Cambria Math" panose="02040503050406030204" pitchFamily="18" charset="0"/>
                                  <a:sym typeface="Wingdings" panose="05000000000000000000" pitchFamily="2" charset="2"/>
                                </a:rPr>
                              </m:ctrlPr>
                            </m:dPr>
                            <m:e>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𝐸</m:t>
                                  </m:r>
                                </m:e>
                                <m:sup>
                                  <m:r>
                                    <a:rPr lang="en-US" sz="1600" i="1">
                                      <a:latin typeface="Cambria Math" panose="02040503050406030204" pitchFamily="18" charset="0"/>
                                      <a:sym typeface="Wingdings" panose="05000000000000000000" pitchFamily="2" charset="2"/>
                                    </a:rPr>
                                    <m:t>′</m:t>
                                  </m:r>
                                </m:sup>
                              </m:sSup>
                            </m:e>
                          </m:d>
                          <m:r>
                            <a:rPr lang="en-US" sz="1600" i="1">
                              <a:latin typeface="Cambria Math" panose="02040503050406030204" pitchFamily="18" charset="0"/>
                              <a:sym typeface="Wingdings" panose="05000000000000000000" pitchFamily="2" charset="2"/>
                            </a:rPr>
                            <m:t>𝜑</m:t>
                          </m:r>
                          <m:d>
                            <m:dPr>
                              <m:ctrlPr>
                                <a:rPr lang="en-US" sz="1600" i="1">
                                  <a:latin typeface="Cambria Math" panose="02040503050406030204" pitchFamily="18" charset="0"/>
                                  <a:sym typeface="Wingdings" panose="05000000000000000000" pitchFamily="2" charset="2"/>
                                </a:rPr>
                              </m:ctrlPr>
                            </m:dPr>
                            <m:e>
                              <m:sSup>
                                <m:sSupPr>
                                  <m:ctrlPr>
                                    <a:rPr lang="en-US" sz="1600" i="1">
                                      <a:latin typeface="Cambria Math" panose="02040503050406030204" pitchFamily="18" charset="0"/>
                                      <a:sym typeface="Wingdings" panose="05000000000000000000" pitchFamily="2" charset="2"/>
                                    </a:rPr>
                                  </m:ctrlPr>
                                </m:sSupPr>
                                <m:e>
                                  <m:r>
                                    <a:rPr lang="en-US" sz="1600" i="1">
                                      <a:latin typeface="Cambria Math" panose="02040503050406030204" pitchFamily="18" charset="0"/>
                                      <a:sym typeface="Wingdings" panose="05000000000000000000" pitchFamily="2" charset="2"/>
                                    </a:rPr>
                                    <m:t>𝐸</m:t>
                                  </m:r>
                                </m:e>
                                <m:sup>
                                  <m:r>
                                    <a:rPr lang="en-US" sz="1600" i="1">
                                      <a:latin typeface="Cambria Math" panose="02040503050406030204" pitchFamily="18" charset="0"/>
                                      <a:sym typeface="Wingdings" panose="05000000000000000000" pitchFamily="2" charset="2"/>
                                    </a:rPr>
                                    <m:t>′</m:t>
                                  </m:r>
                                </m:sup>
                              </m:sSup>
                            </m:e>
                          </m:d>
                          <m:r>
                            <a:rPr lang="en-US" sz="1600" i="1">
                              <a:latin typeface="Cambria Math" panose="02040503050406030204" pitchFamily="18" charset="0"/>
                              <a:sym typeface="Wingdings" panose="05000000000000000000" pitchFamily="2" charset="2"/>
                            </a:rPr>
                            <m:t>𝑑𝐸</m:t>
                          </m:r>
                          <m:r>
                            <a:rPr lang="en-US" sz="1600" i="1">
                              <a:latin typeface="Cambria Math" panose="02040503050406030204" pitchFamily="18" charset="0"/>
                              <a:sym typeface="Wingdings" panose="05000000000000000000" pitchFamily="2" charset="2"/>
                            </a:rPr>
                            <m:t>′</m:t>
                          </m:r>
                        </m:e>
                      </m:nary>
                    </m:oMath>
                  </m:oMathPara>
                </a14:m>
                <a:endParaRPr lang="en-US" sz="1600" b="1" dirty="0">
                  <a:sym typeface="Wingdings" panose="05000000000000000000" pitchFamily="2" charset="2"/>
                </a:endParaRPr>
              </a:p>
              <a:p>
                <a:pPr>
                  <a:lnSpc>
                    <a:spcPct val="90000"/>
                  </a:lnSpc>
                </a:pPr>
                <a:endParaRPr lang="en-US" dirty="0">
                  <a:sym typeface="Wingdings" panose="05000000000000000000" pitchFamily="2" charset="2"/>
                </a:endParaRPr>
              </a:p>
            </p:txBody>
          </p:sp>
        </mc:Choice>
        <mc:Fallback>
          <p:sp>
            <p:nvSpPr>
              <p:cNvPr id="4" name="Content Placeholder 3">
                <a:extLst>
                  <a:ext uri="{FF2B5EF4-FFF2-40B4-BE49-F238E27FC236}">
                    <a16:creationId xmlns:a16="http://schemas.microsoft.com/office/drawing/2014/main" id="{D0A9DF8F-BE4D-43DF-9C0E-1FC4F5CD0775}"/>
                  </a:ext>
                </a:extLst>
              </p:cNvPr>
              <p:cNvSpPr>
                <a:spLocks noGrp="1" noRot="1" noChangeAspect="1" noMove="1" noResize="1" noEditPoints="1" noAdjustHandles="1" noChangeArrowheads="1" noChangeShapeType="1" noTextEdit="1"/>
              </p:cNvSpPr>
              <p:nvPr>
                <p:ph idx="1"/>
              </p:nvPr>
            </p:nvSpPr>
            <p:spPr>
              <a:xfrm>
                <a:off x="769692" y="889025"/>
                <a:ext cx="10370889" cy="5623245"/>
              </a:xfrm>
              <a:blipFill>
                <a:blip r:embed="rId2"/>
                <a:stretch>
                  <a:fillRect l="-235" t="-2386" r="-705"/>
                </a:stretch>
              </a:blipFill>
            </p:spPr>
            <p:txBody>
              <a:bodyPr/>
              <a:lstStyle/>
              <a:p>
                <a:r>
                  <a:rPr lang="en-US">
                    <a:noFill/>
                  </a:rPr>
                  <a:t> </a:t>
                </a:r>
              </a:p>
            </p:txBody>
          </p:sp>
        </mc:Fallback>
      </mc:AlternateContent>
    </p:spTree>
    <p:extLst>
      <p:ext uri="{BB962C8B-B14F-4D97-AF65-F5344CB8AC3E}">
        <p14:creationId xmlns:p14="http://schemas.microsoft.com/office/powerpoint/2010/main" val="3256518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694191" y="164347"/>
            <a:ext cx="8172972" cy="565495"/>
          </a:xfrm>
        </p:spPr>
        <p:txBody>
          <a:bodyPr>
            <a:normAutofit fontScale="90000"/>
          </a:bodyPr>
          <a:lstStyle/>
          <a:p>
            <a:r>
              <a:rPr lang="en-US" dirty="0"/>
              <a:t>MULTIPHYSICS PROBLEM INTRODUCTION</a:t>
            </a:r>
          </a:p>
        </p:txBody>
      </p:sp>
      <p:sp>
        <p:nvSpPr>
          <p:cNvPr id="4" name="Content Placeholder 3">
            <a:extLst>
              <a:ext uri="{FF2B5EF4-FFF2-40B4-BE49-F238E27FC236}">
                <a16:creationId xmlns:a16="http://schemas.microsoft.com/office/drawing/2014/main" id="{D0A9DF8F-BE4D-43DF-9C0E-1FC4F5CD0775}"/>
              </a:ext>
            </a:extLst>
          </p:cNvPr>
          <p:cNvSpPr>
            <a:spLocks noGrp="1"/>
          </p:cNvSpPr>
          <p:nvPr>
            <p:ph idx="1"/>
          </p:nvPr>
        </p:nvSpPr>
        <p:spPr>
          <a:xfrm>
            <a:off x="769692" y="889025"/>
            <a:ext cx="10370889" cy="5623245"/>
          </a:xfrm>
        </p:spPr>
        <p:txBody>
          <a:bodyPr>
            <a:normAutofit/>
          </a:bodyPr>
          <a:lstStyle/>
          <a:p>
            <a:pPr>
              <a:lnSpc>
                <a:spcPct val="90000"/>
              </a:lnSpc>
            </a:pPr>
            <a:r>
              <a:rPr lang="en-US" sz="1600" dirty="0"/>
              <a:t>See PDF</a:t>
            </a:r>
            <a:endParaRPr lang="en-US" sz="1400" dirty="0"/>
          </a:p>
          <a:p>
            <a:pPr marL="0" indent="0">
              <a:lnSpc>
                <a:spcPct val="90000"/>
              </a:lnSpc>
              <a:buNone/>
            </a:pPr>
            <a:endParaRPr lang="en-US" sz="1600" dirty="0"/>
          </a:p>
          <a:p>
            <a:pPr>
              <a:lnSpc>
                <a:spcPct val="90000"/>
              </a:lnSpc>
            </a:pPr>
            <a:endParaRPr lang="en-US" sz="1600" dirty="0">
              <a:sym typeface="Wingdings" panose="05000000000000000000" pitchFamily="2" charset="2"/>
            </a:endParaRPr>
          </a:p>
          <a:p>
            <a:pPr>
              <a:lnSpc>
                <a:spcPct val="90000"/>
              </a:lnSpc>
            </a:pPr>
            <a:endParaRPr lang="en-US" sz="1600" dirty="0">
              <a:sym typeface="Wingdings" panose="05000000000000000000" pitchFamily="2" charset="2"/>
            </a:endParaRPr>
          </a:p>
        </p:txBody>
      </p:sp>
    </p:spTree>
    <p:extLst>
      <p:ext uri="{BB962C8B-B14F-4D97-AF65-F5344CB8AC3E}">
        <p14:creationId xmlns:p14="http://schemas.microsoft.com/office/powerpoint/2010/main" val="2290014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261257" y="167602"/>
            <a:ext cx="8176225" cy="634831"/>
          </a:xfrm>
        </p:spPr>
        <p:txBody>
          <a:bodyPr>
            <a:normAutofit/>
          </a:bodyPr>
          <a:lstStyle/>
          <a:p>
            <a:pPr>
              <a:lnSpc>
                <a:spcPct val="90000"/>
              </a:lnSpc>
            </a:pPr>
            <a:r>
              <a:rPr lang="en-US" sz="2500" dirty="0"/>
              <a:t>references</a:t>
            </a:r>
          </a:p>
        </p:txBody>
      </p:sp>
      <p:sp>
        <p:nvSpPr>
          <p:cNvPr id="4" name="Content Placeholder 3">
            <a:extLst>
              <a:ext uri="{FF2B5EF4-FFF2-40B4-BE49-F238E27FC236}">
                <a16:creationId xmlns:a16="http://schemas.microsoft.com/office/drawing/2014/main" id="{D0A9DF8F-BE4D-43DF-9C0E-1FC4F5CD0775}"/>
              </a:ext>
            </a:extLst>
          </p:cNvPr>
          <p:cNvSpPr>
            <a:spLocks noGrp="1"/>
          </p:cNvSpPr>
          <p:nvPr>
            <p:ph idx="1"/>
          </p:nvPr>
        </p:nvSpPr>
        <p:spPr>
          <a:xfrm>
            <a:off x="845192" y="936657"/>
            <a:ext cx="10664503" cy="5687735"/>
          </a:xfrm>
        </p:spPr>
        <p:txBody>
          <a:bodyPr>
            <a:normAutofit/>
          </a:bodyPr>
          <a:lstStyle/>
          <a:p>
            <a:pPr>
              <a:lnSpc>
                <a:spcPct val="90000"/>
              </a:lnSpc>
            </a:pPr>
            <a:r>
              <a:rPr lang="en-US" dirty="0">
                <a:sym typeface="Wingdings" panose="05000000000000000000" pitchFamily="2" charset="2"/>
              </a:rPr>
              <a:t>Lewis</a:t>
            </a:r>
          </a:p>
          <a:p>
            <a:pPr marL="457200" lvl="1" indent="0">
              <a:lnSpc>
                <a:spcPct val="90000"/>
              </a:lnSpc>
              <a:buNone/>
            </a:pPr>
            <a:endParaRPr lang="en-US" dirty="0">
              <a:sym typeface="Wingdings" panose="05000000000000000000" pitchFamily="2" charset="2"/>
            </a:endParaRPr>
          </a:p>
        </p:txBody>
      </p:sp>
    </p:spTree>
    <p:extLst>
      <p:ext uri="{BB962C8B-B14F-4D97-AF65-F5344CB8AC3E}">
        <p14:creationId xmlns:p14="http://schemas.microsoft.com/office/powerpoint/2010/main" val="3218031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261257" y="167602"/>
            <a:ext cx="8176225" cy="634831"/>
          </a:xfrm>
        </p:spPr>
        <p:txBody>
          <a:bodyPr>
            <a:normAutofit/>
          </a:bodyPr>
          <a:lstStyle/>
          <a:p>
            <a:pPr>
              <a:lnSpc>
                <a:spcPct val="90000"/>
              </a:lnSpc>
            </a:pPr>
            <a:r>
              <a:rPr lang="en-US" sz="2500" dirty="0"/>
              <a:t>Ch-3: neutron distributions in energy</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D0A9DF8F-BE4D-43DF-9C0E-1FC4F5CD0775}"/>
                  </a:ext>
                </a:extLst>
              </p:cNvPr>
              <p:cNvSpPr>
                <a:spLocks noGrp="1"/>
              </p:cNvSpPr>
              <p:nvPr>
                <p:ph idx="1"/>
              </p:nvPr>
            </p:nvSpPr>
            <p:spPr>
              <a:xfrm>
                <a:off x="845192" y="936657"/>
                <a:ext cx="10664503" cy="5687735"/>
              </a:xfrm>
            </p:spPr>
            <p:txBody>
              <a:bodyPr>
                <a:normAutofit lnSpcReduction="10000"/>
              </a:bodyPr>
              <a:lstStyle/>
              <a:p>
                <a:pPr>
                  <a:lnSpc>
                    <a:spcPct val="90000"/>
                  </a:lnSpc>
                </a:pPr>
                <a:r>
                  <a:rPr lang="en-US" dirty="0">
                    <a:sym typeface="Wingdings" panose="05000000000000000000" pitchFamily="2" charset="2"/>
                  </a:rPr>
                  <a:t>We introduced the concept of multiplication factor, </a:t>
                </a:r>
                <a14:m>
                  <m:oMath xmlns:m="http://schemas.openxmlformats.org/officeDocument/2006/math">
                    <m:r>
                      <a:rPr lang="en-US" b="0" i="1" smtClean="0">
                        <a:latin typeface="Cambria Math" panose="02040503050406030204" pitchFamily="18" charset="0"/>
                        <a:sym typeface="Wingdings" panose="05000000000000000000" pitchFamily="2" charset="2"/>
                      </a:rPr>
                      <m:t>𝑘</m:t>
                    </m:r>
                  </m:oMath>
                </a14:m>
                <a:r>
                  <a:rPr lang="en-US" dirty="0">
                    <a:sym typeface="Wingdings" panose="05000000000000000000" pitchFamily="2" charset="2"/>
                  </a:rPr>
                  <a:t>.</a:t>
                </a:r>
              </a:p>
              <a:p>
                <a:pPr>
                  <a:lnSpc>
                    <a:spcPct val="90000"/>
                  </a:lnSpc>
                </a:pPr>
                <a:r>
                  <a:rPr lang="en-US" dirty="0">
                    <a:sym typeface="Wingdings" panose="05000000000000000000" pitchFamily="2" charset="2"/>
                  </a:rPr>
                  <a:t>The value of multiplication factor essentially depends on neutron interactions.</a:t>
                </a:r>
              </a:p>
              <a:p>
                <a:pPr>
                  <a:lnSpc>
                    <a:spcPct val="90000"/>
                  </a:lnSpc>
                </a:pPr>
                <a:r>
                  <a:rPr lang="en-US" dirty="0">
                    <a:sym typeface="Wingdings" panose="05000000000000000000" pitchFamily="2" charset="2"/>
                  </a:rPr>
                  <a:t>Neutron interactions depend on several factors…neutron energy being the primary factor. </a:t>
                </a:r>
              </a:p>
              <a:p>
                <a:pPr>
                  <a:lnSpc>
                    <a:spcPct val="90000"/>
                  </a:lnSpc>
                </a:pPr>
                <a:r>
                  <a:rPr lang="en-US" dirty="0">
                    <a:sym typeface="Wingdings" panose="05000000000000000000" pitchFamily="2" charset="2"/>
                  </a:rPr>
                  <a:t>For neutrons to interact, we need something to interact with. Another factor is target material composition. </a:t>
                </a:r>
              </a:p>
              <a:p>
                <a:pPr>
                  <a:lnSpc>
                    <a:spcPct val="90000"/>
                  </a:lnSpc>
                </a:pPr>
                <a:r>
                  <a:rPr lang="en-US" dirty="0">
                    <a:sym typeface="Wingdings" panose="05000000000000000000" pitchFamily="2" charset="2"/>
                  </a:rPr>
                  <a:t>We talk a little more about neutron energetics and important target material properties in this Ch. </a:t>
                </a:r>
              </a:p>
              <a:p>
                <a:pPr>
                  <a:lnSpc>
                    <a:spcPct val="90000"/>
                  </a:lnSpc>
                </a:pPr>
                <a:r>
                  <a:rPr lang="en-US" dirty="0">
                    <a:sym typeface="Wingdings" panose="05000000000000000000" pitchFamily="2" charset="2"/>
                  </a:rPr>
                  <a:t>We make two main assumptions</a:t>
                </a:r>
              </a:p>
              <a:p>
                <a:pPr lvl="1">
                  <a:lnSpc>
                    <a:spcPct val="90000"/>
                  </a:lnSpc>
                </a:pPr>
                <a:r>
                  <a:rPr lang="en-US" dirty="0">
                    <a:sym typeface="Wingdings" panose="05000000000000000000" pitchFamily="2" charset="2"/>
                  </a:rPr>
                  <a:t>Neutrons are produced instantaneously (in reactors there are two neutron sources – fission neutrons and neutrons from decay of fission products. Fission neutrons are produced instantaneously but neutrons from decay according to characteristic decay constant…in this chapter we consider case with only instantaneously produced neutrons…we will expand our study to incorporate delayed neutrons in a later chapter)</a:t>
                </a:r>
              </a:p>
              <a:p>
                <a:pPr lvl="1">
                  <a:lnSpc>
                    <a:spcPct val="90000"/>
                  </a:lnSpc>
                </a:pPr>
                <a:r>
                  <a:rPr lang="en-US" dirty="0">
                    <a:sym typeface="Wingdings" panose="05000000000000000000" pitchFamily="2" charset="2"/>
                  </a:rPr>
                  <a:t>Spatial effects are integrated out and don’t need to consider them…we defer study of spatial effects to the second half of this course</a:t>
                </a:r>
              </a:p>
              <a:p>
                <a:pPr lvl="1">
                  <a:lnSpc>
                    <a:spcPct val="90000"/>
                  </a:lnSpc>
                </a:pPr>
                <a:endParaRPr lang="en-US" dirty="0">
                  <a:sym typeface="Wingdings" panose="05000000000000000000" pitchFamily="2" charset="2"/>
                </a:endParaRPr>
              </a:p>
              <a:p>
                <a:pPr>
                  <a:lnSpc>
                    <a:spcPct val="90000"/>
                  </a:lnSpc>
                </a:pPr>
                <a:r>
                  <a:rPr lang="en-US" dirty="0">
                    <a:sym typeface="Wingdings" panose="05000000000000000000" pitchFamily="2" charset="2"/>
                  </a:rPr>
                  <a:t>We go by the book here… we talk about:</a:t>
                </a:r>
              </a:p>
              <a:p>
                <a:pPr lvl="1">
                  <a:lnSpc>
                    <a:spcPct val="90000"/>
                  </a:lnSpc>
                </a:pPr>
                <a:r>
                  <a:rPr lang="en-US" dirty="0">
                    <a:sym typeface="Wingdings" panose="05000000000000000000" pitchFamily="2" charset="2"/>
                  </a:rPr>
                  <a:t>Properties of nuclear fuel and moderator material</a:t>
                </a:r>
              </a:p>
              <a:p>
                <a:pPr lvl="1">
                  <a:lnSpc>
                    <a:spcPct val="90000"/>
                  </a:lnSpc>
                </a:pPr>
                <a:r>
                  <a:rPr lang="en-US" dirty="0">
                    <a:sym typeface="Wingdings" panose="05000000000000000000" pitchFamily="2" charset="2"/>
                  </a:rPr>
                  <a:t>Energy distribution of neutrons in reactors – more details on fast, slowing down, thermal neutrons</a:t>
                </a:r>
              </a:p>
              <a:p>
                <a:pPr lvl="1">
                  <a:lnSpc>
                    <a:spcPct val="90000"/>
                  </a:lnSpc>
                </a:pPr>
                <a:r>
                  <a:rPr lang="en-US" dirty="0">
                    <a:sym typeface="Wingdings" panose="05000000000000000000" pitchFamily="2" charset="2"/>
                  </a:rPr>
                  <a:t>Averaging of neutron cross-section over energy</a:t>
                </a:r>
              </a:p>
              <a:p>
                <a:pPr lvl="1">
                  <a:lnSpc>
                    <a:spcPct val="90000"/>
                  </a:lnSpc>
                </a:pPr>
                <a:r>
                  <a:rPr lang="en-US" dirty="0">
                    <a:sym typeface="Wingdings" panose="05000000000000000000" pitchFamily="2" charset="2"/>
                  </a:rPr>
                  <a:t>Neutron multiplication in terms of energy-averaged cross-sections</a:t>
                </a:r>
              </a:p>
              <a:p>
                <a:pPr marL="457200" lvl="1" indent="0">
                  <a:lnSpc>
                    <a:spcPct val="90000"/>
                  </a:lnSpc>
                  <a:buNone/>
                </a:pPr>
                <a:endParaRPr lang="en-US" dirty="0">
                  <a:sym typeface="Wingdings" panose="05000000000000000000" pitchFamily="2" charset="2"/>
                </a:endParaRPr>
              </a:p>
            </p:txBody>
          </p:sp>
        </mc:Choice>
        <mc:Fallback>
          <p:sp>
            <p:nvSpPr>
              <p:cNvPr id="4" name="Content Placeholder 3">
                <a:extLst>
                  <a:ext uri="{FF2B5EF4-FFF2-40B4-BE49-F238E27FC236}">
                    <a16:creationId xmlns:a16="http://schemas.microsoft.com/office/drawing/2014/main" id="{D0A9DF8F-BE4D-43DF-9C0E-1FC4F5CD0775}"/>
                  </a:ext>
                </a:extLst>
              </p:cNvPr>
              <p:cNvSpPr>
                <a:spLocks noGrp="1" noRot="1" noChangeAspect="1" noMove="1" noResize="1" noEditPoints="1" noAdjustHandles="1" noChangeArrowheads="1" noChangeShapeType="1" noTextEdit="1"/>
              </p:cNvSpPr>
              <p:nvPr>
                <p:ph idx="1"/>
              </p:nvPr>
            </p:nvSpPr>
            <p:spPr>
              <a:xfrm>
                <a:off x="845192" y="936657"/>
                <a:ext cx="10664503" cy="5687735"/>
              </a:xfrm>
              <a:blipFill>
                <a:blip r:embed="rId2"/>
                <a:stretch>
                  <a:fillRect l="-400" t="-2036" r="-743"/>
                </a:stretch>
              </a:blipFill>
            </p:spPr>
            <p:txBody>
              <a:bodyPr/>
              <a:lstStyle/>
              <a:p>
                <a:r>
                  <a:rPr lang="en-US">
                    <a:noFill/>
                  </a:rPr>
                  <a:t> </a:t>
                </a:r>
              </a:p>
            </p:txBody>
          </p:sp>
        </mc:Fallback>
      </mc:AlternateContent>
    </p:spTree>
    <p:extLst>
      <p:ext uri="{BB962C8B-B14F-4D97-AF65-F5344CB8AC3E}">
        <p14:creationId xmlns:p14="http://schemas.microsoft.com/office/powerpoint/2010/main" val="3805383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261257" y="167602"/>
            <a:ext cx="8176225" cy="634831"/>
          </a:xfrm>
        </p:spPr>
        <p:txBody>
          <a:bodyPr>
            <a:normAutofit/>
          </a:bodyPr>
          <a:lstStyle/>
          <a:p>
            <a:pPr>
              <a:lnSpc>
                <a:spcPct val="90000"/>
              </a:lnSpc>
            </a:pPr>
            <a:r>
              <a:rPr lang="en-US" sz="2500" dirty="0"/>
              <a:t>Ch-3 tentative schedule</a:t>
            </a:r>
          </a:p>
        </p:txBody>
      </p:sp>
      <p:sp>
        <p:nvSpPr>
          <p:cNvPr id="3" name="TextBox 2">
            <a:extLst>
              <a:ext uri="{FF2B5EF4-FFF2-40B4-BE49-F238E27FC236}">
                <a16:creationId xmlns:a16="http://schemas.microsoft.com/office/drawing/2014/main" id="{436A6BDC-E98C-4D94-9B16-9722F5028471}"/>
              </a:ext>
            </a:extLst>
          </p:cNvPr>
          <p:cNvSpPr txBox="1"/>
          <p:nvPr/>
        </p:nvSpPr>
        <p:spPr>
          <a:xfrm>
            <a:off x="6779491" y="1062182"/>
            <a:ext cx="3082190" cy="1865126"/>
          </a:xfrm>
          <a:prstGeom prst="rect">
            <a:avLst/>
          </a:prstGeom>
          <a:noFill/>
        </p:spPr>
        <p:txBody>
          <a:bodyPr wrap="none" rtlCol="0">
            <a:spAutoFit/>
          </a:bodyPr>
          <a:lstStyle/>
          <a:p>
            <a:pPr>
              <a:lnSpc>
                <a:spcPct val="90000"/>
              </a:lnSpc>
            </a:pPr>
            <a:r>
              <a:rPr lang="en-US" dirty="0">
                <a:sym typeface="Wingdings" panose="05000000000000000000" pitchFamily="2" charset="2"/>
              </a:rPr>
              <a:t>Monday</a:t>
            </a:r>
          </a:p>
          <a:p>
            <a:pPr marL="742950" lvl="1" indent="-285750">
              <a:lnSpc>
                <a:spcPct val="90000"/>
              </a:lnSpc>
              <a:buFont typeface="Arial" panose="020B0604020202020204" pitchFamily="34" charset="0"/>
              <a:buChar char="•"/>
            </a:pPr>
            <a:r>
              <a:rPr lang="en-US" dirty="0">
                <a:sym typeface="Wingdings" panose="05000000000000000000" pitchFamily="2" charset="2"/>
              </a:rPr>
              <a:t>Fast neutrons</a:t>
            </a:r>
          </a:p>
          <a:p>
            <a:pPr marL="742950" lvl="1" indent="-285750">
              <a:lnSpc>
                <a:spcPct val="90000"/>
              </a:lnSpc>
              <a:buFont typeface="Arial" panose="020B0604020202020204" pitchFamily="34" charset="0"/>
              <a:buChar char="•"/>
            </a:pPr>
            <a:r>
              <a:rPr lang="en-US" dirty="0">
                <a:sym typeface="Wingdings" panose="05000000000000000000" pitchFamily="2" charset="2"/>
              </a:rPr>
              <a:t>Neutron Slowing down</a:t>
            </a:r>
          </a:p>
          <a:p>
            <a:pPr marL="742950" lvl="1" indent="-285750">
              <a:lnSpc>
                <a:spcPct val="90000"/>
              </a:lnSpc>
              <a:buFont typeface="Arial" panose="020B0604020202020204" pitchFamily="34" charset="0"/>
              <a:buChar char="•"/>
            </a:pPr>
            <a:r>
              <a:rPr lang="en-US" dirty="0">
                <a:sym typeface="Wingdings" panose="05000000000000000000" pitchFamily="2" charset="2"/>
              </a:rPr>
              <a:t>Energy self-shielding</a:t>
            </a:r>
          </a:p>
          <a:p>
            <a:pPr marL="742950" lvl="1" indent="-285750">
              <a:lnSpc>
                <a:spcPct val="90000"/>
              </a:lnSpc>
              <a:buFont typeface="Arial" panose="020B0604020202020204" pitchFamily="34" charset="0"/>
              <a:buChar char="•"/>
            </a:pPr>
            <a:r>
              <a:rPr lang="en-US" dirty="0">
                <a:sym typeface="Wingdings" panose="05000000000000000000" pitchFamily="2" charset="2"/>
              </a:rPr>
              <a:t>Thermal neutrons</a:t>
            </a:r>
          </a:p>
          <a:p>
            <a:pPr marL="742950" lvl="1" indent="-285750">
              <a:lnSpc>
                <a:spcPct val="90000"/>
              </a:lnSpc>
              <a:buFont typeface="Arial" panose="020B0604020202020204" pitchFamily="34" charset="0"/>
              <a:buChar char="•"/>
            </a:pPr>
            <a:r>
              <a:rPr lang="en-US" dirty="0">
                <a:sym typeface="Wingdings" panose="05000000000000000000" pitchFamily="2" charset="2"/>
              </a:rPr>
              <a:t>Reactor spectra</a:t>
            </a:r>
          </a:p>
          <a:p>
            <a:endParaRPr lang="en-US" dirty="0"/>
          </a:p>
        </p:txBody>
      </p:sp>
      <p:sp>
        <p:nvSpPr>
          <p:cNvPr id="5" name="TextBox 4">
            <a:extLst>
              <a:ext uri="{FF2B5EF4-FFF2-40B4-BE49-F238E27FC236}">
                <a16:creationId xmlns:a16="http://schemas.microsoft.com/office/drawing/2014/main" id="{173FCCE4-DAFA-4238-98A0-B96898472AF4}"/>
              </a:ext>
            </a:extLst>
          </p:cNvPr>
          <p:cNvSpPr txBox="1"/>
          <p:nvPr/>
        </p:nvSpPr>
        <p:spPr>
          <a:xfrm>
            <a:off x="845193" y="3709092"/>
            <a:ext cx="4083490" cy="1588127"/>
          </a:xfrm>
          <a:prstGeom prst="rect">
            <a:avLst/>
          </a:prstGeom>
          <a:noFill/>
        </p:spPr>
        <p:txBody>
          <a:bodyPr wrap="none" rtlCol="0">
            <a:spAutoFit/>
          </a:bodyPr>
          <a:lstStyle/>
          <a:p>
            <a:pPr>
              <a:lnSpc>
                <a:spcPct val="90000"/>
              </a:lnSpc>
            </a:pPr>
            <a:r>
              <a:rPr lang="en-US" dirty="0">
                <a:sym typeface="Wingdings" panose="05000000000000000000" pitchFamily="2" charset="2"/>
              </a:rPr>
              <a:t>Wednesday</a:t>
            </a:r>
          </a:p>
          <a:p>
            <a:pPr marL="742950" lvl="1" indent="-285750">
              <a:lnSpc>
                <a:spcPct val="90000"/>
              </a:lnSpc>
              <a:buFont typeface="Arial" panose="020B0604020202020204" pitchFamily="34" charset="0"/>
              <a:buChar char="•"/>
            </a:pPr>
            <a:r>
              <a:rPr lang="en-US" dirty="0">
                <a:sym typeface="Wingdings" panose="05000000000000000000" pitchFamily="2" charset="2"/>
              </a:rPr>
              <a:t>Energy averaged reactor rates</a:t>
            </a:r>
          </a:p>
          <a:p>
            <a:pPr marL="742950" lvl="1" indent="-285750">
              <a:lnSpc>
                <a:spcPct val="90000"/>
              </a:lnSpc>
              <a:buFont typeface="Arial" panose="020B0604020202020204" pitchFamily="34" charset="0"/>
              <a:buChar char="•"/>
            </a:pPr>
            <a:r>
              <a:rPr lang="en-US" dirty="0">
                <a:sym typeface="Wingdings" panose="05000000000000000000" pitchFamily="2" charset="2"/>
              </a:rPr>
              <a:t>Fast cross section averages</a:t>
            </a:r>
          </a:p>
          <a:p>
            <a:pPr marL="742950" lvl="1" indent="-285750">
              <a:lnSpc>
                <a:spcPct val="90000"/>
              </a:lnSpc>
              <a:buFont typeface="Arial" panose="020B0604020202020204" pitchFamily="34" charset="0"/>
              <a:buChar char="•"/>
            </a:pPr>
            <a:r>
              <a:rPr lang="en-US" dirty="0">
                <a:sym typeface="Wingdings" panose="05000000000000000000" pitchFamily="2" charset="2"/>
              </a:rPr>
              <a:t>Resonance cross section averages</a:t>
            </a:r>
          </a:p>
          <a:p>
            <a:pPr marL="742950" lvl="1" indent="-285750">
              <a:lnSpc>
                <a:spcPct val="90000"/>
              </a:lnSpc>
              <a:buFont typeface="Arial" panose="020B0604020202020204" pitchFamily="34" charset="0"/>
              <a:buChar char="•"/>
            </a:pPr>
            <a:r>
              <a:rPr lang="en-US" dirty="0">
                <a:sym typeface="Wingdings" panose="05000000000000000000" pitchFamily="2" charset="2"/>
              </a:rPr>
              <a:t>Thermal cross section averages</a:t>
            </a:r>
          </a:p>
          <a:p>
            <a:pPr marL="742950" lvl="1" indent="-285750">
              <a:lnSpc>
                <a:spcPct val="90000"/>
              </a:lnSpc>
              <a:buFont typeface="Arial" panose="020B0604020202020204" pitchFamily="34" charset="0"/>
              <a:buChar char="•"/>
            </a:pPr>
            <a:r>
              <a:rPr lang="en-US" dirty="0">
                <a:sym typeface="Wingdings" panose="05000000000000000000" pitchFamily="2" charset="2"/>
              </a:rPr>
              <a:t>Infinite medium multiplication</a:t>
            </a:r>
          </a:p>
        </p:txBody>
      </p:sp>
      <p:sp>
        <p:nvSpPr>
          <p:cNvPr id="6" name="TextBox 5">
            <a:extLst>
              <a:ext uri="{FF2B5EF4-FFF2-40B4-BE49-F238E27FC236}">
                <a16:creationId xmlns:a16="http://schemas.microsoft.com/office/drawing/2014/main" id="{B7117FF4-E632-4A3B-96F6-27584C81C3B2}"/>
              </a:ext>
            </a:extLst>
          </p:cNvPr>
          <p:cNvSpPr txBox="1"/>
          <p:nvPr/>
        </p:nvSpPr>
        <p:spPr>
          <a:xfrm>
            <a:off x="6779491" y="3709092"/>
            <a:ext cx="3794950" cy="1366528"/>
          </a:xfrm>
          <a:prstGeom prst="rect">
            <a:avLst/>
          </a:prstGeom>
          <a:noFill/>
        </p:spPr>
        <p:txBody>
          <a:bodyPr wrap="square" rtlCol="0">
            <a:spAutoFit/>
          </a:bodyPr>
          <a:lstStyle/>
          <a:p>
            <a:pPr>
              <a:lnSpc>
                <a:spcPct val="90000"/>
              </a:lnSpc>
            </a:pPr>
            <a:r>
              <a:rPr lang="en-US" dirty="0">
                <a:sym typeface="Wingdings" panose="05000000000000000000" pitchFamily="2" charset="2"/>
              </a:rPr>
              <a:t>Friday</a:t>
            </a:r>
          </a:p>
          <a:p>
            <a:pPr marL="742950" lvl="1" indent="-285750">
              <a:lnSpc>
                <a:spcPct val="90000"/>
              </a:lnSpc>
              <a:buFont typeface="Arial" panose="020B0604020202020204" pitchFamily="34" charset="0"/>
              <a:buChar char="•"/>
            </a:pPr>
            <a:r>
              <a:rPr lang="en-US" dirty="0">
                <a:sym typeface="Wingdings" panose="05000000000000000000" pitchFamily="2" charset="2"/>
              </a:rPr>
              <a:t>Leftovers</a:t>
            </a:r>
          </a:p>
          <a:p>
            <a:pPr marL="742950" lvl="1" indent="-285750">
              <a:lnSpc>
                <a:spcPct val="90000"/>
              </a:lnSpc>
              <a:buFont typeface="Arial" panose="020B0604020202020204" pitchFamily="34" charset="0"/>
              <a:buChar char="•"/>
            </a:pPr>
            <a:r>
              <a:rPr lang="en-US" dirty="0">
                <a:sym typeface="Wingdings" panose="05000000000000000000" pitchFamily="2" charset="2"/>
              </a:rPr>
              <a:t>Recap </a:t>
            </a:r>
          </a:p>
          <a:p>
            <a:pPr marL="742950" lvl="1" indent="-285750">
              <a:lnSpc>
                <a:spcPct val="90000"/>
              </a:lnSpc>
              <a:buFont typeface="Arial" panose="020B0604020202020204" pitchFamily="34" charset="0"/>
              <a:buChar char="•"/>
            </a:pPr>
            <a:r>
              <a:rPr lang="en-US" dirty="0">
                <a:sym typeface="Wingdings" panose="05000000000000000000" pitchFamily="2" charset="2"/>
              </a:rPr>
              <a:t>HW-2 Solution</a:t>
            </a:r>
          </a:p>
          <a:p>
            <a:endParaRPr lang="en-US" dirty="0"/>
          </a:p>
        </p:txBody>
      </p:sp>
      <p:sp>
        <p:nvSpPr>
          <p:cNvPr id="7" name="TextBox 6">
            <a:extLst>
              <a:ext uri="{FF2B5EF4-FFF2-40B4-BE49-F238E27FC236}">
                <a16:creationId xmlns:a16="http://schemas.microsoft.com/office/drawing/2014/main" id="{51308927-D40D-4397-80DC-F24284DC1C7C}"/>
              </a:ext>
            </a:extLst>
          </p:cNvPr>
          <p:cNvSpPr txBox="1"/>
          <p:nvPr/>
        </p:nvSpPr>
        <p:spPr>
          <a:xfrm>
            <a:off x="897266" y="1062182"/>
            <a:ext cx="4705712" cy="1865126"/>
          </a:xfrm>
          <a:prstGeom prst="rect">
            <a:avLst/>
          </a:prstGeom>
          <a:noFill/>
        </p:spPr>
        <p:txBody>
          <a:bodyPr wrap="none" rtlCol="0">
            <a:spAutoFit/>
          </a:bodyPr>
          <a:lstStyle/>
          <a:p>
            <a:pPr>
              <a:lnSpc>
                <a:spcPct val="90000"/>
              </a:lnSpc>
            </a:pPr>
            <a:r>
              <a:rPr lang="en-US" dirty="0">
                <a:sym typeface="Wingdings" panose="05000000000000000000" pitchFamily="2" charset="2"/>
              </a:rPr>
              <a:t>Today</a:t>
            </a:r>
          </a:p>
          <a:p>
            <a:pPr marL="742950" lvl="1" indent="-285750">
              <a:lnSpc>
                <a:spcPct val="90000"/>
              </a:lnSpc>
              <a:buFont typeface="Arial" panose="020B0604020202020204" pitchFamily="34" charset="0"/>
              <a:buChar char="•"/>
            </a:pPr>
            <a:r>
              <a:rPr lang="en-US" dirty="0">
                <a:sym typeface="Wingdings" panose="05000000000000000000" pitchFamily="2" charset="2"/>
              </a:rPr>
              <a:t>Intro</a:t>
            </a:r>
          </a:p>
          <a:p>
            <a:pPr marL="742950" lvl="1" indent="-285750">
              <a:lnSpc>
                <a:spcPct val="90000"/>
              </a:lnSpc>
              <a:buFont typeface="Arial" panose="020B0604020202020204" pitchFamily="34" charset="0"/>
              <a:buChar char="•"/>
            </a:pPr>
            <a:r>
              <a:rPr lang="en-US" dirty="0">
                <a:sym typeface="Wingdings" panose="05000000000000000000" pitchFamily="2" charset="2"/>
              </a:rPr>
              <a:t>Nuclear fuel properties</a:t>
            </a:r>
          </a:p>
          <a:p>
            <a:pPr marL="742950" lvl="1" indent="-285750">
              <a:lnSpc>
                <a:spcPct val="90000"/>
              </a:lnSpc>
              <a:buFont typeface="Arial" panose="020B0604020202020204" pitchFamily="34" charset="0"/>
              <a:buChar char="•"/>
            </a:pPr>
            <a:r>
              <a:rPr lang="en-US" dirty="0">
                <a:sym typeface="Wingdings" panose="05000000000000000000" pitchFamily="2" charset="2"/>
              </a:rPr>
              <a:t>Neutron moderators</a:t>
            </a:r>
          </a:p>
          <a:p>
            <a:pPr marL="742950" lvl="1" indent="-285750">
              <a:lnSpc>
                <a:spcPct val="90000"/>
              </a:lnSpc>
              <a:buFont typeface="Arial" panose="020B0604020202020204" pitchFamily="34" charset="0"/>
              <a:buChar char="•"/>
            </a:pPr>
            <a:r>
              <a:rPr lang="en-US" dirty="0">
                <a:sym typeface="Wingdings" panose="05000000000000000000" pitchFamily="2" charset="2"/>
              </a:rPr>
              <a:t>Balance equation for neutrons in energy</a:t>
            </a:r>
          </a:p>
          <a:p>
            <a:pPr marL="742950" lvl="1" indent="-285750">
              <a:lnSpc>
                <a:spcPct val="90000"/>
              </a:lnSpc>
              <a:buFont typeface="Arial" panose="020B0604020202020204" pitchFamily="34" charset="0"/>
              <a:buChar char="•"/>
            </a:pPr>
            <a:r>
              <a:rPr lang="en-US" dirty="0">
                <a:sym typeface="Wingdings" panose="05000000000000000000" pitchFamily="2" charset="2"/>
              </a:rPr>
              <a:t>Multiphysics intro</a:t>
            </a:r>
          </a:p>
          <a:p>
            <a:endParaRPr lang="en-US" dirty="0"/>
          </a:p>
        </p:txBody>
      </p:sp>
    </p:spTree>
    <p:extLst>
      <p:ext uri="{BB962C8B-B14F-4D97-AF65-F5344CB8AC3E}">
        <p14:creationId xmlns:p14="http://schemas.microsoft.com/office/powerpoint/2010/main" val="3004040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261257" y="167602"/>
            <a:ext cx="8176225" cy="634831"/>
          </a:xfrm>
        </p:spPr>
        <p:txBody>
          <a:bodyPr>
            <a:normAutofit/>
          </a:bodyPr>
          <a:lstStyle/>
          <a:p>
            <a:pPr>
              <a:lnSpc>
                <a:spcPct val="90000"/>
              </a:lnSpc>
            </a:pPr>
            <a:r>
              <a:rPr lang="en-US" sz="2500" dirty="0"/>
              <a:t>Nuclear fuel properties - basics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0A9DF8F-BE4D-43DF-9C0E-1FC4F5CD0775}"/>
                  </a:ext>
                </a:extLst>
              </p:cNvPr>
              <p:cNvSpPr>
                <a:spLocks noGrp="1"/>
              </p:cNvSpPr>
              <p:nvPr>
                <p:ph idx="1"/>
              </p:nvPr>
            </p:nvSpPr>
            <p:spPr>
              <a:xfrm>
                <a:off x="845192" y="936657"/>
                <a:ext cx="10664503" cy="5687735"/>
              </a:xfrm>
            </p:spPr>
            <p:txBody>
              <a:bodyPr>
                <a:normAutofit/>
              </a:bodyPr>
              <a:lstStyle/>
              <a:p>
                <a:pPr>
                  <a:lnSpc>
                    <a:spcPct val="90000"/>
                  </a:lnSpc>
                </a:pPr>
                <a:r>
                  <a:rPr lang="en-US" dirty="0">
                    <a:sym typeface="Wingdings" panose="05000000000000000000" pitchFamily="2" charset="2"/>
                  </a:rPr>
                  <a:t>We saw in the last chapters that </a:t>
                </a:r>
                <a:r>
                  <a:rPr lang="en-US" dirty="0" err="1">
                    <a:sym typeface="Wingdings" panose="05000000000000000000" pitchFamily="2" charset="2"/>
                  </a:rPr>
                  <a:t>xs</a:t>
                </a:r>
                <a:r>
                  <a:rPr lang="en-US" dirty="0">
                    <a:sym typeface="Wingdings" panose="05000000000000000000" pitchFamily="2" charset="2"/>
                  </a:rPr>
                  <a:t> depend on energy. </a:t>
                </a:r>
              </a:p>
              <a:p>
                <a:pPr>
                  <a:lnSpc>
                    <a:spcPct val="90000"/>
                  </a:lnSpc>
                </a:pPr>
                <a:r>
                  <a:rPr lang="en-US" dirty="0">
                    <a:sym typeface="Wingdings" panose="05000000000000000000" pitchFamily="2" charset="2"/>
                  </a:rPr>
                  <a:t>Much of the physics of nuclear reactors is determined by the energy dependence of cross-sections of fissile and fertile materials over the range of incident neutron energies.</a:t>
                </a:r>
              </a:p>
              <a:p>
                <a:pPr>
                  <a:lnSpc>
                    <a:spcPct val="90000"/>
                  </a:lnSpc>
                </a:pPr>
                <a:r>
                  <a:rPr lang="en-US" dirty="0">
                    <a:sym typeface="Wingdings" panose="05000000000000000000" pitchFamily="2" charset="2"/>
                  </a:rPr>
                  <a:t>Again neutron energies range between fission spectrum and Maxwell-Boltzmann distribution for thermal neutrons – roughly between 10 MeV and 0.001 eV.</a:t>
                </a:r>
              </a:p>
              <a:p>
                <a:pPr>
                  <a:lnSpc>
                    <a:spcPct val="90000"/>
                  </a:lnSpc>
                </a:pPr>
                <a:r>
                  <a:rPr lang="en-US" dirty="0">
                    <a:sym typeface="Wingdings" panose="05000000000000000000" pitchFamily="2" charset="2"/>
                  </a:rPr>
                  <a:t>Fissile materials have significant fission cross-sections over the entire energy range.</a:t>
                </a:r>
              </a:p>
              <a:p>
                <a:pPr>
                  <a:lnSpc>
                    <a:spcPct val="90000"/>
                  </a:lnSpc>
                </a:pPr>
                <a:r>
                  <a:rPr lang="en-US" dirty="0">
                    <a:sym typeface="Wingdings" panose="05000000000000000000" pitchFamily="2" charset="2"/>
                  </a:rPr>
                  <a:t>In contrast, fission is possible for fertile materials only if incident neutrons have energy above a certain threshold (for example for U-238 it is ~ 1 MeV)</a:t>
                </a:r>
              </a:p>
              <a:p>
                <a:pPr>
                  <a:lnSpc>
                    <a:spcPct val="90000"/>
                  </a:lnSpc>
                </a:pPr>
                <a:r>
                  <a:rPr lang="en-US" dirty="0">
                    <a:sym typeface="Wingdings" panose="05000000000000000000" pitchFamily="2" charset="2"/>
                  </a:rPr>
                  <a:t>Not all of the absorbed neutrons cause fission. Some fraction will simply be captured.</a:t>
                </a:r>
              </a:p>
              <a:p>
                <a:pPr>
                  <a:lnSpc>
                    <a:spcPct val="90000"/>
                  </a:lnSpc>
                </a:pPr>
                <a:r>
                  <a:rPr lang="en-US" dirty="0">
                    <a:sym typeface="Wingdings" panose="05000000000000000000" pitchFamily="2" charset="2"/>
                  </a:rPr>
                  <a:t>The fraction that fissions is also energy dependent.</a:t>
                </a:r>
              </a:p>
              <a:p>
                <a:pPr>
                  <a:lnSpc>
                    <a:spcPct val="90000"/>
                  </a:lnSpc>
                </a:pPr>
                <a:r>
                  <a:rPr lang="en-US" dirty="0">
                    <a:sym typeface="Wingdings" panose="05000000000000000000" pitchFamily="2" charset="2"/>
                  </a:rPr>
                  <a:t>Number of fission neutrons produced per neutron absorbed plays an important role in reactor’s neutron economy:</a:t>
                </a:r>
              </a:p>
              <a:p>
                <a:pPr marL="0" indent="0">
                  <a:lnSpc>
                    <a:spcPct val="9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sym typeface="Wingdings" panose="05000000000000000000" pitchFamily="2" charset="2"/>
                        </a:rPr>
                        <m:t>𝜂</m:t>
                      </m:r>
                      <m:d>
                        <m:dPr>
                          <m:ctrlPr>
                            <a:rPr lang="en-US" b="0" i="1" smtClean="0">
                              <a:latin typeface="Cambria Math" panose="02040503050406030204" pitchFamily="18" charset="0"/>
                              <a:sym typeface="Wingdings" panose="05000000000000000000" pitchFamily="2" charset="2"/>
                            </a:rPr>
                          </m:ctrlPr>
                        </m:dPr>
                        <m:e>
                          <m:r>
                            <a:rPr lang="en-US" b="0" i="1" smtClean="0">
                              <a:latin typeface="Cambria Math" panose="02040503050406030204" pitchFamily="18" charset="0"/>
                              <a:sym typeface="Wingdings" panose="05000000000000000000" pitchFamily="2" charset="2"/>
                            </a:rPr>
                            <m:t>𝐸</m:t>
                          </m:r>
                        </m:e>
                      </m:d>
                      <m:r>
                        <a:rPr lang="en-US" b="0" i="1" smtClean="0">
                          <a:latin typeface="Cambria Math" panose="02040503050406030204" pitchFamily="18" charset="0"/>
                          <a:sym typeface="Wingdings" panose="05000000000000000000" pitchFamily="2" charset="2"/>
                        </a:rPr>
                        <m:t>=</m:t>
                      </m:r>
                      <m:f>
                        <m:fPr>
                          <m:ctrlPr>
                            <a:rPr lang="en-US" b="0" i="1" smtClean="0">
                              <a:latin typeface="Cambria Math" panose="02040503050406030204" pitchFamily="18" charset="0"/>
                              <a:sym typeface="Wingdings" panose="05000000000000000000" pitchFamily="2" charset="2"/>
                            </a:rPr>
                          </m:ctrlPr>
                        </m:fPr>
                        <m:num>
                          <m:r>
                            <a:rPr lang="en-US" b="0" i="1" smtClean="0">
                              <a:latin typeface="Cambria Math" panose="02040503050406030204" pitchFamily="18" charset="0"/>
                              <a:sym typeface="Wingdings" panose="05000000000000000000" pitchFamily="2" charset="2"/>
                            </a:rPr>
                            <m:t>𝜈</m:t>
                          </m:r>
                          <m:sSub>
                            <m:sSubPr>
                              <m:ctrlPr>
                                <a:rPr lang="en-US" b="0" i="1" smtClean="0">
                                  <a:latin typeface="Cambria Math" panose="02040503050406030204" pitchFamily="18" charset="0"/>
                                  <a:sym typeface="Wingdings" panose="05000000000000000000" pitchFamily="2" charset="2"/>
                                </a:rPr>
                              </m:ctrlPr>
                            </m:sSubPr>
                            <m:e>
                              <m:r>
                                <m:rPr>
                                  <m:sty m:val="p"/>
                                </m:rPr>
                                <a:rPr lang="en-US" b="0" i="0" smtClean="0">
                                  <a:latin typeface="Cambria Math" panose="02040503050406030204" pitchFamily="18" charset="0"/>
                                  <a:sym typeface="Wingdings" panose="05000000000000000000" pitchFamily="2" charset="2"/>
                                </a:rPr>
                                <m:t>Σ</m:t>
                              </m:r>
                            </m:e>
                            <m:sub>
                              <m:r>
                                <a:rPr lang="en-US" b="0" i="1" smtClean="0">
                                  <a:latin typeface="Cambria Math" panose="02040503050406030204" pitchFamily="18" charset="0"/>
                                  <a:sym typeface="Wingdings" panose="05000000000000000000" pitchFamily="2" charset="2"/>
                                </a:rPr>
                                <m:t>𝑓</m:t>
                              </m:r>
                            </m:sub>
                          </m:sSub>
                          <m:d>
                            <m:dPr>
                              <m:ctrlPr>
                                <a:rPr lang="en-US" b="0" i="1" smtClean="0">
                                  <a:latin typeface="Cambria Math" panose="02040503050406030204" pitchFamily="18" charset="0"/>
                                  <a:sym typeface="Wingdings" panose="05000000000000000000" pitchFamily="2" charset="2"/>
                                </a:rPr>
                              </m:ctrlPr>
                            </m:dPr>
                            <m:e>
                              <m:r>
                                <a:rPr lang="en-US" b="0" i="1" smtClean="0">
                                  <a:latin typeface="Cambria Math" panose="02040503050406030204" pitchFamily="18" charset="0"/>
                                  <a:sym typeface="Wingdings" panose="05000000000000000000" pitchFamily="2" charset="2"/>
                                </a:rPr>
                                <m:t>𝐸</m:t>
                              </m:r>
                            </m:e>
                          </m:d>
                        </m:num>
                        <m:den>
                          <m:sSub>
                            <m:sSubPr>
                              <m:ctrlPr>
                                <a:rPr lang="en-US" b="0" i="1" smtClean="0">
                                  <a:latin typeface="Cambria Math" panose="02040503050406030204" pitchFamily="18" charset="0"/>
                                  <a:sym typeface="Wingdings" panose="05000000000000000000" pitchFamily="2" charset="2"/>
                                </a:rPr>
                              </m:ctrlPr>
                            </m:sSubPr>
                            <m:e>
                              <m:r>
                                <m:rPr>
                                  <m:sty m:val="p"/>
                                </m:rPr>
                                <a:rPr lang="en-US" b="0" i="0" smtClean="0">
                                  <a:latin typeface="Cambria Math" panose="02040503050406030204" pitchFamily="18" charset="0"/>
                                  <a:sym typeface="Wingdings" panose="05000000000000000000" pitchFamily="2" charset="2"/>
                                </a:rPr>
                                <m:t>Σ</m:t>
                              </m:r>
                            </m:e>
                            <m:sub>
                              <m:r>
                                <a:rPr lang="en-US" b="0" i="1" smtClean="0">
                                  <a:latin typeface="Cambria Math" panose="02040503050406030204" pitchFamily="18" charset="0"/>
                                  <a:sym typeface="Wingdings" panose="05000000000000000000" pitchFamily="2" charset="2"/>
                                </a:rPr>
                                <m:t>𝑎</m:t>
                              </m:r>
                            </m:sub>
                          </m:sSub>
                          <m:r>
                            <a:rPr lang="en-US" i="1">
                              <a:latin typeface="Cambria Math" panose="02040503050406030204" pitchFamily="18" charset="0"/>
                              <a:sym typeface="Wingdings" panose="05000000000000000000" pitchFamily="2" charset="2"/>
                            </a:rPr>
                            <m:t>(</m:t>
                          </m:r>
                          <m:r>
                            <a:rPr lang="en-US" i="1">
                              <a:latin typeface="Cambria Math" panose="02040503050406030204" pitchFamily="18" charset="0"/>
                              <a:sym typeface="Wingdings" panose="05000000000000000000" pitchFamily="2" charset="2"/>
                            </a:rPr>
                            <m:t>𝐸</m:t>
                          </m:r>
                          <m:r>
                            <a:rPr lang="en-US" i="1">
                              <a:latin typeface="Cambria Math" panose="02040503050406030204" pitchFamily="18" charset="0"/>
                              <a:sym typeface="Wingdings" panose="05000000000000000000" pitchFamily="2" charset="2"/>
                            </a:rPr>
                            <m:t>)</m:t>
                          </m:r>
                        </m:den>
                      </m:f>
                      <m:r>
                        <a:rPr lang="en-US" b="0" i="1" smtClean="0">
                          <a:latin typeface="Cambria Math" panose="02040503050406030204" pitchFamily="18" charset="0"/>
                          <a:sym typeface="Wingdings" panose="05000000000000000000" pitchFamily="2" charset="2"/>
                        </a:rPr>
                        <m:t>=</m:t>
                      </m:r>
                      <m:f>
                        <m:fPr>
                          <m:ctrlPr>
                            <a:rPr lang="en-US" b="0" i="1" smtClean="0">
                              <a:latin typeface="Cambria Math" panose="02040503050406030204" pitchFamily="18" charset="0"/>
                              <a:sym typeface="Wingdings" panose="05000000000000000000" pitchFamily="2" charset="2"/>
                            </a:rPr>
                          </m:ctrlPr>
                        </m:fPr>
                        <m:num>
                          <m:r>
                            <a:rPr lang="en-US" b="0" i="1" smtClean="0">
                              <a:latin typeface="Cambria Math" panose="02040503050406030204" pitchFamily="18" charset="0"/>
                              <a:sym typeface="Wingdings" panose="05000000000000000000" pitchFamily="2" charset="2"/>
                            </a:rPr>
                            <m:t>𝑓𝑖𝑠𝑠𝑖𝑜𝑛</m:t>
                          </m:r>
                          <m:r>
                            <a:rPr lang="en-US" b="0" i="1" smtClean="0">
                              <a:latin typeface="Cambria Math" panose="02040503050406030204" pitchFamily="18" charset="0"/>
                              <a:sym typeface="Wingdings" panose="05000000000000000000" pitchFamily="2" charset="2"/>
                            </a:rPr>
                            <m:t> </m:t>
                          </m:r>
                          <m:r>
                            <a:rPr lang="en-US" b="0" i="1" smtClean="0">
                              <a:latin typeface="Cambria Math" panose="02040503050406030204" pitchFamily="18" charset="0"/>
                              <a:sym typeface="Wingdings" panose="05000000000000000000" pitchFamily="2" charset="2"/>
                            </a:rPr>
                            <m:t>𝑛𝑒𝑢𝑡𝑟𝑜𝑛𝑠</m:t>
                          </m:r>
                          <m:r>
                            <a:rPr lang="en-US" b="0" i="1" smtClean="0">
                              <a:latin typeface="Cambria Math" panose="02040503050406030204" pitchFamily="18" charset="0"/>
                              <a:sym typeface="Wingdings" panose="05000000000000000000" pitchFamily="2" charset="2"/>
                            </a:rPr>
                            <m:t> </m:t>
                          </m:r>
                          <m:r>
                            <a:rPr lang="en-US" b="0" i="1" smtClean="0">
                              <a:latin typeface="Cambria Math" panose="02040503050406030204" pitchFamily="18" charset="0"/>
                              <a:sym typeface="Wingdings" panose="05000000000000000000" pitchFamily="2" charset="2"/>
                            </a:rPr>
                            <m:t>𝑝𝑟𝑜𝑑𝑢𝑐𝑒𝑑</m:t>
                          </m:r>
                        </m:num>
                        <m:den>
                          <m:r>
                            <a:rPr lang="en-US" b="0" i="1" smtClean="0">
                              <a:latin typeface="Cambria Math" panose="02040503050406030204" pitchFamily="18" charset="0"/>
                              <a:sym typeface="Wingdings" panose="05000000000000000000" pitchFamily="2" charset="2"/>
                            </a:rPr>
                            <m:t>𝑛𝑒𝑢𝑡𝑟𝑜𝑛𝑠</m:t>
                          </m:r>
                          <m:r>
                            <a:rPr lang="en-US" b="0" i="1" smtClean="0">
                              <a:latin typeface="Cambria Math" panose="02040503050406030204" pitchFamily="18" charset="0"/>
                              <a:sym typeface="Wingdings" panose="05000000000000000000" pitchFamily="2" charset="2"/>
                            </a:rPr>
                            <m:t> </m:t>
                          </m:r>
                          <m:r>
                            <a:rPr lang="en-US" b="0" i="1" smtClean="0">
                              <a:latin typeface="Cambria Math" panose="02040503050406030204" pitchFamily="18" charset="0"/>
                              <a:sym typeface="Wingdings" panose="05000000000000000000" pitchFamily="2" charset="2"/>
                            </a:rPr>
                            <m:t>𝑎𝑏𝑠𝑜𝑟𝑏𝑒𝑑</m:t>
                          </m:r>
                        </m:den>
                      </m:f>
                    </m:oMath>
                  </m:oMathPara>
                </a14:m>
                <a:endParaRPr lang="en-US" dirty="0">
                  <a:sym typeface="Wingdings" panose="05000000000000000000" pitchFamily="2" charset="2"/>
                </a:endParaRPr>
              </a:p>
              <a:p>
                <a:pPr>
                  <a:lnSpc>
                    <a:spcPct val="90000"/>
                  </a:lnSpc>
                </a:pPr>
                <a14:m>
                  <m:oMath xmlns:m="http://schemas.openxmlformats.org/officeDocument/2006/math">
                    <m:r>
                      <a:rPr lang="en-US" b="0" i="1" smtClean="0">
                        <a:latin typeface="Cambria Math" panose="02040503050406030204" pitchFamily="18" charset="0"/>
                        <a:sym typeface="Wingdings" panose="05000000000000000000" pitchFamily="2" charset="2"/>
                      </a:rPr>
                      <m:t>𝜈</m:t>
                    </m:r>
                  </m:oMath>
                </a14:m>
                <a:r>
                  <a:rPr lang="en-US" dirty="0">
                    <a:sym typeface="Wingdings" panose="05000000000000000000" pitchFamily="2" charset="2"/>
                  </a:rPr>
                  <a:t> is the number of neutrons produced per fission and </a:t>
                </a:r>
                <a14:m>
                  <m:oMath xmlns:m="http://schemas.openxmlformats.org/officeDocument/2006/math">
                    <m:sSub>
                      <m:sSubPr>
                        <m:ctrlPr>
                          <a:rPr lang="en-US" b="0" i="1" smtClean="0">
                            <a:latin typeface="Cambria Math" panose="02040503050406030204" pitchFamily="18" charset="0"/>
                            <a:sym typeface="Wingdings" panose="05000000000000000000" pitchFamily="2" charset="2"/>
                          </a:rPr>
                        </m:ctrlPr>
                      </m:sSubPr>
                      <m:e>
                        <m:r>
                          <m:rPr>
                            <m:sty m:val="p"/>
                          </m:rPr>
                          <a:rPr lang="en-US" b="0" i="0" smtClean="0">
                            <a:latin typeface="Cambria Math" panose="02040503050406030204" pitchFamily="18" charset="0"/>
                            <a:sym typeface="Wingdings" panose="05000000000000000000" pitchFamily="2" charset="2"/>
                          </a:rPr>
                          <m:t>Σ</m:t>
                        </m:r>
                      </m:e>
                      <m:sub>
                        <m:r>
                          <a:rPr lang="en-US" b="0" i="1" smtClean="0">
                            <a:latin typeface="Cambria Math" panose="02040503050406030204" pitchFamily="18" charset="0"/>
                            <a:sym typeface="Wingdings" panose="05000000000000000000" pitchFamily="2" charset="2"/>
                          </a:rPr>
                          <m:t>𝑎</m:t>
                        </m:r>
                      </m:sub>
                    </m:sSub>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𝐸</m:t>
                    </m:r>
                    <m:r>
                      <a:rPr lang="en-US" b="0" i="1" smtClean="0">
                        <a:latin typeface="Cambria Math" panose="02040503050406030204" pitchFamily="18" charset="0"/>
                        <a:sym typeface="Wingdings" panose="05000000000000000000" pitchFamily="2" charset="2"/>
                      </a:rPr>
                      <m:t>)=</m:t>
                    </m:r>
                    <m:sSub>
                      <m:sSubPr>
                        <m:ctrlPr>
                          <a:rPr lang="en-US" b="0" i="1" smtClean="0">
                            <a:latin typeface="Cambria Math" panose="02040503050406030204" pitchFamily="18" charset="0"/>
                            <a:sym typeface="Wingdings" panose="05000000000000000000" pitchFamily="2" charset="2"/>
                          </a:rPr>
                        </m:ctrlPr>
                      </m:sSubPr>
                      <m:e>
                        <m:r>
                          <m:rPr>
                            <m:sty m:val="p"/>
                          </m:rPr>
                          <a:rPr lang="en-US" b="0" i="0" smtClean="0">
                            <a:latin typeface="Cambria Math" panose="02040503050406030204" pitchFamily="18" charset="0"/>
                            <a:sym typeface="Wingdings" panose="05000000000000000000" pitchFamily="2" charset="2"/>
                          </a:rPr>
                          <m:t>Σ</m:t>
                        </m:r>
                      </m:e>
                      <m:sub>
                        <m:r>
                          <a:rPr lang="en-US" b="0" i="1" smtClean="0">
                            <a:latin typeface="Cambria Math" panose="02040503050406030204" pitchFamily="18" charset="0"/>
                            <a:sym typeface="Wingdings" panose="05000000000000000000" pitchFamily="2" charset="2"/>
                          </a:rPr>
                          <m:t>𝛾</m:t>
                        </m:r>
                      </m:sub>
                    </m:sSub>
                    <m:r>
                      <a:rPr lang="en-US" i="1">
                        <a:latin typeface="Cambria Math" panose="02040503050406030204" pitchFamily="18" charset="0"/>
                        <a:sym typeface="Wingdings" panose="05000000000000000000" pitchFamily="2" charset="2"/>
                      </a:rPr>
                      <m:t>(</m:t>
                    </m:r>
                    <m:r>
                      <a:rPr lang="en-US" i="1">
                        <a:latin typeface="Cambria Math" panose="02040503050406030204" pitchFamily="18" charset="0"/>
                        <a:sym typeface="Wingdings" panose="05000000000000000000" pitchFamily="2" charset="2"/>
                      </a:rPr>
                      <m:t>𝐸</m:t>
                    </m:r>
                    <m:r>
                      <a:rPr lang="en-US" i="1">
                        <a:latin typeface="Cambria Math" panose="02040503050406030204" pitchFamily="18" charset="0"/>
                        <a:sym typeface="Wingdings" panose="05000000000000000000" pitchFamily="2" charset="2"/>
                      </a:rPr>
                      <m:t>)+</m:t>
                    </m:r>
                    <m:sSub>
                      <m:sSubPr>
                        <m:ctrlPr>
                          <a:rPr lang="en-US" b="0" i="1" smtClean="0">
                            <a:latin typeface="Cambria Math" panose="02040503050406030204" pitchFamily="18" charset="0"/>
                            <a:sym typeface="Wingdings" panose="05000000000000000000" pitchFamily="2" charset="2"/>
                          </a:rPr>
                        </m:ctrlPr>
                      </m:sSubPr>
                      <m:e>
                        <m:r>
                          <m:rPr>
                            <m:sty m:val="p"/>
                          </m:rPr>
                          <a:rPr lang="en-US" b="0" i="0" smtClean="0">
                            <a:latin typeface="Cambria Math" panose="02040503050406030204" pitchFamily="18" charset="0"/>
                            <a:sym typeface="Wingdings" panose="05000000000000000000" pitchFamily="2" charset="2"/>
                          </a:rPr>
                          <m:t>Σ</m:t>
                        </m:r>
                      </m:e>
                      <m:sub>
                        <m:r>
                          <a:rPr lang="en-US" b="0" i="1" smtClean="0">
                            <a:latin typeface="Cambria Math" panose="02040503050406030204" pitchFamily="18" charset="0"/>
                            <a:sym typeface="Wingdings" panose="05000000000000000000" pitchFamily="2" charset="2"/>
                          </a:rPr>
                          <m:t>𝑓</m:t>
                        </m:r>
                      </m:sub>
                    </m:sSub>
                    <m:r>
                      <a:rPr lang="en-US" i="1">
                        <a:latin typeface="Cambria Math" panose="02040503050406030204" pitchFamily="18" charset="0"/>
                        <a:sym typeface="Wingdings" panose="05000000000000000000" pitchFamily="2" charset="2"/>
                      </a:rPr>
                      <m:t>(</m:t>
                    </m:r>
                    <m:r>
                      <a:rPr lang="en-US" i="1">
                        <a:latin typeface="Cambria Math" panose="02040503050406030204" pitchFamily="18" charset="0"/>
                        <a:sym typeface="Wingdings" panose="05000000000000000000" pitchFamily="2" charset="2"/>
                      </a:rPr>
                      <m:t>𝐸</m:t>
                    </m:r>
                    <m:r>
                      <a:rPr lang="en-US" i="1">
                        <a:latin typeface="Cambria Math" panose="02040503050406030204" pitchFamily="18" charset="0"/>
                        <a:sym typeface="Wingdings" panose="05000000000000000000" pitchFamily="2" charset="2"/>
                      </a:rPr>
                      <m:t>)</m:t>
                    </m:r>
                  </m:oMath>
                </a14:m>
                <a:r>
                  <a:rPr lang="en-US" dirty="0">
                    <a:sym typeface="Wingdings" panose="05000000000000000000" pitchFamily="2" charset="2"/>
                  </a:rPr>
                  <a:t>.</a:t>
                </a:r>
              </a:p>
            </p:txBody>
          </p:sp>
        </mc:Choice>
        <mc:Fallback xmlns="">
          <p:sp>
            <p:nvSpPr>
              <p:cNvPr id="4" name="Content Placeholder 3">
                <a:extLst>
                  <a:ext uri="{FF2B5EF4-FFF2-40B4-BE49-F238E27FC236}">
                    <a16:creationId xmlns:a16="http://schemas.microsoft.com/office/drawing/2014/main" id="{D0A9DF8F-BE4D-43DF-9C0E-1FC4F5CD0775}"/>
                  </a:ext>
                </a:extLst>
              </p:cNvPr>
              <p:cNvSpPr>
                <a:spLocks noGrp="1" noRot="1" noChangeAspect="1" noMove="1" noResize="1" noEditPoints="1" noAdjustHandles="1" noChangeArrowheads="1" noChangeShapeType="1" noTextEdit="1"/>
              </p:cNvSpPr>
              <p:nvPr>
                <p:ph idx="1"/>
              </p:nvPr>
            </p:nvSpPr>
            <p:spPr>
              <a:xfrm>
                <a:off x="845192" y="936657"/>
                <a:ext cx="10664503" cy="5687735"/>
              </a:xfrm>
              <a:blipFill>
                <a:blip r:embed="rId2"/>
                <a:stretch>
                  <a:fillRect l="-400"/>
                </a:stretch>
              </a:blipFill>
            </p:spPr>
            <p:txBody>
              <a:bodyPr/>
              <a:lstStyle/>
              <a:p>
                <a:r>
                  <a:rPr lang="en-US">
                    <a:noFill/>
                  </a:rPr>
                  <a:t> </a:t>
                </a:r>
              </a:p>
            </p:txBody>
          </p:sp>
        </mc:Fallback>
      </mc:AlternateContent>
    </p:spTree>
    <p:extLst>
      <p:ext uri="{BB962C8B-B14F-4D97-AF65-F5344CB8AC3E}">
        <p14:creationId xmlns:p14="http://schemas.microsoft.com/office/powerpoint/2010/main" val="223464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22BEA3-C1F6-4064-9210-D33B723E5A39}"/>
              </a:ext>
            </a:extLst>
          </p:cNvPr>
          <p:cNvPicPr>
            <a:picLocks noChangeAspect="1"/>
          </p:cNvPicPr>
          <p:nvPr/>
        </p:nvPicPr>
        <p:blipFill>
          <a:blip r:embed="rId2"/>
          <a:stretch>
            <a:fillRect/>
          </a:stretch>
        </p:blipFill>
        <p:spPr>
          <a:xfrm>
            <a:off x="7774361" y="990600"/>
            <a:ext cx="3078864" cy="480059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685802" y="72705"/>
            <a:ext cx="6282266" cy="657137"/>
          </a:xfrm>
        </p:spPr>
        <p:txBody>
          <a:bodyPr>
            <a:normAutofit fontScale="90000"/>
          </a:bodyPr>
          <a:lstStyle/>
          <a:p>
            <a:r>
              <a:rPr lang="en-US" dirty="0"/>
              <a:t>Neutron fuel properties - basics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0A9DF8F-BE4D-43DF-9C0E-1FC4F5CD0775}"/>
                  </a:ext>
                </a:extLst>
              </p:cNvPr>
              <p:cNvSpPr>
                <a:spLocks noGrp="1"/>
              </p:cNvSpPr>
              <p:nvPr>
                <p:ph idx="1"/>
              </p:nvPr>
            </p:nvSpPr>
            <p:spPr>
              <a:xfrm>
                <a:off x="685802" y="864066"/>
                <a:ext cx="6282266" cy="5268285"/>
              </a:xfrm>
            </p:spPr>
            <p:txBody>
              <a:bodyPr>
                <a:normAutofit lnSpcReduction="10000"/>
              </a:bodyPr>
              <a:lstStyle/>
              <a:p>
                <a:pPr>
                  <a:lnSpc>
                    <a:spcPct val="90000"/>
                  </a:lnSpc>
                </a:pPr>
                <a:r>
                  <a:rPr lang="en-US" dirty="0">
                    <a:sym typeface="Wingdings" panose="05000000000000000000" pitchFamily="2" charset="2"/>
                  </a:rPr>
                  <a:t>To sustain a chain reaction, the average value of neutron economy (</a:t>
                </a:r>
                <a14:m>
                  <m:oMath xmlns:m="http://schemas.openxmlformats.org/officeDocument/2006/math">
                    <m:r>
                      <a:rPr lang="en-US" b="0" i="1" smtClean="0">
                        <a:latin typeface="Cambria Math" panose="02040503050406030204" pitchFamily="18" charset="0"/>
                        <a:sym typeface="Wingdings" panose="05000000000000000000" pitchFamily="2" charset="2"/>
                      </a:rPr>
                      <m:t>𝜂</m:t>
                    </m:r>
                  </m:oMath>
                </a14:m>
                <a:r>
                  <a:rPr lang="en-US" dirty="0">
                    <a:sym typeface="Wingdings" panose="05000000000000000000" pitchFamily="2" charset="2"/>
                  </a:rPr>
                  <a:t>) must be substantially higher than 1 as in reactors, neutrons will be lost to absorption in structural, coolant, and other materials, and some will leak out of the system. </a:t>
                </a:r>
              </a:p>
              <a:p>
                <a:pPr>
                  <a:lnSpc>
                    <a:spcPct val="90000"/>
                  </a:lnSpc>
                </a:pPr>
                <a:r>
                  <a:rPr lang="en-US" dirty="0">
                    <a:sym typeface="Wingdings" panose="05000000000000000000" pitchFamily="2" charset="2"/>
                  </a:rPr>
                  <a:t>To examine behavior of </a:t>
                </a:r>
                <a14:m>
                  <m:oMath xmlns:m="http://schemas.openxmlformats.org/officeDocument/2006/math">
                    <m:r>
                      <a:rPr lang="en-US" b="0" i="1" smtClean="0">
                        <a:latin typeface="Cambria Math" panose="02040503050406030204" pitchFamily="18" charset="0"/>
                        <a:sym typeface="Wingdings" panose="05000000000000000000" pitchFamily="2" charset="2"/>
                      </a:rPr>
                      <m:t>𝜂</m:t>
                    </m:r>
                  </m:oMath>
                </a14:m>
                <a:r>
                  <a:rPr lang="en-US" dirty="0">
                    <a:sym typeface="Wingdings" panose="05000000000000000000" pitchFamily="2" charset="2"/>
                  </a:rPr>
                  <a:t> let us first consider single fission isotope. </a:t>
                </a:r>
              </a:p>
              <a:p>
                <a:pPr>
                  <a:lnSpc>
                    <a:spcPct val="90000"/>
                  </a:lnSpc>
                </a:pPr>
                <a:r>
                  <a:rPr lang="en-US" dirty="0">
                    <a:sym typeface="Wingdings" panose="05000000000000000000" pitchFamily="2" charset="2"/>
                  </a:rPr>
                  <a:t>Neutron economy equation can be rewritten as </a:t>
                </a:r>
                <a14:m>
                  <m:oMath xmlns:m="http://schemas.openxmlformats.org/officeDocument/2006/math">
                    <m:r>
                      <a:rPr lang="en-US" i="1">
                        <a:latin typeface="Cambria Math" panose="02040503050406030204" pitchFamily="18" charset="0"/>
                        <a:sym typeface="Wingdings" panose="05000000000000000000" pitchFamily="2" charset="2"/>
                      </a:rPr>
                      <m:t>𝜂</m:t>
                    </m:r>
                    <m:d>
                      <m:dPr>
                        <m:ctrlPr>
                          <a:rPr lang="en-US" i="1">
                            <a:latin typeface="Cambria Math" panose="02040503050406030204" pitchFamily="18" charset="0"/>
                            <a:sym typeface="Wingdings" panose="05000000000000000000" pitchFamily="2" charset="2"/>
                          </a:rPr>
                        </m:ctrlPr>
                      </m:dPr>
                      <m:e>
                        <m:r>
                          <a:rPr lang="en-US" i="1">
                            <a:latin typeface="Cambria Math" panose="02040503050406030204" pitchFamily="18" charset="0"/>
                            <a:sym typeface="Wingdings" panose="05000000000000000000" pitchFamily="2" charset="2"/>
                          </a:rPr>
                          <m:t>𝐸</m:t>
                        </m:r>
                      </m:e>
                    </m:d>
                    <m:r>
                      <a:rPr lang="en-US" i="1">
                        <a:latin typeface="Cambria Math" panose="02040503050406030204" pitchFamily="18" charset="0"/>
                        <a:sym typeface="Wingdings" panose="05000000000000000000" pitchFamily="2" charset="2"/>
                      </a:rPr>
                      <m:t>=</m:t>
                    </m:r>
                    <m:f>
                      <m:fPr>
                        <m:ctrlPr>
                          <a:rPr lang="en-US" i="1">
                            <a:latin typeface="Cambria Math" panose="02040503050406030204" pitchFamily="18" charset="0"/>
                            <a:sym typeface="Wingdings" panose="05000000000000000000" pitchFamily="2" charset="2"/>
                          </a:rPr>
                        </m:ctrlPr>
                      </m:fPr>
                      <m:num>
                        <m:r>
                          <a:rPr lang="en-US" i="1">
                            <a:latin typeface="Cambria Math" panose="02040503050406030204" pitchFamily="18" charset="0"/>
                            <a:sym typeface="Wingdings" panose="05000000000000000000" pitchFamily="2" charset="2"/>
                          </a:rPr>
                          <m:t>𝜈</m:t>
                        </m:r>
                        <m:sSub>
                          <m:sSubPr>
                            <m:ctrlPr>
                              <a:rPr lang="en-US" i="1">
                                <a:latin typeface="Cambria Math" panose="02040503050406030204" pitchFamily="18" charset="0"/>
                                <a:sym typeface="Wingdings" panose="05000000000000000000" pitchFamily="2" charset="2"/>
                              </a:rPr>
                            </m:ctrlPr>
                          </m:sSubPr>
                          <m:e>
                            <m:r>
                              <m:rPr>
                                <m:sty m:val="p"/>
                              </m:rPr>
                              <a:rPr lang="en-US">
                                <a:latin typeface="Cambria Math" panose="02040503050406030204" pitchFamily="18" charset="0"/>
                                <a:sym typeface="Wingdings" panose="05000000000000000000" pitchFamily="2" charset="2"/>
                              </a:rPr>
                              <m:t>Σ</m:t>
                            </m:r>
                          </m:e>
                          <m:sub>
                            <m:r>
                              <a:rPr lang="en-US" i="1">
                                <a:latin typeface="Cambria Math" panose="02040503050406030204" pitchFamily="18" charset="0"/>
                                <a:sym typeface="Wingdings" panose="05000000000000000000" pitchFamily="2" charset="2"/>
                              </a:rPr>
                              <m:t>𝑓</m:t>
                            </m:r>
                          </m:sub>
                        </m:sSub>
                        <m:d>
                          <m:dPr>
                            <m:ctrlPr>
                              <a:rPr lang="en-US" i="1">
                                <a:latin typeface="Cambria Math" panose="02040503050406030204" pitchFamily="18" charset="0"/>
                                <a:sym typeface="Wingdings" panose="05000000000000000000" pitchFamily="2" charset="2"/>
                              </a:rPr>
                            </m:ctrlPr>
                          </m:dPr>
                          <m:e>
                            <m:r>
                              <a:rPr lang="en-US" i="1">
                                <a:latin typeface="Cambria Math" panose="02040503050406030204" pitchFamily="18" charset="0"/>
                                <a:sym typeface="Wingdings" panose="05000000000000000000" pitchFamily="2" charset="2"/>
                              </a:rPr>
                              <m:t>𝐸</m:t>
                            </m:r>
                          </m:e>
                        </m:d>
                      </m:num>
                      <m:den>
                        <m:sSub>
                          <m:sSubPr>
                            <m:ctrlPr>
                              <a:rPr lang="en-US" i="1">
                                <a:latin typeface="Cambria Math" panose="02040503050406030204" pitchFamily="18" charset="0"/>
                                <a:sym typeface="Wingdings" panose="05000000000000000000" pitchFamily="2" charset="2"/>
                              </a:rPr>
                            </m:ctrlPr>
                          </m:sSubPr>
                          <m:e>
                            <m:r>
                              <m:rPr>
                                <m:sty m:val="p"/>
                              </m:rPr>
                              <a:rPr lang="en-US">
                                <a:latin typeface="Cambria Math" panose="02040503050406030204" pitchFamily="18" charset="0"/>
                                <a:sym typeface="Wingdings" panose="05000000000000000000" pitchFamily="2" charset="2"/>
                              </a:rPr>
                              <m:t>Σ</m:t>
                            </m:r>
                          </m:e>
                          <m:sub>
                            <m:r>
                              <a:rPr lang="en-US" i="1">
                                <a:latin typeface="Cambria Math" panose="02040503050406030204" pitchFamily="18" charset="0"/>
                                <a:sym typeface="Wingdings" panose="05000000000000000000" pitchFamily="2" charset="2"/>
                              </a:rPr>
                              <m:t>𝑎</m:t>
                            </m:r>
                          </m:sub>
                        </m:sSub>
                        <m:r>
                          <a:rPr lang="en-US" i="1">
                            <a:latin typeface="Cambria Math" panose="02040503050406030204" pitchFamily="18" charset="0"/>
                            <a:sym typeface="Wingdings" panose="05000000000000000000" pitchFamily="2" charset="2"/>
                          </a:rPr>
                          <m:t>(</m:t>
                        </m:r>
                        <m:r>
                          <a:rPr lang="en-US" i="1">
                            <a:latin typeface="Cambria Math" panose="02040503050406030204" pitchFamily="18" charset="0"/>
                            <a:sym typeface="Wingdings" panose="05000000000000000000" pitchFamily="2" charset="2"/>
                          </a:rPr>
                          <m:t>𝐸</m:t>
                        </m:r>
                        <m:r>
                          <a:rPr lang="en-US" i="1">
                            <a:latin typeface="Cambria Math" panose="02040503050406030204" pitchFamily="18" charset="0"/>
                            <a:sym typeface="Wingdings" panose="05000000000000000000" pitchFamily="2" charset="2"/>
                          </a:rPr>
                          <m:t>)</m:t>
                        </m:r>
                      </m:den>
                    </m:f>
                    <m:r>
                      <a:rPr lang="en-US" b="0" i="1" smtClean="0">
                        <a:latin typeface="Cambria Math" panose="02040503050406030204" pitchFamily="18" charset="0"/>
                        <a:sym typeface="Wingdings" panose="05000000000000000000" pitchFamily="2" charset="2"/>
                      </a:rPr>
                      <m:t>=</m:t>
                    </m:r>
                    <m:f>
                      <m:fPr>
                        <m:ctrlPr>
                          <a:rPr lang="en-US" i="1">
                            <a:latin typeface="Cambria Math" panose="02040503050406030204" pitchFamily="18" charset="0"/>
                            <a:sym typeface="Wingdings" panose="05000000000000000000" pitchFamily="2" charset="2"/>
                          </a:rPr>
                        </m:ctrlPr>
                      </m:fPr>
                      <m:num>
                        <m:r>
                          <a:rPr lang="en-US" i="1">
                            <a:latin typeface="Cambria Math" panose="02040503050406030204" pitchFamily="18" charset="0"/>
                            <a:sym typeface="Wingdings" panose="05000000000000000000" pitchFamily="2" charset="2"/>
                          </a:rPr>
                          <m:t>𝜈</m:t>
                        </m:r>
                        <m:sSub>
                          <m:sSubPr>
                            <m:ctrlPr>
                              <a:rPr lang="en-US" i="1">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𝜎</m:t>
                            </m:r>
                          </m:e>
                          <m:sub>
                            <m:r>
                              <a:rPr lang="en-US" i="1">
                                <a:latin typeface="Cambria Math" panose="02040503050406030204" pitchFamily="18" charset="0"/>
                                <a:sym typeface="Wingdings" panose="05000000000000000000" pitchFamily="2" charset="2"/>
                              </a:rPr>
                              <m:t>𝑓</m:t>
                            </m:r>
                          </m:sub>
                        </m:sSub>
                        <m:d>
                          <m:dPr>
                            <m:ctrlPr>
                              <a:rPr lang="en-US" i="1">
                                <a:latin typeface="Cambria Math" panose="02040503050406030204" pitchFamily="18" charset="0"/>
                                <a:sym typeface="Wingdings" panose="05000000000000000000" pitchFamily="2" charset="2"/>
                              </a:rPr>
                            </m:ctrlPr>
                          </m:dPr>
                          <m:e>
                            <m:r>
                              <a:rPr lang="en-US" i="1">
                                <a:latin typeface="Cambria Math" panose="02040503050406030204" pitchFamily="18" charset="0"/>
                                <a:sym typeface="Wingdings" panose="05000000000000000000" pitchFamily="2" charset="2"/>
                              </a:rPr>
                              <m:t>𝐸</m:t>
                            </m:r>
                          </m:e>
                        </m:d>
                      </m:num>
                      <m:den>
                        <m:sSub>
                          <m:sSubPr>
                            <m:ctrlPr>
                              <a:rPr lang="en-US" i="1">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𝜎</m:t>
                            </m:r>
                          </m:e>
                          <m:sub>
                            <m:r>
                              <a:rPr lang="en-US" i="1">
                                <a:latin typeface="Cambria Math" panose="02040503050406030204" pitchFamily="18" charset="0"/>
                                <a:sym typeface="Wingdings" panose="05000000000000000000" pitchFamily="2" charset="2"/>
                              </a:rPr>
                              <m:t>𝑎</m:t>
                            </m:r>
                          </m:sub>
                        </m:sSub>
                        <m:r>
                          <a:rPr lang="en-US" i="1">
                            <a:latin typeface="Cambria Math" panose="02040503050406030204" pitchFamily="18" charset="0"/>
                            <a:sym typeface="Wingdings" panose="05000000000000000000" pitchFamily="2" charset="2"/>
                          </a:rPr>
                          <m:t>(</m:t>
                        </m:r>
                        <m:r>
                          <a:rPr lang="en-US" i="1">
                            <a:latin typeface="Cambria Math" panose="02040503050406030204" pitchFamily="18" charset="0"/>
                            <a:sym typeface="Wingdings" panose="05000000000000000000" pitchFamily="2" charset="2"/>
                          </a:rPr>
                          <m:t>𝐸</m:t>
                        </m:r>
                        <m:r>
                          <a:rPr lang="en-US" i="1">
                            <a:latin typeface="Cambria Math" panose="02040503050406030204" pitchFamily="18" charset="0"/>
                            <a:sym typeface="Wingdings" panose="05000000000000000000" pitchFamily="2" charset="2"/>
                          </a:rPr>
                          <m:t>)</m:t>
                        </m:r>
                      </m:den>
                    </m:f>
                  </m:oMath>
                </a14:m>
                <a:r>
                  <a:rPr lang="en-US" dirty="0">
                    <a:sym typeface="Wingdings" panose="05000000000000000000" pitchFamily="2" charset="2"/>
                  </a:rPr>
                  <a:t> by cancelling number densities in numerator and denominator. </a:t>
                </a:r>
              </a:p>
              <a:p>
                <a:pPr>
                  <a:lnSpc>
                    <a:spcPct val="90000"/>
                  </a:lnSpc>
                </a:pPr>
                <a:r>
                  <a:rPr lang="en-US" dirty="0">
                    <a:sym typeface="Wingdings" panose="05000000000000000000" pitchFamily="2" charset="2"/>
                  </a:rPr>
                  <a:t>Given this new definition, we can plot neutron economies for U-235 and Pu-239 over energy (see figures on right).</a:t>
                </a:r>
              </a:p>
              <a:p>
                <a:pPr>
                  <a:lnSpc>
                    <a:spcPct val="90000"/>
                  </a:lnSpc>
                </a:pPr>
                <a:r>
                  <a:rPr lang="en-US" dirty="0">
                    <a:sym typeface="Wingdings" panose="05000000000000000000" pitchFamily="2" charset="2"/>
                  </a:rPr>
                  <a:t>Clearly if we are going to keep </a:t>
                </a:r>
                <a14:m>
                  <m:oMath xmlns:m="http://schemas.openxmlformats.org/officeDocument/2006/math">
                    <m:r>
                      <a:rPr lang="en-US" b="0" i="1" smtClean="0">
                        <a:latin typeface="Cambria Math" panose="02040503050406030204" pitchFamily="18" charset="0"/>
                        <a:sym typeface="Wingdings" panose="05000000000000000000" pitchFamily="2" charset="2"/>
                      </a:rPr>
                      <m:t>𝜂</m:t>
                    </m:r>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𝐸</m:t>
                    </m:r>
                    <m:r>
                      <a:rPr lang="en-US" b="0" i="1" smtClean="0">
                        <a:latin typeface="Cambria Math" panose="02040503050406030204" pitchFamily="18" charset="0"/>
                        <a:sym typeface="Wingdings" panose="05000000000000000000" pitchFamily="2" charset="2"/>
                      </a:rPr>
                      <m:t>)</m:t>
                    </m:r>
                  </m:oMath>
                </a14:m>
                <a:r>
                  <a:rPr lang="en-US" dirty="0">
                    <a:sym typeface="Wingdings" panose="05000000000000000000" pitchFamily="2" charset="2"/>
                  </a:rPr>
                  <a:t> greater than one to sustain a chain reaction, we must avoid neutron energy roughly between 1 eV and 0.1 MeV because </a:t>
                </a:r>
                <a14:m>
                  <m:oMath xmlns:m="http://schemas.openxmlformats.org/officeDocument/2006/math">
                    <m:r>
                      <a:rPr lang="en-US" b="0" i="1" smtClean="0">
                        <a:latin typeface="Cambria Math" panose="02040503050406030204" pitchFamily="18" charset="0"/>
                        <a:sym typeface="Wingdings" panose="05000000000000000000" pitchFamily="2" charset="2"/>
                      </a:rPr>
                      <m:t>𝜂</m:t>
                    </m:r>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𝐸</m:t>
                    </m:r>
                    <m:r>
                      <a:rPr lang="en-US" b="0" i="1" smtClean="0">
                        <a:latin typeface="Cambria Math" panose="02040503050406030204" pitchFamily="18" charset="0"/>
                        <a:sym typeface="Wingdings" panose="05000000000000000000" pitchFamily="2" charset="2"/>
                      </a:rPr>
                      <m:t>)</m:t>
                    </m:r>
                  </m:oMath>
                </a14:m>
                <a:r>
                  <a:rPr lang="en-US" dirty="0">
                    <a:sym typeface="Wingdings" panose="05000000000000000000" pitchFamily="2" charset="2"/>
                  </a:rPr>
                  <a:t> values drop significantly below one.</a:t>
                </a:r>
              </a:p>
              <a:p>
                <a:pPr>
                  <a:lnSpc>
                    <a:spcPct val="90000"/>
                  </a:lnSpc>
                </a:pPr>
                <a:r>
                  <a:rPr lang="en-US" dirty="0">
                    <a:sym typeface="Wingdings" panose="05000000000000000000" pitchFamily="2" charset="2"/>
                  </a:rPr>
                  <a:t>Therefore, reactors primarily operate in either thermal range or in fast range but not in epithermal range. </a:t>
                </a:r>
              </a:p>
            </p:txBody>
          </p:sp>
        </mc:Choice>
        <mc:Fallback xmlns="">
          <p:sp>
            <p:nvSpPr>
              <p:cNvPr id="4" name="Content Placeholder 3">
                <a:extLst>
                  <a:ext uri="{FF2B5EF4-FFF2-40B4-BE49-F238E27FC236}">
                    <a16:creationId xmlns:a16="http://schemas.microsoft.com/office/drawing/2014/main" id="{D0A9DF8F-BE4D-43DF-9C0E-1FC4F5CD0775}"/>
                  </a:ext>
                </a:extLst>
              </p:cNvPr>
              <p:cNvSpPr>
                <a:spLocks noGrp="1" noRot="1" noChangeAspect="1" noMove="1" noResize="1" noEditPoints="1" noAdjustHandles="1" noChangeArrowheads="1" noChangeShapeType="1" noTextEdit="1"/>
              </p:cNvSpPr>
              <p:nvPr>
                <p:ph idx="1"/>
              </p:nvPr>
            </p:nvSpPr>
            <p:spPr>
              <a:xfrm>
                <a:off x="685802" y="864066"/>
                <a:ext cx="6282266" cy="5268285"/>
              </a:xfrm>
              <a:blipFill>
                <a:blip r:embed="rId3"/>
                <a:stretch>
                  <a:fillRect l="-680" r="-485"/>
                </a:stretch>
              </a:blipFill>
            </p:spPr>
            <p:txBody>
              <a:bodyPr/>
              <a:lstStyle/>
              <a:p>
                <a:r>
                  <a:rPr lang="en-US">
                    <a:noFill/>
                  </a:rPr>
                  <a:t> </a:t>
                </a:r>
              </a:p>
            </p:txBody>
          </p:sp>
        </mc:Fallback>
      </mc:AlternateContent>
    </p:spTree>
    <p:extLst>
      <p:ext uri="{BB962C8B-B14F-4D97-AF65-F5344CB8AC3E}">
        <p14:creationId xmlns:p14="http://schemas.microsoft.com/office/powerpoint/2010/main" val="2026658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685802" y="255038"/>
            <a:ext cx="6282266" cy="724678"/>
          </a:xfrm>
        </p:spPr>
        <p:txBody>
          <a:bodyPr>
            <a:normAutofit fontScale="90000"/>
          </a:bodyPr>
          <a:lstStyle/>
          <a:p>
            <a:r>
              <a:rPr lang="en-US" dirty="0"/>
              <a:t>Nuclear economy for mixtures</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D0A9DF8F-BE4D-43DF-9C0E-1FC4F5CD0775}"/>
                  </a:ext>
                </a:extLst>
              </p:cNvPr>
              <p:cNvSpPr>
                <a:spLocks noGrp="1"/>
              </p:cNvSpPr>
              <p:nvPr>
                <p:ph idx="1"/>
              </p:nvPr>
            </p:nvSpPr>
            <p:spPr>
              <a:xfrm>
                <a:off x="685802" y="1172663"/>
                <a:ext cx="10370889" cy="5623245"/>
              </a:xfrm>
            </p:spPr>
            <p:txBody>
              <a:bodyPr>
                <a:normAutofit/>
              </a:bodyPr>
              <a:lstStyle/>
              <a:p>
                <a:pPr>
                  <a:lnSpc>
                    <a:spcPct val="90000"/>
                  </a:lnSpc>
                </a:pPr>
                <a:r>
                  <a:rPr lang="en-US" sz="1600" dirty="0">
                    <a:sym typeface="Wingdings" panose="05000000000000000000" pitchFamily="2" charset="2"/>
                  </a:rPr>
                  <a:t>Most reactors don’t use pure fissile or predominately fissile materials as fuel. </a:t>
                </a:r>
              </a:p>
              <a:p>
                <a:pPr>
                  <a:lnSpc>
                    <a:spcPct val="90000"/>
                  </a:lnSpc>
                </a:pPr>
                <a:r>
                  <a:rPr lang="en-US" sz="1600" dirty="0">
                    <a:sym typeface="Wingdings" panose="05000000000000000000" pitchFamily="2" charset="2"/>
                  </a:rPr>
                  <a:t>Except for naval propulsion systems designed for the military, and nukes we try to design our systems with natural U or low-enriched fuel due to proliferation risks and enrichment costs (obviously for something so complicated, Chuck Norris would have to be called and his wages are too high.)</a:t>
                </a:r>
              </a:p>
              <a:p>
                <a:pPr>
                  <a:lnSpc>
                    <a:spcPct val="90000"/>
                  </a:lnSpc>
                </a:pPr>
                <a:r>
                  <a:rPr lang="en-US" sz="1600" dirty="0">
                    <a:sym typeface="Wingdings" panose="05000000000000000000" pitchFamily="2" charset="2"/>
                  </a:rPr>
                  <a:t>Therefore, reactor fuels consist primarily of U-238 with a smaller fraction of fissile material (U-235). </a:t>
                </a:r>
              </a:p>
              <a:p>
                <a:pPr>
                  <a:lnSpc>
                    <a:spcPct val="90000"/>
                  </a:lnSpc>
                </a:pPr>
                <a:r>
                  <a:rPr lang="en-US" sz="1600" dirty="0">
                    <a:sym typeface="Wingdings" panose="05000000000000000000" pitchFamily="2" charset="2"/>
                  </a:rPr>
                  <a:t>Depending on design most civilian reactors consist of U with enrichment ranging from 0.7 % to 20 % of fissile material. </a:t>
                </a:r>
              </a:p>
              <a:p>
                <a:pPr>
                  <a:lnSpc>
                    <a:spcPct val="90000"/>
                  </a:lnSpc>
                </a:pPr>
                <a:r>
                  <a:rPr lang="en-US" sz="1600" dirty="0">
                    <a:sym typeface="Wingdings" panose="05000000000000000000" pitchFamily="2" charset="2"/>
                  </a:rPr>
                  <a:t>We defined enrichment for U in previous classes. We analogously define enrichment for the general case as </a:t>
                </a:r>
                <a14:m>
                  <m:oMath xmlns:m="http://schemas.openxmlformats.org/officeDocument/2006/math">
                    <m:acc>
                      <m:accPr>
                        <m:chr m:val="̃"/>
                        <m:ctrlPr>
                          <a:rPr lang="en-US" sz="1600" i="1" smtClean="0">
                            <a:latin typeface="Cambria Math" panose="02040503050406030204" pitchFamily="18" charset="0"/>
                            <a:sym typeface="Wingdings" panose="05000000000000000000" pitchFamily="2" charset="2"/>
                          </a:rPr>
                        </m:ctrlPr>
                      </m:accPr>
                      <m:e>
                        <m:r>
                          <a:rPr lang="en-US" sz="1600" b="0" i="1" smtClean="0">
                            <a:latin typeface="Cambria Math" panose="02040503050406030204" pitchFamily="18" charset="0"/>
                            <a:sym typeface="Wingdings" panose="05000000000000000000" pitchFamily="2" charset="2"/>
                          </a:rPr>
                          <m:t>𝑒</m:t>
                        </m:r>
                      </m:e>
                    </m:acc>
                    <m:r>
                      <a:rPr lang="en-US" sz="1600" b="0" i="1" smtClean="0">
                        <a:latin typeface="Cambria Math" panose="02040503050406030204" pitchFamily="18" charset="0"/>
                        <a:sym typeface="Wingdings" panose="05000000000000000000" pitchFamily="2" charset="2"/>
                      </a:rPr>
                      <m:t>=</m:t>
                    </m:r>
                    <m:f>
                      <m:fPr>
                        <m:ctrlPr>
                          <a:rPr lang="en-US" sz="1600" b="0" i="1" smtClean="0">
                            <a:latin typeface="Cambria Math" panose="02040503050406030204" pitchFamily="18" charset="0"/>
                            <a:sym typeface="Wingdings" panose="05000000000000000000" pitchFamily="2" charset="2"/>
                          </a:rPr>
                        </m:ctrlPr>
                      </m:fPr>
                      <m:num>
                        <m:sSub>
                          <m:sSubPr>
                            <m:ctrlPr>
                              <a:rPr lang="en-US" sz="1600" b="0" i="1" smtClean="0">
                                <a:latin typeface="Cambria Math" panose="02040503050406030204" pitchFamily="18" charset="0"/>
                                <a:sym typeface="Wingdings" panose="05000000000000000000" pitchFamily="2" charset="2"/>
                              </a:rPr>
                            </m:ctrlPr>
                          </m:sSubPr>
                          <m:e>
                            <m:r>
                              <a:rPr lang="en-US" sz="1600" b="0" i="1" smtClean="0">
                                <a:latin typeface="Cambria Math" panose="02040503050406030204" pitchFamily="18" charset="0"/>
                                <a:sym typeface="Wingdings" panose="05000000000000000000" pitchFamily="2" charset="2"/>
                              </a:rPr>
                              <m:t>𝑁</m:t>
                            </m:r>
                          </m:e>
                          <m:sub>
                            <m:r>
                              <a:rPr lang="en-US" sz="1600" b="0" i="1" smtClean="0">
                                <a:latin typeface="Cambria Math" panose="02040503050406030204" pitchFamily="18" charset="0"/>
                                <a:sym typeface="Wingdings" panose="05000000000000000000" pitchFamily="2" charset="2"/>
                              </a:rPr>
                              <m:t>𝑓𝑖</m:t>
                            </m:r>
                          </m:sub>
                        </m:sSub>
                      </m:num>
                      <m:den>
                        <m:sSub>
                          <m:sSubPr>
                            <m:ctrlPr>
                              <a:rPr lang="en-US" sz="1600" b="0" i="1" smtClean="0">
                                <a:latin typeface="Cambria Math" panose="02040503050406030204" pitchFamily="18" charset="0"/>
                                <a:sym typeface="Wingdings" panose="05000000000000000000" pitchFamily="2" charset="2"/>
                              </a:rPr>
                            </m:ctrlPr>
                          </m:sSubPr>
                          <m:e>
                            <m:r>
                              <a:rPr lang="en-US" sz="1600" b="0" i="1" smtClean="0">
                                <a:latin typeface="Cambria Math" panose="02040503050406030204" pitchFamily="18" charset="0"/>
                                <a:sym typeface="Wingdings" panose="05000000000000000000" pitchFamily="2" charset="2"/>
                              </a:rPr>
                              <m:t>𝑁</m:t>
                            </m:r>
                          </m:e>
                          <m:sub>
                            <m:r>
                              <a:rPr lang="en-US" sz="1600" b="0" i="1" smtClean="0">
                                <a:latin typeface="Cambria Math" panose="02040503050406030204" pitchFamily="18" charset="0"/>
                                <a:sym typeface="Wingdings" panose="05000000000000000000" pitchFamily="2" charset="2"/>
                              </a:rPr>
                              <m:t>𝑓𝑒</m:t>
                            </m:r>
                          </m:sub>
                        </m:sSub>
                        <m:r>
                          <a:rPr lang="en-US" sz="1600" b="0" i="1" smtClean="0">
                            <a:latin typeface="Cambria Math" panose="02040503050406030204" pitchFamily="18" charset="0"/>
                            <a:sym typeface="Wingdings" panose="05000000000000000000" pitchFamily="2" charset="2"/>
                          </a:rPr>
                          <m:t>+</m:t>
                        </m:r>
                        <m:sSub>
                          <m:sSubPr>
                            <m:ctrlPr>
                              <a:rPr lang="en-US" sz="1600" b="0" i="1" smtClean="0">
                                <a:latin typeface="Cambria Math" panose="02040503050406030204" pitchFamily="18" charset="0"/>
                                <a:sym typeface="Wingdings" panose="05000000000000000000" pitchFamily="2" charset="2"/>
                              </a:rPr>
                            </m:ctrlPr>
                          </m:sSubPr>
                          <m:e>
                            <m:r>
                              <a:rPr lang="en-US" sz="1600" b="0" i="1" smtClean="0">
                                <a:latin typeface="Cambria Math" panose="02040503050406030204" pitchFamily="18" charset="0"/>
                                <a:sym typeface="Wingdings" panose="05000000000000000000" pitchFamily="2" charset="2"/>
                              </a:rPr>
                              <m:t>𝑁</m:t>
                            </m:r>
                          </m:e>
                          <m:sub>
                            <m:r>
                              <a:rPr lang="en-US" sz="1600" b="0" i="1" smtClean="0">
                                <a:latin typeface="Cambria Math" panose="02040503050406030204" pitchFamily="18" charset="0"/>
                                <a:sym typeface="Wingdings" panose="05000000000000000000" pitchFamily="2" charset="2"/>
                              </a:rPr>
                              <m:t>𝑓𝑖</m:t>
                            </m:r>
                          </m:sub>
                        </m:sSub>
                      </m:den>
                    </m:f>
                  </m:oMath>
                </a14:m>
                <a:r>
                  <a:rPr lang="en-US" sz="1600" dirty="0">
                    <a:sym typeface="Wingdings" panose="05000000000000000000" pitchFamily="2" charset="2"/>
                  </a:rPr>
                  <a:t> where </a:t>
                </a:r>
                <a14:m>
                  <m:oMath xmlns:m="http://schemas.openxmlformats.org/officeDocument/2006/math">
                    <m:r>
                      <a:rPr lang="en-US" sz="1600" b="0" i="1" smtClean="0">
                        <a:latin typeface="Cambria Math" panose="02040503050406030204" pitchFamily="18" charset="0"/>
                        <a:sym typeface="Wingdings" panose="05000000000000000000" pitchFamily="2" charset="2"/>
                      </a:rPr>
                      <m:t>𝑓𝑒</m:t>
                    </m:r>
                  </m:oMath>
                </a14:m>
                <a:r>
                  <a:rPr lang="en-US" sz="1600" dirty="0">
                    <a:sym typeface="Wingdings" panose="05000000000000000000" pitchFamily="2" charset="2"/>
                  </a:rPr>
                  <a:t> and </a:t>
                </a:r>
                <a14:m>
                  <m:oMath xmlns:m="http://schemas.openxmlformats.org/officeDocument/2006/math">
                    <m:r>
                      <a:rPr lang="en-US" sz="1600" b="0" i="1" smtClean="0">
                        <a:latin typeface="Cambria Math" panose="02040503050406030204" pitchFamily="18" charset="0"/>
                        <a:sym typeface="Wingdings" panose="05000000000000000000" pitchFamily="2" charset="2"/>
                      </a:rPr>
                      <m:t>𝑓𝑖</m:t>
                    </m:r>
                  </m:oMath>
                </a14:m>
                <a:r>
                  <a:rPr lang="en-US" sz="1600" dirty="0">
                    <a:sym typeface="Wingdings" panose="05000000000000000000" pitchFamily="2" charset="2"/>
                  </a:rPr>
                  <a:t> denote fertile and fissile respectively. </a:t>
                </a:r>
              </a:p>
              <a:p>
                <a:pPr>
                  <a:lnSpc>
                    <a:spcPct val="90000"/>
                  </a:lnSpc>
                </a:pPr>
                <a:r>
                  <a:rPr lang="en-US" sz="1600" dirty="0">
                    <a:sym typeface="Wingdings" panose="05000000000000000000" pitchFamily="2" charset="2"/>
                  </a:rPr>
                  <a:t>In order to find the neutron economy then, </a:t>
                </a:r>
                <a14:m>
                  <m:oMath xmlns:m="http://schemas.openxmlformats.org/officeDocument/2006/math">
                    <m:r>
                      <a:rPr lang="en-US" sz="1600" i="1">
                        <a:latin typeface="Cambria Math" panose="02040503050406030204" pitchFamily="18" charset="0"/>
                        <a:sym typeface="Wingdings" panose="05000000000000000000" pitchFamily="2" charset="2"/>
                      </a:rPr>
                      <m:t>𝜂</m:t>
                    </m:r>
                    <m:d>
                      <m:dPr>
                        <m:ctrlPr>
                          <a:rPr lang="en-US" sz="1600" i="1">
                            <a:latin typeface="Cambria Math" panose="02040503050406030204" pitchFamily="18" charset="0"/>
                            <a:sym typeface="Wingdings" panose="05000000000000000000" pitchFamily="2" charset="2"/>
                          </a:rPr>
                        </m:ctrlPr>
                      </m:dPr>
                      <m:e>
                        <m:r>
                          <a:rPr lang="en-US" sz="1600" i="1">
                            <a:latin typeface="Cambria Math" panose="02040503050406030204" pitchFamily="18" charset="0"/>
                            <a:sym typeface="Wingdings" panose="05000000000000000000" pitchFamily="2" charset="2"/>
                          </a:rPr>
                          <m:t>𝐸</m:t>
                        </m:r>
                      </m:e>
                    </m:d>
                    <m:r>
                      <a:rPr lang="en-US" sz="1600" i="1">
                        <a:latin typeface="Cambria Math" panose="02040503050406030204" pitchFamily="18" charset="0"/>
                        <a:sym typeface="Wingdings" panose="05000000000000000000" pitchFamily="2" charset="2"/>
                      </a:rPr>
                      <m:t>=</m:t>
                    </m:r>
                    <m:f>
                      <m:fPr>
                        <m:ctrlPr>
                          <a:rPr lang="en-US" sz="1600" i="1">
                            <a:latin typeface="Cambria Math" panose="02040503050406030204" pitchFamily="18" charset="0"/>
                            <a:sym typeface="Wingdings" panose="05000000000000000000" pitchFamily="2" charset="2"/>
                          </a:rPr>
                        </m:ctrlPr>
                      </m:fPr>
                      <m:num>
                        <m:r>
                          <a:rPr lang="en-US" sz="1600" i="1">
                            <a:latin typeface="Cambria Math" panose="02040503050406030204" pitchFamily="18" charset="0"/>
                            <a:sym typeface="Wingdings" panose="05000000000000000000" pitchFamily="2" charset="2"/>
                          </a:rPr>
                          <m:t>𝜈</m:t>
                        </m:r>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𝜎</m:t>
                            </m:r>
                          </m:e>
                          <m:sub>
                            <m:r>
                              <a:rPr lang="en-US" sz="1600" i="1">
                                <a:latin typeface="Cambria Math" panose="02040503050406030204" pitchFamily="18" charset="0"/>
                                <a:sym typeface="Wingdings" panose="05000000000000000000" pitchFamily="2" charset="2"/>
                              </a:rPr>
                              <m:t>𝑓</m:t>
                            </m:r>
                          </m:sub>
                        </m:sSub>
                        <m:d>
                          <m:dPr>
                            <m:ctrlPr>
                              <a:rPr lang="en-US" sz="1600" i="1">
                                <a:latin typeface="Cambria Math" panose="02040503050406030204" pitchFamily="18" charset="0"/>
                                <a:sym typeface="Wingdings" panose="05000000000000000000" pitchFamily="2" charset="2"/>
                              </a:rPr>
                            </m:ctrlPr>
                          </m:dPr>
                          <m:e>
                            <m:r>
                              <a:rPr lang="en-US" sz="1600" i="1">
                                <a:latin typeface="Cambria Math" panose="02040503050406030204" pitchFamily="18" charset="0"/>
                                <a:sym typeface="Wingdings" panose="05000000000000000000" pitchFamily="2" charset="2"/>
                              </a:rPr>
                              <m:t>𝐸</m:t>
                            </m:r>
                          </m:e>
                        </m:d>
                      </m:num>
                      <m:den>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𝜎</m:t>
                            </m:r>
                          </m:e>
                          <m:sub>
                            <m:r>
                              <a:rPr lang="en-US" sz="1600" i="1">
                                <a:latin typeface="Cambria Math" panose="02040503050406030204" pitchFamily="18" charset="0"/>
                                <a:sym typeface="Wingdings" panose="05000000000000000000" pitchFamily="2" charset="2"/>
                              </a:rPr>
                              <m:t>𝑎</m:t>
                            </m:r>
                          </m:sub>
                        </m:sSub>
                        <m:r>
                          <a:rPr lang="en-US" sz="1600" i="1">
                            <a:latin typeface="Cambria Math" panose="02040503050406030204" pitchFamily="18" charset="0"/>
                            <a:sym typeface="Wingdings" panose="05000000000000000000" pitchFamily="2" charset="2"/>
                          </a:rPr>
                          <m:t>(</m:t>
                        </m:r>
                        <m:r>
                          <a:rPr lang="en-US" sz="1600" i="1">
                            <a:latin typeface="Cambria Math" panose="02040503050406030204" pitchFamily="18" charset="0"/>
                            <a:sym typeface="Wingdings" panose="05000000000000000000" pitchFamily="2" charset="2"/>
                          </a:rPr>
                          <m:t>𝐸</m:t>
                        </m:r>
                        <m:r>
                          <a:rPr lang="en-US" sz="1600" i="1">
                            <a:latin typeface="Cambria Math" panose="02040503050406030204" pitchFamily="18" charset="0"/>
                            <a:sym typeface="Wingdings" panose="05000000000000000000" pitchFamily="2" charset="2"/>
                          </a:rPr>
                          <m:t>)</m:t>
                        </m:r>
                      </m:den>
                    </m:f>
                  </m:oMath>
                </a14:m>
                <a:r>
                  <a:rPr lang="en-US" sz="1600" dirty="0">
                    <a:sym typeface="Wingdings" panose="05000000000000000000" pitchFamily="2" charset="2"/>
                  </a:rPr>
                  <a:t> where </a:t>
                </a:r>
                <a14:m>
                  <m:oMath xmlns:m="http://schemas.openxmlformats.org/officeDocument/2006/math">
                    <m:sSub>
                      <m:sSubPr>
                        <m:ctrlPr>
                          <a:rPr lang="en-US" sz="1600" b="0" i="1" smtClean="0">
                            <a:latin typeface="Cambria Math" panose="02040503050406030204" pitchFamily="18" charset="0"/>
                            <a:sym typeface="Wingdings" panose="05000000000000000000" pitchFamily="2" charset="2"/>
                          </a:rPr>
                        </m:ctrlPr>
                      </m:sSubPr>
                      <m:e>
                        <m:r>
                          <a:rPr lang="en-US" sz="1600" b="0" i="1" smtClean="0">
                            <a:latin typeface="Cambria Math" panose="02040503050406030204" pitchFamily="18" charset="0"/>
                            <a:sym typeface="Wingdings" panose="05000000000000000000" pitchFamily="2" charset="2"/>
                          </a:rPr>
                          <m:t>𝜎</m:t>
                        </m:r>
                      </m:e>
                      <m:sub>
                        <m:r>
                          <a:rPr lang="en-US" sz="1600" b="0" i="1" smtClean="0">
                            <a:latin typeface="Cambria Math" panose="02040503050406030204" pitchFamily="18" charset="0"/>
                            <a:sym typeface="Wingdings" panose="05000000000000000000" pitchFamily="2" charset="2"/>
                          </a:rPr>
                          <m:t>𝑓</m:t>
                        </m:r>
                      </m:sub>
                    </m:sSub>
                    <m:d>
                      <m:dPr>
                        <m:ctrlPr>
                          <a:rPr lang="en-US" sz="1600" b="0" i="1" smtClean="0">
                            <a:latin typeface="Cambria Math" panose="02040503050406030204" pitchFamily="18" charset="0"/>
                            <a:sym typeface="Wingdings" panose="05000000000000000000" pitchFamily="2" charset="2"/>
                          </a:rPr>
                        </m:ctrlPr>
                      </m:dPr>
                      <m:e>
                        <m:r>
                          <a:rPr lang="en-US" sz="1600" b="0" i="1" smtClean="0">
                            <a:latin typeface="Cambria Math" panose="02040503050406030204" pitchFamily="18" charset="0"/>
                            <a:sym typeface="Wingdings" panose="05000000000000000000" pitchFamily="2" charset="2"/>
                          </a:rPr>
                          <m:t>𝐸</m:t>
                        </m:r>
                      </m:e>
                    </m:d>
                  </m:oMath>
                </a14:m>
                <a:r>
                  <a:rPr lang="en-US" sz="1600" dirty="0">
                    <a:sym typeface="Wingdings" panose="05000000000000000000" pitchFamily="2" charset="2"/>
                  </a:rPr>
                  <a:t> and </a:t>
                </a:r>
                <a14:m>
                  <m:oMath xmlns:m="http://schemas.openxmlformats.org/officeDocument/2006/math">
                    <m:sSub>
                      <m:sSubPr>
                        <m:ctrlPr>
                          <a:rPr lang="en-US" sz="1600" b="0" i="1" smtClean="0">
                            <a:latin typeface="Cambria Math" panose="02040503050406030204" pitchFamily="18" charset="0"/>
                            <a:sym typeface="Wingdings" panose="05000000000000000000" pitchFamily="2" charset="2"/>
                          </a:rPr>
                        </m:ctrlPr>
                      </m:sSubPr>
                      <m:e>
                        <m:r>
                          <a:rPr lang="en-US" sz="1600" b="0" i="1" smtClean="0">
                            <a:latin typeface="Cambria Math" panose="02040503050406030204" pitchFamily="18" charset="0"/>
                            <a:sym typeface="Wingdings" panose="05000000000000000000" pitchFamily="2" charset="2"/>
                          </a:rPr>
                          <m:t>𝜎</m:t>
                        </m:r>
                      </m:e>
                      <m:sub>
                        <m:r>
                          <a:rPr lang="en-US" sz="1600" b="0" i="1" smtClean="0">
                            <a:latin typeface="Cambria Math" panose="02040503050406030204" pitchFamily="18" charset="0"/>
                            <a:sym typeface="Wingdings" panose="05000000000000000000" pitchFamily="2" charset="2"/>
                          </a:rPr>
                          <m:t>𝑎</m:t>
                        </m:r>
                      </m:sub>
                    </m:sSub>
                    <m:d>
                      <m:dPr>
                        <m:ctrlPr>
                          <a:rPr lang="en-US" sz="1600" b="0" i="1" smtClean="0">
                            <a:latin typeface="Cambria Math" panose="02040503050406030204" pitchFamily="18" charset="0"/>
                            <a:sym typeface="Wingdings" panose="05000000000000000000" pitchFamily="2" charset="2"/>
                          </a:rPr>
                        </m:ctrlPr>
                      </m:dPr>
                      <m:e>
                        <m:r>
                          <a:rPr lang="en-US" sz="1600" b="0" i="1" smtClean="0">
                            <a:latin typeface="Cambria Math" panose="02040503050406030204" pitchFamily="18" charset="0"/>
                            <a:sym typeface="Wingdings" panose="05000000000000000000" pitchFamily="2" charset="2"/>
                          </a:rPr>
                          <m:t>𝐸</m:t>
                        </m:r>
                      </m:e>
                    </m:d>
                  </m:oMath>
                </a14:m>
                <a:r>
                  <a:rPr lang="en-US" sz="1600" dirty="0">
                    <a:sym typeface="Wingdings" panose="05000000000000000000" pitchFamily="2" charset="2"/>
                  </a:rPr>
                  <a:t> are now composite </a:t>
                </a:r>
                <a:r>
                  <a:rPr lang="en-US" sz="1600" dirty="0" err="1">
                    <a:sym typeface="Wingdings" panose="05000000000000000000" pitchFamily="2" charset="2"/>
                  </a:rPr>
                  <a:t>xs</a:t>
                </a:r>
                <a:r>
                  <a:rPr lang="en-US" sz="1600" dirty="0">
                    <a:sym typeface="Wingdings" panose="05000000000000000000" pitchFamily="2" charset="2"/>
                  </a:rPr>
                  <a:t> for the fissile-fertile mixture. </a:t>
                </a:r>
              </a:p>
              <a:p>
                <a:pPr marL="0" indent="0">
                  <a:lnSpc>
                    <a:spcPct val="90000"/>
                  </a:lnSpc>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sym typeface="Wingdings" panose="05000000000000000000" pitchFamily="2" charset="2"/>
                        </a:rPr>
                        <m:t>𝜂</m:t>
                      </m:r>
                      <m:d>
                        <m:dPr>
                          <m:ctrlPr>
                            <a:rPr lang="en-US" sz="1600" i="1">
                              <a:latin typeface="Cambria Math" panose="02040503050406030204" pitchFamily="18" charset="0"/>
                              <a:sym typeface="Wingdings" panose="05000000000000000000" pitchFamily="2" charset="2"/>
                            </a:rPr>
                          </m:ctrlPr>
                        </m:dPr>
                        <m:e>
                          <m:r>
                            <a:rPr lang="en-US" sz="1600" i="1">
                              <a:latin typeface="Cambria Math" panose="02040503050406030204" pitchFamily="18" charset="0"/>
                              <a:sym typeface="Wingdings" panose="05000000000000000000" pitchFamily="2" charset="2"/>
                            </a:rPr>
                            <m:t>𝐸</m:t>
                          </m:r>
                        </m:e>
                      </m:d>
                      <m:r>
                        <a:rPr lang="en-US" sz="1600" i="1">
                          <a:latin typeface="Cambria Math" panose="02040503050406030204" pitchFamily="18" charset="0"/>
                          <a:sym typeface="Wingdings" panose="05000000000000000000" pitchFamily="2" charset="2"/>
                        </a:rPr>
                        <m:t>=</m:t>
                      </m:r>
                      <m:f>
                        <m:fPr>
                          <m:ctrlPr>
                            <a:rPr lang="en-US" sz="1600" i="1">
                              <a:latin typeface="Cambria Math" panose="02040503050406030204" pitchFamily="18" charset="0"/>
                              <a:sym typeface="Wingdings" panose="05000000000000000000" pitchFamily="2" charset="2"/>
                            </a:rPr>
                          </m:ctrlPr>
                        </m:fPr>
                        <m:num>
                          <m:r>
                            <a:rPr lang="en-US" sz="1600" i="1">
                              <a:latin typeface="Cambria Math" panose="02040503050406030204" pitchFamily="18" charset="0"/>
                              <a:sym typeface="Wingdings" panose="05000000000000000000" pitchFamily="2" charset="2"/>
                            </a:rPr>
                            <m:t>𝜈</m:t>
                          </m:r>
                          <m:d>
                            <m:dPr>
                              <m:ctrlPr>
                                <a:rPr lang="en-US" sz="1600" b="0" i="1" smtClean="0">
                                  <a:latin typeface="Cambria Math" panose="02040503050406030204" pitchFamily="18" charset="0"/>
                                  <a:sym typeface="Wingdings" panose="05000000000000000000" pitchFamily="2" charset="2"/>
                                </a:rPr>
                              </m:ctrlPr>
                            </m:dPr>
                            <m:e>
                              <m:acc>
                                <m:accPr>
                                  <m:chr m:val="̃"/>
                                  <m:ctrlPr>
                                    <a:rPr lang="en-US" sz="1600" i="1">
                                      <a:latin typeface="Cambria Math" panose="02040503050406030204" pitchFamily="18" charset="0"/>
                                      <a:sym typeface="Wingdings" panose="05000000000000000000" pitchFamily="2" charset="2"/>
                                    </a:rPr>
                                  </m:ctrlPr>
                                </m:accPr>
                                <m:e>
                                  <m:r>
                                    <a:rPr lang="en-US" sz="1600" i="1">
                                      <a:latin typeface="Cambria Math" panose="02040503050406030204" pitchFamily="18" charset="0"/>
                                      <a:sym typeface="Wingdings" panose="05000000000000000000" pitchFamily="2" charset="2"/>
                                    </a:rPr>
                                    <m:t>𝑒</m:t>
                                  </m:r>
                                </m:e>
                              </m:acc>
                              <m:sSubSup>
                                <m:sSubSupPr>
                                  <m:ctrlPr>
                                    <a:rPr lang="en-US" sz="1600" i="1">
                                      <a:latin typeface="Cambria Math" panose="02040503050406030204" pitchFamily="18" charset="0"/>
                                      <a:sym typeface="Wingdings" panose="05000000000000000000" pitchFamily="2" charset="2"/>
                                    </a:rPr>
                                  </m:ctrlPr>
                                </m:sSubSupPr>
                                <m:e>
                                  <m:r>
                                    <a:rPr lang="en-US" sz="1600" i="1">
                                      <a:latin typeface="Cambria Math" panose="02040503050406030204" pitchFamily="18" charset="0"/>
                                      <a:sym typeface="Wingdings" panose="05000000000000000000" pitchFamily="2" charset="2"/>
                                    </a:rPr>
                                    <m:t>𝜎</m:t>
                                  </m:r>
                                </m:e>
                                <m:sub>
                                  <m:r>
                                    <a:rPr lang="en-US" sz="1600" b="0" i="1" smtClean="0">
                                      <a:latin typeface="Cambria Math" panose="02040503050406030204" pitchFamily="18" charset="0"/>
                                      <a:sym typeface="Wingdings" panose="05000000000000000000" pitchFamily="2" charset="2"/>
                                    </a:rPr>
                                    <m:t>𝑓</m:t>
                                  </m:r>
                                </m:sub>
                                <m:sup>
                                  <m:r>
                                    <a:rPr lang="en-US" sz="1600" i="1">
                                      <a:latin typeface="Cambria Math" panose="02040503050406030204" pitchFamily="18" charset="0"/>
                                      <a:sym typeface="Wingdings" panose="05000000000000000000" pitchFamily="2" charset="2"/>
                                    </a:rPr>
                                    <m:t>𝑓𝑖</m:t>
                                  </m:r>
                                </m:sup>
                              </m:sSubSup>
                              <m:d>
                                <m:dPr>
                                  <m:ctrlPr>
                                    <a:rPr lang="en-US" sz="1600" i="1">
                                      <a:latin typeface="Cambria Math" panose="02040503050406030204" pitchFamily="18" charset="0"/>
                                      <a:sym typeface="Wingdings" panose="05000000000000000000" pitchFamily="2" charset="2"/>
                                    </a:rPr>
                                  </m:ctrlPr>
                                </m:dPr>
                                <m:e>
                                  <m:r>
                                    <a:rPr lang="en-US" sz="1600" i="1">
                                      <a:latin typeface="Cambria Math" panose="02040503050406030204" pitchFamily="18" charset="0"/>
                                      <a:sym typeface="Wingdings" panose="05000000000000000000" pitchFamily="2" charset="2"/>
                                    </a:rPr>
                                    <m:t>𝐸</m:t>
                                  </m:r>
                                </m:e>
                              </m:d>
                              <m:r>
                                <a:rPr lang="en-US" sz="1600" i="1">
                                  <a:latin typeface="Cambria Math" panose="02040503050406030204" pitchFamily="18" charset="0"/>
                                  <a:sym typeface="Wingdings" panose="05000000000000000000" pitchFamily="2" charset="2"/>
                                </a:rPr>
                                <m:t>+</m:t>
                              </m:r>
                              <m:d>
                                <m:dPr>
                                  <m:ctrlPr>
                                    <a:rPr lang="en-US" sz="1600" b="0" i="1" smtClean="0">
                                      <a:latin typeface="Cambria Math" panose="02040503050406030204" pitchFamily="18" charset="0"/>
                                      <a:sym typeface="Wingdings" panose="05000000000000000000" pitchFamily="2" charset="2"/>
                                    </a:rPr>
                                  </m:ctrlPr>
                                </m:dPr>
                                <m:e>
                                  <m:r>
                                    <a:rPr lang="en-US" sz="1600" b="0" i="1" smtClean="0">
                                      <a:latin typeface="Cambria Math" panose="02040503050406030204" pitchFamily="18" charset="0"/>
                                      <a:sym typeface="Wingdings" panose="05000000000000000000" pitchFamily="2" charset="2"/>
                                    </a:rPr>
                                    <m:t>1−</m:t>
                                  </m:r>
                                  <m:acc>
                                    <m:accPr>
                                      <m:chr m:val="̃"/>
                                      <m:ctrlPr>
                                        <a:rPr lang="en-US" sz="1600" i="1">
                                          <a:latin typeface="Cambria Math" panose="02040503050406030204" pitchFamily="18" charset="0"/>
                                          <a:sym typeface="Wingdings" panose="05000000000000000000" pitchFamily="2" charset="2"/>
                                        </a:rPr>
                                      </m:ctrlPr>
                                    </m:accPr>
                                    <m:e>
                                      <m:r>
                                        <a:rPr lang="en-US" sz="1600" i="1">
                                          <a:latin typeface="Cambria Math" panose="02040503050406030204" pitchFamily="18" charset="0"/>
                                          <a:sym typeface="Wingdings" panose="05000000000000000000" pitchFamily="2" charset="2"/>
                                        </a:rPr>
                                        <m:t>𝑒</m:t>
                                      </m:r>
                                    </m:e>
                                  </m:acc>
                                </m:e>
                              </m:d>
                              <m:sSubSup>
                                <m:sSubSupPr>
                                  <m:ctrlPr>
                                    <a:rPr lang="en-US" sz="1600" i="1">
                                      <a:latin typeface="Cambria Math" panose="02040503050406030204" pitchFamily="18" charset="0"/>
                                      <a:sym typeface="Wingdings" panose="05000000000000000000" pitchFamily="2" charset="2"/>
                                    </a:rPr>
                                  </m:ctrlPr>
                                </m:sSubSupPr>
                                <m:e>
                                  <m:r>
                                    <a:rPr lang="en-US" sz="1600" i="1">
                                      <a:latin typeface="Cambria Math" panose="02040503050406030204" pitchFamily="18" charset="0"/>
                                      <a:sym typeface="Wingdings" panose="05000000000000000000" pitchFamily="2" charset="2"/>
                                    </a:rPr>
                                    <m:t>𝜎</m:t>
                                  </m:r>
                                </m:e>
                                <m:sub>
                                  <m:r>
                                    <a:rPr lang="en-US" sz="1600" b="0" i="1" smtClean="0">
                                      <a:latin typeface="Cambria Math" panose="02040503050406030204" pitchFamily="18" charset="0"/>
                                      <a:sym typeface="Wingdings" panose="05000000000000000000" pitchFamily="2" charset="2"/>
                                    </a:rPr>
                                    <m:t>𝑓</m:t>
                                  </m:r>
                                </m:sub>
                                <m:sup>
                                  <m:r>
                                    <a:rPr lang="en-US" sz="1600" i="1">
                                      <a:latin typeface="Cambria Math" panose="02040503050406030204" pitchFamily="18" charset="0"/>
                                      <a:sym typeface="Wingdings" panose="05000000000000000000" pitchFamily="2" charset="2"/>
                                    </a:rPr>
                                    <m:t>𝑓</m:t>
                                  </m:r>
                                  <m:r>
                                    <a:rPr lang="en-US" sz="1600" b="0" i="1" smtClean="0">
                                      <a:latin typeface="Cambria Math" panose="02040503050406030204" pitchFamily="18" charset="0"/>
                                      <a:sym typeface="Wingdings" panose="05000000000000000000" pitchFamily="2" charset="2"/>
                                    </a:rPr>
                                    <m:t>𝑒</m:t>
                                  </m:r>
                                </m:sup>
                              </m:sSubSup>
                              <m:d>
                                <m:dPr>
                                  <m:ctrlPr>
                                    <a:rPr lang="en-US" sz="1600" i="1">
                                      <a:latin typeface="Cambria Math" panose="02040503050406030204" pitchFamily="18" charset="0"/>
                                      <a:sym typeface="Wingdings" panose="05000000000000000000" pitchFamily="2" charset="2"/>
                                    </a:rPr>
                                  </m:ctrlPr>
                                </m:dPr>
                                <m:e>
                                  <m:r>
                                    <a:rPr lang="en-US" sz="1600" i="1">
                                      <a:latin typeface="Cambria Math" panose="02040503050406030204" pitchFamily="18" charset="0"/>
                                      <a:sym typeface="Wingdings" panose="05000000000000000000" pitchFamily="2" charset="2"/>
                                    </a:rPr>
                                    <m:t>𝐸</m:t>
                                  </m:r>
                                </m:e>
                              </m:d>
                            </m:e>
                          </m:d>
                        </m:num>
                        <m:den>
                          <m:acc>
                            <m:accPr>
                              <m:chr m:val="̃"/>
                              <m:ctrlPr>
                                <a:rPr lang="en-US" sz="1600" i="1">
                                  <a:latin typeface="Cambria Math" panose="02040503050406030204" pitchFamily="18" charset="0"/>
                                  <a:sym typeface="Wingdings" panose="05000000000000000000" pitchFamily="2" charset="2"/>
                                </a:rPr>
                              </m:ctrlPr>
                            </m:accPr>
                            <m:e>
                              <m:r>
                                <a:rPr lang="en-US" sz="1600" i="1">
                                  <a:latin typeface="Cambria Math" panose="02040503050406030204" pitchFamily="18" charset="0"/>
                                  <a:sym typeface="Wingdings" panose="05000000000000000000" pitchFamily="2" charset="2"/>
                                </a:rPr>
                                <m:t>𝑒</m:t>
                              </m:r>
                            </m:e>
                          </m:acc>
                          <m:sSubSup>
                            <m:sSubSupPr>
                              <m:ctrlPr>
                                <a:rPr lang="en-US" sz="1600" i="1" smtClean="0">
                                  <a:latin typeface="Cambria Math" panose="02040503050406030204" pitchFamily="18" charset="0"/>
                                  <a:sym typeface="Wingdings" panose="05000000000000000000" pitchFamily="2" charset="2"/>
                                </a:rPr>
                              </m:ctrlPr>
                            </m:sSubSupPr>
                            <m:e>
                              <m:r>
                                <a:rPr lang="en-US" sz="1600" b="0" i="1" smtClean="0">
                                  <a:latin typeface="Cambria Math" panose="02040503050406030204" pitchFamily="18" charset="0"/>
                                  <a:sym typeface="Wingdings" panose="05000000000000000000" pitchFamily="2" charset="2"/>
                                </a:rPr>
                                <m:t>𝜎</m:t>
                              </m:r>
                            </m:e>
                            <m:sub>
                              <m:r>
                                <a:rPr lang="en-US" sz="1600" b="0" i="1" smtClean="0">
                                  <a:latin typeface="Cambria Math" panose="02040503050406030204" pitchFamily="18" charset="0"/>
                                  <a:sym typeface="Wingdings" panose="05000000000000000000" pitchFamily="2" charset="2"/>
                                </a:rPr>
                                <m:t>𝑎</m:t>
                              </m:r>
                            </m:sub>
                            <m:sup>
                              <m:r>
                                <a:rPr lang="en-US" sz="1600" b="0" i="1" smtClean="0">
                                  <a:latin typeface="Cambria Math" panose="02040503050406030204" pitchFamily="18" charset="0"/>
                                  <a:sym typeface="Wingdings" panose="05000000000000000000" pitchFamily="2" charset="2"/>
                                </a:rPr>
                                <m:t>𝑓𝑖</m:t>
                              </m:r>
                            </m:sup>
                          </m:sSubSup>
                          <m:d>
                            <m:dPr>
                              <m:ctrlPr>
                                <a:rPr lang="en-US" sz="1600" b="0" i="1" smtClean="0">
                                  <a:latin typeface="Cambria Math" panose="02040503050406030204" pitchFamily="18" charset="0"/>
                                  <a:sym typeface="Wingdings" panose="05000000000000000000" pitchFamily="2" charset="2"/>
                                </a:rPr>
                              </m:ctrlPr>
                            </m:dPr>
                            <m:e>
                              <m:r>
                                <a:rPr lang="en-US" sz="1600" b="0" i="1" smtClean="0">
                                  <a:latin typeface="Cambria Math" panose="02040503050406030204" pitchFamily="18" charset="0"/>
                                  <a:sym typeface="Wingdings" panose="05000000000000000000" pitchFamily="2" charset="2"/>
                                </a:rPr>
                                <m:t>𝐸</m:t>
                              </m:r>
                            </m:e>
                          </m:d>
                          <m:r>
                            <a:rPr lang="en-US" sz="1600" b="0" i="1" smtClean="0">
                              <a:latin typeface="Cambria Math" panose="02040503050406030204" pitchFamily="18" charset="0"/>
                              <a:sym typeface="Wingdings" panose="05000000000000000000" pitchFamily="2" charset="2"/>
                            </a:rPr>
                            <m:t>+(1−</m:t>
                          </m:r>
                          <m:acc>
                            <m:accPr>
                              <m:chr m:val="̃"/>
                              <m:ctrlPr>
                                <a:rPr lang="en-US" sz="1600" i="1">
                                  <a:latin typeface="Cambria Math" panose="02040503050406030204" pitchFamily="18" charset="0"/>
                                  <a:sym typeface="Wingdings" panose="05000000000000000000" pitchFamily="2" charset="2"/>
                                </a:rPr>
                              </m:ctrlPr>
                            </m:accPr>
                            <m:e>
                              <m:r>
                                <a:rPr lang="en-US" sz="1600" i="1">
                                  <a:latin typeface="Cambria Math" panose="02040503050406030204" pitchFamily="18" charset="0"/>
                                  <a:sym typeface="Wingdings" panose="05000000000000000000" pitchFamily="2" charset="2"/>
                                </a:rPr>
                                <m:t>𝑒</m:t>
                              </m:r>
                            </m:e>
                          </m:acc>
                          <m:r>
                            <a:rPr lang="en-US" sz="1600" b="0" i="1" smtClean="0">
                              <a:latin typeface="Cambria Math" panose="02040503050406030204" pitchFamily="18" charset="0"/>
                              <a:sym typeface="Wingdings" panose="05000000000000000000" pitchFamily="2" charset="2"/>
                            </a:rPr>
                            <m:t>)</m:t>
                          </m:r>
                          <m:sSubSup>
                            <m:sSubSupPr>
                              <m:ctrlPr>
                                <a:rPr lang="en-US" sz="1600" i="1">
                                  <a:latin typeface="Cambria Math" panose="02040503050406030204" pitchFamily="18" charset="0"/>
                                  <a:sym typeface="Wingdings" panose="05000000000000000000" pitchFamily="2" charset="2"/>
                                </a:rPr>
                              </m:ctrlPr>
                            </m:sSubSupPr>
                            <m:e>
                              <m:r>
                                <a:rPr lang="en-US" sz="1600" i="1">
                                  <a:latin typeface="Cambria Math" panose="02040503050406030204" pitchFamily="18" charset="0"/>
                                  <a:sym typeface="Wingdings" panose="05000000000000000000" pitchFamily="2" charset="2"/>
                                </a:rPr>
                                <m:t>𝜎</m:t>
                              </m:r>
                            </m:e>
                            <m:sub>
                              <m:r>
                                <a:rPr lang="en-US" sz="1600" i="1">
                                  <a:latin typeface="Cambria Math" panose="02040503050406030204" pitchFamily="18" charset="0"/>
                                  <a:sym typeface="Wingdings" panose="05000000000000000000" pitchFamily="2" charset="2"/>
                                </a:rPr>
                                <m:t>𝑎</m:t>
                              </m:r>
                            </m:sub>
                            <m:sup>
                              <m:r>
                                <a:rPr lang="en-US" sz="1600" i="1">
                                  <a:latin typeface="Cambria Math" panose="02040503050406030204" pitchFamily="18" charset="0"/>
                                  <a:sym typeface="Wingdings" panose="05000000000000000000" pitchFamily="2" charset="2"/>
                                </a:rPr>
                                <m:t>𝑓</m:t>
                              </m:r>
                              <m:r>
                                <a:rPr lang="en-US" sz="1600" b="0" i="1" smtClean="0">
                                  <a:latin typeface="Cambria Math" panose="02040503050406030204" pitchFamily="18" charset="0"/>
                                  <a:sym typeface="Wingdings" panose="05000000000000000000" pitchFamily="2" charset="2"/>
                                </a:rPr>
                                <m:t>𝑒</m:t>
                              </m:r>
                            </m:sup>
                          </m:sSubSup>
                          <m:d>
                            <m:dPr>
                              <m:ctrlPr>
                                <a:rPr lang="en-US" sz="1600" i="1">
                                  <a:latin typeface="Cambria Math" panose="02040503050406030204" pitchFamily="18" charset="0"/>
                                  <a:sym typeface="Wingdings" panose="05000000000000000000" pitchFamily="2" charset="2"/>
                                </a:rPr>
                              </m:ctrlPr>
                            </m:dPr>
                            <m:e>
                              <m:r>
                                <a:rPr lang="en-US" sz="1600" i="1">
                                  <a:latin typeface="Cambria Math" panose="02040503050406030204" pitchFamily="18" charset="0"/>
                                  <a:sym typeface="Wingdings" panose="05000000000000000000" pitchFamily="2" charset="2"/>
                                </a:rPr>
                                <m:t>𝐸</m:t>
                              </m:r>
                            </m:e>
                          </m:d>
                        </m:den>
                      </m:f>
                    </m:oMath>
                  </m:oMathPara>
                </a14:m>
                <a:endParaRPr lang="en-US" sz="1600" dirty="0">
                  <a:sym typeface="Wingdings" panose="05000000000000000000" pitchFamily="2" charset="2"/>
                </a:endParaRPr>
              </a:p>
              <a:p>
                <a:pPr marL="0" indent="0">
                  <a:lnSpc>
                    <a:spcPct val="90000"/>
                  </a:lnSpc>
                  <a:buNone/>
                </a:pPr>
                <a:endParaRPr lang="en-US" sz="1600" dirty="0">
                  <a:sym typeface="Wingdings" panose="05000000000000000000" pitchFamily="2" charset="2"/>
                </a:endParaRPr>
              </a:p>
              <a:p>
                <a:pPr>
                  <a:lnSpc>
                    <a:spcPct val="90000"/>
                  </a:lnSpc>
                </a:pPr>
                <a:r>
                  <a:rPr lang="en-US" sz="1600" b="1" dirty="0"/>
                  <a:t>Homework: </a:t>
                </a:r>
                <a:r>
                  <a:rPr lang="en-US" sz="1600" dirty="0"/>
                  <a:t>Look up US-Russia Highly Enriched Uranium Purchase Agreement. Summarize your findings. What are your views on the deal?</a:t>
                </a:r>
                <a:r>
                  <a:rPr lang="en-US" sz="1600" b="1" dirty="0"/>
                  <a:t> </a:t>
                </a:r>
                <a:endParaRPr lang="en-US" sz="1600" dirty="0"/>
              </a:p>
              <a:p>
                <a:pPr>
                  <a:lnSpc>
                    <a:spcPct val="90000"/>
                  </a:lnSpc>
                </a:pPr>
                <a:endParaRPr lang="en-US" sz="1600" dirty="0">
                  <a:sym typeface="Wingdings" panose="05000000000000000000" pitchFamily="2" charset="2"/>
                </a:endParaRPr>
              </a:p>
              <a:p>
                <a:pPr>
                  <a:lnSpc>
                    <a:spcPct val="90000"/>
                  </a:lnSpc>
                </a:pPr>
                <a:endParaRPr lang="en-US" sz="1600" dirty="0">
                  <a:sym typeface="Wingdings" panose="05000000000000000000" pitchFamily="2" charset="2"/>
                </a:endParaRPr>
              </a:p>
            </p:txBody>
          </p:sp>
        </mc:Choice>
        <mc:Fallback>
          <p:sp>
            <p:nvSpPr>
              <p:cNvPr id="4" name="Content Placeholder 3">
                <a:extLst>
                  <a:ext uri="{FF2B5EF4-FFF2-40B4-BE49-F238E27FC236}">
                    <a16:creationId xmlns:a16="http://schemas.microsoft.com/office/drawing/2014/main" id="{D0A9DF8F-BE4D-43DF-9C0E-1FC4F5CD0775}"/>
                  </a:ext>
                </a:extLst>
              </p:cNvPr>
              <p:cNvSpPr>
                <a:spLocks noGrp="1" noRot="1" noChangeAspect="1" noMove="1" noResize="1" noEditPoints="1" noAdjustHandles="1" noChangeArrowheads="1" noChangeShapeType="1" noTextEdit="1"/>
              </p:cNvSpPr>
              <p:nvPr>
                <p:ph idx="1"/>
              </p:nvPr>
            </p:nvSpPr>
            <p:spPr>
              <a:xfrm>
                <a:off x="685802" y="1172663"/>
                <a:ext cx="10370889" cy="5623245"/>
              </a:xfrm>
              <a:blipFill>
                <a:blip r:embed="rId2"/>
                <a:stretch>
                  <a:fillRect l="-235" t="-433" r="-294"/>
                </a:stretch>
              </a:blipFill>
            </p:spPr>
            <p:txBody>
              <a:bodyPr/>
              <a:lstStyle/>
              <a:p>
                <a:r>
                  <a:rPr lang="en-US">
                    <a:noFill/>
                  </a:rPr>
                  <a:t> </a:t>
                </a:r>
              </a:p>
            </p:txBody>
          </p:sp>
        </mc:Fallback>
      </mc:AlternateContent>
    </p:spTree>
    <p:extLst>
      <p:ext uri="{BB962C8B-B14F-4D97-AF65-F5344CB8AC3E}">
        <p14:creationId xmlns:p14="http://schemas.microsoft.com/office/powerpoint/2010/main" val="2021873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845193" y="0"/>
            <a:ext cx="8176225" cy="634831"/>
          </a:xfrm>
        </p:spPr>
        <p:txBody>
          <a:bodyPr>
            <a:normAutofit/>
          </a:bodyPr>
          <a:lstStyle/>
          <a:p>
            <a:pPr>
              <a:lnSpc>
                <a:spcPct val="90000"/>
              </a:lnSpc>
            </a:pPr>
            <a:r>
              <a:rPr lang="en-US" sz="2500" dirty="0"/>
              <a:t>Nuclear fuel properties - implications</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D0A9DF8F-BE4D-43DF-9C0E-1FC4F5CD0775}"/>
                  </a:ext>
                </a:extLst>
              </p:cNvPr>
              <p:cNvSpPr>
                <a:spLocks noGrp="1"/>
              </p:cNvSpPr>
              <p:nvPr>
                <p:ph idx="1"/>
              </p:nvPr>
            </p:nvSpPr>
            <p:spPr>
              <a:xfrm>
                <a:off x="226502" y="1045714"/>
                <a:ext cx="8368781" cy="5687735"/>
              </a:xfrm>
            </p:spPr>
            <p:txBody>
              <a:bodyPr>
                <a:normAutofit fontScale="92500" lnSpcReduction="20000"/>
              </a:bodyPr>
              <a:lstStyle/>
              <a:p>
                <a:pPr>
                  <a:lnSpc>
                    <a:spcPct val="90000"/>
                  </a:lnSpc>
                </a:pPr>
                <a:r>
                  <a:rPr lang="en-US" sz="1700" dirty="0">
                    <a:sym typeface="Wingdings" panose="05000000000000000000" pitchFamily="2" charset="2"/>
                  </a:rPr>
                  <a:t>The figure to the right plots </a:t>
                </a:r>
                <a14:m>
                  <m:oMath xmlns:m="http://schemas.openxmlformats.org/officeDocument/2006/math">
                    <m:r>
                      <a:rPr lang="en-US" sz="1700" b="0" i="1" smtClean="0">
                        <a:latin typeface="Cambria Math" panose="02040503050406030204" pitchFamily="18" charset="0"/>
                        <a:sym typeface="Wingdings" panose="05000000000000000000" pitchFamily="2" charset="2"/>
                      </a:rPr>
                      <m:t>𝜂</m:t>
                    </m:r>
                    <m:d>
                      <m:dPr>
                        <m:ctrlPr>
                          <a:rPr lang="en-US" sz="1700" b="0" i="1" smtClean="0">
                            <a:latin typeface="Cambria Math" panose="02040503050406030204" pitchFamily="18" charset="0"/>
                            <a:sym typeface="Wingdings" panose="05000000000000000000" pitchFamily="2" charset="2"/>
                          </a:rPr>
                        </m:ctrlPr>
                      </m:dPr>
                      <m:e>
                        <m:r>
                          <a:rPr lang="en-US" sz="1700" b="0" i="1" smtClean="0">
                            <a:latin typeface="Cambria Math" panose="02040503050406030204" pitchFamily="18" charset="0"/>
                            <a:sym typeface="Wingdings" panose="05000000000000000000" pitchFamily="2" charset="2"/>
                          </a:rPr>
                          <m:t>𝐸</m:t>
                        </m:r>
                      </m:e>
                    </m:d>
                  </m:oMath>
                </a14:m>
                <a:r>
                  <a:rPr lang="en-US" sz="1700" dirty="0">
                    <a:sym typeface="Wingdings" panose="05000000000000000000" pitchFamily="2" charset="2"/>
                  </a:rPr>
                  <a:t> for natural (0.7%) and 20% enriched U. </a:t>
                </a:r>
              </a:p>
              <a:p>
                <a:pPr>
                  <a:lnSpc>
                    <a:spcPct val="90000"/>
                  </a:lnSpc>
                </a:pPr>
                <a:r>
                  <a:rPr lang="en-US" sz="1700" dirty="0">
                    <a:sym typeface="Wingdings" panose="05000000000000000000" pitchFamily="2" charset="2"/>
                  </a:rPr>
                  <a:t>Note how </a:t>
                </a:r>
                <a14:m>
                  <m:oMath xmlns:m="http://schemas.openxmlformats.org/officeDocument/2006/math">
                    <m:r>
                      <a:rPr lang="en-US" sz="1700" b="0" i="1" smtClean="0">
                        <a:latin typeface="Cambria Math" panose="02040503050406030204" pitchFamily="18" charset="0"/>
                        <a:sym typeface="Wingdings" panose="05000000000000000000" pitchFamily="2" charset="2"/>
                      </a:rPr>
                      <m:t>𝜂</m:t>
                    </m:r>
                    <m:d>
                      <m:dPr>
                        <m:ctrlPr>
                          <a:rPr lang="en-US" sz="1700" b="0" i="1" smtClean="0">
                            <a:latin typeface="Cambria Math" panose="02040503050406030204" pitchFamily="18" charset="0"/>
                            <a:sym typeface="Wingdings" panose="05000000000000000000" pitchFamily="2" charset="2"/>
                          </a:rPr>
                        </m:ctrlPr>
                      </m:dPr>
                      <m:e>
                        <m:r>
                          <a:rPr lang="en-US" sz="1700" b="0" i="1" smtClean="0">
                            <a:latin typeface="Cambria Math" panose="02040503050406030204" pitchFamily="18" charset="0"/>
                            <a:sym typeface="Wingdings" panose="05000000000000000000" pitchFamily="2" charset="2"/>
                          </a:rPr>
                          <m:t>𝐸</m:t>
                        </m:r>
                      </m:e>
                    </m:d>
                  </m:oMath>
                </a14:m>
                <a:r>
                  <a:rPr lang="en-US" sz="1700" dirty="0">
                    <a:sym typeface="Wingdings" panose="05000000000000000000" pitchFamily="2" charset="2"/>
                  </a:rPr>
                  <a:t> suddenly valleys below 1 as a result of resonance capture in U-238 in the epithermal range. </a:t>
                </a:r>
              </a:p>
              <a:p>
                <a:pPr>
                  <a:lnSpc>
                    <a:spcPct val="90000"/>
                  </a:lnSpc>
                </a:pPr>
                <a:r>
                  <a:rPr lang="en-US" sz="1700" dirty="0">
                    <a:sym typeface="Wingdings" panose="05000000000000000000" pitchFamily="2" charset="2"/>
                  </a:rPr>
                  <a:t>Above threshold of 1 MeV, increasing fission </a:t>
                </a:r>
                <a:r>
                  <a:rPr lang="en-US" sz="1700" dirty="0" err="1">
                    <a:sym typeface="Wingdings" panose="05000000000000000000" pitchFamily="2" charset="2"/>
                  </a:rPr>
                  <a:t>xs</a:t>
                </a:r>
                <a:r>
                  <a:rPr lang="en-US" sz="1700" dirty="0">
                    <a:sym typeface="Wingdings" panose="05000000000000000000" pitchFamily="2" charset="2"/>
                  </a:rPr>
                  <a:t> of U-238 greatly aids increasing value of </a:t>
                </a:r>
                <a14:m>
                  <m:oMath xmlns:m="http://schemas.openxmlformats.org/officeDocument/2006/math">
                    <m:r>
                      <a:rPr lang="en-US" sz="1700" b="0" i="1" smtClean="0">
                        <a:latin typeface="Cambria Math" panose="02040503050406030204" pitchFamily="18" charset="0"/>
                        <a:sym typeface="Wingdings" panose="05000000000000000000" pitchFamily="2" charset="2"/>
                      </a:rPr>
                      <m:t>𝜂</m:t>
                    </m:r>
                    <m:d>
                      <m:dPr>
                        <m:ctrlPr>
                          <a:rPr lang="en-US" sz="1700" b="0" i="1" smtClean="0">
                            <a:latin typeface="Cambria Math" panose="02040503050406030204" pitchFamily="18" charset="0"/>
                            <a:sym typeface="Wingdings" panose="05000000000000000000" pitchFamily="2" charset="2"/>
                          </a:rPr>
                        </m:ctrlPr>
                      </m:dPr>
                      <m:e>
                        <m:r>
                          <a:rPr lang="en-US" sz="1700" b="0" i="1" smtClean="0">
                            <a:latin typeface="Cambria Math" panose="02040503050406030204" pitchFamily="18" charset="0"/>
                            <a:sym typeface="Wingdings" panose="05000000000000000000" pitchFamily="2" charset="2"/>
                          </a:rPr>
                          <m:t>𝐸</m:t>
                        </m:r>
                      </m:e>
                    </m:d>
                  </m:oMath>
                </a14:m>
                <a:r>
                  <a:rPr lang="en-US" sz="1700" dirty="0">
                    <a:sym typeface="Wingdings" panose="05000000000000000000" pitchFamily="2" charset="2"/>
                  </a:rPr>
                  <a:t>. </a:t>
                </a:r>
              </a:p>
              <a:p>
                <a:pPr>
                  <a:lnSpc>
                    <a:spcPct val="90000"/>
                  </a:lnSpc>
                </a:pPr>
                <a:r>
                  <a:rPr lang="en-US" sz="1700" dirty="0">
                    <a:sym typeface="Wingdings" panose="05000000000000000000" pitchFamily="2" charset="2"/>
                  </a:rPr>
                  <a:t>The curves emphasize why power reactors are fast or thermal but not epithermal….because they want to avoid them valleys in </a:t>
                </a:r>
                <a14:m>
                  <m:oMath xmlns:m="http://schemas.openxmlformats.org/officeDocument/2006/math">
                    <m:r>
                      <a:rPr lang="en-US" sz="1700" b="0" i="1" smtClean="0">
                        <a:latin typeface="Cambria Math" panose="02040503050406030204" pitchFamily="18" charset="0"/>
                        <a:sym typeface="Wingdings" panose="05000000000000000000" pitchFamily="2" charset="2"/>
                      </a:rPr>
                      <m:t>𝜂</m:t>
                    </m:r>
                    <m:d>
                      <m:dPr>
                        <m:ctrlPr>
                          <a:rPr lang="en-US" sz="1700" b="0" i="1" smtClean="0">
                            <a:latin typeface="Cambria Math" panose="02040503050406030204" pitchFamily="18" charset="0"/>
                            <a:sym typeface="Wingdings" panose="05000000000000000000" pitchFamily="2" charset="2"/>
                          </a:rPr>
                        </m:ctrlPr>
                      </m:dPr>
                      <m:e>
                        <m:r>
                          <a:rPr lang="en-US" sz="1700" b="0" i="1" smtClean="0">
                            <a:latin typeface="Cambria Math" panose="02040503050406030204" pitchFamily="18" charset="0"/>
                            <a:sym typeface="Wingdings" panose="05000000000000000000" pitchFamily="2" charset="2"/>
                          </a:rPr>
                          <m:t>𝐸</m:t>
                        </m:r>
                      </m:e>
                    </m:d>
                  </m:oMath>
                </a14:m>
                <a:endParaRPr lang="en-US" sz="1700" dirty="0">
                  <a:sym typeface="Wingdings" panose="05000000000000000000" pitchFamily="2" charset="2"/>
                </a:endParaRPr>
              </a:p>
              <a:p>
                <a:pPr>
                  <a:lnSpc>
                    <a:spcPct val="90000"/>
                  </a:lnSpc>
                </a:pPr>
                <a:r>
                  <a:rPr lang="en-US" sz="1700" b="1" dirty="0">
                    <a:sym typeface="Wingdings" panose="05000000000000000000" pitchFamily="2" charset="2"/>
                  </a:rPr>
                  <a:t>Fast reactor cores:</a:t>
                </a:r>
              </a:p>
              <a:p>
                <a:pPr lvl="1">
                  <a:lnSpc>
                    <a:spcPct val="90000"/>
                  </a:lnSpc>
                </a:pPr>
                <a:r>
                  <a:rPr lang="en-US" sz="1700" dirty="0">
                    <a:sym typeface="Wingdings" panose="05000000000000000000" pitchFamily="2" charset="2"/>
                  </a:rPr>
                  <a:t>Material other then fuel eliminated in core design</a:t>
                </a:r>
              </a:p>
              <a:p>
                <a:pPr lvl="1">
                  <a:lnSpc>
                    <a:spcPct val="90000"/>
                  </a:lnSpc>
                </a:pPr>
                <a:r>
                  <a:rPr lang="en-US" sz="1700" dirty="0">
                    <a:sym typeface="Wingdings" panose="05000000000000000000" pitchFamily="2" charset="2"/>
                  </a:rPr>
                  <a:t>They want to avoid collisions that cause neutrons to lose energy – elastic scattering with low atomic weight…</a:t>
                </a:r>
              </a:p>
              <a:p>
                <a:pPr lvl="1">
                  <a:lnSpc>
                    <a:spcPct val="90000"/>
                  </a:lnSpc>
                </a:pPr>
                <a:r>
                  <a:rPr lang="en-US" sz="1700" dirty="0">
                    <a:sym typeface="Wingdings" panose="05000000000000000000" pitchFamily="2" charset="2"/>
                  </a:rPr>
                  <a:t>They want to minimize loss of energy due to inelastic scattering with fertile material as well…so they cut the proportion of fertile material in fuel</a:t>
                </a:r>
              </a:p>
              <a:p>
                <a:pPr lvl="1">
                  <a:lnSpc>
                    <a:spcPct val="90000"/>
                  </a:lnSpc>
                </a:pPr>
                <a:r>
                  <a:rPr lang="en-US" sz="1700" dirty="0">
                    <a:sym typeface="Wingdings" panose="05000000000000000000" pitchFamily="2" charset="2"/>
                  </a:rPr>
                  <a:t>Typically for fast reactors, fuel is enriched to 10% or more.</a:t>
                </a:r>
              </a:p>
              <a:p>
                <a:pPr>
                  <a:lnSpc>
                    <a:spcPct val="90000"/>
                  </a:lnSpc>
                </a:pPr>
                <a:r>
                  <a:rPr lang="en-US" sz="1700" b="1" dirty="0">
                    <a:sym typeface="Wingdings" panose="05000000000000000000" pitchFamily="2" charset="2"/>
                  </a:rPr>
                  <a:t>Thermal reactor cores:</a:t>
                </a:r>
              </a:p>
              <a:p>
                <a:pPr lvl="1">
                  <a:lnSpc>
                    <a:spcPct val="90000"/>
                  </a:lnSpc>
                </a:pPr>
                <a:r>
                  <a:rPr lang="en-US" sz="1700" dirty="0">
                    <a:sym typeface="Wingdings" panose="05000000000000000000" pitchFamily="2" charset="2"/>
                  </a:rPr>
                  <a:t>Neutrons must be slowed down to thermal range while avoiding epithermal range as much as possible. </a:t>
                </a:r>
              </a:p>
              <a:p>
                <a:pPr lvl="1">
                  <a:lnSpc>
                    <a:spcPct val="90000"/>
                  </a:lnSpc>
                </a:pPr>
                <a:r>
                  <a:rPr lang="en-US" sz="1700" dirty="0">
                    <a:sym typeface="Wingdings" panose="05000000000000000000" pitchFamily="2" charset="2"/>
                  </a:rPr>
                  <a:t>We must work to slow neutrons down past the “neutron death valley” to the promised land where </a:t>
                </a:r>
                <a14:m>
                  <m:oMath xmlns:m="http://schemas.openxmlformats.org/officeDocument/2006/math">
                    <m:r>
                      <a:rPr lang="en-US" sz="1700" b="0" i="1" smtClean="0">
                        <a:latin typeface="Cambria Math" panose="02040503050406030204" pitchFamily="18" charset="0"/>
                        <a:sym typeface="Wingdings" panose="05000000000000000000" pitchFamily="2" charset="2"/>
                      </a:rPr>
                      <m:t>𝜂</m:t>
                    </m:r>
                    <m:d>
                      <m:dPr>
                        <m:ctrlPr>
                          <a:rPr lang="en-US" sz="1700" b="0" i="1" smtClean="0">
                            <a:latin typeface="Cambria Math" panose="02040503050406030204" pitchFamily="18" charset="0"/>
                            <a:sym typeface="Wingdings" panose="05000000000000000000" pitchFamily="2" charset="2"/>
                          </a:rPr>
                        </m:ctrlPr>
                      </m:dPr>
                      <m:e>
                        <m:r>
                          <a:rPr lang="en-US" sz="1700" b="0" i="1" smtClean="0">
                            <a:latin typeface="Cambria Math" panose="02040503050406030204" pitchFamily="18" charset="0"/>
                            <a:sym typeface="Wingdings" panose="05000000000000000000" pitchFamily="2" charset="2"/>
                          </a:rPr>
                          <m:t>𝐸</m:t>
                        </m:r>
                      </m:e>
                    </m:d>
                    <m:r>
                      <a:rPr lang="en-US" sz="1700" b="0" i="1" smtClean="0">
                        <a:latin typeface="Cambria Math" panose="02040503050406030204" pitchFamily="18" charset="0"/>
                        <a:sym typeface="Wingdings" panose="05000000000000000000" pitchFamily="2" charset="2"/>
                      </a:rPr>
                      <m:t>&gt;1</m:t>
                    </m:r>
                  </m:oMath>
                </a14:m>
                <a:r>
                  <a:rPr lang="en-US" sz="1700" dirty="0">
                    <a:sym typeface="Wingdings" panose="05000000000000000000" pitchFamily="2" charset="2"/>
                  </a:rPr>
                  <a:t> and there are rainbows and unicorns. </a:t>
                </a:r>
              </a:p>
              <a:p>
                <a:pPr lvl="1">
                  <a:lnSpc>
                    <a:spcPct val="90000"/>
                  </a:lnSpc>
                </a:pPr>
                <a:r>
                  <a:rPr lang="en-US" sz="1700" dirty="0">
                    <a:sym typeface="Wingdings" panose="05000000000000000000" pitchFamily="2" charset="2"/>
                  </a:rPr>
                  <a:t>This mean we want high amount of elastic scattering with low atomic weight materials called moderators. </a:t>
                </a:r>
              </a:p>
              <a:p>
                <a:pPr lvl="1">
                  <a:lnSpc>
                    <a:spcPct val="90000"/>
                  </a:lnSpc>
                </a:pPr>
                <a:r>
                  <a:rPr lang="en-US" sz="1700" dirty="0">
                    <a:sym typeface="Wingdings" panose="05000000000000000000" pitchFamily="2" charset="2"/>
                  </a:rPr>
                  <a:t>For optimized moderator to fuel ratio, reactors can be designed for much lower enrichment. For example </a:t>
                </a:r>
                <a:r>
                  <a:rPr lang="en-US" sz="1700" dirty="0" err="1">
                    <a:sym typeface="Wingdings" panose="05000000000000000000" pitchFamily="2" charset="2"/>
                  </a:rPr>
                  <a:t>CANadians</a:t>
                </a:r>
                <a:r>
                  <a:rPr lang="en-US" sz="1700" dirty="0">
                    <a:sym typeface="Wingdings" panose="05000000000000000000" pitchFamily="2" charset="2"/>
                  </a:rPr>
                  <a:t> DO CANDU with natural U and </a:t>
                </a:r>
                <a14:m>
                  <m:oMath xmlns:m="http://schemas.openxmlformats.org/officeDocument/2006/math">
                    <m:sSub>
                      <m:sSubPr>
                        <m:ctrlPr>
                          <a:rPr lang="en-US" sz="1700" b="0" i="1" smtClean="0">
                            <a:latin typeface="Cambria Math" panose="02040503050406030204" pitchFamily="18" charset="0"/>
                            <a:sym typeface="Wingdings" panose="05000000000000000000" pitchFamily="2" charset="2"/>
                          </a:rPr>
                        </m:ctrlPr>
                      </m:sSubPr>
                      <m:e>
                        <m:r>
                          <a:rPr lang="en-US" sz="1700" b="0" i="1" smtClean="0">
                            <a:latin typeface="Cambria Math" panose="02040503050406030204" pitchFamily="18" charset="0"/>
                            <a:sym typeface="Wingdings" panose="05000000000000000000" pitchFamily="2" charset="2"/>
                          </a:rPr>
                          <m:t>𝐷</m:t>
                        </m:r>
                      </m:e>
                      <m:sub>
                        <m:r>
                          <a:rPr lang="en-US" sz="1700" b="0" i="1" smtClean="0">
                            <a:latin typeface="Cambria Math" panose="02040503050406030204" pitchFamily="18" charset="0"/>
                            <a:sym typeface="Wingdings" panose="05000000000000000000" pitchFamily="2" charset="2"/>
                          </a:rPr>
                          <m:t>2</m:t>
                        </m:r>
                      </m:sub>
                    </m:sSub>
                    <m:r>
                      <a:rPr lang="en-US" sz="1700" b="0" i="1" smtClean="0">
                        <a:latin typeface="Cambria Math" panose="02040503050406030204" pitchFamily="18" charset="0"/>
                        <a:sym typeface="Wingdings" panose="05000000000000000000" pitchFamily="2" charset="2"/>
                      </a:rPr>
                      <m:t>𝑂</m:t>
                    </m:r>
                  </m:oMath>
                </a14:m>
                <a:r>
                  <a:rPr lang="en-US" sz="1700" dirty="0">
                    <a:sym typeface="Wingdings" panose="05000000000000000000" pitchFamily="2" charset="2"/>
                  </a:rPr>
                  <a:t> moderator. </a:t>
                </a:r>
              </a:p>
              <a:p>
                <a:pPr lvl="1">
                  <a:lnSpc>
                    <a:spcPct val="90000"/>
                  </a:lnSpc>
                </a:pPr>
                <a:endParaRPr lang="en-US" dirty="0">
                  <a:sym typeface="Wingdings" panose="05000000000000000000" pitchFamily="2" charset="2"/>
                </a:endParaRPr>
              </a:p>
              <a:p>
                <a:pPr lvl="1">
                  <a:lnSpc>
                    <a:spcPct val="90000"/>
                  </a:lnSpc>
                </a:pPr>
                <a:endParaRPr lang="en-US" dirty="0">
                  <a:sym typeface="Wingdings" panose="05000000000000000000" pitchFamily="2" charset="2"/>
                </a:endParaRPr>
              </a:p>
            </p:txBody>
          </p:sp>
        </mc:Choice>
        <mc:Fallback>
          <p:sp>
            <p:nvSpPr>
              <p:cNvPr id="4" name="Content Placeholder 3">
                <a:extLst>
                  <a:ext uri="{FF2B5EF4-FFF2-40B4-BE49-F238E27FC236}">
                    <a16:creationId xmlns:a16="http://schemas.microsoft.com/office/drawing/2014/main" id="{D0A9DF8F-BE4D-43DF-9C0E-1FC4F5CD0775}"/>
                  </a:ext>
                </a:extLst>
              </p:cNvPr>
              <p:cNvSpPr>
                <a:spLocks noGrp="1" noRot="1" noChangeAspect="1" noMove="1" noResize="1" noEditPoints="1" noAdjustHandles="1" noChangeArrowheads="1" noChangeShapeType="1" noTextEdit="1"/>
              </p:cNvSpPr>
              <p:nvPr>
                <p:ph idx="1"/>
              </p:nvPr>
            </p:nvSpPr>
            <p:spPr>
              <a:xfrm>
                <a:off x="226502" y="1045714"/>
                <a:ext cx="8368781" cy="5687735"/>
              </a:xfrm>
              <a:blipFill>
                <a:blip r:embed="rId2"/>
                <a:stretch>
                  <a:fillRect l="-291" t="-482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1248C44-881C-4D19-B8DE-3D81386309BF}"/>
              </a:ext>
            </a:extLst>
          </p:cNvPr>
          <p:cNvPicPr>
            <a:picLocks noChangeAspect="1"/>
          </p:cNvPicPr>
          <p:nvPr/>
        </p:nvPicPr>
        <p:blipFill>
          <a:blip r:embed="rId3"/>
          <a:stretch>
            <a:fillRect/>
          </a:stretch>
        </p:blipFill>
        <p:spPr>
          <a:xfrm>
            <a:off x="8662396" y="926756"/>
            <a:ext cx="3445714" cy="250224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43336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611911" y="133194"/>
            <a:ext cx="9406154" cy="724678"/>
          </a:xfrm>
        </p:spPr>
        <p:txBody>
          <a:bodyPr>
            <a:normAutofit/>
          </a:bodyPr>
          <a:lstStyle/>
          <a:p>
            <a:r>
              <a:rPr lang="en-US" sz="2800" dirty="0"/>
              <a:t>neutron moderator</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D0A9DF8F-BE4D-43DF-9C0E-1FC4F5CD0775}"/>
                  </a:ext>
                </a:extLst>
              </p:cNvPr>
              <p:cNvSpPr>
                <a:spLocks noGrp="1"/>
              </p:cNvSpPr>
              <p:nvPr>
                <p:ph idx="1"/>
              </p:nvPr>
            </p:nvSpPr>
            <p:spPr>
              <a:xfrm>
                <a:off x="288022" y="1025898"/>
                <a:ext cx="8478705" cy="5623245"/>
              </a:xfrm>
            </p:spPr>
            <p:txBody>
              <a:bodyPr>
                <a:normAutofit/>
              </a:bodyPr>
              <a:lstStyle/>
              <a:p>
                <a:pPr>
                  <a:lnSpc>
                    <a:spcPct val="90000"/>
                  </a:lnSpc>
                </a:pPr>
                <a:r>
                  <a:rPr lang="en-US" sz="1600" dirty="0">
                    <a:sym typeface="Wingdings" panose="05000000000000000000" pitchFamily="2" charset="2"/>
                  </a:rPr>
                  <a:t>Moderators are important for thermal reactors. </a:t>
                </a:r>
              </a:p>
              <a:p>
                <a:pPr>
                  <a:lnSpc>
                    <a:spcPct val="90000"/>
                  </a:lnSpc>
                </a:pPr>
                <a:r>
                  <a:rPr lang="en-US" sz="1600" dirty="0">
                    <a:sym typeface="Wingdings" panose="05000000000000000000" pitchFamily="2" charset="2"/>
                  </a:rPr>
                  <a:t>They are required to reduce neutron energies from fission spectrum to thermal range with as few collisions as possible which by passing death valley for neutrons in U-238.</a:t>
                </a:r>
              </a:p>
              <a:p>
                <a:pPr>
                  <a:lnSpc>
                    <a:spcPct val="90000"/>
                  </a:lnSpc>
                </a:pPr>
                <a:r>
                  <a:rPr lang="en-US" sz="1600" dirty="0">
                    <a:sym typeface="Wingdings" panose="05000000000000000000" pitchFamily="2" charset="2"/>
                  </a:rPr>
                  <a:t>We know that neutron slowing down is modeled through neutron slowing down density which depends heavily on collision parameter. </a:t>
                </a:r>
              </a:p>
              <a:p>
                <a:pPr>
                  <a:lnSpc>
                    <a:spcPct val="90000"/>
                  </a:lnSpc>
                </a:pPr>
                <a:r>
                  <a:rPr lang="en-US" sz="1600" dirty="0">
                    <a:sym typeface="Wingdings" panose="05000000000000000000" pitchFamily="2" charset="2"/>
                  </a:rPr>
                  <a:t>To be an effective moderator, material must have low A as only then is </a:t>
                </a:r>
                <a14:m>
                  <m:oMath xmlns:m="http://schemas.openxmlformats.org/officeDocument/2006/math">
                    <m:r>
                      <a:rPr lang="en-US" sz="1600" b="0" i="1" smtClean="0">
                        <a:latin typeface="Cambria Math" panose="02040503050406030204" pitchFamily="18" charset="0"/>
                        <a:sym typeface="Wingdings" panose="05000000000000000000" pitchFamily="2" charset="2"/>
                      </a:rPr>
                      <m:t>𝜉</m:t>
                    </m:r>
                  </m:oMath>
                </a14:m>
                <a:r>
                  <a:rPr lang="en-US" sz="1600" dirty="0">
                    <a:sym typeface="Wingdings" panose="05000000000000000000" pitchFamily="2" charset="2"/>
                  </a:rPr>
                  <a:t> large enough to slow neutrons down to thermal energies with relatively few collisions. </a:t>
                </a:r>
              </a:p>
              <a:p>
                <a:pPr>
                  <a:lnSpc>
                    <a:spcPct val="90000"/>
                  </a:lnSpc>
                </a:pPr>
                <a:r>
                  <a:rPr lang="en-US" sz="1600" dirty="0">
                    <a:sym typeface="Wingdings" panose="05000000000000000000" pitchFamily="2" charset="2"/>
                  </a:rPr>
                  <a:t>Other than having a low atomic weight, moderators must also have a high scattering cross-section. I mean if the neutron collides with a light nucleus only to get captured, then it is killing the chain reaction right there right? </a:t>
                </a:r>
              </a:p>
              <a:p>
                <a:pPr>
                  <a:lnSpc>
                    <a:spcPct val="90000"/>
                  </a:lnSpc>
                </a:pPr>
                <a:r>
                  <a:rPr lang="en-US" sz="1600" dirty="0">
                    <a:sym typeface="Wingdings" panose="05000000000000000000" pitchFamily="2" charset="2"/>
                  </a:rPr>
                  <a:t>Therefore a second parameter in determining material’s value as a moderator is the </a:t>
                </a:r>
                <a:r>
                  <a:rPr lang="en-US" sz="1600" b="1" dirty="0">
                    <a:sym typeface="Wingdings" panose="05000000000000000000" pitchFamily="2" charset="2"/>
                  </a:rPr>
                  <a:t>slowing down power</a:t>
                </a:r>
                <a:r>
                  <a:rPr lang="en-US" sz="1600" dirty="0">
                    <a:sym typeface="Wingdings" panose="05000000000000000000" pitchFamily="2" charset="2"/>
                  </a:rPr>
                  <a:t>, defined as </a:t>
                </a:r>
                <a14:m>
                  <m:oMath xmlns:m="http://schemas.openxmlformats.org/officeDocument/2006/math">
                    <m:r>
                      <a:rPr lang="en-US" sz="1600" b="0" i="1" smtClean="0">
                        <a:latin typeface="Cambria Math" panose="02040503050406030204" pitchFamily="18" charset="0"/>
                        <a:sym typeface="Wingdings" panose="05000000000000000000" pitchFamily="2" charset="2"/>
                      </a:rPr>
                      <m:t>𝜉</m:t>
                    </m:r>
                    <m:sSub>
                      <m:sSubPr>
                        <m:ctrlPr>
                          <a:rPr lang="en-US" sz="1600" b="0" i="1" smtClean="0">
                            <a:latin typeface="Cambria Math" panose="02040503050406030204" pitchFamily="18" charset="0"/>
                            <a:sym typeface="Wingdings" panose="05000000000000000000" pitchFamily="2" charset="2"/>
                          </a:rPr>
                        </m:ctrlPr>
                      </m:sSubPr>
                      <m:e>
                        <m:r>
                          <m:rPr>
                            <m:sty m:val="p"/>
                          </m:rPr>
                          <a:rPr lang="en-US" sz="1600" b="0" i="0" smtClean="0">
                            <a:latin typeface="Cambria Math" panose="02040503050406030204" pitchFamily="18" charset="0"/>
                            <a:sym typeface="Wingdings" panose="05000000000000000000" pitchFamily="2" charset="2"/>
                          </a:rPr>
                          <m:t>Σ</m:t>
                        </m:r>
                      </m:e>
                      <m:sub>
                        <m:r>
                          <a:rPr lang="en-US" sz="1600" b="0" i="1" smtClean="0">
                            <a:latin typeface="Cambria Math" panose="02040503050406030204" pitchFamily="18" charset="0"/>
                            <a:sym typeface="Wingdings" panose="05000000000000000000" pitchFamily="2" charset="2"/>
                          </a:rPr>
                          <m:t>𝑠</m:t>
                        </m:r>
                      </m:sub>
                    </m:sSub>
                    <m:r>
                      <a:rPr lang="en-US" sz="1600" b="0" i="1" smtClean="0">
                        <a:latin typeface="Cambria Math" panose="02040503050406030204" pitchFamily="18" charset="0"/>
                        <a:sym typeface="Wingdings" panose="05000000000000000000" pitchFamily="2" charset="2"/>
                      </a:rPr>
                      <m:t>=</m:t>
                    </m:r>
                    <m:r>
                      <a:rPr lang="en-US" sz="1600" i="1">
                        <a:latin typeface="Cambria Math" panose="02040503050406030204" pitchFamily="18" charset="0"/>
                        <a:sym typeface="Wingdings" panose="05000000000000000000" pitchFamily="2" charset="2"/>
                      </a:rPr>
                      <m:t>𝜉</m:t>
                    </m:r>
                    <m:r>
                      <a:rPr lang="en-US" sz="1600" i="1">
                        <a:latin typeface="Cambria Math" panose="02040503050406030204" pitchFamily="18" charset="0"/>
                        <a:sym typeface="Wingdings" panose="05000000000000000000" pitchFamily="2" charset="2"/>
                      </a:rPr>
                      <m:t>𝑁</m:t>
                    </m:r>
                    <m:sSub>
                      <m:sSubPr>
                        <m:ctrlPr>
                          <a:rPr lang="en-US" sz="1600" i="1">
                            <a:latin typeface="Cambria Math" panose="02040503050406030204" pitchFamily="18" charset="0"/>
                            <a:sym typeface="Wingdings" panose="05000000000000000000" pitchFamily="2" charset="2"/>
                          </a:rPr>
                        </m:ctrlPr>
                      </m:sSubPr>
                      <m:e>
                        <m:r>
                          <a:rPr lang="en-US" sz="1600" i="1">
                            <a:latin typeface="Cambria Math" panose="02040503050406030204" pitchFamily="18" charset="0"/>
                            <a:sym typeface="Wingdings" panose="05000000000000000000" pitchFamily="2" charset="2"/>
                          </a:rPr>
                          <m:t>𝜎</m:t>
                        </m:r>
                      </m:e>
                      <m:sub>
                        <m:r>
                          <a:rPr lang="en-US" sz="1600" i="1">
                            <a:latin typeface="Cambria Math" panose="02040503050406030204" pitchFamily="18" charset="0"/>
                            <a:sym typeface="Wingdings" panose="05000000000000000000" pitchFamily="2" charset="2"/>
                          </a:rPr>
                          <m:t>𝑠</m:t>
                        </m:r>
                      </m:sub>
                    </m:sSub>
                  </m:oMath>
                </a14:m>
                <a:r>
                  <a:rPr lang="en-US" sz="1600" dirty="0">
                    <a:sym typeface="Wingdings" panose="05000000000000000000" pitchFamily="2" charset="2"/>
                  </a:rPr>
                  <a:t>. </a:t>
                </a:r>
              </a:p>
              <a:p>
                <a:pPr>
                  <a:lnSpc>
                    <a:spcPct val="90000"/>
                  </a:lnSpc>
                </a:pPr>
                <a:r>
                  <a:rPr lang="en-US" sz="1600" dirty="0">
                    <a:sym typeface="Wingdings" panose="05000000000000000000" pitchFamily="2" charset="2"/>
                  </a:rPr>
                  <a:t>Note here that we have number density as a part of slowing down power. Therefore, the material should be dense enough to be effective. For example, He has a good slowing down decrement and scattering cross-section but it is a bad moderator since it is a gas and has low density. </a:t>
                </a:r>
              </a:p>
              <a:p>
                <a:pPr>
                  <a:lnSpc>
                    <a:spcPct val="90000"/>
                  </a:lnSpc>
                </a:pPr>
                <a:r>
                  <a:rPr lang="en-US" sz="1600" dirty="0">
                    <a:sym typeface="Wingdings" panose="05000000000000000000" pitchFamily="2" charset="2"/>
                  </a:rPr>
                  <a:t>At the same time, He is a good material to cool fast reactors down as it does not degrade neutron energy spectrum. </a:t>
                </a:r>
              </a:p>
              <a:p>
                <a:pPr>
                  <a:lnSpc>
                    <a:spcPct val="90000"/>
                  </a:lnSpc>
                </a:pPr>
                <a:endParaRPr lang="en-US" sz="1600" dirty="0">
                  <a:sym typeface="Wingdings" panose="05000000000000000000" pitchFamily="2" charset="2"/>
                </a:endParaRPr>
              </a:p>
            </p:txBody>
          </p:sp>
        </mc:Choice>
        <mc:Fallback>
          <p:sp>
            <p:nvSpPr>
              <p:cNvPr id="4" name="Content Placeholder 3">
                <a:extLst>
                  <a:ext uri="{FF2B5EF4-FFF2-40B4-BE49-F238E27FC236}">
                    <a16:creationId xmlns:a16="http://schemas.microsoft.com/office/drawing/2014/main" id="{D0A9DF8F-BE4D-43DF-9C0E-1FC4F5CD0775}"/>
                  </a:ext>
                </a:extLst>
              </p:cNvPr>
              <p:cNvSpPr>
                <a:spLocks noGrp="1" noRot="1" noChangeAspect="1" noMove="1" noResize="1" noEditPoints="1" noAdjustHandles="1" noChangeArrowheads="1" noChangeShapeType="1" noTextEdit="1"/>
              </p:cNvSpPr>
              <p:nvPr>
                <p:ph idx="1"/>
              </p:nvPr>
            </p:nvSpPr>
            <p:spPr>
              <a:xfrm>
                <a:off x="288022" y="1025898"/>
                <a:ext cx="8478705" cy="5623245"/>
              </a:xfrm>
              <a:blipFill>
                <a:blip r:embed="rId2"/>
                <a:stretch>
                  <a:fillRect l="-2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1595F37-B988-4F49-A7D5-4A28C7D04022}"/>
                  </a:ext>
                </a:extLst>
              </p:cNvPr>
              <p:cNvSpPr txBox="1"/>
              <p:nvPr/>
            </p:nvSpPr>
            <p:spPr>
              <a:xfrm>
                <a:off x="8892330" y="1179256"/>
                <a:ext cx="3011648" cy="4820872"/>
              </a:xfrm>
              <a:prstGeom prst="rect">
                <a:avLst/>
              </a:prstGeom>
              <a:noFill/>
            </p:spPr>
            <p:txBody>
              <a:bodyPr wrap="square" rtlCol="0">
                <a:spAutoFit/>
              </a:bodyPr>
              <a:lstStyle/>
              <a:p>
                <a:r>
                  <a:rPr lang="en-US" dirty="0"/>
                  <a:t>Slowing down decrement is the mean value of log of energy loss ratio:</a:t>
                </a:r>
              </a:p>
              <a:p>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𝜉</m:t>
                      </m:r>
                      <m:r>
                        <a:rPr lang="en-US" i="1">
                          <a:latin typeface="Cambria Math" panose="02040503050406030204" pitchFamily="18" charset="0"/>
                        </a:rPr>
                        <m:t>=</m:t>
                      </m:r>
                      <m:acc>
                        <m:accPr>
                          <m:chr m:val="̅"/>
                          <m:ctrlPr>
                            <a:rPr lang="en-US" i="1">
                              <a:latin typeface="Cambria Math" panose="02040503050406030204" pitchFamily="18" charset="0"/>
                            </a:rPr>
                          </m:ctrlPr>
                        </m:accPr>
                        <m:e>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m:t>
                                          </m:r>
                                        </m:sup>
                                      </m:sSup>
                                    </m:num>
                                    <m:den>
                                      <m:r>
                                        <a:rPr lang="en-US" i="1">
                                          <a:latin typeface="Cambria Math" panose="02040503050406030204" pitchFamily="18" charset="0"/>
                                        </a:rPr>
                                        <m:t>𝐸</m:t>
                                      </m:r>
                                    </m:den>
                                  </m:f>
                                </m:e>
                              </m:d>
                            </m:e>
                          </m:func>
                        </m:e>
                      </m:acc>
                      <m:r>
                        <a:rPr lang="en-US" b="0" i="1" smtClean="0">
                          <a:latin typeface="Cambria Math" panose="02040503050406030204" pitchFamily="18" charset="0"/>
                        </a:rPr>
                        <m:t>=</m:t>
                      </m:r>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𝛼</m:t>
                          </m:r>
                        </m:num>
                        <m:den>
                          <m:r>
                            <a:rPr lang="en-US" i="1">
                              <a:latin typeface="Cambria Math" panose="02040503050406030204" pitchFamily="18" charset="0"/>
                            </a:rPr>
                            <m:t>1−</m:t>
                          </m:r>
                          <m:r>
                            <a:rPr lang="en-US" i="1">
                              <a:latin typeface="Cambria Math" panose="02040503050406030204" pitchFamily="18" charset="0"/>
                            </a:rPr>
                            <m:t>𝛼</m:t>
                          </m:r>
                        </m:den>
                      </m:f>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𝛼</m:t>
                          </m:r>
                        </m:e>
                      </m:func>
                    </m:oMath>
                  </m:oMathPara>
                </a14:m>
                <a:endParaRPr lang="en-US" dirty="0"/>
              </a:p>
              <a:p>
                <a:endParaRPr lang="en-US" dirty="0"/>
              </a:p>
              <a:p>
                <a:r>
                  <a:rPr lang="en-US" dirty="0"/>
                  <a:t>Collision parameter:</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𝛼</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𝐴</m:t>
                                  </m:r>
                                  <m:r>
                                    <a:rPr lang="en-US" i="1">
                                      <a:latin typeface="Cambria Math" panose="02040503050406030204" pitchFamily="18" charset="0"/>
                                    </a:rPr>
                                    <m:t>−1</m:t>
                                  </m:r>
                                </m:num>
                                <m:den>
                                  <m:r>
                                    <a:rPr lang="en-US" i="1">
                                      <a:latin typeface="Cambria Math" panose="02040503050406030204" pitchFamily="18" charset="0"/>
                                    </a:rPr>
                                    <m:t>𝐴</m:t>
                                  </m:r>
                                  <m:r>
                                    <a:rPr lang="en-US" i="1">
                                      <a:latin typeface="Cambria Math" panose="02040503050406030204" pitchFamily="18" charset="0"/>
                                    </a:rPr>
                                    <m:t>+1</m:t>
                                  </m:r>
                                </m:den>
                              </m:f>
                            </m:e>
                          </m:d>
                        </m:e>
                        <m:sup>
                          <m:r>
                            <a:rPr lang="en-US" i="1">
                              <a:latin typeface="Cambria Math" panose="02040503050406030204" pitchFamily="18" charset="0"/>
                            </a:rPr>
                            <m:t>2</m:t>
                          </m:r>
                        </m:sup>
                      </m:sSup>
                    </m:oMath>
                  </m:oMathPara>
                </a14:m>
                <a:endParaRPr lang="en-US" dirty="0"/>
              </a:p>
              <a:p>
                <a:endParaRPr lang="en-US" dirty="0"/>
              </a:p>
              <a:p>
                <a:r>
                  <a:rPr lang="en-US" dirty="0"/>
                  <a:t>Number of collisions to slow down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0</m:t>
                        </m:r>
                      </m:sub>
                    </m:sSub>
                  </m:oMath>
                </a14:m>
                <a:r>
                  <a:rPr lang="en-US" dirty="0"/>
                  <a:t>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𝑛</m:t>
                        </m:r>
                      </m:sub>
                    </m:sSub>
                  </m:oMath>
                </a14:m>
                <a:r>
                  <a:rPr lang="en-US" dirty="0"/>
                  <a:t>:</a:t>
                </a:r>
              </a:p>
              <a:p>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𝜉</m:t>
                          </m:r>
                        </m:den>
                      </m:f>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sub>
                                  </m:sSub>
                                </m:num>
                                <m:den>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𝑛</m:t>
                                      </m:r>
                                    </m:sub>
                                  </m:sSub>
                                </m:den>
                              </m:f>
                            </m:e>
                          </m:d>
                        </m:e>
                      </m:func>
                    </m:oMath>
                  </m:oMathPara>
                </a14:m>
                <a:endParaRPr lang="en-US" dirty="0"/>
              </a:p>
            </p:txBody>
          </p:sp>
        </mc:Choice>
        <mc:Fallback xmlns="">
          <p:sp>
            <p:nvSpPr>
              <p:cNvPr id="3" name="TextBox 2">
                <a:extLst>
                  <a:ext uri="{FF2B5EF4-FFF2-40B4-BE49-F238E27FC236}">
                    <a16:creationId xmlns:a16="http://schemas.microsoft.com/office/drawing/2014/main" id="{41595F37-B988-4F49-A7D5-4A28C7D04022}"/>
                  </a:ext>
                </a:extLst>
              </p:cNvPr>
              <p:cNvSpPr txBox="1">
                <a:spLocks noRot="1" noChangeAspect="1" noMove="1" noResize="1" noEditPoints="1" noAdjustHandles="1" noChangeArrowheads="1" noChangeShapeType="1" noTextEdit="1"/>
              </p:cNvSpPr>
              <p:nvPr/>
            </p:nvSpPr>
            <p:spPr>
              <a:xfrm>
                <a:off x="8892330" y="1179256"/>
                <a:ext cx="3011648" cy="4820872"/>
              </a:xfrm>
              <a:prstGeom prst="rect">
                <a:avLst/>
              </a:prstGeom>
              <a:blipFill>
                <a:blip r:embed="rId3"/>
                <a:stretch>
                  <a:fillRect l="-1822" t="-632"/>
                </a:stretch>
              </a:blipFill>
            </p:spPr>
            <p:txBody>
              <a:bodyPr/>
              <a:lstStyle/>
              <a:p>
                <a:r>
                  <a:rPr lang="en-US">
                    <a:noFill/>
                  </a:rPr>
                  <a:t> </a:t>
                </a:r>
              </a:p>
            </p:txBody>
          </p:sp>
        </mc:Fallback>
      </mc:AlternateContent>
    </p:spTree>
    <p:extLst>
      <p:ext uri="{BB962C8B-B14F-4D97-AF65-F5344CB8AC3E}">
        <p14:creationId xmlns:p14="http://schemas.microsoft.com/office/powerpoint/2010/main" val="36520310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548</TotalTime>
  <Words>2103</Words>
  <Application>Microsoft Office PowerPoint</Application>
  <PresentationFormat>Widescreen</PresentationFormat>
  <Paragraphs>151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Cambria Math</vt:lpstr>
      <vt:lpstr>Wingdings</vt:lpstr>
      <vt:lpstr>Celestial</vt:lpstr>
      <vt:lpstr>AME 480/580 Introduction to nuclear engineering</vt:lpstr>
      <vt:lpstr>references</vt:lpstr>
      <vt:lpstr>Ch-3: neutron distributions in energy</vt:lpstr>
      <vt:lpstr>Ch-3 tentative schedule</vt:lpstr>
      <vt:lpstr>Nuclear fuel properties - basics</vt:lpstr>
      <vt:lpstr>Neutron fuel properties - basics</vt:lpstr>
      <vt:lpstr>Nuclear economy for mixtures</vt:lpstr>
      <vt:lpstr>Nuclear fuel properties - implications</vt:lpstr>
      <vt:lpstr>neutron moderator</vt:lpstr>
      <vt:lpstr>Slowing down ratio</vt:lpstr>
      <vt:lpstr>Neutron energy spectra</vt:lpstr>
      <vt:lpstr>NEUTRON ENERGY BALANCE IN ENERGY</vt:lpstr>
      <vt:lpstr>NEUTRON ENERGY BALANCE IN ENERGY continued</vt:lpstr>
      <vt:lpstr>MULTIPHYSICS PROBLEM INTRODUCTION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 480/580 Introduction to nuclear engineering</dc:title>
  <dc:creator>Japan Ketan Patel</dc:creator>
  <cp:lastModifiedBy>Japan Ketan Patel</cp:lastModifiedBy>
  <cp:revision>234</cp:revision>
  <dcterms:created xsi:type="dcterms:W3CDTF">2018-02-01T19:35:16Z</dcterms:created>
  <dcterms:modified xsi:type="dcterms:W3CDTF">2018-02-02T14:49:36Z</dcterms:modified>
</cp:coreProperties>
</file>