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44AF55C-FE52-4B08-860B-75F0613A218B}" type="datetimeFigureOut">
              <a:rPr lang="en-US" smtClean="0"/>
              <a:t>2/4/2018</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9C53732-6514-4D5A-8B92-C54DC707F105}" type="slidenum">
              <a:rPr lang="en-US" smtClean="0"/>
              <a:t>‹#›</a:t>
            </a:fld>
            <a:endParaRPr lang="en-US"/>
          </a:p>
        </p:txBody>
      </p:sp>
    </p:spTree>
    <p:extLst>
      <p:ext uri="{BB962C8B-B14F-4D97-AF65-F5344CB8AC3E}">
        <p14:creationId xmlns:p14="http://schemas.microsoft.com/office/powerpoint/2010/main" val="251195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4AF55C-FE52-4B08-860B-75F0613A218B}"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53732-6514-4D5A-8B92-C54DC707F105}" type="slidenum">
              <a:rPr lang="en-US" smtClean="0"/>
              <a:t>‹#›</a:t>
            </a:fld>
            <a:endParaRPr lang="en-US"/>
          </a:p>
        </p:txBody>
      </p:sp>
    </p:spTree>
    <p:extLst>
      <p:ext uri="{BB962C8B-B14F-4D97-AF65-F5344CB8AC3E}">
        <p14:creationId xmlns:p14="http://schemas.microsoft.com/office/powerpoint/2010/main" val="394789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4AF55C-FE52-4B08-860B-75F0613A218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53732-6514-4D5A-8B92-C54DC707F105}" type="slidenum">
              <a:rPr lang="en-US" smtClean="0"/>
              <a:t>‹#›</a:t>
            </a:fld>
            <a:endParaRPr lang="en-US"/>
          </a:p>
        </p:txBody>
      </p:sp>
    </p:spTree>
    <p:extLst>
      <p:ext uri="{BB962C8B-B14F-4D97-AF65-F5344CB8AC3E}">
        <p14:creationId xmlns:p14="http://schemas.microsoft.com/office/powerpoint/2010/main" val="2269306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4AF55C-FE52-4B08-860B-75F0613A218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53732-6514-4D5A-8B92-C54DC707F105}" type="slidenum">
              <a:rPr lang="en-US" smtClean="0"/>
              <a:t>‹#›</a:t>
            </a:fld>
            <a:endParaRPr lang="en-US"/>
          </a:p>
        </p:txBody>
      </p:sp>
    </p:spTree>
    <p:extLst>
      <p:ext uri="{BB962C8B-B14F-4D97-AF65-F5344CB8AC3E}">
        <p14:creationId xmlns:p14="http://schemas.microsoft.com/office/powerpoint/2010/main" val="251965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4AF55C-FE52-4B08-860B-75F0613A218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53732-6514-4D5A-8B92-C54DC707F105}" type="slidenum">
              <a:rPr lang="en-US" smtClean="0"/>
              <a:t>‹#›</a:t>
            </a:fld>
            <a:endParaRPr lang="en-US"/>
          </a:p>
        </p:txBody>
      </p:sp>
    </p:spTree>
    <p:extLst>
      <p:ext uri="{BB962C8B-B14F-4D97-AF65-F5344CB8AC3E}">
        <p14:creationId xmlns:p14="http://schemas.microsoft.com/office/powerpoint/2010/main" val="866800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4AF55C-FE52-4B08-860B-75F0613A218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53732-6514-4D5A-8B92-C54DC707F105}" type="slidenum">
              <a:rPr lang="en-US" smtClean="0"/>
              <a:t>‹#›</a:t>
            </a:fld>
            <a:endParaRPr lang="en-US"/>
          </a:p>
        </p:txBody>
      </p:sp>
    </p:spTree>
    <p:extLst>
      <p:ext uri="{BB962C8B-B14F-4D97-AF65-F5344CB8AC3E}">
        <p14:creationId xmlns:p14="http://schemas.microsoft.com/office/powerpoint/2010/main" val="238556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4AF55C-FE52-4B08-860B-75F0613A218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53732-6514-4D5A-8B92-C54DC707F105}" type="slidenum">
              <a:rPr lang="en-US" smtClean="0"/>
              <a:t>‹#›</a:t>
            </a:fld>
            <a:endParaRPr lang="en-US"/>
          </a:p>
        </p:txBody>
      </p:sp>
    </p:spTree>
    <p:extLst>
      <p:ext uri="{BB962C8B-B14F-4D97-AF65-F5344CB8AC3E}">
        <p14:creationId xmlns:p14="http://schemas.microsoft.com/office/powerpoint/2010/main" val="3406117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AF55C-FE52-4B08-860B-75F0613A218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53732-6514-4D5A-8B92-C54DC707F10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65617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AF55C-FE52-4B08-860B-75F0613A218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53732-6514-4D5A-8B92-C54DC707F105}" type="slidenum">
              <a:rPr lang="en-US" smtClean="0"/>
              <a:t>‹#›</a:t>
            </a:fld>
            <a:endParaRPr lang="en-US"/>
          </a:p>
        </p:txBody>
      </p:sp>
    </p:spTree>
    <p:extLst>
      <p:ext uri="{BB962C8B-B14F-4D97-AF65-F5344CB8AC3E}">
        <p14:creationId xmlns:p14="http://schemas.microsoft.com/office/powerpoint/2010/main" val="163412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AF55C-FE52-4B08-860B-75F0613A218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53732-6514-4D5A-8B92-C54DC707F105}" type="slidenum">
              <a:rPr lang="en-US" smtClean="0"/>
              <a:t>‹#›</a:t>
            </a:fld>
            <a:endParaRPr lang="en-US"/>
          </a:p>
        </p:txBody>
      </p:sp>
    </p:spTree>
    <p:extLst>
      <p:ext uri="{BB962C8B-B14F-4D97-AF65-F5344CB8AC3E}">
        <p14:creationId xmlns:p14="http://schemas.microsoft.com/office/powerpoint/2010/main" val="3830754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4AF55C-FE52-4B08-860B-75F0613A218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53732-6514-4D5A-8B92-C54DC707F105}" type="slidenum">
              <a:rPr lang="en-US" smtClean="0"/>
              <a:t>‹#›</a:t>
            </a:fld>
            <a:endParaRPr lang="en-US"/>
          </a:p>
        </p:txBody>
      </p:sp>
    </p:spTree>
    <p:extLst>
      <p:ext uri="{BB962C8B-B14F-4D97-AF65-F5344CB8AC3E}">
        <p14:creationId xmlns:p14="http://schemas.microsoft.com/office/powerpoint/2010/main" val="60702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4AF55C-FE52-4B08-860B-75F0613A218B}"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53732-6514-4D5A-8B92-C54DC707F105}" type="slidenum">
              <a:rPr lang="en-US" smtClean="0"/>
              <a:t>‹#›</a:t>
            </a:fld>
            <a:endParaRPr lang="en-US"/>
          </a:p>
        </p:txBody>
      </p:sp>
    </p:spTree>
    <p:extLst>
      <p:ext uri="{BB962C8B-B14F-4D97-AF65-F5344CB8AC3E}">
        <p14:creationId xmlns:p14="http://schemas.microsoft.com/office/powerpoint/2010/main" val="240461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4AF55C-FE52-4B08-860B-75F0613A218B}" type="datetimeFigureOut">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C53732-6514-4D5A-8B92-C54DC707F105}" type="slidenum">
              <a:rPr lang="en-US" smtClean="0"/>
              <a:t>‹#›</a:t>
            </a:fld>
            <a:endParaRPr lang="en-US"/>
          </a:p>
        </p:txBody>
      </p:sp>
    </p:spTree>
    <p:extLst>
      <p:ext uri="{BB962C8B-B14F-4D97-AF65-F5344CB8AC3E}">
        <p14:creationId xmlns:p14="http://schemas.microsoft.com/office/powerpoint/2010/main" val="61836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4AF55C-FE52-4B08-860B-75F0613A218B}" type="datetimeFigureOut">
              <a:rPr lang="en-US" smtClean="0"/>
              <a:t>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C53732-6514-4D5A-8B92-C54DC707F105}" type="slidenum">
              <a:rPr lang="en-US" smtClean="0"/>
              <a:t>‹#›</a:t>
            </a:fld>
            <a:endParaRPr lang="en-US"/>
          </a:p>
        </p:txBody>
      </p:sp>
    </p:spTree>
    <p:extLst>
      <p:ext uri="{BB962C8B-B14F-4D97-AF65-F5344CB8AC3E}">
        <p14:creationId xmlns:p14="http://schemas.microsoft.com/office/powerpoint/2010/main" val="82469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44AF55C-FE52-4B08-860B-75F0613A218B}" type="datetimeFigureOut">
              <a:rPr lang="en-US" smtClean="0"/>
              <a:t>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C53732-6514-4D5A-8B92-C54DC707F105}" type="slidenum">
              <a:rPr lang="en-US" smtClean="0"/>
              <a:t>‹#›</a:t>
            </a:fld>
            <a:endParaRPr lang="en-US"/>
          </a:p>
        </p:txBody>
      </p:sp>
    </p:spTree>
    <p:extLst>
      <p:ext uri="{BB962C8B-B14F-4D97-AF65-F5344CB8AC3E}">
        <p14:creationId xmlns:p14="http://schemas.microsoft.com/office/powerpoint/2010/main" val="3133790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4AF55C-FE52-4B08-860B-75F0613A218B}"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53732-6514-4D5A-8B92-C54DC707F105}" type="slidenum">
              <a:rPr lang="en-US" smtClean="0"/>
              <a:t>‹#›</a:t>
            </a:fld>
            <a:endParaRPr lang="en-US"/>
          </a:p>
        </p:txBody>
      </p:sp>
    </p:spTree>
    <p:extLst>
      <p:ext uri="{BB962C8B-B14F-4D97-AF65-F5344CB8AC3E}">
        <p14:creationId xmlns:p14="http://schemas.microsoft.com/office/powerpoint/2010/main" val="2111013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4AF55C-FE52-4B08-860B-75F0613A218B}"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53732-6514-4D5A-8B92-C54DC707F105}" type="slidenum">
              <a:rPr lang="en-US" smtClean="0"/>
              <a:t>‹#›</a:t>
            </a:fld>
            <a:endParaRPr lang="en-US"/>
          </a:p>
        </p:txBody>
      </p:sp>
    </p:spTree>
    <p:extLst>
      <p:ext uri="{BB962C8B-B14F-4D97-AF65-F5344CB8AC3E}">
        <p14:creationId xmlns:p14="http://schemas.microsoft.com/office/powerpoint/2010/main" val="3948395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4AF55C-FE52-4B08-860B-75F0613A218B}" type="datetimeFigureOut">
              <a:rPr lang="en-US" smtClean="0"/>
              <a:t>2/4/2018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C53732-6514-4D5A-8B92-C54DC707F105}" type="slidenum">
              <a:rPr lang="en-US" smtClean="0"/>
              <a:t>‹#›</a:t>
            </a:fld>
            <a:endParaRPr lang="en-US"/>
          </a:p>
        </p:txBody>
      </p:sp>
    </p:spTree>
    <p:extLst>
      <p:ext uri="{BB962C8B-B14F-4D97-AF65-F5344CB8AC3E}">
        <p14:creationId xmlns:p14="http://schemas.microsoft.com/office/powerpoint/2010/main" val="314924996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496ABE-B033-4343-B101-6C64F535855D}"/>
              </a:ext>
            </a:extLst>
          </p:cNvPr>
          <p:cNvSpPr>
            <a:spLocks noGrp="1"/>
          </p:cNvSpPr>
          <p:nvPr>
            <p:ph type="subTitle" idx="1"/>
          </p:nvPr>
        </p:nvSpPr>
        <p:spPr/>
        <p:txBody>
          <a:bodyPr/>
          <a:lstStyle/>
          <a:p>
            <a:r>
              <a:rPr lang="en-US" dirty="0"/>
              <a:t> </a:t>
            </a:r>
          </a:p>
        </p:txBody>
      </p:sp>
      <p:sp>
        <p:nvSpPr>
          <p:cNvPr id="6" name="Title 1">
            <a:extLst>
              <a:ext uri="{FF2B5EF4-FFF2-40B4-BE49-F238E27FC236}">
                <a16:creationId xmlns:a16="http://schemas.microsoft.com/office/drawing/2014/main" id="{B132AAAC-9AD0-48DA-8386-F5326FBF42A1}"/>
              </a:ext>
            </a:extLst>
          </p:cNvPr>
          <p:cNvSpPr>
            <a:spLocks noGrp="1"/>
          </p:cNvSpPr>
          <p:nvPr>
            <p:ph type="ctrTitle"/>
          </p:nvPr>
        </p:nvSpPr>
        <p:spPr>
          <a:xfrm>
            <a:off x="4114799" y="2116667"/>
            <a:ext cx="7197726" cy="2421464"/>
          </a:xfrm>
        </p:spPr>
        <p:txBody>
          <a:bodyPr>
            <a:normAutofit/>
          </a:bodyPr>
          <a:lstStyle/>
          <a:p>
            <a:r>
              <a:rPr lang="en-US" sz="3200" dirty="0"/>
              <a:t>AME 480/580</a:t>
            </a:r>
            <a:br>
              <a:rPr lang="en-US" sz="2800" dirty="0"/>
            </a:br>
            <a:r>
              <a:rPr lang="en-US" sz="2800" dirty="0"/>
              <a:t>Introduction to nuclear engineering</a:t>
            </a:r>
          </a:p>
        </p:txBody>
      </p:sp>
      <p:sp>
        <p:nvSpPr>
          <p:cNvPr id="7" name="Subtitle 2">
            <a:extLst>
              <a:ext uri="{FF2B5EF4-FFF2-40B4-BE49-F238E27FC236}">
                <a16:creationId xmlns:a16="http://schemas.microsoft.com/office/drawing/2014/main" id="{0F7575EC-7B61-4A62-A357-EADF6F66C559}"/>
              </a:ext>
            </a:extLst>
          </p:cNvPr>
          <p:cNvSpPr txBox="1">
            <a:spLocks/>
          </p:cNvSpPr>
          <p:nvPr/>
        </p:nvSpPr>
        <p:spPr>
          <a:xfrm>
            <a:off x="4114799" y="4538132"/>
            <a:ext cx="7197726" cy="1405467"/>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r>
              <a:rPr lang="en-US" dirty="0"/>
              <a:t>Neutron slowing down density and cross-section averaging</a:t>
            </a:r>
          </a:p>
          <a:p>
            <a:r>
              <a:rPr lang="en-US" dirty="0"/>
              <a:t>2/5/18</a:t>
            </a:r>
          </a:p>
          <a:p>
            <a:endParaRPr lang="en-US" dirty="0"/>
          </a:p>
        </p:txBody>
      </p:sp>
    </p:spTree>
    <p:extLst>
      <p:ext uri="{BB962C8B-B14F-4D97-AF65-F5344CB8AC3E}">
        <p14:creationId xmlns:p14="http://schemas.microsoft.com/office/powerpoint/2010/main" val="4079158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F60D-0BDD-4076-885A-0A962D997FC4}"/>
              </a:ext>
            </a:extLst>
          </p:cNvPr>
          <p:cNvSpPr>
            <a:spLocks noGrp="1"/>
          </p:cNvSpPr>
          <p:nvPr>
            <p:ph type="title"/>
          </p:nvPr>
        </p:nvSpPr>
        <p:spPr>
          <a:xfrm>
            <a:off x="685801" y="114651"/>
            <a:ext cx="10131425" cy="757806"/>
          </a:xfrm>
        </p:spPr>
        <p:txBody>
          <a:bodyPr>
            <a:normAutofit fontScale="90000"/>
          </a:bodyPr>
          <a:lstStyle/>
          <a:p>
            <a:r>
              <a:rPr lang="en-US" dirty="0"/>
              <a:t>First things first Extra credit final project - rough description</a:t>
            </a:r>
          </a:p>
        </p:txBody>
      </p:sp>
      <p:sp>
        <p:nvSpPr>
          <p:cNvPr id="3" name="Content Placeholder 2">
            <a:extLst>
              <a:ext uri="{FF2B5EF4-FFF2-40B4-BE49-F238E27FC236}">
                <a16:creationId xmlns:a16="http://schemas.microsoft.com/office/drawing/2014/main" id="{F7D7784A-E91D-4E7F-A7B0-19244077EAA8}"/>
              </a:ext>
            </a:extLst>
          </p:cNvPr>
          <p:cNvSpPr>
            <a:spLocks noGrp="1"/>
          </p:cNvSpPr>
          <p:nvPr>
            <p:ph idx="1"/>
          </p:nvPr>
        </p:nvSpPr>
        <p:spPr>
          <a:xfrm>
            <a:off x="685801" y="1283518"/>
            <a:ext cx="10131425" cy="5176005"/>
          </a:xfrm>
        </p:spPr>
        <p:txBody>
          <a:bodyPr>
            <a:normAutofit fontScale="92500" lnSpcReduction="10000"/>
          </a:bodyPr>
          <a:lstStyle/>
          <a:p>
            <a:r>
              <a:rPr lang="en-US" dirty="0">
                <a:sym typeface="Wingdings" panose="05000000000000000000" pitchFamily="2" charset="2"/>
              </a:rPr>
              <a:t>We will expand upon the model I have in that paper I shared the other day. </a:t>
            </a:r>
          </a:p>
          <a:p>
            <a:r>
              <a:rPr lang="en-US" dirty="0">
                <a:sym typeface="Wingdings" panose="05000000000000000000" pitchFamily="2" charset="2"/>
              </a:rPr>
              <a:t>We will do the following:</a:t>
            </a:r>
          </a:p>
          <a:p>
            <a:pPr lvl="1"/>
            <a:r>
              <a:rPr lang="en-US" dirty="0">
                <a:sym typeface="Wingdings" panose="05000000000000000000" pitchFamily="2" charset="2"/>
              </a:rPr>
              <a:t>Nondimensionalize the problem</a:t>
            </a:r>
          </a:p>
          <a:p>
            <a:pPr lvl="1"/>
            <a:r>
              <a:rPr lang="en-US" dirty="0">
                <a:sym typeface="Wingdings" panose="05000000000000000000" pitchFamily="2" charset="2"/>
              </a:rPr>
              <a:t>Swap out temperature equation for heat diffusion equation</a:t>
            </a:r>
          </a:p>
          <a:p>
            <a:pPr lvl="1"/>
            <a:r>
              <a:rPr lang="en-US" dirty="0">
                <a:sym typeface="Wingdings" panose="05000000000000000000" pitchFamily="2" charset="2"/>
              </a:rPr>
              <a:t>Incorporate temperature correction into our model (so with changing temperature our cross-section changes)</a:t>
            </a:r>
          </a:p>
          <a:p>
            <a:pPr lvl="1"/>
            <a:r>
              <a:rPr lang="en-US" dirty="0">
                <a:sym typeface="Wingdings" panose="05000000000000000000" pitchFamily="2" charset="2"/>
              </a:rPr>
              <a:t>Other things stay the same more or less</a:t>
            </a:r>
          </a:p>
          <a:p>
            <a:pPr lvl="1"/>
            <a:r>
              <a:rPr lang="en-US" dirty="0">
                <a:sym typeface="Wingdings" panose="05000000000000000000" pitchFamily="2" charset="2"/>
              </a:rPr>
              <a:t>We will also try different methods of coupling – IMEX, Picard, JFNK, NKA (not all obviously but lets see what we can get done)</a:t>
            </a:r>
          </a:p>
          <a:p>
            <a:r>
              <a:rPr lang="en-US" dirty="0">
                <a:sym typeface="Wingdings" panose="05000000000000000000" pitchFamily="2" charset="2"/>
              </a:rPr>
              <a:t>I will make you guys do smaller problems before we do the big problem so don’t be sacred. This is only extra credit. You’ve got nothing to lose but if you do this…it may be very useful for you in future. Give it a shot…or not…no one is judging you here…we are all learning…I’m learning too (to communicate better and give lectures that you guys find useful and not boring)  </a:t>
            </a:r>
          </a:p>
          <a:p>
            <a:r>
              <a:rPr lang="en-US" dirty="0">
                <a:sym typeface="Wingdings" panose="05000000000000000000" pitchFamily="2" charset="2"/>
              </a:rPr>
              <a:t>Do we meet separately or do I do some of this in class on Fridays or during office hours? I’m not sure yet. </a:t>
            </a:r>
          </a:p>
          <a:p>
            <a:r>
              <a:rPr lang="en-US" dirty="0">
                <a:sym typeface="Wingdings" panose="05000000000000000000" pitchFamily="2" charset="2"/>
              </a:rPr>
              <a:t>Having said that, I ask you to solve Bateman equation numerically for your midterm exam. It will be a small problem though so that you can compare your solution to analytical answer that we already derived so that you get a taste of how to do that.  😈</a:t>
            </a:r>
            <a:endParaRPr lang="en-US" dirty="0"/>
          </a:p>
          <a:p>
            <a:endParaRPr lang="en-US" dirty="0"/>
          </a:p>
        </p:txBody>
      </p:sp>
    </p:spTree>
    <p:extLst>
      <p:ext uri="{BB962C8B-B14F-4D97-AF65-F5344CB8AC3E}">
        <p14:creationId xmlns:p14="http://schemas.microsoft.com/office/powerpoint/2010/main" val="177526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a:bodyPr>
          <a:lstStyle/>
          <a:p>
            <a:pPr>
              <a:lnSpc>
                <a:spcPct val="90000"/>
              </a:lnSpc>
            </a:pPr>
            <a:r>
              <a:rPr lang="en-US" sz="2500" dirty="0"/>
              <a:t>references</a:t>
            </a:r>
          </a:p>
        </p:txBody>
      </p:sp>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845192" y="936657"/>
            <a:ext cx="10664503" cy="5687735"/>
          </a:xfrm>
        </p:spPr>
        <p:txBody>
          <a:bodyPr>
            <a:normAutofit/>
          </a:bodyPr>
          <a:lstStyle/>
          <a:p>
            <a:pPr>
              <a:lnSpc>
                <a:spcPct val="90000"/>
              </a:lnSpc>
            </a:pPr>
            <a:r>
              <a:rPr lang="en-US" dirty="0">
                <a:sym typeface="Wingdings" panose="05000000000000000000" pitchFamily="2" charset="2"/>
              </a:rPr>
              <a:t>Lewis</a:t>
            </a:r>
          </a:p>
          <a:p>
            <a:pPr marL="457200" lvl="1" indent="0">
              <a:lnSpc>
                <a:spcPct val="90000"/>
              </a:lnSpc>
              <a:buNone/>
            </a:pPr>
            <a:endParaRPr lang="en-US" dirty="0">
              <a:sym typeface="Wingdings" panose="05000000000000000000" pitchFamily="2" charset="2"/>
            </a:endParaRPr>
          </a:p>
        </p:txBody>
      </p:sp>
    </p:spTree>
    <p:extLst>
      <p:ext uri="{BB962C8B-B14F-4D97-AF65-F5344CB8AC3E}">
        <p14:creationId xmlns:p14="http://schemas.microsoft.com/office/powerpoint/2010/main" val="321803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F60D-0BDD-4076-885A-0A962D997FC4}"/>
              </a:ext>
            </a:extLst>
          </p:cNvPr>
          <p:cNvSpPr>
            <a:spLocks noGrp="1"/>
          </p:cNvSpPr>
          <p:nvPr>
            <p:ph type="title"/>
          </p:nvPr>
        </p:nvSpPr>
        <p:spPr>
          <a:xfrm>
            <a:off x="685801" y="114651"/>
            <a:ext cx="10131425" cy="757806"/>
          </a:xfrm>
        </p:spPr>
        <p:txBody>
          <a:bodyPr/>
          <a:lstStyle/>
          <a:p>
            <a:r>
              <a:rPr lang="en-US" dirty="0"/>
              <a:t>Last time on “bubba does reactors”</a:t>
            </a:r>
          </a:p>
        </p:txBody>
      </p:sp>
      <p:sp>
        <p:nvSpPr>
          <p:cNvPr id="3" name="Content Placeholder 2">
            <a:extLst>
              <a:ext uri="{FF2B5EF4-FFF2-40B4-BE49-F238E27FC236}">
                <a16:creationId xmlns:a16="http://schemas.microsoft.com/office/drawing/2014/main" id="{F7D7784A-E91D-4E7F-A7B0-19244077EAA8}"/>
              </a:ext>
            </a:extLst>
          </p:cNvPr>
          <p:cNvSpPr>
            <a:spLocks noGrp="1"/>
          </p:cNvSpPr>
          <p:nvPr>
            <p:ph idx="1"/>
          </p:nvPr>
        </p:nvSpPr>
        <p:spPr>
          <a:xfrm>
            <a:off x="627078" y="1107349"/>
            <a:ext cx="10131425" cy="5176005"/>
          </a:xfrm>
        </p:spPr>
        <p:txBody>
          <a:bodyPr>
            <a:normAutofit lnSpcReduction="10000"/>
          </a:bodyPr>
          <a:lstStyle/>
          <a:p>
            <a:r>
              <a:rPr lang="en-US" dirty="0"/>
              <a:t>We saw in Ch. 1 where nuclear energy comes from.</a:t>
            </a:r>
          </a:p>
          <a:p>
            <a:pPr lvl="1"/>
            <a:r>
              <a:rPr lang="en-US" dirty="0"/>
              <a:t>Therefore, given average number of reactions in a reactor, we can estimate the thermal power a reactor might produce.  </a:t>
            </a:r>
          </a:p>
          <a:p>
            <a:r>
              <a:rPr lang="en-US" dirty="0"/>
              <a:t>In Ch. 2 we looked at the likelihood of specific reactions happening. </a:t>
            </a:r>
          </a:p>
          <a:p>
            <a:pPr lvl="1"/>
            <a:r>
              <a:rPr lang="en-US" dirty="0"/>
              <a:t>We looked at cross-sections and composite cross-sections for specific reactions like scattering and fission</a:t>
            </a:r>
          </a:p>
          <a:p>
            <a:r>
              <a:rPr lang="en-US" dirty="0"/>
              <a:t>We started Ch. 3 last time</a:t>
            </a:r>
          </a:p>
          <a:p>
            <a:pPr lvl="1"/>
            <a:r>
              <a:rPr lang="en-US" dirty="0"/>
              <a:t>We began to explore energy dependence of fission cross sections in some detail.</a:t>
            </a:r>
          </a:p>
          <a:p>
            <a:pPr lvl="1"/>
            <a:r>
              <a:rPr lang="en-US" dirty="0"/>
              <a:t>We saw that reactors can only be build for neutrons in either fast or thermal range but not epithermal range</a:t>
            </a:r>
          </a:p>
          <a:p>
            <a:pPr lvl="1"/>
            <a:r>
              <a:rPr lang="en-US" dirty="0"/>
              <a:t>If we build a reactor for fast range, we must avoid scattering collisions that cause neutrons to slow down past the fast energy range…we avoid light nuclei in and around core. </a:t>
            </a:r>
          </a:p>
          <a:p>
            <a:pPr lvl="1"/>
            <a:r>
              <a:rPr lang="en-US" dirty="0"/>
              <a:t>If we build a reactor for thermal range, we must slow neutrons down from fast to thermal neutron energy range. </a:t>
            </a:r>
          </a:p>
          <a:p>
            <a:pPr lvl="2"/>
            <a:r>
              <a:rPr lang="en-US" sz="1600" dirty="0"/>
              <a:t>We must do it, however, in such a way that we don’t lose neutrons to resonance capture in the epithermal range. </a:t>
            </a:r>
          </a:p>
          <a:p>
            <a:pPr lvl="2"/>
            <a:r>
              <a:rPr lang="en-US" sz="1600" dirty="0"/>
              <a:t>To do that we use “moderators” that allow neutrons to slow down from fast range to thermal range bypassing the neutron valleys of death in epithermal range as much as possible. </a:t>
            </a:r>
          </a:p>
        </p:txBody>
      </p:sp>
    </p:spTree>
    <p:extLst>
      <p:ext uri="{BB962C8B-B14F-4D97-AF65-F5344CB8AC3E}">
        <p14:creationId xmlns:p14="http://schemas.microsoft.com/office/powerpoint/2010/main" val="411694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F60D-0BDD-4076-885A-0A962D997FC4}"/>
              </a:ext>
            </a:extLst>
          </p:cNvPr>
          <p:cNvSpPr>
            <a:spLocks noGrp="1"/>
          </p:cNvSpPr>
          <p:nvPr>
            <p:ph type="title"/>
          </p:nvPr>
        </p:nvSpPr>
        <p:spPr>
          <a:xfrm>
            <a:off x="685801" y="114651"/>
            <a:ext cx="10131425" cy="757806"/>
          </a:xfrm>
        </p:spPr>
        <p:txBody>
          <a:bodyPr/>
          <a:lstStyle/>
          <a:p>
            <a:r>
              <a:rPr lang="en-US" dirty="0"/>
              <a:t>Last time – fuel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D7784A-E91D-4E7F-A7B0-19244077EAA8}"/>
                  </a:ext>
                </a:extLst>
              </p:cNvPr>
              <p:cNvSpPr>
                <a:spLocks noGrp="1"/>
              </p:cNvSpPr>
              <p:nvPr>
                <p:ph idx="1"/>
              </p:nvPr>
            </p:nvSpPr>
            <p:spPr>
              <a:xfrm>
                <a:off x="308296" y="1065404"/>
                <a:ext cx="8119208" cy="5176005"/>
              </a:xfrm>
            </p:spPr>
            <p:txBody>
              <a:bodyPr>
                <a:normAutofit lnSpcReduction="10000"/>
              </a:bodyPr>
              <a:lstStyle/>
              <a:p>
                <a:r>
                  <a:rPr lang="en-US" dirty="0"/>
                  <a:t>We realized that fuel is almost never made up of purely fissile material. It comes bundled with fertile material in nature. </a:t>
                </a:r>
              </a:p>
              <a:p>
                <a:r>
                  <a:rPr lang="en-US" dirty="0"/>
                  <a:t>Enrichment is expensive. Moreover it is also a nonproliferation risk. So barring nuclear submarines and nuclear weapons, most nuclear systems are powered by either natural U or low enriched U (~0.7%-20%)</a:t>
                </a:r>
              </a:p>
              <a:p>
                <a:r>
                  <a:rPr lang="en-US" dirty="0"/>
                  <a:t>Moreover, we noted that neutrons could be lost to absorption in </a:t>
                </a:r>
              </a:p>
              <a:p>
                <a:r>
                  <a:rPr lang="en-US" dirty="0"/>
                  <a:t>Therefore, in order to characterize efficiency of fuel, we introduced neutron economy: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sym typeface="Wingdings" panose="05000000000000000000" pitchFamily="2" charset="2"/>
                        </a:rPr>
                        <m:t>𝜂</m:t>
                      </m:r>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𝐸</m:t>
                          </m:r>
                        </m:e>
                      </m:d>
                      <m:r>
                        <a:rPr lang="en-US" i="1">
                          <a:latin typeface="Cambria Math" panose="02040503050406030204" pitchFamily="18" charset="0"/>
                          <a:sym typeface="Wingdings" panose="05000000000000000000" pitchFamily="2" charset="2"/>
                        </a:rPr>
                        <m:t>=</m:t>
                      </m:r>
                      <m:f>
                        <m:fPr>
                          <m:ctrlPr>
                            <a:rPr lang="en-US" i="1">
                              <a:latin typeface="Cambria Math" panose="02040503050406030204" pitchFamily="18" charset="0"/>
                              <a:sym typeface="Wingdings" panose="05000000000000000000" pitchFamily="2" charset="2"/>
                            </a:rPr>
                          </m:ctrlPr>
                        </m:fPr>
                        <m:num>
                          <m:r>
                            <a:rPr lang="en-US" i="1">
                              <a:latin typeface="Cambria Math" panose="02040503050406030204" pitchFamily="18" charset="0"/>
                              <a:sym typeface="Wingdings" panose="05000000000000000000" pitchFamily="2" charset="2"/>
                            </a:rPr>
                            <m:t>𝜈</m:t>
                          </m:r>
                          <m:d>
                            <m:dPr>
                              <m:ctrlPr>
                                <a:rPr lang="en-US" i="1">
                                  <a:latin typeface="Cambria Math" panose="02040503050406030204" pitchFamily="18" charset="0"/>
                                  <a:sym typeface="Wingdings" panose="05000000000000000000" pitchFamily="2" charset="2"/>
                                </a:rPr>
                              </m:ctrlPr>
                            </m:dPr>
                            <m:e>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𝑒</m:t>
                                  </m:r>
                                </m:e>
                              </m:acc>
                              <m:sSubSup>
                                <m:sSubSupPr>
                                  <m:ctrlPr>
                                    <a:rPr lang="en-US" i="1">
                                      <a:latin typeface="Cambria Math" panose="02040503050406030204" pitchFamily="18" charset="0"/>
                                      <a:sym typeface="Wingdings" panose="05000000000000000000" pitchFamily="2" charset="2"/>
                                    </a:rPr>
                                  </m:ctrlPr>
                                </m:sSubSupPr>
                                <m:e>
                                  <m:r>
                                    <a:rPr lang="en-US" i="1">
                                      <a:latin typeface="Cambria Math" panose="02040503050406030204" pitchFamily="18" charset="0"/>
                                      <a:sym typeface="Wingdings" panose="05000000000000000000" pitchFamily="2" charset="2"/>
                                    </a:rPr>
                                    <m:t>𝜎</m:t>
                                  </m:r>
                                </m:e>
                                <m:sub>
                                  <m:r>
                                    <a:rPr lang="en-US" i="1">
                                      <a:latin typeface="Cambria Math" panose="02040503050406030204" pitchFamily="18" charset="0"/>
                                      <a:sym typeface="Wingdings" panose="05000000000000000000" pitchFamily="2" charset="2"/>
                                    </a:rPr>
                                    <m:t>𝑓</m:t>
                                  </m:r>
                                </m:sub>
                                <m:sup>
                                  <m:r>
                                    <a:rPr lang="en-US" i="1">
                                      <a:latin typeface="Cambria Math" panose="02040503050406030204" pitchFamily="18" charset="0"/>
                                      <a:sym typeface="Wingdings" panose="05000000000000000000" pitchFamily="2" charset="2"/>
                                    </a:rPr>
                                    <m:t>𝑓𝑖</m:t>
                                  </m:r>
                                </m:sup>
                              </m:sSubSup>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𝐸</m:t>
                                  </m:r>
                                </m:e>
                              </m:d>
                              <m:r>
                                <a:rPr lang="en-US" i="1">
                                  <a:latin typeface="Cambria Math" panose="02040503050406030204" pitchFamily="18" charset="0"/>
                                  <a:sym typeface="Wingdings" panose="05000000000000000000" pitchFamily="2" charset="2"/>
                                </a:rPr>
                                <m:t>+</m:t>
                              </m:r>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1−</m:t>
                                  </m:r>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𝑒</m:t>
                                      </m:r>
                                    </m:e>
                                  </m:acc>
                                </m:e>
                              </m:d>
                              <m:sSubSup>
                                <m:sSubSupPr>
                                  <m:ctrlPr>
                                    <a:rPr lang="en-US" i="1">
                                      <a:latin typeface="Cambria Math" panose="02040503050406030204" pitchFamily="18" charset="0"/>
                                      <a:sym typeface="Wingdings" panose="05000000000000000000" pitchFamily="2" charset="2"/>
                                    </a:rPr>
                                  </m:ctrlPr>
                                </m:sSubSupPr>
                                <m:e>
                                  <m:r>
                                    <a:rPr lang="en-US" i="1">
                                      <a:latin typeface="Cambria Math" panose="02040503050406030204" pitchFamily="18" charset="0"/>
                                      <a:sym typeface="Wingdings" panose="05000000000000000000" pitchFamily="2" charset="2"/>
                                    </a:rPr>
                                    <m:t>𝜎</m:t>
                                  </m:r>
                                </m:e>
                                <m:sub>
                                  <m:r>
                                    <a:rPr lang="en-US" i="1">
                                      <a:latin typeface="Cambria Math" panose="02040503050406030204" pitchFamily="18" charset="0"/>
                                      <a:sym typeface="Wingdings" panose="05000000000000000000" pitchFamily="2" charset="2"/>
                                    </a:rPr>
                                    <m:t>𝑓</m:t>
                                  </m:r>
                                </m:sub>
                                <m:sup>
                                  <m:r>
                                    <a:rPr lang="en-US" i="1">
                                      <a:latin typeface="Cambria Math" panose="02040503050406030204" pitchFamily="18" charset="0"/>
                                      <a:sym typeface="Wingdings" panose="05000000000000000000" pitchFamily="2" charset="2"/>
                                    </a:rPr>
                                    <m:t>𝑓𝑒</m:t>
                                  </m:r>
                                </m:sup>
                              </m:sSubSup>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𝐸</m:t>
                                  </m:r>
                                </m:e>
                              </m:d>
                            </m:e>
                          </m:d>
                        </m:num>
                        <m:den>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𝑒</m:t>
                              </m:r>
                            </m:e>
                          </m:acc>
                          <m:sSubSup>
                            <m:sSubSupPr>
                              <m:ctrlPr>
                                <a:rPr lang="en-US" i="1">
                                  <a:latin typeface="Cambria Math" panose="02040503050406030204" pitchFamily="18" charset="0"/>
                                  <a:sym typeface="Wingdings" panose="05000000000000000000" pitchFamily="2" charset="2"/>
                                </a:rPr>
                              </m:ctrlPr>
                            </m:sSubSupPr>
                            <m:e>
                              <m:r>
                                <a:rPr lang="en-US" i="1">
                                  <a:latin typeface="Cambria Math" panose="02040503050406030204" pitchFamily="18" charset="0"/>
                                  <a:sym typeface="Wingdings" panose="05000000000000000000" pitchFamily="2" charset="2"/>
                                </a:rPr>
                                <m:t>𝜎</m:t>
                              </m:r>
                            </m:e>
                            <m:sub>
                              <m:r>
                                <a:rPr lang="en-US" i="1">
                                  <a:latin typeface="Cambria Math" panose="02040503050406030204" pitchFamily="18" charset="0"/>
                                  <a:sym typeface="Wingdings" panose="05000000000000000000" pitchFamily="2" charset="2"/>
                                </a:rPr>
                                <m:t>𝑎</m:t>
                              </m:r>
                            </m:sub>
                            <m:sup>
                              <m:r>
                                <a:rPr lang="en-US" i="1">
                                  <a:latin typeface="Cambria Math" panose="02040503050406030204" pitchFamily="18" charset="0"/>
                                  <a:sym typeface="Wingdings" panose="05000000000000000000" pitchFamily="2" charset="2"/>
                                </a:rPr>
                                <m:t>𝑓𝑖</m:t>
                              </m:r>
                            </m:sup>
                          </m:sSubSup>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𝐸</m:t>
                              </m:r>
                            </m:e>
                          </m:d>
                          <m:r>
                            <a:rPr lang="en-US" i="1">
                              <a:latin typeface="Cambria Math" panose="02040503050406030204" pitchFamily="18" charset="0"/>
                              <a:sym typeface="Wingdings" panose="05000000000000000000" pitchFamily="2" charset="2"/>
                            </a:rPr>
                            <m:t>+(1−</m:t>
                          </m:r>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𝑒</m:t>
                              </m:r>
                            </m:e>
                          </m:acc>
                          <m:r>
                            <a:rPr lang="en-US" i="1">
                              <a:latin typeface="Cambria Math" panose="02040503050406030204" pitchFamily="18" charset="0"/>
                              <a:sym typeface="Wingdings" panose="05000000000000000000" pitchFamily="2" charset="2"/>
                            </a:rPr>
                            <m:t>)</m:t>
                          </m:r>
                          <m:sSubSup>
                            <m:sSubSupPr>
                              <m:ctrlPr>
                                <a:rPr lang="en-US" i="1">
                                  <a:latin typeface="Cambria Math" panose="02040503050406030204" pitchFamily="18" charset="0"/>
                                  <a:sym typeface="Wingdings" panose="05000000000000000000" pitchFamily="2" charset="2"/>
                                </a:rPr>
                              </m:ctrlPr>
                            </m:sSubSupPr>
                            <m:e>
                              <m:r>
                                <a:rPr lang="en-US" i="1">
                                  <a:latin typeface="Cambria Math" panose="02040503050406030204" pitchFamily="18" charset="0"/>
                                  <a:sym typeface="Wingdings" panose="05000000000000000000" pitchFamily="2" charset="2"/>
                                </a:rPr>
                                <m:t>𝜎</m:t>
                              </m:r>
                            </m:e>
                            <m:sub>
                              <m:r>
                                <a:rPr lang="en-US" i="1">
                                  <a:latin typeface="Cambria Math" panose="02040503050406030204" pitchFamily="18" charset="0"/>
                                  <a:sym typeface="Wingdings" panose="05000000000000000000" pitchFamily="2" charset="2"/>
                                </a:rPr>
                                <m:t>𝑎</m:t>
                              </m:r>
                            </m:sub>
                            <m:sup>
                              <m:r>
                                <a:rPr lang="en-US" i="1">
                                  <a:latin typeface="Cambria Math" panose="02040503050406030204" pitchFamily="18" charset="0"/>
                                  <a:sym typeface="Wingdings" panose="05000000000000000000" pitchFamily="2" charset="2"/>
                                </a:rPr>
                                <m:t>𝑓𝑒</m:t>
                              </m:r>
                            </m:sup>
                          </m:sSubSup>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𝐸</m:t>
                              </m:r>
                            </m:e>
                          </m:d>
                        </m:den>
                      </m:f>
                    </m:oMath>
                  </m:oMathPara>
                </a14:m>
                <a:endParaRPr lang="en-US" dirty="0"/>
              </a:p>
              <a:p>
                <a:pPr marL="0" indent="0">
                  <a:buNone/>
                </a:pPr>
                <a:r>
                  <a:rPr lang="en-US" dirty="0"/>
                  <a:t>where, </a:t>
                </a:r>
                <a14:m>
                  <m:oMath xmlns:m="http://schemas.openxmlformats.org/officeDocument/2006/math">
                    <m:r>
                      <a:rPr lang="en-US" i="1">
                        <a:latin typeface="Cambria Math" panose="02040503050406030204" pitchFamily="18" charset="0"/>
                        <a:sym typeface="Wingdings" panose="05000000000000000000" pitchFamily="2" charset="2"/>
                      </a:rPr>
                      <m:t>𝜈</m:t>
                    </m:r>
                  </m:oMath>
                </a14:m>
                <a:r>
                  <a:rPr lang="en-US" dirty="0"/>
                  <a:t> = average # neutrons produced per fission; </a:t>
                </a:r>
                <a14:m>
                  <m:oMath xmlns:m="http://schemas.openxmlformats.org/officeDocument/2006/math">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𝑒</m:t>
                        </m:r>
                      </m:e>
                    </m:acc>
                    <m:r>
                      <a:rPr lang="en-US" b="0" i="1" smtClean="0">
                        <a:latin typeface="Cambria Math" panose="02040503050406030204" pitchFamily="18" charset="0"/>
                        <a:sym typeface="Wingdings" panose="05000000000000000000" pitchFamily="2" charset="2"/>
                      </a:rPr>
                      <m:t>=</m:t>
                    </m:r>
                    <m:f>
                      <m:fPr>
                        <m:ctrlPr>
                          <a:rPr lang="en-US" i="1">
                            <a:latin typeface="Cambria Math" panose="02040503050406030204" pitchFamily="18" charset="0"/>
                            <a:sym typeface="Wingdings" panose="05000000000000000000" pitchFamily="2" charset="2"/>
                          </a:rPr>
                        </m:ctrlPr>
                      </m:fPr>
                      <m:num>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i="1">
                                <a:latin typeface="Cambria Math" panose="02040503050406030204" pitchFamily="18" charset="0"/>
                                <a:sym typeface="Wingdings" panose="05000000000000000000" pitchFamily="2" charset="2"/>
                              </a:rPr>
                              <m:t>𝑓𝑖</m:t>
                            </m:r>
                          </m:sub>
                        </m:sSub>
                      </m:num>
                      <m:den>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i="1">
                                <a:latin typeface="Cambria Math" panose="02040503050406030204" pitchFamily="18" charset="0"/>
                                <a:sym typeface="Wingdings" panose="05000000000000000000" pitchFamily="2" charset="2"/>
                              </a:rPr>
                              <m:t>𝑓𝑒</m:t>
                            </m:r>
                          </m:sub>
                        </m:sSub>
                        <m:r>
                          <a:rPr lang="en-US" i="1">
                            <a:latin typeface="Cambria Math" panose="02040503050406030204" pitchFamily="18" charset="0"/>
                            <a:sym typeface="Wingdings" panose="05000000000000000000" pitchFamily="2" charset="2"/>
                          </a:rPr>
                          <m:t>+</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𝑁</m:t>
                            </m:r>
                          </m:e>
                          <m:sub>
                            <m:r>
                              <a:rPr lang="en-US" i="1">
                                <a:latin typeface="Cambria Math" panose="02040503050406030204" pitchFamily="18" charset="0"/>
                                <a:sym typeface="Wingdings" panose="05000000000000000000" pitchFamily="2" charset="2"/>
                              </a:rPr>
                              <m:t>𝑓𝑖</m:t>
                            </m:r>
                          </m:sub>
                        </m:sSub>
                      </m:den>
                    </m:f>
                  </m:oMath>
                </a14:m>
                <a:r>
                  <a:rPr lang="en-US" dirty="0"/>
                  <a:t> = enrichment of fuel; </a:t>
                </a:r>
                <a14:m>
                  <m:oMath xmlns:m="http://schemas.openxmlformats.org/officeDocument/2006/math">
                    <m:sSubSup>
                      <m:sSubSupPr>
                        <m:ctrlPr>
                          <a:rPr lang="en-US" i="1">
                            <a:latin typeface="Cambria Math" panose="02040503050406030204" pitchFamily="18" charset="0"/>
                            <a:sym typeface="Wingdings" panose="05000000000000000000" pitchFamily="2" charset="2"/>
                          </a:rPr>
                        </m:ctrlPr>
                      </m:sSubSupPr>
                      <m:e>
                        <m:r>
                          <a:rPr lang="en-US" i="1">
                            <a:latin typeface="Cambria Math" panose="02040503050406030204" pitchFamily="18" charset="0"/>
                            <a:sym typeface="Wingdings" panose="05000000000000000000" pitchFamily="2" charset="2"/>
                          </a:rPr>
                          <m:t>𝜎</m:t>
                        </m:r>
                      </m:e>
                      <m:sub>
                        <m:r>
                          <a:rPr lang="en-US" i="1">
                            <a:latin typeface="Cambria Math" panose="02040503050406030204" pitchFamily="18" charset="0"/>
                            <a:sym typeface="Wingdings" panose="05000000000000000000" pitchFamily="2" charset="2"/>
                          </a:rPr>
                          <m:t>𝑓</m:t>
                        </m:r>
                      </m:sub>
                      <m:sup>
                        <m:r>
                          <a:rPr lang="en-US" i="1">
                            <a:latin typeface="Cambria Math" panose="02040503050406030204" pitchFamily="18" charset="0"/>
                            <a:sym typeface="Wingdings" panose="05000000000000000000" pitchFamily="2" charset="2"/>
                          </a:rPr>
                          <m:t>𝑓𝑖</m:t>
                        </m:r>
                      </m:sup>
                    </m:sSubSup>
                  </m:oMath>
                </a14:m>
                <a:r>
                  <a:rPr lang="en-US" dirty="0"/>
                  <a:t> = fission </a:t>
                </a:r>
                <a:r>
                  <a:rPr lang="en-US" dirty="0" err="1"/>
                  <a:t>xs</a:t>
                </a:r>
                <a:r>
                  <a:rPr lang="en-US" dirty="0"/>
                  <a:t> for fissile material for a neutron of energy E; </a:t>
                </a:r>
                <a14:m>
                  <m:oMath xmlns:m="http://schemas.openxmlformats.org/officeDocument/2006/math">
                    <m:sSubSup>
                      <m:sSubSupPr>
                        <m:ctrlPr>
                          <a:rPr lang="en-US" i="1">
                            <a:latin typeface="Cambria Math" panose="02040503050406030204" pitchFamily="18" charset="0"/>
                            <a:sym typeface="Wingdings" panose="05000000000000000000" pitchFamily="2" charset="2"/>
                          </a:rPr>
                        </m:ctrlPr>
                      </m:sSubSupPr>
                      <m:e>
                        <m:r>
                          <a:rPr lang="en-US" i="1">
                            <a:latin typeface="Cambria Math" panose="02040503050406030204" pitchFamily="18" charset="0"/>
                            <a:sym typeface="Wingdings" panose="05000000000000000000" pitchFamily="2" charset="2"/>
                          </a:rPr>
                          <m:t>𝜎</m:t>
                        </m:r>
                      </m:e>
                      <m:sub>
                        <m:r>
                          <a:rPr lang="en-US" i="1">
                            <a:latin typeface="Cambria Math" panose="02040503050406030204" pitchFamily="18" charset="0"/>
                            <a:sym typeface="Wingdings" panose="05000000000000000000" pitchFamily="2" charset="2"/>
                          </a:rPr>
                          <m:t>𝑎</m:t>
                        </m:r>
                      </m:sub>
                      <m:sup>
                        <m:r>
                          <a:rPr lang="en-US" i="1">
                            <a:latin typeface="Cambria Math" panose="02040503050406030204" pitchFamily="18" charset="0"/>
                            <a:sym typeface="Wingdings" panose="05000000000000000000" pitchFamily="2" charset="2"/>
                          </a:rPr>
                          <m:t>𝑓𝑒</m:t>
                        </m:r>
                      </m:sup>
                    </m:sSubSup>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𝐸</m:t>
                        </m:r>
                      </m:e>
                    </m:d>
                  </m:oMath>
                </a14:m>
                <a:r>
                  <a:rPr lang="en-US" dirty="0"/>
                  <a:t> = absorption cross-section for fertile material and so on…</a:t>
                </a:r>
              </a:p>
              <a:p>
                <a:r>
                  <a:rPr lang="en-US" dirty="0"/>
                  <a:t>Shape of </a:t>
                </a:r>
                <a14:m>
                  <m:oMath xmlns:m="http://schemas.openxmlformats.org/officeDocument/2006/math">
                    <m:r>
                      <a:rPr lang="en-US" b="0" i="1" smtClean="0">
                        <a:latin typeface="Cambria Math" panose="02040503050406030204" pitchFamily="18" charset="0"/>
                      </a:rPr>
                      <m:t>𝜂</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oMath>
                </a14:m>
                <a:r>
                  <a:rPr lang="en-US" dirty="0"/>
                  <a:t> tells us why we build reactors for thermal or fast neutrons</a:t>
                </a:r>
              </a:p>
            </p:txBody>
          </p:sp>
        </mc:Choice>
        <mc:Fallback xmlns="">
          <p:sp>
            <p:nvSpPr>
              <p:cNvPr id="3" name="Content Placeholder 2">
                <a:extLst>
                  <a:ext uri="{FF2B5EF4-FFF2-40B4-BE49-F238E27FC236}">
                    <a16:creationId xmlns:a16="http://schemas.microsoft.com/office/drawing/2014/main" id="{F7D7784A-E91D-4E7F-A7B0-19244077EAA8}"/>
                  </a:ext>
                </a:extLst>
              </p:cNvPr>
              <p:cNvSpPr>
                <a:spLocks noGrp="1" noRot="1" noChangeAspect="1" noMove="1" noResize="1" noEditPoints="1" noAdjustHandles="1" noChangeArrowheads="1" noChangeShapeType="1" noTextEdit="1"/>
              </p:cNvSpPr>
              <p:nvPr>
                <p:ph idx="1"/>
              </p:nvPr>
            </p:nvSpPr>
            <p:spPr>
              <a:xfrm>
                <a:off x="308296" y="1065404"/>
                <a:ext cx="8119208" cy="5176005"/>
              </a:xfrm>
              <a:blipFill>
                <a:blip r:embed="rId2"/>
                <a:stretch>
                  <a:fillRect l="-67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C79DDE7-6024-4EC8-BDB4-E4AB24E0BC11}"/>
              </a:ext>
            </a:extLst>
          </p:cNvPr>
          <p:cNvPicPr>
            <a:picLocks noChangeAspect="1"/>
          </p:cNvPicPr>
          <p:nvPr/>
        </p:nvPicPr>
        <p:blipFill>
          <a:blip r:embed="rId3"/>
          <a:stretch>
            <a:fillRect/>
          </a:stretch>
        </p:blipFill>
        <p:spPr>
          <a:xfrm>
            <a:off x="8645618" y="114651"/>
            <a:ext cx="3445714" cy="250224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9536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F60D-0BDD-4076-885A-0A962D997FC4}"/>
              </a:ext>
            </a:extLst>
          </p:cNvPr>
          <p:cNvSpPr>
            <a:spLocks noGrp="1"/>
          </p:cNvSpPr>
          <p:nvPr>
            <p:ph type="title"/>
          </p:nvPr>
        </p:nvSpPr>
        <p:spPr>
          <a:xfrm>
            <a:off x="685801" y="39150"/>
            <a:ext cx="10131425" cy="757806"/>
          </a:xfrm>
        </p:spPr>
        <p:txBody>
          <a:bodyPr>
            <a:normAutofit/>
          </a:bodyPr>
          <a:lstStyle/>
          <a:p>
            <a:r>
              <a:rPr lang="en-US" dirty="0"/>
              <a:t>Last time – moderator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D7784A-E91D-4E7F-A7B0-19244077EAA8}"/>
                  </a:ext>
                </a:extLst>
              </p:cNvPr>
              <p:cNvSpPr>
                <a:spLocks noGrp="1"/>
              </p:cNvSpPr>
              <p:nvPr>
                <p:ph idx="1"/>
              </p:nvPr>
            </p:nvSpPr>
            <p:spPr>
              <a:xfrm>
                <a:off x="627078" y="1031848"/>
                <a:ext cx="10131425" cy="5946393"/>
              </a:xfrm>
            </p:spPr>
            <p:txBody>
              <a:bodyPr>
                <a:normAutofit fontScale="92500" lnSpcReduction="20000"/>
              </a:bodyPr>
              <a:lstStyle/>
              <a:p>
                <a:r>
                  <a:rPr lang="en-US" sz="1900" dirty="0"/>
                  <a:t>Moderator needed for thermal reactors to slow neutrons from fast range (fission spectrum) to thermal range (Maxwell-Boltzmann distribution) while bypassing resonance capture (neutron valley of death). </a:t>
                </a:r>
              </a:p>
              <a:p>
                <a:r>
                  <a:rPr lang="en-US" sz="1900" dirty="0"/>
                  <a:t>A moderator must have the following characteristics (collide, scatter, don’t get absorbed, lose a lot of energy per scatter so that they don’t get caught in resonances):</a:t>
                </a:r>
              </a:p>
              <a:p>
                <a:pPr lvl="1"/>
                <a:r>
                  <a:rPr lang="en-US" sz="1900" b="1" dirty="0"/>
                  <a:t>High density </a:t>
                </a:r>
                <a:r>
                  <a:rPr lang="en-US" sz="1900" dirty="0"/>
                  <a:t>– why? </a:t>
                </a:r>
                <a:r>
                  <a:rPr lang="en-US" sz="1900" dirty="0" err="1"/>
                  <a:t>Cuz</a:t>
                </a:r>
                <a:r>
                  <a:rPr lang="en-US" sz="1900" dirty="0"/>
                  <a:t> we want neutrons to collide with nuclei (high density means higher number of nuclei for neutrons to collide with)</a:t>
                </a:r>
              </a:p>
              <a:p>
                <a:pPr lvl="1"/>
                <a:r>
                  <a:rPr lang="en-US" sz="1900" b="1" dirty="0"/>
                  <a:t>High scattering cross-section </a:t>
                </a:r>
                <a:r>
                  <a:rPr lang="en-US" sz="1900" dirty="0"/>
                  <a:t>– why? </a:t>
                </a:r>
                <a:r>
                  <a:rPr lang="en-US" sz="1900" dirty="0" err="1"/>
                  <a:t>Cuz</a:t>
                </a:r>
                <a:r>
                  <a:rPr lang="en-US" sz="1900" dirty="0"/>
                  <a:t> we actually want neutrons to scatter after they collide with nuclei</a:t>
                </a:r>
              </a:p>
              <a:p>
                <a:pPr lvl="1"/>
                <a:r>
                  <a:rPr lang="en-US" sz="1900" b="1" dirty="0"/>
                  <a:t>Low absorption cross-section</a:t>
                </a:r>
                <a:r>
                  <a:rPr lang="en-US" sz="1900" dirty="0"/>
                  <a:t> – </a:t>
                </a:r>
                <a:r>
                  <a:rPr lang="en-US" sz="1900" dirty="0" err="1"/>
                  <a:t>cuz</a:t>
                </a:r>
                <a:r>
                  <a:rPr lang="en-US" sz="1900" dirty="0"/>
                  <a:t> we don’t want to lose neutrons to the moderator (we want them to be absorbed in fuel)</a:t>
                </a:r>
              </a:p>
              <a:p>
                <a:pPr lvl="1"/>
                <a:r>
                  <a:rPr lang="en-US" sz="1900" b="1" dirty="0"/>
                  <a:t>Low atomic number </a:t>
                </a:r>
                <a:r>
                  <a:rPr lang="en-US" sz="1900" dirty="0"/>
                  <a:t>– Low atomic number nuclei allow neutrons to scatter down to thermal region with low number of scatters…if neutrons lose a large amount of energy per collision, then they are more likely to jump resonances and not get stuck in them. </a:t>
                </a:r>
              </a:p>
              <a:p>
                <a:r>
                  <a:rPr lang="en-US" sz="1900" dirty="0"/>
                  <a:t>Three parameters quantify quality of moderator:</a:t>
                </a:r>
              </a:p>
              <a:p>
                <a:pPr lvl="1"/>
                <a:r>
                  <a:rPr lang="en-US" sz="1900" dirty="0"/>
                  <a:t>Slowing down decrement - </a:t>
                </a:r>
                <a14:m>
                  <m:oMath xmlns:m="http://schemas.openxmlformats.org/officeDocument/2006/math">
                    <m:r>
                      <a:rPr lang="en-US" sz="1900" b="0" i="1" smtClean="0">
                        <a:latin typeface="Cambria Math" panose="02040503050406030204" pitchFamily="18" charset="0"/>
                      </a:rPr>
                      <m:t>𝜉</m:t>
                    </m:r>
                    <m:r>
                      <a:rPr lang="en-US" sz="1900" i="1">
                        <a:latin typeface="Cambria Math" panose="02040503050406030204" pitchFamily="18" charset="0"/>
                      </a:rPr>
                      <m:t>=</m:t>
                    </m:r>
                    <m:acc>
                      <m:accPr>
                        <m:chr m:val="̅"/>
                        <m:ctrlPr>
                          <a:rPr lang="en-US" sz="1900" i="1">
                            <a:latin typeface="Cambria Math" panose="02040503050406030204" pitchFamily="18" charset="0"/>
                          </a:rPr>
                        </m:ctrlPr>
                      </m:accPr>
                      <m:e>
                        <m:func>
                          <m:funcPr>
                            <m:ctrlPr>
                              <a:rPr lang="en-US" sz="1900" i="1">
                                <a:latin typeface="Cambria Math" panose="02040503050406030204" pitchFamily="18" charset="0"/>
                              </a:rPr>
                            </m:ctrlPr>
                          </m:funcPr>
                          <m:fName>
                            <m:r>
                              <m:rPr>
                                <m:sty m:val="p"/>
                              </m:rPr>
                              <a:rPr lang="en-US" sz="1900">
                                <a:latin typeface="Cambria Math" panose="02040503050406030204" pitchFamily="18" charset="0"/>
                              </a:rPr>
                              <m:t>ln</m:t>
                            </m:r>
                          </m:fName>
                          <m:e>
                            <m:d>
                              <m:dPr>
                                <m:ctrlPr>
                                  <a:rPr lang="en-US" sz="1900" i="1">
                                    <a:latin typeface="Cambria Math" panose="02040503050406030204" pitchFamily="18" charset="0"/>
                                  </a:rPr>
                                </m:ctrlPr>
                              </m:dPr>
                              <m:e>
                                <m:f>
                                  <m:fPr>
                                    <m:ctrlPr>
                                      <a:rPr lang="en-US" sz="1900" i="1">
                                        <a:latin typeface="Cambria Math" panose="02040503050406030204" pitchFamily="18" charset="0"/>
                                      </a:rPr>
                                    </m:ctrlPr>
                                  </m:fPr>
                                  <m:num>
                                    <m:sSup>
                                      <m:sSupPr>
                                        <m:ctrlPr>
                                          <a:rPr lang="en-US" sz="1900" i="1">
                                            <a:latin typeface="Cambria Math" panose="02040503050406030204" pitchFamily="18" charset="0"/>
                                          </a:rPr>
                                        </m:ctrlPr>
                                      </m:sSupPr>
                                      <m:e>
                                        <m:r>
                                          <a:rPr lang="en-US" sz="1900" i="1">
                                            <a:latin typeface="Cambria Math" panose="02040503050406030204" pitchFamily="18" charset="0"/>
                                          </a:rPr>
                                          <m:t>𝐸</m:t>
                                        </m:r>
                                      </m:e>
                                      <m:sup>
                                        <m:r>
                                          <a:rPr lang="en-US" sz="1900" i="1">
                                            <a:latin typeface="Cambria Math" panose="02040503050406030204" pitchFamily="18" charset="0"/>
                                          </a:rPr>
                                          <m:t>′</m:t>
                                        </m:r>
                                      </m:sup>
                                    </m:sSup>
                                  </m:num>
                                  <m:den>
                                    <m:r>
                                      <a:rPr lang="en-US" sz="1900" i="1">
                                        <a:latin typeface="Cambria Math" panose="02040503050406030204" pitchFamily="18" charset="0"/>
                                      </a:rPr>
                                      <m:t>𝐸</m:t>
                                    </m:r>
                                  </m:den>
                                </m:f>
                              </m:e>
                            </m:d>
                          </m:e>
                        </m:func>
                      </m:e>
                    </m:acc>
                    <m:r>
                      <a:rPr lang="en-US" sz="1900" i="1">
                        <a:latin typeface="Cambria Math" panose="02040503050406030204" pitchFamily="18" charset="0"/>
                      </a:rPr>
                      <m:t>=1+</m:t>
                    </m:r>
                    <m:f>
                      <m:fPr>
                        <m:ctrlPr>
                          <a:rPr lang="en-US" sz="1900" i="1">
                            <a:latin typeface="Cambria Math" panose="02040503050406030204" pitchFamily="18" charset="0"/>
                          </a:rPr>
                        </m:ctrlPr>
                      </m:fPr>
                      <m:num>
                        <m:r>
                          <a:rPr lang="en-US" sz="1900" i="1">
                            <a:latin typeface="Cambria Math" panose="02040503050406030204" pitchFamily="18" charset="0"/>
                          </a:rPr>
                          <m:t>𝛼</m:t>
                        </m:r>
                      </m:num>
                      <m:den>
                        <m:r>
                          <a:rPr lang="en-US" sz="1900" i="1">
                            <a:latin typeface="Cambria Math" panose="02040503050406030204" pitchFamily="18" charset="0"/>
                          </a:rPr>
                          <m:t>1−</m:t>
                        </m:r>
                        <m:r>
                          <a:rPr lang="en-US" sz="1900" i="1">
                            <a:latin typeface="Cambria Math" panose="02040503050406030204" pitchFamily="18" charset="0"/>
                          </a:rPr>
                          <m:t>𝛼</m:t>
                        </m:r>
                      </m:den>
                    </m:f>
                    <m:func>
                      <m:funcPr>
                        <m:ctrlPr>
                          <a:rPr lang="en-US" sz="1900" i="1">
                            <a:latin typeface="Cambria Math" panose="02040503050406030204" pitchFamily="18" charset="0"/>
                          </a:rPr>
                        </m:ctrlPr>
                      </m:funcPr>
                      <m:fName>
                        <m:r>
                          <m:rPr>
                            <m:sty m:val="p"/>
                          </m:rPr>
                          <a:rPr lang="en-US" sz="1900">
                            <a:latin typeface="Cambria Math" panose="02040503050406030204" pitchFamily="18" charset="0"/>
                          </a:rPr>
                          <m:t>ln</m:t>
                        </m:r>
                      </m:fName>
                      <m:e>
                        <m:r>
                          <a:rPr lang="en-US" sz="1900" i="1">
                            <a:latin typeface="Cambria Math" panose="02040503050406030204" pitchFamily="18" charset="0"/>
                          </a:rPr>
                          <m:t>𝛼</m:t>
                        </m:r>
                      </m:e>
                    </m:func>
                  </m:oMath>
                </a14:m>
                <a:r>
                  <a:rPr lang="en-US" sz="1900" dirty="0"/>
                  <a:t>; </a:t>
                </a:r>
                <a14:m>
                  <m:oMath xmlns:m="http://schemas.openxmlformats.org/officeDocument/2006/math">
                    <m:r>
                      <a:rPr lang="en-US" sz="1900" i="1">
                        <a:latin typeface="Cambria Math" panose="02040503050406030204" pitchFamily="18" charset="0"/>
                      </a:rPr>
                      <m:t>𝛼</m:t>
                    </m:r>
                    <m:r>
                      <a:rPr lang="en-US" sz="1900" i="1">
                        <a:latin typeface="Cambria Math" panose="02040503050406030204" pitchFamily="18" charset="0"/>
                      </a:rPr>
                      <m:t>=</m:t>
                    </m:r>
                    <m:sSup>
                      <m:sSupPr>
                        <m:ctrlPr>
                          <a:rPr lang="en-US" sz="1900" i="1">
                            <a:latin typeface="Cambria Math" panose="02040503050406030204" pitchFamily="18" charset="0"/>
                          </a:rPr>
                        </m:ctrlPr>
                      </m:sSupPr>
                      <m:e>
                        <m:d>
                          <m:dPr>
                            <m:ctrlPr>
                              <a:rPr lang="en-US" sz="1900" i="1">
                                <a:latin typeface="Cambria Math" panose="02040503050406030204" pitchFamily="18" charset="0"/>
                              </a:rPr>
                            </m:ctrlPr>
                          </m:dPr>
                          <m:e>
                            <m:f>
                              <m:fPr>
                                <m:ctrlPr>
                                  <a:rPr lang="en-US" sz="1900" i="1">
                                    <a:latin typeface="Cambria Math" panose="02040503050406030204" pitchFamily="18" charset="0"/>
                                  </a:rPr>
                                </m:ctrlPr>
                              </m:fPr>
                              <m:num>
                                <m:r>
                                  <a:rPr lang="en-US" sz="1900" i="1">
                                    <a:latin typeface="Cambria Math" panose="02040503050406030204" pitchFamily="18" charset="0"/>
                                  </a:rPr>
                                  <m:t>𝐴</m:t>
                                </m:r>
                                <m:r>
                                  <a:rPr lang="en-US" sz="1900" i="1">
                                    <a:latin typeface="Cambria Math" panose="02040503050406030204" pitchFamily="18" charset="0"/>
                                  </a:rPr>
                                  <m:t>−1</m:t>
                                </m:r>
                              </m:num>
                              <m:den>
                                <m:r>
                                  <a:rPr lang="en-US" sz="1900" i="1">
                                    <a:latin typeface="Cambria Math" panose="02040503050406030204" pitchFamily="18" charset="0"/>
                                  </a:rPr>
                                  <m:t>𝐴</m:t>
                                </m:r>
                                <m:r>
                                  <a:rPr lang="en-US" sz="1900" i="1">
                                    <a:latin typeface="Cambria Math" panose="02040503050406030204" pitchFamily="18" charset="0"/>
                                  </a:rPr>
                                  <m:t>+1</m:t>
                                </m:r>
                              </m:den>
                            </m:f>
                          </m:e>
                        </m:d>
                      </m:e>
                      <m:sup>
                        <m:r>
                          <a:rPr lang="en-US" sz="1900" i="1">
                            <a:latin typeface="Cambria Math" panose="02040503050406030204" pitchFamily="18" charset="0"/>
                          </a:rPr>
                          <m:t>2</m:t>
                        </m:r>
                      </m:sup>
                    </m:sSup>
                  </m:oMath>
                </a14:m>
                <a:r>
                  <a:rPr lang="en-US" sz="1900" dirty="0"/>
                  <a:t>; </a:t>
                </a:r>
                <a14:m>
                  <m:oMath xmlns:m="http://schemas.openxmlformats.org/officeDocument/2006/math">
                    <m:r>
                      <a:rPr lang="en-US" sz="1900" i="1">
                        <a:latin typeface="Cambria Math" panose="02040503050406030204" pitchFamily="18" charset="0"/>
                      </a:rPr>
                      <m:t>𝑛</m:t>
                    </m:r>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r>
                          <a:rPr lang="en-US" sz="1900" i="1">
                            <a:latin typeface="Cambria Math" panose="02040503050406030204" pitchFamily="18" charset="0"/>
                          </a:rPr>
                          <m:t>𝜉</m:t>
                        </m:r>
                      </m:den>
                    </m:f>
                    <m:func>
                      <m:funcPr>
                        <m:ctrlPr>
                          <a:rPr lang="en-US" sz="1900" i="1">
                            <a:latin typeface="Cambria Math" panose="02040503050406030204" pitchFamily="18" charset="0"/>
                          </a:rPr>
                        </m:ctrlPr>
                      </m:funcPr>
                      <m:fName>
                        <m:r>
                          <m:rPr>
                            <m:sty m:val="p"/>
                          </m:rPr>
                          <a:rPr lang="en-US" sz="1900">
                            <a:latin typeface="Cambria Math" panose="02040503050406030204" pitchFamily="18" charset="0"/>
                          </a:rPr>
                          <m:t>ln</m:t>
                        </m:r>
                      </m:fName>
                      <m:e>
                        <m:d>
                          <m:dPr>
                            <m:ctrlPr>
                              <a:rPr lang="en-US" sz="1900" i="1">
                                <a:latin typeface="Cambria Math" panose="02040503050406030204" pitchFamily="18" charset="0"/>
                              </a:rPr>
                            </m:ctrlPr>
                          </m:dPr>
                          <m:e>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𝐸</m:t>
                                    </m:r>
                                  </m:e>
                                  <m:sub>
                                    <m:r>
                                      <a:rPr lang="en-US" sz="1900" i="1">
                                        <a:latin typeface="Cambria Math" panose="02040503050406030204" pitchFamily="18" charset="0"/>
                                      </a:rPr>
                                      <m:t>0</m:t>
                                    </m:r>
                                  </m:sub>
                                </m:sSub>
                              </m:num>
                              <m:den>
                                <m:sSub>
                                  <m:sSubPr>
                                    <m:ctrlPr>
                                      <a:rPr lang="en-US" sz="1900" i="1">
                                        <a:latin typeface="Cambria Math" panose="02040503050406030204" pitchFamily="18" charset="0"/>
                                      </a:rPr>
                                    </m:ctrlPr>
                                  </m:sSubPr>
                                  <m:e>
                                    <m:r>
                                      <a:rPr lang="en-US" sz="1900" i="1">
                                        <a:latin typeface="Cambria Math" panose="02040503050406030204" pitchFamily="18" charset="0"/>
                                      </a:rPr>
                                      <m:t>𝐸</m:t>
                                    </m:r>
                                  </m:e>
                                  <m:sub>
                                    <m:r>
                                      <a:rPr lang="en-US" sz="1900" i="1">
                                        <a:latin typeface="Cambria Math" panose="02040503050406030204" pitchFamily="18" charset="0"/>
                                      </a:rPr>
                                      <m:t>𝑛</m:t>
                                    </m:r>
                                  </m:sub>
                                </m:sSub>
                              </m:den>
                            </m:f>
                          </m:e>
                        </m:d>
                      </m:e>
                    </m:func>
                  </m:oMath>
                </a14:m>
                <a:endParaRPr lang="en-US" sz="1900" dirty="0"/>
              </a:p>
              <a:p>
                <a:pPr lvl="1"/>
                <a:r>
                  <a:rPr lang="en-US" sz="1900" dirty="0"/>
                  <a:t>Slowing down power - </a:t>
                </a:r>
                <a14:m>
                  <m:oMath xmlns:m="http://schemas.openxmlformats.org/officeDocument/2006/math">
                    <m:r>
                      <a:rPr lang="en-US" sz="1900" i="1">
                        <a:latin typeface="Cambria Math" panose="02040503050406030204" pitchFamily="18" charset="0"/>
                        <a:sym typeface="Wingdings" panose="05000000000000000000" pitchFamily="2" charset="2"/>
                      </a:rPr>
                      <m:t>𝜉</m:t>
                    </m:r>
                    <m:r>
                      <a:rPr lang="en-US" sz="1900" i="1">
                        <a:latin typeface="Cambria Math" panose="02040503050406030204" pitchFamily="18" charset="0"/>
                        <a:sym typeface="Wingdings" panose="05000000000000000000" pitchFamily="2" charset="2"/>
                      </a:rPr>
                      <m:t>𝑁</m:t>
                    </m:r>
                    <m:sSub>
                      <m:sSubPr>
                        <m:ctrlPr>
                          <a:rPr lang="en-US" sz="1900" i="1">
                            <a:latin typeface="Cambria Math" panose="02040503050406030204" pitchFamily="18" charset="0"/>
                            <a:sym typeface="Wingdings" panose="05000000000000000000" pitchFamily="2" charset="2"/>
                          </a:rPr>
                        </m:ctrlPr>
                      </m:sSubPr>
                      <m:e>
                        <m:r>
                          <a:rPr lang="en-US" sz="1900" i="1">
                            <a:latin typeface="Cambria Math" panose="02040503050406030204" pitchFamily="18" charset="0"/>
                            <a:sym typeface="Wingdings" panose="05000000000000000000" pitchFamily="2" charset="2"/>
                          </a:rPr>
                          <m:t>𝜎</m:t>
                        </m:r>
                      </m:e>
                      <m:sub>
                        <m:r>
                          <a:rPr lang="en-US" sz="1900" i="1">
                            <a:latin typeface="Cambria Math" panose="02040503050406030204" pitchFamily="18" charset="0"/>
                            <a:sym typeface="Wingdings" panose="05000000000000000000" pitchFamily="2" charset="2"/>
                          </a:rPr>
                          <m:t>𝑠</m:t>
                        </m:r>
                      </m:sub>
                    </m:sSub>
                  </m:oMath>
                </a14:m>
                <a:endParaRPr lang="en-US" sz="1900" dirty="0"/>
              </a:p>
              <a:p>
                <a:pPr lvl="1"/>
                <a:r>
                  <a:rPr lang="en-US" sz="1900" dirty="0"/>
                  <a:t>Slowing down ratio - </a:t>
                </a:r>
                <a14:m>
                  <m:oMath xmlns:m="http://schemas.openxmlformats.org/officeDocument/2006/math">
                    <m:f>
                      <m:fPr>
                        <m:ctrlPr>
                          <a:rPr lang="en-US" sz="1900" i="1">
                            <a:latin typeface="Cambria Math" panose="02040503050406030204" pitchFamily="18" charset="0"/>
                          </a:rPr>
                        </m:ctrlPr>
                      </m:fPr>
                      <m:num>
                        <m:r>
                          <a:rPr lang="en-US" sz="1900" i="1">
                            <a:latin typeface="Cambria Math" panose="02040503050406030204" pitchFamily="18" charset="0"/>
                          </a:rPr>
                          <m:t>𝜉</m:t>
                        </m:r>
                        <m:sSub>
                          <m:sSubPr>
                            <m:ctrlPr>
                              <a:rPr lang="en-US" sz="1900" i="1">
                                <a:latin typeface="Cambria Math" panose="02040503050406030204" pitchFamily="18" charset="0"/>
                              </a:rPr>
                            </m:ctrlPr>
                          </m:sSubPr>
                          <m:e>
                            <m:r>
                              <m:rPr>
                                <m:sty m:val="p"/>
                              </m:rPr>
                              <a:rPr lang="en-US" sz="1900">
                                <a:latin typeface="Cambria Math" panose="02040503050406030204" pitchFamily="18" charset="0"/>
                              </a:rPr>
                              <m:t>Σ</m:t>
                            </m:r>
                          </m:e>
                          <m:sub>
                            <m:r>
                              <a:rPr lang="en-US" sz="1900" i="1">
                                <a:latin typeface="Cambria Math" panose="02040503050406030204" pitchFamily="18" charset="0"/>
                              </a:rPr>
                              <m:t>𝑠</m:t>
                            </m:r>
                          </m:sub>
                        </m:sSub>
                      </m:num>
                      <m:den>
                        <m:sSub>
                          <m:sSubPr>
                            <m:ctrlPr>
                              <a:rPr lang="en-US" sz="1900" i="1">
                                <a:latin typeface="Cambria Math" panose="02040503050406030204" pitchFamily="18" charset="0"/>
                              </a:rPr>
                            </m:ctrlPr>
                          </m:sSubPr>
                          <m:e>
                            <m:r>
                              <m:rPr>
                                <m:sty m:val="p"/>
                              </m:rPr>
                              <a:rPr lang="en-US" sz="1900">
                                <a:latin typeface="Cambria Math" panose="02040503050406030204" pitchFamily="18" charset="0"/>
                              </a:rPr>
                              <m:t>Σ</m:t>
                            </m:r>
                          </m:e>
                          <m:sub>
                            <m:r>
                              <a:rPr lang="en-US" sz="1900" i="1">
                                <a:latin typeface="Cambria Math" panose="02040503050406030204" pitchFamily="18" charset="0"/>
                              </a:rPr>
                              <m:t>𝑎</m:t>
                            </m:r>
                          </m:sub>
                        </m:sSub>
                      </m:den>
                    </m:f>
                  </m:oMath>
                </a14:m>
                <a:endParaRPr lang="en-US" sz="1900" dirty="0"/>
              </a:p>
              <a:p>
                <a:r>
                  <a:rPr lang="en-US" sz="1900" dirty="0"/>
                  <a:t>Heavy water best moderator because it has best slowing down ratio and can be used with natural U to build reactors….boron best poison to control chain reaction</a:t>
                </a:r>
              </a:p>
              <a:p>
                <a:endParaRPr lang="en-US" dirty="0"/>
              </a:p>
            </p:txBody>
          </p:sp>
        </mc:Choice>
        <mc:Fallback xmlns="">
          <p:sp>
            <p:nvSpPr>
              <p:cNvPr id="3" name="Content Placeholder 2">
                <a:extLst>
                  <a:ext uri="{FF2B5EF4-FFF2-40B4-BE49-F238E27FC236}">
                    <a16:creationId xmlns:a16="http://schemas.microsoft.com/office/drawing/2014/main" id="{F7D7784A-E91D-4E7F-A7B0-19244077EAA8}"/>
                  </a:ext>
                </a:extLst>
              </p:cNvPr>
              <p:cNvSpPr>
                <a:spLocks noGrp="1" noRot="1" noChangeAspect="1" noMove="1" noResize="1" noEditPoints="1" noAdjustHandles="1" noChangeArrowheads="1" noChangeShapeType="1" noTextEdit="1"/>
              </p:cNvSpPr>
              <p:nvPr>
                <p:ph idx="1"/>
              </p:nvPr>
            </p:nvSpPr>
            <p:spPr>
              <a:xfrm>
                <a:off x="627078" y="1031848"/>
                <a:ext cx="10131425" cy="5946393"/>
              </a:xfrm>
              <a:blipFill>
                <a:blip r:embed="rId2"/>
                <a:stretch>
                  <a:fillRect l="-421" t="-3074" r="-903"/>
                </a:stretch>
              </a:blipFill>
            </p:spPr>
            <p:txBody>
              <a:bodyPr/>
              <a:lstStyle/>
              <a:p>
                <a:r>
                  <a:rPr lang="en-US">
                    <a:noFill/>
                  </a:rPr>
                  <a:t> </a:t>
                </a:r>
              </a:p>
            </p:txBody>
          </p:sp>
        </mc:Fallback>
      </mc:AlternateContent>
    </p:spTree>
    <p:extLst>
      <p:ext uri="{BB962C8B-B14F-4D97-AF65-F5344CB8AC3E}">
        <p14:creationId xmlns:p14="http://schemas.microsoft.com/office/powerpoint/2010/main" val="382748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F60D-0BDD-4076-885A-0A962D997FC4}"/>
              </a:ext>
            </a:extLst>
          </p:cNvPr>
          <p:cNvSpPr>
            <a:spLocks noGrp="1"/>
          </p:cNvSpPr>
          <p:nvPr>
            <p:ph type="title"/>
          </p:nvPr>
        </p:nvSpPr>
        <p:spPr>
          <a:xfrm>
            <a:off x="685799" y="0"/>
            <a:ext cx="10131425" cy="511730"/>
          </a:xfrm>
        </p:spPr>
        <p:txBody>
          <a:bodyPr>
            <a:normAutofit fontScale="90000"/>
          </a:bodyPr>
          <a:lstStyle/>
          <a:p>
            <a:r>
              <a:rPr lang="en-US" dirty="0"/>
              <a:t>Last time – neutron balance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D7784A-E91D-4E7F-A7B0-19244077EAA8}"/>
                  </a:ext>
                </a:extLst>
              </p:cNvPr>
              <p:cNvSpPr>
                <a:spLocks noGrp="1"/>
              </p:cNvSpPr>
              <p:nvPr>
                <p:ph idx="1"/>
              </p:nvPr>
            </p:nvSpPr>
            <p:spPr>
              <a:xfrm>
                <a:off x="685800" y="872457"/>
                <a:ext cx="10131425" cy="5988340"/>
              </a:xfrm>
            </p:spPr>
            <p:txBody>
              <a:bodyPr>
                <a:normAutofit fontScale="92500" lnSpcReduction="10000"/>
              </a:bodyPr>
              <a:lstStyle/>
              <a:p>
                <a14:m>
                  <m:oMath xmlns:m="http://schemas.openxmlformats.org/officeDocument/2006/math">
                    <m:sSub>
                      <m:sSubPr>
                        <m:ctrlPr>
                          <a:rPr lang="en-US" sz="1900" b="0" i="1" smtClean="0">
                            <a:latin typeface="Cambria Math" panose="02040503050406030204" pitchFamily="18" charset="0"/>
                          </a:rPr>
                        </m:ctrlPr>
                      </m:sSubPr>
                      <m:e>
                        <m:r>
                          <m:rPr>
                            <m:sty m:val="p"/>
                          </m:rPr>
                          <a:rPr lang="en-US" sz="1900" b="0" i="0" smtClean="0">
                            <a:latin typeface="Cambria Math" panose="02040503050406030204" pitchFamily="18" charset="0"/>
                          </a:rPr>
                          <m:t>Σ</m:t>
                        </m:r>
                      </m:e>
                      <m:sub>
                        <m:r>
                          <a:rPr lang="en-US" sz="1900" b="0" i="1" smtClean="0">
                            <a:latin typeface="Cambria Math" panose="02040503050406030204" pitchFamily="18" charset="0"/>
                          </a:rPr>
                          <m:t>𝑡</m:t>
                        </m:r>
                      </m:sub>
                    </m:sSub>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𝐸</m:t>
                        </m:r>
                      </m:e>
                    </m:d>
                  </m:oMath>
                </a14:m>
                <a:r>
                  <a:rPr lang="en-US" sz="1900" dirty="0"/>
                  <a:t> = macroscopic cross-section = probability that a neutron will undergo a reaction per unit distance</a:t>
                </a:r>
              </a:p>
              <a:p>
                <a14:m>
                  <m:oMath xmlns:m="http://schemas.openxmlformats.org/officeDocument/2006/math">
                    <m:r>
                      <a:rPr lang="en-US" sz="1900" i="1">
                        <a:latin typeface="Cambria Math" panose="02040503050406030204" pitchFamily="18" charset="0"/>
                        <a:sym typeface="Wingdings" panose="05000000000000000000" pitchFamily="2" charset="2"/>
                      </a:rPr>
                      <m:t>𝜑</m:t>
                    </m:r>
                    <m:d>
                      <m:dPr>
                        <m:ctrlPr>
                          <a:rPr lang="en-US" sz="1900" i="1">
                            <a:latin typeface="Cambria Math" panose="02040503050406030204" pitchFamily="18" charset="0"/>
                            <a:sym typeface="Wingdings" panose="05000000000000000000" pitchFamily="2" charset="2"/>
                          </a:rPr>
                        </m:ctrlPr>
                      </m:dPr>
                      <m:e>
                        <m:r>
                          <a:rPr lang="en-US" sz="1900" i="1">
                            <a:latin typeface="Cambria Math" panose="02040503050406030204" pitchFamily="18" charset="0"/>
                            <a:sym typeface="Wingdings" panose="05000000000000000000" pitchFamily="2" charset="2"/>
                          </a:rPr>
                          <m:t>𝐸</m:t>
                        </m:r>
                      </m:e>
                    </m:d>
                    <m:r>
                      <a:rPr lang="en-US" sz="1900" i="1">
                        <a:latin typeface="Cambria Math" panose="02040503050406030204" pitchFamily="18" charset="0"/>
                        <a:sym typeface="Wingdings" panose="05000000000000000000" pitchFamily="2" charset="2"/>
                      </a:rPr>
                      <m:t>𝑑𝐸</m:t>
                    </m:r>
                  </m:oMath>
                </a14:m>
                <a:r>
                  <a:rPr lang="en-US" sz="1900" dirty="0">
                    <a:sym typeface="Wingdings" panose="05000000000000000000" pitchFamily="2" charset="2"/>
                  </a:rPr>
                  <a:t> = total distance traveled by all neutrons with energy between E and </a:t>
                </a:r>
                <a:r>
                  <a:rPr lang="en-US" sz="1900" dirty="0" err="1">
                    <a:sym typeface="Wingdings" panose="05000000000000000000" pitchFamily="2" charset="2"/>
                  </a:rPr>
                  <a:t>E+dE</a:t>
                </a:r>
                <a:r>
                  <a:rPr lang="en-US" sz="1900" dirty="0">
                    <a:sym typeface="Wingdings" panose="05000000000000000000" pitchFamily="2" charset="2"/>
                  </a:rPr>
                  <a:t> per unit time in unit volume</a:t>
                </a:r>
              </a:p>
              <a:p>
                <a:r>
                  <a:rPr lang="en-US" sz="1900" dirty="0">
                    <a:sym typeface="Wingdings" panose="05000000000000000000" pitchFamily="2" charset="2"/>
                  </a:rPr>
                  <a:t>So then if you multiply the above two</a:t>
                </a:r>
              </a:p>
              <a:p>
                <a:pPr marL="0" indent="0">
                  <a:buNone/>
                </a:pPr>
                <a14:m>
                  <m:oMath xmlns:m="http://schemas.openxmlformats.org/officeDocument/2006/math">
                    <m:sSub>
                      <m:sSubPr>
                        <m:ctrlPr>
                          <a:rPr lang="en-US" sz="1900" i="1">
                            <a:latin typeface="Cambria Math" panose="02040503050406030204" pitchFamily="18" charset="0"/>
                            <a:sym typeface="Wingdings" panose="05000000000000000000" pitchFamily="2" charset="2"/>
                          </a:rPr>
                        </m:ctrlPr>
                      </m:sSubPr>
                      <m:e>
                        <m:r>
                          <m:rPr>
                            <m:sty m:val="p"/>
                          </m:rPr>
                          <a:rPr lang="en-US" sz="1900">
                            <a:latin typeface="Cambria Math" panose="02040503050406030204" pitchFamily="18" charset="0"/>
                            <a:sym typeface="Wingdings" panose="05000000000000000000" pitchFamily="2" charset="2"/>
                          </a:rPr>
                          <m:t>Σ</m:t>
                        </m:r>
                      </m:e>
                      <m:sub>
                        <m:r>
                          <a:rPr lang="en-US" sz="1900" i="1">
                            <a:latin typeface="Cambria Math" panose="02040503050406030204" pitchFamily="18" charset="0"/>
                            <a:sym typeface="Wingdings" panose="05000000000000000000" pitchFamily="2" charset="2"/>
                          </a:rPr>
                          <m:t>𝑡</m:t>
                        </m:r>
                      </m:sub>
                    </m:sSub>
                    <m:d>
                      <m:dPr>
                        <m:ctrlPr>
                          <a:rPr lang="en-US" sz="1900" i="1">
                            <a:latin typeface="Cambria Math" panose="02040503050406030204" pitchFamily="18" charset="0"/>
                            <a:sym typeface="Wingdings" panose="05000000000000000000" pitchFamily="2" charset="2"/>
                          </a:rPr>
                        </m:ctrlPr>
                      </m:dPr>
                      <m:e>
                        <m:r>
                          <a:rPr lang="en-US" sz="1900" i="1">
                            <a:latin typeface="Cambria Math" panose="02040503050406030204" pitchFamily="18" charset="0"/>
                            <a:sym typeface="Wingdings" panose="05000000000000000000" pitchFamily="2" charset="2"/>
                          </a:rPr>
                          <m:t>𝐸</m:t>
                        </m:r>
                      </m:e>
                    </m:d>
                    <m:r>
                      <a:rPr lang="en-US" sz="1900" i="1">
                        <a:latin typeface="Cambria Math" panose="02040503050406030204" pitchFamily="18" charset="0"/>
                        <a:sym typeface="Wingdings" panose="05000000000000000000" pitchFamily="2" charset="2"/>
                      </a:rPr>
                      <m:t>𝜑</m:t>
                    </m:r>
                    <m:d>
                      <m:dPr>
                        <m:ctrlPr>
                          <a:rPr lang="en-US" sz="1900" i="1">
                            <a:latin typeface="Cambria Math" panose="02040503050406030204" pitchFamily="18" charset="0"/>
                            <a:sym typeface="Wingdings" panose="05000000000000000000" pitchFamily="2" charset="2"/>
                          </a:rPr>
                        </m:ctrlPr>
                      </m:dPr>
                      <m:e>
                        <m:r>
                          <a:rPr lang="en-US" sz="1900" i="1">
                            <a:latin typeface="Cambria Math" panose="02040503050406030204" pitchFamily="18" charset="0"/>
                            <a:sym typeface="Wingdings" panose="05000000000000000000" pitchFamily="2" charset="2"/>
                          </a:rPr>
                          <m:t>𝐸</m:t>
                        </m:r>
                      </m:e>
                    </m:d>
                  </m:oMath>
                </a14:m>
                <a:r>
                  <a:rPr lang="en-US" sz="1900" dirty="0">
                    <a:sym typeface="Wingdings" panose="05000000000000000000" pitchFamily="2" charset="2"/>
                  </a:rPr>
                  <a:t> =  total number of collisions by neutrons of energy E per unit time in unit volume</a:t>
                </a:r>
              </a:p>
              <a:p>
                <a:r>
                  <a:rPr lang="en-US" sz="1900" dirty="0">
                    <a:sym typeface="Wingdings" panose="05000000000000000000" pitchFamily="2" charset="2"/>
                  </a:rPr>
                  <a:t>When we integrate over energy, </a:t>
                </a:r>
              </a:p>
              <a:p>
                <a:pPr marL="0" indent="0">
                  <a:buNone/>
                </a:pPr>
                <a14:m>
                  <m:oMath xmlns:m="http://schemas.openxmlformats.org/officeDocument/2006/math">
                    <m:nary>
                      <m:naryPr>
                        <m:ctrlPr>
                          <a:rPr lang="en-US" sz="1900" i="1">
                            <a:latin typeface="Cambria Math" panose="02040503050406030204" pitchFamily="18" charset="0"/>
                            <a:sym typeface="Wingdings" panose="05000000000000000000" pitchFamily="2" charset="2"/>
                          </a:rPr>
                        </m:ctrlPr>
                      </m:naryPr>
                      <m:sub>
                        <m:r>
                          <m:rPr>
                            <m:brk m:alnAt="23"/>
                          </m:rPr>
                          <a:rPr lang="en-US" sz="1900" i="1">
                            <a:latin typeface="Cambria Math" panose="02040503050406030204" pitchFamily="18" charset="0"/>
                            <a:sym typeface="Wingdings" panose="05000000000000000000" pitchFamily="2" charset="2"/>
                          </a:rPr>
                          <m:t>0</m:t>
                        </m:r>
                      </m:sub>
                      <m:sup>
                        <m:r>
                          <a:rPr lang="en-US" sz="1900" i="1">
                            <a:latin typeface="Cambria Math" panose="02040503050406030204" pitchFamily="18" charset="0"/>
                            <a:sym typeface="Wingdings" panose="05000000000000000000" pitchFamily="2" charset="2"/>
                          </a:rPr>
                          <m:t>∞</m:t>
                        </m:r>
                      </m:sup>
                      <m:e>
                        <m:sSub>
                          <m:sSubPr>
                            <m:ctrlPr>
                              <a:rPr lang="en-US" sz="1900" i="1">
                                <a:latin typeface="Cambria Math" panose="02040503050406030204" pitchFamily="18" charset="0"/>
                                <a:sym typeface="Wingdings" panose="05000000000000000000" pitchFamily="2" charset="2"/>
                              </a:rPr>
                            </m:ctrlPr>
                          </m:sSubPr>
                          <m:e>
                            <m:r>
                              <m:rPr>
                                <m:sty m:val="p"/>
                              </m:rPr>
                              <a:rPr lang="en-US" sz="1900">
                                <a:latin typeface="Cambria Math" panose="02040503050406030204" pitchFamily="18" charset="0"/>
                                <a:sym typeface="Wingdings" panose="05000000000000000000" pitchFamily="2" charset="2"/>
                              </a:rPr>
                              <m:t>Σ</m:t>
                            </m:r>
                          </m:e>
                          <m:sub>
                            <m:r>
                              <a:rPr lang="en-US" sz="1900" i="1">
                                <a:latin typeface="Cambria Math" panose="02040503050406030204" pitchFamily="18" charset="0"/>
                                <a:sym typeface="Wingdings" panose="05000000000000000000" pitchFamily="2" charset="2"/>
                              </a:rPr>
                              <m:t>𝑡</m:t>
                            </m:r>
                          </m:sub>
                        </m:sSub>
                        <m:d>
                          <m:dPr>
                            <m:ctrlPr>
                              <a:rPr lang="en-US" sz="1900" i="1">
                                <a:latin typeface="Cambria Math" panose="02040503050406030204" pitchFamily="18" charset="0"/>
                                <a:sym typeface="Wingdings" panose="05000000000000000000" pitchFamily="2" charset="2"/>
                              </a:rPr>
                            </m:ctrlPr>
                          </m:dPr>
                          <m:e>
                            <m:r>
                              <a:rPr lang="en-US" sz="1900" i="1">
                                <a:latin typeface="Cambria Math" panose="02040503050406030204" pitchFamily="18" charset="0"/>
                                <a:sym typeface="Wingdings" panose="05000000000000000000" pitchFamily="2" charset="2"/>
                              </a:rPr>
                              <m:t>𝐸</m:t>
                            </m:r>
                          </m:e>
                        </m:d>
                        <m:r>
                          <a:rPr lang="en-US" sz="1900" i="1">
                            <a:latin typeface="Cambria Math" panose="02040503050406030204" pitchFamily="18" charset="0"/>
                            <a:sym typeface="Wingdings" panose="05000000000000000000" pitchFamily="2" charset="2"/>
                          </a:rPr>
                          <m:t>𝜑</m:t>
                        </m:r>
                        <m:d>
                          <m:dPr>
                            <m:ctrlPr>
                              <a:rPr lang="en-US" sz="1900" i="1">
                                <a:latin typeface="Cambria Math" panose="02040503050406030204" pitchFamily="18" charset="0"/>
                                <a:sym typeface="Wingdings" panose="05000000000000000000" pitchFamily="2" charset="2"/>
                              </a:rPr>
                            </m:ctrlPr>
                          </m:dPr>
                          <m:e>
                            <m:r>
                              <a:rPr lang="en-US" sz="1900" i="1">
                                <a:latin typeface="Cambria Math" panose="02040503050406030204" pitchFamily="18" charset="0"/>
                                <a:sym typeface="Wingdings" panose="05000000000000000000" pitchFamily="2" charset="2"/>
                              </a:rPr>
                              <m:t>𝐸</m:t>
                            </m:r>
                          </m:e>
                        </m:d>
                        <m:r>
                          <a:rPr lang="en-US" sz="1900" i="1">
                            <a:latin typeface="Cambria Math" panose="02040503050406030204" pitchFamily="18" charset="0"/>
                            <a:sym typeface="Wingdings" panose="05000000000000000000" pitchFamily="2" charset="2"/>
                          </a:rPr>
                          <m:t>𝑑𝐸</m:t>
                        </m:r>
                      </m:e>
                    </m:nary>
                  </m:oMath>
                </a14:m>
                <a:r>
                  <a:rPr lang="en-US" sz="1900" dirty="0">
                    <a:sym typeface="Wingdings" panose="05000000000000000000" pitchFamily="2" charset="2"/>
                  </a:rPr>
                  <a:t> = number of reactions per second by all neutrons in unit volume …. Keep that in mind!</a:t>
                </a:r>
              </a:p>
              <a:p>
                <a:r>
                  <a:rPr lang="en-US" sz="1900" dirty="0">
                    <a:sym typeface="Wingdings" panose="05000000000000000000" pitchFamily="2" charset="2"/>
                  </a:rPr>
                  <a:t>Balance: </a:t>
                </a:r>
                <a:r>
                  <a:rPr lang="en-US" sz="1900" b="1" dirty="0">
                    <a:sym typeface="Wingdings" panose="05000000000000000000" pitchFamily="2" charset="2"/>
                  </a:rPr>
                  <a:t>NEUTRON LOSS = NEUTRON GAIN </a:t>
                </a:r>
              </a:p>
              <a:p>
                <a:pPr marL="0" indent="0">
                  <a:buNone/>
                </a:pPr>
                <a:r>
                  <a:rPr lang="en-US" sz="1900" b="1" dirty="0">
                    <a:sym typeface="Wingdings" panose="05000000000000000000" pitchFamily="2" charset="2"/>
                  </a:rPr>
                  <a:t>NEUTRON GAIN – </a:t>
                </a:r>
                <a:r>
                  <a:rPr lang="en-US" sz="1900" dirty="0">
                    <a:sym typeface="Wingdings" panose="05000000000000000000" pitchFamily="2" charset="2"/>
                  </a:rPr>
                  <a:t>Neutrons are removed from E as they collide</a:t>
                </a:r>
              </a:p>
              <a:p>
                <a:pPr marL="0" indent="0">
                  <a:buNone/>
                </a:pPr>
                <a:r>
                  <a:rPr lang="en-US" sz="1900" b="1" dirty="0">
                    <a:sym typeface="Wingdings" panose="05000000000000000000" pitchFamily="2" charset="2"/>
                  </a:rPr>
                  <a:t>NEUTRON LOSS – </a:t>
                </a:r>
                <a:r>
                  <a:rPr lang="en-US" sz="1900" dirty="0">
                    <a:sym typeface="Wingdings" panose="05000000000000000000" pitchFamily="2" charset="2"/>
                  </a:rPr>
                  <a:t>Neutrons are either born to fission at E or they scatter up/down to E</a:t>
                </a:r>
              </a:p>
              <a:p>
                <a:pPr marL="0" indent="0">
                  <a:buNone/>
                </a:pPr>
                <a14:m>
                  <m:oMathPara xmlns:m="http://schemas.openxmlformats.org/officeDocument/2006/math">
                    <m:oMathParaPr>
                      <m:jc m:val="centerGroup"/>
                    </m:oMathParaPr>
                    <m:oMath xmlns:m="http://schemas.openxmlformats.org/officeDocument/2006/math">
                      <m:r>
                        <a:rPr lang="en-US" sz="1900" i="1">
                          <a:latin typeface="Cambria Math" panose="02040503050406030204" pitchFamily="18" charset="0"/>
                          <a:sym typeface="Wingdings" panose="05000000000000000000" pitchFamily="2" charset="2"/>
                        </a:rPr>
                        <m:t>𝜑</m:t>
                      </m:r>
                      <m:d>
                        <m:dPr>
                          <m:ctrlPr>
                            <a:rPr lang="en-US" sz="1900" i="1">
                              <a:latin typeface="Cambria Math" panose="02040503050406030204" pitchFamily="18" charset="0"/>
                              <a:sym typeface="Wingdings" panose="05000000000000000000" pitchFamily="2" charset="2"/>
                            </a:rPr>
                          </m:ctrlPr>
                        </m:dPr>
                        <m:e>
                          <m:r>
                            <a:rPr lang="en-US" sz="1900" i="1">
                              <a:latin typeface="Cambria Math" panose="02040503050406030204" pitchFamily="18" charset="0"/>
                              <a:sym typeface="Wingdings" panose="05000000000000000000" pitchFamily="2" charset="2"/>
                            </a:rPr>
                            <m:t>𝐸</m:t>
                          </m:r>
                        </m:e>
                      </m:d>
                      <m:sSub>
                        <m:sSubPr>
                          <m:ctrlPr>
                            <a:rPr lang="en-US" sz="1900" i="1">
                              <a:latin typeface="Cambria Math" panose="02040503050406030204" pitchFamily="18" charset="0"/>
                              <a:sym typeface="Wingdings" panose="05000000000000000000" pitchFamily="2" charset="2"/>
                            </a:rPr>
                          </m:ctrlPr>
                        </m:sSubPr>
                        <m:e>
                          <m:r>
                            <m:rPr>
                              <m:sty m:val="p"/>
                            </m:rPr>
                            <a:rPr lang="en-US" sz="1900">
                              <a:latin typeface="Cambria Math" panose="02040503050406030204" pitchFamily="18" charset="0"/>
                              <a:sym typeface="Wingdings" panose="05000000000000000000" pitchFamily="2" charset="2"/>
                            </a:rPr>
                            <m:t>Σ</m:t>
                          </m:r>
                        </m:e>
                        <m:sub>
                          <m:r>
                            <a:rPr lang="en-US" sz="1900" i="1">
                              <a:latin typeface="Cambria Math" panose="02040503050406030204" pitchFamily="18" charset="0"/>
                              <a:sym typeface="Wingdings" panose="05000000000000000000" pitchFamily="2" charset="2"/>
                            </a:rPr>
                            <m:t>𝑡</m:t>
                          </m:r>
                        </m:sub>
                      </m:sSub>
                      <m:d>
                        <m:dPr>
                          <m:ctrlPr>
                            <a:rPr lang="en-US" sz="1900" i="1">
                              <a:latin typeface="Cambria Math" panose="02040503050406030204" pitchFamily="18" charset="0"/>
                              <a:sym typeface="Wingdings" panose="05000000000000000000" pitchFamily="2" charset="2"/>
                            </a:rPr>
                          </m:ctrlPr>
                        </m:dPr>
                        <m:e>
                          <m:r>
                            <a:rPr lang="en-US" sz="1900" i="1">
                              <a:latin typeface="Cambria Math" panose="02040503050406030204" pitchFamily="18" charset="0"/>
                              <a:sym typeface="Wingdings" panose="05000000000000000000" pitchFamily="2" charset="2"/>
                            </a:rPr>
                            <m:t>𝐸</m:t>
                          </m:r>
                        </m:e>
                      </m:d>
                      <m:r>
                        <a:rPr lang="en-US" sz="1900" i="1">
                          <a:latin typeface="Cambria Math" panose="02040503050406030204" pitchFamily="18" charset="0"/>
                          <a:sym typeface="Wingdings" panose="05000000000000000000" pitchFamily="2" charset="2"/>
                        </a:rPr>
                        <m:t>=</m:t>
                      </m:r>
                      <m:r>
                        <a:rPr lang="en-US" sz="1900" i="1">
                          <a:latin typeface="Cambria Math" panose="02040503050406030204" pitchFamily="18" charset="0"/>
                          <a:sym typeface="Wingdings" panose="05000000000000000000" pitchFamily="2" charset="2"/>
                        </a:rPr>
                        <m:t>𝜒</m:t>
                      </m:r>
                      <m:d>
                        <m:dPr>
                          <m:ctrlPr>
                            <a:rPr lang="en-US" sz="1900" i="1">
                              <a:latin typeface="Cambria Math" panose="02040503050406030204" pitchFamily="18" charset="0"/>
                              <a:sym typeface="Wingdings" panose="05000000000000000000" pitchFamily="2" charset="2"/>
                            </a:rPr>
                          </m:ctrlPr>
                        </m:dPr>
                        <m:e>
                          <m:r>
                            <a:rPr lang="en-US" sz="1900" i="1">
                              <a:latin typeface="Cambria Math" panose="02040503050406030204" pitchFamily="18" charset="0"/>
                              <a:sym typeface="Wingdings" panose="05000000000000000000" pitchFamily="2" charset="2"/>
                            </a:rPr>
                            <m:t>𝐸</m:t>
                          </m:r>
                        </m:e>
                      </m:d>
                      <m:sSubSup>
                        <m:sSubSupPr>
                          <m:ctrlPr>
                            <a:rPr lang="en-US" sz="1900" i="1">
                              <a:latin typeface="Cambria Math" panose="02040503050406030204" pitchFamily="18" charset="0"/>
                              <a:sym typeface="Wingdings" panose="05000000000000000000" pitchFamily="2" charset="2"/>
                            </a:rPr>
                          </m:ctrlPr>
                        </m:sSubSupPr>
                        <m:e>
                          <m:r>
                            <a:rPr lang="en-US" sz="1900" i="1">
                              <a:latin typeface="Cambria Math" panose="02040503050406030204" pitchFamily="18" charset="0"/>
                              <a:sym typeface="Wingdings" panose="05000000000000000000" pitchFamily="2" charset="2"/>
                            </a:rPr>
                            <m:t>𝑠</m:t>
                          </m:r>
                        </m:e>
                        <m:sub>
                          <m:r>
                            <a:rPr lang="en-US" sz="1900" i="1">
                              <a:latin typeface="Cambria Math" panose="02040503050406030204" pitchFamily="18" charset="0"/>
                              <a:sym typeface="Wingdings" panose="05000000000000000000" pitchFamily="2" charset="2"/>
                            </a:rPr>
                            <m:t>𝑓</m:t>
                          </m:r>
                        </m:sub>
                        <m:sup>
                          <m:r>
                            <a:rPr lang="en-US" sz="1900" i="1">
                              <a:latin typeface="Cambria Math" panose="02040503050406030204" pitchFamily="18" charset="0"/>
                              <a:sym typeface="Wingdings" panose="05000000000000000000" pitchFamily="2" charset="2"/>
                            </a:rPr>
                            <m:t>′′′</m:t>
                          </m:r>
                        </m:sup>
                      </m:sSubSup>
                      <m:r>
                        <a:rPr lang="en-US" sz="1900" i="1">
                          <a:latin typeface="Cambria Math" panose="02040503050406030204" pitchFamily="18" charset="0"/>
                          <a:sym typeface="Wingdings" panose="05000000000000000000" pitchFamily="2" charset="2"/>
                        </a:rPr>
                        <m:t>+</m:t>
                      </m:r>
                      <m:nary>
                        <m:naryPr>
                          <m:ctrlPr>
                            <a:rPr lang="en-US" sz="1900" i="1">
                              <a:latin typeface="Cambria Math" panose="02040503050406030204" pitchFamily="18" charset="0"/>
                              <a:sym typeface="Wingdings" panose="05000000000000000000" pitchFamily="2" charset="2"/>
                            </a:rPr>
                          </m:ctrlPr>
                        </m:naryPr>
                        <m:sub>
                          <m:r>
                            <m:rPr>
                              <m:brk m:alnAt="23"/>
                            </m:rPr>
                            <a:rPr lang="en-US" sz="1900" i="1">
                              <a:latin typeface="Cambria Math" panose="02040503050406030204" pitchFamily="18" charset="0"/>
                              <a:sym typeface="Wingdings" panose="05000000000000000000" pitchFamily="2" charset="2"/>
                            </a:rPr>
                            <m:t>0</m:t>
                          </m:r>
                        </m:sub>
                        <m:sup>
                          <m:r>
                            <a:rPr lang="en-US" sz="1900" i="1">
                              <a:latin typeface="Cambria Math" panose="02040503050406030204" pitchFamily="18" charset="0"/>
                              <a:sym typeface="Wingdings" panose="05000000000000000000" pitchFamily="2" charset="2"/>
                            </a:rPr>
                            <m:t>∞</m:t>
                          </m:r>
                        </m:sup>
                        <m:e>
                          <m:r>
                            <a:rPr lang="en-US" sz="1900" i="1">
                              <a:latin typeface="Cambria Math" panose="02040503050406030204" pitchFamily="18" charset="0"/>
                              <a:sym typeface="Wingdings" panose="05000000000000000000" pitchFamily="2" charset="2"/>
                            </a:rPr>
                            <m:t>𝑝</m:t>
                          </m:r>
                          <m:d>
                            <m:dPr>
                              <m:ctrlPr>
                                <a:rPr lang="en-US" sz="1900" i="1">
                                  <a:latin typeface="Cambria Math" panose="02040503050406030204" pitchFamily="18" charset="0"/>
                                  <a:sym typeface="Wingdings" panose="05000000000000000000" pitchFamily="2" charset="2"/>
                                </a:rPr>
                              </m:ctrlPr>
                            </m:dPr>
                            <m:e>
                              <m:sSup>
                                <m:sSupPr>
                                  <m:ctrlPr>
                                    <a:rPr lang="en-US" sz="1900" i="1">
                                      <a:latin typeface="Cambria Math" panose="02040503050406030204" pitchFamily="18" charset="0"/>
                                      <a:sym typeface="Wingdings" panose="05000000000000000000" pitchFamily="2" charset="2"/>
                                    </a:rPr>
                                  </m:ctrlPr>
                                </m:sSupPr>
                                <m:e>
                                  <m:r>
                                    <a:rPr lang="en-US" sz="1900" i="1">
                                      <a:latin typeface="Cambria Math" panose="02040503050406030204" pitchFamily="18" charset="0"/>
                                      <a:sym typeface="Wingdings" panose="05000000000000000000" pitchFamily="2" charset="2"/>
                                    </a:rPr>
                                    <m:t>𝐸</m:t>
                                  </m:r>
                                </m:e>
                                <m:sup>
                                  <m:r>
                                    <a:rPr lang="en-US" sz="1900" i="1">
                                      <a:latin typeface="Cambria Math" panose="02040503050406030204" pitchFamily="18" charset="0"/>
                                      <a:sym typeface="Wingdings" panose="05000000000000000000" pitchFamily="2" charset="2"/>
                                    </a:rPr>
                                    <m:t>′</m:t>
                                  </m:r>
                                </m:sup>
                              </m:sSup>
                              <m:r>
                                <a:rPr lang="en-US" sz="1900" i="1">
                                  <a:latin typeface="Cambria Math" panose="02040503050406030204" pitchFamily="18" charset="0"/>
                                  <a:sym typeface="Wingdings" panose="05000000000000000000" pitchFamily="2" charset="2"/>
                                </a:rPr>
                                <m:t>→</m:t>
                              </m:r>
                              <m:r>
                                <a:rPr lang="en-US" sz="1900" i="1">
                                  <a:latin typeface="Cambria Math" panose="02040503050406030204" pitchFamily="18" charset="0"/>
                                  <a:sym typeface="Wingdings" panose="05000000000000000000" pitchFamily="2" charset="2"/>
                                </a:rPr>
                                <m:t>𝐸</m:t>
                              </m:r>
                            </m:e>
                          </m:d>
                          <m:sSub>
                            <m:sSubPr>
                              <m:ctrlPr>
                                <a:rPr lang="en-US" sz="1900" i="1">
                                  <a:latin typeface="Cambria Math" panose="02040503050406030204" pitchFamily="18" charset="0"/>
                                  <a:sym typeface="Wingdings" panose="05000000000000000000" pitchFamily="2" charset="2"/>
                                </a:rPr>
                              </m:ctrlPr>
                            </m:sSubPr>
                            <m:e>
                              <m:r>
                                <m:rPr>
                                  <m:sty m:val="p"/>
                                </m:rPr>
                                <a:rPr lang="en-US" sz="1900">
                                  <a:latin typeface="Cambria Math" panose="02040503050406030204" pitchFamily="18" charset="0"/>
                                  <a:sym typeface="Wingdings" panose="05000000000000000000" pitchFamily="2" charset="2"/>
                                </a:rPr>
                                <m:t>Σ</m:t>
                              </m:r>
                            </m:e>
                            <m:sub>
                              <m:r>
                                <a:rPr lang="en-US" sz="1900" i="1">
                                  <a:latin typeface="Cambria Math" panose="02040503050406030204" pitchFamily="18" charset="0"/>
                                  <a:sym typeface="Wingdings" panose="05000000000000000000" pitchFamily="2" charset="2"/>
                                </a:rPr>
                                <m:t>𝑠</m:t>
                              </m:r>
                            </m:sub>
                          </m:sSub>
                          <m:d>
                            <m:dPr>
                              <m:ctrlPr>
                                <a:rPr lang="en-US" sz="1900" i="1">
                                  <a:latin typeface="Cambria Math" panose="02040503050406030204" pitchFamily="18" charset="0"/>
                                  <a:sym typeface="Wingdings" panose="05000000000000000000" pitchFamily="2" charset="2"/>
                                </a:rPr>
                              </m:ctrlPr>
                            </m:dPr>
                            <m:e>
                              <m:sSup>
                                <m:sSupPr>
                                  <m:ctrlPr>
                                    <a:rPr lang="en-US" sz="1900" i="1">
                                      <a:latin typeface="Cambria Math" panose="02040503050406030204" pitchFamily="18" charset="0"/>
                                      <a:sym typeface="Wingdings" panose="05000000000000000000" pitchFamily="2" charset="2"/>
                                    </a:rPr>
                                  </m:ctrlPr>
                                </m:sSupPr>
                                <m:e>
                                  <m:r>
                                    <a:rPr lang="en-US" sz="1900" i="1">
                                      <a:latin typeface="Cambria Math" panose="02040503050406030204" pitchFamily="18" charset="0"/>
                                      <a:sym typeface="Wingdings" panose="05000000000000000000" pitchFamily="2" charset="2"/>
                                    </a:rPr>
                                    <m:t>𝐸</m:t>
                                  </m:r>
                                </m:e>
                                <m:sup>
                                  <m:r>
                                    <a:rPr lang="en-US" sz="1900" i="1">
                                      <a:latin typeface="Cambria Math" panose="02040503050406030204" pitchFamily="18" charset="0"/>
                                      <a:sym typeface="Wingdings" panose="05000000000000000000" pitchFamily="2" charset="2"/>
                                    </a:rPr>
                                    <m:t>′</m:t>
                                  </m:r>
                                </m:sup>
                              </m:sSup>
                            </m:e>
                          </m:d>
                          <m:r>
                            <a:rPr lang="en-US" sz="1900" i="1">
                              <a:latin typeface="Cambria Math" panose="02040503050406030204" pitchFamily="18" charset="0"/>
                              <a:sym typeface="Wingdings" panose="05000000000000000000" pitchFamily="2" charset="2"/>
                            </a:rPr>
                            <m:t>𝜑</m:t>
                          </m:r>
                          <m:d>
                            <m:dPr>
                              <m:ctrlPr>
                                <a:rPr lang="en-US" sz="1900" i="1">
                                  <a:latin typeface="Cambria Math" panose="02040503050406030204" pitchFamily="18" charset="0"/>
                                  <a:sym typeface="Wingdings" panose="05000000000000000000" pitchFamily="2" charset="2"/>
                                </a:rPr>
                              </m:ctrlPr>
                            </m:dPr>
                            <m:e>
                              <m:sSup>
                                <m:sSupPr>
                                  <m:ctrlPr>
                                    <a:rPr lang="en-US" sz="1900" i="1">
                                      <a:latin typeface="Cambria Math" panose="02040503050406030204" pitchFamily="18" charset="0"/>
                                      <a:sym typeface="Wingdings" panose="05000000000000000000" pitchFamily="2" charset="2"/>
                                    </a:rPr>
                                  </m:ctrlPr>
                                </m:sSupPr>
                                <m:e>
                                  <m:r>
                                    <a:rPr lang="en-US" sz="1900" i="1">
                                      <a:latin typeface="Cambria Math" panose="02040503050406030204" pitchFamily="18" charset="0"/>
                                      <a:sym typeface="Wingdings" panose="05000000000000000000" pitchFamily="2" charset="2"/>
                                    </a:rPr>
                                    <m:t>𝐸</m:t>
                                  </m:r>
                                </m:e>
                                <m:sup>
                                  <m:r>
                                    <a:rPr lang="en-US" sz="1900" i="1">
                                      <a:latin typeface="Cambria Math" panose="02040503050406030204" pitchFamily="18" charset="0"/>
                                      <a:sym typeface="Wingdings" panose="05000000000000000000" pitchFamily="2" charset="2"/>
                                    </a:rPr>
                                    <m:t>′</m:t>
                                  </m:r>
                                </m:sup>
                              </m:sSup>
                            </m:e>
                          </m:d>
                          <m:r>
                            <a:rPr lang="en-US" sz="1900" i="1">
                              <a:latin typeface="Cambria Math" panose="02040503050406030204" pitchFamily="18" charset="0"/>
                              <a:sym typeface="Wingdings" panose="05000000000000000000" pitchFamily="2" charset="2"/>
                            </a:rPr>
                            <m:t>𝑑𝐸</m:t>
                          </m:r>
                          <m:r>
                            <a:rPr lang="en-US" sz="1900" i="1">
                              <a:latin typeface="Cambria Math" panose="02040503050406030204" pitchFamily="18" charset="0"/>
                              <a:sym typeface="Wingdings" panose="05000000000000000000" pitchFamily="2" charset="2"/>
                            </a:rPr>
                            <m:t>′</m:t>
                          </m:r>
                        </m:e>
                      </m:nary>
                    </m:oMath>
                  </m:oMathPara>
                </a14:m>
                <a:endParaRPr lang="en-US" sz="1900" b="1" dirty="0">
                  <a:sym typeface="Wingdings" panose="05000000000000000000" pitchFamily="2" charset="2"/>
                </a:endParaRPr>
              </a:p>
              <a:p>
                <a14:m>
                  <m:oMath xmlns:m="http://schemas.openxmlformats.org/officeDocument/2006/math">
                    <m:sSubSup>
                      <m:sSubSupPr>
                        <m:ctrlPr>
                          <a:rPr lang="en-US" sz="1900" i="1">
                            <a:latin typeface="Cambria Math" panose="02040503050406030204" pitchFamily="18" charset="0"/>
                            <a:sym typeface="Wingdings" panose="05000000000000000000" pitchFamily="2" charset="2"/>
                          </a:rPr>
                        </m:ctrlPr>
                      </m:sSubSupPr>
                      <m:e>
                        <m:r>
                          <a:rPr lang="en-US" sz="1900" i="1">
                            <a:latin typeface="Cambria Math" panose="02040503050406030204" pitchFamily="18" charset="0"/>
                            <a:sym typeface="Wingdings" panose="05000000000000000000" pitchFamily="2" charset="2"/>
                          </a:rPr>
                          <m:t>𝑠</m:t>
                        </m:r>
                      </m:e>
                      <m:sub>
                        <m:r>
                          <a:rPr lang="en-US" sz="1900" i="1">
                            <a:latin typeface="Cambria Math" panose="02040503050406030204" pitchFamily="18" charset="0"/>
                            <a:sym typeface="Wingdings" panose="05000000000000000000" pitchFamily="2" charset="2"/>
                          </a:rPr>
                          <m:t>𝑓</m:t>
                        </m:r>
                      </m:sub>
                      <m:sup>
                        <m:r>
                          <a:rPr lang="en-US" sz="1900" i="1">
                            <a:latin typeface="Cambria Math" panose="02040503050406030204" pitchFamily="18" charset="0"/>
                            <a:sym typeface="Wingdings" panose="05000000000000000000" pitchFamily="2" charset="2"/>
                          </a:rPr>
                          <m:t>′′′</m:t>
                        </m:r>
                      </m:sup>
                    </m:sSubSup>
                  </m:oMath>
                </a14:m>
                <a:r>
                  <a:rPr lang="en-US" sz="1900" dirty="0">
                    <a:sym typeface="Wingdings" panose="05000000000000000000" pitchFamily="2" charset="2"/>
                  </a:rPr>
                  <a:t> = rate of fission neutron production per cc</a:t>
                </a:r>
              </a:p>
              <a:p>
                <a:r>
                  <a:rPr lang="en-US" sz="1900" dirty="0">
                    <a:sym typeface="Wingdings" panose="05000000000000000000" pitchFamily="2" charset="2"/>
                  </a:rPr>
                  <a:t>Then the number of neutrons scattering in to energy E from all different energies E’ can be calculated as</a:t>
                </a:r>
              </a:p>
              <a:p>
                <a:pPr marL="0" indent="0">
                  <a:buNone/>
                </a:pPr>
                <a14:m>
                  <m:oMathPara xmlns:m="http://schemas.openxmlformats.org/officeDocument/2006/math">
                    <m:oMathParaPr>
                      <m:jc m:val="centerGroup"/>
                    </m:oMathParaPr>
                    <m:oMath xmlns:m="http://schemas.openxmlformats.org/officeDocument/2006/math">
                      <m:nary>
                        <m:naryPr>
                          <m:ctrlPr>
                            <a:rPr lang="en-US" sz="1900" i="1">
                              <a:latin typeface="Cambria Math" panose="02040503050406030204" pitchFamily="18" charset="0"/>
                              <a:sym typeface="Wingdings" panose="05000000000000000000" pitchFamily="2" charset="2"/>
                            </a:rPr>
                          </m:ctrlPr>
                        </m:naryPr>
                        <m:sub>
                          <m:r>
                            <m:rPr>
                              <m:brk m:alnAt="23"/>
                            </m:rPr>
                            <a:rPr lang="en-US" sz="1900" i="1">
                              <a:latin typeface="Cambria Math" panose="02040503050406030204" pitchFamily="18" charset="0"/>
                              <a:sym typeface="Wingdings" panose="05000000000000000000" pitchFamily="2" charset="2"/>
                            </a:rPr>
                            <m:t>0</m:t>
                          </m:r>
                        </m:sub>
                        <m:sup>
                          <m:r>
                            <a:rPr lang="en-US" sz="1900" i="1">
                              <a:latin typeface="Cambria Math" panose="02040503050406030204" pitchFamily="18" charset="0"/>
                              <a:sym typeface="Wingdings" panose="05000000000000000000" pitchFamily="2" charset="2"/>
                            </a:rPr>
                            <m:t>∞</m:t>
                          </m:r>
                        </m:sup>
                        <m:e>
                          <m:r>
                            <a:rPr lang="en-US" sz="1900" i="1">
                              <a:latin typeface="Cambria Math" panose="02040503050406030204" pitchFamily="18" charset="0"/>
                              <a:sym typeface="Wingdings" panose="05000000000000000000" pitchFamily="2" charset="2"/>
                            </a:rPr>
                            <m:t>𝑝</m:t>
                          </m:r>
                          <m:d>
                            <m:dPr>
                              <m:ctrlPr>
                                <a:rPr lang="en-US" sz="1900" i="1">
                                  <a:latin typeface="Cambria Math" panose="02040503050406030204" pitchFamily="18" charset="0"/>
                                  <a:sym typeface="Wingdings" panose="05000000000000000000" pitchFamily="2" charset="2"/>
                                </a:rPr>
                              </m:ctrlPr>
                            </m:dPr>
                            <m:e>
                              <m:sSup>
                                <m:sSupPr>
                                  <m:ctrlPr>
                                    <a:rPr lang="en-US" sz="1900" i="1">
                                      <a:latin typeface="Cambria Math" panose="02040503050406030204" pitchFamily="18" charset="0"/>
                                      <a:sym typeface="Wingdings" panose="05000000000000000000" pitchFamily="2" charset="2"/>
                                    </a:rPr>
                                  </m:ctrlPr>
                                </m:sSupPr>
                                <m:e>
                                  <m:r>
                                    <a:rPr lang="en-US" sz="1900" i="1">
                                      <a:latin typeface="Cambria Math" panose="02040503050406030204" pitchFamily="18" charset="0"/>
                                      <a:sym typeface="Wingdings" panose="05000000000000000000" pitchFamily="2" charset="2"/>
                                    </a:rPr>
                                    <m:t>𝐸</m:t>
                                  </m:r>
                                </m:e>
                                <m:sup>
                                  <m:r>
                                    <a:rPr lang="en-US" sz="1900" i="1">
                                      <a:latin typeface="Cambria Math" panose="02040503050406030204" pitchFamily="18" charset="0"/>
                                      <a:sym typeface="Wingdings" panose="05000000000000000000" pitchFamily="2" charset="2"/>
                                    </a:rPr>
                                    <m:t>′</m:t>
                                  </m:r>
                                </m:sup>
                              </m:sSup>
                              <m:r>
                                <a:rPr lang="en-US" sz="1900" i="1">
                                  <a:latin typeface="Cambria Math" panose="02040503050406030204" pitchFamily="18" charset="0"/>
                                  <a:sym typeface="Wingdings" panose="05000000000000000000" pitchFamily="2" charset="2"/>
                                </a:rPr>
                                <m:t>→</m:t>
                              </m:r>
                              <m:r>
                                <a:rPr lang="en-US" sz="1900" i="1">
                                  <a:latin typeface="Cambria Math" panose="02040503050406030204" pitchFamily="18" charset="0"/>
                                  <a:sym typeface="Wingdings" panose="05000000000000000000" pitchFamily="2" charset="2"/>
                                </a:rPr>
                                <m:t>𝐸</m:t>
                              </m:r>
                            </m:e>
                          </m:d>
                          <m:sSub>
                            <m:sSubPr>
                              <m:ctrlPr>
                                <a:rPr lang="en-US" sz="1900" i="1">
                                  <a:latin typeface="Cambria Math" panose="02040503050406030204" pitchFamily="18" charset="0"/>
                                  <a:sym typeface="Wingdings" panose="05000000000000000000" pitchFamily="2" charset="2"/>
                                </a:rPr>
                              </m:ctrlPr>
                            </m:sSubPr>
                            <m:e>
                              <m:r>
                                <m:rPr>
                                  <m:sty m:val="p"/>
                                </m:rPr>
                                <a:rPr lang="en-US" sz="1900">
                                  <a:latin typeface="Cambria Math" panose="02040503050406030204" pitchFamily="18" charset="0"/>
                                  <a:sym typeface="Wingdings" panose="05000000000000000000" pitchFamily="2" charset="2"/>
                                </a:rPr>
                                <m:t>Σ</m:t>
                              </m:r>
                            </m:e>
                            <m:sub>
                              <m:r>
                                <a:rPr lang="en-US" sz="1900" i="1">
                                  <a:latin typeface="Cambria Math" panose="02040503050406030204" pitchFamily="18" charset="0"/>
                                  <a:sym typeface="Wingdings" panose="05000000000000000000" pitchFamily="2" charset="2"/>
                                </a:rPr>
                                <m:t>𝑠</m:t>
                              </m:r>
                            </m:sub>
                          </m:sSub>
                          <m:d>
                            <m:dPr>
                              <m:ctrlPr>
                                <a:rPr lang="en-US" sz="1900" i="1">
                                  <a:latin typeface="Cambria Math" panose="02040503050406030204" pitchFamily="18" charset="0"/>
                                  <a:sym typeface="Wingdings" panose="05000000000000000000" pitchFamily="2" charset="2"/>
                                </a:rPr>
                              </m:ctrlPr>
                            </m:dPr>
                            <m:e>
                              <m:sSup>
                                <m:sSupPr>
                                  <m:ctrlPr>
                                    <a:rPr lang="en-US" sz="1900" i="1">
                                      <a:latin typeface="Cambria Math" panose="02040503050406030204" pitchFamily="18" charset="0"/>
                                      <a:sym typeface="Wingdings" panose="05000000000000000000" pitchFamily="2" charset="2"/>
                                    </a:rPr>
                                  </m:ctrlPr>
                                </m:sSupPr>
                                <m:e>
                                  <m:r>
                                    <a:rPr lang="en-US" sz="1900" i="1">
                                      <a:latin typeface="Cambria Math" panose="02040503050406030204" pitchFamily="18" charset="0"/>
                                      <a:sym typeface="Wingdings" panose="05000000000000000000" pitchFamily="2" charset="2"/>
                                    </a:rPr>
                                    <m:t>𝐸</m:t>
                                  </m:r>
                                </m:e>
                                <m:sup>
                                  <m:r>
                                    <a:rPr lang="en-US" sz="1900" i="1">
                                      <a:latin typeface="Cambria Math" panose="02040503050406030204" pitchFamily="18" charset="0"/>
                                      <a:sym typeface="Wingdings" panose="05000000000000000000" pitchFamily="2" charset="2"/>
                                    </a:rPr>
                                    <m:t>′</m:t>
                                  </m:r>
                                </m:sup>
                              </m:sSup>
                            </m:e>
                          </m:d>
                          <m:r>
                            <a:rPr lang="en-US" sz="1900" i="1">
                              <a:latin typeface="Cambria Math" panose="02040503050406030204" pitchFamily="18" charset="0"/>
                              <a:sym typeface="Wingdings" panose="05000000000000000000" pitchFamily="2" charset="2"/>
                            </a:rPr>
                            <m:t>𝜑</m:t>
                          </m:r>
                          <m:d>
                            <m:dPr>
                              <m:ctrlPr>
                                <a:rPr lang="en-US" sz="1900" i="1">
                                  <a:latin typeface="Cambria Math" panose="02040503050406030204" pitchFamily="18" charset="0"/>
                                  <a:sym typeface="Wingdings" panose="05000000000000000000" pitchFamily="2" charset="2"/>
                                </a:rPr>
                              </m:ctrlPr>
                            </m:dPr>
                            <m:e>
                              <m:sSup>
                                <m:sSupPr>
                                  <m:ctrlPr>
                                    <a:rPr lang="en-US" sz="1900" i="1">
                                      <a:latin typeface="Cambria Math" panose="02040503050406030204" pitchFamily="18" charset="0"/>
                                      <a:sym typeface="Wingdings" panose="05000000000000000000" pitchFamily="2" charset="2"/>
                                    </a:rPr>
                                  </m:ctrlPr>
                                </m:sSupPr>
                                <m:e>
                                  <m:r>
                                    <a:rPr lang="en-US" sz="1900" i="1">
                                      <a:latin typeface="Cambria Math" panose="02040503050406030204" pitchFamily="18" charset="0"/>
                                      <a:sym typeface="Wingdings" panose="05000000000000000000" pitchFamily="2" charset="2"/>
                                    </a:rPr>
                                    <m:t>𝐸</m:t>
                                  </m:r>
                                </m:e>
                                <m:sup>
                                  <m:r>
                                    <a:rPr lang="en-US" sz="1900" i="1">
                                      <a:latin typeface="Cambria Math" panose="02040503050406030204" pitchFamily="18" charset="0"/>
                                      <a:sym typeface="Wingdings" panose="05000000000000000000" pitchFamily="2" charset="2"/>
                                    </a:rPr>
                                    <m:t>′</m:t>
                                  </m:r>
                                </m:sup>
                              </m:sSup>
                            </m:e>
                          </m:d>
                          <m:r>
                            <a:rPr lang="en-US" sz="1900" i="1">
                              <a:latin typeface="Cambria Math" panose="02040503050406030204" pitchFamily="18" charset="0"/>
                              <a:sym typeface="Wingdings" panose="05000000000000000000" pitchFamily="2" charset="2"/>
                            </a:rPr>
                            <m:t>𝑑𝐸</m:t>
                          </m:r>
                          <m:r>
                            <a:rPr lang="en-US" sz="1900" i="1">
                              <a:latin typeface="Cambria Math" panose="02040503050406030204" pitchFamily="18" charset="0"/>
                              <a:sym typeface="Wingdings" panose="05000000000000000000" pitchFamily="2" charset="2"/>
                            </a:rPr>
                            <m:t>′</m:t>
                          </m:r>
                        </m:e>
                      </m:nary>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F7D7784A-E91D-4E7F-A7B0-19244077EAA8}"/>
                  </a:ext>
                </a:extLst>
              </p:cNvPr>
              <p:cNvSpPr>
                <a:spLocks noGrp="1" noRot="1" noChangeAspect="1" noMove="1" noResize="1" noEditPoints="1" noAdjustHandles="1" noChangeArrowheads="1" noChangeShapeType="1" noTextEdit="1"/>
              </p:cNvSpPr>
              <p:nvPr>
                <p:ph idx="1"/>
              </p:nvPr>
            </p:nvSpPr>
            <p:spPr>
              <a:xfrm>
                <a:off x="685800" y="872457"/>
                <a:ext cx="10131425" cy="5988340"/>
              </a:xfrm>
              <a:blipFill>
                <a:blip r:embed="rId2"/>
                <a:stretch>
                  <a:fillRect l="-4094" t="-2851" r="-361"/>
                </a:stretch>
              </a:blipFill>
            </p:spPr>
            <p:txBody>
              <a:bodyPr/>
              <a:lstStyle/>
              <a:p>
                <a:r>
                  <a:rPr lang="en-US">
                    <a:noFill/>
                  </a:rPr>
                  <a:t> </a:t>
                </a:r>
              </a:p>
            </p:txBody>
          </p:sp>
        </mc:Fallback>
      </mc:AlternateContent>
    </p:spTree>
    <p:extLst>
      <p:ext uri="{BB962C8B-B14F-4D97-AF65-F5344CB8AC3E}">
        <p14:creationId xmlns:p14="http://schemas.microsoft.com/office/powerpoint/2010/main" val="4091147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F60D-0BDD-4076-885A-0A962D997FC4}"/>
              </a:ext>
            </a:extLst>
          </p:cNvPr>
          <p:cNvSpPr>
            <a:spLocks noGrp="1"/>
          </p:cNvSpPr>
          <p:nvPr>
            <p:ph type="title"/>
          </p:nvPr>
        </p:nvSpPr>
        <p:spPr>
          <a:xfrm>
            <a:off x="685801" y="114651"/>
            <a:ext cx="10131425" cy="757806"/>
          </a:xfrm>
        </p:spPr>
        <p:txBody>
          <a:bodyPr>
            <a:normAutofit/>
          </a:bodyPr>
          <a:lstStyle/>
          <a:p>
            <a:r>
              <a:rPr lang="en-US" dirty="0"/>
              <a:t>bubba does reactors – season 3 episode 2</a:t>
            </a:r>
          </a:p>
        </p:txBody>
      </p:sp>
      <p:sp>
        <p:nvSpPr>
          <p:cNvPr id="3" name="Content Placeholder 2">
            <a:extLst>
              <a:ext uri="{FF2B5EF4-FFF2-40B4-BE49-F238E27FC236}">
                <a16:creationId xmlns:a16="http://schemas.microsoft.com/office/drawing/2014/main" id="{F7D7784A-E91D-4E7F-A7B0-19244077EAA8}"/>
              </a:ext>
            </a:extLst>
          </p:cNvPr>
          <p:cNvSpPr>
            <a:spLocks noGrp="1"/>
          </p:cNvSpPr>
          <p:nvPr>
            <p:ph idx="1"/>
          </p:nvPr>
        </p:nvSpPr>
        <p:spPr>
          <a:xfrm>
            <a:off x="627078" y="1107349"/>
            <a:ext cx="10131425" cy="5176005"/>
          </a:xfrm>
        </p:spPr>
        <p:txBody>
          <a:bodyPr/>
          <a:lstStyle/>
          <a:p>
            <a:r>
              <a:rPr lang="en-US" dirty="0"/>
              <a:t>Bubba learns to quantify neutron scalar flux as a function of energy.</a:t>
            </a:r>
          </a:p>
          <a:p>
            <a:r>
              <a:rPr lang="en-US" dirty="0"/>
              <a:t> ***Intro Music***</a:t>
            </a:r>
          </a:p>
          <a:p>
            <a:r>
              <a:rPr lang="en-US" dirty="0"/>
              <a:t>BLACKBOARD </a:t>
            </a:r>
            <a:r>
              <a:rPr lang="en-US" dirty="0">
                <a:sym typeface="Wingdings" panose="05000000000000000000" pitchFamily="2" charset="2"/>
              </a:rPr>
              <a:t> </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16669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221</TotalTime>
  <Words>1110</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 Math</vt:lpstr>
      <vt:lpstr>Wingdings</vt:lpstr>
      <vt:lpstr>Celestial</vt:lpstr>
      <vt:lpstr>AME 480/580 Introduction to nuclear engineering</vt:lpstr>
      <vt:lpstr>First things first Extra credit final project - rough description</vt:lpstr>
      <vt:lpstr>references</vt:lpstr>
      <vt:lpstr>Last time on “bubba does reactors”</vt:lpstr>
      <vt:lpstr>Last time – fuel </vt:lpstr>
      <vt:lpstr>Last time – moderator</vt:lpstr>
      <vt:lpstr>Last time – neutron balance </vt:lpstr>
      <vt:lpstr>bubba does reactors – season 3 episode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Japan Ketan Patel</dc:creator>
  <cp:lastModifiedBy>Japan Ketan Patel</cp:lastModifiedBy>
  <cp:revision>129</cp:revision>
  <dcterms:created xsi:type="dcterms:W3CDTF">2018-02-04T20:00:24Z</dcterms:created>
  <dcterms:modified xsi:type="dcterms:W3CDTF">2018-02-05T01:10:13Z</dcterms:modified>
</cp:coreProperties>
</file>