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1/15/2018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1/15/2018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slideshare.net/OhMiss/models-of-the-at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A50D2-5C39-48D9-B965-89ECF0C6312B}"/>
              </a:ext>
            </a:extLst>
          </p:cNvPr>
          <p:cNvSpPr>
            <a:spLocks noGrp="1"/>
          </p:cNvSpPr>
          <p:nvPr>
            <p:ph type="ctrTitle"/>
          </p:nvPr>
        </p:nvSpPr>
        <p:spPr/>
        <p:txBody>
          <a:bodyPr/>
          <a:lstStyle/>
          <a:p>
            <a:r>
              <a:rPr lang="en-US" sz="3200" dirty="0"/>
              <a:t>AME 480/580</a:t>
            </a:r>
            <a:br>
              <a:rPr lang="en-US" dirty="0"/>
            </a:br>
            <a:r>
              <a:rPr lang="en-US" sz="2800" dirty="0"/>
              <a:t>Introduction to nuclear engineering</a:t>
            </a:r>
            <a:endParaRPr lang="en-US" dirty="0"/>
          </a:p>
        </p:txBody>
      </p:sp>
      <p:sp>
        <p:nvSpPr>
          <p:cNvPr id="3" name="Subtitle 2">
            <a:extLst>
              <a:ext uri="{FF2B5EF4-FFF2-40B4-BE49-F238E27FC236}">
                <a16:creationId xmlns:a16="http://schemas.microsoft.com/office/drawing/2014/main" id="{AC17AAAA-27D9-4705-BC27-38D943A880A9}"/>
              </a:ext>
            </a:extLst>
          </p:cNvPr>
          <p:cNvSpPr>
            <a:spLocks noGrp="1"/>
          </p:cNvSpPr>
          <p:nvPr>
            <p:ph type="subTitle" idx="1"/>
          </p:nvPr>
        </p:nvSpPr>
        <p:spPr>
          <a:xfrm>
            <a:off x="3962399" y="4662569"/>
            <a:ext cx="7197726" cy="1405467"/>
          </a:xfrm>
        </p:spPr>
        <p:txBody>
          <a:bodyPr/>
          <a:lstStyle/>
          <a:p>
            <a:r>
              <a:rPr lang="en-US" dirty="0"/>
              <a:t>the basics</a:t>
            </a:r>
          </a:p>
          <a:p>
            <a:r>
              <a:rPr lang="en-US" dirty="0"/>
              <a:t>1/12/2018</a:t>
            </a:r>
          </a:p>
        </p:txBody>
      </p:sp>
    </p:spTree>
    <p:extLst>
      <p:ext uri="{BB962C8B-B14F-4D97-AF65-F5344CB8AC3E}">
        <p14:creationId xmlns:p14="http://schemas.microsoft.com/office/powerpoint/2010/main" val="1369359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685800" y="114650"/>
            <a:ext cx="10131425" cy="665527"/>
          </a:xfrm>
        </p:spPr>
        <p:txBody>
          <a:bodyPr>
            <a:normAutofit/>
          </a:bodyPr>
          <a:lstStyle/>
          <a:p>
            <a:r>
              <a:rPr lang="en-US" sz="3200" dirty="0"/>
              <a:t>Mass of a particle in motion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685801" y="872455"/>
                <a:ext cx="10131425" cy="5813571"/>
              </a:xfrm>
            </p:spPr>
            <p:txBody>
              <a:bodyPr>
                <a:normAutofit fontScale="85000" lnSpcReduction="20000"/>
              </a:bodyPr>
              <a:lstStyle/>
              <a:p>
                <a:r>
                  <a:rPr lang="en-US" dirty="0"/>
                  <a:t>If a particle is in motion, its mass increases relative to a stationary observer according to:</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0</m:t>
                              </m:r>
                            </m:sub>
                          </m:sSub>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m:t>
                              </m:r>
                              <m:f>
                                <m:fPr>
                                  <m:type m:val="skw"/>
                                  <m:ctrlPr>
                                    <a:rPr lang="en-US" b="0" i="1" smtClean="0">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e>
                          </m:rad>
                        </m:den>
                      </m:f>
                    </m:oMath>
                  </m:oMathPara>
                </a14:m>
                <a:endParaRPr lang="en-US" dirty="0"/>
              </a:p>
              <a:p>
                <a:pPr lvl="1"/>
                <a:r>
                  <a:rPr lang="en-US" dirty="0"/>
                  <a:t>Question: What happens to </a:t>
                </a:r>
                <a14:m>
                  <m:oMath xmlns:m="http://schemas.openxmlformats.org/officeDocument/2006/math">
                    <m:r>
                      <a:rPr lang="en-US" b="0" i="1" smtClean="0">
                        <a:latin typeface="Cambria Math" panose="02040503050406030204" pitchFamily="18" charset="0"/>
                      </a:rPr>
                      <m:t>𝑚</m:t>
                    </m:r>
                  </m:oMath>
                </a14:m>
                <a:r>
                  <a:rPr lang="en-US" dirty="0"/>
                  <a:t> when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 ~ </m:t>
                    </m:r>
                    <m:r>
                      <a:rPr lang="en-US" b="0" i="1" smtClean="0">
                        <a:latin typeface="Cambria Math" panose="02040503050406030204" pitchFamily="18" charset="0"/>
                      </a:rPr>
                      <m:t>𝑐</m:t>
                    </m:r>
                  </m:oMath>
                </a14:m>
                <a:r>
                  <a:rPr lang="en-US" dirty="0"/>
                  <a:t>?</a:t>
                </a:r>
              </a:p>
              <a:p>
                <a:pPr lvl="1"/>
                <a:r>
                  <a:rPr lang="en-US" dirty="0"/>
                  <a:t>Question: What happens to </a:t>
                </a:r>
                <a14:m>
                  <m:oMath xmlns:m="http://schemas.openxmlformats.org/officeDocument/2006/math">
                    <m:r>
                      <a:rPr lang="en-US" b="0" i="1" smtClean="0">
                        <a:latin typeface="Cambria Math" panose="02040503050406030204" pitchFamily="18" charset="0"/>
                      </a:rPr>
                      <m:t>𝑚</m:t>
                    </m:r>
                  </m:oMath>
                </a14:m>
                <a:r>
                  <a:rPr lang="en-US" dirty="0"/>
                  <a:t> when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~0</m:t>
                    </m:r>
                  </m:oMath>
                </a14:m>
                <a:r>
                  <a:rPr lang="en-US" dirty="0"/>
                  <a:t>?</a:t>
                </a:r>
              </a:p>
              <a:p>
                <a:r>
                  <a:rPr lang="en-US" dirty="0"/>
                  <a:t>The total energy of the particle then becomes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𝑡𝑜𝑡𝑎𝑙</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𝐾𝐸</m:t>
                    </m:r>
                    <m:r>
                      <a:rPr lang="en-US" b="0" i="1" smtClean="0">
                        <a:latin typeface="Cambria Math" panose="02040503050406030204" pitchFamily="18" charset="0"/>
                      </a:rPr>
                      <m:t>=</m:t>
                    </m:r>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2</m:t>
                        </m:r>
                      </m:sup>
                    </m:sSup>
                  </m:oMath>
                </a14:m>
                <a:endParaRPr lang="en-US" dirty="0"/>
              </a:p>
              <a:p>
                <a:r>
                  <a:rPr lang="en-US" dirty="0"/>
                  <a:t>The kinetic energy is </a:t>
                </a:r>
                <a14:m>
                  <m:oMath xmlns:m="http://schemas.openxmlformats.org/officeDocument/2006/math">
                    <m:r>
                      <a:rPr lang="en-US" b="0" i="1" smtClean="0">
                        <a:latin typeface="Cambria Math" panose="02040503050406030204" pitchFamily="18" charset="0"/>
                      </a:rPr>
                      <m:t>𝐾𝐸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𝑡𝑜𝑡𝑎𝑙</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2</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0</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2</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0</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2</m:t>
                        </m:r>
                      </m:sup>
                    </m:sSup>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m:t>
                                </m:r>
                                <m:f>
                                  <m:fPr>
                                    <m:type m:val="skw"/>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e>
                            </m:rad>
                          </m:den>
                        </m:f>
                        <m:r>
                          <a:rPr lang="en-US" b="0" i="1" smtClean="0">
                            <a:latin typeface="Cambria Math" panose="02040503050406030204" pitchFamily="18" charset="0"/>
                          </a:rPr>
                          <m:t>−1</m:t>
                        </m:r>
                      </m:e>
                    </m:d>
                  </m:oMath>
                </a14:m>
                <a:r>
                  <a:rPr lang="en-US" dirty="0"/>
                  <a:t> </a:t>
                </a:r>
              </a:p>
              <a:p>
                <a:r>
                  <a:rPr lang="en-US" dirty="0"/>
                  <a:t>Now expand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1−</m:t>
                            </m:r>
                            <m:f>
                              <m:fPr>
                                <m:type m:val="skw"/>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e>
                        </m:rad>
                      </m:den>
                    </m:f>
                    <m:r>
                      <a:rPr lang="en-US" i="1">
                        <a:latin typeface="Cambria Math" panose="02040503050406030204" pitchFamily="18" charset="0"/>
                      </a:rPr>
                      <m:t> </m:t>
                    </m:r>
                  </m:oMath>
                </a14:m>
                <a:r>
                  <a:rPr lang="en-US" dirty="0"/>
                  <a:t> term using Binomial theorem. When we do that, we find that for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𝑐</m:t>
                    </m:r>
                  </m:oMath>
                </a14:m>
                <a:r>
                  <a:rPr lang="en-US" dirty="0"/>
                  <a:t>, the series may be truncated at the first term resulting in the well known formula </a:t>
                </a:r>
                <a14:m>
                  <m:oMath xmlns:m="http://schemas.openxmlformats.org/officeDocument/2006/math">
                    <m:r>
                      <a:rPr lang="en-US" b="0" i="1" smtClean="0">
                        <a:latin typeface="Cambria Math" panose="02040503050406030204" pitchFamily="18" charset="0"/>
                      </a:rPr>
                      <m:t>𝐾𝐸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0</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2</m:t>
                        </m:r>
                      </m:sup>
                    </m:sSup>
                  </m:oMath>
                </a14:m>
                <a:r>
                  <a:rPr lang="en-US" dirty="0"/>
                  <a:t>.</a:t>
                </a:r>
              </a:p>
              <a:p>
                <a:r>
                  <a:rPr lang="en-US" dirty="0"/>
                  <a:t>We use this formula only when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0</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2</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0</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2</m:t>
                        </m:r>
                      </m:sup>
                    </m:sSup>
                  </m:oMath>
                </a14:m>
                <a:endParaRPr lang="en-US" dirty="0"/>
              </a:p>
              <a:p>
                <a:r>
                  <a:rPr lang="en-US" dirty="0"/>
                  <a:t>In practice, the above formula is accurate enough for </a:t>
                </a:r>
                <a14:m>
                  <m:oMath xmlns:m="http://schemas.openxmlformats.org/officeDocument/2006/math">
                    <m:r>
                      <a:rPr lang="en-US" b="0" i="1" smtClean="0">
                        <a:latin typeface="Cambria Math" panose="02040503050406030204" pitchFamily="18" charset="0"/>
                      </a:rPr>
                      <m:t>𝐾𝐸</m:t>
                    </m:r>
                    <m:r>
                      <a:rPr lang="en-US" b="0" i="1" smtClean="0">
                        <a:latin typeface="Cambria Math" panose="02040503050406030204" pitchFamily="18" charset="0"/>
                      </a:rPr>
                      <m:t>≤0.02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0</m:t>
                        </m:r>
                      </m:sub>
                    </m:sSub>
                  </m:oMath>
                </a14:m>
                <a:r>
                  <a:rPr lang="en-US" dirty="0"/>
                  <a:t>.</a:t>
                </a:r>
              </a:p>
              <a:p>
                <a:endParaRPr lang="en-US" dirty="0"/>
              </a:p>
              <a:p>
                <a:pPr marL="0" indent="0">
                  <a:buNone/>
                </a:pPr>
                <a:r>
                  <a:rPr lang="en-US" sz="1900" b="1" dirty="0"/>
                  <a:t>Homework (10 points)</a:t>
                </a:r>
                <a:r>
                  <a:rPr lang="en-US" sz="1900" dirty="0"/>
                  <a:t>: Expand </a:t>
                </a:r>
                <a14:m>
                  <m:oMath xmlns:m="http://schemas.openxmlformats.org/officeDocument/2006/math">
                    <m:f>
                      <m:fPr>
                        <m:ctrlPr>
                          <a:rPr lang="en-US" sz="1900" i="1">
                            <a:latin typeface="Cambria Math" panose="02040503050406030204" pitchFamily="18" charset="0"/>
                          </a:rPr>
                        </m:ctrlPr>
                      </m:fPr>
                      <m:num>
                        <m:r>
                          <a:rPr lang="en-US" sz="1900" i="1">
                            <a:latin typeface="Cambria Math" panose="02040503050406030204" pitchFamily="18" charset="0"/>
                          </a:rPr>
                          <m:t>1</m:t>
                        </m:r>
                      </m:num>
                      <m:den>
                        <m:rad>
                          <m:radPr>
                            <m:degHide m:val="on"/>
                            <m:ctrlPr>
                              <a:rPr lang="en-US" sz="1900" i="1">
                                <a:latin typeface="Cambria Math" panose="02040503050406030204" pitchFamily="18" charset="0"/>
                              </a:rPr>
                            </m:ctrlPr>
                          </m:radPr>
                          <m:deg/>
                          <m:e>
                            <m:r>
                              <a:rPr lang="en-US" sz="1900" i="1">
                                <a:latin typeface="Cambria Math" panose="02040503050406030204" pitchFamily="18" charset="0"/>
                              </a:rPr>
                              <m:t>1−</m:t>
                            </m:r>
                            <m:f>
                              <m:fPr>
                                <m:type m:val="skw"/>
                                <m:ctrlPr>
                                  <a:rPr lang="en-US" sz="1900" i="1">
                                    <a:latin typeface="Cambria Math" panose="02040503050406030204" pitchFamily="18" charset="0"/>
                                  </a:rPr>
                                </m:ctrlPr>
                              </m:fPr>
                              <m:num>
                                <m:sSup>
                                  <m:sSupPr>
                                    <m:ctrlPr>
                                      <a:rPr lang="en-US" sz="1900" i="1">
                                        <a:latin typeface="Cambria Math" panose="02040503050406030204" pitchFamily="18" charset="0"/>
                                      </a:rPr>
                                    </m:ctrlPr>
                                  </m:sSupPr>
                                  <m:e>
                                    <m:r>
                                      <a:rPr lang="en-US" sz="1900" i="1">
                                        <a:latin typeface="Cambria Math" panose="02040503050406030204" pitchFamily="18" charset="0"/>
                                      </a:rPr>
                                      <m:t>𝑣</m:t>
                                    </m:r>
                                  </m:e>
                                  <m:sup>
                                    <m:r>
                                      <a:rPr lang="en-US" sz="1900" i="1">
                                        <a:latin typeface="Cambria Math" panose="02040503050406030204" pitchFamily="18" charset="0"/>
                                      </a:rPr>
                                      <m:t>2</m:t>
                                    </m:r>
                                  </m:sup>
                                </m:sSup>
                              </m:num>
                              <m:den>
                                <m:sSup>
                                  <m:sSupPr>
                                    <m:ctrlPr>
                                      <a:rPr lang="en-US" sz="1900" i="1">
                                        <a:latin typeface="Cambria Math" panose="02040503050406030204" pitchFamily="18" charset="0"/>
                                      </a:rPr>
                                    </m:ctrlPr>
                                  </m:sSupPr>
                                  <m:e>
                                    <m:r>
                                      <a:rPr lang="en-US" sz="1900" i="1">
                                        <a:latin typeface="Cambria Math" panose="02040503050406030204" pitchFamily="18" charset="0"/>
                                      </a:rPr>
                                      <m:t>𝑐</m:t>
                                    </m:r>
                                  </m:e>
                                  <m:sup>
                                    <m:r>
                                      <a:rPr lang="en-US" sz="1900" i="1">
                                        <a:latin typeface="Cambria Math" panose="02040503050406030204" pitchFamily="18" charset="0"/>
                                      </a:rPr>
                                      <m:t>2</m:t>
                                    </m:r>
                                  </m:sup>
                                </m:sSup>
                              </m:den>
                            </m:f>
                          </m:e>
                        </m:rad>
                      </m:den>
                    </m:f>
                  </m:oMath>
                </a14:m>
                <a:r>
                  <a:rPr lang="en-US" sz="1900" dirty="0"/>
                  <a:t> using Binomial theorem and prove that for </a:t>
                </a:r>
                <a14:m>
                  <m:oMath xmlns:m="http://schemas.openxmlformats.org/officeDocument/2006/math">
                    <m:r>
                      <a:rPr lang="en-US" sz="1900" b="0" i="1" smtClean="0">
                        <a:latin typeface="Cambria Math" panose="02040503050406030204" pitchFamily="18" charset="0"/>
                      </a:rPr>
                      <m:t>𝑣</m:t>
                    </m:r>
                    <m:r>
                      <a:rPr lang="en-US" sz="1900" b="0" i="1" smtClean="0">
                        <a:latin typeface="Cambria Math" panose="02040503050406030204" pitchFamily="18" charset="0"/>
                      </a:rPr>
                      <m:t>≪</m:t>
                    </m:r>
                    <m:r>
                      <a:rPr lang="en-US" sz="1900" b="0" i="1" smtClean="0">
                        <a:latin typeface="Cambria Math" panose="02040503050406030204" pitchFamily="18" charset="0"/>
                      </a:rPr>
                      <m:t>𝑐</m:t>
                    </m:r>
                  </m:oMath>
                </a14:m>
                <a:r>
                  <a:rPr lang="en-US" sz="1900" dirty="0"/>
                  <a:t>, </a:t>
                </a:r>
                <a14:m>
                  <m:oMath xmlns:m="http://schemas.openxmlformats.org/officeDocument/2006/math">
                    <m:r>
                      <a:rPr lang="en-US" sz="1900" i="1">
                        <a:latin typeface="Cambria Math" panose="02040503050406030204" pitchFamily="18" charset="0"/>
                      </a:rPr>
                      <m:t>𝐾𝐸</m:t>
                    </m:r>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1</m:t>
                        </m:r>
                      </m:num>
                      <m:den>
                        <m:r>
                          <a:rPr lang="en-US" sz="1900" i="1">
                            <a:latin typeface="Cambria Math" panose="02040503050406030204" pitchFamily="18" charset="0"/>
                          </a:rPr>
                          <m:t>2</m:t>
                        </m:r>
                      </m:den>
                    </m:f>
                    <m:sSub>
                      <m:sSubPr>
                        <m:ctrlPr>
                          <a:rPr lang="en-US" sz="1900" i="1">
                            <a:latin typeface="Cambria Math" panose="02040503050406030204" pitchFamily="18" charset="0"/>
                          </a:rPr>
                        </m:ctrlPr>
                      </m:sSubPr>
                      <m:e>
                        <m:r>
                          <a:rPr lang="en-US" sz="1900" i="1">
                            <a:latin typeface="Cambria Math" panose="02040503050406030204" pitchFamily="18" charset="0"/>
                          </a:rPr>
                          <m:t>𝑚</m:t>
                        </m:r>
                      </m:e>
                      <m:sub>
                        <m:r>
                          <a:rPr lang="en-US" sz="1900" i="1">
                            <a:latin typeface="Cambria Math" panose="02040503050406030204" pitchFamily="18" charset="0"/>
                          </a:rPr>
                          <m:t>0</m:t>
                        </m:r>
                      </m:sub>
                    </m:sSub>
                    <m:sSup>
                      <m:sSupPr>
                        <m:ctrlPr>
                          <a:rPr lang="en-US" sz="1900" i="1">
                            <a:latin typeface="Cambria Math" panose="02040503050406030204" pitchFamily="18" charset="0"/>
                          </a:rPr>
                        </m:ctrlPr>
                      </m:sSupPr>
                      <m:e>
                        <m:r>
                          <a:rPr lang="en-US" sz="1900" i="1">
                            <a:latin typeface="Cambria Math" panose="02040503050406030204" pitchFamily="18" charset="0"/>
                          </a:rPr>
                          <m:t>𝑣</m:t>
                        </m:r>
                      </m:e>
                      <m:sup>
                        <m:r>
                          <a:rPr lang="en-US" sz="1900" i="1">
                            <a:latin typeface="Cambria Math" panose="02040503050406030204" pitchFamily="18" charset="0"/>
                          </a:rPr>
                          <m:t>2</m:t>
                        </m:r>
                      </m:sup>
                    </m:sSup>
                  </m:oMath>
                </a14:m>
                <a:r>
                  <a:rPr lang="en-US" sz="1900" dirty="0"/>
                  <a:t>. Hint: HW is open-internet ;) </a:t>
                </a:r>
              </a:p>
              <a:p>
                <a:pPr marL="0" indent="0">
                  <a:buNone/>
                </a:pPr>
                <a:r>
                  <a:rPr lang="en-US" sz="1900" b="1" dirty="0"/>
                  <a:t>Homework (10 points)</a:t>
                </a:r>
                <a:r>
                  <a:rPr lang="en-US" sz="1900" dirty="0"/>
                  <a:t>: Rest mass energy of an electron is 0.511 MeV and that of neutron is ~1000 MeV. At what kinetic energies should we start following the relativistic formulation for each particle?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685801" y="872455"/>
                <a:ext cx="10131425" cy="5813571"/>
              </a:xfrm>
              <a:blipFill>
                <a:blip r:embed="rId2"/>
                <a:stretch>
                  <a:fillRect l="-361" t="-1572" r="-542"/>
                </a:stretch>
              </a:blipFill>
            </p:spPr>
            <p:txBody>
              <a:bodyPr/>
              <a:lstStyle/>
              <a:p>
                <a:r>
                  <a:rPr lang="en-US">
                    <a:noFill/>
                  </a:rPr>
                  <a:t> </a:t>
                </a:r>
              </a:p>
            </p:txBody>
          </p:sp>
        </mc:Fallback>
      </mc:AlternateContent>
    </p:spTree>
    <p:extLst>
      <p:ext uri="{BB962C8B-B14F-4D97-AF65-F5344CB8AC3E}">
        <p14:creationId xmlns:p14="http://schemas.microsoft.com/office/powerpoint/2010/main" val="1821917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685800" y="114650"/>
            <a:ext cx="10131425" cy="665527"/>
          </a:xfrm>
        </p:spPr>
        <p:txBody>
          <a:bodyPr/>
          <a:lstStyle/>
          <a:p>
            <a:r>
              <a:rPr lang="en-US" dirty="0"/>
              <a:t>Energy of photons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685801" y="872455"/>
                <a:ext cx="10131425" cy="5813571"/>
              </a:xfrm>
            </p:spPr>
            <p:txBody>
              <a:bodyPr/>
              <a:lstStyle/>
              <a:p>
                <a:r>
                  <a:rPr lang="en-US" dirty="0"/>
                  <a:t>Photons have zero mass. Therefore, the equations from the previous slide are not valid for them.</a:t>
                </a:r>
              </a:p>
              <a:p>
                <a:r>
                  <a:rPr lang="en-US" dirty="0"/>
                  <a:t>Photons do not have a rest mass energy. </a:t>
                </a:r>
              </a:p>
              <a:p>
                <a:r>
                  <a:rPr lang="en-US" dirty="0"/>
                  <a:t>Photons travel at the speed of light. </a:t>
                </a:r>
              </a:p>
              <a:p>
                <a:r>
                  <a:rPr lang="en-US" dirty="0"/>
                  <a:t>Their total energy is given by the following formula:</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𝐾𝐸</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𝜈</m:t>
                      </m:r>
                    </m:oMath>
                  </m:oMathPara>
                </a14:m>
                <a:endParaRPr lang="en-US" b="0" dirty="0"/>
              </a:p>
              <a:p>
                <a:pPr marL="0" indent="0">
                  <a:buNone/>
                </a:pPr>
                <a:r>
                  <a:rPr lang="en-US" dirty="0"/>
                  <a:t>Here, </a:t>
                </a: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=4.136×</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−15</m:t>
                        </m:r>
                      </m:sup>
                    </m:sSup>
                    <m:r>
                      <a:rPr lang="en-US" b="0" i="1" smtClean="0">
                        <a:latin typeface="Cambria Math" panose="02040503050406030204" pitchFamily="18" charset="0"/>
                      </a:rPr>
                      <m:t>𝑒𝑉𝑠</m:t>
                    </m:r>
                  </m:oMath>
                </a14:m>
                <a:r>
                  <a:rPr lang="en-US" dirty="0"/>
                  <a:t>, is the Planck’s constant and </a:t>
                </a:r>
                <a14:m>
                  <m:oMath xmlns:m="http://schemas.openxmlformats.org/officeDocument/2006/math">
                    <m:r>
                      <a:rPr lang="en-US" b="0" i="1" smtClean="0">
                        <a:latin typeface="Cambria Math" panose="02040503050406030204" pitchFamily="18" charset="0"/>
                      </a:rPr>
                      <m:t>𝜈</m:t>
                    </m:r>
                  </m:oMath>
                </a14:m>
                <a:r>
                  <a:rPr lang="en-US" dirty="0"/>
                  <a:t> is the frequency of the electromagnetic wave associated with the photon.  </a:t>
                </a:r>
              </a:p>
            </p:txBody>
          </p:sp>
        </mc:Choice>
        <mc:Fallback xmlns="">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685801" y="872455"/>
                <a:ext cx="10131425" cy="5813571"/>
              </a:xfrm>
              <a:blipFill>
                <a:blip r:embed="rId2"/>
                <a:stretch>
                  <a:fillRect l="-542"/>
                </a:stretch>
              </a:blipFill>
            </p:spPr>
            <p:txBody>
              <a:bodyPr/>
              <a:lstStyle/>
              <a:p>
                <a:r>
                  <a:rPr lang="en-US">
                    <a:noFill/>
                  </a:rPr>
                  <a:t> </a:t>
                </a:r>
              </a:p>
            </p:txBody>
          </p:sp>
        </mc:Fallback>
      </mc:AlternateContent>
    </p:spTree>
    <p:extLst>
      <p:ext uri="{BB962C8B-B14F-4D97-AF65-F5344CB8AC3E}">
        <p14:creationId xmlns:p14="http://schemas.microsoft.com/office/powerpoint/2010/main" val="721596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685800" y="114650"/>
            <a:ext cx="10131425" cy="665527"/>
          </a:xfrm>
        </p:spPr>
        <p:txBody>
          <a:bodyPr/>
          <a:lstStyle/>
          <a:p>
            <a:r>
              <a:rPr lang="en-US" dirty="0"/>
              <a:t>Nuclear reactions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685801" y="872455"/>
                <a:ext cx="10131425" cy="5813571"/>
              </a:xfrm>
            </p:spPr>
            <p:txBody>
              <a:bodyPr/>
              <a:lstStyle/>
              <a:p>
                <a:r>
                  <a:rPr lang="en-US" dirty="0"/>
                  <a:t>A nuclear reaction takes place when two nuclear particles – two nuclei or a nucleus and a nucleon or two nucleons interact to produce two or more nuclear particles and/or photons.</a:t>
                </a:r>
              </a:p>
              <a:p>
                <a:r>
                  <a:rPr lang="en-US" dirty="0"/>
                  <a:t>Let:</a:t>
                </a:r>
              </a:p>
              <a:p>
                <a:pPr lvl="1"/>
                <a:r>
                  <a:rPr lang="en-US" dirty="0"/>
                  <a:t>Initial nuclei – a, b </a:t>
                </a:r>
              </a:p>
              <a:p>
                <a:pPr lvl="1"/>
                <a:r>
                  <a:rPr lang="en-US" dirty="0"/>
                  <a:t>Product nuclei – c, d </a:t>
                </a:r>
              </a:p>
              <a:p>
                <a:r>
                  <a:rPr lang="en-US" dirty="0"/>
                  <a:t>Then a reaction is denoted as</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 → </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𝑑</m:t>
                      </m:r>
                    </m:oMath>
                  </m:oMathPara>
                </a14:m>
                <a:endParaRPr lang="en-US" dirty="0"/>
              </a:p>
              <a:p>
                <a:r>
                  <a:rPr lang="en-US" dirty="0"/>
                  <a:t>Such reactions follow the following conservation laws:</a:t>
                </a:r>
              </a:p>
              <a:p>
                <a:pPr lvl="1"/>
                <a:r>
                  <a:rPr lang="en-US" dirty="0"/>
                  <a:t>Conservation of nucleons: Total number of nucleons before and after a reaction are the same.</a:t>
                </a:r>
              </a:p>
              <a:p>
                <a:pPr lvl="1"/>
                <a:r>
                  <a:rPr lang="en-US" dirty="0"/>
                  <a:t>Conservation of charge: The sum of charge on all the particles before and after reaction are the same. </a:t>
                </a:r>
              </a:p>
              <a:p>
                <a:pPr lvl="1"/>
                <a:r>
                  <a:rPr lang="en-US" dirty="0"/>
                  <a:t>Conservation of momentum: The total momentum of the interacting particles before and after the reaction are the same. </a:t>
                </a:r>
              </a:p>
              <a:p>
                <a:pPr lvl="1"/>
                <a:r>
                  <a:rPr lang="en-US" dirty="0"/>
                  <a:t>Conservation of energy: The overall total energy of interacting particles before and after the reaction are the same. </a:t>
                </a:r>
              </a:p>
            </p:txBody>
          </p:sp>
        </mc:Choice>
        <mc:Fallback xmlns="">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685801" y="872455"/>
                <a:ext cx="10131425" cy="5813571"/>
              </a:xfrm>
              <a:blipFill>
                <a:blip r:embed="rId2"/>
                <a:stretch>
                  <a:fillRect l="-421" r="-241"/>
                </a:stretch>
              </a:blipFill>
            </p:spPr>
            <p:txBody>
              <a:bodyPr/>
              <a:lstStyle/>
              <a:p>
                <a:r>
                  <a:rPr lang="en-US">
                    <a:noFill/>
                  </a:rPr>
                  <a:t> </a:t>
                </a:r>
              </a:p>
            </p:txBody>
          </p:sp>
        </mc:Fallback>
      </mc:AlternateContent>
    </p:spTree>
    <p:extLst>
      <p:ext uri="{BB962C8B-B14F-4D97-AF65-F5344CB8AC3E}">
        <p14:creationId xmlns:p14="http://schemas.microsoft.com/office/powerpoint/2010/main" val="3853517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685800" y="114650"/>
            <a:ext cx="10131425" cy="665527"/>
          </a:xfrm>
        </p:spPr>
        <p:txBody>
          <a:bodyPr/>
          <a:lstStyle/>
          <a:p>
            <a:r>
              <a:rPr lang="en-US" dirty="0"/>
              <a:t>Conservation of charge and nucleons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685801" y="872455"/>
                <a:ext cx="10131425" cy="5813571"/>
              </a:xfrm>
            </p:spPr>
            <p:txBody>
              <a:bodyPr/>
              <a:lstStyle/>
              <a:p>
                <a:r>
                  <a:rPr lang="en-US" dirty="0"/>
                  <a:t>This essentially means the sum total of atomic numbers and atomic mass numbers on the left hand side of the reaction is the same as that on the right hand side. </a:t>
                </a:r>
              </a:p>
              <a:p>
                <a:r>
                  <a:rPr lang="en-US" dirty="0"/>
                  <a:t>Example: </a:t>
                </a:r>
                <a14:m>
                  <m:oMath xmlns:m="http://schemas.openxmlformats.org/officeDocument/2006/math">
                    <m:sPre>
                      <m:sPrePr>
                        <m:ctrlPr>
                          <a:rPr lang="en-US" i="1" smtClean="0">
                            <a:latin typeface="Cambria Math" panose="02040503050406030204" pitchFamily="18" charset="0"/>
                          </a:rPr>
                        </m:ctrlPr>
                      </m:sPrePr>
                      <m:sub>
                        <m:r>
                          <a:rPr lang="en-US" b="0" i="1" smtClean="0">
                            <a:latin typeface="Cambria Math" panose="02040503050406030204" pitchFamily="18" charset="0"/>
                          </a:rPr>
                          <m:t>0</m:t>
                        </m:r>
                      </m:sub>
                      <m:sup>
                        <m:r>
                          <a:rPr lang="en-US" b="0" i="1" smtClean="0">
                            <a:latin typeface="Cambria Math" panose="02040503050406030204" pitchFamily="18" charset="0"/>
                          </a:rPr>
                          <m:t>1</m:t>
                        </m:r>
                      </m:sup>
                      <m:e>
                        <m:r>
                          <a:rPr lang="en-US" b="0" i="1" smtClean="0">
                            <a:latin typeface="Cambria Math" panose="02040503050406030204" pitchFamily="18" charset="0"/>
                          </a:rPr>
                          <m:t>𝑛</m:t>
                        </m:r>
                      </m:e>
                    </m:sPre>
                    <m:r>
                      <a:rPr lang="en-US" b="0" i="1" smtClean="0">
                        <a:latin typeface="Cambria Math" panose="02040503050406030204" pitchFamily="18" charset="0"/>
                      </a:rPr>
                      <m:t>+</m:t>
                    </m:r>
                    <m:sPre>
                      <m:sPrePr>
                        <m:ctrlPr>
                          <a:rPr lang="en-US" i="1">
                            <a:latin typeface="Cambria Math" panose="02040503050406030204" pitchFamily="18" charset="0"/>
                          </a:rPr>
                        </m:ctrlPr>
                      </m:sPrePr>
                      <m:sub>
                        <m:r>
                          <a:rPr lang="en-US" b="0" i="1" smtClean="0">
                            <a:latin typeface="Cambria Math" panose="02040503050406030204" pitchFamily="18" charset="0"/>
                          </a:rPr>
                          <m:t>7</m:t>
                        </m:r>
                      </m:sub>
                      <m:sup>
                        <m:r>
                          <a:rPr lang="en-US" b="0" i="1" smtClean="0">
                            <a:latin typeface="Cambria Math" panose="02040503050406030204" pitchFamily="18" charset="0"/>
                          </a:rPr>
                          <m:t>14</m:t>
                        </m:r>
                      </m:sup>
                      <m:e>
                        <m:r>
                          <a:rPr lang="en-US" b="0" i="1" smtClean="0">
                            <a:latin typeface="Cambria Math" panose="02040503050406030204" pitchFamily="18" charset="0"/>
                          </a:rPr>
                          <m:t>𝑁</m:t>
                        </m:r>
                      </m:e>
                    </m:sPre>
                    <m:r>
                      <a:rPr lang="en-US" b="0" i="0" smtClean="0">
                        <a:latin typeface="Cambria Math" panose="02040503050406030204" pitchFamily="18" charset="0"/>
                      </a:rPr>
                      <m:t>→</m:t>
                    </m:r>
                    <m:sPre>
                      <m:sPrePr>
                        <m:ctrlPr>
                          <a:rPr lang="en-US" i="1">
                            <a:latin typeface="Cambria Math" panose="02040503050406030204" pitchFamily="18" charset="0"/>
                          </a:rPr>
                        </m:ctrlPr>
                      </m:sPrePr>
                      <m:sub>
                        <m:r>
                          <a:rPr lang="en-US" b="0" i="1" smtClean="0">
                            <a:latin typeface="Cambria Math" panose="02040503050406030204" pitchFamily="18" charset="0"/>
                          </a:rPr>
                          <m:t>6</m:t>
                        </m:r>
                      </m:sub>
                      <m:sup>
                        <m:r>
                          <a:rPr lang="en-US" i="1">
                            <a:latin typeface="Cambria Math" panose="02040503050406030204" pitchFamily="18" charset="0"/>
                          </a:rPr>
                          <m:t>1</m:t>
                        </m:r>
                        <m:r>
                          <a:rPr lang="en-US" b="0" i="1" smtClean="0">
                            <a:latin typeface="Cambria Math" panose="02040503050406030204" pitchFamily="18" charset="0"/>
                          </a:rPr>
                          <m:t>4</m:t>
                        </m:r>
                      </m:sup>
                      <m:e>
                        <m:r>
                          <a:rPr lang="en-US" b="0" i="1" smtClean="0">
                            <a:latin typeface="Cambria Math" panose="02040503050406030204" pitchFamily="18" charset="0"/>
                          </a:rPr>
                          <m:t>𝐶</m:t>
                        </m:r>
                      </m:e>
                    </m:sPre>
                  </m:oMath>
                </a14:m>
                <a:r>
                  <a:rPr lang="en-US" dirty="0"/>
                  <a:t>+ </a:t>
                </a:r>
                <a14:m>
                  <m:oMath xmlns:m="http://schemas.openxmlformats.org/officeDocument/2006/math">
                    <m:sPre>
                      <m:sPrePr>
                        <m:ctrlPr>
                          <a:rPr lang="en-US" i="1">
                            <a:latin typeface="Cambria Math" panose="02040503050406030204" pitchFamily="18" charset="0"/>
                          </a:rPr>
                        </m:ctrlPr>
                      </m:sPrePr>
                      <m:sub>
                        <m:r>
                          <a:rPr lang="en-US" b="0" i="1" smtClean="0">
                            <a:latin typeface="Cambria Math" panose="02040503050406030204" pitchFamily="18" charset="0"/>
                          </a:rPr>
                          <m:t>1</m:t>
                        </m:r>
                      </m:sub>
                      <m:sup>
                        <m:r>
                          <a:rPr lang="en-US" i="1">
                            <a:latin typeface="Cambria Math" panose="02040503050406030204" pitchFamily="18" charset="0"/>
                          </a:rPr>
                          <m:t>1</m:t>
                        </m:r>
                      </m:sup>
                      <m:e>
                        <m:r>
                          <a:rPr lang="en-US" b="0" i="1" smtClean="0">
                            <a:latin typeface="Cambria Math" panose="02040503050406030204" pitchFamily="18" charset="0"/>
                          </a:rPr>
                          <m:t>𝑝</m:t>
                        </m:r>
                      </m:e>
                    </m:sPre>
                  </m:oMath>
                </a14:m>
                <a:endParaRPr lang="en-US" dirty="0"/>
              </a:p>
              <a:p>
                <a:r>
                  <a:rPr lang="en-US" dirty="0"/>
                  <a:t>Note how they atomic numbers and atomic mass numbers add up to the same value on both sides of the reaction. </a:t>
                </a:r>
              </a:p>
              <a:p>
                <a:r>
                  <a:rPr lang="en-US" dirty="0"/>
                  <a:t>For conservation of charge, the atomic numbers add up to 7.</a:t>
                </a:r>
              </a:p>
              <a:p>
                <a:r>
                  <a:rPr lang="en-US" dirty="0"/>
                  <a:t>For conservation of nucleons, the atomic mass numbers add up to 15 on both sides. </a:t>
                </a:r>
              </a:p>
              <a:p>
                <a:endParaRPr lang="en-US" dirty="0"/>
              </a:p>
              <a:p>
                <a:pPr marL="0" indent="0">
                  <a:buNone/>
                </a:pPr>
                <a:r>
                  <a:rPr lang="en-US" dirty="0"/>
                  <a:t>Example: </a:t>
                </a:r>
                <a14:m>
                  <m:oMath xmlns:m="http://schemas.openxmlformats.org/officeDocument/2006/math">
                    <m:sPre>
                      <m:sPrePr>
                        <m:ctrlPr>
                          <a:rPr lang="en-US" i="1">
                            <a:latin typeface="Cambria Math" panose="02040503050406030204" pitchFamily="18" charset="0"/>
                          </a:rPr>
                        </m:ctrlPr>
                      </m:sPrePr>
                      <m:sub>
                        <m:r>
                          <a:rPr lang="en-US" b="0" i="1" smtClean="0">
                            <a:latin typeface="Cambria Math" panose="02040503050406030204" pitchFamily="18" charset="0"/>
                          </a:rPr>
                          <m:t>2</m:t>
                        </m:r>
                      </m:sub>
                      <m:sup>
                        <m:r>
                          <a:rPr lang="en-US" b="0" i="1" smtClean="0">
                            <a:latin typeface="Cambria Math" panose="02040503050406030204" pitchFamily="18" charset="0"/>
                          </a:rPr>
                          <m:t>4</m:t>
                        </m:r>
                      </m:sup>
                      <m:e>
                        <m:r>
                          <a:rPr lang="en-US" b="0" i="1" smtClean="0">
                            <a:latin typeface="Cambria Math" panose="02040503050406030204" pitchFamily="18" charset="0"/>
                          </a:rPr>
                          <m:t>𝐻𝑒</m:t>
                        </m:r>
                      </m:e>
                    </m:sPre>
                    <m:r>
                      <a:rPr lang="en-US" b="0" i="1" smtClean="0">
                        <a:latin typeface="Cambria Math" panose="02040503050406030204" pitchFamily="18" charset="0"/>
                      </a:rPr>
                      <m:t>+</m:t>
                    </m:r>
                    <m:sPre>
                      <m:sPrePr>
                        <m:ctrlPr>
                          <a:rPr lang="en-US" i="1">
                            <a:latin typeface="Cambria Math" panose="02040503050406030204" pitchFamily="18" charset="0"/>
                          </a:rPr>
                        </m:ctrlPr>
                      </m:sPrePr>
                      <m:sub>
                        <m:r>
                          <a:rPr lang="en-US" b="0" i="1" smtClean="0">
                            <a:latin typeface="Cambria Math" panose="02040503050406030204" pitchFamily="18" charset="0"/>
                          </a:rPr>
                          <m:t>3</m:t>
                        </m:r>
                      </m:sub>
                      <m:sup>
                        <m:r>
                          <a:rPr lang="en-US" b="0" i="1" smtClean="0">
                            <a:latin typeface="Cambria Math" panose="02040503050406030204" pitchFamily="18" charset="0"/>
                          </a:rPr>
                          <m:t>6</m:t>
                        </m:r>
                      </m:sup>
                      <m:e>
                        <m:r>
                          <a:rPr lang="en-US" b="0" i="1" smtClean="0">
                            <a:latin typeface="Cambria Math" panose="02040503050406030204" pitchFamily="18" charset="0"/>
                          </a:rPr>
                          <m:t>𝐿𝑖</m:t>
                        </m:r>
                      </m:e>
                    </m:sPre>
                    <m:r>
                      <a:rPr lang="en-US" b="0" i="0" smtClean="0">
                        <a:latin typeface="Cambria Math" panose="02040503050406030204" pitchFamily="18" charset="0"/>
                      </a:rPr>
                      <m:t>→</m:t>
                    </m:r>
                    <m:sPre>
                      <m:sPrePr>
                        <m:ctrlPr>
                          <a:rPr lang="en-US" i="1">
                            <a:latin typeface="Cambria Math" panose="02040503050406030204" pitchFamily="18" charset="0"/>
                          </a:rPr>
                        </m:ctrlPr>
                      </m:sPrePr>
                      <m:sub>
                        <m:r>
                          <a:rPr lang="en-US" b="0" i="1" smtClean="0">
                            <a:latin typeface="Cambria Math" panose="02040503050406030204" pitchFamily="18" charset="0"/>
                          </a:rPr>
                          <m:t>4</m:t>
                        </m:r>
                      </m:sub>
                      <m:sup>
                        <m:r>
                          <a:rPr lang="en-US" b="0" i="1" smtClean="0">
                            <a:latin typeface="Cambria Math" panose="02040503050406030204" pitchFamily="18" charset="0"/>
                          </a:rPr>
                          <m:t>9</m:t>
                        </m:r>
                      </m:sup>
                      <m:e>
                        <m:r>
                          <a:rPr lang="en-US" b="0" i="1" smtClean="0">
                            <a:latin typeface="Cambria Math" panose="02040503050406030204" pitchFamily="18" charset="0"/>
                          </a:rPr>
                          <m:t>𝐵𝑒</m:t>
                        </m:r>
                      </m:e>
                    </m:sPre>
                    <m:r>
                      <a:rPr lang="en-US" b="0" i="0" smtClean="0">
                        <a:latin typeface="Cambria Math" panose="02040503050406030204" pitchFamily="18" charset="0"/>
                      </a:rPr>
                      <m:t>+?</m:t>
                    </m:r>
                  </m:oMath>
                </a14:m>
                <a:endParaRPr lang="en-US" dirty="0"/>
              </a:p>
              <a:p>
                <a:pPr marL="0" indent="0">
                  <a:buNone/>
                </a:pPr>
                <a:r>
                  <a:rPr lang="en-US" dirty="0"/>
                  <a:t>Lets do this now. </a:t>
                </a:r>
              </a:p>
            </p:txBody>
          </p:sp>
        </mc:Choice>
        <mc:Fallback xmlns="">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685801" y="872455"/>
                <a:ext cx="10131425" cy="5813571"/>
              </a:xfrm>
              <a:blipFill>
                <a:blip r:embed="rId2"/>
                <a:stretch>
                  <a:fillRect l="-542" r="-662"/>
                </a:stretch>
              </a:blipFill>
            </p:spPr>
            <p:txBody>
              <a:bodyPr/>
              <a:lstStyle/>
              <a:p>
                <a:r>
                  <a:rPr lang="en-US">
                    <a:noFill/>
                  </a:rPr>
                  <a:t> </a:t>
                </a:r>
              </a:p>
            </p:txBody>
          </p:sp>
        </mc:Fallback>
      </mc:AlternateContent>
    </p:spTree>
    <p:extLst>
      <p:ext uri="{BB962C8B-B14F-4D97-AF65-F5344CB8AC3E}">
        <p14:creationId xmlns:p14="http://schemas.microsoft.com/office/powerpoint/2010/main" val="109409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9EA6C-B3FE-40D9-896A-7A5C2B7B8A2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3F2BBF2-1B10-4413-9543-BD54A744F1B7}"/>
              </a:ext>
            </a:extLst>
          </p:cNvPr>
          <p:cNvSpPr>
            <a:spLocks noGrp="1"/>
          </p:cNvSpPr>
          <p:nvPr>
            <p:ph idx="1"/>
          </p:nvPr>
        </p:nvSpPr>
        <p:spPr/>
        <p:txBody>
          <a:bodyPr/>
          <a:lstStyle/>
          <a:p>
            <a:r>
              <a:rPr lang="en-US" dirty="0"/>
              <a:t>Next time we continue with nuclear reactions and go over fission/fusion reactions, and binding energy and see where the energy comes from when nuclei like U-235 fission. </a:t>
            </a:r>
          </a:p>
        </p:txBody>
      </p:sp>
    </p:spTree>
    <p:extLst>
      <p:ext uri="{BB962C8B-B14F-4D97-AF65-F5344CB8AC3E}">
        <p14:creationId xmlns:p14="http://schemas.microsoft.com/office/powerpoint/2010/main" val="3911150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685800" y="114650"/>
            <a:ext cx="10131425" cy="665527"/>
          </a:xfrm>
        </p:spPr>
        <p:txBody>
          <a:bodyPr>
            <a:normAutofit/>
          </a:bodyPr>
          <a:lstStyle/>
          <a:p>
            <a:r>
              <a:rPr lang="en-US" sz="3200" dirty="0"/>
              <a:t>First things first…</a:t>
            </a:r>
          </a:p>
        </p:txBody>
      </p:sp>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685800" y="1157681"/>
            <a:ext cx="10131425" cy="5813571"/>
          </a:xfrm>
        </p:spPr>
        <p:txBody>
          <a:bodyPr>
            <a:normAutofit fontScale="92500" lnSpcReduction="10000"/>
          </a:bodyPr>
          <a:lstStyle/>
          <a:p>
            <a:r>
              <a:rPr lang="en-US" dirty="0"/>
              <a:t>Homework Policy: </a:t>
            </a:r>
          </a:p>
          <a:p>
            <a:pPr lvl="1"/>
            <a:r>
              <a:rPr lang="en-US" dirty="0"/>
              <a:t>I have decided that I will give homework problems during the class itself as and when I feel like solving a problem would be good for you guys at that point. </a:t>
            </a:r>
          </a:p>
          <a:p>
            <a:pPr lvl="1"/>
            <a:r>
              <a:rPr lang="en-US" dirty="0"/>
              <a:t>The first </a:t>
            </a:r>
            <a:r>
              <a:rPr lang="en-US" dirty="0" err="1"/>
              <a:t>hw</a:t>
            </a:r>
            <a:r>
              <a:rPr lang="en-US" dirty="0"/>
              <a:t> will be due Monday after next and it will cover problems from what we cover today and next week. </a:t>
            </a:r>
          </a:p>
          <a:p>
            <a:pPr lvl="1"/>
            <a:r>
              <a:rPr lang="en-US" dirty="0"/>
              <a:t>You will try </a:t>
            </a:r>
            <a:r>
              <a:rPr lang="en-US" dirty="0" err="1"/>
              <a:t>hw</a:t>
            </a:r>
            <a:r>
              <a:rPr lang="en-US" dirty="0"/>
              <a:t> problems, then you turn them in, then I grade them and return them. The day I return them, I will solve problems in class so if you got it wrong, you can fix it and return it to me next class. I will take 5% off for 2</a:t>
            </a:r>
            <a:r>
              <a:rPr lang="en-US" baseline="30000" dirty="0"/>
              <a:t>nd</a:t>
            </a:r>
            <a:r>
              <a:rPr lang="en-US" dirty="0"/>
              <a:t> attempt. </a:t>
            </a:r>
          </a:p>
          <a:p>
            <a:pPr lvl="1"/>
            <a:r>
              <a:rPr lang="en-US" dirty="0"/>
              <a:t>If you don’t turn in anything on for the 1</a:t>
            </a:r>
            <a:r>
              <a:rPr lang="en-US" baseline="30000" dirty="0"/>
              <a:t>st</a:t>
            </a:r>
            <a:r>
              <a:rPr lang="en-US" dirty="0"/>
              <a:t> attempt though, you don’t get a 2</a:t>
            </a:r>
            <a:r>
              <a:rPr lang="en-US" baseline="30000" dirty="0"/>
              <a:t>nd</a:t>
            </a:r>
            <a:r>
              <a:rPr lang="en-US" dirty="0"/>
              <a:t> attempt…you get 0. </a:t>
            </a:r>
          </a:p>
          <a:p>
            <a:r>
              <a:rPr lang="en-US" dirty="0"/>
              <a:t>References: </a:t>
            </a:r>
          </a:p>
          <a:p>
            <a:pPr lvl="1"/>
            <a:r>
              <a:rPr lang="en-US" dirty="0"/>
              <a:t>Fundamentals of Nuclear Reactor Physics by E. E. Lewis</a:t>
            </a:r>
          </a:p>
          <a:p>
            <a:pPr lvl="1"/>
            <a:r>
              <a:rPr lang="en-US" dirty="0"/>
              <a:t>Introduction to Nuclear Engineering by J. R. </a:t>
            </a:r>
            <a:r>
              <a:rPr lang="en-US" dirty="0" err="1"/>
              <a:t>Lamarsh</a:t>
            </a:r>
            <a:r>
              <a:rPr lang="en-US" dirty="0"/>
              <a:t> and A. J. </a:t>
            </a:r>
            <a:r>
              <a:rPr lang="en-US" dirty="0" err="1"/>
              <a:t>Baratta</a:t>
            </a:r>
            <a:endParaRPr lang="en-US" dirty="0"/>
          </a:p>
          <a:p>
            <a:pPr lvl="1"/>
            <a:r>
              <a:rPr lang="en-US" dirty="0"/>
              <a:t>https://en.wikipedia.org/wiki/Weak_interaction</a:t>
            </a:r>
          </a:p>
          <a:p>
            <a:pPr lvl="1"/>
            <a:r>
              <a:rPr lang="en-US" dirty="0">
                <a:hlinkClick r:id="rId2"/>
              </a:rPr>
              <a:t>https://www.slideshare.net/OhMiss/models-of-the-atom</a:t>
            </a:r>
            <a:endParaRPr lang="en-US" dirty="0"/>
          </a:p>
          <a:p>
            <a:pPr lvl="1"/>
            <a:r>
              <a:rPr lang="en-US" dirty="0"/>
              <a:t>Google, how stuff works…</a:t>
            </a:r>
          </a:p>
          <a:p>
            <a:pPr marL="457200" lvl="1" indent="0">
              <a:buNone/>
            </a:pPr>
            <a:endParaRPr lang="en-US" dirty="0"/>
          </a:p>
          <a:p>
            <a:r>
              <a:rPr lang="en-US" dirty="0"/>
              <a:t>Office Hours: AME-727 (Barry’s office) – MWF – after class starting next week. </a:t>
            </a:r>
          </a:p>
          <a:p>
            <a:pPr lvl="1"/>
            <a:r>
              <a:rPr lang="en-US" dirty="0"/>
              <a:t>Will that be okay?</a:t>
            </a:r>
          </a:p>
          <a:p>
            <a:pPr lvl="1"/>
            <a:r>
              <a:rPr lang="en-US" dirty="0"/>
              <a:t>What times do you guys prefer?</a:t>
            </a:r>
          </a:p>
          <a:p>
            <a:endParaRPr lang="en-US" dirty="0"/>
          </a:p>
          <a:p>
            <a:endParaRPr lang="en-US" dirty="0"/>
          </a:p>
        </p:txBody>
      </p:sp>
    </p:spTree>
    <p:extLst>
      <p:ext uri="{BB962C8B-B14F-4D97-AF65-F5344CB8AC3E}">
        <p14:creationId xmlns:p14="http://schemas.microsoft.com/office/powerpoint/2010/main" val="1326287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685800" y="114650"/>
            <a:ext cx="10131425" cy="665527"/>
          </a:xfrm>
        </p:spPr>
        <p:txBody>
          <a:bodyPr>
            <a:normAutofit/>
          </a:bodyPr>
          <a:lstStyle/>
          <a:p>
            <a:r>
              <a:rPr lang="en-US" sz="3200" dirty="0"/>
              <a:t>The basics – outline </a:t>
            </a:r>
          </a:p>
        </p:txBody>
      </p:sp>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685801" y="872455"/>
            <a:ext cx="10131425" cy="5813571"/>
          </a:xfrm>
        </p:spPr>
        <p:txBody>
          <a:bodyPr>
            <a:normAutofit fontScale="92500" lnSpcReduction="20000"/>
          </a:bodyPr>
          <a:lstStyle/>
          <a:p>
            <a:r>
              <a:rPr lang="en-US" dirty="0"/>
              <a:t>Introductory Concepts (Today)</a:t>
            </a:r>
          </a:p>
          <a:p>
            <a:pPr lvl="1"/>
            <a:r>
              <a:rPr lang="en-US" dirty="0"/>
              <a:t>Fundamental Particles</a:t>
            </a:r>
          </a:p>
          <a:p>
            <a:pPr lvl="1"/>
            <a:r>
              <a:rPr lang="en-US" dirty="0"/>
              <a:t>Naïve Structure of an Atom</a:t>
            </a:r>
          </a:p>
          <a:p>
            <a:pPr lvl="1"/>
            <a:r>
              <a:rPr lang="en-US" dirty="0"/>
              <a:t>Basic Definitions (atomic number, atomic mass number, atomic weight, atom density)</a:t>
            </a:r>
          </a:p>
          <a:p>
            <a:pPr lvl="1"/>
            <a:r>
              <a:rPr lang="en-US" dirty="0"/>
              <a:t>Mass and Energy</a:t>
            </a:r>
          </a:p>
          <a:p>
            <a:r>
              <a:rPr lang="en-US" dirty="0"/>
              <a:t>Nuclear Reactions (Wednesday/Friday)</a:t>
            </a:r>
          </a:p>
          <a:p>
            <a:pPr lvl="1"/>
            <a:r>
              <a:rPr lang="en-US" dirty="0"/>
              <a:t>Energy Conservation and Binding Energy</a:t>
            </a:r>
          </a:p>
          <a:p>
            <a:pPr lvl="1"/>
            <a:r>
              <a:rPr lang="en-US" dirty="0"/>
              <a:t>Fusion Reactions</a:t>
            </a:r>
          </a:p>
          <a:p>
            <a:pPr lvl="1"/>
            <a:r>
              <a:rPr lang="en-US" dirty="0"/>
              <a:t>Fission Reactions</a:t>
            </a:r>
          </a:p>
          <a:p>
            <a:pPr lvl="2"/>
            <a:r>
              <a:rPr lang="en-US" dirty="0"/>
              <a:t>Energy Release and Dissipation</a:t>
            </a:r>
          </a:p>
          <a:p>
            <a:pPr lvl="2"/>
            <a:r>
              <a:rPr lang="en-US" dirty="0"/>
              <a:t>Neutron Multiplication</a:t>
            </a:r>
          </a:p>
          <a:p>
            <a:pPr lvl="2"/>
            <a:r>
              <a:rPr lang="en-US" dirty="0"/>
              <a:t>Fission Products</a:t>
            </a:r>
          </a:p>
          <a:p>
            <a:pPr lvl="2"/>
            <a:r>
              <a:rPr lang="en-US" dirty="0"/>
              <a:t>Fissile/Fertile Materials</a:t>
            </a:r>
          </a:p>
          <a:p>
            <a:r>
              <a:rPr lang="en-US" dirty="0"/>
              <a:t>Radioactivity (Friday/Monday)</a:t>
            </a:r>
          </a:p>
          <a:p>
            <a:pPr lvl="1"/>
            <a:r>
              <a:rPr lang="en-US" dirty="0"/>
              <a:t>Particles as a wave</a:t>
            </a:r>
          </a:p>
          <a:p>
            <a:pPr lvl="1"/>
            <a:r>
              <a:rPr lang="en-US" dirty="0"/>
              <a:t>Nuclear Stability and Decay</a:t>
            </a:r>
          </a:p>
          <a:p>
            <a:pPr lvl="1"/>
            <a:r>
              <a:rPr lang="en-US" dirty="0"/>
              <a:t>Decay Calculations</a:t>
            </a:r>
          </a:p>
          <a:p>
            <a:pPr lvl="1"/>
            <a:r>
              <a:rPr lang="en-US" dirty="0"/>
              <a:t>Decay Chains</a:t>
            </a:r>
          </a:p>
          <a:p>
            <a:endParaRPr lang="en-US" dirty="0"/>
          </a:p>
        </p:txBody>
      </p:sp>
    </p:spTree>
    <p:extLst>
      <p:ext uri="{BB962C8B-B14F-4D97-AF65-F5344CB8AC3E}">
        <p14:creationId xmlns:p14="http://schemas.microsoft.com/office/powerpoint/2010/main" val="681975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685801" y="92279"/>
            <a:ext cx="10131425" cy="665527"/>
          </a:xfrm>
        </p:spPr>
        <p:txBody>
          <a:bodyPr>
            <a:normAutofit/>
          </a:bodyPr>
          <a:lstStyle/>
          <a:p>
            <a:r>
              <a:rPr lang="en-US" sz="3200" dirty="0"/>
              <a:t>Fundamental Particles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685801" y="1195431"/>
                <a:ext cx="10131425" cy="5440261"/>
              </a:xfrm>
            </p:spPr>
            <p:txBody>
              <a:bodyPr>
                <a:normAutofit lnSpcReduction="10000"/>
              </a:bodyPr>
              <a:lstStyle/>
              <a:p>
                <a:r>
                  <a:rPr lang="en-US" dirty="0"/>
                  <a:t>The universe consists of galaxies, galaxies of stars and planets, stars and planets of matter (and some of them with us puny humans and our puny differences), matter of atoms and molecules, atoms of subatomic particles and so on…</a:t>
                </a:r>
              </a:p>
              <a:p>
                <a:r>
                  <a:rPr lang="en-US" dirty="0"/>
                  <a:t>Nuclear engineering is primarily concerned with</a:t>
                </a:r>
              </a:p>
              <a:p>
                <a:pPr lvl="1"/>
                <a:r>
                  <a:rPr lang="en-US" dirty="0"/>
                  <a:t>Photons – Particles, in nature, may behave as wave and particles. Particles associated with electromagnetic waves are photons. They have no mass and carry zero charge, but travel in vacuum at the speed of light. </a:t>
                </a:r>
              </a:p>
              <a:p>
                <a:pPr lvl="1"/>
                <a:r>
                  <a:rPr lang="en-US" dirty="0"/>
                  <a:t>Leptons – Subject to weak nuclear forces. These exchange something called W</a:t>
                </a:r>
                <a:r>
                  <a:rPr lang="en-US" baseline="30000" dirty="0"/>
                  <a:t>+</a:t>
                </a:r>
                <a:r>
                  <a:rPr lang="en-US" dirty="0"/>
                  <a:t>, W</a:t>
                </a:r>
                <a:r>
                  <a:rPr lang="en-US" baseline="30000" dirty="0"/>
                  <a:t>-</a:t>
                </a:r>
                <a:r>
                  <a:rPr lang="en-US" dirty="0"/>
                  <a:t>,  and Z bosons (bosons carry force). Their field strength is several orders of magnitude less than electromagnetic field.</a:t>
                </a:r>
              </a:p>
              <a:p>
                <a:pPr lvl="2"/>
                <a:r>
                  <a:rPr lang="en-US" dirty="0"/>
                  <a:t>Electrons – rest mass,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𝑒</m:t>
                        </m:r>
                      </m:sub>
                    </m:sSub>
                    <m:r>
                      <a:rPr lang="en-US" b="0" i="1" smtClean="0">
                        <a:latin typeface="Cambria Math" panose="02040503050406030204" pitchFamily="18" charset="0"/>
                      </a:rPr>
                      <m:t>=9.01954×</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−31</m:t>
                        </m:r>
                      </m:sup>
                    </m:sSup>
                    <m:r>
                      <a:rPr lang="en-US" b="0" i="1" smtClean="0">
                        <a:latin typeface="Cambria Math" panose="02040503050406030204" pitchFamily="18" charset="0"/>
                      </a:rPr>
                      <m:t> </m:t>
                    </m:r>
                    <m:r>
                      <a:rPr lang="en-US" b="0" i="1" smtClean="0">
                        <a:latin typeface="Cambria Math" panose="02040503050406030204" pitchFamily="18" charset="0"/>
                      </a:rPr>
                      <m:t>𝑘𝑔</m:t>
                    </m:r>
                  </m:oMath>
                </a14:m>
                <a:r>
                  <a:rPr lang="en-US" dirty="0"/>
                  <a:t> and charge, </a:t>
                </a:r>
                <a14:m>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rPr>
                      <m:t>=−1.60219×</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−19</m:t>
                        </m:r>
                      </m:sup>
                    </m:sSup>
                    <m:r>
                      <a:rPr lang="en-US" b="0" i="1" smtClean="0">
                        <a:latin typeface="Cambria Math" panose="02040503050406030204" pitchFamily="18" charset="0"/>
                      </a:rPr>
                      <m:t>𝐶</m:t>
                    </m:r>
                  </m:oMath>
                </a14:m>
                <a:endParaRPr lang="en-US" dirty="0"/>
              </a:p>
              <a:p>
                <a:pPr lvl="2"/>
                <a:r>
                  <a:rPr lang="en-US" dirty="0"/>
                  <a:t>Positrons – rest mass,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𝑒</m:t>
                        </m:r>
                      </m:sub>
                    </m:sSub>
                    <m:r>
                      <a:rPr lang="en-US" i="1">
                        <a:latin typeface="Cambria Math" panose="02040503050406030204" pitchFamily="18" charset="0"/>
                      </a:rPr>
                      <m:t>=9.01954×</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−31</m:t>
                        </m:r>
                      </m:sup>
                    </m:sSup>
                    <m:r>
                      <a:rPr lang="en-US" i="1">
                        <a:latin typeface="Cambria Math" panose="02040503050406030204" pitchFamily="18" charset="0"/>
                      </a:rPr>
                      <m:t> </m:t>
                    </m:r>
                    <m:r>
                      <a:rPr lang="en-US" i="1">
                        <a:latin typeface="Cambria Math" panose="02040503050406030204" pitchFamily="18" charset="0"/>
                      </a:rPr>
                      <m:t>𝑘𝑔</m:t>
                    </m:r>
                  </m:oMath>
                </a14:m>
                <a:r>
                  <a:rPr lang="en-US" dirty="0"/>
                  <a:t> and charge, </a:t>
                </a:r>
                <a14:m>
                  <m:oMath xmlns:m="http://schemas.openxmlformats.org/officeDocument/2006/math">
                    <m:r>
                      <a:rPr lang="en-US" i="1">
                        <a:latin typeface="Cambria Math" panose="02040503050406030204" pitchFamily="18" charset="0"/>
                      </a:rPr>
                      <m:t>𝑒</m:t>
                    </m:r>
                    <m:r>
                      <a:rPr lang="en-US" i="1">
                        <a:latin typeface="Cambria Math" panose="02040503050406030204" pitchFamily="18" charset="0"/>
                      </a:rPr>
                      <m:t>=1.60219×</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−19</m:t>
                        </m:r>
                      </m:sup>
                    </m:sSup>
                    <m:r>
                      <a:rPr lang="en-US" i="1">
                        <a:latin typeface="Cambria Math" panose="02040503050406030204" pitchFamily="18" charset="0"/>
                      </a:rPr>
                      <m:t>𝐶</m:t>
                    </m:r>
                  </m:oMath>
                </a14:m>
                <a:r>
                  <a:rPr lang="en-US" dirty="0"/>
                  <a:t> (positive electron)</a:t>
                </a:r>
              </a:p>
              <a:p>
                <a:pPr lvl="2"/>
                <a:r>
                  <a:rPr lang="en-US" dirty="0"/>
                  <a:t>Neutrinos –  These have a zero rest mass and no electrical charge but appear in decay of certain nuclei. Very hard to detect but can be used to determine if a nuclear explosion took place or not. </a:t>
                </a:r>
              </a:p>
              <a:p>
                <a:pPr lvl="1"/>
                <a:r>
                  <a:rPr lang="en-US" dirty="0"/>
                  <a:t>Hadrons – Subject to both weak and strong nuclear forces. They’re composed of quarks, quarks exchange “gluons” between collection of quarks…this is responsible for strong nuclear force. THE FORCE IS STRONG WITH HADRONS. </a:t>
                </a:r>
              </a:p>
              <a:p>
                <a:pPr lvl="2"/>
                <a:r>
                  <a:rPr lang="en-US" dirty="0"/>
                  <a:t>Protons – rest mass,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𝑒</m:t>
                        </m:r>
                      </m:sub>
                    </m:sSub>
                    <m:r>
                      <a:rPr lang="en-US" i="1">
                        <a:latin typeface="Cambria Math" panose="02040503050406030204" pitchFamily="18" charset="0"/>
                      </a:rPr>
                      <m:t>=</m:t>
                    </m:r>
                    <m:r>
                      <a:rPr lang="en-US" b="0" i="1" smtClean="0">
                        <a:latin typeface="Cambria Math" panose="02040503050406030204" pitchFamily="18" charset="0"/>
                      </a:rPr>
                      <m:t>1.67265</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m:t>
                        </m:r>
                        <m:r>
                          <a:rPr lang="en-US" b="0" i="1" smtClean="0">
                            <a:latin typeface="Cambria Math" panose="02040503050406030204" pitchFamily="18" charset="0"/>
                          </a:rPr>
                          <m:t>27</m:t>
                        </m:r>
                      </m:sup>
                    </m:sSup>
                    <m:r>
                      <a:rPr lang="en-US" i="1">
                        <a:latin typeface="Cambria Math" panose="02040503050406030204" pitchFamily="18" charset="0"/>
                      </a:rPr>
                      <m:t> </m:t>
                    </m:r>
                    <m:r>
                      <a:rPr lang="en-US" i="1">
                        <a:latin typeface="Cambria Math" panose="02040503050406030204" pitchFamily="18" charset="0"/>
                      </a:rPr>
                      <m:t>𝑘𝑔</m:t>
                    </m:r>
                  </m:oMath>
                </a14:m>
                <a:r>
                  <a:rPr lang="en-US" dirty="0"/>
                  <a:t> and charge, </a:t>
                </a:r>
                <a14:m>
                  <m:oMath xmlns:m="http://schemas.openxmlformats.org/officeDocument/2006/math">
                    <m:r>
                      <a:rPr lang="en-US" i="1">
                        <a:latin typeface="Cambria Math" panose="02040503050406030204" pitchFamily="18" charset="0"/>
                      </a:rPr>
                      <m:t>𝑒</m:t>
                    </m:r>
                    <m:r>
                      <a:rPr lang="en-US" i="1">
                        <a:latin typeface="Cambria Math" panose="02040503050406030204" pitchFamily="18" charset="0"/>
                      </a:rPr>
                      <m:t>=1.60219×</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−19</m:t>
                        </m:r>
                      </m:sup>
                    </m:sSup>
                    <m:r>
                      <a:rPr lang="en-US" i="1">
                        <a:latin typeface="Cambria Math" panose="02040503050406030204" pitchFamily="18" charset="0"/>
                      </a:rPr>
                      <m:t>𝐶</m:t>
                    </m:r>
                  </m:oMath>
                </a14:m>
                <a:r>
                  <a:rPr lang="en-US" dirty="0"/>
                  <a:t> (negatively charged protons have been discovered but we don’t care about them)</a:t>
                </a:r>
              </a:p>
              <a:p>
                <a:pPr lvl="2"/>
                <a:r>
                  <a:rPr lang="en-US" dirty="0"/>
                  <a:t>Neutrons – rest mass,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𝑒</m:t>
                        </m:r>
                      </m:sub>
                    </m:sSub>
                    <m:r>
                      <a:rPr lang="en-US" i="1">
                        <a:latin typeface="Cambria Math" panose="02040503050406030204" pitchFamily="18" charset="0"/>
                      </a:rPr>
                      <m:t>=</m:t>
                    </m:r>
                    <m:r>
                      <a:rPr lang="en-US" b="0" i="1" smtClean="0">
                        <a:latin typeface="Cambria Math" panose="02040503050406030204" pitchFamily="18" charset="0"/>
                      </a:rPr>
                      <m:t>1.67495</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m:t>
                        </m:r>
                        <m:r>
                          <a:rPr lang="en-US" b="0" i="1" smtClean="0">
                            <a:latin typeface="Cambria Math" panose="02040503050406030204" pitchFamily="18" charset="0"/>
                          </a:rPr>
                          <m:t>27</m:t>
                        </m:r>
                      </m:sup>
                    </m:sSup>
                    <m:r>
                      <a:rPr lang="en-US" i="1">
                        <a:latin typeface="Cambria Math" panose="02040503050406030204" pitchFamily="18" charset="0"/>
                      </a:rPr>
                      <m:t> </m:t>
                    </m:r>
                    <m:r>
                      <a:rPr lang="en-US" i="1">
                        <a:latin typeface="Cambria Math" panose="02040503050406030204" pitchFamily="18" charset="0"/>
                      </a:rPr>
                      <m:t>𝑘𝑔</m:t>
                    </m:r>
                  </m:oMath>
                </a14:m>
                <a:r>
                  <a:rPr lang="en-US" dirty="0"/>
                  <a:t> and charge, </a:t>
                </a:r>
                <a14:m>
                  <m:oMath xmlns:m="http://schemas.openxmlformats.org/officeDocument/2006/math">
                    <m:r>
                      <a:rPr lang="en-US" i="1">
                        <a:latin typeface="Cambria Math" panose="02040503050406030204" pitchFamily="18" charset="0"/>
                      </a:rPr>
                      <m:t>𝑒</m:t>
                    </m:r>
                    <m:r>
                      <a:rPr lang="en-US" i="1">
                        <a:latin typeface="Cambria Math" panose="02040503050406030204" pitchFamily="18" charset="0"/>
                      </a:rPr>
                      <m:t>=0 </m:t>
                    </m:r>
                    <m:r>
                      <a:rPr lang="en-US" i="1">
                        <a:latin typeface="Cambria Math" panose="02040503050406030204" pitchFamily="18" charset="0"/>
                      </a:rPr>
                      <m:t>𝐶</m:t>
                    </m:r>
                  </m:oMath>
                </a14:m>
                <a:r>
                  <a:rPr lang="en-US" dirty="0"/>
                  <a:t>. Free neutrons are not stable and decay away in about 12 minutes (we will look at this reaction a little later). THE MOST IMPORTANT PARTICLE FOR THIS CLASS. </a:t>
                </a:r>
              </a:p>
              <a:p>
                <a:pPr lvl="2"/>
                <a:endParaRPr lang="en-US" dirty="0"/>
              </a:p>
              <a:p>
                <a:endParaRPr lang="en-US" dirty="0"/>
              </a:p>
            </p:txBody>
          </p:sp>
        </mc:Choice>
        <mc:Fallback>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685801" y="1195431"/>
                <a:ext cx="10131425" cy="5440261"/>
              </a:xfrm>
              <a:blipFill>
                <a:blip r:embed="rId2"/>
                <a:stretch>
                  <a:fillRect l="-421" t="-6047" r="-482"/>
                </a:stretch>
              </a:blipFill>
            </p:spPr>
            <p:txBody>
              <a:bodyPr/>
              <a:lstStyle/>
              <a:p>
                <a:r>
                  <a:rPr lang="en-US">
                    <a:noFill/>
                  </a:rPr>
                  <a:t> </a:t>
                </a:r>
              </a:p>
            </p:txBody>
          </p:sp>
        </mc:Fallback>
      </mc:AlternateContent>
    </p:spTree>
    <p:extLst>
      <p:ext uri="{BB962C8B-B14F-4D97-AF65-F5344CB8AC3E}">
        <p14:creationId xmlns:p14="http://schemas.microsoft.com/office/powerpoint/2010/main" val="330822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685800" y="114650"/>
            <a:ext cx="10131425" cy="665527"/>
          </a:xfrm>
        </p:spPr>
        <p:txBody>
          <a:bodyPr>
            <a:normAutofit/>
          </a:bodyPr>
          <a:lstStyle/>
          <a:p>
            <a:r>
              <a:rPr lang="en-US" sz="3200" dirty="0"/>
              <a:t>Structure of an atom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685801" y="872455"/>
                <a:ext cx="9353549" cy="5813571"/>
              </a:xfrm>
            </p:spPr>
            <p:txBody>
              <a:bodyPr>
                <a:normAutofit/>
              </a:bodyPr>
              <a:lstStyle/>
              <a:p>
                <a:r>
                  <a:rPr lang="en-US" dirty="0"/>
                  <a:t>Atoms consist of a small massive nucleus surrounded by a cloud of electrons. </a:t>
                </a:r>
              </a:p>
              <a:p>
                <a:r>
                  <a:rPr lang="en-US" dirty="0"/>
                  <a:t>Nucleus is composed (for our purposes)  of neutrons and protons.</a:t>
                </a:r>
              </a:p>
              <a:p>
                <a:r>
                  <a:rPr lang="en-US" dirty="0"/>
                  <a:t>Electrons rapidly move around the nucleus.</a:t>
                </a:r>
              </a:p>
              <a:p>
                <a:pPr marL="0" indent="0">
                  <a:buNone/>
                </a:pPr>
                <a:r>
                  <a:rPr lang="en-US" sz="2000" b="1" dirty="0"/>
                  <a:t>Homework Question (10 points) </a:t>
                </a:r>
                <a:r>
                  <a:rPr lang="en-US" sz="2000" dirty="0"/>
                  <a:t>: Look up the different models for an atom online and briefly describe at least 5 of them in your own words.  </a:t>
                </a:r>
              </a:p>
              <a:p>
                <a:r>
                  <a:rPr lang="en-US" dirty="0"/>
                  <a:t>Some Definitions: </a:t>
                </a:r>
              </a:p>
              <a:p>
                <a:pPr lvl="1"/>
                <a:r>
                  <a:rPr lang="en-US" dirty="0"/>
                  <a:t>Atomic Number – Total number of protons in the nucleus. Denoted by </a:t>
                </a:r>
                <a14:m>
                  <m:oMath xmlns:m="http://schemas.openxmlformats.org/officeDocument/2006/math">
                    <m:r>
                      <a:rPr lang="en-US" i="1">
                        <a:latin typeface="Cambria Math" panose="02040503050406030204" pitchFamily="18" charset="0"/>
                      </a:rPr>
                      <m:t>𝑍</m:t>
                    </m:r>
                  </m:oMath>
                </a14:m>
                <a:r>
                  <a:rPr lang="en-US" dirty="0"/>
                  <a:t>. Therefore total charge of that nucleus will be </a:t>
                </a:r>
                <a14:m>
                  <m:oMath xmlns:m="http://schemas.openxmlformats.org/officeDocument/2006/math">
                    <m:r>
                      <a:rPr lang="en-US" b="0" i="1" smtClean="0">
                        <a:latin typeface="Cambria Math" panose="02040503050406030204" pitchFamily="18" charset="0"/>
                      </a:rPr>
                      <m:t>𝑍𝑒</m:t>
                    </m:r>
                  </m:oMath>
                </a14:m>
                <a:r>
                  <a:rPr lang="en-US" dirty="0"/>
                  <a:t>. A neutral atom has </a:t>
                </a:r>
                <a14:m>
                  <m:oMath xmlns:m="http://schemas.openxmlformats.org/officeDocument/2006/math">
                    <m:r>
                      <a:rPr lang="en-US" i="1">
                        <a:latin typeface="Cambria Math" panose="02040503050406030204" pitchFamily="18" charset="0"/>
                      </a:rPr>
                      <m:t>𝑍</m:t>
                    </m:r>
                  </m:oMath>
                </a14:m>
                <a:r>
                  <a:rPr lang="en-US" dirty="0"/>
                  <a:t> electrons around the nucleus.</a:t>
                </a:r>
              </a:p>
              <a:p>
                <a:pPr lvl="1"/>
                <a:r>
                  <a:rPr lang="en-US" dirty="0"/>
                  <a:t>Neutron Number – The number of neutrons in a nucleus. It is denoted by </a:t>
                </a:r>
                <a14:m>
                  <m:oMath xmlns:m="http://schemas.openxmlformats.org/officeDocument/2006/math">
                    <m:r>
                      <a:rPr lang="en-US" i="1">
                        <a:latin typeface="Cambria Math" panose="02040503050406030204" pitchFamily="18" charset="0"/>
                      </a:rPr>
                      <m:t>𝑁</m:t>
                    </m:r>
                  </m:oMath>
                </a14:m>
                <a:r>
                  <a:rPr lang="en-US" dirty="0"/>
                  <a:t>.  </a:t>
                </a:r>
              </a:p>
              <a:p>
                <a:pPr lvl="1"/>
                <a:r>
                  <a:rPr lang="en-US" dirty="0"/>
                  <a:t>Nucleons – The constituent particles of nucleus – neutrons and protons are called nucleons. </a:t>
                </a:r>
              </a:p>
              <a:p>
                <a:pPr lvl="1"/>
                <a:r>
                  <a:rPr lang="en-US" dirty="0"/>
                  <a:t>Atomic Mass Number –  Total number of nucleons in a nucleus. It is denoted by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𝑁</m:t>
                    </m:r>
                  </m:oMath>
                </a14:m>
                <a:r>
                  <a:rPr lang="en-US" dirty="0"/>
                  <a:t>. It is also called the nucleon number.</a:t>
                </a:r>
              </a:p>
              <a:p>
                <a:pPr lvl="1"/>
                <a:r>
                  <a:rPr lang="en-US" dirty="0"/>
                  <a:t>Nuclides – Various species of atoms contain a particular number of protons and neutrons. These are called nuclides. For example, a nuclide </a:t>
                </a:r>
                <a14:m>
                  <m:oMath xmlns:m="http://schemas.openxmlformats.org/officeDocument/2006/math">
                    <m:r>
                      <a:rPr lang="en-US" i="1">
                        <a:latin typeface="Cambria Math" panose="02040503050406030204" pitchFamily="18" charset="0"/>
                      </a:rPr>
                      <m:t>𝑋</m:t>
                    </m:r>
                  </m:oMath>
                </a14:m>
                <a:r>
                  <a:rPr lang="en-US" dirty="0"/>
                  <a:t>, will have an atomic mass number </a:t>
                </a:r>
                <a14:m>
                  <m:oMath xmlns:m="http://schemas.openxmlformats.org/officeDocument/2006/math">
                    <m:r>
                      <a:rPr lang="en-US" b="0" i="1" smtClean="0">
                        <a:latin typeface="Cambria Math" panose="02040503050406030204" pitchFamily="18" charset="0"/>
                      </a:rPr>
                      <m:t>𝐴</m:t>
                    </m:r>
                  </m:oMath>
                </a14:m>
                <a:r>
                  <a:rPr lang="en-US" dirty="0"/>
                  <a:t> and atomic number </a:t>
                </a:r>
                <a14:m>
                  <m:oMath xmlns:m="http://schemas.openxmlformats.org/officeDocument/2006/math">
                    <m:r>
                      <a:rPr lang="en-US" b="0" i="1" smtClean="0">
                        <a:latin typeface="Cambria Math" panose="02040503050406030204" pitchFamily="18" charset="0"/>
                      </a:rPr>
                      <m:t>𝐴</m:t>
                    </m:r>
                  </m:oMath>
                </a14:m>
                <a:r>
                  <a:rPr lang="en-US" dirty="0"/>
                  <a:t>. It will be denoted as </a:t>
                </a:r>
                <a14:m>
                  <m:oMath xmlns:m="http://schemas.openxmlformats.org/officeDocument/2006/math">
                    <m:sPre>
                      <m:sPrePr>
                        <m:ctrlPr>
                          <a:rPr lang="en-US" i="1" smtClean="0">
                            <a:latin typeface="Cambria Math" panose="02040503050406030204" pitchFamily="18" charset="0"/>
                          </a:rPr>
                        </m:ctrlPr>
                      </m:sPrePr>
                      <m:sub>
                        <m:r>
                          <a:rPr lang="en-US" b="0" i="1" smtClean="0">
                            <a:latin typeface="Cambria Math" panose="02040503050406030204" pitchFamily="18" charset="0"/>
                          </a:rPr>
                          <m:t>𝑍</m:t>
                        </m:r>
                      </m:sub>
                      <m:sup>
                        <m:r>
                          <a:rPr lang="en-US" b="0" i="1" smtClean="0">
                            <a:latin typeface="Cambria Math" panose="02040503050406030204" pitchFamily="18" charset="0"/>
                          </a:rPr>
                          <m:t>𝐴</m:t>
                        </m:r>
                      </m:sup>
                      <m:e>
                        <m:r>
                          <a:rPr lang="en-US" b="0" i="1" smtClean="0">
                            <a:latin typeface="Cambria Math" panose="02040503050406030204" pitchFamily="18" charset="0"/>
                          </a:rPr>
                          <m:t>𝑋</m:t>
                        </m:r>
                      </m:e>
                    </m:sPre>
                  </m:oMath>
                </a14:m>
                <a:r>
                  <a:rPr lang="en-US" dirty="0"/>
                  <a:t>. Different isotopes exist. They exist in different quantities. Chart of Nuclides is a very good resource from BNL </a:t>
                </a:r>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685801" y="872455"/>
                <a:ext cx="9353549" cy="5813571"/>
              </a:xfrm>
              <a:blipFill>
                <a:blip r:embed="rId2"/>
                <a:stretch>
                  <a:fillRect l="-717" t="-105" r="-587"/>
                </a:stretch>
              </a:blipFill>
            </p:spPr>
            <p:txBody>
              <a:bodyPr/>
              <a:lstStyle/>
              <a:p>
                <a:r>
                  <a:rPr lang="en-US">
                    <a:noFill/>
                  </a:rPr>
                  <a:t> </a:t>
                </a:r>
              </a:p>
            </p:txBody>
          </p:sp>
        </mc:Fallback>
      </mc:AlternateContent>
      <p:pic>
        <p:nvPicPr>
          <p:cNvPr id="1030" name="Picture 6" descr="Image result for quantum mechanical model of the atom">
            <a:extLst>
              <a:ext uri="{FF2B5EF4-FFF2-40B4-BE49-F238E27FC236}">
                <a16:creationId xmlns:a16="http://schemas.microsoft.com/office/drawing/2014/main" id="{B0D5F769-67C9-4971-8686-D84C7B5DE6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5516" y="114650"/>
            <a:ext cx="2445391" cy="1834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838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685800" y="114650"/>
            <a:ext cx="10131425" cy="665527"/>
          </a:xfrm>
        </p:spPr>
        <p:txBody>
          <a:bodyPr/>
          <a:lstStyle/>
          <a:p>
            <a:r>
              <a:rPr lang="en-US" dirty="0"/>
              <a:t>Atomic and molecular Weight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685801" y="872455"/>
                <a:ext cx="10131425" cy="5813571"/>
              </a:xfrm>
            </p:spPr>
            <p:txBody>
              <a:bodyPr>
                <a:normAutofit fontScale="92500" lnSpcReduction="10000"/>
              </a:bodyPr>
              <a:lstStyle/>
              <a:p>
                <a:r>
                  <a:rPr lang="en-US" dirty="0"/>
                  <a:t>Atomic Weight – Mass of a neutral atom relative to mass of neutral </a:t>
                </a:r>
                <a14:m>
                  <m:oMath xmlns:m="http://schemas.openxmlformats.org/officeDocument/2006/math">
                    <m:sPre>
                      <m:sPrePr>
                        <m:ctrlPr>
                          <a:rPr lang="en-US" i="1">
                            <a:latin typeface="Cambria Math" panose="02040503050406030204" pitchFamily="18" charset="0"/>
                          </a:rPr>
                        </m:ctrlPr>
                      </m:sPrePr>
                      <m:sub>
                        <m:r>
                          <a:rPr lang="en-US" i="1">
                            <a:latin typeface="Cambria Math" panose="02040503050406030204" pitchFamily="18" charset="0"/>
                          </a:rPr>
                          <m:t>6</m:t>
                        </m:r>
                      </m:sub>
                      <m:sup>
                        <m:r>
                          <a:rPr lang="en-US" i="1">
                            <a:latin typeface="Cambria Math" panose="02040503050406030204" pitchFamily="18" charset="0"/>
                          </a:rPr>
                          <m:t>12</m:t>
                        </m:r>
                      </m:sup>
                      <m:e>
                        <m:r>
                          <a:rPr lang="en-US" i="1">
                            <a:latin typeface="Cambria Math" panose="02040503050406030204" pitchFamily="18" charset="0"/>
                          </a:rPr>
                          <m:t>𝐶</m:t>
                        </m:r>
                      </m:e>
                    </m:sPre>
                  </m:oMath>
                </a14:m>
                <a:r>
                  <a:rPr lang="en-US" dirty="0"/>
                  <a:t> on a scale in which the atomic weight of </a:t>
                </a:r>
                <a14:m>
                  <m:oMath xmlns:m="http://schemas.openxmlformats.org/officeDocument/2006/math">
                    <m:sPre>
                      <m:sPrePr>
                        <m:ctrlPr>
                          <a:rPr lang="en-US" i="1">
                            <a:latin typeface="Cambria Math" panose="02040503050406030204" pitchFamily="18" charset="0"/>
                          </a:rPr>
                        </m:ctrlPr>
                      </m:sPrePr>
                      <m:sub>
                        <m:r>
                          <a:rPr lang="en-US" i="1">
                            <a:latin typeface="Cambria Math" panose="02040503050406030204" pitchFamily="18" charset="0"/>
                          </a:rPr>
                          <m:t>6</m:t>
                        </m:r>
                      </m:sub>
                      <m:sup>
                        <m:r>
                          <a:rPr lang="en-US" i="1">
                            <a:latin typeface="Cambria Math" panose="02040503050406030204" pitchFamily="18" charset="0"/>
                          </a:rPr>
                          <m:t>12</m:t>
                        </m:r>
                      </m:sup>
                      <m:e>
                        <m:r>
                          <a:rPr lang="en-US" i="1">
                            <a:latin typeface="Cambria Math" panose="02040503050406030204" pitchFamily="18" charset="0"/>
                          </a:rPr>
                          <m:t>𝐶</m:t>
                        </m:r>
                      </m:e>
                    </m:sPre>
                  </m:oMath>
                </a14:m>
                <a:r>
                  <a:rPr lang="en-US" dirty="0"/>
                  <a:t> is arbitrarily taken to be precisely 12. </a:t>
                </a:r>
              </a:p>
              <a:p>
                <a:r>
                  <a:rPr lang="en-US" dirty="0"/>
                  <a:t>Atomic weight of a nuclide </a:t>
                </a:r>
                <a14:m>
                  <m:oMath xmlns:m="http://schemas.openxmlformats.org/officeDocument/2006/math">
                    <m:sPre>
                      <m:sPrePr>
                        <m:ctrlPr>
                          <a:rPr lang="en-US" i="1">
                            <a:latin typeface="Cambria Math" panose="02040503050406030204" pitchFamily="18" charset="0"/>
                          </a:rPr>
                        </m:ctrlPr>
                      </m:sPrePr>
                      <m:sub>
                        <m:r>
                          <a:rPr lang="en-US" i="1">
                            <a:latin typeface="Cambria Math" panose="02040503050406030204" pitchFamily="18" charset="0"/>
                          </a:rPr>
                          <m:t>𝑍</m:t>
                        </m:r>
                      </m:sub>
                      <m:sup>
                        <m:r>
                          <a:rPr lang="en-US" i="1">
                            <a:latin typeface="Cambria Math" panose="02040503050406030204" pitchFamily="18" charset="0"/>
                          </a:rPr>
                          <m:t>𝐴</m:t>
                        </m:r>
                      </m:sup>
                      <m:e>
                        <m:r>
                          <a:rPr lang="en-US" i="1">
                            <a:latin typeface="Cambria Math" panose="02040503050406030204" pitchFamily="18" charset="0"/>
                          </a:rPr>
                          <m:t>𝑋</m:t>
                        </m:r>
                      </m:e>
                    </m:sPre>
                  </m:oMath>
                </a14:m>
                <a:r>
                  <a:rPr lang="en-US" dirty="0"/>
                  <a:t>, </a:t>
                </a:r>
                <a14:m>
                  <m:oMath xmlns:m="http://schemas.openxmlformats.org/officeDocument/2006/math">
                    <m:r>
                      <m:rPr>
                        <m:sty m:val="p"/>
                      </m:rPr>
                      <a:rPr lang="en-US" b="0" i="0" smtClean="0">
                        <a:latin typeface="Cambria Math" panose="02040503050406030204" pitchFamily="18" charset="0"/>
                      </a:rPr>
                      <m:t>M</m:t>
                    </m:r>
                    <m:d>
                      <m:dPr>
                        <m:ctrlPr>
                          <a:rPr lang="en-US" b="0" i="1" smtClean="0">
                            <a:latin typeface="Cambria Math" panose="02040503050406030204" pitchFamily="18" charset="0"/>
                          </a:rPr>
                        </m:ctrlPr>
                      </m:dPr>
                      <m:e>
                        <m:sPre>
                          <m:sPrePr>
                            <m:ctrlPr>
                              <a:rPr lang="en-US" i="1">
                                <a:latin typeface="Cambria Math" panose="02040503050406030204" pitchFamily="18" charset="0"/>
                              </a:rPr>
                            </m:ctrlPr>
                          </m:sPrePr>
                          <m:sub>
                            <m:r>
                              <a:rPr lang="en-US" i="1">
                                <a:latin typeface="Cambria Math" panose="02040503050406030204" pitchFamily="18" charset="0"/>
                              </a:rPr>
                              <m:t>𝑍</m:t>
                            </m:r>
                          </m:sub>
                          <m:sup>
                            <m:r>
                              <a:rPr lang="en-US" i="1">
                                <a:latin typeface="Cambria Math" panose="02040503050406030204" pitchFamily="18" charset="0"/>
                              </a:rPr>
                              <m:t>𝐴</m:t>
                            </m:r>
                          </m:sup>
                          <m:e>
                            <m:r>
                              <a:rPr lang="en-US" i="1">
                                <a:latin typeface="Cambria Math" panose="02040503050406030204" pitchFamily="18" charset="0"/>
                              </a:rPr>
                              <m:t>𝑋</m:t>
                            </m:r>
                          </m:e>
                        </m:sPre>
                      </m:e>
                    </m:d>
                    <m:r>
                      <a:rPr lang="en-US" b="0" i="1" smtClean="0">
                        <a:latin typeface="Cambria Math" panose="02040503050406030204" pitchFamily="18" charset="0"/>
                      </a:rPr>
                      <m:t>=12×</m:t>
                    </m:r>
                    <m:f>
                      <m:fPr>
                        <m:ctrlPr>
                          <a:rPr lang="en-US" b="0" i="1" smtClean="0">
                            <a:latin typeface="Cambria Math" panose="02040503050406030204" pitchFamily="18" charset="0"/>
                          </a:rPr>
                        </m:ctrlPr>
                      </m:fPr>
                      <m:num>
                        <m:r>
                          <a:rPr lang="en-US" i="1">
                            <a:latin typeface="Cambria Math" panose="02040503050406030204" pitchFamily="18" charset="0"/>
                          </a:rPr>
                          <m:t>𝑚</m:t>
                        </m:r>
                        <m:r>
                          <a:rPr lang="en-US" i="1">
                            <a:latin typeface="Cambria Math" panose="02040503050406030204" pitchFamily="18" charset="0"/>
                          </a:rPr>
                          <m:t>(</m:t>
                        </m:r>
                        <m:sPre>
                          <m:sPrePr>
                            <m:ctrlPr>
                              <a:rPr lang="en-US" i="1" smtClean="0">
                                <a:latin typeface="Cambria Math" panose="02040503050406030204" pitchFamily="18" charset="0"/>
                              </a:rPr>
                            </m:ctrlPr>
                          </m:sPrePr>
                          <m:sub>
                            <m:r>
                              <a:rPr lang="en-US" b="0" i="1" smtClean="0">
                                <a:latin typeface="Cambria Math" panose="02040503050406030204" pitchFamily="18" charset="0"/>
                              </a:rPr>
                              <m:t>𝑍</m:t>
                            </m:r>
                          </m:sub>
                          <m:sup>
                            <m:r>
                              <a:rPr lang="en-US" b="0" i="1" smtClean="0">
                                <a:latin typeface="Cambria Math" panose="02040503050406030204" pitchFamily="18" charset="0"/>
                              </a:rPr>
                              <m:t>𝐴</m:t>
                            </m:r>
                          </m:sup>
                          <m:e>
                            <m:r>
                              <a:rPr lang="en-US" b="0" i="1" smtClean="0">
                                <a:latin typeface="Cambria Math" panose="02040503050406030204" pitchFamily="18" charset="0"/>
                              </a:rPr>
                              <m:t>𝑋</m:t>
                            </m:r>
                          </m:e>
                        </m:sPre>
                        <m:r>
                          <a:rPr lang="en-US" i="1">
                            <a:latin typeface="Cambria Math" panose="02040503050406030204" pitchFamily="18" charset="0"/>
                          </a:rPr>
                          <m:t>)</m:t>
                        </m:r>
                      </m:num>
                      <m:den>
                        <m:r>
                          <a:rPr lang="en-US" b="0" i="1" smtClean="0">
                            <a:latin typeface="Cambria Math" panose="02040503050406030204" pitchFamily="18" charset="0"/>
                          </a:rPr>
                          <m:t>𝑚</m:t>
                        </m:r>
                        <m:r>
                          <a:rPr lang="en-US" b="0" i="1" smtClean="0">
                            <a:latin typeface="Cambria Math" panose="02040503050406030204" pitchFamily="18" charset="0"/>
                          </a:rPr>
                          <m:t>(</m:t>
                        </m:r>
                        <m:sPre>
                          <m:sPrePr>
                            <m:ctrlPr>
                              <a:rPr lang="en-US" i="1">
                                <a:latin typeface="Cambria Math" panose="02040503050406030204" pitchFamily="18" charset="0"/>
                              </a:rPr>
                            </m:ctrlPr>
                          </m:sPrePr>
                          <m:sub>
                            <m:r>
                              <a:rPr lang="en-US" i="1">
                                <a:latin typeface="Cambria Math" panose="02040503050406030204" pitchFamily="18" charset="0"/>
                              </a:rPr>
                              <m:t>6</m:t>
                            </m:r>
                          </m:sub>
                          <m:sup>
                            <m:r>
                              <a:rPr lang="en-US" i="1">
                                <a:latin typeface="Cambria Math" panose="02040503050406030204" pitchFamily="18" charset="0"/>
                              </a:rPr>
                              <m:t>12</m:t>
                            </m:r>
                          </m:sup>
                          <m:e>
                            <m:r>
                              <a:rPr lang="en-US" i="1">
                                <a:latin typeface="Cambria Math" panose="02040503050406030204" pitchFamily="18" charset="0"/>
                              </a:rPr>
                              <m:t>𝐶</m:t>
                            </m:r>
                          </m:e>
                        </m:sPre>
                        <m:r>
                          <a:rPr lang="en-US" b="0" i="1" smtClean="0">
                            <a:latin typeface="Cambria Math" panose="02040503050406030204" pitchFamily="18" charset="0"/>
                          </a:rPr>
                          <m:t>)</m:t>
                        </m:r>
                      </m:den>
                    </m:f>
                  </m:oMath>
                </a14:m>
                <a:r>
                  <a:rPr lang="en-US" dirty="0"/>
                  <a:t> </a:t>
                </a:r>
              </a:p>
              <a:p>
                <a:r>
                  <a:rPr lang="en-US" dirty="0"/>
                  <a:t>Elements in nature may consist of several isotopes. Each isotope has its own abundance percentage. The atomic weight is then defined as the average atomic weight of the mixture. If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𝑖</m:t>
                        </m:r>
                      </m:sub>
                    </m:sSub>
                  </m:oMath>
                </a14:m>
                <a:r>
                  <a:rPr lang="en-US" dirty="0"/>
                  <a:t> is isotopic abundance in atom percent of isotope </a:t>
                </a:r>
                <a14:m>
                  <m:oMath xmlns:m="http://schemas.openxmlformats.org/officeDocument/2006/math">
                    <m:r>
                      <a:rPr lang="en-US" b="0" i="1" smtClean="0">
                        <a:latin typeface="Cambria Math" panose="02040503050406030204" pitchFamily="18" charset="0"/>
                      </a:rPr>
                      <m:t>𝑖</m:t>
                    </m:r>
                  </m:oMath>
                </a14:m>
                <a:r>
                  <a:rPr lang="en-US" dirty="0"/>
                  <a:t> of mass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𝑀</m:t>
                        </m:r>
                      </m:e>
                      <m:sub>
                        <m:r>
                          <a:rPr lang="en-US" i="1">
                            <a:latin typeface="Cambria Math" panose="02040503050406030204" pitchFamily="18" charset="0"/>
                          </a:rPr>
                          <m:t>𝑖</m:t>
                        </m:r>
                      </m:sub>
                    </m:sSub>
                  </m:oMath>
                </a14:m>
                <a:r>
                  <a:rPr lang="en-US" dirty="0"/>
                  <a:t>, then the atomic weight of the element is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sub>
                          </m:sSub>
                          <m:r>
                            <a:rPr lang="en-US" b="0" i="1" smtClean="0">
                              <a:latin typeface="Cambria Math" panose="02040503050406030204" pitchFamily="18" charset="0"/>
                            </a:rPr>
                            <m:t>/100</m:t>
                          </m:r>
                        </m:e>
                      </m:nary>
                    </m:oMath>
                  </m:oMathPara>
                </a14:m>
                <a:endParaRPr lang="en-US" dirty="0"/>
              </a:p>
              <a:p>
                <a:pPr marL="0" indent="0">
                  <a:buNone/>
                </a:pPr>
                <a:r>
                  <a:rPr lang="en-US" dirty="0"/>
                  <a:t>Example: What is the atomic weight of naturally occurring O if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𝑖</m:t>
                          </m:r>
                        </m:sub>
                        <m:sup/>
                        <m:e>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r>
                            <a:rPr lang="en-US" i="1">
                              <a:latin typeface="Cambria Math" panose="02040503050406030204" pitchFamily="18" charset="0"/>
                            </a:rPr>
                            <m:t>/100</m:t>
                          </m:r>
                        </m:e>
                      </m:nary>
                      <m:r>
                        <a:rPr lang="en-US" b="0" i="0"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m:rPr>
                                  <m:nor/>
                                </m:rPr>
                                <a:rPr lang="en-US" dirty="0"/>
                                <m:t>99.759</m:t>
                              </m:r>
                              <m:r>
                                <m:rPr>
                                  <m:nor/>
                                </m:rPr>
                                <a:rPr lang="en-US" b="0" i="0" dirty="0" smtClean="0"/>
                                <m:t>∗</m:t>
                              </m:r>
                              <m:r>
                                <m:rPr>
                                  <m:nor/>
                                </m:rPr>
                                <a:rPr lang="en-US" dirty="0"/>
                                <m:t>15.99492</m:t>
                              </m:r>
                            </m:e>
                          </m:d>
                          <m:r>
                            <a:rPr lang="en-US" b="0" i="0" smtClean="0">
                              <a:latin typeface="Cambria Math" panose="02040503050406030204" pitchFamily="18" charset="0"/>
                            </a:rPr>
                            <m:t>+</m:t>
                          </m:r>
                          <m:d>
                            <m:dPr>
                              <m:ctrlPr>
                                <a:rPr lang="en-US" b="0" i="1" smtClean="0">
                                  <a:latin typeface="Cambria Math" panose="02040503050406030204" pitchFamily="18" charset="0"/>
                                </a:rPr>
                              </m:ctrlPr>
                            </m:dPr>
                            <m:e>
                              <m:r>
                                <m:rPr>
                                  <m:nor/>
                                </m:rPr>
                                <a:rPr lang="en-US" dirty="0"/>
                                <m:t>0.037</m:t>
                              </m:r>
                              <m:r>
                                <m:rPr>
                                  <m:nor/>
                                </m:rPr>
                                <a:rPr lang="en-US" b="0" i="0" dirty="0" smtClean="0"/>
                                <m:t>∗</m:t>
                              </m:r>
                              <m:r>
                                <m:rPr>
                                  <m:nor/>
                                </m:rPr>
                                <a:rPr lang="en-US" dirty="0"/>
                                <m:t>16.99913</m:t>
                              </m:r>
                            </m:e>
                          </m:d>
                          <m:r>
                            <a:rPr lang="en-US" b="0" i="0" smtClean="0">
                              <a:latin typeface="Cambria Math" panose="02040503050406030204" pitchFamily="18" charset="0"/>
                            </a:rPr>
                            <m:t>+</m:t>
                          </m:r>
                          <m:d>
                            <m:dPr>
                              <m:ctrlPr>
                                <a:rPr lang="en-US" b="0" i="1" smtClean="0">
                                  <a:latin typeface="Cambria Math" panose="02040503050406030204" pitchFamily="18" charset="0"/>
                                </a:rPr>
                              </m:ctrlPr>
                            </m:dPr>
                            <m:e>
                              <m:r>
                                <m:rPr>
                                  <m:nor/>
                                </m:rPr>
                                <a:rPr lang="en-US" dirty="0"/>
                                <m:t>0.204</m:t>
                              </m:r>
                              <m:r>
                                <m:rPr>
                                  <m:nor/>
                                </m:rPr>
                                <a:rPr lang="en-US" b="0" i="0" dirty="0" smtClean="0"/>
                                <m:t>∗</m:t>
                              </m:r>
                              <m:r>
                                <m:rPr>
                                  <m:nor/>
                                </m:rPr>
                                <a:rPr lang="en-US" dirty="0"/>
                                <m:t>17.99916</m:t>
                              </m:r>
                            </m:e>
                          </m:d>
                        </m:num>
                        <m:den>
                          <m:r>
                            <a:rPr lang="en-US" b="0" i="1" smtClean="0">
                              <a:latin typeface="Cambria Math" panose="02040503050406030204" pitchFamily="18" charset="0"/>
                            </a:rPr>
                            <m:t>100</m:t>
                          </m:r>
                        </m:den>
                      </m:f>
                      <m:r>
                        <a:rPr lang="en-US" b="0" i="1" smtClean="0">
                          <a:latin typeface="Cambria Math" panose="02040503050406030204" pitchFamily="18" charset="0"/>
                        </a:rPr>
                        <m:t>=15.99938</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685801" y="872455"/>
                <a:ext cx="10131425" cy="5813571"/>
              </a:xfrm>
              <a:blipFill>
                <a:blip r:embed="rId2"/>
                <a:stretch>
                  <a:fillRect l="-421" t="-1572" r="-482"/>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CB23036E-335A-4CC1-AA1D-D3BEB3C13B04}"/>
              </a:ext>
            </a:extLst>
          </p:cNvPr>
          <p:cNvGraphicFramePr>
            <a:graphicFrameLocks noGrp="1"/>
          </p:cNvGraphicFramePr>
          <p:nvPr>
            <p:extLst>
              <p:ext uri="{D42A27DB-BD31-4B8C-83A1-F6EECF244321}">
                <p14:modId xmlns:p14="http://schemas.microsoft.com/office/powerpoint/2010/main" val="2736899314"/>
              </p:ext>
            </p:extLst>
          </p:nvPr>
        </p:nvGraphicFramePr>
        <p:xfrm>
          <a:off x="1687512" y="4027259"/>
          <a:ext cx="8127999" cy="14782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159193660"/>
                    </a:ext>
                  </a:extLst>
                </a:gridCol>
                <a:gridCol w="2709333">
                  <a:extLst>
                    <a:ext uri="{9D8B030D-6E8A-4147-A177-3AD203B41FA5}">
                      <a16:colId xmlns:a16="http://schemas.microsoft.com/office/drawing/2014/main" val="4228982910"/>
                    </a:ext>
                  </a:extLst>
                </a:gridCol>
                <a:gridCol w="2709333">
                  <a:extLst>
                    <a:ext uri="{9D8B030D-6E8A-4147-A177-3AD203B41FA5}">
                      <a16:colId xmlns:a16="http://schemas.microsoft.com/office/drawing/2014/main" val="1835796055"/>
                    </a:ext>
                  </a:extLst>
                </a:gridCol>
              </a:tblGrid>
              <a:tr h="0">
                <a:tc>
                  <a:txBody>
                    <a:bodyPr/>
                    <a:lstStyle/>
                    <a:p>
                      <a:r>
                        <a:rPr lang="en-US" dirty="0"/>
                        <a:t>Isotope</a:t>
                      </a:r>
                    </a:p>
                  </a:txBody>
                  <a:tcPr/>
                </a:tc>
                <a:tc>
                  <a:txBody>
                    <a:bodyPr/>
                    <a:lstStyle/>
                    <a:p>
                      <a:r>
                        <a:rPr lang="en-US" dirty="0"/>
                        <a:t>Abundance</a:t>
                      </a:r>
                    </a:p>
                  </a:txBody>
                  <a:tcPr/>
                </a:tc>
                <a:tc>
                  <a:txBody>
                    <a:bodyPr/>
                    <a:lstStyle/>
                    <a:p>
                      <a:r>
                        <a:rPr lang="en-US" dirty="0"/>
                        <a:t>Atomic Weight</a:t>
                      </a:r>
                    </a:p>
                  </a:txBody>
                  <a:tcPr/>
                </a:tc>
                <a:extLst>
                  <a:ext uri="{0D108BD9-81ED-4DB2-BD59-A6C34878D82A}">
                    <a16:rowId xmlns:a16="http://schemas.microsoft.com/office/drawing/2014/main" val="1565793887"/>
                  </a:ext>
                </a:extLst>
              </a:tr>
              <a:tr h="370840">
                <a:tc>
                  <a:txBody>
                    <a:bodyPr/>
                    <a:lstStyle/>
                    <a:p>
                      <a:r>
                        <a:rPr lang="en-US" dirty="0"/>
                        <a:t>O-16</a:t>
                      </a:r>
                    </a:p>
                  </a:txBody>
                  <a:tcPr/>
                </a:tc>
                <a:tc>
                  <a:txBody>
                    <a:bodyPr/>
                    <a:lstStyle/>
                    <a:p>
                      <a:r>
                        <a:rPr lang="en-US" dirty="0"/>
                        <a:t>99.759</a:t>
                      </a:r>
                    </a:p>
                  </a:txBody>
                  <a:tcPr/>
                </a:tc>
                <a:tc>
                  <a:txBody>
                    <a:bodyPr/>
                    <a:lstStyle/>
                    <a:p>
                      <a:r>
                        <a:rPr lang="en-US" dirty="0"/>
                        <a:t>15.99492</a:t>
                      </a:r>
                    </a:p>
                  </a:txBody>
                  <a:tcPr/>
                </a:tc>
                <a:extLst>
                  <a:ext uri="{0D108BD9-81ED-4DB2-BD59-A6C34878D82A}">
                    <a16:rowId xmlns:a16="http://schemas.microsoft.com/office/drawing/2014/main" val="354814962"/>
                  </a:ext>
                </a:extLst>
              </a:tr>
              <a:tr h="370840">
                <a:tc>
                  <a:txBody>
                    <a:bodyPr/>
                    <a:lstStyle/>
                    <a:p>
                      <a:r>
                        <a:rPr lang="en-US" dirty="0"/>
                        <a:t>O-17</a:t>
                      </a:r>
                    </a:p>
                  </a:txBody>
                  <a:tcPr/>
                </a:tc>
                <a:tc>
                  <a:txBody>
                    <a:bodyPr/>
                    <a:lstStyle/>
                    <a:p>
                      <a:r>
                        <a:rPr lang="en-US" dirty="0"/>
                        <a:t>0.037</a:t>
                      </a:r>
                    </a:p>
                  </a:txBody>
                  <a:tcPr/>
                </a:tc>
                <a:tc>
                  <a:txBody>
                    <a:bodyPr/>
                    <a:lstStyle/>
                    <a:p>
                      <a:r>
                        <a:rPr lang="en-US" dirty="0"/>
                        <a:t>16.99913</a:t>
                      </a:r>
                    </a:p>
                  </a:txBody>
                  <a:tcPr/>
                </a:tc>
                <a:extLst>
                  <a:ext uri="{0D108BD9-81ED-4DB2-BD59-A6C34878D82A}">
                    <a16:rowId xmlns:a16="http://schemas.microsoft.com/office/drawing/2014/main" val="689171500"/>
                  </a:ext>
                </a:extLst>
              </a:tr>
              <a:tr h="370840">
                <a:tc>
                  <a:txBody>
                    <a:bodyPr/>
                    <a:lstStyle/>
                    <a:p>
                      <a:r>
                        <a:rPr lang="en-US" dirty="0"/>
                        <a:t>O-18</a:t>
                      </a:r>
                    </a:p>
                  </a:txBody>
                  <a:tcPr/>
                </a:tc>
                <a:tc>
                  <a:txBody>
                    <a:bodyPr/>
                    <a:lstStyle/>
                    <a:p>
                      <a:r>
                        <a:rPr lang="en-US" dirty="0"/>
                        <a:t>0.204</a:t>
                      </a:r>
                    </a:p>
                  </a:txBody>
                  <a:tcPr/>
                </a:tc>
                <a:tc>
                  <a:txBody>
                    <a:bodyPr/>
                    <a:lstStyle/>
                    <a:p>
                      <a:r>
                        <a:rPr lang="en-US" dirty="0"/>
                        <a:t>17.99916</a:t>
                      </a:r>
                    </a:p>
                  </a:txBody>
                  <a:tcPr/>
                </a:tc>
                <a:extLst>
                  <a:ext uri="{0D108BD9-81ED-4DB2-BD59-A6C34878D82A}">
                    <a16:rowId xmlns:a16="http://schemas.microsoft.com/office/drawing/2014/main" val="2193301383"/>
                  </a:ext>
                </a:extLst>
              </a:tr>
            </a:tbl>
          </a:graphicData>
        </a:graphic>
      </p:graphicFrame>
    </p:spTree>
    <p:extLst>
      <p:ext uri="{BB962C8B-B14F-4D97-AF65-F5344CB8AC3E}">
        <p14:creationId xmlns:p14="http://schemas.microsoft.com/office/powerpoint/2010/main" val="640271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685800" y="114650"/>
            <a:ext cx="10131425" cy="665527"/>
          </a:xfrm>
        </p:spPr>
        <p:txBody>
          <a:bodyPr/>
          <a:lstStyle/>
          <a:p>
            <a:r>
              <a:rPr lang="en-US" sz="3200" dirty="0"/>
              <a:t>Gram Atomic Weight</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685801" y="872455"/>
                <a:ext cx="10131425" cy="5813571"/>
              </a:xfrm>
            </p:spPr>
            <p:txBody>
              <a:bodyPr/>
              <a:lstStyle/>
              <a:p>
                <a:r>
                  <a:rPr lang="en-US" dirty="0"/>
                  <a:t>Note that on the previous slide, the atomic weight is a ratio of masses and is therefore unitless. </a:t>
                </a:r>
              </a:p>
              <a:p>
                <a:r>
                  <a:rPr lang="en-US" dirty="0"/>
                  <a:t>We define gram atomic weight is the mass, in grams, equal to the atomic weight of the substance. </a:t>
                </a:r>
              </a:p>
              <a:p>
                <a:r>
                  <a:rPr lang="en-US" dirty="0"/>
                  <a:t>Therefore gram atomic weight of C-12 is exactly 12 g for C-12. </a:t>
                </a:r>
              </a:p>
              <a:p>
                <a:r>
                  <a:rPr lang="en-US" dirty="0"/>
                  <a:t>Avogadro’s law: Number of atoms in a mole of substance is constant. For example, if a nuclide has an atomic weight of 24. It follows that individual atoms of this substance are exactly twice as massive as C-12. Then the number of atoms in 24g of this substance should be the same as that in 12 g of C-12. </a:t>
                </a:r>
              </a:p>
              <a:p>
                <a:r>
                  <a:rPr lang="en-US" dirty="0"/>
                  <a:t>This fixed number of atoms is called Avogadro’s number,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𝐴</m:t>
                        </m:r>
                      </m:sub>
                    </m:sSub>
                    <m:r>
                      <a:rPr lang="en-US" b="0" i="1" smtClean="0">
                        <a:latin typeface="Cambria Math" panose="02040503050406030204" pitchFamily="18" charset="0"/>
                      </a:rPr>
                      <m:t>=</m:t>
                    </m:r>
                  </m:oMath>
                </a14:m>
                <a:r>
                  <a:rPr lang="en-US" dirty="0"/>
                  <a:t> 0.6022045</a:t>
                </a:r>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24</m:t>
                        </m:r>
                      </m:sup>
                    </m:sSup>
                  </m:oMath>
                </a14:m>
                <a:r>
                  <a:rPr lang="en-US" b="0" dirty="0"/>
                  <a:t>. </a:t>
                </a:r>
              </a:p>
              <a:p>
                <a:r>
                  <a:rPr lang="en-US" b="0" dirty="0"/>
                  <a:t> Using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𝐴</m:t>
                        </m:r>
                      </m:sub>
                    </m:sSub>
                  </m:oMath>
                </a14:m>
                <a:r>
                  <a:rPr lang="en-US" b="0" dirty="0"/>
                  <a:t>, we can calculate the mass of a single atom. </a:t>
                </a:r>
              </a:p>
              <a:p>
                <a:pPr marL="0" indent="0">
                  <a:buNone/>
                </a:pPr>
                <a:r>
                  <a:rPr lang="en-US" dirty="0"/>
                  <a:t> Example: Find mass of a single atom of C-12. </a:t>
                </a:r>
              </a:p>
              <a:p>
                <a:pPr marL="0" indent="0">
                  <a:buNone/>
                </a:pPr>
                <a:r>
                  <a:rPr lang="en-US" dirty="0"/>
                  <a:t>The weight of a mole of C-12 = 12 g</a:t>
                </a:r>
              </a:p>
              <a:p>
                <a:pPr marL="0" indent="0">
                  <a:buNone/>
                </a:pPr>
                <a:r>
                  <a:rPr lang="en-US" dirty="0"/>
                  <a:t>The number of atoms in a mole =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𝑁</m:t>
                        </m:r>
                      </m:e>
                      <m:sub>
                        <m:r>
                          <a:rPr lang="en-US" b="0" i="1" dirty="0" smtClean="0">
                            <a:latin typeface="Cambria Math" panose="02040503050406030204" pitchFamily="18" charset="0"/>
                          </a:rPr>
                          <m:t>𝐴</m:t>
                        </m:r>
                      </m:sub>
                    </m:sSub>
                  </m:oMath>
                </a14:m>
                <a:endParaRPr lang="en-US" b="0" dirty="0"/>
              </a:p>
              <a:p>
                <a:pPr marL="0" indent="0">
                  <a:buNone/>
                </a:pPr>
                <a:r>
                  <a:rPr lang="en-US" dirty="0"/>
                  <a:t>Then the weight of an atom of C-12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12</m:t>
                        </m:r>
                      </m:num>
                      <m:den>
                        <m:sSub>
                          <m:sSubPr>
                            <m:ctrlPr>
                              <a:rPr lang="en-US" i="1">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𝐴</m:t>
                            </m:r>
                          </m:sub>
                        </m:sSub>
                      </m:den>
                    </m:f>
                    <m:r>
                      <a:rPr lang="en-US" b="0" i="1" smtClean="0">
                        <a:latin typeface="Cambria Math" panose="02040503050406030204" pitchFamily="18" charset="0"/>
                      </a:rPr>
                      <m:t>=1.99268×</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−23</m:t>
                        </m:r>
                      </m:sup>
                    </m:sSup>
                    <m:r>
                      <a:rPr lang="en-US" b="0" i="1" smtClean="0">
                        <a:latin typeface="Cambria Math" panose="02040503050406030204" pitchFamily="18" charset="0"/>
                      </a:rPr>
                      <m:t>𝑔</m:t>
                    </m:r>
                  </m:oMath>
                </a14:m>
                <a:endParaRPr lang="en-US" dirty="0"/>
              </a:p>
            </p:txBody>
          </p:sp>
        </mc:Choice>
        <mc:Fallback>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685801" y="872455"/>
                <a:ext cx="10131425" cy="5813571"/>
              </a:xfrm>
              <a:blipFill>
                <a:blip r:embed="rId2"/>
                <a:stretch>
                  <a:fillRect l="-542"/>
                </a:stretch>
              </a:blipFill>
            </p:spPr>
            <p:txBody>
              <a:bodyPr/>
              <a:lstStyle/>
              <a:p>
                <a:r>
                  <a:rPr lang="en-US">
                    <a:noFill/>
                  </a:rPr>
                  <a:t> </a:t>
                </a:r>
              </a:p>
            </p:txBody>
          </p:sp>
        </mc:Fallback>
      </mc:AlternateContent>
    </p:spTree>
    <p:extLst>
      <p:ext uri="{BB962C8B-B14F-4D97-AF65-F5344CB8AC3E}">
        <p14:creationId xmlns:p14="http://schemas.microsoft.com/office/powerpoint/2010/main" val="1481429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685800" y="114650"/>
            <a:ext cx="10131425" cy="665527"/>
          </a:xfrm>
        </p:spPr>
        <p:txBody>
          <a:bodyPr>
            <a:normAutofit/>
          </a:bodyPr>
          <a:lstStyle/>
          <a:p>
            <a:r>
              <a:rPr lang="en-US" sz="3200" dirty="0"/>
              <a:t>Atomic Mass Unit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685801" y="872455"/>
                <a:ext cx="10131425" cy="5813571"/>
              </a:xfrm>
            </p:spPr>
            <p:txBody>
              <a:bodyPr/>
              <a:lstStyle/>
              <a:p>
                <a:r>
                  <a:rPr lang="en-US" dirty="0"/>
                  <a:t>This is the most natural unit for measuring mass. We define atomic mass unit (</a:t>
                </a:r>
                <a:r>
                  <a:rPr lang="en-US" dirty="0" err="1"/>
                  <a:t>amu</a:t>
                </a:r>
                <a:r>
                  <a:rPr lang="en-US" dirty="0"/>
                  <a:t>) as one-</a:t>
                </a:r>
                <a:r>
                  <a:rPr lang="en-US" dirty="0" err="1"/>
                  <a:t>tweleth</a:t>
                </a:r>
                <a:r>
                  <a:rPr lang="en-US" dirty="0"/>
                  <a:t> of the mass of a neutral carbon atom. Then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1 </m:t>
                      </m:r>
                      <m:r>
                        <a:rPr lang="en-US" b="0" i="1" smtClean="0">
                          <a:latin typeface="Cambria Math" panose="02040503050406030204" pitchFamily="18" charset="0"/>
                        </a:rPr>
                        <m:t>𝑎𝑚𝑢</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−12)</m:t>
                          </m:r>
                        </m:num>
                        <m:den>
                          <m:r>
                            <a:rPr lang="en-US" b="0" i="1" smtClean="0">
                              <a:latin typeface="Cambria Math" panose="02040503050406030204" pitchFamily="18" charset="0"/>
                            </a:rPr>
                            <m:t>12</m:t>
                          </m:r>
                        </m:den>
                      </m:f>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i="1">
                              <a:latin typeface="Cambria Math" panose="02040503050406030204" pitchFamily="18" charset="0"/>
                            </a:rPr>
                            <m:t>1.99268×</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−23</m:t>
                              </m:r>
                            </m:sup>
                          </m:sSup>
                          <m:r>
                            <a:rPr lang="en-US" i="1">
                              <a:latin typeface="Cambria Math" panose="02040503050406030204" pitchFamily="18" charset="0"/>
                            </a:rPr>
                            <m:t>𝑔</m:t>
                          </m:r>
                        </m:num>
                        <m:den>
                          <m:r>
                            <a:rPr lang="en-US" i="1">
                              <a:latin typeface="Cambria Math" panose="02040503050406030204" pitchFamily="18" charset="0"/>
                            </a:rPr>
                            <m:t>12</m:t>
                          </m:r>
                        </m:den>
                      </m:f>
                      <m:r>
                        <a:rPr lang="en-US" b="0" i="1" smtClean="0">
                          <a:latin typeface="Cambria Math" panose="02040503050406030204" pitchFamily="18" charset="0"/>
                        </a:rPr>
                        <m:t>=1.66057×</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−24</m:t>
                          </m:r>
                        </m:sup>
                      </m:sSup>
                      <m:r>
                        <a:rPr lang="en-US" b="0" i="1" smtClean="0">
                          <a:latin typeface="Cambria Math" panose="02040503050406030204" pitchFamily="18" charset="0"/>
                        </a:rPr>
                        <m:t>𝑔</m:t>
                      </m:r>
                    </m:oMath>
                  </m:oMathPara>
                </a14:m>
                <a:endParaRPr lang="en-US" dirty="0"/>
              </a:p>
              <a:p>
                <a:pPr marL="0" indent="0">
                  <a:buNone/>
                </a:pPr>
                <a:r>
                  <a:rPr lang="en-US" dirty="0"/>
                  <a:t>Also, recall from the definition of atomic weight that</a:t>
                </a:r>
              </a:p>
              <a:p>
                <a:pPr marL="0" indent="0">
                  <a:buNone/>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M</m:t>
                      </m:r>
                      <m:d>
                        <m:dPr>
                          <m:ctrlPr>
                            <a:rPr lang="en-US" i="1">
                              <a:latin typeface="Cambria Math" panose="02040503050406030204" pitchFamily="18" charset="0"/>
                            </a:rPr>
                          </m:ctrlPr>
                        </m:dPr>
                        <m:e>
                          <m:sPre>
                            <m:sPrePr>
                              <m:ctrlPr>
                                <a:rPr lang="en-US" i="1">
                                  <a:latin typeface="Cambria Math" panose="02040503050406030204" pitchFamily="18" charset="0"/>
                                </a:rPr>
                              </m:ctrlPr>
                            </m:sPrePr>
                            <m:sub>
                              <m:r>
                                <a:rPr lang="en-US" i="1">
                                  <a:latin typeface="Cambria Math" panose="02040503050406030204" pitchFamily="18" charset="0"/>
                                </a:rPr>
                                <m:t>𝑍</m:t>
                              </m:r>
                            </m:sub>
                            <m:sup>
                              <m:r>
                                <a:rPr lang="en-US" i="1">
                                  <a:latin typeface="Cambria Math" panose="02040503050406030204" pitchFamily="18" charset="0"/>
                                </a:rPr>
                                <m:t>𝐴</m:t>
                              </m:r>
                            </m:sup>
                            <m:e>
                              <m:r>
                                <a:rPr lang="en-US" i="1">
                                  <a:latin typeface="Cambria Math" panose="02040503050406030204" pitchFamily="18" charset="0"/>
                                </a:rPr>
                                <m:t>𝑋</m:t>
                              </m:r>
                            </m:e>
                          </m:sPre>
                        </m:e>
                      </m:d>
                      <m:r>
                        <a:rPr lang="en-US" i="1">
                          <a:latin typeface="Cambria Math" panose="02040503050406030204" pitchFamily="18" charset="0"/>
                        </a:rPr>
                        <m:t>=12×</m:t>
                      </m:r>
                      <m:f>
                        <m:fPr>
                          <m:ctrlPr>
                            <a:rPr lang="en-US" i="1">
                              <a:latin typeface="Cambria Math" panose="02040503050406030204" pitchFamily="18" charset="0"/>
                            </a:rPr>
                          </m:ctrlPr>
                        </m:fPr>
                        <m:num>
                          <m:r>
                            <a:rPr lang="en-US" i="1">
                              <a:latin typeface="Cambria Math" panose="02040503050406030204" pitchFamily="18" charset="0"/>
                            </a:rPr>
                            <m:t>𝑚</m:t>
                          </m:r>
                          <m:r>
                            <a:rPr lang="en-US" i="1">
                              <a:latin typeface="Cambria Math" panose="02040503050406030204" pitchFamily="18" charset="0"/>
                            </a:rPr>
                            <m:t>(</m:t>
                          </m:r>
                          <m:sPre>
                            <m:sPrePr>
                              <m:ctrlPr>
                                <a:rPr lang="en-US" i="1">
                                  <a:latin typeface="Cambria Math" panose="02040503050406030204" pitchFamily="18" charset="0"/>
                                </a:rPr>
                              </m:ctrlPr>
                            </m:sPrePr>
                            <m:sub>
                              <m:r>
                                <a:rPr lang="en-US" i="1">
                                  <a:latin typeface="Cambria Math" panose="02040503050406030204" pitchFamily="18" charset="0"/>
                                </a:rPr>
                                <m:t>𝑍</m:t>
                              </m:r>
                            </m:sub>
                            <m:sup>
                              <m:r>
                                <a:rPr lang="en-US" i="1">
                                  <a:latin typeface="Cambria Math" panose="02040503050406030204" pitchFamily="18" charset="0"/>
                                </a:rPr>
                                <m:t>𝐴</m:t>
                              </m:r>
                            </m:sup>
                            <m:e>
                              <m:r>
                                <a:rPr lang="en-US" i="1">
                                  <a:latin typeface="Cambria Math" panose="02040503050406030204" pitchFamily="18" charset="0"/>
                                </a:rPr>
                                <m:t>𝑋</m:t>
                              </m:r>
                            </m:e>
                          </m:sPre>
                          <m:r>
                            <a:rPr lang="en-US" i="1">
                              <a:latin typeface="Cambria Math" panose="02040503050406030204" pitchFamily="18" charset="0"/>
                            </a:rPr>
                            <m:t>)</m:t>
                          </m:r>
                        </m:num>
                        <m:den>
                          <m:r>
                            <a:rPr lang="en-US" i="1">
                              <a:latin typeface="Cambria Math" panose="02040503050406030204" pitchFamily="18" charset="0"/>
                            </a:rPr>
                            <m:t>𝑚</m:t>
                          </m:r>
                          <m:r>
                            <a:rPr lang="en-US" i="1">
                              <a:latin typeface="Cambria Math" panose="02040503050406030204" pitchFamily="18" charset="0"/>
                            </a:rPr>
                            <m:t>(</m:t>
                          </m:r>
                          <m:sPre>
                            <m:sPrePr>
                              <m:ctrlPr>
                                <a:rPr lang="en-US" i="1">
                                  <a:latin typeface="Cambria Math" panose="02040503050406030204" pitchFamily="18" charset="0"/>
                                </a:rPr>
                              </m:ctrlPr>
                            </m:sPrePr>
                            <m:sub>
                              <m:r>
                                <a:rPr lang="en-US" i="1">
                                  <a:latin typeface="Cambria Math" panose="02040503050406030204" pitchFamily="18" charset="0"/>
                                </a:rPr>
                                <m:t>6</m:t>
                              </m:r>
                            </m:sub>
                            <m:sup>
                              <m:r>
                                <a:rPr lang="en-US" i="1">
                                  <a:latin typeface="Cambria Math" panose="02040503050406030204" pitchFamily="18" charset="0"/>
                                </a:rPr>
                                <m:t>12</m:t>
                              </m:r>
                            </m:sup>
                            <m:e>
                              <m:r>
                                <a:rPr lang="en-US" i="1">
                                  <a:latin typeface="Cambria Math" panose="02040503050406030204" pitchFamily="18" charset="0"/>
                                </a:rPr>
                                <m:t>𝐶</m:t>
                              </m:r>
                            </m:e>
                          </m:sPre>
                          <m:r>
                            <a:rPr lang="en-US" i="1">
                              <a:latin typeface="Cambria Math" panose="02040503050406030204" pitchFamily="18" charset="0"/>
                            </a:rPr>
                            <m:t>)</m:t>
                          </m:r>
                        </m:den>
                      </m:f>
                    </m:oMath>
                  </m:oMathPara>
                </a14:m>
                <a:endParaRPr lang="en-US" dirty="0"/>
              </a:p>
              <a:p>
                <a:pPr marL="0" indent="0">
                  <a:buNone/>
                </a:pPr>
                <a:r>
                  <a:rPr lang="en-US" dirty="0"/>
                  <a:t>Then,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d>
                        <m:dPr>
                          <m:ctrlPr>
                            <a:rPr lang="en-US" i="1">
                              <a:latin typeface="Cambria Math" panose="02040503050406030204" pitchFamily="18" charset="0"/>
                            </a:rPr>
                          </m:ctrlPr>
                        </m:dPr>
                        <m:e>
                          <m:sPre>
                            <m:sPrePr>
                              <m:ctrlPr>
                                <a:rPr lang="en-US" i="1">
                                  <a:latin typeface="Cambria Math" panose="02040503050406030204" pitchFamily="18" charset="0"/>
                                </a:rPr>
                              </m:ctrlPr>
                            </m:sPrePr>
                            <m:sub>
                              <m:r>
                                <a:rPr lang="en-US" i="1">
                                  <a:latin typeface="Cambria Math" panose="02040503050406030204" pitchFamily="18" charset="0"/>
                                </a:rPr>
                                <m:t>𝑍</m:t>
                              </m:r>
                            </m:sub>
                            <m:sup>
                              <m:r>
                                <a:rPr lang="en-US" i="1">
                                  <a:latin typeface="Cambria Math" panose="02040503050406030204" pitchFamily="18" charset="0"/>
                                </a:rPr>
                                <m:t>𝐴</m:t>
                              </m:r>
                            </m:sup>
                            <m:e>
                              <m:r>
                                <a:rPr lang="en-US" i="1">
                                  <a:latin typeface="Cambria Math" panose="02040503050406030204" pitchFamily="18" charset="0"/>
                                </a:rPr>
                                <m:t>𝑋</m:t>
                              </m:r>
                            </m:e>
                          </m:sPre>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𝑀</m:t>
                          </m:r>
                          <m:r>
                            <a:rPr lang="en-US" i="1">
                              <a:latin typeface="Cambria Math" panose="02040503050406030204" pitchFamily="18" charset="0"/>
                            </a:rPr>
                            <m:t>(</m:t>
                          </m:r>
                          <m:sPre>
                            <m:sPrePr>
                              <m:ctrlPr>
                                <a:rPr lang="en-US" i="1">
                                  <a:latin typeface="Cambria Math" panose="02040503050406030204" pitchFamily="18" charset="0"/>
                                </a:rPr>
                              </m:ctrlPr>
                            </m:sPrePr>
                            <m:sub>
                              <m:r>
                                <a:rPr lang="en-US" i="1">
                                  <a:latin typeface="Cambria Math" panose="02040503050406030204" pitchFamily="18" charset="0"/>
                                </a:rPr>
                                <m:t>𝑍</m:t>
                              </m:r>
                            </m:sub>
                            <m:sup>
                              <m:r>
                                <a:rPr lang="en-US" i="1">
                                  <a:latin typeface="Cambria Math" panose="02040503050406030204" pitchFamily="18" charset="0"/>
                                </a:rPr>
                                <m:t>𝐴</m:t>
                              </m:r>
                            </m:sup>
                            <m:e>
                              <m:r>
                                <a:rPr lang="en-US" i="1">
                                  <a:latin typeface="Cambria Math" panose="02040503050406030204" pitchFamily="18" charset="0"/>
                                </a:rPr>
                                <m:t>𝑋</m:t>
                              </m:r>
                            </m:e>
                          </m:sPre>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sPre>
                            <m:sPrePr>
                              <m:ctrlPr>
                                <a:rPr lang="en-US" i="1">
                                  <a:latin typeface="Cambria Math" panose="02040503050406030204" pitchFamily="18" charset="0"/>
                                </a:rPr>
                              </m:ctrlPr>
                            </m:sPrePr>
                            <m:sub>
                              <m:r>
                                <a:rPr lang="en-US" i="1">
                                  <a:latin typeface="Cambria Math" panose="02040503050406030204" pitchFamily="18" charset="0"/>
                                </a:rPr>
                                <m:t>6</m:t>
                              </m:r>
                            </m:sub>
                            <m:sup>
                              <m:r>
                                <a:rPr lang="en-US" i="1">
                                  <a:latin typeface="Cambria Math" panose="02040503050406030204" pitchFamily="18" charset="0"/>
                                </a:rPr>
                                <m:t>12</m:t>
                              </m:r>
                            </m:sup>
                            <m:e>
                              <m:r>
                                <a:rPr lang="en-US" i="1">
                                  <a:latin typeface="Cambria Math" panose="02040503050406030204" pitchFamily="18" charset="0"/>
                                </a:rPr>
                                <m:t>𝐶</m:t>
                              </m:r>
                            </m:e>
                          </m:sPre>
                          <m:r>
                            <a:rPr lang="en-US" i="1">
                              <a:latin typeface="Cambria Math" panose="02040503050406030204" pitchFamily="18" charset="0"/>
                            </a:rPr>
                            <m:t>)</m:t>
                          </m:r>
                        </m:num>
                        <m:den>
                          <m:r>
                            <a:rPr lang="en-US" b="0" i="1" smtClean="0">
                              <a:latin typeface="Cambria Math" panose="02040503050406030204" pitchFamily="18" charset="0"/>
                            </a:rPr>
                            <m:t>12</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𝑀</m:t>
                          </m:r>
                          <m:r>
                            <a:rPr lang="en-US" i="1">
                              <a:latin typeface="Cambria Math" panose="02040503050406030204" pitchFamily="18" charset="0"/>
                            </a:rPr>
                            <m:t>(</m:t>
                          </m:r>
                          <m:sPre>
                            <m:sPrePr>
                              <m:ctrlPr>
                                <a:rPr lang="en-US" i="1">
                                  <a:latin typeface="Cambria Math" panose="02040503050406030204" pitchFamily="18" charset="0"/>
                                </a:rPr>
                              </m:ctrlPr>
                            </m:sPrePr>
                            <m:sub>
                              <m:r>
                                <a:rPr lang="en-US" i="1">
                                  <a:latin typeface="Cambria Math" panose="02040503050406030204" pitchFamily="18" charset="0"/>
                                </a:rPr>
                                <m:t>𝑍</m:t>
                              </m:r>
                            </m:sub>
                            <m:sup>
                              <m:r>
                                <a:rPr lang="en-US" i="1">
                                  <a:latin typeface="Cambria Math" panose="02040503050406030204" pitchFamily="18" charset="0"/>
                                </a:rPr>
                                <m:t>𝐴</m:t>
                              </m:r>
                            </m:sup>
                            <m:e>
                              <m:r>
                                <a:rPr lang="en-US" i="1">
                                  <a:latin typeface="Cambria Math" panose="02040503050406030204" pitchFamily="18" charset="0"/>
                                </a:rPr>
                                <m:t>𝑋</m:t>
                              </m:r>
                            </m:e>
                          </m:sPre>
                          <m:r>
                            <a:rPr lang="en-US" i="1">
                              <a:latin typeface="Cambria Math" panose="02040503050406030204" pitchFamily="18" charset="0"/>
                            </a:rPr>
                            <m:t>)×</m:t>
                          </m:r>
                          <m:r>
                            <a:rPr lang="en-US" b="0" i="1" smtClean="0">
                              <a:latin typeface="Cambria Math" panose="02040503050406030204" pitchFamily="18" charset="0"/>
                            </a:rPr>
                            <m:t>12</m:t>
                          </m:r>
                        </m:num>
                        <m:den>
                          <m:r>
                            <a:rPr lang="en-US" i="1">
                              <a:latin typeface="Cambria Math" panose="02040503050406030204" pitchFamily="18" charset="0"/>
                            </a:rPr>
                            <m:t>12</m:t>
                          </m:r>
                        </m:den>
                      </m:f>
                      <m:r>
                        <a:rPr lang="en-US" b="0" i="1" smtClean="0">
                          <a:latin typeface="Cambria Math" panose="02040503050406030204" pitchFamily="18" charset="0"/>
                        </a:rPr>
                        <m:t>=</m:t>
                      </m:r>
                      <m:r>
                        <a:rPr lang="en-US" i="1">
                          <a:latin typeface="Cambria Math" panose="02040503050406030204" pitchFamily="18" charset="0"/>
                        </a:rPr>
                        <m:t>𝑀</m:t>
                      </m:r>
                      <m:d>
                        <m:dPr>
                          <m:ctrlPr>
                            <a:rPr lang="en-US" i="1">
                              <a:latin typeface="Cambria Math" panose="02040503050406030204" pitchFamily="18" charset="0"/>
                            </a:rPr>
                          </m:ctrlPr>
                        </m:dPr>
                        <m:e>
                          <m:sPre>
                            <m:sPrePr>
                              <m:ctrlPr>
                                <a:rPr lang="en-US" i="1">
                                  <a:latin typeface="Cambria Math" panose="02040503050406030204" pitchFamily="18" charset="0"/>
                                </a:rPr>
                              </m:ctrlPr>
                            </m:sPrePr>
                            <m:sub>
                              <m:r>
                                <a:rPr lang="en-US" i="1">
                                  <a:latin typeface="Cambria Math" panose="02040503050406030204" pitchFamily="18" charset="0"/>
                                </a:rPr>
                                <m:t>𝑍</m:t>
                              </m:r>
                            </m:sub>
                            <m:sup>
                              <m:r>
                                <a:rPr lang="en-US" i="1">
                                  <a:latin typeface="Cambria Math" panose="02040503050406030204" pitchFamily="18" charset="0"/>
                                </a:rPr>
                                <m:t>𝐴</m:t>
                              </m:r>
                            </m:sup>
                            <m:e>
                              <m:r>
                                <a:rPr lang="en-US" i="1">
                                  <a:latin typeface="Cambria Math" panose="02040503050406030204" pitchFamily="18" charset="0"/>
                                </a:rPr>
                                <m:t>𝑋</m:t>
                              </m:r>
                            </m:e>
                          </m:sPre>
                        </m:e>
                      </m:d>
                      <m:r>
                        <a:rPr lang="en-US" b="0" i="1" smtClean="0">
                          <a:latin typeface="Cambria Math" panose="02040503050406030204" pitchFamily="18" charset="0"/>
                        </a:rPr>
                        <m:t> </m:t>
                      </m:r>
                      <m:r>
                        <a:rPr lang="en-US" b="0" i="1" smtClean="0">
                          <a:latin typeface="Cambria Math" panose="02040503050406030204" pitchFamily="18" charset="0"/>
                        </a:rPr>
                        <m:t>𝑎𝑚𝑢</m:t>
                      </m:r>
                    </m:oMath>
                  </m:oMathPara>
                </a14:m>
                <a:endParaRPr lang="en-US" dirty="0"/>
              </a:p>
              <a:p>
                <a:pPr marL="0" indent="0">
                  <a:buNone/>
                </a:pPr>
                <a:r>
                  <a:rPr lang="en-US" dirty="0"/>
                  <a:t>So mass of any atom in </a:t>
                </a:r>
                <a:r>
                  <a:rPr lang="en-US" dirty="0" err="1"/>
                  <a:t>amu</a:t>
                </a:r>
                <a:r>
                  <a:rPr lang="en-US" dirty="0"/>
                  <a:t> is numerical equal to atomic weight of that particular atom.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685801" y="872455"/>
                <a:ext cx="10131425" cy="5813571"/>
              </a:xfrm>
              <a:blipFill>
                <a:blip r:embed="rId2"/>
                <a:stretch>
                  <a:fillRect l="-542"/>
                </a:stretch>
              </a:blipFill>
            </p:spPr>
            <p:txBody>
              <a:bodyPr/>
              <a:lstStyle/>
              <a:p>
                <a:r>
                  <a:rPr lang="en-US">
                    <a:noFill/>
                  </a:rPr>
                  <a:t> </a:t>
                </a:r>
              </a:p>
            </p:txBody>
          </p:sp>
        </mc:Fallback>
      </mc:AlternateContent>
    </p:spTree>
    <p:extLst>
      <p:ext uri="{BB962C8B-B14F-4D97-AF65-F5344CB8AC3E}">
        <p14:creationId xmlns:p14="http://schemas.microsoft.com/office/powerpoint/2010/main" val="371898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685800" y="114650"/>
            <a:ext cx="10131425" cy="665527"/>
          </a:xfrm>
        </p:spPr>
        <p:txBody>
          <a:bodyPr>
            <a:normAutofit/>
          </a:bodyPr>
          <a:lstStyle/>
          <a:p>
            <a:r>
              <a:rPr lang="en-US" sz="3200" dirty="0"/>
              <a:t>Mass and energy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685801" y="872455"/>
                <a:ext cx="10131425" cy="5813571"/>
              </a:xfrm>
            </p:spPr>
            <p:txBody>
              <a:bodyPr>
                <a:normAutofit fontScale="92500"/>
              </a:bodyPr>
              <a:lstStyle/>
              <a:p>
                <a:r>
                  <a:rPr lang="en-US" dirty="0"/>
                  <a:t>Einstein’s theory of relativity states that mass and energy are equivalent and convertible. The complete annihilation of a particle of rest mass,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0</m:t>
                        </m:r>
                      </m:sub>
                    </m:sSub>
                  </m:oMath>
                </a14:m>
                <a:r>
                  <a:rPr lang="en-US" dirty="0"/>
                  <a:t>, releases an amount of energy,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0</m:t>
                        </m:r>
                      </m:sub>
                    </m:sSub>
                  </m:oMath>
                </a14:m>
                <a:r>
                  <a:rPr lang="en-US" dirty="0"/>
                  <a:t> (call this rest mass energy), where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0</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2</m:t>
                          </m:r>
                        </m:sup>
                      </m:sSup>
                    </m:oMath>
                  </m:oMathPara>
                </a14:m>
                <a:endParaRPr lang="en-US" dirty="0"/>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=2.9979×</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10</m:t>
                        </m:r>
                      </m:sup>
                    </m:sSup>
                    <m:r>
                      <a:rPr lang="en-US" b="0" i="1" smtClean="0">
                        <a:latin typeface="Cambria Math" panose="02040503050406030204" pitchFamily="18" charset="0"/>
                      </a:rPr>
                      <m:t>𝑐𝑚</m:t>
                    </m:r>
                    <m:r>
                      <a:rPr lang="en-US" b="0" i="1" smtClean="0">
                        <a:latin typeface="Cambria Math" panose="02040503050406030204" pitchFamily="18" charset="0"/>
                      </a:rPr>
                      <m:t>/</m:t>
                    </m:r>
                    <m:r>
                      <a:rPr lang="en-US" b="0" i="1" smtClean="0">
                        <a:latin typeface="Cambria Math" panose="02040503050406030204" pitchFamily="18" charset="0"/>
                      </a:rPr>
                      <m:t>𝑠</m:t>
                    </m:r>
                  </m:oMath>
                </a14:m>
                <a:r>
                  <a:rPr lang="en-US" dirty="0"/>
                  <a:t> is the speed of light.</a:t>
                </a:r>
              </a:p>
              <a:p>
                <a:endParaRPr lang="en-US" dirty="0"/>
              </a:p>
              <a:p>
                <a:pPr marL="0" indent="0">
                  <a:buNone/>
                </a:pPr>
                <a:r>
                  <a:rPr lang="en-US" dirty="0"/>
                  <a:t>Example: How much energy does annihilation of 1g of matter lead to?</a:t>
                </a:r>
              </a:p>
              <a:p>
                <a:pPr marL="0" indent="0" algn="ctr">
                  <a:buNone/>
                </a:pP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2.9979×</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10</m:t>
                                </m:r>
                              </m:sup>
                            </m:sSup>
                          </m:e>
                        </m:d>
                      </m:e>
                      <m:sup>
                        <m:r>
                          <a:rPr lang="en-US" b="0" i="1" smtClean="0">
                            <a:latin typeface="Cambria Math" panose="02040503050406030204" pitchFamily="18" charset="0"/>
                          </a:rPr>
                          <m:t>2</m:t>
                        </m:r>
                      </m:sup>
                    </m:sSup>
                    <m:r>
                      <a:rPr lang="en-US" b="0" i="1" smtClean="0">
                        <a:latin typeface="Cambria Math" panose="02040503050406030204" pitchFamily="18" charset="0"/>
                      </a:rPr>
                      <m:t>=8.9874×</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20</m:t>
                        </m:r>
                      </m:sup>
                    </m:sSup>
                    <m:r>
                      <a:rPr lang="en-US" b="0" i="1" smtClean="0">
                        <a:latin typeface="Cambria Math" panose="02040503050406030204" pitchFamily="18" charset="0"/>
                      </a:rPr>
                      <m:t>𝑒𝑟𝑔𝑠</m:t>
                    </m:r>
                    <m:r>
                      <a:rPr lang="en-US" b="0" i="1" smtClean="0">
                        <a:latin typeface="Cambria Math" panose="02040503050406030204" pitchFamily="18" charset="0"/>
                      </a:rPr>
                      <m:t>=8.9874×</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13</m:t>
                        </m:r>
                      </m:sup>
                    </m:sSup>
                    <m:r>
                      <a:rPr lang="en-US" b="0" i="1" smtClean="0">
                        <a:latin typeface="Cambria Math" panose="02040503050406030204" pitchFamily="18" charset="0"/>
                      </a:rPr>
                      <m:t>𝐽</m:t>
                    </m:r>
                  </m:oMath>
                </a14:m>
                <a:r>
                  <a:rPr lang="en-US" dirty="0"/>
                  <a:t> </a:t>
                </a:r>
              </a:p>
              <a:p>
                <a:pPr marL="0" indent="0">
                  <a:buNone/>
                </a:pPr>
                <a:r>
                  <a:rPr lang="en-US" dirty="0"/>
                  <a:t>That is a lot of energy ~ 25,000,000 kWh.</a:t>
                </a:r>
              </a:p>
              <a:p>
                <a:r>
                  <a:rPr lang="en-US" dirty="0"/>
                  <a:t>More commonly used unit is electron volt – eV. This is the increase in kinetic energy of an electron when it falls through electrical potential of one volt. This is charge of electron multiplied with potential drop:</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1 </m:t>
                      </m:r>
                      <m:r>
                        <a:rPr lang="en-US" b="0" i="1" smtClean="0">
                          <a:latin typeface="Cambria Math" panose="02040503050406030204" pitchFamily="18" charset="0"/>
                        </a:rPr>
                        <m:t>𝑒𝑉</m:t>
                      </m:r>
                      <m:r>
                        <a:rPr lang="en-US" b="0" i="1" smtClean="0">
                          <a:latin typeface="Cambria Math" panose="02040503050406030204" pitchFamily="18" charset="0"/>
                        </a:rPr>
                        <m:t>=1.60219×</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−19</m:t>
                          </m:r>
                        </m:sup>
                      </m:sSup>
                      <m:r>
                        <a:rPr lang="en-US" b="0" i="1" smtClean="0">
                          <a:latin typeface="Cambria Math" panose="02040503050406030204" pitchFamily="18" charset="0"/>
                        </a:rPr>
                        <m:t>𝐶</m:t>
                      </m:r>
                      <m:r>
                        <a:rPr lang="en-US" b="0" i="1" smtClean="0">
                          <a:latin typeface="Cambria Math" panose="02040503050406030204" pitchFamily="18" charset="0"/>
                        </a:rPr>
                        <m:t>×1</m:t>
                      </m:r>
                      <m:r>
                        <a:rPr lang="en-US" b="0" i="1" smtClean="0">
                          <a:latin typeface="Cambria Math" panose="02040503050406030204" pitchFamily="18" charset="0"/>
                        </a:rPr>
                        <m:t>𝑉</m:t>
                      </m:r>
                      <m:r>
                        <a:rPr lang="en-US" b="0" i="1" smtClean="0">
                          <a:latin typeface="Cambria Math" panose="02040503050406030204" pitchFamily="18" charset="0"/>
                        </a:rPr>
                        <m:t>=1.60219×</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−19</m:t>
                          </m:r>
                        </m:sup>
                      </m:sSup>
                      <m:r>
                        <a:rPr lang="en-US" b="0" i="1" smtClean="0">
                          <a:latin typeface="Cambria Math" panose="02040503050406030204" pitchFamily="18" charset="0"/>
                        </a:rPr>
                        <m:t>𝐽</m:t>
                      </m:r>
                    </m:oMath>
                  </m:oMathPara>
                </a14:m>
                <a:endParaRPr lang="en-US" dirty="0"/>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𝑀𝑒𝑉</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6</m:t>
                          </m:r>
                        </m:sup>
                      </m:sSup>
                      <m:r>
                        <a:rPr lang="en-US" b="0" i="1" smtClean="0">
                          <a:latin typeface="Cambria Math" panose="02040503050406030204" pitchFamily="18" charset="0"/>
                        </a:rPr>
                        <m:t>𝑒𝑉</m:t>
                      </m:r>
                      <m:r>
                        <a:rPr lang="en-US" b="0" i="1" smtClean="0">
                          <a:latin typeface="Cambria Math" panose="02040503050406030204" pitchFamily="18" charset="0"/>
                        </a:rPr>
                        <m:t>, 1</m:t>
                      </m:r>
                      <m:r>
                        <a:rPr lang="en-US" b="0" i="1" smtClean="0">
                          <a:latin typeface="Cambria Math" panose="02040503050406030204" pitchFamily="18" charset="0"/>
                        </a:rPr>
                        <m:t>𝑘𝑒𝑉</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3</m:t>
                          </m:r>
                        </m:sup>
                      </m:sSup>
                      <m:r>
                        <a:rPr lang="en-US" b="0" i="1" smtClean="0">
                          <a:latin typeface="Cambria Math" panose="02040503050406030204" pitchFamily="18" charset="0"/>
                        </a:rPr>
                        <m:t>𝑒𝑉</m:t>
                      </m:r>
                    </m:oMath>
                  </m:oMathPara>
                </a14:m>
                <a:endParaRPr lang="en-US" dirty="0"/>
              </a:p>
              <a:p>
                <a:pPr marL="457200" lvl="1" indent="0">
                  <a:buNone/>
                </a:pPr>
                <a:r>
                  <a:rPr lang="en-US" sz="2000" b="1" dirty="0"/>
                  <a:t>Homework Question (10 points)</a:t>
                </a:r>
                <a:r>
                  <a:rPr lang="en-US" sz="2000" dirty="0"/>
                  <a:t>: Calculate the rest mass energy of an electron, proton, neutron and photon</a:t>
                </a:r>
                <a:r>
                  <a:rPr lang="en-US" dirty="0"/>
                  <a:t>.</a:t>
                </a:r>
              </a:p>
              <a:p>
                <a:pPr marL="457200" lvl="1" indent="0">
                  <a:buNone/>
                </a:pPr>
                <a:r>
                  <a:rPr lang="en-US" sz="2000" b="1" dirty="0"/>
                  <a:t>Homework Question (10 points)</a:t>
                </a:r>
                <a:r>
                  <a:rPr lang="en-US" sz="2000" dirty="0"/>
                  <a:t>: Calculate the energy equivalent of one atomic mass unit.</a:t>
                </a:r>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73F9FF2F-6DD7-4C93-9017-969C92460715}"/>
                  </a:ext>
                </a:extLst>
              </p:cNvPr>
              <p:cNvSpPr>
                <a:spLocks noGrp="1" noRot="1" noChangeAspect="1" noMove="1" noResize="1" noEditPoints="1" noAdjustHandles="1" noChangeArrowheads="1" noChangeShapeType="1" noTextEdit="1"/>
              </p:cNvSpPr>
              <p:nvPr>
                <p:ph idx="1"/>
              </p:nvPr>
            </p:nvSpPr>
            <p:spPr>
              <a:xfrm>
                <a:off x="685801" y="872455"/>
                <a:ext cx="10131425" cy="5813571"/>
              </a:xfrm>
              <a:blipFill>
                <a:blip r:embed="rId2"/>
                <a:stretch>
                  <a:fillRect l="-421" r="-903"/>
                </a:stretch>
              </a:blipFill>
            </p:spPr>
            <p:txBody>
              <a:bodyPr/>
              <a:lstStyle/>
              <a:p>
                <a:r>
                  <a:rPr lang="en-US">
                    <a:noFill/>
                  </a:rPr>
                  <a:t> </a:t>
                </a:r>
              </a:p>
            </p:txBody>
          </p:sp>
        </mc:Fallback>
      </mc:AlternateContent>
    </p:spTree>
    <p:extLst>
      <p:ext uri="{BB962C8B-B14F-4D97-AF65-F5344CB8AC3E}">
        <p14:creationId xmlns:p14="http://schemas.microsoft.com/office/powerpoint/2010/main" val="19855984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1064</TotalTime>
  <Words>2116</Words>
  <Application>Microsoft Office PowerPoint</Application>
  <PresentationFormat>Widescreen</PresentationFormat>
  <Paragraphs>158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Celestial</vt:lpstr>
      <vt:lpstr>AME 480/580 Introduction to nuclear engineering</vt:lpstr>
      <vt:lpstr>First things first…</vt:lpstr>
      <vt:lpstr>The basics – outline </vt:lpstr>
      <vt:lpstr>Fundamental Particles</vt:lpstr>
      <vt:lpstr>Structure of an atom</vt:lpstr>
      <vt:lpstr>Atomic and molecular Weight</vt:lpstr>
      <vt:lpstr>Gram Atomic Weight</vt:lpstr>
      <vt:lpstr>Atomic Mass Unit</vt:lpstr>
      <vt:lpstr>Mass and energy</vt:lpstr>
      <vt:lpstr>Mass of a particle in motion</vt:lpstr>
      <vt:lpstr>Energy of photons</vt:lpstr>
      <vt:lpstr>Nuclear reactions</vt:lpstr>
      <vt:lpstr>Conservation of charge and nucleons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 480/580 Introduction to nuclear engineering</dc:title>
  <dc:creator>japan patel</dc:creator>
  <cp:lastModifiedBy>Japan Ketan Patel</cp:lastModifiedBy>
  <cp:revision>205</cp:revision>
  <dcterms:created xsi:type="dcterms:W3CDTF">2018-01-11T20:43:24Z</dcterms:created>
  <dcterms:modified xsi:type="dcterms:W3CDTF">2018-01-15T15:31:47Z</dcterms:modified>
</cp:coreProperties>
</file>