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7" r:id="rId4"/>
    <p:sldId id="258" r:id="rId5"/>
    <p:sldId id="259" r:id="rId6"/>
    <p:sldId id="260" r:id="rId7"/>
    <p:sldId id="261" r:id="rId8"/>
    <p:sldId id="263" r:id="rId9"/>
    <p:sldId id="262" r:id="rId10"/>
    <p:sldId id="264" r:id="rId11"/>
    <p:sldId id="265" r:id="rId12"/>
    <p:sldId id="266" r:id="rId13"/>
    <p:sldId id="279" r:id="rId14"/>
    <p:sldId id="267" r:id="rId15"/>
    <p:sldId id="268"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419BA32-4E01-4886-B2DE-2C9F0E633DCD}" type="datetimeFigureOut">
              <a:rPr lang="en-US" smtClean="0"/>
              <a:t>1/17/2018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317098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19BA32-4E01-4886-B2DE-2C9F0E633DCD}"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414485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9BA32-4E01-4886-B2DE-2C9F0E633DCD}"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467415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9BA32-4E01-4886-B2DE-2C9F0E633DCD}"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714680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9BA32-4E01-4886-B2DE-2C9F0E633DCD}"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412998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9BA32-4E01-4886-B2DE-2C9F0E633DCD}"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4226849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9BA32-4E01-4886-B2DE-2C9F0E633DCD}"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1259669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9BA32-4E01-4886-B2DE-2C9F0E633DCD}"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BEBC-7516-4BD0-A3E1-5C503808556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142130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9BA32-4E01-4886-B2DE-2C9F0E633DCD}"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160027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9BA32-4E01-4886-B2DE-2C9F0E633DCD}"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86125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9BA32-4E01-4886-B2DE-2C9F0E633DCD}"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353950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19BA32-4E01-4886-B2DE-2C9F0E633DCD}"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310768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9BA32-4E01-4886-B2DE-2C9F0E633DCD}"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381251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19BA32-4E01-4886-B2DE-2C9F0E633DCD}"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187121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419BA32-4E01-4886-B2DE-2C9F0E633DCD}"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427729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19BA32-4E01-4886-B2DE-2C9F0E633DCD}"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271405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19BA32-4E01-4886-B2DE-2C9F0E633DCD}"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BEBC-7516-4BD0-A3E1-5C503808556D}" type="slidenum">
              <a:rPr lang="en-US" smtClean="0"/>
              <a:t>‹#›</a:t>
            </a:fld>
            <a:endParaRPr lang="en-US"/>
          </a:p>
        </p:txBody>
      </p:sp>
    </p:spTree>
    <p:extLst>
      <p:ext uri="{BB962C8B-B14F-4D97-AF65-F5344CB8AC3E}">
        <p14:creationId xmlns:p14="http://schemas.microsoft.com/office/powerpoint/2010/main" val="257238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19BA32-4E01-4886-B2DE-2C9F0E633DCD}" type="datetimeFigureOut">
              <a:rPr lang="en-US" smtClean="0"/>
              <a:t>1/17/2018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F2BEBC-7516-4BD0-A3E1-5C503808556D}" type="slidenum">
              <a:rPr lang="en-US" smtClean="0"/>
              <a:t>‹#›</a:t>
            </a:fld>
            <a:endParaRPr lang="en-US"/>
          </a:p>
        </p:txBody>
      </p:sp>
    </p:spTree>
    <p:extLst>
      <p:ext uri="{BB962C8B-B14F-4D97-AF65-F5344CB8AC3E}">
        <p14:creationId xmlns:p14="http://schemas.microsoft.com/office/powerpoint/2010/main" val="1884914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tomicarchive.com/Fission/Fission2.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4B116B-A11A-4A5F-B815-2485AE4750C1}"/>
              </a:ext>
            </a:extLst>
          </p:cNvPr>
          <p:cNvSpPr>
            <a:spLocks noGrp="1"/>
          </p:cNvSpPr>
          <p:nvPr>
            <p:ph type="subTitle" idx="1"/>
          </p:nvPr>
        </p:nvSpPr>
        <p:spPr/>
        <p:txBody>
          <a:bodyPr/>
          <a:lstStyle/>
          <a:p>
            <a:r>
              <a:rPr lang="en-US" dirty="0"/>
              <a:t>Nuclear reactions</a:t>
            </a:r>
          </a:p>
          <a:p>
            <a:r>
              <a:rPr lang="en-US" dirty="0"/>
              <a:t>1/17/18</a:t>
            </a:r>
          </a:p>
        </p:txBody>
      </p:sp>
      <p:sp>
        <p:nvSpPr>
          <p:cNvPr id="4" name="Title 1">
            <a:extLst>
              <a:ext uri="{FF2B5EF4-FFF2-40B4-BE49-F238E27FC236}">
                <a16:creationId xmlns:a16="http://schemas.microsoft.com/office/drawing/2014/main" id="{76AA1F10-34B0-4D55-BD2D-B5141BF85A9F}"/>
              </a:ext>
            </a:extLst>
          </p:cNvPr>
          <p:cNvSpPr>
            <a:spLocks noGrp="1"/>
          </p:cNvSpPr>
          <p:nvPr>
            <p:ph type="ctrTitle"/>
          </p:nvPr>
        </p:nvSpPr>
        <p:spPr/>
        <p:txBody>
          <a:bodyPr/>
          <a:lstStyle/>
          <a:p>
            <a:r>
              <a:rPr lang="en-US" sz="3200" dirty="0"/>
              <a:t>AME 480/580</a:t>
            </a:r>
            <a:br>
              <a:rPr lang="en-US" dirty="0"/>
            </a:br>
            <a:r>
              <a:rPr lang="en-US" sz="2800" dirty="0"/>
              <a:t>Introduction to nuclear engineering</a:t>
            </a:r>
            <a:endParaRPr lang="en-US" dirty="0"/>
          </a:p>
        </p:txBody>
      </p:sp>
    </p:spTree>
    <p:extLst>
      <p:ext uri="{BB962C8B-B14F-4D97-AF65-F5344CB8AC3E}">
        <p14:creationId xmlns:p14="http://schemas.microsoft.com/office/powerpoint/2010/main" val="3156458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Is fusion practical?</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10131425" cy="5813571"/>
          </a:xfrm>
        </p:spPr>
        <p:txBody>
          <a:bodyPr>
            <a:normAutofit/>
          </a:bodyPr>
          <a:lstStyle/>
          <a:p>
            <a:r>
              <a:rPr lang="en-US" dirty="0"/>
              <a:t>As seen before, in order to attain fusion, we must overcome Coulombic repulsion between relevant nuclei. </a:t>
            </a:r>
          </a:p>
          <a:p>
            <a:r>
              <a:rPr lang="en-US" dirty="0"/>
              <a:t>Doing this requires energy. It is not practically possible using accelerators since accelerators use up much more energy than fusion reactions that they facilitate. </a:t>
            </a:r>
          </a:p>
          <a:p>
            <a:r>
              <a:rPr lang="en-US" dirty="0"/>
              <a:t>So we are left with only one option – raise the temperature and go the plasma route. This means we must produce temperatures comparable to those found in the interior of the Sun. </a:t>
            </a:r>
          </a:p>
          <a:p>
            <a:r>
              <a:rPr lang="en-US" dirty="0"/>
              <a:t>Long-term efforts continue to achieve controlled temperatures high enough to obtain thermonuclear fusion. More emphasis is placed on D-T reactions because it is feasible at lower temperatures. </a:t>
            </a:r>
          </a:p>
          <a:p>
            <a:r>
              <a:rPr lang="en-US" dirty="0"/>
              <a:t>The disadvantage of D-T reactions is that most energy release with them comes in the form of KE of neutrons (~14MeV) and they damage the material they impact and make that material radioactive. </a:t>
            </a:r>
          </a:p>
          <a:p>
            <a:endParaRPr lang="en-US" dirty="0"/>
          </a:p>
          <a:p>
            <a:r>
              <a:rPr lang="en-US" b="1" dirty="0"/>
              <a:t>Homework (10 points):</a:t>
            </a:r>
            <a:r>
              <a:rPr lang="en-US" dirty="0"/>
              <a:t> Look up thermonuclear fusion. Summarize your findings. </a:t>
            </a:r>
          </a:p>
          <a:p>
            <a:r>
              <a:rPr lang="en-US" b="1" dirty="0"/>
              <a:t>Extra credit (5 points): </a:t>
            </a:r>
            <a:r>
              <a:rPr lang="en-US" dirty="0"/>
              <a:t>Look up cold fusion. Summarize your views. </a:t>
            </a:r>
          </a:p>
        </p:txBody>
      </p:sp>
    </p:spTree>
    <p:extLst>
      <p:ext uri="{BB962C8B-B14F-4D97-AF65-F5344CB8AC3E}">
        <p14:creationId xmlns:p14="http://schemas.microsoft.com/office/powerpoint/2010/main" val="216561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27CDD6-00E6-4F67-8F41-81599D33BB69}"/>
              </a:ext>
            </a:extLst>
          </p:cNvPr>
          <p:cNvPicPr>
            <a:picLocks noChangeAspect="1"/>
          </p:cNvPicPr>
          <p:nvPr/>
        </p:nvPicPr>
        <p:blipFill>
          <a:blip r:embed="rId2"/>
          <a:stretch>
            <a:fillRect/>
          </a:stretch>
        </p:blipFill>
        <p:spPr>
          <a:xfrm>
            <a:off x="251229" y="1943235"/>
            <a:ext cx="4825738" cy="283848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85630" y="0"/>
            <a:ext cx="3706762" cy="1608124"/>
          </a:xfrm>
        </p:spPr>
        <p:txBody>
          <a:bodyPr>
            <a:normAutofit/>
          </a:bodyPr>
          <a:lstStyle/>
          <a:p>
            <a:r>
              <a:rPr lang="en-US" dirty="0"/>
              <a:t>Fission reactions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5363570" y="1568741"/>
                <a:ext cx="6208998" cy="4655078"/>
              </a:xfrm>
            </p:spPr>
            <p:txBody>
              <a:bodyPr>
                <a:normAutofit/>
              </a:bodyPr>
              <a:lstStyle/>
              <a:p>
                <a:pPr>
                  <a:lnSpc>
                    <a:spcPct val="90000"/>
                  </a:lnSpc>
                </a:pPr>
                <a:r>
                  <a:rPr lang="en-US" dirty="0"/>
                  <a:t>Since fusion reactions are so wonderfully practical and not hard to achieve at all, we will not care about them any further in this class. Let’s take a look at fission now. </a:t>
                </a:r>
              </a:p>
              <a:p>
                <a:pPr>
                  <a:lnSpc>
                    <a:spcPct val="90000"/>
                  </a:lnSpc>
                </a:pPr>
                <a:r>
                  <a:rPr lang="en-US" dirty="0"/>
                  <a:t>Consider fission of U-235. A neutron hits U-235, nucleus becomes something called a “compound” nucleus which is unstable. The compound nucleus breaks giving out two to three neutrons, lighter nuclei (called fission fragments), gamma rays and neutrinos, plus energy (~200 MeV) in the form of KE of these fission products. </a:t>
                </a:r>
              </a:p>
              <a:p>
                <a:pPr>
                  <a:lnSpc>
                    <a:spcPct val="90000"/>
                  </a:lnSpc>
                </a:pPr>
                <a:r>
                  <a:rPr lang="en-US" dirty="0"/>
                  <a:t>Fission of U-235:</a:t>
                </a:r>
              </a:p>
              <a:p>
                <a:pPr marL="0" indent="0">
                  <a:lnSpc>
                    <a:spcPct val="90000"/>
                  </a:lnSpc>
                  <a:buNone/>
                </a:pPr>
                <a:endParaRPr lang="en-US" dirty="0"/>
              </a:p>
              <a:p>
                <a:pPr marL="0" indent="0">
                  <a:lnSpc>
                    <a:spcPct val="90000"/>
                  </a:lnSpc>
                  <a:buNone/>
                </a:pPr>
                <a14:m>
                  <m:oMathPara xmlns:m="http://schemas.openxmlformats.org/officeDocument/2006/math">
                    <m:oMathParaPr>
                      <m:jc m:val="centerGroup"/>
                    </m:oMathParaPr>
                    <m:oMath xmlns:m="http://schemas.openxmlformats.org/officeDocument/2006/math">
                      <m:sPre>
                        <m:sPrePr>
                          <m:ctrlPr>
                            <a:rPr lang="en-US" sz="2000" i="1">
                              <a:latin typeface="Cambria Math" panose="02040503050406030204" pitchFamily="18" charset="0"/>
                            </a:rPr>
                          </m:ctrlPr>
                        </m:sPrePr>
                        <m:sub>
                          <m:r>
                            <a:rPr lang="en-US" sz="2000" b="0" i="1" smtClean="0">
                              <a:latin typeface="Cambria Math" panose="02040503050406030204" pitchFamily="18" charset="0"/>
                            </a:rPr>
                            <m:t>0</m:t>
                          </m:r>
                        </m:sub>
                        <m:sup>
                          <m:r>
                            <a:rPr lang="en-US" sz="2000" b="0" i="1" smtClean="0">
                              <a:latin typeface="Cambria Math" panose="02040503050406030204" pitchFamily="18" charset="0"/>
                            </a:rPr>
                            <m:t>1</m:t>
                          </m:r>
                        </m:sup>
                        <m:e>
                          <m:r>
                            <a:rPr lang="en-US" sz="2000" b="0" i="1" smtClean="0">
                              <a:latin typeface="Cambria Math" panose="02040503050406030204" pitchFamily="18" charset="0"/>
                            </a:rPr>
                            <m:t>𝑛</m:t>
                          </m:r>
                        </m:e>
                      </m:sPre>
                      <m:r>
                        <a:rPr lang="en-US" sz="2000" b="0" i="1" smtClean="0">
                          <a:latin typeface="Cambria Math" panose="02040503050406030204" pitchFamily="18" charset="0"/>
                        </a:rPr>
                        <m:t>+</m:t>
                      </m:r>
                      <m:sPre>
                        <m:sPrePr>
                          <m:ctrlPr>
                            <a:rPr lang="en-US" sz="2000" i="1">
                              <a:latin typeface="Cambria Math" panose="02040503050406030204" pitchFamily="18" charset="0"/>
                            </a:rPr>
                          </m:ctrlPr>
                        </m:sPrePr>
                        <m:sub>
                          <m:r>
                            <a:rPr lang="en-US" sz="2000" b="0" i="1" smtClean="0">
                              <a:latin typeface="Cambria Math" panose="02040503050406030204" pitchFamily="18" charset="0"/>
                            </a:rPr>
                            <m:t>92</m:t>
                          </m:r>
                        </m:sub>
                        <m:sup>
                          <m:r>
                            <a:rPr lang="en-US" sz="2000" b="0" i="1" smtClean="0">
                              <a:latin typeface="Cambria Math" panose="02040503050406030204" pitchFamily="18" charset="0"/>
                            </a:rPr>
                            <m:t>235</m:t>
                          </m:r>
                        </m:sup>
                        <m:e>
                          <m:r>
                            <a:rPr lang="en-US" sz="2000" b="0" i="1" smtClean="0">
                              <a:latin typeface="Cambria Math" panose="02040503050406030204" pitchFamily="18" charset="0"/>
                            </a:rPr>
                            <m:t>𝑈</m:t>
                          </m:r>
                        </m:e>
                      </m:sPre>
                      <m:r>
                        <a:rPr lang="en-US" sz="2000" b="0" i="1" smtClean="0">
                          <a:latin typeface="Cambria Math" panose="02040503050406030204" pitchFamily="18" charset="0"/>
                        </a:rPr>
                        <m:t>→2</m:t>
                      </m:r>
                      <m:sPre>
                        <m:sPrePr>
                          <m:ctrlPr>
                            <a:rPr lang="en-US" sz="2000" i="1">
                              <a:latin typeface="Cambria Math" panose="02040503050406030204" pitchFamily="18" charset="0"/>
                            </a:rPr>
                          </m:ctrlPr>
                        </m:sPrePr>
                        <m:sub>
                          <m:r>
                            <a:rPr lang="en-US" sz="2000" b="0" i="1" smtClean="0">
                              <a:latin typeface="Cambria Math" panose="02040503050406030204" pitchFamily="18" charset="0"/>
                            </a:rPr>
                            <m:t>0</m:t>
                          </m:r>
                        </m:sub>
                        <m:sup>
                          <m:r>
                            <a:rPr lang="en-US" sz="2000" b="0" i="1" smtClean="0">
                              <a:latin typeface="Cambria Math" panose="02040503050406030204" pitchFamily="18" charset="0"/>
                            </a:rPr>
                            <m:t>1</m:t>
                          </m:r>
                        </m:sup>
                        <m:e>
                          <m:r>
                            <a:rPr lang="en-US" sz="2000" b="0" i="1" smtClean="0">
                              <a:latin typeface="Cambria Math" panose="02040503050406030204" pitchFamily="18" charset="0"/>
                            </a:rPr>
                            <m:t>𝑛</m:t>
                          </m:r>
                        </m:e>
                      </m:sPre>
                      <m:r>
                        <a:rPr lang="en-US" sz="2000" b="0" i="1" smtClean="0">
                          <a:latin typeface="Cambria Math" panose="02040503050406030204" pitchFamily="18" charset="0"/>
                        </a:rPr>
                        <m:t>+</m:t>
                      </m:r>
                      <m:sPre>
                        <m:sPrePr>
                          <m:ctrlPr>
                            <a:rPr lang="en-US" sz="2000" i="1">
                              <a:latin typeface="Cambria Math" panose="02040503050406030204" pitchFamily="18" charset="0"/>
                            </a:rPr>
                          </m:ctrlPr>
                        </m:sPrePr>
                        <m:sub>
                          <m:r>
                            <a:rPr lang="en-US" sz="2000" b="0" i="1" smtClean="0">
                              <a:latin typeface="Cambria Math" panose="02040503050406030204" pitchFamily="18" charset="0"/>
                            </a:rPr>
                            <m:t>54</m:t>
                          </m:r>
                        </m:sub>
                        <m:sup>
                          <m:r>
                            <a:rPr lang="en-US" sz="2000" b="0" i="1" smtClean="0">
                              <a:latin typeface="Cambria Math" panose="02040503050406030204" pitchFamily="18" charset="0"/>
                            </a:rPr>
                            <m:t>140</m:t>
                          </m:r>
                        </m:sup>
                        <m:e>
                          <m:r>
                            <a:rPr lang="en-US" sz="2000" b="0" i="1" smtClean="0">
                              <a:latin typeface="Cambria Math" panose="02040503050406030204" pitchFamily="18" charset="0"/>
                            </a:rPr>
                            <m:t>𝑋𝑒</m:t>
                          </m:r>
                        </m:e>
                      </m:sPre>
                      <m:r>
                        <a:rPr lang="en-US" sz="2000" b="0" i="1" smtClean="0">
                          <a:latin typeface="Cambria Math" panose="02040503050406030204" pitchFamily="18" charset="0"/>
                        </a:rPr>
                        <m:t>+</m:t>
                      </m:r>
                      <m:sPre>
                        <m:sPrePr>
                          <m:ctrlPr>
                            <a:rPr lang="en-US" sz="2000" i="1">
                              <a:latin typeface="Cambria Math" panose="02040503050406030204" pitchFamily="18" charset="0"/>
                            </a:rPr>
                          </m:ctrlPr>
                        </m:sPrePr>
                        <m:sub>
                          <m:r>
                            <a:rPr lang="en-US" sz="2000" b="0" i="1" smtClean="0">
                              <a:latin typeface="Cambria Math" panose="02040503050406030204" pitchFamily="18" charset="0"/>
                            </a:rPr>
                            <m:t>38</m:t>
                          </m:r>
                        </m:sub>
                        <m:sup>
                          <m:r>
                            <a:rPr lang="en-US" sz="2000" b="0" i="1" smtClean="0">
                              <a:latin typeface="Cambria Math" panose="02040503050406030204" pitchFamily="18" charset="0"/>
                            </a:rPr>
                            <m:t>94</m:t>
                          </m:r>
                        </m:sup>
                        <m:e>
                          <m:r>
                            <a:rPr lang="en-US" sz="2000" b="0" i="1" smtClean="0">
                              <a:latin typeface="Cambria Math" panose="02040503050406030204" pitchFamily="18" charset="0"/>
                            </a:rPr>
                            <m:t>𝑆𝑟</m:t>
                          </m:r>
                        </m:e>
                      </m:sPre>
                      <m:r>
                        <a:rPr lang="en-US" sz="2000" b="0" i="1" smtClean="0">
                          <a:latin typeface="Cambria Math" panose="02040503050406030204" pitchFamily="18" charset="0"/>
                        </a:rPr>
                        <m:t>+200 </m:t>
                      </m:r>
                      <m:r>
                        <a:rPr lang="en-US" sz="2000" b="0" i="1" smtClean="0">
                          <a:latin typeface="Cambria Math" panose="02040503050406030204" pitchFamily="18" charset="0"/>
                        </a:rPr>
                        <m:t>𝑀𝑒𝑉</m:t>
                      </m:r>
                    </m:oMath>
                  </m:oMathPara>
                </a14:m>
                <a:endParaRPr lang="en-US" sz="2000" dirty="0"/>
              </a:p>
              <a:p>
                <a:pPr marL="0" indent="0">
                  <a:lnSpc>
                    <a:spcPct val="90000"/>
                  </a:lnSpc>
                  <a:buNone/>
                </a:pPr>
                <a:endParaRPr lang="en-US" sz="1500" dirty="0"/>
              </a:p>
              <a:p>
                <a:pPr marL="0" indent="0">
                  <a:lnSpc>
                    <a:spcPct val="90000"/>
                  </a:lnSpc>
                  <a:buNone/>
                </a:pPr>
                <a:endParaRPr lang="en-US" sz="1500" dirty="0"/>
              </a:p>
              <a:p>
                <a:pPr>
                  <a:lnSpc>
                    <a:spcPct val="90000"/>
                  </a:lnSpc>
                </a:pPr>
                <a:endParaRPr lang="en-US" sz="1500"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5363570" y="1568741"/>
                <a:ext cx="6208998" cy="4655078"/>
              </a:xfrm>
              <a:blipFill>
                <a:blip r:embed="rId3"/>
                <a:stretch>
                  <a:fillRect l="-688" t="-654"/>
                </a:stretch>
              </a:blipFill>
            </p:spPr>
            <p:txBody>
              <a:bodyPr/>
              <a:lstStyle/>
              <a:p>
                <a:r>
                  <a:rPr lang="en-US">
                    <a:noFill/>
                  </a:rPr>
                  <a:t> </a:t>
                </a:r>
              </a:p>
            </p:txBody>
          </p:sp>
        </mc:Fallback>
      </mc:AlternateContent>
    </p:spTree>
    <p:extLst>
      <p:ext uri="{BB962C8B-B14F-4D97-AF65-F5344CB8AC3E}">
        <p14:creationId xmlns:p14="http://schemas.microsoft.com/office/powerpoint/2010/main" val="231460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799" y="0"/>
            <a:ext cx="10131425" cy="665527"/>
          </a:xfrm>
        </p:spPr>
        <p:txBody>
          <a:bodyPr>
            <a:normAutofit/>
          </a:bodyPr>
          <a:lstStyle/>
          <a:p>
            <a:r>
              <a:rPr lang="en-US" sz="3200" dirty="0"/>
              <a:t>Fission energy release and dissipation</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10131425" cy="5813571"/>
          </a:xfrm>
        </p:spPr>
        <p:txBody>
          <a:bodyPr>
            <a:normAutofit lnSpcReduction="10000"/>
          </a:bodyPr>
          <a:lstStyle/>
          <a:p>
            <a:r>
              <a:rPr lang="en-US" dirty="0"/>
              <a:t>~200 MeV of energy is released by fission as KE of fission fragments, neutrons, and gamma rays. </a:t>
            </a:r>
          </a:p>
          <a:p>
            <a:r>
              <a:rPr lang="en-US" dirty="0"/>
              <a:t>Fission fragments further undergo radioactive decay to produce beta rays, gamma rays and neutrinos.</a:t>
            </a:r>
          </a:p>
          <a:p>
            <a:r>
              <a:rPr lang="en-US" b="1" dirty="0"/>
              <a:t>Fission Fragments: </a:t>
            </a:r>
            <a:r>
              <a:rPr lang="en-US" dirty="0"/>
              <a:t>Highly charged! High speed fission fragments that emerge from fission cause electrons to be ripped from surrounding atoms (ionization). They lose energy by causing ionization, slow down, and eventually come to rest. Positive ions and free electrons eventually reunite to form neutral atoms while releasing heat. The range in which such heat generation occurs is few microns. More than 80% energy released as KE of fission fragments. </a:t>
            </a:r>
            <a:endParaRPr lang="en-US" b="1" dirty="0"/>
          </a:p>
          <a:p>
            <a:r>
              <a:rPr lang="en-US" b="1" dirty="0"/>
              <a:t>Neutrons: </a:t>
            </a:r>
            <a:r>
              <a:rPr lang="en-US" dirty="0"/>
              <a:t>Neutrons are neutral. They behave differently than fission fragments. They travel in straight lines until they collide with nuclei to scatter or get absorbed. If they get absorbed they cease to exist. If they scatter they change energy and direction and continue moving along another straight-line path. Flight path is much larger than interatomic distances. Except at very low energy, they impart significant KE to nuclei causing it to be stripped of electrons and therefore charged. Upon collision they lose energy, decelerate and eventually come to rest .</a:t>
            </a:r>
          </a:p>
          <a:p>
            <a:r>
              <a:rPr lang="en-US" b="1" dirty="0"/>
              <a:t>Neutrinos: </a:t>
            </a:r>
            <a:r>
              <a:rPr lang="en-US" dirty="0"/>
              <a:t>Neutrinos, like neutrons do not have a charge. Therefore they travel in straight lines also. However, the flight path for neutrinos is near infinity. </a:t>
            </a:r>
          </a:p>
          <a:p>
            <a:pPr lvl="1"/>
            <a:r>
              <a:rPr lang="en-US" dirty="0"/>
              <a:t>Now let us think about…how do we “cleverly” use this property of neutrinos?</a:t>
            </a:r>
          </a:p>
          <a:p>
            <a:pPr lvl="1"/>
            <a:r>
              <a:rPr lang="en-US" dirty="0"/>
              <a:t>Neutrinos come from decay of fission fragments. </a:t>
            </a:r>
          </a:p>
          <a:p>
            <a:pPr lvl="1"/>
            <a:r>
              <a:rPr lang="en-US" dirty="0"/>
              <a:t>Fission </a:t>
            </a:r>
            <a:r>
              <a:rPr lang="en-US" dirty="0">
                <a:sym typeface="Wingdings" panose="05000000000000000000" pitchFamily="2" charset="2"/>
              </a:rPr>
              <a:t>implies reactor/weapon….so depending on neutrino signature, we can determine what kind of nuclear system is at play.</a:t>
            </a:r>
            <a:endParaRPr lang="en-US" dirty="0"/>
          </a:p>
        </p:txBody>
      </p:sp>
    </p:spTree>
    <p:extLst>
      <p:ext uri="{BB962C8B-B14F-4D97-AF65-F5344CB8AC3E}">
        <p14:creationId xmlns:p14="http://schemas.microsoft.com/office/powerpoint/2010/main" val="338961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Biological hazards of radiation</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10131425" cy="5813571"/>
          </a:xfrm>
        </p:spPr>
        <p:txBody>
          <a:bodyPr>
            <a:normAutofit/>
          </a:bodyPr>
          <a:lstStyle/>
          <a:p>
            <a:r>
              <a:rPr lang="en-US" dirty="0"/>
              <a:t>Neutral and charged particles dissipate energy by different mechanisms. </a:t>
            </a:r>
          </a:p>
          <a:p>
            <a:r>
              <a:rPr lang="en-US" dirty="0"/>
              <a:t>Therefore, they cause different biological hazards.</a:t>
            </a:r>
          </a:p>
          <a:p>
            <a:r>
              <a:rPr lang="en-US" dirty="0"/>
              <a:t>Alpha and beta are charged particles that deposit energy over very short range. They do not penetrate skin so if the source is external they will not cause much damage. However, if you happen to inhale or ingest the source, somehow, it could potentially be fatal. </a:t>
            </a:r>
          </a:p>
          <a:p>
            <a:r>
              <a:rPr lang="en-US" dirty="0"/>
              <a:t>If they are inhaled or ingested, they attack lungs or digestive tract…they may affect other organs as well depending on the biochemical properties of the radioisotope inhaled. </a:t>
            </a:r>
            <a:r>
              <a:rPr lang="en-US" dirty="0" err="1"/>
              <a:t>Eg</a:t>
            </a:r>
            <a:r>
              <a:rPr lang="en-US" dirty="0"/>
              <a:t>. </a:t>
            </a:r>
            <a:r>
              <a:rPr lang="en-US" dirty="0" err="1"/>
              <a:t>Radiostrontium</a:t>
            </a:r>
            <a:r>
              <a:rPr lang="en-US" dirty="0"/>
              <a:t> deposits in bone marrow while radioiodine deposits in thyroid gland.</a:t>
            </a:r>
          </a:p>
          <a:p>
            <a:r>
              <a:rPr lang="en-US" dirty="0"/>
              <a:t>Neutral particles have a larger range – travel further in the body – a few cm. They are an external hazard. Damage from neutral particles is distributed over the entire body due to ionization of water and tissue molecules where neutrons collide with nuclei and gamma particles with electrons. </a:t>
            </a:r>
          </a:p>
          <a:p>
            <a:endParaRPr lang="en-US" dirty="0"/>
          </a:p>
          <a:p>
            <a:endParaRPr lang="en-US" dirty="0"/>
          </a:p>
        </p:txBody>
      </p:sp>
    </p:spTree>
    <p:extLst>
      <p:ext uri="{BB962C8B-B14F-4D97-AF65-F5344CB8AC3E}">
        <p14:creationId xmlns:p14="http://schemas.microsoft.com/office/powerpoint/2010/main" val="4092071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Neutron Multiplication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7618446" cy="5813571"/>
              </a:xfrm>
            </p:spPr>
            <p:txBody>
              <a:bodyPr>
                <a:normAutofit/>
              </a:bodyPr>
              <a:lstStyle/>
              <a:p>
                <a:r>
                  <a:rPr lang="en-US" dirty="0"/>
                  <a:t>As a neutron travels and interacts with ambient material – they either scatter or get absorbed. If they absorb, and conditions are conducive to fission (and we will talk about what “conducive” means in the next chapter), we see fission. </a:t>
                </a:r>
              </a:p>
              <a:p>
                <a:r>
                  <a:rPr lang="en-US" dirty="0"/>
                  <a:t>If each fission, then produces more neutrons, these new neutrons further interact with ambient material and cause further fission in the material and so on. This is the fission chain reaction. This is the idea nuclear reactors operate on. </a:t>
                </a:r>
              </a:p>
              <a:p>
                <a:r>
                  <a:rPr lang="en-US" dirty="0"/>
                  <a:t>We characterize this chain reaction by defining a multiplication factor, k. </a:t>
                </a:r>
              </a:p>
              <a:p>
                <a:r>
                  <a:rPr lang="en-US" dirty="0"/>
                  <a:t>The multiplication factor is essentially the ratio of number of fission neutrons born in one generation to that in the preceding generation: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𝑛𝑒𝑢𝑡𝑟𝑜𝑛𝑠</m:t>
                          </m:r>
                          <m:r>
                            <a:rPr lang="en-US" i="1">
                              <a:latin typeface="Cambria Math" panose="02040503050406030204" pitchFamily="18" charset="0"/>
                            </a:rPr>
                            <m:t> </m:t>
                          </m:r>
                          <m:r>
                            <a:rPr lang="en-US" i="1">
                              <a:latin typeface="Cambria Math" panose="02040503050406030204" pitchFamily="18" charset="0"/>
                            </a:rPr>
                            <m:t>𝑖𝑛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𝑡h</m:t>
                              </m:r>
                            </m:sup>
                          </m:sSup>
                          <m:r>
                            <a:rPr lang="en-US" b="0" i="1" smtClean="0">
                              <a:latin typeface="Cambria Math" panose="02040503050406030204" pitchFamily="18" charset="0"/>
                            </a:rPr>
                            <m:t>𝑔𝑒𝑛𝑒𝑟𝑎𝑡𝑖𝑜𝑛</m:t>
                          </m:r>
                        </m:num>
                        <m:den>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𝑛𝑒𝑢𝑡𝑟𝑜𝑛𝑠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𝑛</m:t>
                              </m:r>
                              <m:r>
                                <a:rPr lang="en-US" b="0" i="1" smtClean="0">
                                  <a:latin typeface="Cambria Math" panose="02040503050406030204" pitchFamily="18" charset="0"/>
                                </a:rPr>
                                <m:t>−1</m:t>
                              </m:r>
                            </m:e>
                            <m:sup>
                              <m:r>
                                <a:rPr lang="en-US" b="0" i="1" smtClean="0">
                                  <a:latin typeface="Cambria Math" panose="02040503050406030204" pitchFamily="18" charset="0"/>
                                </a:rPr>
                                <m:t>𝑡h</m:t>
                              </m:r>
                            </m:sup>
                          </m:sSup>
                          <m:r>
                            <a:rPr lang="en-US" i="1">
                              <a:latin typeface="Cambria Math" panose="02040503050406030204" pitchFamily="18" charset="0"/>
                            </a:rPr>
                            <m:t>𝑔𝑒𝑛𝑒𝑟𝑎𝑡𝑖𝑜𝑛</m:t>
                          </m:r>
                        </m:den>
                      </m:f>
                    </m:oMath>
                  </m:oMathPara>
                </a14:m>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799" y="780177"/>
                <a:ext cx="7618446" cy="5813571"/>
              </a:xfrm>
              <a:blipFill>
                <a:blip r:embed="rId2"/>
                <a:stretch>
                  <a:fillRect l="-480" r="-240"/>
                </a:stretch>
              </a:blipFill>
            </p:spPr>
            <p:txBody>
              <a:bodyPr/>
              <a:lstStyle/>
              <a:p>
                <a:r>
                  <a:rPr lang="en-US">
                    <a:noFill/>
                  </a:rPr>
                  <a:t> </a:t>
                </a:r>
              </a:p>
            </p:txBody>
          </p:sp>
        </mc:Fallback>
      </mc:AlternateContent>
      <p:pic>
        <p:nvPicPr>
          <p:cNvPr id="2050" name="Picture 2" descr="Image result for fission chain reaction">
            <a:extLst>
              <a:ext uri="{FF2B5EF4-FFF2-40B4-BE49-F238E27FC236}">
                <a16:creationId xmlns:a16="http://schemas.microsoft.com/office/drawing/2014/main" id="{7D2284C2-E379-4A65-962F-793FBD10D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3500" y="189294"/>
            <a:ext cx="3600596" cy="288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16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Preliminary math on </a:t>
                </a:r>
                <a14:m>
                  <m:oMath xmlns:m="http://schemas.openxmlformats.org/officeDocument/2006/math">
                    <m:r>
                      <a:rPr lang="en-US" sz="3200" b="0" i="1" smtClean="0">
                        <a:latin typeface="Cambria Math" panose="02040503050406030204" pitchFamily="18" charset="0"/>
                      </a:rPr>
                      <m:t>𝑘</m:t>
                    </m:r>
                  </m:oMath>
                </a14:m>
                <a:endParaRPr lang="en-US" sz="3200" dirty="0"/>
              </a:p>
            </p:txBody>
          </p:sp>
        </mc:Choice>
        <mc:Fallback xmlns="">
          <p:sp>
            <p:nvSpPr>
              <p:cNvPr id="2" name="Title 1">
                <a:extLst>
                  <a:ext uri="{FF2B5EF4-FFF2-40B4-BE49-F238E27FC236}">
                    <a16:creationId xmlns:a16="http://schemas.microsoft.com/office/drawing/2014/main" id="{7572A29F-8940-40A4-BE5F-100B2F80850E}"/>
                  </a:ext>
                </a:extLst>
              </p:cNvPr>
              <p:cNvSpPr>
                <a:spLocks noGrp="1" noRot="1" noChangeAspect="1" noMove="1" noResize="1" noEditPoints="1" noAdjustHandles="1" noChangeArrowheads="1" noChangeShapeType="1" noTextEdit="1"/>
              </p:cNvSpPr>
              <p:nvPr>
                <p:ph type="title"/>
              </p:nvPr>
            </p:nvSpPr>
            <p:spPr>
              <a:xfrm>
                <a:off x="685800" y="114650"/>
                <a:ext cx="10131425" cy="665527"/>
              </a:xfrm>
              <a:blipFill>
                <a:blip r:embed="rId2"/>
                <a:stretch>
                  <a:fillRect l="-1565" t="-4587" b="-247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10131425" cy="5813571"/>
              </a:xfrm>
            </p:spPr>
            <p:txBody>
              <a:bodyPr>
                <a:normAutofit/>
              </a:bodyPr>
              <a:lstStyle/>
              <a:p>
                <a:r>
                  <a:rPr lang="en-US" dirty="0"/>
                  <a:t>Let the number of neutrons in a system at t=0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endParaRPr lang="en-US" dirty="0"/>
              </a:p>
              <a:p>
                <a:r>
                  <a:rPr lang="en-US" dirty="0"/>
                  <a:t>The number of neutrons in the next generation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endParaRPr lang="en-US" dirty="0"/>
              </a:p>
              <a:p>
                <a:r>
                  <a:rPr lang="en-US" b="0" dirty="0"/>
                  <a:t>Now,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den>
                    </m:f>
                  </m:oMath>
                </a14:m>
                <a:r>
                  <a:rPr lang="en-US" dirty="0"/>
                  <a:t> </a:t>
                </a:r>
                <a:r>
                  <a:rPr lang="en-US" dirty="0">
                    <a:sym typeface="Wingdings" panose="05000000000000000000" pitchFamily="2" charset="2"/>
                  </a:rPr>
                  <a:t></a:t>
                </a:r>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𝒌</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oMath>
                </a14:m>
                <a:endParaRPr lang="en-US" b="1" dirty="0"/>
              </a:p>
              <a:p>
                <a:r>
                  <a:rPr lang="en-US" dirty="0"/>
                  <a:t>Assuming the multiplication factor stays constant over time, the second generation will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a:t>…generalizing this result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generation, we have,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𝒌</m:t>
                        </m:r>
                      </m:e>
                      <m:sup>
                        <m:r>
                          <a:rPr lang="en-US" b="1" i="1" smtClean="0">
                            <a:latin typeface="Cambria Math" panose="02040503050406030204" pitchFamily="18" charset="0"/>
                          </a:rPr>
                          <m:t>𝒊</m:t>
                        </m:r>
                      </m:sup>
                    </m:sSup>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r>
                      <a:rPr lang="en-US" b="0" i="1" smtClean="0">
                        <a:latin typeface="Cambria Math" panose="02040503050406030204" pitchFamily="18" charset="0"/>
                      </a:rPr>
                      <m:t>.</m:t>
                    </m:r>
                  </m:oMath>
                </a14:m>
                <a:endParaRPr lang="en-US" b="0" dirty="0"/>
              </a:p>
              <a:p>
                <a:r>
                  <a:rPr lang="en-US" dirty="0"/>
                  <a:t>Note that our relation is in terms of generation number which is not necessarily useful. We want to have this relation as a function of time now. What do we do?</a:t>
                </a:r>
              </a:p>
              <a:p>
                <a:r>
                  <a:rPr lang="en-US" dirty="0"/>
                  <a:t>First we define a neutron lifetime, </a:t>
                </a:r>
                <a14:m>
                  <m:oMath xmlns:m="http://schemas.openxmlformats.org/officeDocument/2006/math">
                    <m:r>
                      <a:rPr lang="en-US" b="0" i="1" smtClean="0">
                        <a:latin typeface="Cambria Math" panose="02040503050406030204" pitchFamily="18" charset="0"/>
                      </a:rPr>
                      <m:t>𝑙</m:t>
                    </m:r>
                  </m:oMath>
                </a14:m>
                <a:r>
                  <a:rPr lang="en-US" dirty="0"/>
                  <a:t>, as average time from birth (through fission), aging (slowing down due to scattering) and death (absorption) for neutrons. </a:t>
                </a:r>
              </a:p>
              <a:p>
                <a:r>
                  <a:rPr lang="en-US" dirty="0"/>
                  <a:t>Then, on an average, the time at which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generation is born is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𝑙</m:t>
                    </m:r>
                  </m:oMath>
                </a14:m>
                <a:r>
                  <a:rPr lang="en-US" dirty="0"/>
                  <a:t> and the number of neutrons present in the system at time, </a:t>
                </a:r>
                <a14:m>
                  <m:oMath xmlns:m="http://schemas.openxmlformats.org/officeDocument/2006/math">
                    <m:r>
                      <a:rPr lang="en-US" b="0" i="1" smtClean="0">
                        <a:latin typeface="Cambria Math" panose="02040503050406030204" pitchFamily="18" charset="0"/>
                      </a:rPr>
                      <m:t>𝑡</m:t>
                    </m:r>
                  </m:oMath>
                </a14:m>
                <a:r>
                  <a:rPr lang="en-US" dirty="0"/>
                  <a:t>, is</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𝒏</m:t>
                      </m:r>
                      <m:d>
                        <m:dPr>
                          <m:ctrlPr>
                            <a:rPr lang="en-US" b="1" i="1" smtClean="0">
                              <a:latin typeface="Cambria Math" panose="02040503050406030204" pitchFamily="18" charset="0"/>
                            </a:rPr>
                          </m:ctrlPr>
                        </m:dPr>
                        <m:e>
                          <m:r>
                            <a:rPr lang="en-US" b="1" i="1" smtClean="0">
                              <a:latin typeface="Cambria Math" panose="02040503050406030204" pitchFamily="18" charset="0"/>
                            </a:rPr>
                            <m:t>𝒕</m:t>
                          </m:r>
                        </m:e>
                      </m:d>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𝒌</m:t>
                          </m:r>
                        </m:e>
                        <m:sup>
                          <m:r>
                            <a:rPr lang="en-US" b="1" i="1" smtClean="0">
                              <a:latin typeface="Cambria Math" panose="02040503050406030204" pitchFamily="18" charset="0"/>
                            </a:rPr>
                            <m:t>𝒊</m:t>
                          </m:r>
                        </m:sup>
                      </m:sSup>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𝒌</m:t>
                          </m:r>
                        </m:e>
                        <m:sup>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𝒍</m:t>
                          </m:r>
                        </m:sup>
                      </m:sSup>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oMath>
                  </m:oMathPara>
                </a14:m>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799" y="780177"/>
                <a:ext cx="10131425" cy="5813571"/>
              </a:xfrm>
              <a:blipFill>
                <a:blip r:embed="rId3"/>
                <a:stretch>
                  <a:fillRect l="-361" r="-722"/>
                </a:stretch>
              </a:blipFill>
            </p:spPr>
            <p:txBody>
              <a:bodyPr/>
              <a:lstStyle/>
              <a:p>
                <a:r>
                  <a:rPr lang="en-US">
                    <a:noFill/>
                  </a:rPr>
                  <a:t> </a:t>
                </a:r>
              </a:p>
            </p:txBody>
          </p:sp>
        </mc:Fallback>
      </mc:AlternateContent>
    </p:spTree>
    <p:extLst>
      <p:ext uri="{BB962C8B-B14F-4D97-AF65-F5344CB8AC3E}">
        <p14:creationId xmlns:p14="http://schemas.microsoft.com/office/powerpoint/2010/main" val="5947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E35541-35BF-4E06-9728-501F93103D37}"/>
              </a:ext>
            </a:extLst>
          </p:cNvPr>
          <p:cNvPicPr>
            <a:picLocks noChangeAspect="1"/>
          </p:cNvPicPr>
          <p:nvPr/>
        </p:nvPicPr>
        <p:blipFill>
          <a:blip r:embed="rId2"/>
          <a:stretch>
            <a:fillRect/>
          </a:stretch>
        </p:blipFill>
        <p:spPr>
          <a:xfrm>
            <a:off x="10077895" y="71610"/>
            <a:ext cx="1931752" cy="2008860"/>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71610"/>
            <a:ext cx="8365921" cy="1035578"/>
          </a:xfrm>
        </p:spPr>
        <p:txBody>
          <a:bodyPr>
            <a:normAutofit/>
          </a:bodyPr>
          <a:lstStyle/>
          <a:p>
            <a:pPr>
              <a:lnSpc>
                <a:spcPct val="90000"/>
              </a:lnSpc>
            </a:pPr>
            <a:r>
              <a:rPr lang="en-US" sz="3300" dirty="0"/>
              <a:t>Neutron multiplication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1107188"/>
                <a:ext cx="10991674" cy="5469781"/>
              </a:xfrm>
            </p:spPr>
            <p:txBody>
              <a:bodyPr>
                <a:normAutofit lnSpcReduction="10000"/>
              </a:bodyPr>
              <a:lstStyle/>
              <a:p>
                <a:pPr>
                  <a:lnSpc>
                    <a:spcPct val="90000"/>
                  </a:lnSpc>
                </a:pPr>
                <a:r>
                  <a:rPr lang="en-US" dirty="0"/>
                  <a:t>The neutron population will increase, decrease or remain the same depending on the value of k. </a:t>
                </a:r>
              </a:p>
              <a:p>
                <a:pPr>
                  <a:lnSpc>
                    <a:spcPct val="90000"/>
                  </a:lnSpc>
                </a:pPr>
                <a:r>
                  <a:rPr lang="en-US" dirty="0"/>
                  <a:t>If </a:t>
                </a:r>
                <a:r>
                  <a:rPr lang="en-US" i="1" dirty="0"/>
                  <a:t>k &gt; 1 </a:t>
                </a:r>
                <a:r>
                  <a:rPr lang="en-US" dirty="0">
                    <a:sym typeface="Wingdings" panose="05000000000000000000" pitchFamily="2" charset="2"/>
                  </a:rPr>
                  <a:t> supercritical; </a:t>
                </a:r>
                <a:r>
                  <a:rPr lang="en-US" i="1" dirty="0">
                    <a:sym typeface="Wingdings" panose="05000000000000000000" pitchFamily="2" charset="2"/>
                  </a:rPr>
                  <a:t>k &lt; 1 </a:t>
                </a:r>
                <a:r>
                  <a:rPr lang="en-US" dirty="0">
                    <a:sym typeface="Wingdings" panose="05000000000000000000" pitchFamily="2" charset="2"/>
                  </a:rPr>
                  <a:t> subcritical; </a:t>
                </a:r>
                <a:r>
                  <a:rPr lang="en-US" i="1" dirty="0">
                    <a:sym typeface="Wingdings" panose="05000000000000000000" pitchFamily="2" charset="2"/>
                  </a:rPr>
                  <a:t>k = 1 </a:t>
                </a:r>
                <a:r>
                  <a:rPr lang="en-US" dirty="0">
                    <a:sym typeface="Wingdings" panose="05000000000000000000" pitchFamily="2" charset="2"/>
                  </a:rPr>
                  <a:t> critical</a:t>
                </a:r>
              </a:p>
              <a:p>
                <a:pPr>
                  <a:lnSpc>
                    <a:spcPct val="90000"/>
                  </a:lnSpc>
                </a:pPr>
                <a:r>
                  <a:rPr lang="en-US" dirty="0">
                    <a:sym typeface="Wingdings" panose="05000000000000000000" pitchFamily="2" charset="2"/>
                  </a:rPr>
                  <a:t>Now let us consider multiplication behavior when k ~ 1. </a:t>
                </a:r>
              </a:p>
              <a:p>
                <a:pPr>
                  <a:lnSpc>
                    <a:spcPct val="90000"/>
                  </a:lnSpc>
                </a:pPr>
                <a:r>
                  <a:rPr lang="en-US" dirty="0">
                    <a:sym typeface="Wingdings" panose="05000000000000000000" pitchFamily="2" charset="2"/>
                  </a:rPr>
                  <a:t>In order to do that, let us recall relations between exponential function and a logarithm (inverse functions):</a:t>
                </a:r>
              </a:p>
              <a:p>
                <a:pPr>
                  <a:lnSpc>
                    <a:spcPct val="90000"/>
                  </a:lnSpc>
                </a:pPr>
                <a14:m>
                  <m:oMath xmlns:m="http://schemas.openxmlformats.org/officeDocument/2006/math">
                    <m:r>
                      <a:rPr lang="en-US" b="0" i="1" smtClean="0">
                        <a:latin typeface="Cambria Math" panose="02040503050406030204" pitchFamily="18" charset="0"/>
                        <a:sym typeface="Wingdings" panose="05000000000000000000" pitchFamily="2" charset="2"/>
                      </a:rPr>
                      <m:t>𝑥</m:t>
                    </m:r>
                    <m:r>
                      <a:rPr lang="en-US" b="0" i="1" smtClean="0">
                        <a:latin typeface="Cambria Math" panose="02040503050406030204" pitchFamily="18" charset="0"/>
                        <a:sym typeface="Wingdings" panose="05000000000000000000" pitchFamily="2" charset="2"/>
                      </a:rPr>
                      <m:t>=</m:t>
                    </m:r>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𝑒</m:t>
                        </m:r>
                      </m:e>
                      <m:sup>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r>
                              <a:rPr lang="en-US" b="0" i="1" smtClean="0">
                                <a:latin typeface="Cambria Math" panose="02040503050406030204" pitchFamily="18" charset="0"/>
                                <a:sym typeface="Wingdings" panose="05000000000000000000" pitchFamily="2" charset="2"/>
                              </a:rPr>
                              <m:t>𝑥</m:t>
                            </m:r>
                            <m:r>
                              <a:rPr lang="en-US" b="0" i="1" smtClean="0">
                                <a:latin typeface="Cambria Math" panose="02040503050406030204" pitchFamily="18" charset="0"/>
                                <a:sym typeface="Wingdings" panose="05000000000000000000" pitchFamily="2" charset="2"/>
                              </a:rPr>
                              <m:t> </m:t>
                            </m:r>
                          </m:e>
                        </m:func>
                      </m:sup>
                    </m:sSup>
                  </m:oMath>
                </a14:m>
                <a:r>
                  <a:rPr lang="en-US" dirty="0">
                    <a:sym typeface="Wingdings" panose="05000000000000000000" pitchFamily="2" charset="2"/>
                  </a:rPr>
                  <a:t>; </a:t>
                </a:r>
                <a14:m>
                  <m:oMath xmlns:m="http://schemas.openxmlformats.org/officeDocument/2006/math">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𝑥</m:t>
                            </m:r>
                          </m:e>
                          <m:sup>
                            <m:r>
                              <a:rPr lang="en-US" b="0" i="1" smtClean="0">
                                <a:latin typeface="Cambria Math" panose="02040503050406030204" pitchFamily="18" charset="0"/>
                                <a:sym typeface="Wingdings" panose="05000000000000000000" pitchFamily="2" charset="2"/>
                              </a:rPr>
                              <m:t>𝑦</m:t>
                            </m:r>
                          </m:sup>
                        </m:sSup>
                      </m:e>
                    </m:fun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𝑦</m:t>
                    </m:r>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r>
                          <a:rPr lang="en-US" b="0" i="1" smtClean="0">
                            <a:latin typeface="Cambria Math" panose="02040503050406030204" pitchFamily="18" charset="0"/>
                            <a:sym typeface="Wingdings" panose="05000000000000000000" pitchFamily="2" charset="2"/>
                          </a:rPr>
                          <m:t>𝑥</m:t>
                        </m:r>
                      </m:e>
                    </m:func>
                  </m:oMath>
                </a14:m>
                <a:r>
                  <a:rPr lang="en-US" b="0" dirty="0">
                    <a:sym typeface="Wingdings" panose="05000000000000000000" pitchFamily="2" charset="2"/>
                  </a:rPr>
                  <a:t>; so </a:t>
                </a:r>
                <a14:m>
                  <m:oMath xmlns:m="http://schemas.openxmlformats.org/officeDocument/2006/math">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𝑥</m:t>
                        </m:r>
                      </m:e>
                      <m:sup>
                        <m:r>
                          <a:rPr lang="en-US" b="0" i="1" smtClean="0">
                            <a:latin typeface="Cambria Math" panose="02040503050406030204" pitchFamily="18" charset="0"/>
                            <a:sym typeface="Wingdings" panose="05000000000000000000" pitchFamily="2" charset="2"/>
                          </a:rPr>
                          <m:t>𝑦</m:t>
                        </m:r>
                      </m:sup>
                    </m:sSup>
                    <m:r>
                      <a:rPr lang="en-US" b="0" i="1" smtClean="0">
                        <a:latin typeface="Cambria Math" panose="02040503050406030204" pitchFamily="18" charset="0"/>
                        <a:sym typeface="Wingdings" panose="05000000000000000000" pitchFamily="2" charset="2"/>
                      </a:rPr>
                      <m:t>=</m:t>
                    </m:r>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𝑒</m:t>
                        </m:r>
                      </m:e>
                      <m:sup>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𝑥</m:t>
                                </m:r>
                              </m:e>
                              <m:sup>
                                <m:r>
                                  <a:rPr lang="en-US" b="0" i="1" smtClean="0">
                                    <a:latin typeface="Cambria Math" panose="02040503050406030204" pitchFamily="18" charset="0"/>
                                    <a:sym typeface="Wingdings" panose="05000000000000000000" pitchFamily="2" charset="2"/>
                                  </a:rPr>
                                  <m:t>𝑦</m:t>
                                </m:r>
                              </m:sup>
                            </m:sSup>
                          </m:e>
                        </m:func>
                      </m:sup>
                    </m:sSup>
                    <m:r>
                      <a:rPr lang="en-US" b="0" i="1" smtClean="0">
                        <a:latin typeface="Cambria Math" panose="02040503050406030204" pitchFamily="18" charset="0"/>
                        <a:sym typeface="Wingdings" panose="05000000000000000000" pitchFamily="2" charset="2"/>
                      </a:rPr>
                      <m:t>=</m:t>
                    </m:r>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𝑒</m:t>
                        </m:r>
                      </m:e>
                      <m:sup>
                        <m:r>
                          <a:rPr lang="en-US" b="0" i="1" smtClean="0">
                            <a:latin typeface="Cambria Math" panose="02040503050406030204" pitchFamily="18" charset="0"/>
                            <a:sym typeface="Wingdings" panose="05000000000000000000" pitchFamily="2" charset="2"/>
                          </a:rPr>
                          <m:t>𝑦</m:t>
                        </m:r>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r>
                              <a:rPr lang="en-US" b="0" i="1" smtClean="0">
                                <a:latin typeface="Cambria Math" panose="02040503050406030204" pitchFamily="18" charset="0"/>
                                <a:sym typeface="Wingdings" panose="05000000000000000000" pitchFamily="2" charset="2"/>
                              </a:rPr>
                              <m:t>𝑥</m:t>
                            </m:r>
                          </m:e>
                        </m:func>
                      </m:sup>
                    </m:sSup>
                  </m:oMath>
                </a14:m>
                <a:r>
                  <a:rPr lang="en-US" b="0" dirty="0">
                    <a:sym typeface="Wingdings" panose="05000000000000000000" pitchFamily="2" charset="2"/>
                  </a:rPr>
                  <a:t>. </a:t>
                </a:r>
              </a:p>
              <a:p>
                <a:pPr>
                  <a:lnSpc>
                    <a:spcPct val="90000"/>
                  </a:lnSpc>
                </a:pPr>
                <a:r>
                  <a:rPr lang="en-US" dirty="0">
                    <a:sym typeface="Wingdings" panose="05000000000000000000" pitchFamily="2" charset="2"/>
                  </a:rPr>
                  <a:t>Now apply these relations to </a:t>
                </a:r>
                <a14:m>
                  <m:oMath xmlns:m="http://schemas.openxmlformats.org/officeDocument/2006/math">
                    <m:r>
                      <a:rPr lang="en-US" b="0" i="1">
                        <a:latin typeface="Cambria Math" panose="02040503050406030204" pitchFamily="18" charset="0"/>
                      </a:rPr>
                      <m:t>𝑛</m:t>
                    </m:r>
                    <m:d>
                      <m:dPr>
                        <m:ctrlPr>
                          <a:rPr lang="en-US"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sSup>
                      <m:sSupPr>
                        <m:ctrlPr>
                          <a:rPr lang="en-US" i="1">
                            <a:latin typeface="Cambria Math" panose="02040503050406030204" pitchFamily="18" charset="0"/>
                          </a:rPr>
                        </m:ctrlPr>
                      </m:sSupPr>
                      <m:e>
                        <m:r>
                          <a:rPr lang="en-US" b="0" i="1">
                            <a:latin typeface="Cambria Math" panose="02040503050406030204" pitchFamily="18" charset="0"/>
                          </a:rPr>
                          <m:t>𝑘</m:t>
                        </m:r>
                      </m:e>
                      <m:sup>
                        <m:r>
                          <a:rPr lang="en-US" b="0" i="1">
                            <a:latin typeface="Cambria Math" panose="02040503050406030204" pitchFamily="18" charset="0"/>
                          </a:rPr>
                          <m:t>𝑡</m:t>
                        </m:r>
                        <m:r>
                          <a:rPr lang="en-US" b="0" i="1">
                            <a:latin typeface="Cambria Math" panose="02040503050406030204" pitchFamily="18" charset="0"/>
                          </a:rPr>
                          <m:t>/</m:t>
                        </m:r>
                        <m:r>
                          <a:rPr lang="en-US" b="0" i="1">
                            <a:latin typeface="Cambria Math" panose="02040503050406030204" pitchFamily="18" charset="0"/>
                          </a:rPr>
                          <m:t>𝑙</m:t>
                        </m:r>
                      </m:sup>
                    </m:sSup>
                    <m:sSub>
                      <m:sSubPr>
                        <m:ctrlPr>
                          <a:rPr lang="en-US" i="1">
                            <a:latin typeface="Cambria Math" panose="02040503050406030204" pitchFamily="18" charset="0"/>
                          </a:rPr>
                        </m:ctrlPr>
                      </m:sSubPr>
                      <m:e>
                        <m:r>
                          <a:rPr lang="en-US" b="0" i="1">
                            <a:latin typeface="Cambria Math" panose="02040503050406030204" pitchFamily="18" charset="0"/>
                          </a:rPr>
                          <m:t>𝑛</m:t>
                        </m:r>
                      </m:e>
                      <m:sub>
                        <m:r>
                          <a:rPr lang="en-US" b="0" i="1">
                            <a:latin typeface="Cambria Math" panose="02040503050406030204" pitchFamily="18" charset="0"/>
                          </a:rPr>
                          <m:t>0</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m:t>
                        </m:r>
                      </m:e>
                      <m:sub>
                        <m:r>
                          <a:rPr lang="en-US" b="0" i="0" smtClean="0">
                            <a:latin typeface="Cambria Math" panose="02040503050406030204" pitchFamily="18" charset="0"/>
                          </a:rPr>
                          <m:t>0</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𝑘</m:t>
                            </m:r>
                          </m:e>
                        </m:func>
                      </m:sup>
                    </m:sSup>
                  </m:oMath>
                </a14:m>
                <a:endParaRPr lang="en-US" dirty="0">
                  <a:sym typeface="Wingdings" panose="05000000000000000000" pitchFamily="2" charset="2"/>
                </a:endParaRPr>
              </a:p>
              <a:p>
                <a:pPr>
                  <a:lnSpc>
                    <a:spcPct val="90000"/>
                  </a:lnSpc>
                </a:pPr>
                <a:r>
                  <a:rPr lang="en-US" dirty="0">
                    <a:sym typeface="Wingdings" panose="05000000000000000000" pitchFamily="2" charset="2"/>
                  </a:rPr>
                  <a:t>Now note that we want to evaluate the value of </a:t>
                </a:r>
                <a14:m>
                  <m:oMath xmlns:m="http://schemas.openxmlformats.org/officeDocument/2006/math">
                    <m:r>
                      <a:rPr lang="en-US" b="0" i="1" smtClean="0">
                        <a:latin typeface="Cambria Math" panose="02040503050406030204" pitchFamily="18" charset="0"/>
                        <a:sym typeface="Wingdings" panose="05000000000000000000" pitchFamily="2" charset="2"/>
                      </a:rPr>
                      <m:t>𝑛</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𝑡</m:t>
                    </m:r>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when </a:t>
                </a:r>
                <a14:m>
                  <m:oMath xmlns:m="http://schemas.openxmlformats.org/officeDocument/2006/math">
                    <m:r>
                      <a:rPr lang="en-US" b="0" i="1" smtClean="0">
                        <a:latin typeface="Cambria Math" panose="02040503050406030204" pitchFamily="18" charset="0"/>
                        <a:sym typeface="Wingdings" panose="05000000000000000000" pitchFamily="2" charset="2"/>
                      </a:rPr>
                      <m:t>𝑘</m:t>
                    </m:r>
                    <m:r>
                      <a:rPr lang="en-US" b="0" i="1" smtClean="0">
                        <a:latin typeface="Cambria Math" panose="02040503050406030204" pitchFamily="18" charset="0"/>
                        <a:sym typeface="Wingdings" panose="05000000000000000000" pitchFamily="2" charset="2"/>
                      </a:rPr>
                      <m:t>~1</m:t>
                    </m:r>
                  </m:oMath>
                </a14:m>
                <a:r>
                  <a:rPr lang="en-US" dirty="0">
                    <a:sym typeface="Wingdings" panose="05000000000000000000" pitchFamily="2" charset="2"/>
                  </a:rPr>
                  <a:t>. In order to do that, expand </a:t>
                </a:r>
                <a14:m>
                  <m:oMath xmlns:m="http://schemas.openxmlformats.org/officeDocument/2006/math">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r>
                          <a:rPr lang="en-US" b="0" i="1" smtClean="0">
                            <a:latin typeface="Cambria Math" panose="02040503050406030204" pitchFamily="18" charset="0"/>
                            <a:sym typeface="Wingdings" panose="05000000000000000000" pitchFamily="2" charset="2"/>
                          </a:rPr>
                          <m:t>𝑘</m:t>
                        </m:r>
                      </m:e>
                    </m:func>
                    <m:r>
                      <a:rPr lang="en-US" b="0" i="1" smtClean="0">
                        <a:latin typeface="Cambria Math" panose="02040503050406030204" pitchFamily="18" charset="0"/>
                        <a:sym typeface="Wingdings" panose="05000000000000000000" pitchFamily="2" charset="2"/>
                      </a:rPr>
                      <m:t> </m:t>
                    </m:r>
                  </m:oMath>
                </a14:m>
                <a:r>
                  <a:rPr lang="en-US" dirty="0">
                    <a:sym typeface="Wingdings" panose="05000000000000000000" pitchFamily="2" charset="2"/>
                  </a:rPr>
                  <a:t>in Taylor series around 1: </a:t>
                </a:r>
              </a:p>
              <a:p>
                <a:pPr marL="0" indent="0">
                  <a:lnSpc>
                    <a:spcPct val="90000"/>
                  </a:lnSpc>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𝑘</m:t>
                              </m:r>
                            </m:e>
                          </m:d>
                        </m:e>
                      </m:func>
                      <m:r>
                        <a:rPr lang="en-US" b="0" i="1" smtClean="0">
                          <a:latin typeface="Cambria Math" panose="02040503050406030204" pitchFamily="18" charset="0"/>
                          <a:sym typeface="Wingdings" panose="05000000000000000000" pitchFamily="2" charset="2"/>
                        </a:rPr>
                        <m:t>= </m:t>
                      </m:r>
                      <m:nary>
                        <m:naryPr>
                          <m:chr m:val="∑"/>
                          <m:ctrlPr>
                            <a:rPr lang="en-US" b="0" i="1" smtClean="0">
                              <a:latin typeface="Cambria Math" panose="02040503050406030204" pitchFamily="18" charset="0"/>
                              <a:sym typeface="Wingdings" panose="05000000000000000000" pitchFamily="2" charset="2"/>
                            </a:rPr>
                          </m:ctrlPr>
                        </m:naryPr>
                        <m:sub>
                          <m:r>
                            <m:rPr>
                              <m:brk m:alnAt="23"/>
                            </m:rPr>
                            <a:rPr lang="en-US" b="0" i="1" smtClean="0">
                              <a:latin typeface="Cambria Math" panose="02040503050406030204" pitchFamily="18" charset="0"/>
                              <a:sym typeface="Wingdings" panose="05000000000000000000" pitchFamily="2" charset="2"/>
                            </a:rPr>
                            <m:t>𝑖</m:t>
                          </m:r>
                          <m:r>
                            <a:rPr lang="en-US" b="0" i="1" smtClean="0">
                              <a:latin typeface="Cambria Math" panose="02040503050406030204" pitchFamily="18" charset="0"/>
                              <a:sym typeface="Wingdings" panose="05000000000000000000" pitchFamily="2" charset="2"/>
                            </a:rPr>
                            <m:t>=1</m:t>
                          </m:r>
                        </m:sub>
                        <m:sup>
                          <m:r>
                            <a:rPr lang="en-US" b="0" i="1" smtClean="0">
                              <a:latin typeface="Cambria Math" panose="02040503050406030204" pitchFamily="18" charset="0"/>
                              <a:sym typeface="Wingdings" panose="05000000000000000000" pitchFamily="2" charset="2"/>
                            </a:rPr>
                            <m:t>∞</m:t>
                          </m:r>
                        </m:sup>
                        <m:e>
                          <m:f>
                            <m:fPr>
                              <m:ctrlPr>
                                <a:rPr lang="en-US" b="0" i="1" smtClean="0">
                                  <a:latin typeface="Cambria Math" panose="02040503050406030204" pitchFamily="18" charset="0"/>
                                  <a:sym typeface="Wingdings" panose="05000000000000000000" pitchFamily="2" charset="2"/>
                                </a:rPr>
                              </m:ctrlPr>
                            </m:fPr>
                            <m:num>
                              <m:sSup>
                                <m:sSupPr>
                                  <m:ctrlPr>
                                    <a:rPr lang="en-US" b="0" i="1" smtClean="0">
                                      <a:latin typeface="Cambria Math" panose="02040503050406030204" pitchFamily="18" charset="0"/>
                                      <a:sym typeface="Wingdings" panose="05000000000000000000" pitchFamily="2" charset="2"/>
                                    </a:rPr>
                                  </m:ctrlPr>
                                </m:sSupPr>
                                <m:e>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−1</m:t>
                                      </m:r>
                                    </m:e>
                                  </m:d>
                                </m:e>
                                <m:sup>
                                  <m:r>
                                    <a:rPr lang="en-US" b="0" i="1" smtClean="0">
                                      <a:latin typeface="Cambria Math" panose="02040503050406030204" pitchFamily="18" charset="0"/>
                                      <a:sym typeface="Wingdings" panose="05000000000000000000" pitchFamily="2" charset="2"/>
                                    </a:rPr>
                                    <m:t>𝑖</m:t>
                                  </m:r>
                                  <m:r>
                                    <a:rPr lang="en-US" b="0" i="1" smtClean="0">
                                      <a:latin typeface="Cambria Math" panose="02040503050406030204" pitchFamily="18" charset="0"/>
                                      <a:sym typeface="Wingdings" panose="05000000000000000000" pitchFamily="2" charset="2"/>
                                    </a:rPr>
                                    <m:t>+1</m:t>
                                  </m:r>
                                </m:sup>
                              </m:sSup>
                            </m:num>
                            <m:den>
                              <m:r>
                                <a:rPr lang="en-US" b="0" i="1" smtClean="0">
                                  <a:latin typeface="Cambria Math" panose="02040503050406030204" pitchFamily="18" charset="0"/>
                                  <a:sym typeface="Wingdings" panose="05000000000000000000" pitchFamily="2" charset="2"/>
                                </a:rPr>
                                <m:t>𝑖</m:t>
                              </m:r>
                            </m:den>
                          </m:f>
                          <m:sSup>
                            <m:sSupPr>
                              <m:ctrlPr>
                                <a:rPr lang="en-US" b="0" i="1" smtClean="0">
                                  <a:latin typeface="Cambria Math" panose="02040503050406030204" pitchFamily="18" charset="0"/>
                                  <a:sym typeface="Wingdings" panose="05000000000000000000" pitchFamily="2" charset="2"/>
                                </a:rPr>
                              </m:ctrlPr>
                            </m:sSupPr>
                            <m:e>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𝑘</m:t>
                                  </m:r>
                                  <m:r>
                                    <a:rPr lang="en-US" b="0" i="1" smtClean="0">
                                      <a:latin typeface="Cambria Math" panose="02040503050406030204" pitchFamily="18" charset="0"/>
                                      <a:sym typeface="Wingdings" panose="05000000000000000000" pitchFamily="2" charset="2"/>
                                    </a:rPr>
                                    <m:t>−1</m:t>
                                  </m:r>
                                </m:e>
                              </m:d>
                            </m:e>
                            <m:sup>
                              <m:r>
                                <a:rPr lang="en-US" b="0" i="1" smtClean="0">
                                  <a:latin typeface="Cambria Math" panose="02040503050406030204" pitchFamily="18" charset="0"/>
                                  <a:sym typeface="Wingdings" panose="05000000000000000000" pitchFamily="2" charset="2"/>
                                </a:rPr>
                                <m:t>𝑖</m:t>
                              </m:r>
                            </m:sup>
                          </m:sSup>
                        </m:e>
                      </m:nary>
                    </m:oMath>
                  </m:oMathPara>
                </a14:m>
                <a:endParaRPr lang="en-US" dirty="0">
                  <a:sym typeface="Wingdings" panose="05000000000000000000" pitchFamily="2" charset="2"/>
                </a:endParaRPr>
              </a:p>
              <a:p>
                <a:pPr marL="0" indent="0">
                  <a:lnSpc>
                    <a:spcPct val="90000"/>
                  </a:lnSpc>
                  <a:buNone/>
                </a:pPr>
                <a:r>
                  <a:rPr lang="en-US" dirty="0">
                    <a:sym typeface="Wingdings" panose="05000000000000000000" pitchFamily="2" charset="2"/>
                  </a:rPr>
                  <a:t>Keeping the first term and ignoring higher order terms (why can you do that?), we find that </a:t>
                </a:r>
              </a:p>
              <a:p>
                <a:pPr marL="0" indent="0">
                  <a:lnSpc>
                    <a:spcPct val="90000"/>
                  </a:lnSpc>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sym typeface="Wingdings" panose="05000000000000000000" pitchFamily="2" charset="2"/>
                            </a:rPr>
                          </m:ctrlPr>
                        </m:funcPr>
                        <m:fName>
                          <m:r>
                            <m:rPr>
                              <m:sty m:val="p"/>
                            </m:rPr>
                            <a:rPr lang="en-US">
                              <a:latin typeface="Cambria Math" panose="02040503050406030204" pitchFamily="18" charset="0"/>
                              <a:sym typeface="Wingdings" panose="05000000000000000000" pitchFamily="2" charset="2"/>
                            </a:rPr>
                            <m:t>ln</m:t>
                          </m:r>
                        </m:fName>
                        <m:e>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𝑘</m:t>
                              </m:r>
                            </m:e>
                          </m:d>
                        </m:e>
                      </m:fun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𝑘</m:t>
                      </m:r>
                      <m:r>
                        <a:rPr lang="en-US" b="0" i="1" smtClean="0">
                          <a:latin typeface="Cambria Math" panose="02040503050406030204" pitchFamily="18" charset="0"/>
                          <a:sym typeface="Wingdings" panose="05000000000000000000" pitchFamily="2" charset="2"/>
                        </a:rPr>
                        <m:t>−1</m:t>
                      </m:r>
                    </m:oMath>
                  </m:oMathPara>
                </a14:m>
                <a:endParaRPr lang="en-US" dirty="0">
                  <a:sym typeface="Wingdings" panose="05000000000000000000" pitchFamily="2" charset="2"/>
                </a:endParaRPr>
              </a:p>
              <a:p>
                <a:pPr marL="0" indent="0">
                  <a:lnSpc>
                    <a:spcPct val="90000"/>
                  </a:lnSpc>
                  <a:buNone/>
                </a:pPr>
                <a:r>
                  <a:rPr lang="en-US" dirty="0">
                    <a:sym typeface="Wingdings" panose="05000000000000000000" pitchFamily="2" charset="2"/>
                  </a:rPr>
                  <a:t>Then, </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𝑛</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0</m:t>
                          </m:r>
                        </m:sub>
                      </m:sSub>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𝑘</m:t>
                              </m:r>
                            </m:e>
                          </m:func>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m:t>
                          </m:r>
                        </m:e>
                        <m:sub>
                          <m:r>
                            <a:rPr lang="en-US" b="0" i="0" smtClean="0">
                              <a:latin typeface="Cambria Math" panose="02040503050406030204" pitchFamily="18" charset="0"/>
                            </a:rPr>
                            <m:t>0</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𝑡</m:t>
                              </m:r>
                            </m:num>
                            <m:den>
                              <m:r>
                                <a:rPr lang="en-US" b="0" i="1" smtClean="0">
                                  <a:latin typeface="Cambria Math" panose="02040503050406030204" pitchFamily="18" charset="0"/>
                                </a:rPr>
                                <m:t>𝑙</m:t>
                              </m:r>
                            </m:den>
                          </m:f>
                        </m:sup>
                      </m:sSup>
                    </m:oMath>
                  </m:oMathPara>
                </a14:m>
                <a:endParaRPr lang="en-US" dirty="0">
                  <a:sym typeface="Wingdings" panose="05000000000000000000" pitchFamily="2" charset="2"/>
                </a:endParaRPr>
              </a:p>
              <a:p>
                <a:pPr>
                  <a:lnSpc>
                    <a:spcPct val="90000"/>
                  </a:lnSpc>
                </a:pPr>
                <a:r>
                  <a:rPr lang="en-US" dirty="0">
                    <a:sym typeface="Wingdings" panose="05000000000000000000" pitchFamily="2" charset="2"/>
                  </a:rPr>
                  <a:t>Therefore, neutrons show exponential growth/decay. The idea of multiplication will be studied at length later on. </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1107188"/>
                <a:ext cx="10991674" cy="5469781"/>
              </a:xfrm>
              <a:blipFill>
                <a:blip r:embed="rId3"/>
                <a:stretch>
                  <a:fillRect l="-499" t="-557" r="-499" b="-892"/>
                </a:stretch>
              </a:blipFill>
            </p:spPr>
            <p:txBody>
              <a:bodyPr/>
              <a:lstStyle/>
              <a:p>
                <a:r>
                  <a:rPr lang="en-US">
                    <a:noFill/>
                  </a:rPr>
                  <a:t> </a:t>
                </a:r>
              </a:p>
            </p:txBody>
          </p:sp>
        </mc:Fallback>
      </mc:AlternateContent>
    </p:spTree>
    <p:extLst>
      <p:ext uri="{BB962C8B-B14F-4D97-AF65-F5344CB8AC3E}">
        <p14:creationId xmlns:p14="http://schemas.microsoft.com/office/powerpoint/2010/main" val="380455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1320-A382-4C15-9CE1-A582CDAC346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13F86C2-3397-4632-8B9D-08F09DD080FF}"/>
              </a:ext>
            </a:extLst>
          </p:cNvPr>
          <p:cNvSpPr>
            <a:spLocks noGrp="1"/>
          </p:cNvSpPr>
          <p:nvPr>
            <p:ph idx="1"/>
          </p:nvPr>
        </p:nvSpPr>
        <p:spPr/>
        <p:txBody>
          <a:bodyPr/>
          <a:lstStyle/>
          <a:p>
            <a:pPr lvl="1"/>
            <a:r>
              <a:rPr lang="en-US" dirty="0"/>
              <a:t>Fundamentals of Nuclear Reactor Physics by E. E. Lewis</a:t>
            </a:r>
          </a:p>
          <a:p>
            <a:pPr lvl="1"/>
            <a:r>
              <a:rPr lang="en-US" dirty="0"/>
              <a:t>Introduction to Nuclear Engineering by J. R. </a:t>
            </a:r>
            <a:r>
              <a:rPr lang="en-US" dirty="0" err="1"/>
              <a:t>Lamarsh</a:t>
            </a:r>
            <a:r>
              <a:rPr lang="en-US" dirty="0"/>
              <a:t> and A. J. </a:t>
            </a:r>
            <a:r>
              <a:rPr lang="en-US" dirty="0" err="1"/>
              <a:t>Baratta</a:t>
            </a:r>
            <a:endParaRPr lang="en-US" dirty="0"/>
          </a:p>
          <a:p>
            <a:pPr lvl="1"/>
            <a:r>
              <a:rPr lang="en-US" dirty="0">
                <a:hlinkClick r:id="rId2"/>
              </a:rPr>
              <a:t>http://www.atomicarchive.com/Fission/Fission2.shtml</a:t>
            </a:r>
            <a:endParaRPr lang="en-US" dirty="0"/>
          </a:p>
          <a:p>
            <a:pPr lvl="1"/>
            <a:r>
              <a:rPr lang="en-US" dirty="0"/>
              <a:t>https://en.wikipedia.org/wiki/Stable_nuclide</a:t>
            </a:r>
          </a:p>
          <a:p>
            <a:pPr marL="0" indent="0">
              <a:buNone/>
            </a:pPr>
            <a:endParaRPr lang="en-US" dirty="0"/>
          </a:p>
        </p:txBody>
      </p:sp>
    </p:spTree>
    <p:extLst>
      <p:ext uri="{BB962C8B-B14F-4D97-AF65-F5344CB8AC3E}">
        <p14:creationId xmlns:p14="http://schemas.microsoft.com/office/powerpoint/2010/main" val="213603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Outline</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10131425" cy="5813571"/>
          </a:xfrm>
        </p:spPr>
        <p:txBody>
          <a:bodyPr>
            <a:normAutofit/>
          </a:bodyPr>
          <a:lstStyle/>
          <a:p>
            <a:r>
              <a:rPr lang="en-US" dirty="0"/>
              <a:t>Energy conservation</a:t>
            </a:r>
          </a:p>
          <a:p>
            <a:r>
              <a:rPr lang="en-US" dirty="0"/>
              <a:t>Binding Energy</a:t>
            </a:r>
          </a:p>
          <a:p>
            <a:r>
              <a:rPr lang="en-US" dirty="0"/>
              <a:t>Fusion Reactions</a:t>
            </a:r>
          </a:p>
          <a:p>
            <a:r>
              <a:rPr lang="en-US" dirty="0"/>
              <a:t>Fission Reactions</a:t>
            </a:r>
          </a:p>
          <a:p>
            <a:endParaRPr lang="en-US" dirty="0"/>
          </a:p>
        </p:txBody>
      </p:sp>
    </p:spTree>
    <p:extLst>
      <p:ext uri="{BB962C8B-B14F-4D97-AF65-F5344CB8AC3E}">
        <p14:creationId xmlns:p14="http://schemas.microsoft.com/office/powerpoint/2010/main" val="132628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Energy Conservation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838901"/>
                <a:ext cx="10131425" cy="5813571"/>
              </a:xfrm>
            </p:spPr>
            <p:txBody>
              <a:bodyPr>
                <a:normAutofit/>
              </a:bodyPr>
              <a:lstStyle/>
              <a:p>
                <a:r>
                  <a:rPr lang="en-US" dirty="0"/>
                  <a:t>Consider a reaction: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𝑑</m:t>
                    </m:r>
                  </m:oMath>
                </a14:m>
                <a:endParaRPr lang="en-US" dirty="0"/>
              </a:p>
              <a:p>
                <a:r>
                  <a:rPr lang="en-US" dirty="0"/>
                  <a:t>Energy conservation states that the overall total energy of interacting particles before and after the reaction are the same. </a:t>
                </a:r>
              </a:p>
              <a:p>
                <a:r>
                  <a:rPr lang="en-US" dirty="0"/>
                  <a:t>Recall that total energy is the sum of kinetic energy and rest-mass energy: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𝐾𝐸</m:t>
                    </m:r>
                  </m:oMath>
                </a14:m>
                <a:endParaRPr lang="en-US" dirty="0"/>
              </a:p>
              <a:p>
                <a:pPr marL="0" indent="0">
                  <a:buNone/>
                </a:pPr>
                <a:r>
                  <a:rPr lang="en-US" dirty="0"/>
                  <a:t>Then energy conservation for the above nuclear reaction is written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m:t>
                          </m:r>
                          <m:r>
                            <a:rPr lang="en-US" i="1">
                              <a:latin typeface="Cambria Math" panose="02040503050406030204" pitchFamily="18" charset="0"/>
                            </a:rPr>
                            <m:t>,  </m:t>
                          </m:r>
                          <m:r>
                            <a:rPr lang="en-US" b="0" i="1" smtClean="0">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m:t>
                          </m:r>
                          <m:r>
                            <a:rPr lang="en-US" i="1">
                              <a:latin typeface="Cambria Math" panose="02040503050406030204" pitchFamily="18" charset="0"/>
                            </a:rPr>
                            <m:t>,  </m:t>
                          </m:r>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𝑡</m:t>
                          </m:r>
                          <m:r>
                            <a:rPr lang="en-US" i="1">
                              <a:latin typeface="Cambria Math" panose="02040503050406030204" pitchFamily="18" charset="0"/>
                            </a:rPr>
                            <m:t>,  </m:t>
                          </m:r>
                          <m:r>
                            <a:rPr lang="en-US" b="0" i="1" smtClean="0">
                              <a:latin typeface="Cambria Math" panose="02040503050406030204" pitchFamily="18" charset="0"/>
                            </a:rPr>
                            <m:t>𝑑</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𝐾</m:t>
                          </m:r>
                          <m:r>
                            <a:rPr lang="en-US" i="1">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b="0" i="1" smtClean="0">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b="0" i="1" smtClean="0">
                              <a:latin typeface="Cambria Math" panose="02040503050406030204" pitchFamily="18" charset="0"/>
                            </a:rPr>
                            <m:t>𝑑</m:t>
                          </m:r>
                        </m:sub>
                      </m:sSub>
                    </m:oMath>
                  </m:oMathPara>
                </a14:m>
                <a:endParaRPr lang="en-US" dirty="0"/>
              </a:p>
              <a:p>
                <a:pPr marL="0" indent="0">
                  <a:buNone/>
                </a:pPr>
                <a:r>
                  <a:rPr lang="en-US" dirty="0"/>
                  <a:t>Recall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i="1">
                            <a:latin typeface="Cambria Math" panose="02040503050406030204" pitchFamily="18" charset="0"/>
                          </a:rPr>
                          <m:t>0</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c</m:t>
                        </m:r>
                      </m:e>
                      <m:sup>
                        <m:r>
                          <a:rPr lang="en-US" b="0" i="0" smtClean="0">
                            <a:latin typeface="Cambria Math" panose="02040503050406030204" pitchFamily="18" charset="0"/>
                          </a:rPr>
                          <m:t>2</m:t>
                        </m:r>
                      </m:sup>
                    </m:sSup>
                  </m:oMath>
                </a14:m>
                <a:r>
                  <a:rPr lang="en-US" dirty="0"/>
                  <a:t>, substituting that in the above relation, we have: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𝑎</m:t>
                          </m:r>
                        </m:sub>
                      </m:sSub>
                      <m:sSup>
                        <m:sSupPr>
                          <m:ctrlPr>
                            <a:rPr lang="en-US" i="1">
                              <a:latin typeface="Cambria Math" panose="02040503050406030204" pitchFamily="18" charset="0"/>
                            </a:rPr>
                          </m:ctrlPr>
                        </m:sSupPr>
                        <m:e>
                          <m:r>
                            <m:rPr>
                              <m:sty m:val="p"/>
                            </m:rPr>
                            <a:rPr lang="en-US">
                              <a:latin typeface="Cambria Math" panose="02040503050406030204" pitchFamily="18" charset="0"/>
                            </a:rPr>
                            <m:t>c</m:t>
                          </m:r>
                        </m:e>
                        <m:sup>
                          <m:r>
                            <a:rPr lang="en-US">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r>
                            <a:rPr lang="en-US" b="0" i="1" smtClean="0">
                              <a:latin typeface="Cambria Math" panose="02040503050406030204" pitchFamily="18" charset="0"/>
                            </a:rPr>
                            <m:t>𝑏</m:t>
                          </m:r>
                        </m:sub>
                      </m:sSub>
                      <m:sSup>
                        <m:sSupPr>
                          <m:ctrlPr>
                            <a:rPr lang="en-US" i="1">
                              <a:latin typeface="Cambria Math" panose="02040503050406030204" pitchFamily="18" charset="0"/>
                            </a:rPr>
                          </m:ctrlPr>
                        </m:sSupPr>
                        <m:e>
                          <m:r>
                            <m:rPr>
                              <m:sty m:val="p"/>
                            </m:rPr>
                            <a:rPr lang="en-US">
                              <a:latin typeface="Cambria Math" panose="02040503050406030204" pitchFamily="18" charset="0"/>
                            </a:rPr>
                            <m:t>c</m:t>
                          </m:r>
                        </m:e>
                        <m:sup>
                          <m:r>
                            <a:rPr lang="en-US">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r>
                            <a:rPr lang="en-US" b="0" i="1" smtClean="0">
                              <a:latin typeface="Cambria Math" panose="02040503050406030204" pitchFamily="18" charset="0"/>
                            </a:rPr>
                            <m:t>𝑐</m:t>
                          </m:r>
                        </m:sub>
                      </m:sSub>
                      <m:sSup>
                        <m:sSupPr>
                          <m:ctrlPr>
                            <a:rPr lang="en-US" i="1">
                              <a:latin typeface="Cambria Math" panose="02040503050406030204" pitchFamily="18" charset="0"/>
                            </a:rPr>
                          </m:ctrlPr>
                        </m:sSupPr>
                        <m:e>
                          <m:r>
                            <m:rPr>
                              <m:sty m:val="p"/>
                            </m:rPr>
                            <a:rPr lang="en-US">
                              <a:latin typeface="Cambria Math" panose="02040503050406030204" pitchFamily="18" charset="0"/>
                            </a:rPr>
                            <m:t>c</m:t>
                          </m:r>
                        </m:e>
                        <m:sup>
                          <m:r>
                            <a:rPr lang="en-US">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r>
                            <a:rPr lang="en-US" b="0" i="1" smtClean="0">
                              <a:latin typeface="Cambria Math" panose="02040503050406030204" pitchFamily="18" charset="0"/>
                            </a:rPr>
                            <m:t>𝑑</m:t>
                          </m:r>
                        </m:sub>
                      </m:sSub>
                      <m:sSup>
                        <m:sSupPr>
                          <m:ctrlPr>
                            <a:rPr lang="en-US" i="1">
                              <a:latin typeface="Cambria Math" panose="02040503050406030204" pitchFamily="18" charset="0"/>
                            </a:rPr>
                          </m:ctrlPr>
                        </m:sSupPr>
                        <m:e>
                          <m:r>
                            <m:rPr>
                              <m:sty m:val="p"/>
                            </m:rPr>
                            <a:rPr lang="en-US">
                              <a:latin typeface="Cambria Math" panose="02040503050406030204" pitchFamily="18" charset="0"/>
                            </a:rPr>
                            <m:t>c</m:t>
                          </m:r>
                        </m:e>
                        <m:sup>
                          <m:r>
                            <a:rPr lang="en-US">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𝑑</m:t>
                          </m:r>
                        </m:sub>
                      </m:sSub>
                    </m:oMath>
                  </m:oMathPara>
                </a14:m>
                <a:endParaRPr lang="en-US" dirty="0"/>
              </a:p>
              <a:p>
                <a:pPr marL="0" indent="0">
                  <a:buNone/>
                </a:pPr>
                <a:r>
                  <a:rPr lang="en-US" dirty="0"/>
                  <a:t>Rearranging the above equation returns: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r>
                            <a:rPr lang="en-US" i="1">
                              <a:latin typeface="Cambria Math" panose="02040503050406030204" pitchFamily="18" charset="0"/>
                            </a:rPr>
                            <m:t>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r>
                            <a:rPr lang="en-US" i="1">
                              <a:latin typeface="Cambria Math" panose="02040503050406030204" pitchFamily="18" charset="0"/>
                            </a:rPr>
                            <m:t>𝑐</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r>
                            <a:rPr lang="en-US" i="1">
                              <a:latin typeface="Cambria Math" panose="02040503050406030204" pitchFamily="18" charset="0"/>
                            </a:rPr>
                            <m:t>𝑑</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c</m:t>
                          </m:r>
                        </m:e>
                        <m:sup>
                          <m:r>
                            <a:rPr lang="en-US">
                              <a:latin typeface="Cambria Math" panose="02040503050406030204" pitchFamily="18" charset="0"/>
                            </a:rPr>
                            <m:t>2</m:t>
                          </m:r>
                        </m:sup>
                      </m:s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𝑑</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𝑎</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𝑏</m:t>
                          </m:r>
                        </m:sub>
                      </m:sSub>
                    </m:oMath>
                  </m:oMathPara>
                </a14:m>
                <a:endParaRPr lang="en-US" dirty="0"/>
              </a:p>
              <a:p>
                <a:pPr marL="0" indent="0">
                  <a:buNone/>
                </a:pPr>
                <a:endParaRPr lang="en-US" dirty="0"/>
              </a:p>
              <a:p>
                <a:r>
                  <a:rPr lang="en-US" dirty="0"/>
                  <a:t>The difference in rest mass energies of nuclei before and after the reaction is called the Q value of the reaction. This value determines whether the reaction is exothermic or endothermic. </a:t>
                </a:r>
              </a:p>
              <a:p>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799" y="838901"/>
                <a:ext cx="10131425" cy="5813571"/>
              </a:xfrm>
              <a:blipFill>
                <a:blip r:embed="rId2"/>
                <a:stretch>
                  <a:fillRect l="-481" t="-420"/>
                </a:stretch>
              </a:blipFill>
            </p:spPr>
            <p:txBody>
              <a:bodyPr/>
              <a:lstStyle/>
              <a:p>
                <a:r>
                  <a:rPr lang="en-US">
                    <a:noFill/>
                  </a:rPr>
                  <a:t> </a:t>
                </a:r>
              </a:p>
            </p:txBody>
          </p:sp>
        </mc:Fallback>
      </mc:AlternateContent>
    </p:spTree>
    <p:extLst>
      <p:ext uri="{BB962C8B-B14F-4D97-AF65-F5344CB8AC3E}">
        <p14:creationId xmlns:p14="http://schemas.microsoft.com/office/powerpoint/2010/main" val="262644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Energy Conservation -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10131425" cy="5813571"/>
              </a:xfrm>
            </p:spPr>
            <p:txBody>
              <a:bodyPr>
                <a:normAutofit/>
              </a:bodyPr>
              <a:lstStyle/>
              <a:p>
                <a:r>
                  <a:rPr lang="en-US" b="1" dirty="0"/>
                  <a:t>Question:</a:t>
                </a:r>
                <a:r>
                  <a:rPr lang="en-US" dirty="0"/>
                  <a:t> What is the difference between exothermic and endothermic? What does our reaction need to be in order to produce power?</a:t>
                </a:r>
                <a:endParaRPr lang="en-US" b="1" dirty="0"/>
              </a:p>
              <a:p>
                <a:r>
                  <a:rPr lang="en-US" dirty="0"/>
                  <a:t>A positive Q value indicates exothermic reaction. This creates kinetic energy and results in net loss of rest mass energy. </a:t>
                </a:r>
              </a:p>
              <a:p>
                <a:r>
                  <a:rPr lang="en-US" dirty="0"/>
                  <a:t>Endothermic reactions result in increase in rest mass energy. </a:t>
                </a:r>
              </a:p>
              <a:p>
                <a:r>
                  <a:rPr lang="en-US" dirty="0"/>
                  <a:t>This is the same as with chemical reactions except, with nuclear reactions, energy changes are of the order of MeV (compared to eV for chemical reactions – so that is six orders of magnitude difference).</a:t>
                </a:r>
              </a:p>
              <a:p>
                <a:pPr lvl="1"/>
                <a:r>
                  <a:rPr lang="en-US" dirty="0"/>
                  <a:t>See why nuclear power is much more efficient and requires much less fuel to generate power?</a:t>
                </a:r>
              </a:p>
              <a:p>
                <a:pPr marL="457200" lvl="1" indent="0">
                  <a:buNone/>
                </a:pPr>
                <a:r>
                  <a:rPr lang="en-US" dirty="0"/>
                  <a:t> </a:t>
                </a:r>
              </a:p>
              <a:p>
                <a:r>
                  <a:rPr lang="en-US" b="1" dirty="0"/>
                  <a:t>Homework (10 points): </a:t>
                </a:r>
                <a:r>
                  <a:rPr lang="en-US" dirty="0"/>
                  <a:t>Write down conservation laws and calculate the Q value for the following reaction. Also determine whether the reaction is exothermic or endothermic. </a:t>
                </a:r>
              </a:p>
              <a:p>
                <a:pPr marL="0" indent="0">
                  <a:buNone/>
                </a:pPr>
                <a14:m>
                  <m:oMathPara xmlns:m="http://schemas.openxmlformats.org/officeDocument/2006/math">
                    <m:oMathParaPr>
                      <m:jc m:val="centerGroup"/>
                    </m:oMathParaPr>
                    <m:oMath xmlns:m="http://schemas.openxmlformats.org/officeDocument/2006/math">
                      <m:sPre>
                        <m:sPrePr>
                          <m:ctrlPr>
                            <a:rPr lang="en-US" b="1" i="1">
                              <a:latin typeface="Cambria Math" panose="02040503050406030204" pitchFamily="18" charset="0"/>
                            </a:rPr>
                          </m:ctrlPr>
                        </m:sPrePr>
                        <m:sub>
                          <m:r>
                            <a:rPr lang="en-US" b="1" i="1" smtClean="0">
                              <a:latin typeface="Cambria Math" panose="02040503050406030204" pitchFamily="18" charset="0"/>
                            </a:rPr>
                            <m:t>𝟏</m:t>
                          </m:r>
                        </m:sub>
                        <m:sup>
                          <m:r>
                            <a:rPr lang="en-US" b="0" i="1" smtClean="0">
                              <a:latin typeface="Cambria Math" panose="02040503050406030204" pitchFamily="18" charset="0"/>
                            </a:rPr>
                            <m:t>3</m:t>
                          </m:r>
                        </m:sup>
                        <m:e>
                          <m:r>
                            <a:rPr lang="en-US" b="0" i="1" smtClean="0">
                              <a:latin typeface="Cambria Math" panose="02040503050406030204" pitchFamily="18" charset="0"/>
                            </a:rPr>
                            <m:t>𝐻</m:t>
                          </m:r>
                        </m:e>
                      </m:sPre>
                      <m:r>
                        <a:rPr lang="en-US" i="1">
                          <a:latin typeface="Cambria Math" panose="02040503050406030204" pitchFamily="18" charset="0"/>
                        </a:rPr>
                        <m:t>+</m:t>
                      </m:r>
                      <m:sPre>
                        <m:sPrePr>
                          <m:ctrlPr>
                            <a:rPr lang="en-US" b="1" i="1">
                              <a:latin typeface="Cambria Math" panose="02040503050406030204" pitchFamily="18" charset="0"/>
                            </a:rPr>
                          </m:ctrlPr>
                        </m:sPrePr>
                        <m:sub>
                          <m:r>
                            <a:rPr lang="en-US" b="1" i="1" smtClean="0">
                              <a:latin typeface="Cambria Math" panose="02040503050406030204" pitchFamily="18" charset="0"/>
                            </a:rPr>
                            <m:t>𝟏</m:t>
                          </m:r>
                        </m:sub>
                        <m:sup>
                          <m:r>
                            <a:rPr lang="en-US" b="0" i="1" smtClean="0">
                              <a:latin typeface="Cambria Math" panose="02040503050406030204" pitchFamily="18" charset="0"/>
                            </a:rPr>
                            <m:t>2</m:t>
                          </m:r>
                        </m:sup>
                        <m:e>
                          <m:r>
                            <a:rPr lang="en-US" b="0" i="1" smtClean="0">
                              <a:latin typeface="Cambria Math" panose="02040503050406030204" pitchFamily="18" charset="0"/>
                            </a:rPr>
                            <m:t>𝐻</m:t>
                          </m:r>
                        </m:e>
                      </m:sPre>
                      <m:r>
                        <a:rPr lang="en-US" b="1" i="1" smtClean="0">
                          <a:latin typeface="Cambria Math" panose="02040503050406030204" pitchFamily="18" charset="0"/>
                        </a:rPr>
                        <m:t>→</m:t>
                      </m:r>
                      <m:sPre>
                        <m:sPrePr>
                          <m:ctrlPr>
                            <a:rPr lang="en-US" b="1" i="1">
                              <a:latin typeface="Cambria Math" panose="02040503050406030204" pitchFamily="18" charset="0"/>
                            </a:rPr>
                          </m:ctrlPr>
                        </m:sPrePr>
                        <m:sub>
                          <m:r>
                            <a:rPr lang="en-US" b="1" i="1" smtClean="0">
                              <a:latin typeface="Cambria Math" panose="02040503050406030204" pitchFamily="18" charset="0"/>
                            </a:rPr>
                            <m:t>𝟎</m:t>
                          </m:r>
                        </m:sub>
                        <m:sup>
                          <m:r>
                            <a:rPr lang="en-US" b="0" i="1" smtClean="0">
                              <a:latin typeface="Cambria Math" panose="02040503050406030204" pitchFamily="18" charset="0"/>
                            </a:rPr>
                            <m:t>1</m:t>
                          </m:r>
                        </m:sup>
                        <m:e>
                          <m:r>
                            <a:rPr lang="en-US" b="0" i="1" smtClean="0">
                              <a:latin typeface="Cambria Math" panose="02040503050406030204" pitchFamily="18" charset="0"/>
                            </a:rPr>
                            <m:t>𝑛</m:t>
                          </m:r>
                        </m:e>
                      </m:sPre>
                      <m:r>
                        <a:rPr lang="en-US" b="1" i="1" smtClean="0">
                          <a:latin typeface="Cambria Math" panose="02040503050406030204" pitchFamily="18" charset="0"/>
                        </a:rPr>
                        <m:t>+</m:t>
                      </m:r>
                      <m:sPre>
                        <m:sPrePr>
                          <m:ctrlPr>
                            <a:rPr lang="en-US" b="1" i="1">
                              <a:latin typeface="Cambria Math" panose="02040503050406030204" pitchFamily="18" charset="0"/>
                            </a:rPr>
                          </m:ctrlPr>
                        </m:sPrePr>
                        <m:sub>
                          <m:r>
                            <a:rPr lang="en-US" b="1" i="1" smtClean="0">
                              <a:latin typeface="Cambria Math" panose="02040503050406030204" pitchFamily="18" charset="0"/>
                            </a:rPr>
                            <m:t>𝟐</m:t>
                          </m:r>
                        </m:sub>
                        <m:sup>
                          <m:r>
                            <a:rPr lang="en-US" b="0" i="1" smtClean="0">
                              <a:latin typeface="Cambria Math" panose="02040503050406030204" pitchFamily="18" charset="0"/>
                            </a:rPr>
                            <m:t>4</m:t>
                          </m:r>
                        </m:sup>
                        <m:e>
                          <m:r>
                            <a:rPr lang="en-US" b="0" i="1" smtClean="0">
                              <a:latin typeface="Cambria Math" panose="02040503050406030204" pitchFamily="18" charset="0"/>
                            </a:rPr>
                            <m:t>𝐻𝑒</m:t>
                          </m:r>
                        </m:e>
                      </m:sPre>
                    </m:oMath>
                  </m:oMathPara>
                </a14:m>
                <a:endParaRPr lang="en-US" b="1" dirty="0"/>
              </a:p>
              <a:p>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799" y="780177"/>
                <a:ext cx="10131425" cy="5813571"/>
              </a:xfrm>
              <a:blipFill>
                <a:blip r:embed="rId2"/>
                <a:stretch>
                  <a:fillRect l="-361"/>
                </a:stretch>
              </a:blipFill>
            </p:spPr>
            <p:txBody>
              <a:bodyPr/>
              <a:lstStyle/>
              <a:p>
                <a:r>
                  <a:rPr lang="en-US">
                    <a:noFill/>
                  </a:rPr>
                  <a:t> </a:t>
                </a:r>
              </a:p>
            </p:txBody>
          </p:sp>
        </mc:Fallback>
      </mc:AlternateContent>
    </p:spTree>
    <p:extLst>
      <p:ext uri="{BB962C8B-B14F-4D97-AF65-F5344CB8AC3E}">
        <p14:creationId xmlns:p14="http://schemas.microsoft.com/office/powerpoint/2010/main" val="342775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Binding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10131425" cy="5813571"/>
              </a:xfrm>
            </p:spPr>
            <p:txBody>
              <a:bodyPr>
                <a:normAutofit lnSpcReduction="10000"/>
              </a:bodyPr>
              <a:lstStyle/>
              <a:p>
                <a:r>
                  <a:rPr lang="en-US" dirty="0"/>
                  <a:t>In order to know a-priori which reactions will be exothermic and which reactions will be endothermic we need to examine the ideas of binding energy and mass defect.</a:t>
                </a:r>
              </a:p>
              <a:p>
                <a:r>
                  <a:rPr lang="en-US" b="1" dirty="0"/>
                  <a:t>Mass Defect: </a:t>
                </a:r>
                <a:r>
                  <a:rPr lang="en-US" dirty="0"/>
                  <a:t>Any nuclide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𝑍</m:t>
                        </m:r>
                      </m:sub>
                      <m:sup>
                        <m:r>
                          <a:rPr lang="en-US" i="1">
                            <a:latin typeface="Cambria Math" panose="02040503050406030204" pitchFamily="18" charset="0"/>
                          </a:rPr>
                          <m:t>𝐴</m:t>
                        </m:r>
                      </m:sup>
                      <m:e>
                        <m:r>
                          <a:rPr lang="en-US" i="1">
                            <a:latin typeface="Cambria Math" panose="02040503050406030204" pitchFamily="18" charset="0"/>
                          </a:rPr>
                          <m:t>𝑋</m:t>
                        </m:r>
                      </m:e>
                    </m:sPre>
                  </m:oMath>
                </a14:m>
                <a:r>
                  <a:rPr lang="en-US" dirty="0"/>
                  <a:t> has Z protons and A-Z neutrons. If we weigh protons and neutrons separately, sum the masses up and compare it to the mass of nuclide X, we find that weights of the constituent particles is higher than that of the nucleus as a whole (for all nuclei). This difference is called mass defect:</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m:t>
                      </m:r>
                      <m:r>
                        <a:rPr lang="en-US" b="0" i="1" smtClean="0">
                          <a:latin typeface="Cambria Math" panose="02040503050406030204" pitchFamily="18" charset="0"/>
                        </a:rPr>
                        <m:t>𝑍</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𝑝</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𝑍</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𝑋</m:t>
                          </m:r>
                        </m:sub>
                      </m:sSub>
                    </m:oMath>
                  </m:oMathPara>
                </a14:m>
                <a:endParaRPr lang="en-US" dirty="0"/>
              </a:p>
              <a:p>
                <a:r>
                  <a:rPr lang="en-US" b="1" dirty="0"/>
                  <a:t>Binding Energy: </a:t>
                </a:r>
                <a:r>
                  <a:rPr lang="en-US" dirty="0"/>
                  <a:t>The energy equivalent of mass defect is the energy that binds neutrons and protons together in the nucleus. In other words, in order to pull a nucleus apart into its constituent particles, we would need to expend this amount of energy. This energy equivalent is called binding energy: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𝐵𝐸</m:t>
                      </m:r>
                      <m:r>
                        <a:rPr lang="en-US" b="0" i="1" smtClean="0">
                          <a:latin typeface="Cambria Math" panose="02040503050406030204" pitchFamily="18" charset="0"/>
                        </a:rPr>
                        <m:t>=</m:t>
                      </m:r>
                      <m:r>
                        <m:rPr>
                          <m:sty m:val="p"/>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c</m:t>
                          </m:r>
                        </m:e>
                        <m:sup>
                          <m:r>
                            <a:rPr lang="en-US" b="0" i="0" smtClean="0">
                              <a:latin typeface="Cambria Math" panose="02040503050406030204" pitchFamily="18" charset="0"/>
                            </a:rPr>
                            <m:t>2</m:t>
                          </m:r>
                        </m:sup>
                      </m:sSup>
                    </m:oMath>
                  </m:oMathPara>
                </a14:m>
                <a:endParaRPr lang="en-US" dirty="0"/>
              </a:p>
              <a:p>
                <a:r>
                  <a:rPr lang="en-US" b="1" dirty="0"/>
                  <a:t>Binding Energy per Nucleon: </a:t>
                </a:r>
                <a:r>
                  <a:rPr lang="en-US" dirty="0"/>
                  <a:t>Just as the name suggests, we normalize the binding energy to the number of nucleons to get binding energy per nucleon: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𝐵𝐸</m:t>
                      </m:r>
                      <m:r>
                        <a:rPr lang="en-US" b="0" i="1" smtClean="0">
                          <a:latin typeface="Cambria Math" panose="02040503050406030204" pitchFamily="18" charset="0"/>
                        </a:rPr>
                        <m:t> </m:t>
                      </m:r>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𝑛𝑢𝑐𝑙𝑒𝑜𝑛</m:t>
                      </m:r>
                      <m:r>
                        <a:rPr lang="en-US" i="1">
                          <a:latin typeface="Cambria Math" panose="02040503050406030204" pitchFamily="18" charset="0"/>
                        </a:rPr>
                        <m:t>=</m:t>
                      </m:r>
                      <m:f>
                        <m:fPr>
                          <m:ctrlPr>
                            <a:rPr lang="en-US" b="0" i="1" smtClean="0">
                              <a:latin typeface="Cambria Math" panose="02040503050406030204" pitchFamily="18" charset="0"/>
                            </a:rPr>
                          </m:ctrlPr>
                        </m:fPr>
                        <m:num>
                          <m:r>
                            <m:rPr>
                              <m:sty m:val="p"/>
                            </m:rPr>
                            <a:rPr lang="en-US">
                              <a:latin typeface="Cambria Math" panose="02040503050406030204" pitchFamily="18" charset="0"/>
                            </a:rPr>
                            <m:t>Δ</m:t>
                          </m:r>
                          <m:sSup>
                            <m:sSupPr>
                              <m:ctrlPr>
                                <a:rPr lang="en-US" i="1">
                                  <a:latin typeface="Cambria Math" panose="02040503050406030204" pitchFamily="18" charset="0"/>
                                </a:rPr>
                              </m:ctrlPr>
                            </m:sSupPr>
                            <m:e>
                              <m:r>
                                <m:rPr>
                                  <m:sty m:val="p"/>
                                </m:rPr>
                                <a:rPr lang="en-US">
                                  <a:latin typeface="Cambria Math" panose="02040503050406030204" pitchFamily="18" charset="0"/>
                                </a:rPr>
                                <m:t>c</m:t>
                              </m:r>
                            </m:e>
                            <m:sup>
                              <m:r>
                                <a:rPr lang="en-US">
                                  <a:latin typeface="Cambria Math" panose="02040503050406030204" pitchFamily="18" charset="0"/>
                                </a:rPr>
                                <m:t>2</m:t>
                              </m:r>
                            </m:sup>
                          </m:sSup>
                        </m:num>
                        <m:den>
                          <m:r>
                            <a:rPr lang="en-US" b="0" i="1" smtClean="0">
                              <a:latin typeface="Cambria Math" panose="02040503050406030204" pitchFamily="18" charset="0"/>
                            </a:rPr>
                            <m:t>𝐴</m:t>
                          </m:r>
                        </m:den>
                      </m:f>
                    </m:oMath>
                  </m:oMathPara>
                </a14:m>
                <a:endParaRPr lang="en-US" dirty="0"/>
              </a:p>
              <a:p>
                <a:pPr marL="0" indent="0">
                  <a:buNone/>
                </a:pPr>
                <a:endParaRPr lang="en-US" dirty="0"/>
              </a:p>
              <a:p>
                <a:pPr marL="0" indent="0">
                  <a:buNone/>
                </a:pPr>
                <a:r>
                  <a:rPr lang="en-US" b="1" dirty="0"/>
                  <a:t>Homework (10 points): </a:t>
                </a:r>
                <a:r>
                  <a:rPr lang="en-US" dirty="0"/>
                  <a:t>Calculate binding energy per nucleon for U-235 and U-238. </a:t>
                </a:r>
              </a:p>
              <a:p>
                <a:endParaRPr lang="en-US" b="1"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799" y="780177"/>
                <a:ext cx="10131425" cy="5813571"/>
              </a:xfrm>
              <a:blipFill>
                <a:blip r:embed="rId2"/>
                <a:stretch>
                  <a:fillRect l="-481" t="-1048" r="-662"/>
                </a:stretch>
              </a:blipFill>
            </p:spPr>
            <p:txBody>
              <a:bodyPr/>
              <a:lstStyle/>
              <a:p>
                <a:r>
                  <a:rPr lang="en-US">
                    <a:noFill/>
                  </a:rPr>
                  <a:t> </a:t>
                </a:r>
              </a:p>
            </p:txBody>
          </p:sp>
        </mc:Fallback>
      </mc:AlternateContent>
    </p:spTree>
    <p:extLst>
      <p:ext uri="{BB962C8B-B14F-4D97-AF65-F5344CB8AC3E}">
        <p14:creationId xmlns:p14="http://schemas.microsoft.com/office/powerpoint/2010/main" val="363388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Binding energy continued</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0" y="780177"/>
            <a:ext cx="7189237" cy="5813571"/>
          </a:xfrm>
        </p:spPr>
        <p:txBody>
          <a:bodyPr>
            <a:normAutofit/>
          </a:bodyPr>
          <a:lstStyle/>
          <a:p>
            <a:r>
              <a:rPr lang="en-US" dirty="0"/>
              <a:t>Binding energy per nucleon provides “a” measure of stability of nucleus. In general, the higher the value, the more stable the nucleus will be. It is not a rule, however. </a:t>
            </a:r>
          </a:p>
          <a:p>
            <a:r>
              <a:rPr lang="en-US" dirty="0"/>
              <a:t>Exothermic reactions are those in which daughter nuclei have a higher binding energy than parent nuclei. Therefore in exothermic reactions, we go from less to more stable nuclei. </a:t>
            </a:r>
          </a:p>
          <a:p>
            <a:r>
              <a:rPr lang="en-US" dirty="0"/>
              <a:t>Two classes of such exothermic reactions become important for energy production:</a:t>
            </a:r>
          </a:p>
          <a:p>
            <a:r>
              <a:rPr lang="en-US" dirty="0"/>
              <a:t>Fusion: Two light nuclei “fuse” to form a heavier nucleus – higher on the binding energy curve.</a:t>
            </a:r>
          </a:p>
          <a:p>
            <a:r>
              <a:rPr lang="en-US" dirty="0"/>
              <a:t>Fission: A heavy nucleus splits into lighter nuclei, each with higher binding energy per nucleon.</a:t>
            </a:r>
          </a:p>
          <a:p>
            <a:r>
              <a:rPr lang="en-US" dirty="0"/>
              <a:t>This makes sense if you look at the curve – we go from light nuclei to heavy nuclei via fusion – binding energy per nucleon increases – exothermic reaction….or…we go from heavy nuclei to lighter nuclei via fission – again binding energy per nucleon increases – exothermic reaction – energy production. </a:t>
            </a:r>
          </a:p>
          <a:p>
            <a:endParaRPr lang="en-US" dirty="0"/>
          </a:p>
        </p:txBody>
      </p:sp>
      <p:pic>
        <p:nvPicPr>
          <p:cNvPr id="4" name="Picture 3">
            <a:extLst>
              <a:ext uri="{FF2B5EF4-FFF2-40B4-BE49-F238E27FC236}">
                <a16:creationId xmlns:a16="http://schemas.microsoft.com/office/drawing/2014/main" id="{45208591-0991-4E34-8772-B5A8948D5C20}"/>
              </a:ext>
            </a:extLst>
          </p:cNvPr>
          <p:cNvPicPr>
            <a:picLocks noChangeAspect="1"/>
          </p:cNvPicPr>
          <p:nvPr/>
        </p:nvPicPr>
        <p:blipFill>
          <a:blip r:embed="rId2"/>
          <a:stretch>
            <a:fillRect/>
          </a:stretch>
        </p:blipFill>
        <p:spPr>
          <a:xfrm>
            <a:off x="8154955" y="1464906"/>
            <a:ext cx="3928452" cy="3484984"/>
          </a:xfrm>
          <a:prstGeom prst="rect">
            <a:avLst/>
          </a:prstGeom>
        </p:spPr>
      </p:pic>
    </p:spTree>
    <p:extLst>
      <p:ext uri="{BB962C8B-B14F-4D97-AF65-F5344CB8AC3E}">
        <p14:creationId xmlns:p14="http://schemas.microsoft.com/office/powerpoint/2010/main" val="203374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Fusion reaction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10131425" cy="5813571"/>
              </a:xfrm>
            </p:spPr>
            <p:txBody>
              <a:bodyPr>
                <a:normAutofit/>
              </a:bodyPr>
              <a:lstStyle/>
              <a:p>
                <a:r>
                  <a:rPr lang="en-US" dirty="0"/>
                  <a:t>Fusion reactions under consideration are based on fusing isotopes of hydrogen:</a:t>
                </a:r>
              </a:p>
              <a:p>
                <a:pPr lvl="1"/>
                <a:r>
                  <a:rPr lang="en-US" dirty="0"/>
                  <a:t>Deuterium-Deuterium (D-D): </a:t>
                </a:r>
              </a:p>
              <a:p>
                <a:pPr lvl="2"/>
                <a14:m>
                  <m:oMath xmlns:m="http://schemas.openxmlformats.org/officeDocument/2006/math">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b="0" i="1" smtClean="0">
                            <a:latin typeface="Cambria Math" panose="02040503050406030204" pitchFamily="18" charset="0"/>
                          </a:rPr>
                          <m:t>2</m:t>
                        </m:r>
                      </m:sup>
                      <m:e>
                        <m:r>
                          <a:rPr lang="en-US" i="1">
                            <a:latin typeface="Cambria Math" panose="02040503050406030204" pitchFamily="18" charset="0"/>
                          </a:rPr>
                          <m:t>𝐻</m:t>
                        </m:r>
                      </m:e>
                    </m:sPre>
                    <m:r>
                      <a:rPr lang="en-US"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2</m:t>
                        </m:r>
                      </m:sup>
                      <m:e>
                        <m:r>
                          <a:rPr lang="en-US" i="1">
                            <a:latin typeface="Cambria Math" panose="02040503050406030204" pitchFamily="18" charset="0"/>
                          </a:rPr>
                          <m:t>𝐻</m:t>
                        </m:r>
                      </m:e>
                    </m:sPre>
                    <m:r>
                      <a:rPr lang="en-US" b="1"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𝟎</m:t>
                        </m:r>
                      </m:sub>
                      <m:sup>
                        <m:r>
                          <a:rPr lang="en-US" i="1">
                            <a:latin typeface="Cambria Math" panose="02040503050406030204" pitchFamily="18" charset="0"/>
                          </a:rPr>
                          <m:t>1</m:t>
                        </m:r>
                      </m:sup>
                      <m:e>
                        <m:r>
                          <a:rPr lang="en-US" i="1">
                            <a:latin typeface="Cambria Math" panose="02040503050406030204" pitchFamily="18" charset="0"/>
                          </a:rPr>
                          <m:t>𝑛</m:t>
                        </m:r>
                      </m:e>
                    </m:sPre>
                    <m:r>
                      <a:rPr lang="en-US" b="1"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𝟐</m:t>
                        </m:r>
                      </m:sub>
                      <m:sup>
                        <m:r>
                          <a:rPr lang="en-US" b="0" i="1" smtClean="0">
                            <a:latin typeface="Cambria Math" panose="02040503050406030204" pitchFamily="18" charset="0"/>
                          </a:rPr>
                          <m:t>3</m:t>
                        </m:r>
                      </m:sup>
                      <m:e>
                        <m:r>
                          <a:rPr lang="en-US" i="1">
                            <a:latin typeface="Cambria Math" panose="02040503050406030204" pitchFamily="18" charset="0"/>
                          </a:rPr>
                          <m:t>𝐻𝑒</m:t>
                        </m:r>
                      </m:e>
                    </m:sPre>
                    <m:r>
                      <a:rPr lang="en-US" b="1" i="1" smtClean="0">
                        <a:latin typeface="Cambria Math" panose="02040503050406030204" pitchFamily="18" charset="0"/>
                      </a:rPr>
                      <m:t>+</m:t>
                    </m:r>
                    <m:r>
                      <a:rPr lang="en-US" b="0" i="1" smtClean="0">
                        <a:latin typeface="Cambria Math" panose="02040503050406030204" pitchFamily="18" charset="0"/>
                      </a:rPr>
                      <m:t>3.25 </m:t>
                    </m:r>
                    <m:r>
                      <a:rPr lang="en-US" b="0" i="1" smtClean="0">
                        <a:latin typeface="Cambria Math" panose="02040503050406030204" pitchFamily="18" charset="0"/>
                      </a:rPr>
                      <m:t>𝑀𝑒𝑉</m:t>
                    </m:r>
                  </m:oMath>
                </a14:m>
                <a:endParaRPr lang="en-US" dirty="0"/>
              </a:p>
              <a:p>
                <a:pPr lvl="2"/>
                <a14:m>
                  <m:oMath xmlns:m="http://schemas.openxmlformats.org/officeDocument/2006/math">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2</m:t>
                        </m:r>
                      </m:sup>
                      <m:e>
                        <m:r>
                          <a:rPr lang="en-US" i="1">
                            <a:latin typeface="Cambria Math" panose="02040503050406030204" pitchFamily="18" charset="0"/>
                          </a:rPr>
                          <m:t>𝐻</m:t>
                        </m:r>
                      </m:e>
                    </m:sPre>
                    <m:r>
                      <a:rPr lang="en-US"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2</m:t>
                        </m:r>
                      </m:sup>
                      <m:e>
                        <m:r>
                          <a:rPr lang="en-US" i="1">
                            <a:latin typeface="Cambria Math" panose="02040503050406030204" pitchFamily="18" charset="0"/>
                          </a:rPr>
                          <m:t>𝐻</m:t>
                        </m:r>
                      </m:e>
                    </m:sPre>
                    <m:r>
                      <a:rPr lang="en-US" b="1" i="1">
                        <a:latin typeface="Cambria Math" panose="02040503050406030204" pitchFamily="18" charset="0"/>
                      </a:rPr>
                      <m:t>→</m:t>
                    </m:r>
                    <m:sPre>
                      <m:sPrePr>
                        <m:ctrlPr>
                          <a:rPr lang="en-US" b="1" i="1">
                            <a:latin typeface="Cambria Math" panose="02040503050406030204" pitchFamily="18" charset="0"/>
                          </a:rPr>
                        </m:ctrlPr>
                      </m:sPrePr>
                      <m:sub>
                        <m:r>
                          <a:rPr lang="en-US" b="1" i="1" smtClean="0">
                            <a:latin typeface="Cambria Math" panose="02040503050406030204" pitchFamily="18" charset="0"/>
                          </a:rPr>
                          <m:t>𝟏</m:t>
                        </m:r>
                      </m:sub>
                      <m:sup>
                        <m:r>
                          <a:rPr lang="en-US" i="1">
                            <a:latin typeface="Cambria Math" panose="02040503050406030204" pitchFamily="18" charset="0"/>
                          </a:rPr>
                          <m:t>1</m:t>
                        </m:r>
                      </m:sup>
                      <m:e>
                        <m:r>
                          <a:rPr lang="en-US" b="0" i="1" smtClean="0">
                            <a:latin typeface="Cambria Math" panose="02040503050406030204" pitchFamily="18" charset="0"/>
                          </a:rPr>
                          <m:t>𝐻</m:t>
                        </m:r>
                      </m:e>
                    </m:sPre>
                    <m:r>
                      <a:rPr lang="en-US" b="1" i="1">
                        <a:latin typeface="Cambria Math" panose="02040503050406030204" pitchFamily="18" charset="0"/>
                      </a:rPr>
                      <m:t>+</m:t>
                    </m:r>
                    <m:sPre>
                      <m:sPrePr>
                        <m:ctrlPr>
                          <a:rPr lang="en-US" b="1" i="1">
                            <a:latin typeface="Cambria Math" panose="02040503050406030204" pitchFamily="18" charset="0"/>
                          </a:rPr>
                        </m:ctrlPr>
                      </m:sPrePr>
                      <m:sub>
                        <m:r>
                          <a:rPr lang="en-US" b="1" i="1" smtClean="0">
                            <a:latin typeface="Cambria Math" panose="02040503050406030204" pitchFamily="18" charset="0"/>
                          </a:rPr>
                          <m:t>𝟏</m:t>
                        </m:r>
                      </m:sub>
                      <m:sup>
                        <m:r>
                          <a:rPr lang="en-US" i="1">
                            <a:latin typeface="Cambria Math" panose="02040503050406030204" pitchFamily="18" charset="0"/>
                          </a:rPr>
                          <m:t>3</m:t>
                        </m:r>
                      </m:sup>
                      <m:e>
                        <m:r>
                          <a:rPr lang="en-US" b="1" i="1" smtClean="0">
                            <a:latin typeface="Cambria Math" panose="02040503050406030204" pitchFamily="18" charset="0"/>
                          </a:rPr>
                          <m:t>𝑯</m:t>
                        </m:r>
                      </m:e>
                    </m:sPre>
                    <m:r>
                      <a:rPr lang="en-US" b="1" i="1">
                        <a:latin typeface="Cambria Math" panose="02040503050406030204" pitchFamily="18" charset="0"/>
                      </a:rPr>
                      <m:t>+</m:t>
                    </m:r>
                    <m:r>
                      <a:rPr lang="en-US" b="0" i="1" smtClean="0">
                        <a:latin typeface="Cambria Math" panose="02040503050406030204" pitchFamily="18" charset="0"/>
                      </a:rPr>
                      <m:t>4.02</m:t>
                    </m:r>
                    <m:r>
                      <a:rPr lang="en-US" i="1">
                        <a:latin typeface="Cambria Math" panose="02040503050406030204" pitchFamily="18" charset="0"/>
                      </a:rPr>
                      <m:t> </m:t>
                    </m:r>
                    <m:r>
                      <a:rPr lang="en-US" i="1">
                        <a:latin typeface="Cambria Math" panose="02040503050406030204" pitchFamily="18" charset="0"/>
                      </a:rPr>
                      <m:t>𝑀𝑒𝑉</m:t>
                    </m:r>
                  </m:oMath>
                </a14:m>
                <a:endParaRPr lang="en-US" dirty="0"/>
              </a:p>
              <a:p>
                <a:pPr lvl="1"/>
                <a:r>
                  <a:rPr lang="en-US" dirty="0"/>
                  <a:t>Deuterium-Tritium (D-T): </a:t>
                </a:r>
              </a:p>
              <a:p>
                <a:pPr lvl="2"/>
                <a14:m>
                  <m:oMath xmlns:m="http://schemas.openxmlformats.org/officeDocument/2006/math">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3</m:t>
                        </m:r>
                      </m:sup>
                      <m:e>
                        <m:r>
                          <a:rPr lang="en-US" i="1">
                            <a:latin typeface="Cambria Math" panose="02040503050406030204" pitchFamily="18" charset="0"/>
                          </a:rPr>
                          <m:t>𝐻</m:t>
                        </m:r>
                      </m:e>
                    </m:sPre>
                    <m:r>
                      <a:rPr lang="en-US"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2</m:t>
                        </m:r>
                      </m:sup>
                      <m:e>
                        <m:r>
                          <a:rPr lang="en-US" i="1">
                            <a:latin typeface="Cambria Math" panose="02040503050406030204" pitchFamily="18" charset="0"/>
                          </a:rPr>
                          <m:t>𝐻</m:t>
                        </m:r>
                      </m:e>
                    </m:sPre>
                    <m:r>
                      <a:rPr lang="en-US" b="1"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𝟎</m:t>
                        </m:r>
                      </m:sub>
                      <m:sup>
                        <m:r>
                          <a:rPr lang="en-US" i="1">
                            <a:latin typeface="Cambria Math" panose="02040503050406030204" pitchFamily="18" charset="0"/>
                          </a:rPr>
                          <m:t>1</m:t>
                        </m:r>
                      </m:sup>
                      <m:e>
                        <m:r>
                          <a:rPr lang="en-US" i="1">
                            <a:latin typeface="Cambria Math" panose="02040503050406030204" pitchFamily="18" charset="0"/>
                          </a:rPr>
                          <m:t>𝑛</m:t>
                        </m:r>
                      </m:e>
                    </m:sPre>
                    <m:r>
                      <a:rPr lang="en-US" b="1"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𝟐</m:t>
                        </m:r>
                      </m:sub>
                      <m:sup>
                        <m:r>
                          <a:rPr lang="en-US" i="1">
                            <a:latin typeface="Cambria Math" panose="02040503050406030204" pitchFamily="18" charset="0"/>
                          </a:rPr>
                          <m:t>4</m:t>
                        </m:r>
                      </m:sup>
                      <m:e>
                        <m:r>
                          <a:rPr lang="en-US" i="1">
                            <a:latin typeface="Cambria Math" panose="02040503050406030204" pitchFamily="18" charset="0"/>
                          </a:rPr>
                          <m:t>𝐻𝑒</m:t>
                        </m:r>
                      </m:e>
                    </m:sPre>
                    <m:r>
                      <a:rPr lang="en-US" b="1" i="1" smtClean="0">
                        <a:latin typeface="Cambria Math" panose="02040503050406030204" pitchFamily="18" charset="0"/>
                      </a:rPr>
                      <m:t>+</m:t>
                    </m:r>
                    <m:r>
                      <a:rPr lang="en-US" b="0" i="1" smtClean="0">
                        <a:latin typeface="Cambria Math" panose="02040503050406030204" pitchFamily="18" charset="0"/>
                      </a:rPr>
                      <m:t>17.59</m:t>
                    </m:r>
                    <m:r>
                      <a:rPr lang="en-US" b="0" i="1" smtClean="0">
                        <a:latin typeface="Cambria Math" panose="02040503050406030204" pitchFamily="18" charset="0"/>
                      </a:rPr>
                      <m:t>𝑀𝑒𝑉</m:t>
                    </m:r>
                  </m:oMath>
                </a14:m>
                <a:r>
                  <a:rPr lang="en-US" dirty="0"/>
                  <a:t> </a:t>
                </a:r>
              </a:p>
              <a:p>
                <a:r>
                  <a:rPr lang="en-US" dirty="0"/>
                  <a:t>So how do you attain fusion exactly?</a:t>
                </a:r>
              </a:p>
              <a:p>
                <a:r>
                  <a:rPr lang="en-US" dirty="0"/>
                  <a:t>Nuclei have protons and protons repel each other. In order to overcome this repulsion between charged nuclei, they must collide at very high speeds and overpower Coulombic repulsion. This can be done in one of the following two ways:</a:t>
                </a:r>
              </a:p>
              <a:p>
                <a:pPr lvl="1"/>
                <a:r>
                  <a:rPr lang="en-US" dirty="0"/>
                  <a:t>Use particle accelerators to impart kinetic energy to relevant particles/nuclei and then slam them into target nuclei that make up the second material. </a:t>
                </a:r>
              </a:p>
              <a:p>
                <a:pPr lvl="1"/>
                <a:r>
                  <a:rPr lang="en-US" dirty="0"/>
                  <a:t>Mix the two fusing species and bring them to very high temperatures where they become plasma. Average kinetic energy is proportional to the temperature (according to Maxwellian distribution...next slide). </a:t>
                </a:r>
              </a:p>
              <a:p>
                <a:pPr lvl="2"/>
                <a:r>
                  <a:rPr lang="en-US" dirty="0"/>
                  <a:t>At high enough temperatures, nuclei attain sufficient kinetic energy to overcome Coulombic repulsion. Such reactions where external heating is involved are called thermonuclear reactions. </a:t>
                </a:r>
              </a:p>
              <a:p>
                <a:endParaRPr lang="en-US" dirty="0"/>
              </a:p>
            </p:txBody>
          </p:sp>
        </mc:Choice>
        <mc:Fallback>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799" y="780177"/>
                <a:ext cx="10131425" cy="5813571"/>
              </a:xfrm>
              <a:blipFill>
                <a:blip r:embed="rId2"/>
                <a:stretch>
                  <a:fillRect l="-361" r="-903"/>
                </a:stretch>
              </a:blipFill>
            </p:spPr>
            <p:txBody>
              <a:bodyPr/>
              <a:lstStyle/>
              <a:p>
                <a:r>
                  <a:rPr lang="en-US">
                    <a:noFill/>
                  </a:rPr>
                  <a:t> </a:t>
                </a:r>
              </a:p>
            </p:txBody>
          </p:sp>
        </mc:Fallback>
      </mc:AlternateContent>
    </p:spTree>
    <p:extLst>
      <p:ext uri="{BB962C8B-B14F-4D97-AF65-F5344CB8AC3E}">
        <p14:creationId xmlns:p14="http://schemas.microsoft.com/office/powerpoint/2010/main" val="304777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fontScale="90000"/>
          </a:bodyPr>
          <a:lstStyle/>
          <a:p>
            <a:r>
              <a:rPr lang="en-US" sz="3200" dirty="0"/>
              <a:t>Maxwellian distribution for kinetic energy of particles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6033783" cy="5813571"/>
              </a:xfrm>
            </p:spPr>
            <p:txBody>
              <a:bodyPr>
                <a:normAutofit/>
              </a:bodyPr>
              <a:lstStyle/>
              <a:p>
                <a:r>
                  <a:rPr lang="en-US" dirty="0"/>
                  <a:t>In a gas, energies of atoms are distributed according to the Maxwellian function. </a:t>
                </a:r>
              </a:p>
              <a:p>
                <a:r>
                  <a:rPr lang="en-US" dirty="0"/>
                  <a:t>Let N(E) be the particle density per unit energy then N(E)</a:t>
                </a:r>
                <a:r>
                  <a:rPr lang="en-US" dirty="0" err="1"/>
                  <a:t>dE</a:t>
                </a:r>
                <a:r>
                  <a:rPr lang="en-US" dirty="0"/>
                  <a:t> is the number of particles per unit volume between energy E and </a:t>
                </a:r>
                <a:r>
                  <a:rPr lang="en-US" dirty="0" err="1"/>
                  <a:t>E+dE</a:t>
                </a:r>
                <a:r>
                  <a:rPr lang="en-US" dirty="0"/>
                  <a:t>. </a:t>
                </a:r>
              </a:p>
              <a:p>
                <a:r>
                  <a:rPr lang="en-US" dirty="0"/>
                  <a:t>According to the Maxwellian distribution,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𝑁</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𝑘𝑇</m:t>
                                  </m:r>
                                </m:e>
                              </m:d>
                            </m:e>
                            <m:sup>
                              <m:r>
                                <a:rPr lang="en-US" b="0" i="1" smtClean="0">
                                  <a:latin typeface="Cambria Math" panose="02040503050406030204" pitchFamily="18" charset="0"/>
                                </a:rPr>
                                <m:t>3/2</m:t>
                              </m:r>
                            </m:sup>
                          </m:s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1/2</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𝑘𝑇</m:t>
                          </m:r>
                        </m:sup>
                      </m:sSup>
                    </m:oMath>
                  </m:oMathPara>
                </a14:m>
                <a:endParaRPr lang="en-US" dirty="0"/>
              </a:p>
              <a:p>
                <a:pPr marL="0" indent="0">
                  <a:buNone/>
                </a:pPr>
                <a:r>
                  <a:rPr lang="en-US" dirty="0"/>
                  <a:t>Here, k is the Boltzmann constant and T is the temperature. The above formula applies for solids, liquids and gases </a:t>
                </a:r>
                <a:r>
                  <a:rPr lang="en-US" dirty="0" err="1"/>
                  <a:t>upto</a:t>
                </a:r>
                <a:r>
                  <a:rPr lang="en-US" dirty="0"/>
                  <a:t> 300K. Beyond that temperature, the above formula will slightly differ from the one stated for solids and liquids. </a:t>
                </a:r>
              </a:p>
              <a:p>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799" y="780177"/>
                <a:ext cx="6033783" cy="5813571"/>
              </a:xfrm>
              <a:blipFill>
                <a:blip r:embed="rId2"/>
                <a:stretch>
                  <a:fillRect l="-808" r="-1515"/>
                </a:stretch>
              </a:blipFill>
            </p:spPr>
            <p:txBody>
              <a:bodyPr/>
              <a:lstStyle/>
              <a:p>
                <a:r>
                  <a:rPr lang="en-US">
                    <a:noFill/>
                  </a:rPr>
                  <a:t> </a:t>
                </a:r>
              </a:p>
            </p:txBody>
          </p:sp>
        </mc:Fallback>
      </mc:AlternateContent>
      <p:pic>
        <p:nvPicPr>
          <p:cNvPr id="1028" name="Picture 4" descr="Image result for maxwellian curve energy">
            <a:extLst>
              <a:ext uri="{FF2B5EF4-FFF2-40B4-BE49-F238E27FC236}">
                <a16:creationId xmlns:a16="http://schemas.microsoft.com/office/drawing/2014/main" id="{F73DCA8B-9EE7-4380-816B-61B4AD067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3434" y="780177"/>
            <a:ext cx="4781550" cy="2781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B4A01C-4E62-4846-8C67-8C42EF3C7B2E}"/>
                  </a:ext>
                </a:extLst>
              </p:cNvPr>
              <p:cNvSpPr txBox="1"/>
              <p:nvPr/>
            </p:nvSpPr>
            <p:spPr>
              <a:xfrm>
                <a:off x="7203435" y="3850548"/>
                <a:ext cx="4781550" cy="261667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𝑚𝑝</m:t>
                        </m:r>
                      </m:sub>
                    </m:sSub>
                  </m:oMath>
                </a14:m>
                <a:r>
                  <a:rPr lang="en-US" dirty="0"/>
                  <a:t> is the most probable energy and is the energy corresponding to the maximum of the curve.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𝑚𝑝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𝑘𝑇</m:t>
                      </m:r>
                    </m:oMath>
                  </m:oMathPara>
                </a14:m>
                <a:endParaRPr lang="en-US" dirty="0"/>
              </a:p>
              <a:p>
                <a:endParaRPr lang="en-US" dirty="0"/>
              </a:p>
              <a:p>
                <a:pPr marL="285750" indent="-285750">
                  <a:buFont typeface="Arial" panose="020B0604020202020204" pitchFamily="34" charset="0"/>
                  <a:buChar cha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 is the average energy</a:t>
                </a: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𝐸𝑑𝐸</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b="0" i="1" smtClean="0">
                          <a:latin typeface="Cambria Math" panose="02040503050406030204" pitchFamily="18" charset="0"/>
                        </a:rPr>
                        <m:t>𝑘𝑇</m:t>
                      </m:r>
                    </m:oMath>
                  </m:oMathPara>
                </a14:m>
                <a:endParaRPr lang="en-US" dirty="0"/>
              </a:p>
            </p:txBody>
          </p:sp>
        </mc:Choice>
        <mc:Fallback xmlns="">
          <p:sp>
            <p:nvSpPr>
              <p:cNvPr id="4" name="TextBox 3">
                <a:extLst>
                  <a:ext uri="{FF2B5EF4-FFF2-40B4-BE49-F238E27FC236}">
                    <a16:creationId xmlns:a16="http://schemas.microsoft.com/office/drawing/2014/main" id="{31B4A01C-4E62-4846-8C67-8C42EF3C7B2E}"/>
                  </a:ext>
                </a:extLst>
              </p:cNvPr>
              <p:cNvSpPr txBox="1">
                <a:spLocks noRot="1" noChangeAspect="1" noMove="1" noResize="1" noEditPoints="1" noAdjustHandles="1" noChangeArrowheads="1" noChangeShapeType="1" noTextEdit="1"/>
              </p:cNvSpPr>
              <p:nvPr/>
            </p:nvSpPr>
            <p:spPr>
              <a:xfrm>
                <a:off x="7203435" y="3850548"/>
                <a:ext cx="4781550" cy="2616678"/>
              </a:xfrm>
              <a:prstGeom prst="rect">
                <a:avLst/>
              </a:prstGeom>
              <a:blipFill>
                <a:blip r:embed="rId4"/>
                <a:stretch>
                  <a:fillRect l="-893" t="-1166" r="-255"/>
                </a:stretch>
              </a:blipFill>
            </p:spPr>
            <p:txBody>
              <a:bodyPr/>
              <a:lstStyle/>
              <a:p>
                <a:r>
                  <a:rPr lang="en-US">
                    <a:noFill/>
                  </a:rPr>
                  <a:t> </a:t>
                </a:r>
              </a:p>
            </p:txBody>
          </p:sp>
        </mc:Fallback>
      </mc:AlternateContent>
    </p:spTree>
    <p:extLst>
      <p:ext uri="{BB962C8B-B14F-4D97-AF65-F5344CB8AC3E}">
        <p14:creationId xmlns:p14="http://schemas.microsoft.com/office/powerpoint/2010/main" val="1677286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561</TotalTime>
  <Words>2411</Words>
  <Application>Microsoft Office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Wingdings</vt:lpstr>
      <vt:lpstr>Celestial</vt:lpstr>
      <vt:lpstr>AME 480/580 Introduction to nuclear engineering</vt:lpstr>
      <vt:lpstr>references</vt:lpstr>
      <vt:lpstr>Outline</vt:lpstr>
      <vt:lpstr>Energy Conservation</vt:lpstr>
      <vt:lpstr>Energy Conservation - continued</vt:lpstr>
      <vt:lpstr>Binding energy</vt:lpstr>
      <vt:lpstr>Binding energy continued</vt:lpstr>
      <vt:lpstr>Fusion reaction </vt:lpstr>
      <vt:lpstr>Maxwellian distribution for kinetic energy of particles</vt:lpstr>
      <vt:lpstr>Is fusion practical?</vt:lpstr>
      <vt:lpstr>Fission reactions</vt:lpstr>
      <vt:lpstr>Fission energy release and dissipation</vt:lpstr>
      <vt:lpstr>Biological hazards of radiation</vt:lpstr>
      <vt:lpstr>Neutron Multiplication</vt:lpstr>
      <vt:lpstr>Preliminary math on k</vt:lpstr>
      <vt:lpstr>Neutron multiplication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 480/580 Introduction to nuclear engineering</dc:title>
  <dc:creator>Japan Ketan Patel</dc:creator>
  <cp:lastModifiedBy>Japan Ketan Patel</cp:lastModifiedBy>
  <cp:revision>310</cp:revision>
  <dcterms:created xsi:type="dcterms:W3CDTF">2018-01-16T16:29:53Z</dcterms:created>
  <dcterms:modified xsi:type="dcterms:W3CDTF">2018-01-17T19:18:13Z</dcterms:modified>
</cp:coreProperties>
</file>