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2" r:id="rId7"/>
    <p:sldId id="263" r:id="rId8"/>
    <p:sldId id="264" r:id="rId9"/>
    <p:sldId id="265" r:id="rId10"/>
    <p:sldId id="266" r:id="rId11"/>
    <p:sldId id="267" r:id="rId12"/>
    <p:sldId id="268" r:id="rId13"/>
    <p:sldId id="269" r:id="rId14"/>
    <p:sldId id="275" r:id="rId15"/>
    <p:sldId id="276" r:id="rId16"/>
    <p:sldId id="270" r:id="rId17"/>
    <p:sldId id="277" r:id="rId18"/>
    <p:sldId id="278" r:id="rId19"/>
    <p:sldId id="280" r:id="rId20"/>
    <p:sldId id="274"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70" d="100"/>
          <a:sy n="70" d="100"/>
        </p:scale>
        <p:origin x="-16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9398EED5-E5CE-4B72-A2E7-B6DABAF509F5}" type="datetimeFigureOut">
              <a:rPr lang="en-US" smtClean="0"/>
              <a:t>1/19/2018</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BDC0452C-4E16-4871-8FD7-F93B31E0D494}" type="slidenum">
              <a:rPr lang="en-US" smtClean="0"/>
              <a:t>‹#›</a:t>
            </a:fld>
            <a:endParaRPr lang="en-US"/>
          </a:p>
        </p:txBody>
      </p:sp>
    </p:spTree>
    <p:extLst>
      <p:ext uri="{BB962C8B-B14F-4D97-AF65-F5344CB8AC3E}">
        <p14:creationId xmlns:p14="http://schemas.microsoft.com/office/powerpoint/2010/main" val="3349601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398EED5-E5CE-4B72-A2E7-B6DABAF509F5}" type="datetimeFigureOut">
              <a:rPr lang="en-US" smtClean="0"/>
              <a:t>1/19/2018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0452C-4E16-4871-8FD7-F93B31E0D494}" type="slidenum">
              <a:rPr lang="en-US" smtClean="0"/>
              <a:t>‹#›</a:t>
            </a:fld>
            <a:endParaRPr lang="en-US"/>
          </a:p>
        </p:txBody>
      </p:sp>
    </p:spTree>
    <p:extLst>
      <p:ext uri="{BB962C8B-B14F-4D97-AF65-F5344CB8AC3E}">
        <p14:creationId xmlns:p14="http://schemas.microsoft.com/office/powerpoint/2010/main" val="33356125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398EED5-E5CE-4B72-A2E7-B6DABAF509F5}" type="datetimeFigureOut">
              <a:rPr lang="en-US" smtClean="0"/>
              <a:t>1/19/2018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0452C-4E16-4871-8FD7-F93B31E0D494}" type="slidenum">
              <a:rPr lang="en-US" smtClean="0"/>
              <a:t>‹#›</a:t>
            </a:fld>
            <a:endParaRPr lang="en-US"/>
          </a:p>
        </p:txBody>
      </p:sp>
    </p:spTree>
    <p:extLst>
      <p:ext uri="{BB962C8B-B14F-4D97-AF65-F5344CB8AC3E}">
        <p14:creationId xmlns:p14="http://schemas.microsoft.com/office/powerpoint/2010/main" val="28978915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398EED5-E5CE-4B72-A2E7-B6DABAF509F5}" type="datetimeFigureOut">
              <a:rPr lang="en-US" smtClean="0"/>
              <a:t>1/19/2018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0452C-4E16-4871-8FD7-F93B31E0D494}" type="slidenum">
              <a:rPr lang="en-US" smtClean="0"/>
              <a:t>‹#›</a:t>
            </a:fld>
            <a:endParaRPr lang="en-US"/>
          </a:p>
        </p:txBody>
      </p:sp>
    </p:spTree>
    <p:extLst>
      <p:ext uri="{BB962C8B-B14F-4D97-AF65-F5344CB8AC3E}">
        <p14:creationId xmlns:p14="http://schemas.microsoft.com/office/powerpoint/2010/main" val="3890067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398EED5-E5CE-4B72-A2E7-B6DABAF509F5}" type="datetimeFigureOut">
              <a:rPr lang="en-US" smtClean="0"/>
              <a:t>1/19/2018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0452C-4E16-4871-8FD7-F93B31E0D494}" type="slidenum">
              <a:rPr lang="en-US" smtClean="0"/>
              <a:t>‹#›</a:t>
            </a:fld>
            <a:endParaRPr lang="en-US"/>
          </a:p>
        </p:txBody>
      </p:sp>
    </p:spTree>
    <p:extLst>
      <p:ext uri="{BB962C8B-B14F-4D97-AF65-F5344CB8AC3E}">
        <p14:creationId xmlns:p14="http://schemas.microsoft.com/office/powerpoint/2010/main" val="380293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398EED5-E5CE-4B72-A2E7-B6DABAF509F5}" type="datetimeFigureOut">
              <a:rPr lang="en-US" smtClean="0"/>
              <a:t>1/19/2018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0452C-4E16-4871-8FD7-F93B31E0D494}" type="slidenum">
              <a:rPr lang="en-US" smtClean="0"/>
              <a:t>‹#›</a:t>
            </a:fld>
            <a:endParaRPr lang="en-US"/>
          </a:p>
        </p:txBody>
      </p:sp>
    </p:spTree>
    <p:extLst>
      <p:ext uri="{BB962C8B-B14F-4D97-AF65-F5344CB8AC3E}">
        <p14:creationId xmlns:p14="http://schemas.microsoft.com/office/powerpoint/2010/main" val="15072819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398EED5-E5CE-4B72-A2E7-B6DABAF509F5}" type="datetimeFigureOut">
              <a:rPr lang="en-US" smtClean="0"/>
              <a:t>1/19/2018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0452C-4E16-4871-8FD7-F93B31E0D494}" type="slidenum">
              <a:rPr lang="en-US" smtClean="0"/>
              <a:t>‹#›</a:t>
            </a:fld>
            <a:endParaRPr lang="en-US"/>
          </a:p>
        </p:txBody>
      </p:sp>
    </p:spTree>
    <p:extLst>
      <p:ext uri="{BB962C8B-B14F-4D97-AF65-F5344CB8AC3E}">
        <p14:creationId xmlns:p14="http://schemas.microsoft.com/office/powerpoint/2010/main" val="36191049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98EED5-E5CE-4B72-A2E7-B6DABAF509F5}" type="datetimeFigureOut">
              <a:rPr lang="en-US" smtClean="0"/>
              <a:t>1/19/2018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0452C-4E16-4871-8FD7-F93B31E0D494}" type="slidenum">
              <a:rPr lang="en-US" smtClean="0"/>
              <a:t>‹#›</a:t>
            </a:fld>
            <a:endParaRPr lang="en-US"/>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42043403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98EED5-E5CE-4B72-A2E7-B6DABAF509F5}" type="datetimeFigureOut">
              <a:rPr lang="en-US" smtClean="0"/>
              <a:t>1/19/2018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0452C-4E16-4871-8FD7-F93B31E0D494}" type="slidenum">
              <a:rPr lang="en-US" smtClean="0"/>
              <a:t>‹#›</a:t>
            </a:fld>
            <a:endParaRPr lang="en-US"/>
          </a:p>
        </p:txBody>
      </p:sp>
    </p:spTree>
    <p:extLst>
      <p:ext uri="{BB962C8B-B14F-4D97-AF65-F5344CB8AC3E}">
        <p14:creationId xmlns:p14="http://schemas.microsoft.com/office/powerpoint/2010/main" val="34219737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98EED5-E5CE-4B72-A2E7-B6DABAF509F5}" type="datetimeFigureOut">
              <a:rPr lang="en-US" smtClean="0"/>
              <a:t>1/19/2018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0452C-4E16-4871-8FD7-F93B31E0D494}" type="slidenum">
              <a:rPr lang="en-US" smtClean="0"/>
              <a:t>‹#›</a:t>
            </a:fld>
            <a:endParaRPr lang="en-US"/>
          </a:p>
        </p:txBody>
      </p:sp>
    </p:spTree>
    <p:extLst>
      <p:ext uri="{BB962C8B-B14F-4D97-AF65-F5344CB8AC3E}">
        <p14:creationId xmlns:p14="http://schemas.microsoft.com/office/powerpoint/2010/main" val="17991180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398EED5-E5CE-4B72-A2E7-B6DABAF509F5}" type="datetimeFigureOut">
              <a:rPr lang="en-US" smtClean="0"/>
              <a:t>1/19/2018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0452C-4E16-4871-8FD7-F93B31E0D494}" type="slidenum">
              <a:rPr lang="en-US" smtClean="0"/>
              <a:t>‹#›</a:t>
            </a:fld>
            <a:endParaRPr lang="en-US"/>
          </a:p>
        </p:txBody>
      </p:sp>
    </p:spTree>
    <p:extLst>
      <p:ext uri="{BB962C8B-B14F-4D97-AF65-F5344CB8AC3E}">
        <p14:creationId xmlns:p14="http://schemas.microsoft.com/office/powerpoint/2010/main" val="38107962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98EED5-E5CE-4B72-A2E7-B6DABAF509F5}" type="datetimeFigureOut">
              <a:rPr lang="en-US" smtClean="0"/>
              <a:t>1/19/2018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0452C-4E16-4871-8FD7-F93B31E0D494}" type="slidenum">
              <a:rPr lang="en-US" smtClean="0"/>
              <a:t>‹#›</a:t>
            </a:fld>
            <a:endParaRPr lang="en-US"/>
          </a:p>
        </p:txBody>
      </p:sp>
    </p:spTree>
    <p:extLst>
      <p:ext uri="{BB962C8B-B14F-4D97-AF65-F5344CB8AC3E}">
        <p14:creationId xmlns:p14="http://schemas.microsoft.com/office/powerpoint/2010/main" val="112494418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398EED5-E5CE-4B72-A2E7-B6DABAF509F5}" type="datetimeFigureOut">
              <a:rPr lang="en-US" smtClean="0"/>
              <a:t>1/19/2018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0452C-4E16-4871-8FD7-F93B31E0D494}" type="slidenum">
              <a:rPr lang="en-US" smtClean="0"/>
              <a:t>‹#›</a:t>
            </a:fld>
            <a:endParaRPr lang="en-US"/>
          </a:p>
        </p:txBody>
      </p:sp>
    </p:spTree>
    <p:extLst>
      <p:ext uri="{BB962C8B-B14F-4D97-AF65-F5344CB8AC3E}">
        <p14:creationId xmlns:p14="http://schemas.microsoft.com/office/powerpoint/2010/main" val="1902139050"/>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398EED5-E5CE-4B72-A2E7-B6DABAF509F5}" type="datetimeFigureOut">
              <a:rPr lang="en-US" smtClean="0"/>
              <a:t>1/19/2018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0452C-4E16-4871-8FD7-F93B31E0D494}" type="slidenum">
              <a:rPr lang="en-US" smtClean="0"/>
              <a:t>‹#›</a:t>
            </a:fld>
            <a:endParaRPr lang="en-US"/>
          </a:p>
        </p:txBody>
      </p:sp>
    </p:spTree>
    <p:extLst>
      <p:ext uri="{BB962C8B-B14F-4D97-AF65-F5344CB8AC3E}">
        <p14:creationId xmlns:p14="http://schemas.microsoft.com/office/powerpoint/2010/main" val="25594986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9398EED5-E5CE-4B72-A2E7-B6DABAF509F5}" type="datetimeFigureOut">
              <a:rPr lang="en-US" smtClean="0"/>
              <a:t>1/19/2018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0452C-4E16-4871-8FD7-F93B31E0D494}" type="slidenum">
              <a:rPr lang="en-US" smtClean="0"/>
              <a:t>‹#›</a:t>
            </a:fld>
            <a:endParaRPr lang="en-US"/>
          </a:p>
        </p:txBody>
      </p:sp>
    </p:spTree>
    <p:extLst>
      <p:ext uri="{BB962C8B-B14F-4D97-AF65-F5344CB8AC3E}">
        <p14:creationId xmlns:p14="http://schemas.microsoft.com/office/powerpoint/2010/main" val="22288673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398EED5-E5CE-4B72-A2E7-B6DABAF509F5}" type="datetimeFigureOut">
              <a:rPr lang="en-US" smtClean="0"/>
              <a:t>1/19/2018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0452C-4E16-4871-8FD7-F93B31E0D494}" type="slidenum">
              <a:rPr lang="en-US" smtClean="0"/>
              <a:t>‹#›</a:t>
            </a:fld>
            <a:endParaRPr lang="en-US"/>
          </a:p>
        </p:txBody>
      </p:sp>
    </p:spTree>
    <p:extLst>
      <p:ext uri="{BB962C8B-B14F-4D97-AF65-F5344CB8AC3E}">
        <p14:creationId xmlns:p14="http://schemas.microsoft.com/office/powerpoint/2010/main" val="1689681231"/>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398EED5-E5CE-4B72-A2E7-B6DABAF509F5}" type="datetimeFigureOut">
              <a:rPr lang="en-US" smtClean="0"/>
              <a:t>1/19/2018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0452C-4E16-4871-8FD7-F93B31E0D494}" type="slidenum">
              <a:rPr lang="en-US" smtClean="0"/>
              <a:t>‹#›</a:t>
            </a:fld>
            <a:endParaRPr lang="en-US"/>
          </a:p>
        </p:txBody>
      </p:sp>
    </p:spTree>
    <p:extLst>
      <p:ext uri="{BB962C8B-B14F-4D97-AF65-F5344CB8AC3E}">
        <p14:creationId xmlns:p14="http://schemas.microsoft.com/office/powerpoint/2010/main" val="33405243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398EED5-E5CE-4B72-A2E7-B6DABAF509F5}" type="datetimeFigureOut">
              <a:rPr lang="en-US" smtClean="0"/>
              <a:t>1/19/2018</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DC0452C-4E16-4871-8FD7-F93B31E0D494}" type="slidenum">
              <a:rPr lang="en-US" smtClean="0"/>
              <a:t>‹#›</a:t>
            </a:fld>
            <a:endParaRPr lang="en-US"/>
          </a:p>
        </p:txBody>
      </p:sp>
    </p:spTree>
    <p:extLst>
      <p:ext uri="{BB962C8B-B14F-4D97-AF65-F5344CB8AC3E}">
        <p14:creationId xmlns:p14="http://schemas.microsoft.com/office/powerpoint/2010/main" val="3637343720"/>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en.wikipedia.org/wiki/Stable_nuclide"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6D983-41F9-45F7-B9D2-C1DCC67F5418}"/>
              </a:ext>
            </a:extLst>
          </p:cNvPr>
          <p:cNvSpPr>
            <a:spLocks noGrp="1"/>
          </p:cNvSpPr>
          <p:nvPr>
            <p:ph type="ctrTitle"/>
          </p:nvPr>
        </p:nvSpPr>
        <p:spPr/>
        <p:txBody>
          <a:bodyPr>
            <a:normAutofit/>
          </a:bodyPr>
          <a:lstStyle/>
          <a:p>
            <a:r>
              <a:rPr lang="en-US" sz="3200" dirty="0"/>
              <a:t>AME 480/580</a:t>
            </a:r>
            <a:r>
              <a:rPr lang="en-US" sz="2800" dirty="0"/>
              <a:t/>
            </a:r>
            <a:br>
              <a:rPr lang="en-US" sz="2800" dirty="0"/>
            </a:br>
            <a:r>
              <a:rPr lang="en-US" sz="2800" dirty="0"/>
              <a:t>Introduction to nuclear engineering</a:t>
            </a:r>
          </a:p>
        </p:txBody>
      </p:sp>
      <p:sp>
        <p:nvSpPr>
          <p:cNvPr id="3" name="Subtitle 2">
            <a:extLst>
              <a:ext uri="{FF2B5EF4-FFF2-40B4-BE49-F238E27FC236}">
                <a16:creationId xmlns:a16="http://schemas.microsoft.com/office/drawing/2014/main" id="{72FC5B1C-78B8-4662-8D21-C7C243021DE4}"/>
              </a:ext>
            </a:extLst>
          </p:cNvPr>
          <p:cNvSpPr>
            <a:spLocks noGrp="1"/>
          </p:cNvSpPr>
          <p:nvPr>
            <p:ph type="subTitle" idx="1"/>
          </p:nvPr>
        </p:nvSpPr>
        <p:spPr/>
        <p:txBody>
          <a:bodyPr/>
          <a:lstStyle/>
          <a:p>
            <a:r>
              <a:rPr lang="en-US" dirty="0"/>
              <a:t>Nuclear reactions</a:t>
            </a:r>
          </a:p>
          <a:p>
            <a:r>
              <a:rPr lang="en-US" dirty="0"/>
              <a:t>1/19/18</a:t>
            </a:r>
          </a:p>
          <a:p>
            <a:endParaRPr lang="en-US" dirty="0"/>
          </a:p>
        </p:txBody>
      </p:sp>
    </p:spTree>
    <p:extLst>
      <p:ext uri="{BB962C8B-B14F-4D97-AF65-F5344CB8AC3E}">
        <p14:creationId xmlns:p14="http://schemas.microsoft.com/office/powerpoint/2010/main" val="6063945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2A29F-8940-40A4-BE5F-100B2F80850E}"/>
              </a:ext>
            </a:extLst>
          </p:cNvPr>
          <p:cNvSpPr>
            <a:spLocks noGrp="1"/>
          </p:cNvSpPr>
          <p:nvPr>
            <p:ph type="title"/>
          </p:nvPr>
        </p:nvSpPr>
        <p:spPr>
          <a:xfrm>
            <a:off x="685800" y="114650"/>
            <a:ext cx="10131425" cy="665527"/>
          </a:xfrm>
        </p:spPr>
        <p:txBody>
          <a:bodyPr>
            <a:normAutofit/>
          </a:bodyPr>
          <a:lstStyle/>
          <a:p>
            <a:r>
              <a:rPr lang="en-US" sz="3200" dirty="0"/>
              <a:t>Fissile/fertile materials continued</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3F9FF2F-6DD7-4C93-9017-969C92460715}"/>
                  </a:ext>
                </a:extLst>
              </p:cNvPr>
              <p:cNvSpPr>
                <a:spLocks noGrp="1"/>
              </p:cNvSpPr>
              <p:nvPr>
                <p:ph idx="1"/>
              </p:nvPr>
            </p:nvSpPr>
            <p:spPr>
              <a:xfrm>
                <a:off x="685800" y="1044429"/>
                <a:ext cx="10131425" cy="5813571"/>
              </a:xfrm>
            </p:spPr>
            <p:txBody>
              <a:bodyPr>
                <a:normAutofit fontScale="92500" lnSpcReduction="10000"/>
              </a:bodyPr>
              <a:lstStyle/>
              <a:p>
                <a:r>
                  <a:rPr lang="en-US" dirty="0"/>
                  <a:t>Some examples of fertile materials transmuting to fertile materials are:</a:t>
                </a:r>
              </a:p>
              <a:p>
                <a:pPr marL="0" indent="0">
                  <a:buNone/>
                </a:pPr>
                <a14:m>
                  <m:oMathPara xmlns:m="http://schemas.openxmlformats.org/officeDocument/2006/math">
                    <m:oMathParaPr>
                      <m:jc m:val="centerGroup"/>
                    </m:oMathParaPr>
                    <m:oMath xmlns:m="http://schemas.openxmlformats.org/officeDocument/2006/math">
                      <m:sPre>
                        <m:sPrePr>
                          <m:ctrlPr>
                            <a:rPr lang="en-US" sz="1900" i="1">
                              <a:latin typeface="Cambria Math" panose="02040503050406030204" pitchFamily="18" charset="0"/>
                            </a:rPr>
                          </m:ctrlPr>
                        </m:sPrePr>
                        <m:sub>
                          <m:r>
                            <a:rPr lang="en-US" sz="1900" i="1">
                              <a:latin typeface="Cambria Math" panose="02040503050406030204" pitchFamily="18" charset="0"/>
                            </a:rPr>
                            <m:t>0</m:t>
                          </m:r>
                        </m:sub>
                        <m:sup>
                          <m:r>
                            <a:rPr lang="en-US" sz="1900" i="1">
                              <a:latin typeface="Cambria Math" panose="02040503050406030204" pitchFamily="18" charset="0"/>
                            </a:rPr>
                            <m:t>1</m:t>
                          </m:r>
                        </m:sup>
                        <m:e>
                          <m:r>
                            <a:rPr lang="en-US" sz="1900" i="1">
                              <a:latin typeface="Cambria Math" panose="02040503050406030204" pitchFamily="18" charset="0"/>
                            </a:rPr>
                            <m:t>𝑛</m:t>
                          </m:r>
                        </m:e>
                      </m:sPre>
                      <m:r>
                        <a:rPr lang="en-US" sz="1900" i="1">
                          <a:latin typeface="Cambria Math" panose="02040503050406030204" pitchFamily="18" charset="0"/>
                        </a:rPr>
                        <m:t>+</m:t>
                      </m:r>
                      <m:sPre>
                        <m:sPrePr>
                          <m:ctrlPr>
                            <a:rPr lang="en-US" sz="1900" i="1">
                              <a:latin typeface="Cambria Math" panose="02040503050406030204" pitchFamily="18" charset="0"/>
                            </a:rPr>
                          </m:ctrlPr>
                        </m:sPrePr>
                        <m:sub>
                          <m:r>
                            <a:rPr lang="en-US" sz="1900" i="1">
                              <a:latin typeface="Cambria Math" panose="02040503050406030204" pitchFamily="18" charset="0"/>
                            </a:rPr>
                            <m:t>92</m:t>
                          </m:r>
                        </m:sub>
                        <m:sup>
                          <m:r>
                            <a:rPr lang="en-US" sz="1900" i="1">
                              <a:latin typeface="Cambria Math" panose="02040503050406030204" pitchFamily="18" charset="0"/>
                            </a:rPr>
                            <m:t>23</m:t>
                          </m:r>
                          <m:r>
                            <a:rPr lang="en-US" sz="1900" b="0" i="1" smtClean="0">
                              <a:latin typeface="Cambria Math" panose="02040503050406030204" pitchFamily="18" charset="0"/>
                            </a:rPr>
                            <m:t>8</m:t>
                          </m:r>
                        </m:sup>
                        <m:e>
                          <m:r>
                            <a:rPr lang="en-US" sz="1900" i="1">
                              <a:latin typeface="Cambria Math" panose="02040503050406030204" pitchFamily="18" charset="0"/>
                            </a:rPr>
                            <m:t>𝑈</m:t>
                          </m:r>
                        </m:e>
                      </m:sPre>
                      <m:r>
                        <a:rPr lang="en-US" sz="1900" i="1">
                          <a:latin typeface="Cambria Math" panose="02040503050406030204" pitchFamily="18" charset="0"/>
                        </a:rPr>
                        <m:t>→</m:t>
                      </m:r>
                      <m:sPre>
                        <m:sPrePr>
                          <m:ctrlPr>
                            <a:rPr lang="en-US" sz="1900" i="1">
                              <a:latin typeface="Cambria Math" panose="02040503050406030204" pitchFamily="18" charset="0"/>
                            </a:rPr>
                          </m:ctrlPr>
                        </m:sPrePr>
                        <m:sub>
                          <m:r>
                            <a:rPr lang="en-US" sz="1900" i="1">
                              <a:latin typeface="Cambria Math" panose="02040503050406030204" pitchFamily="18" charset="0"/>
                            </a:rPr>
                            <m:t>92</m:t>
                          </m:r>
                        </m:sub>
                        <m:sup>
                          <m:r>
                            <a:rPr lang="en-US" sz="1900" i="1">
                              <a:latin typeface="Cambria Math" panose="02040503050406030204" pitchFamily="18" charset="0"/>
                            </a:rPr>
                            <m:t>23</m:t>
                          </m:r>
                          <m:r>
                            <a:rPr lang="en-US" sz="1900" b="0" i="1" smtClean="0">
                              <a:latin typeface="Cambria Math" panose="02040503050406030204" pitchFamily="18" charset="0"/>
                            </a:rPr>
                            <m:t>9</m:t>
                          </m:r>
                        </m:sup>
                        <m:e>
                          <m:r>
                            <a:rPr lang="en-US" sz="1900" i="1">
                              <a:latin typeface="Cambria Math" panose="02040503050406030204" pitchFamily="18" charset="0"/>
                            </a:rPr>
                            <m:t>𝑈</m:t>
                          </m:r>
                        </m:e>
                      </m:sPre>
                      <m:groupChr>
                        <m:groupChrPr>
                          <m:chr m:val="→"/>
                          <m:vertJc m:val="bot"/>
                          <m:ctrlPr>
                            <a:rPr lang="en-US" sz="1900" i="1">
                              <a:latin typeface="Cambria Math" panose="02040503050406030204" pitchFamily="18" charset="0"/>
                            </a:rPr>
                          </m:ctrlPr>
                        </m:groupChrPr>
                        <m:e>
                          <m:sSup>
                            <m:sSupPr>
                              <m:ctrlPr>
                                <a:rPr lang="en-US" sz="1900" i="1">
                                  <a:latin typeface="Cambria Math" panose="02040503050406030204" pitchFamily="18" charset="0"/>
                                </a:rPr>
                              </m:ctrlPr>
                            </m:sSupPr>
                            <m:e>
                              <m:r>
                                <a:rPr lang="en-US" sz="1900" i="1">
                                  <a:latin typeface="Cambria Math" panose="02040503050406030204" pitchFamily="18" charset="0"/>
                                </a:rPr>
                                <m:t>𝛽</m:t>
                              </m:r>
                            </m:e>
                            <m:sup>
                              <m:r>
                                <a:rPr lang="en-US" sz="1900" i="1">
                                  <a:latin typeface="Cambria Math" panose="02040503050406030204" pitchFamily="18" charset="0"/>
                                </a:rPr>
                                <m:t>−</m:t>
                              </m:r>
                            </m:sup>
                          </m:sSup>
                        </m:e>
                      </m:groupChr>
                      <m:sPre>
                        <m:sPrePr>
                          <m:ctrlPr>
                            <a:rPr lang="en-US" sz="1900" i="1">
                              <a:latin typeface="Cambria Math" panose="02040503050406030204" pitchFamily="18" charset="0"/>
                            </a:rPr>
                          </m:ctrlPr>
                        </m:sPrePr>
                        <m:sub>
                          <m:r>
                            <a:rPr lang="en-US" sz="1900" i="1">
                              <a:latin typeface="Cambria Math" panose="02040503050406030204" pitchFamily="18" charset="0"/>
                            </a:rPr>
                            <m:t>9</m:t>
                          </m:r>
                          <m:r>
                            <a:rPr lang="en-US" sz="1900" b="0" i="1" smtClean="0">
                              <a:latin typeface="Cambria Math" panose="02040503050406030204" pitchFamily="18" charset="0"/>
                            </a:rPr>
                            <m:t>3</m:t>
                          </m:r>
                        </m:sub>
                        <m:sup>
                          <m:r>
                            <a:rPr lang="en-US" sz="1900" i="1">
                              <a:latin typeface="Cambria Math" panose="02040503050406030204" pitchFamily="18" charset="0"/>
                            </a:rPr>
                            <m:t>2</m:t>
                          </m:r>
                          <m:r>
                            <a:rPr lang="en-US" sz="1900" b="0" i="1" smtClean="0">
                              <a:latin typeface="Cambria Math" panose="02040503050406030204" pitchFamily="18" charset="0"/>
                            </a:rPr>
                            <m:t>39</m:t>
                          </m:r>
                        </m:sup>
                        <m:e>
                          <m:r>
                            <a:rPr lang="en-US" sz="1900" b="0" i="1" smtClean="0">
                              <a:latin typeface="Cambria Math" panose="02040503050406030204" pitchFamily="18" charset="0"/>
                            </a:rPr>
                            <m:t>𝑁𝑝</m:t>
                          </m:r>
                        </m:e>
                      </m:sPre>
                      <m:groupChr>
                        <m:groupChrPr>
                          <m:chr m:val="→"/>
                          <m:vertJc m:val="bot"/>
                          <m:ctrlPr>
                            <a:rPr lang="en-US" sz="1900" i="1">
                              <a:latin typeface="Cambria Math" panose="02040503050406030204" pitchFamily="18" charset="0"/>
                            </a:rPr>
                          </m:ctrlPr>
                        </m:groupChrPr>
                        <m:e>
                          <m:sSup>
                            <m:sSupPr>
                              <m:ctrlPr>
                                <a:rPr lang="en-US" sz="1900" i="1">
                                  <a:latin typeface="Cambria Math" panose="02040503050406030204" pitchFamily="18" charset="0"/>
                                </a:rPr>
                              </m:ctrlPr>
                            </m:sSupPr>
                            <m:e>
                              <m:r>
                                <a:rPr lang="en-US" sz="1900" i="1">
                                  <a:latin typeface="Cambria Math" panose="02040503050406030204" pitchFamily="18" charset="0"/>
                                </a:rPr>
                                <m:t>𝛽</m:t>
                              </m:r>
                            </m:e>
                            <m:sup>
                              <m:r>
                                <a:rPr lang="en-US" sz="1900" i="1">
                                  <a:latin typeface="Cambria Math" panose="02040503050406030204" pitchFamily="18" charset="0"/>
                                </a:rPr>
                                <m:t>−</m:t>
                              </m:r>
                            </m:sup>
                          </m:sSup>
                        </m:e>
                      </m:groupChr>
                      <m:sPre>
                        <m:sPrePr>
                          <m:ctrlPr>
                            <a:rPr lang="en-US" sz="1900" i="1">
                              <a:latin typeface="Cambria Math" panose="02040503050406030204" pitchFamily="18" charset="0"/>
                            </a:rPr>
                          </m:ctrlPr>
                        </m:sPrePr>
                        <m:sub>
                          <m:r>
                            <a:rPr lang="en-US" sz="1900" i="1">
                              <a:latin typeface="Cambria Math" panose="02040503050406030204" pitchFamily="18" charset="0"/>
                            </a:rPr>
                            <m:t>9</m:t>
                          </m:r>
                          <m:r>
                            <a:rPr lang="en-US" sz="1900" b="0" i="1" smtClean="0">
                              <a:latin typeface="Cambria Math" panose="02040503050406030204" pitchFamily="18" charset="0"/>
                            </a:rPr>
                            <m:t>4</m:t>
                          </m:r>
                        </m:sub>
                        <m:sup>
                          <m:r>
                            <a:rPr lang="en-US" sz="1900" i="1">
                              <a:latin typeface="Cambria Math" panose="02040503050406030204" pitchFamily="18" charset="0"/>
                            </a:rPr>
                            <m:t>23</m:t>
                          </m:r>
                          <m:r>
                            <a:rPr lang="en-US" sz="1900" b="0" i="1" smtClean="0">
                              <a:latin typeface="Cambria Math" panose="02040503050406030204" pitchFamily="18" charset="0"/>
                            </a:rPr>
                            <m:t>9</m:t>
                          </m:r>
                        </m:sup>
                        <m:e>
                          <m:r>
                            <a:rPr lang="en-US" sz="1900" b="0" i="1" smtClean="0">
                              <a:latin typeface="Cambria Math" panose="02040503050406030204" pitchFamily="18" charset="0"/>
                            </a:rPr>
                            <m:t>𝑃𝑢</m:t>
                          </m:r>
                        </m:e>
                      </m:sPre>
                    </m:oMath>
                  </m:oMathPara>
                </a14:m>
                <a:endParaRPr lang="en-US" dirty="0" smtClean="0"/>
              </a:p>
              <a:p>
                <a:pPr marL="0" indent="0">
                  <a:buNone/>
                </a:pPr>
                <a:endParaRPr lang="en-US" dirty="0"/>
              </a:p>
              <a:p>
                <a:r>
                  <a:rPr lang="en-US" dirty="0"/>
                  <a:t>There is strong probability that if a neutron hits Pu-239, it will fission. However there is also a small possibility that it will transmute to Pu-240 which is fertile. </a:t>
                </a:r>
              </a:p>
              <a:p>
                <a:r>
                  <a:rPr lang="en-US" dirty="0"/>
                  <a:t>Hitting Pu-240 with a neutron results in Pu-241 which is again fissile. </a:t>
                </a:r>
              </a:p>
              <a:p>
                <a:endParaRPr lang="en-US" dirty="0"/>
              </a:p>
              <a:p>
                <a:r>
                  <a:rPr lang="en-US" dirty="0"/>
                  <a:t>Another fertile material (and this is now being seriously considered as a next-gen fuel option) is Th-232:</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sPre>
                        <m:sPrePr>
                          <m:ctrlPr>
                            <a:rPr lang="en-US" sz="1900" i="1">
                              <a:latin typeface="Cambria Math" panose="02040503050406030204" pitchFamily="18" charset="0"/>
                            </a:rPr>
                          </m:ctrlPr>
                        </m:sPrePr>
                        <m:sub>
                          <m:r>
                            <a:rPr lang="en-US" sz="1900" i="1">
                              <a:latin typeface="Cambria Math" panose="02040503050406030204" pitchFamily="18" charset="0"/>
                            </a:rPr>
                            <m:t>0</m:t>
                          </m:r>
                        </m:sub>
                        <m:sup>
                          <m:r>
                            <a:rPr lang="en-US" sz="1900" i="1">
                              <a:latin typeface="Cambria Math" panose="02040503050406030204" pitchFamily="18" charset="0"/>
                            </a:rPr>
                            <m:t>1</m:t>
                          </m:r>
                        </m:sup>
                        <m:e>
                          <m:r>
                            <a:rPr lang="en-US" sz="1900" i="1">
                              <a:latin typeface="Cambria Math" panose="02040503050406030204" pitchFamily="18" charset="0"/>
                            </a:rPr>
                            <m:t>𝑛</m:t>
                          </m:r>
                        </m:e>
                      </m:sPre>
                      <m:r>
                        <a:rPr lang="en-US" sz="1900" i="1">
                          <a:latin typeface="Cambria Math" panose="02040503050406030204" pitchFamily="18" charset="0"/>
                        </a:rPr>
                        <m:t>+</m:t>
                      </m:r>
                      <m:sPre>
                        <m:sPrePr>
                          <m:ctrlPr>
                            <a:rPr lang="en-US" sz="1900" i="1">
                              <a:latin typeface="Cambria Math" panose="02040503050406030204" pitchFamily="18" charset="0"/>
                            </a:rPr>
                          </m:ctrlPr>
                        </m:sPrePr>
                        <m:sub>
                          <m:r>
                            <a:rPr lang="en-US" sz="1900" i="1">
                              <a:latin typeface="Cambria Math" panose="02040503050406030204" pitchFamily="18" charset="0"/>
                            </a:rPr>
                            <m:t>9</m:t>
                          </m:r>
                          <m:r>
                            <a:rPr lang="en-US" sz="1900" b="0" i="1" smtClean="0">
                              <a:latin typeface="Cambria Math" panose="02040503050406030204" pitchFamily="18" charset="0"/>
                            </a:rPr>
                            <m:t>0</m:t>
                          </m:r>
                        </m:sub>
                        <m:sup>
                          <m:r>
                            <a:rPr lang="en-US" sz="1900" i="1">
                              <a:latin typeface="Cambria Math" panose="02040503050406030204" pitchFamily="18" charset="0"/>
                            </a:rPr>
                            <m:t>23</m:t>
                          </m:r>
                          <m:r>
                            <a:rPr lang="en-US" sz="1900" b="0" i="1" smtClean="0">
                              <a:latin typeface="Cambria Math" panose="02040503050406030204" pitchFamily="18" charset="0"/>
                            </a:rPr>
                            <m:t>2</m:t>
                          </m:r>
                        </m:sup>
                        <m:e>
                          <m:r>
                            <a:rPr lang="en-US" sz="1900" b="0" i="1" smtClean="0">
                              <a:latin typeface="Cambria Math" panose="02040503050406030204" pitchFamily="18" charset="0"/>
                            </a:rPr>
                            <m:t>𝑇h</m:t>
                          </m:r>
                        </m:e>
                      </m:sPre>
                      <m:r>
                        <a:rPr lang="en-US" sz="1900" i="1">
                          <a:latin typeface="Cambria Math" panose="02040503050406030204" pitchFamily="18" charset="0"/>
                        </a:rPr>
                        <m:t>→</m:t>
                      </m:r>
                      <m:sPre>
                        <m:sPrePr>
                          <m:ctrlPr>
                            <a:rPr lang="en-US" sz="1900" i="1">
                              <a:latin typeface="Cambria Math" panose="02040503050406030204" pitchFamily="18" charset="0"/>
                            </a:rPr>
                          </m:ctrlPr>
                        </m:sPrePr>
                        <m:sub>
                          <m:r>
                            <a:rPr lang="en-US" sz="1900" i="1">
                              <a:latin typeface="Cambria Math" panose="02040503050406030204" pitchFamily="18" charset="0"/>
                            </a:rPr>
                            <m:t>90</m:t>
                          </m:r>
                        </m:sub>
                        <m:sup>
                          <m:r>
                            <a:rPr lang="en-US" sz="1900" i="1">
                              <a:latin typeface="Cambria Math" panose="02040503050406030204" pitchFamily="18" charset="0"/>
                            </a:rPr>
                            <m:t>23</m:t>
                          </m:r>
                          <m:r>
                            <a:rPr lang="en-US" sz="1900" b="0" i="1" smtClean="0">
                              <a:latin typeface="Cambria Math" panose="02040503050406030204" pitchFamily="18" charset="0"/>
                            </a:rPr>
                            <m:t>3</m:t>
                          </m:r>
                        </m:sup>
                        <m:e>
                          <m:r>
                            <a:rPr lang="en-US" sz="1900" i="1">
                              <a:latin typeface="Cambria Math" panose="02040503050406030204" pitchFamily="18" charset="0"/>
                            </a:rPr>
                            <m:t>𝑇h</m:t>
                          </m:r>
                        </m:e>
                      </m:sPre>
                      <m:groupChr>
                        <m:groupChrPr>
                          <m:chr m:val="→"/>
                          <m:vertJc m:val="bot"/>
                          <m:ctrlPr>
                            <a:rPr lang="en-US" sz="1900" i="1">
                              <a:latin typeface="Cambria Math" panose="02040503050406030204" pitchFamily="18" charset="0"/>
                            </a:rPr>
                          </m:ctrlPr>
                        </m:groupChrPr>
                        <m:e>
                          <m:sSup>
                            <m:sSupPr>
                              <m:ctrlPr>
                                <a:rPr lang="en-US" sz="1900" i="1">
                                  <a:latin typeface="Cambria Math" panose="02040503050406030204" pitchFamily="18" charset="0"/>
                                </a:rPr>
                              </m:ctrlPr>
                            </m:sSupPr>
                            <m:e>
                              <m:r>
                                <a:rPr lang="en-US" sz="1900" i="1">
                                  <a:latin typeface="Cambria Math" panose="02040503050406030204" pitchFamily="18" charset="0"/>
                                </a:rPr>
                                <m:t>𝛽</m:t>
                              </m:r>
                            </m:e>
                            <m:sup>
                              <m:r>
                                <a:rPr lang="en-US" sz="1900" i="1">
                                  <a:latin typeface="Cambria Math" panose="02040503050406030204" pitchFamily="18" charset="0"/>
                                </a:rPr>
                                <m:t>−</m:t>
                              </m:r>
                            </m:sup>
                          </m:sSup>
                        </m:e>
                      </m:groupChr>
                      <m:sPre>
                        <m:sPrePr>
                          <m:ctrlPr>
                            <a:rPr lang="en-US" sz="1900" i="1">
                              <a:latin typeface="Cambria Math" panose="02040503050406030204" pitchFamily="18" charset="0"/>
                            </a:rPr>
                          </m:ctrlPr>
                        </m:sPrePr>
                        <m:sub>
                          <m:r>
                            <a:rPr lang="en-US" sz="1900" i="1">
                              <a:latin typeface="Cambria Math" panose="02040503050406030204" pitchFamily="18" charset="0"/>
                            </a:rPr>
                            <m:t>9</m:t>
                          </m:r>
                          <m:r>
                            <a:rPr lang="en-US" sz="1900" b="0" i="1" smtClean="0">
                              <a:latin typeface="Cambria Math" panose="02040503050406030204" pitchFamily="18" charset="0"/>
                            </a:rPr>
                            <m:t>1</m:t>
                          </m:r>
                        </m:sub>
                        <m:sup>
                          <m:r>
                            <a:rPr lang="en-US" sz="1900" i="1">
                              <a:latin typeface="Cambria Math" panose="02040503050406030204" pitchFamily="18" charset="0"/>
                            </a:rPr>
                            <m:t>23</m:t>
                          </m:r>
                          <m:r>
                            <a:rPr lang="en-US" sz="1900" b="0" i="1" smtClean="0">
                              <a:latin typeface="Cambria Math" panose="02040503050406030204" pitchFamily="18" charset="0"/>
                            </a:rPr>
                            <m:t>3</m:t>
                          </m:r>
                        </m:sup>
                        <m:e>
                          <m:r>
                            <a:rPr lang="en-US" sz="1900" b="0" i="1" smtClean="0">
                              <a:latin typeface="Cambria Math" panose="02040503050406030204" pitchFamily="18" charset="0"/>
                            </a:rPr>
                            <m:t>𝑃𝑎</m:t>
                          </m:r>
                        </m:e>
                      </m:sPre>
                      <m:groupChr>
                        <m:groupChrPr>
                          <m:chr m:val="→"/>
                          <m:vertJc m:val="bot"/>
                          <m:ctrlPr>
                            <a:rPr lang="en-US" sz="1900" i="1">
                              <a:latin typeface="Cambria Math" panose="02040503050406030204" pitchFamily="18" charset="0"/>
                            </a:rPr>
                          </m:ctrlPr>
                        </m:groupChrPr>
                        <m:e>
                          <m:sSup>
                            <m:sSupPr>
                              <m:ctrlPr>
                                <a:rPr lang="en-US" sz="1900" i="1">
                                  <a:latin typeface="Cambria Math" panose="02040503050406030204" pitchFamily="18" charset="0"/>
                                </a:rPr>
                              </m:ctrlPr>
                            </m:sSupPr>
                            <m:e>
                              <m:r>
                                <a:rPr lang="en-US" sz="1900" i="1">
                                  <a:latin typeface="Cambria Math" panose="02040503050406030204" pitchFamily="18" charset="0"/>
                                </a:rPr>
                                <m:t>𝛽</m:t>
                              </m:r>
                            </m:e>
                            <m:sup>
                              <m:r>
                                <a:rPr lang="en-US" sz="1900" i="1">
                                  <a:latin typeface="Cambria Math" panose="02040503050406030204" pitchFamily="18" charset="0"/>
                                </a:rPr>
                                <m:t>−</m:t>
                              </m:r>
                            </m:sup>
                          </m:sSup>
                        </m:e>
                      </m:groupChr>
                      <m:sPre>
                        <m:sPrePr>
                          <m:ctrlPr>
                            <a:rPr lang="en-US" sz="1900" i="1">
                              <a:latin typeface="Cambria Math" panose="02040503050406030204" pitchFamily="18" charset="0"/>
                            </a:rPr>
                          </m:ctrlPr>
                        </m:sPrePr>
                        <m:sub>
                          <m:r>
                            <a:rPr lang="en-US" sz="1900" i="1">
                              <a:latin typeface="Cambria Math" panose="02040503050406030204" pitchFamily="18" charset="0"/>
                            </a:rPr>
                            <m:t>9</m:t>
                          </m:r>
                          <m:r>
                            <a:rPr lang="en-US" sz="1900" b="0" i="1" smtClean="0">
                              <a:latin typeface="Cambria Math" panose="02040503050406030204" pitchFamily="18" charset="0"/>
                            </a:rPr>
                            <m:t>2</m:t>
                          </m:r>
                        </m:sub>
                        <m:sup>
                          <m:r>
                            <a:rPr lang="en-US" sz="1900" i="1">
                              <a:latin typeface="Cambria Math" panose="02040503050406030204" pitchFamily="18" charset="0"/>
                            </a:rPr>
                            <m:t>23</m:t>
                          </m:r>
                          <m:r>
                            <a:rPr lang="en-US" sz="1900" b="0" i="1" smtClean="0">
                              <a:latin typeface="Cambria Math" panose="02040503050406030204" pitchFamily="18" charset="0"/>
                            </a:rPr>
                            <m:t>3</m:t>
                          </m:r>
                        </m:sup>
                        <m:e>
                          <m:r>
                            <a:rPr lang="en-US" sz="1900" b="0" i="1" smtClean="0">
                              <a:latin typeface="Cambria Math" panose="02040503050406030204" pitchFamily="18" charset="0"/>
                            </a:rPr>
                            <m:t>𝑈</m:t>
                          </m:r>
                        </m:e>
                      </m:sPre>
                    </m:oMath>
                  </m:oMathPara>
                </a14:m>
                <a:endParaRPr lang="en-US" dirty="0"/>
              </a:p>
              <a:p>
                <a:endParaRPr lang="en-US" dirty="0"/>
              </a:p>
              <a:p>
                <a:r>
                  <a:rPr lang="en-US" dirty="0"/>
                  <a:t>Thorium is much more readily available in Earth’s crust. Moreover, it is more attractive from a non-proliferation view point.  </a:t>
                </a:r>
              </a:p>
              <a:p>
                <a:r>
                  <a:rPr lang="en-US" b="1" dirty="0"/>
                  <a:t>Homework (10 points): </a:t>
                </a:r>
                <a:r>
                  <a:rPr lang="en-US" dirty="0"/>
                  <a:t>Watch the following talk and summarize it. Also add your own views through any other research you might conduct on Th-fueled nuclear reactors:</a:t>
                </a:r>
              </a:p>
              <a:p>
                <a:pPr marL="0" indent="0" algn="ctr">
                  <a:buNone/>
                </a:pPr>
                <a:r>
                  <a:rPr lang="en-US" dirty="0"/>
                  <a:t>https://www.youtube.com/watch?v=yGhEdcwXxdE</a:t>
                </a:r>
              </a:p>
              <a:p>
                <a:endParaRPr lang="en-US" b="1" dirty="0"/>
              </a:p>
            </p:txBody>
          </p:sp>
        </mc:Choice>
        <mc:Fallback>
          <p:sp>
            <p:nvSpPr>
              <p:cNvPr id="3" name="Content Placeholder 2">
                <a:extLst>
                  <a:ext uri="{FF2B5EF4-FFF2-40B4-BE49-F238E27FC236}">
                    <a16:creationId xmlns:a16="http://schemas.microsoft.com/office/drawing/2014/main" id="{73F9FF2F-6DD7-4C93-9017-969C92460715}"/>
                  </a:ext>
                </a:extLst>
              </p:cNvPr>
              <p:cNvSpPr>
                <a:spLocks noGrp="1" noRot="1" noChangeAspect="1" noMove="1" noResize="1" noEditPoints="1" noAdjustHandles="1" noChangeArrowheads="1" noChangeShapeType="1" noTextEdit="1"/>
              </p:cNvSpPr>
              <p:nvPr>
                <p:ph idx="1"/>
              </p:nvPr>
            </p:nvSpPr>
            <p:spPr>
              <a:xfrm>
                <a:off x="685800" y="1044429"/>
                <a:ext cx="10131425" cy="5813571"/>
              </a:xfrm>
              <a:blipFill>
                <a:blip r:embed="rId2"/>
                <a:stretch>
                  <a:fillRect l="-301" t="-2411"/>
                </a:stretch>
              </a:blipFill>
            </p:spPr>
            <p:txBody>
              <a:bodyPr/>
              <a:lstStyle/>
              <a:p>
                <a:r>
                  <a:rPr lang="en-US">
                    <a:noFill/>
                  </a:rPr>
                  <a:t> </a:t>
                </a:r>
              </a:p>
            </p:txBody>
          </p:sp>
        </mc:Fallback>
      </mc:AlternateContent>
    </p:spTree>
    <p:extLst>
      <p:ext uri="{BB962C8B-B14F-4D97-AF65-F5344CB8AC3E}">
        <p14:creationId xmlns:p14="http://schemas.microsoft.com/office/powerpoint/2010/main" val="23246530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https://upload.wikimedia.org/wikipedia/commons/thumb/c/c4/Table_isotopes_en.svg/350px-Table_isotopes_en.svg.png">
            <a:extLst>
              <a:ext uri="{FF2B5EF4-FFF2-40B4-BE49-F238E27FC236}">
                <a16:creationId xmlns:a16="http://schemas.microsoft.com/office/drawing/2014/main" id="{95FF4DA4-736A-4635-B775-7D3EB6D611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44259" y="609600"/>
            <a:ext cx="3348417" cy="4800599"/>
          </a:xfrm>
          <a:prstGeom prst="roundRect">
            <a:avLst>
              <a:gd name="adj" fmla="val 4380"/>
            </a:avLst>
          </a:prstGeom>
          <a:no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7572A29F-8940-40A4-BE5F-100B2F80850E}"/>
              </a:ext>
            </a:extLst>
          </p:cNvPr>
          <p:cNvSpPr>
            <a:spLocks noGrp="1"/>
          </p:cNvSpPr>
          <p:nvPr>
            <p:ph type="title"/>
          </p:nvPr>
        </p:nvSpPr>
        <p:spPr>
          <a:xfrm>
            <a:off x="706609" y="64316"/>
            <a:ext cx="6282266" cy="1456267"/>
          </a:xfrm>
        </p:spPr>
        <p:txBody>
          <a:bodyPr>
            <a:normAutofit/>
          </a:bodyPr>
          <a:lstStyle/>
          <a:p>
            <a:r>
              <a:rPr lang="en-US" dirty="0"/>
              <a:t>Nuclear Stability and radioactive decay</a:t>
            </a:r>
          </a:p>
        </p:txBody>
      </p:sp>
      <p:sp>
        <p:nvSpPr>
          <p:cNvPr id="3" name="Content Placeholder 2">
            <a:extLst>
              <a:ext uri="{FF2B5EF4-FFF2-40B4-BE49-F238E27FC236}">
                <a16:creationId xmlns:a16="http://schemas.microsoft.com/office/drawing/2014/main" id="{73F9FF2F-6DD7-4C93-9017-969C92460715}"/>
              </a:ext>
            </a:extLst>
          </p:cNvPr>
          <p:cNvSpPr>
            <a:spLocks noGrp="1"/>
          </p:cNvSpPr>
          <p:nvPr>
            <p:ph idx="1"/>
          </p:nvPr>
        </p:nvSpPr>
        <p:spPr>
          <a:xfrm>
            <a:off x="685802" y="1375795"/>
            <a:ext cx="7292128" cy="4899170"/>
          </a:xfrm>
        </p:spPr>
        <p:txBody>
          <a:bodyPr>
            <a:normAutofit/>
          </a:bodyPr>
          <a:lstStyle/>
          <a:p>
            <a:pPr>
              <a:lnSpc>
                <a:spcPct val="90000"/>
              </a:lnSpc>
            </a:pPr>
            <a:r>
              <a:rPr lang="en-US" sz="1500" dirty="0">
                <a:sym typeface="Wingdings" panose="05000000000000000000" pitchFamily="2" charset="2"/>
              </a:rPr>
              <a:t>So far, we’ve been throwing around the word “stable” without really knowing what it means in the context of nuclear physics. Let’s look at it now. </a:t>
            </a:r>
          </a:p>
          <a:p>
            <a:pPr>
              <a:lnSpc>
                <a:spcPct val="90000"/>
              </a:lnSpc>
            </a:pPr>
            <a:r>
              <a:rPr lang="en-US" sz="1500" dirty="0">
                <a:sym typeface="Wingdings" panose="05000000000000000000" pitchFamily="2" charset="2"/>
              </a:rPr>
              <a:t>Essentially, a nucleus is stable if it does not transform into some other nucleus autonomously. </a:t>
            </a:r>
          </a:p>
          <a:p>
            <a:pPr>
              <a:lnSpc>
                <a:spcPct val="90000"/>
              </a:lnSpc>
            </a:pPr>
            <a:r>
              <a:rPr lang="en-US" sz="1500" dirty="0">
                <a:sym typeface="Wingdings" panose="05000000000000000000" pitchFamily="2" charset="2"/>
              </a:rPr>
              <a:t>The stability of nuclei depends heavily on the ratio of neutrons to protons. If the ratio is too large or too small, the nucleus becomes “unstable” and emits a particle autonomously to become stable. A more detailed presentation will take a lot of time and is beyond the scope of this course. </a:t>
            </a:r>
          </a:p>
          <a:p>
            <a:pPr>
              <a:lnSpc>
                <a:spcPct val="90000"/>
              </a:lnSpc>
            </a:pPr>
            <a:r>
              <a:rPr lang="en-US" sz="1500" dirty="0">
                <a:sym typeface="Wingdings" panose="05000000000000000000" pitchFamily="2" charset="2"/>
              </a:rPr>
              <a:t>For our purpose we will say that the decay happens when the nuclide is far away from the band of stability as depicted in the figure.</a:t>
            </a:r>
          </a:p>
          <a:p>
            <a:pPr>
              <a:lnSpc>
                <a:spcPct val="90000"/>
              </a:lnSpc>
            </a:pPr>
            <a:r>
              <a:rPr lang="en-US" sz="1500" dirty="0">
                <a:sym typeface="Wingdings" panose="05000000000000000000" pitchFamily="2" charset="2"/>
              </a:rPr>
              <a:t>Decay happens so that the daughter nuclide is closer to the line of stability than before.  </a:t>
            </a:r>
          </a:p>
          <a:p>
            <a:pPr>
              <a:lnSpc>
                <a:spcPct val="90000"/>
              </a:lnSpc>
            </a:pPr>
            <a:r>
              <a:rPr lang="en-US" sz="1500" dirty="0">
                <a:sym typeface="Wingdings" panose="05000000000000000000" pitchFamily="2" charset="2"/>
              </a:rPr>
              <a:t> Note that decay is not necessarily a one step process. It may undergo several decay steps to eventually get to a stable nucleus.</a:t>
            </a:r>
          </a:p>
        </p:txBody>
      </p:sp>
    </p:spTree>
    <p:extLst>
      <p:ext uri="{BB962C8B-B14F-4D97-AF65-F5344CB8AC3E}">
        <p14:creationId xmlns:p14="http://schemas.microsoft.com/office/powerpoint/2010/main" val="38223620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2A29F-8940-40A4-BE5F-100B2F80850E}"/>
              </a:ext>
            </a:extLst>
          </p:cNvPr>
          <p:cNvSpPr>
            <a:spLocks noGrp="1"/>
          </p:cNvSpPr>
          <p:nvPr>
            <p:ph type="title"/>
          </p:nvPr>
        </p:nvSpPr>
        <p:spPr>
          <a:xfrm>
            <a:off x="706608" y="64316"/>
            <a:ext cx="10799589" cy="1456267"/>
          </a:xfrm>
        </p:spPr>
        <p:txBody>
          <a:bodyPr>
            <a:normAutofit/>
          </a:bodyPr>
          <a:lstStyle/>
          <a:p>
            <a:r>
              <a:rPr lang="en-US" dirty="0"/>
              <a:t>Nuclear Stability and radioactive decay continued</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3F9FF2F-6DD7-4C93-9017-969C92460715}"/>
                  </a:ext>
                </a:extLst>
              </p:cNvPr>
              <p:cNvSpPr>
                <a:spLocks noGrp="1"/>
              </p:cNvSpPr>
              <p:nvPr>
                <p:ph idx="1"/>
              </p:nvPr>
            </p:nvSpPr>
            <p:spPr>
              <a:xfrm>
                <a:off x="685801" y="1375795"/>
                <a:ext cx="10102441" cy="4899170"/>
              </a:xfrm>
            </p:spPr>
            <p:txBody>
              <a:bodyPr>
                <a:normAutofit lnSpcReduction="10000"/>
              </a:bodyPr>
              <a:lstStyle/>
              <a:p>
                <a:pPr>
                  <a:lnSpc>
                    <a:spcPct val="90000"/>
                  </a:lnSpc>
                </a:pPr>
                <a14:m>
                  <m:oMath xmlns:m="http://schemas.openxmlformats.org/officeDocument/2006/math">
                    <m:sSup>
                      <m:sSupPr>
                        <m:ctrlPr>
                          <a:rPr lang="en-US" sz="1500" b="0" i="1" dirty="0" smtClean="0">
                            <a:latin typeface="Cambria Math" panose="02040503050406030204" pitchFamily="18" charset="0"/>
                            <a:sym typeface="Wingdings" panose="05000000000000000000" pitchFamily="2" charset="2"/>
                          </a:rPr>
                        </m:ctrlPr>
                      </m:sSupPr>
                      <m:e>
                        <m:r>
                          <a:rPr lang="en-US" sz="1500" b="0" i="1" dirty="0" smtClean="0">
                            <a:latin typeface="Cambria Math" panose="02040503050406030204" pitchFamily="18" charset="0"/>
                            <a:sym typeface="Wingdings" panose="05000000000000000000" pitchFamily="2" charset="2"/>
                          </a:rPr>
                          <m:t>𝛽</m:t>
                        </m:r>
                      </m:e>
                      <m:sup>
                        <m:r>
                          <a:rPr lang="en-US" sz="1500" b="0" i="1" dirty="0" smtClean="0">
                            <a:latin typeface="Cambria Math" panose="02040503050406030204" pitchFamily="18" charset="0"/>
                            <a:sym typeface="Wingdings" panose="05000000000000000000" pitchFamily="2" charset="2"/>
                          </a:rPr>
                          <m:t>−</m:t>
                        </m:r>
                      </m:sup>
                    </m:sSup>
                  </m:oMath>
                </a14:m>
                <a:r>
                  <a:rPr lang="en-US" sz="1500" dirty="0">
                    <a:sym typeface="Wingdings" panose="05000000000000000000" pitchFamily="2" charset="2"/>
                  </a:rPr>
                  <a:t> decay: When nuclei have excess neutrons, they undergo </a:t>
                </a:r>
                <a14:m>
                  <m:oMath xmlns:m="http://schemas.openxmlformats.org/officeDocument/2006/math">
                    <m:sSup>
                      <m:sSupPr>
                        <m:ctrlPr>
                          <a:rPr lang="en-US" sz="1500" b="0" i="1" smtClean="0">
                            <a:latin typeface="Cambria Math" panose="02040503050406030204" pitchFamily="18" charset="0"/>
                            <a:sym typeface="Wingdings" panose="05000000000000000000" pitchFamily="2" charset="2"/>
                          </a:rPr>
                        </m:ctrlPr>
                      </m:sSupPr>
                      <m:e>
                        <m:r>
                          <a:rPr lang="en-US" sz="1500" b="0" i="1" smtClean="0">
                            <a:latin typeface="Cambria Math" panose="02040503050406030204" pitchFamily="18" charset="0"/>
                            <a:sym typeface="Wingdings" panose="05000000000000000000" pitchFamily="2" charset="2"/>
                          </a:rPr>
                          <m:t>𝛽</m:t>
                        </m:r>
                      </m:e>
                      <m:sup>
                        <m:r>
                          <a:rPr lang="en-US" sz="1500" b="0" i="1" smtClean="0">
                            <a:latin typeface="Cambria Math" panose="02040503050406030204" pitchFamily="18" charset="0"/>
                            <a:sym typeface="Wingdings" panose="05000000000000000000" pitchFamily="2" charset="2"/>
                          </a:rPr>
                          <m:t>−</m:t>
                        </m:r>
                      </m:sup>
                    </m:sSup>
                  </m:oMath>
                </a14:m>
                <a:r>
                  <a:rPr lang="en-US" sz="1500" dirty="0">
                    <a:sym typeface="Wingdings" panose="05000000000000000000" pitchFamily="2" charset="2"/>
                  </a:rPr>
                  <a:t> decay. In this reaction, one of the neutrons is converted into proton while emitting an electron (</a:t>
                </a:r>
                <a14:m>
                  <m:oMath xmlns:m="http://schemas.openxmlformats.org/officeDocument/2006/math">
                    <m:sSup>
                      <m:sSupPr>
                        <m:ctrlPr>
                          <a:rPr lang="en-US" sz="1500" b="0" i="1" smtClean="0">
                            <a:latin typeface="Cambria Math" panose="02040503050406030204" pitchFamily="18" charset="0"/>
                            <a:sym typeface="Wingdings" panose="05000000000000000000" pitchFamily="2" charset="2"/>
                          </a:rPr>
                        </m:ctrlPr>
                      </m:sSupPr>
                      <m:e>
                        <m:r>
                          <a:rPr lang="en-US" sz="1500" b="0" i="1" smtClean="0">
                            <a:latin typeface="Cambria Math" panose="02040503050406030204" pitchFamily="18" charset="0"/>
                            <a:sym typeface="Wingdings" panose="05000000000000000000" pitchFamily="2" charset="2"/>
                          </a:rPr>
                          <m:t>𝛽</m:t>
                        </m:r>
                      </m:e>
                      <m:sup>
                        <m:r>
                          <a:rPr lang="en-US" sz="1500" b="0" i="1" smtClean="0">
                            <a:latin typeface="Cambria Math" panose="02040503050406030204" pitchFamily="18" charset="0"/>
                            <a:sym typeface="Wingdings" panose="05000000000000000000" pitchFamily="2" charset="2"/>
                          </a:rPr>
                          <m:t>−</m:t>
                        </m:r>
                      </m:sup>
                    </m:sSup>
                    <m:r>
                      <a:rPr lang="en-US" sz="1500" b="0" i="1" smtClean="0">
                        <a:latin typeface="Cambria Math" panose="02040503050406030204" pitchFamily="18" charset="0"/>
                        <a:sym typeface="Wingdings" panose="05000000000000000000" pitchFamily="2" charset="2"/>
                      </a:rPr>
                      <m:t>)</m:t>
                    </m:r>
                  </m:oMath>
                </a14:m>
                <a:r>
                  <a:rPr lang="en-US" sz="1500" dirty="0">
                    <a:sym typeface="Wingdings" panose="05000000000000000000" pitchFamily="2" charset="2"/>
                  </a:rPr>
                  <a:t> and an antineutrino. The number of neutrons is reduced and we move towards line of stability. Example:</a:t>
                </a:r>
              </a:p>
              <a:p>
                <a:pPr marL="0" indent="0">
                  <a:lnSpc>
                    <a:spcPct val="90000"/>
                  </a:lnSpc>
                  <a:buNone/>
                </a:pPr>
                <a:endParaRPr lang="en-US" dirty="0" smtClean="0">
                  <a:sym typeface="Wingdings" panose="05000000000000000000" pitchFamily="2" charset="2"/>
                </a:endParaRPr>
              </a:p>
              <a:p>
                <a:pPr marL="0" indent="0">
                  <a:lnSpc>
                    <a:spcPct val="90000"/>
                  </a:lnSpc>
                  <a:buNone/>
                </a:pPr>
                <a14:m>
                  <m:oMathPara xmlns:m="http://schemas.openxmlformats.org/officeDocument/2006/math">
                    <m:oMathParaPr>
                      <m:jc m:val="centerGroup"/>
                    </m:oMathParaPr>
                    <m:oMath xmlns:m="http://schemas.openxmlformats.org/officeDocument/2006/math">
                      <m:sPre>
                        <m:sPrePr>
                          <m:ctrlPr>
                            <a:rPr lang="en-US" i="1">
                              <a:latin typeface="Cambria Math" panose="02040503050406030204" pitchFamily="18" charset="0"/>
                            </a:rPr>
                          </m:ctrlPr>
                        </m:sPrePr>
                        <m:sub>
                          <m:r>
                            <a:rPr lang="en-US" i="1">
                              <a:latin typeface="Cambria Math" panose="02040503050406030204" pitchFamily="18" charset="0"/>
                            </a:rPr>
                            <m:t>8</m:t>
                          </m:r>
                        </m:sub>
                        <m:sup>
                          <m:r>
                            <a:rPr lang="en-US" i="1">
                              <a:latin typeface="Cambria Math" panose="02040503050406030204" pitchFamily="18" charset="0"/>
                            </a:rPr>
                            <m:t>1</m:t>
                          </m:r>
                          <m:r>
                            <a:rPr lang="en-US" i="1">
                              <a:latin typeface="Cambria Math" panose="02040503050406030204" pitchFamily="18" charset="0"/>
                            </a:rPr>
                            <m:t>9</m:t>
                          </m:r>
                        </m:sup>
                        <m:e>
                          <m:r>
                            <a:rPr lang="en-US" i="1">
                              <a:latin typeface="Cambria Math" panose="02040503050406030204" pitchFamily="18" charset="0"/>
                            </a:rPr>
                            <m:t>𝑂</m:t>
                          </m:r>
                        </m:e>
                      </m:sPre>
                      <m:r>
                        <a:rPr lang="en-US" i="1">
                          <a:latin typeface="Cambria Math" panose="02040503050406030204" pitchFamily="18" charset="0"/>
                        </a:rPr>
                        <m:t>→</m:t>
                      </m:r>
                      <m:sPre>
                        <m:sPrePr>
                          <m:ctrlPr>
                            <a:rPr lang="en-US" i="1">
                              <a:latin typeface="Cambria Math" panose="02040503050406030204" pitchFamily="18" charset="0"/>
                            </a:rPr>
                          </m:ctrlPr>
                        </m:sPrePr>
                        <m:sub>
                          <m:r>
                            <a:rPr lang="en-US" i="1">
                              <a:latin typeface="Cambria Math" panose="02040503050406030204" pitchFamily="18" charset="0"/>
                            </a:rPr>
                            <m:t>9</m:t>
                          </m:r>
                        </m:sub>
                        <m:sup>
                          <m:r>
                            <a:rPr lang="en-US" i="1">
                              <a:latin typeface="Cambria Math" panose="02040503050406030204" pitchFamily="18" charset="0"/>
                            </a:rPr>
                            <m:t>19</m:t>
                          </m:r>
                        </m:sup>
                        <m:e>
                          <m:r>
                            <a:rPr lang="en-US" i="1">
                              <a:latin typeface="Cambria Math" panose="02040503050406030204" pitchFamily="18" charset="0"/>
                            </a:rPr>
                            <m:t>𝐹</m:t>
                          </m:r>
                        </m:e>
                      </m:sPre>
                      <m:r>
                        <a:rPr lang="en-US" i="1">
                          <a:latin typeface="Cambria Math" panose="02040503050406030204" pitchFamily="18" charset="0"/>
                        </a:rPr>
                        <m:t>+</m:t>
                      </m:r>
                      <m:sPre>
                        <m:sPrePr>
                          <m:ctrlPr>
                            <a:rPr lang="en-US" i="1">
                              <a:latin typeface="Cambria Math" panose="02040503050406030204" pitchFamily="18" charset="0"/>
                            </a:rPr>
                          </m:ctrlPr>
                        </m:sPrePr>
                        <m:sub>
                          <m:r>
                            <a:rPr lang="en-US" i="1">
                              <a:latin typeface="Cambria Math" panose="02040503050406030204" pitchFamily="18" charset="0"/>
                            </a:rPr>
                            <m:t>−1</m:t>
                          </m:r>
                        </m:sub>
                        <m:sup>
                          <m:r>
                            <a:rPr lang="en-US" i="1">
                              <a:latin typeface="Cambria Math" panose="02040503050406030204" pitchFamily="18" charset="0"/>
                            </a:rPr>
                            <m:t>0</m:t>
                          </m:r>
                        </m:sup>
                        <m:e>
                          <m:sSup>
                            <m:sSupPr>
                              <m:ctrlPr>
                                <a:rPr lang="en-US" i="1">
                                  <a:latin typeface="Cambria Math" panose="02040503050406030204" pitchFamily="18" charset="0"/>
                                </a:rPr>
                              </m:ctrlPr>
                            </m:sSupPr>
                            <m:e>
                              <m:r>
                                <a:rPr lang="en-US" i="1">
                                  <a:latin typeface="Cambria Math" panose="02040503050406030204" pitchFamily="18" charset="0"/>
                                </a:rPr>
                                <m:t>𝛽</m:t>
                              </m:r>
                            </m:e>
                            <m:sup>
                              <m:r>
                                <a:rPr lang="en-US" i="1">
                                  <a:latin typeface="Cambria Math" panose="02040503050406030204" pitchFamily="18" charset="0"/>
                                </a:rPr>
                                <m:t>−</m:t>
                              </m:r>
                            </m:sup>
                          </m:sSup>
                        </m:e>
                      </m:sPre>
                      <m:r>
                        <a:rPr lang="en-US" i="1">
                          <a:latin typeface="Cambria Math" panose="02040503050406030204" pitchFamily="18" charset="0"/>
                        </a:rPr>
                        <m:t>+</m:t>
                      </m:r>
                      <m:sPre>
                        <m:sPrePr>
                          <m:ctrlPr>
                            <a:rPr lang="en-US" i="1">
                              <a:latin typeface="Cambria Math" panose="02040503050406030204" pitchFamily="18" charset="0"/>
                            </a:rPr>
                          </m:ctrlPr>
                        </m:sPrePr>
                        <m:sub>
                          <m:r>
                            <a:rPr lang="en-US" i="1">
                              <a:latin typeface="Cambria Math" panose="02040503050406030204" pitchFamily="18" charset="0"/>
                            </a:rPr>
                            <m:t>0</m:t>
                          </m:r>
                        </m:sub>
                        <m:sup>
                          <m:r>
                            <a:rPr lang="en-US" i="1">
                              <a:latin typeface="Cambria Math" panose="02040503050406030204" pitchFamily="18" charset="0"/>
                            </a:rPr>
                            <m:t>0</m:t>
                          </m:r>
                        </m:sup>
                        <m:e>
                          <m:acc>
                            <m:accPr>
                              <m:chr m:val="̅"/>
                              <m:ctrlPr>
                                <a:rPr lang="en-US" i="1">
                                  <a:latin typeface="Cambria Math" panose="02040503050406030204" pitchFamily="18" charset="0"/>
                                </a:rPr>
                              </m:ctrlPr>
                            </m:accPr>
                            <m:e>
                              <m:r>
                                <a:rPr lang="en-US" i="1">
                                  <a:latin typeface="Cambria Math" panose="02040503050406030204" pitchFamily="18" charset="0"/>
                                </a:rPr>
                                <m:t>𝜈</m:t>
                              </m:r>
                            </m:e>
                          </m:acc>
                        </m:e>
                      </m:sPre>
                    </m:oMath>
                  </m:oMathPara>
                </a14:m>
                <a:endParaRPr lang="en-US" dirty="0">
                  <a:sym typeface="Wingdings" panose="05000000000000000000" pitchFamily="2" charset="2"/>
                </a:endParaRPr>
              </a:p>
              <a:p>
                <a:pPr marL="0" indent="0">
                  <a:lnSpc>
                    <a:spcPct val="90000"/>
                  </a:lnSpc>
                  <a:buNone/>
                </a:pPr>
                <a:endParaRPr lang="en-US" dirty="0">
                  <a:sym typeface="Wingdings" panose="05000000000000000000" pitchFamily="2" charset="2"/>
                </a:endParaRPr>
              </a:p>
              <a:p>
                <a:pPr>
                  <a:lnSpc>
                    <a:spcPct val="90000"/>
                  </a:lnSpc>
                </a:pPr>
                <a14:m>
                  <m:oMath xmlns:m="http://schemas.openxmlformats.org/officeDocument/2006/math">
                    <m:sSup>
                      <m:sSupPr>
                        <m:ctrlPr>
                          <a:rPr lang="en-US" sz="1500" i="1" dirty="0">
                            <a:latin typeface="Cambria Math" panose="02040503050406030204" pitchFamily="18" charset="0"/>
                            <a:sym typeface="Wingdings" panose="05000000000000000000" pitchFamily="2" charset="2"/>
                          </a:rPr>
                        </m:ctrlPr>
                      </m:sSupPr>
                      <m:e>
                        <m:r>
                          <a:rPr lang="en-US" sz="1500" i="1" dirty="0">
                            <a:latin typeface="Cambria Math" panose="02040503050406030204" pitchFamily="18" charset="0"/>
                            <a:sym typeface="Wingdings" panose="05000000000000000000" pitchFamily="2" charset="2"/>
                          </a:rPr>
                          <m:t>𝛽</m:t>
                        </m:r>
                      </m:e>
                      <m:sup>
                        <m:r>
                          <a:rPr lang="en-US" sz="1500" b="0" i="1" dirty="0" smtClean="0">
                            <a:latin typeface="Cambria Math" panose="02040503050406030204" pitchFamily="18" charset="0"/>
                            <a:sym typeface="Wingdings" panose="05000000000000000000" pitchFamily="2" charset="2"/>
                          </a:rPr>
                          <m:t>+</m:t>
                        </m:r>
                      </m:sup>
                    </m:sSup>
                  </m:oMath>
                </a14:m>
                <a:r>
                  <a:rPr lang="en-US" sz="1500" dirty="0">
                    <a:sym typeface="Wingdings" panose="05000000000000000000" pitchFamily="2" charset="2"/>
                  </a:rPr>
                  <a:t> decay: When nuclei are lacking in neutrons, they undergo </a:t>
                </a:r>
                <a14:m>
                  <m:oMath xmlns:m="http://schemas.openxmlformats.org/officeDocument/2006/math">
                    <m:sSup>
                      <m:sSupPr>
                        <m:ctrlPr>
                          <a:rPr lang="en-US" sz="1500" b="0" i="1" smtClean="0">
                            <a:latin typeface="Cambria Math" panose="02040503050406030204" pitchFamily="18" charset="0"/>
                            <a:sym typeface="Wingdings" panose="05000000000000000000" pitchFamily="2" charset="2"/>
                          </a:rPr>
                        </m:ctrlPr>
                      </m:sSupPr>
                      <m:e>
                        <m:r>
                          <a:rPr lang="en-US" sz="1500" b="0" i="1" smtClean="0">
                            <a:latin typeface="Cambria Math" panose="02040503050406030204" pitchFamily="18" charset="0"/>
                            <a:sym typeface="Wingdings" panose="05000000000000000000" pitchFamily="2" charset="2"/>
                          </a:rPr>
                          <m:t>𝛽</m:t>
                        </m:r>
                      </m:e>
                      <m:sup>
                        <m:r>
                          <a:rPr lang="en-US" sz="1500" b="0" i="1" smtClean="0">
                            <a:latin typeface="Cambria Math" panose="02040503050406030204" pitchFamily="18" charset="0"/>
                            <a:sym typeface="Wingdings" panose="05000000000000000000" pitchFamily="2" charset="2"/>
                          </a:rPr>
                          <m:t>+</m:t>
                        </m:r>
                      </m:sup>
                    </m:sSup>
                  </m:oMath>
                </a14:m>
                <a:r>
                  <a:rPr lang="en-US" sz="1500" dirty="0">
                    <a:sym typeface="Wingdings" panose="05000000000000000000" pitchFamily="2" charset="2"/>
                  </a:rPr>
                  <a:t> decay. In this reaction, one of the nuclear protons is transformed into a neutron and a positron and a neutrino are emitted. The number of protons is thus reduced and we move towards line of stability. Example:</a:t>
                </a:r>
              </a:p>
              <a:p>
                <a:pPr marL="0" indent="0">
                  <a:lnSpc>
                    <a:spcPct val="90000"/>
                  </a:lnSpc>
                  <a:buNone/>
                </a:pPr>
                <a14:m>
                  <m:oMathPara xmlns:m="http://schemas.openxmlformats.org/officeDocument/2006/math">
                    <m:oMathParaPr>
                      <m:jc m:val="centerGroup"/>
                    </m:oMathParaPr>
                    <m:oMath xmlns:m="http://schemas.openxmlformats.org/officeDocument/2006/math">
                      <m:sPre>
                        <m:sPrePr>
                          <m:ctrlPr>
                            <a:rPr lang="en-US" sz="1600" i="1">
                              <a:latin typeface="Cambria Math" panose="02040503050406030204" pitchFamily="18" charset="0"/>
                            </a:rPr>
                          </m:ctrlPr>
                        </m:sPrePr>
                        <m:sub>
                          <m:r>
                            <a:rPr lang="en-US" sz="1600" i="1">
                              <a:latin typeface="Cambria Math" panose="02040503050406030204" pitchFamily="18" charset="0"/>
                            </a:rPr>
                            <m:t>8</m:t>
                          </m:r>
                        </m:sub>
                        <m:sup>
                          <m:r>
                            <a:rPr lang="en-US" sz="1600" i="1">
                              <a:latin typeface="Cambria Math" panose="02040503050406030204" pitchFamily="18" charset="0"/>
                            </a:rPr>
                            <m:t>15</m:t>
                          </m:r>
                        </m:sup>
                        <m:e>
                          <m:r>
                            <a:rPr lang="en-US" sz="1600" i="1">
                              <a:latin typeface="Cambria Math" panose="02040503050406030204" pitchFamily="18" charset="0"/>
                            </a:rPr>
                            <m:t>𝑂</m:t>
                          </m:r>
                        </m:e>
                      </m:sPre>
                      <m:r>
                        <a:rPr lang="en-US" sz="1600" i="1">
                          <a:latin typeface="Cambria Math" panose="02040503050406030204" pitchFamily="18" charset="0"/>
                        </a:rPr>
                        <m:t>→</m:t>
                      </m:r>
                      <m:sPre>
                        <m:sPrePr>
                          <m:ctrlPr>
                            <a:rPr lang="en-US" sz="1600" i="1">
                              <a:latin typeface="Cambria Math" panose="02040503050406030204" pitchFamily="18" charset="0"/>
                            </a:rPr>
                          </m:ctrlPr>
                        </m:sPrePr>
                        <m:sub>
                          <m:r>
                            <a:rPr lang="en-US" sz="1600" i="1">
                              <a:latin typeface="Cambria Math" panose="02040503050406030204" pitchFamily="18" charset="0"/>
                            </a:rPr>
                            <m:t>7</m:t>
                          </m:r>
                        </m:sub>
                        <m:sup>
                          <m:r>
                            <a:rPr lang="en-US" sz="1600" i="1">
                              <a:latin typeface="Cambria Math" panose="02040503050406030204" pitchFamily="18" charset="0"/>
                            </a:rPr>
                            <m:t>15</m:t>
                          </m:r>
                        </m:sup>
                        <m:e>
                          <m:r>
                            <a:rPr lang="en-US" sz="1600" i="1">
                              <a:latin typeface="Cambria Math" panose="02040503050406030204" pitchFamily="18" charset="0"/>
                            </a:rPr>
                            <m:t>𝑁</m:t>
                          </m:r>
                        </m:e>
                      </m:sPre>
                      <m:r>
                        <a:rPr lang="en-US" sz="1600" i="1">
                          <a:latin typeface="Cambria Math" panose="02040503050406030204" pitchFamily="18" charset="0"/>
                        </a:rPr>
                        <m:t>+</m:t>
                      </m:r>
                      <m:sPre>
                        <m:sPrePr>
                          <m:ctrlPr>
                            <a:rPr lang="en-US" sz="1600" i="1">
                              <a:latin typeface="Cambria Math" panose="02040503050406030204" pitchFamily="18" charset="0"/>
                            </a:rPr>
                          </m:ctrlPr>
                        </m:sPrePr>
                        <m:sub>
                          <m:r>
                            <a:rPr lang="en-US" sz="1600" i="1">
                              <a:latin typeface="Cambria Math" panose="02040503050406030204" pitchFamily="18" charset="0"/>
                            </a:rPr>
                            <m:t>1</m:t>
                          </m:r>
                        </m:sub>
                        <m:sup>
                          <m:r>
                            <a:rPr lang="en-US" sz="1600" i="1">
                              <a:latin typeface="Cambria Math" panose="02040503050406030204" pitchFamily="18" charset="0"/>
                            </a:rPr>
                            <m:t>0</m:t>
                          </m:r>
                        </m:sup>
                        <m:e>
                          <m:sSup>
                            <m:sSupPr>
                              <m:ctrlPr>
                                <a:rPr lang="en-US" sz="1600" i="1">
                                  <a:latin typeface="Cambria Math" panose="02040503050406030204" pitchFamily="18" charset="0"/>
                                </a:rPr>
                              </m:ctrlPr>
                            </m:sSupPr>
                            <m:e>
                              <m:r>
                                <a:rPr lang="en-US" sz="1600" i="1">
                                  <a:latin typeface="Cambria Math" panose="02040503050406030204" pitchFamily="18" charset="0"/>
                                </a:rPr>
                                <m:t>𝛽</m:t>
                              </m:r>
                            </m:e>
                            <m:sup>
                              <m:r>
                                <a:rPr lang="en-US" sz="1600" i="1">
                                  <a:latin typeface="Cambria Math" panose="02040503050406030204" pitchFamily="18" charset="0"/>
                                </a:rPr>
                                <m:t>+</m:t>
                              </m:r>
                            </m:sup>
                          </m:sSup>
                        </m:e>
                      </m:sPre>
                      <m:r>
                        <a:rPr lang="en-US" sz="1600" i="1">
                          <a:latin typeface="Cambria Math" panose="02040503050406030204" pitchFamily="18" charset="0"/>
                        </a:rPr>
                        <m:t>+</m:t>
                      </m:r>
                      <m:sPre>
                        <m:sPrePr>
                          <m:ctrlPr>
                            <a:rPr lang="en-US" sz="1600" i="1">
                              <a:latin typeface="Cambria Math" panose="02040503050406030204" pitchFamily="18" charset="0"/>
                            </a:rPr>
                          </m:ctrlPr>
                        </m:sPrePr>
                        <m:sub>
                          <m:r>
                            <a:rPr lang="en-US" sz="1600" i="1">
                              <a:latin typeface="Cambria Math" panose="02040503050406030204" pitchFamily="18" charset="0"/>
                            </a:rPr>
                            <m:t>0</m:t>
                          </m:r>
                        </m:sub>
                        <m:sup>
                          <m:r>
                            <a:rPr lang="en-US" sz="1600" i="1">
                              <a:latin typeface="Cambria Math" panose="02040503050406030204" pitchFamily="18" charset="0"/>
                            </a:rPr>
                            <m:t>0</m:t>
                          </m:r>
                        </m:sup>
                        <m:e>
                          <m:r>
                            <a:rPr lang="en-US" sz="1600" i="1">
                              <a:latin typeface="Cambria Math" panose="02040503050406030204" pitchFamily="18" charset="0"/>
                            </a:rPr>
                            <m:t>𝜈</m:t>
                          </m:r>
                        </m:e>
                      </m:sPre>
                    </m:oMath>
                  </m:oMathPara>
                </a14:m>
                <a:endParaRPr lang="en-US" sz="1600" dirty="0"/>
              </a:p>
              <a:p>
                <a:pPr marL="0" indent="0">
                  <a:lnSpc>
                    <a:spcPct val="90000"/>
                  </a:lnSpc>
                  <a:buNone/>
                </a:pPr>
                <a:endParaRPr lang="en-US" sz="1600" dirty="0"/>
              </a:p>
              <a:p>
                <a:pPr>
                  <a:lnSpc>
                    <a:spcPct val="90000"/>
                  </a:lnSpc>
                </a:pPr>
                <a14:m>
                  <m:oMath xmlns:m="http://schemas.openxmlformats.org/officeDocument/2006/math">
                    <m:r>
                      <a:rPr lang="en-US" sz="1500" b="0" i="1" dirty="0" smtClean="0">
                        <a:latin typeface="Cambria Math" panose="02040503050406030204" pitchFamily="18" charset="0"/>
                        <a:sym typeface="Wingdings" panose="05000000000000000000" pitchFamily="2" charset="2"/>
                      </a:rPr>
                      <m:t>𝛼</m:t>
                    </m:r>
                  </m:oMath>
                </a14:m>
                <a:r>
                  <a:rPr lang="en-US" sz="1500" dirty="0">
                    <a:sym typeface="Wingdings" panose="05000000000000000000" pitchFamily="2" charset="2"/>
                  </a:rPr>
                  <a:t> decay: Observed predominantly in heavy nuclides, alpha decay is relatively rare in light nuclei. This particle is the nucleus of </a:t>
                </a:r>
                <a14:m>
                  <m:oMath xmlns:m="http://schemas.openxmlformats.org/officeDocument/2006/math">
                    <m:sPre>
                      <m:sPrePr>
                        <m:ctrlPr>
                          <a:rPr lang="en-US" sz="1400" i="1">
                            <a:latin typeface="Cambria Math" panose="02040503050406030204" pitchFamily="18" charset="0"/>
                          </a:rPr>
                        </m:ctrlPr>
                      </m:sPrePr>
                      <m:sub>
                        <m:r>
                          <a:rPr lang="en-US" sz="1400" b="0" i="1" smtClean="0">
                            <a:latin typeface="Cambria Math" panose="02040503050406030204" pitchFamily="18" charset="0"/>
                          </a:rPr>
                          <m:t>2</m:t>
                        </m:r>
                      </m:sub>
                      <m:sup>
                        <m:r>
                          <a:rPr lang="en-US" sz="1400" b="0" i="1" smtClean="0">
                            <a:latin typeface="Cambria Math" panose="02040503050406030204" pitchFamily="18" charset="0"/>
                          </a:rPr>
                          <m:t>4</m:t>
                        </m:r>
                      </m:sup>
                      <m:e>
                        <m:r>
                          <a:rPr lang="en-US" sz="1400" b="0" i="1" smtClean="0">
                            <a:latin typeface="Cambria Math" panose="02040503050406030204" pitchFamily="18" charset="0"/>
                          </a:rPr>
                          <m:t>𝐻𝑒</m:t>
                        </m:r>
                      </m:e>
                    </m:sPre>
                  </m:oMath>
                </a14:m>
                <a:r>
                  <a:rPr lang="en-US" sz="1500" dirty="0">
                    <a:sym typeface="Wingdings" panose="05000000000000000000" pitchFamily="2" charset="2"/>
                  </a:rPr>
                  <a:t> with two protons and two neutrons. This reduces atomic number by 2 and atomic mass number by 4. Example:</a:t>
                </a:r>
              </a:p>
              <a:p>
                <a:pPr marL="0" indent="0">
                  <a:lnSpc>
                    <a:spcPct val="90000"/>
                  </a:lnSpc>
                  <a:buNone/>
                </a:pPr>
                <a14:m>
                  <m:oMathPara xmlns:m="http://schemas.openxmlformats.org/officeDocument/2006/math">
                    <m:oMathParaPr>
                      <m:jc m:val="centerGroup"/>
                    </m:oMathParaPr>
                    <m:oMath xmlns:m="http://schemas.openxmlformats.org/officeDocument/2006/math">
                      <m:sPre>
                        <m:sPrePr>
                          <m:ctrlPr>
                            <a:rPr lang="en-US" sz="1400" i="1">
                              <a:latin typeface="Cambria Math" panose="02040503050406030204" pitchFamily="18" charset="0"/>
                            </a:rPr>
                          </m:ctrlPr>
                        </m:sPrePr>
                        <m:sub>
                          <m:r>
                            <a:rPr lang="en-US" sz="1400" b="0" i="1" smtClean="0">
                              <a:latin typeface="Cambria Math" panose="02040503050406030204" pitchFamily="18" charset="0"/>
                            </a:rPr>
                            <m:t>92</m:t>
                          </m:r>
                        </m:sub>
                        <m:sup>
                          <m:r>
                            <a:rPr lang="en-US" sz="1400" b="0" i="1" smtClean="0">
                              <a:latin typeface="Cambria Math" panose="02040503050406030204" pitchFamily="18" charset="0"/>
                            </a:rPr>
                            <m:t>238</m:t>
                          </m:r>
                        </m:sup>
                        <m:e>
                          <m:r>
                            <a:rPr lang="en-US" sz="1400" b="0" i="1" smtClean="0">
                              <a:latin typeface="Cambria Math" panose="02040503050406030204" pitchFamily="18" charset="0"/>
                            </a:rPr>
                            <m:t>𝑈</m:t>
                          </m:r>
                        </m:e>
                      </m:sPre>
                      <m:r>
                        <a:rPr lang="en-US" sz="1400" i="1">
                          <a:latin typeface="Cambria Math" panose="02040503050406030204" pitchFamily="18" charset="0"/>
                        </a:rPr>
                        <m:t>→</m:t>
                      </m:r>
                      <m:sPre>
                        <m:sPrePr>
                          <m:ctrlPr>
                            <a:rPr lang="en-US" sz="1400" i="1" smtClean="0">
                              <a:latin typeface="Cambria Math" panose="02040503050406030204" pitchFamily="18" charset="0"/>
                            </a:rPr>
                          </m:ctrlPr>
                        </m:sPrePr>
                        <m:sub>
                          <m:r>
                            <a:rPr lang="en-US" sz="1400" b="0" i="1" smtClean="0">
                              <a:latin typeface="Cambria Math" panose="02040503050406030204" pitchFamily="18" charset="0"/>
                            </a:rPr>
                            <m:t>90</m:t>
                          </m:r>
                        </m:sub>
                        <m:sup>
                          <m:r>
                            <a:rPr lang="en-US" sz="1400" b="0" i="1" smtClean="0">
                              <a:latin typeface="Cambria Math" panose="02040503050406030204" pitchFamily="18" charset="0"/>
                            </a:rPr>
                            <m:t>234</m:t>
                          </m:r>
                        </m:sup>
                        <m:e>
                          <m:r>
                            <a:rPr lang="en-US" sz="1400" b="0" i="1" smtClean="0">
                              <a:latin typeface="Cambria Math" panose="02040503050406030204" pitchFamily="18" charset="0"/>
                            </a:rPr>
                            <m:t>𝑇h</m:t>
                          </m:r>
                        </m:e>
                      </m:sPre>
                      <m:r>
                        <a:rPr lang="en-US" sz="1400" i="1">
                          <a:latin typeface="Cambria Math" panose="02040503050406030204" pitchFamily="18" charset="0"/>
                        </a:rPr>
                        <m:t>+</m:t>
                      </m:r>
                      <m:sPre>
                        <m:sPrePr>
                          <m:ctrlPr>
                            <a:rPr lang="en-US" sz="1400" i="1">
                              <a:latin typeface="Cambria Math" panose="02040503050406030204" pitchFamily="18" charset="0"/>
                            </a:rPr>
                          </m:ctrlPr>
                        </m:sPrePr>
                        <m:sub>
                          <m:r>
                            <a:rPr lang="en-US" sz="1400" b="0" i="1" smtClean="0">
                              <a:latin typeface="Cambria Math" panose="02040503050406030204" pitchFamily="18" charset="0"/>
                            </a:rPr>
                            <m:t>2</m:t>
                          </m:r>
                        </m:sub>
                        <m:sup>
                          <m:r>
                            <a:rPr lang="en-US" sz="1400" b="0" i="1" smtClean="0">
                              <a:latin typeface="Cambria Math" panose="02040503050406030204" pitchFamily="18" charset="0"/>
                            </a:rPr>
                            <m:t>4</m:t>
                          </m:r>
                        </m:sup>
                        <m:e>
                          <m:r>
                            <a:rPr lang="en-US" sz="1400" b="0" i="1" smtClean="0">
                              <a:latin typeface="Cambria Math" panose="02040503050406030204" pitchFamily="18" charset="0"/>
                            </a:rPr>
                            <m:t>𝐻𝑒</m:t>
                          </m:r>
                        </m:e>
                      </m:sPre>
                    </m:oMath>
                  </m:oMathPara>
                </a14:m>
                <a:endParaRPr lang="en-US" sz="1500" dirty="0">
                  <a:sym typeface="Wingdings" panose="05000000000000000000" pitchFamily="2" charset="2"/>
                </a:endParaRPr>
              </a:p>
              <a:p>
                <a:pPr marL="0" indent="0">
                  <a:lnSpc>
                    <a:spcPct val="90000"/>
                  </a:lnSpc>
                  <a:buNone/>
                </a:pPr>
                <a:endParaRPr lang="en-US" sz="1500" dirty="0">
                  <a:sym typeface="Wingdings" panose="05000000000000000000" pitchFamily="2" charset="2"/>
                </a:endParaRPr>
              </a:p>
              <a:p>
                <a:pPr marL="0" indent="0">
                  <a:lnSpc>
                    <a:spcPct val="90000"/>
                  </a:lnSpc>
                  <a:buNone/>
                </a:pPr>
                <a:r>
                  <a:rPr lang="en-US" sz="1500" b="1" dirty="0">
                    <a:sym typeface="Wingdings" panose="05000000000000000000" pitchFamily="2" charset="2"/>
                  </a:rPr>
                  <a:t>Homework (10 points): </a:t>
                </a:r>
                <a:r>
                  <a:rPr lang="en-US" sz="1500" dirty="0">
                    <a:sym typeface="Wingdings" panose="05000000000000000000" pitchFamily="2" charset="2"/>
                  </a:rPr>
                  <a:t>Several other nuclear decay reactions occur in nature. Find out about any 5 other reactions and describe them in your own words. Extra points (1 point each) if you write about more than 5. </a:t>
                </a:r>
                <a:endParaRPr lang="en-US" sz="1500" b="1" dirty="0">
                  <a:sym typeface="Wingdings" panose="05000000000000000000" pitchFamily="2" charset="2"/>
                </a:endParaRPr>
              </a:p>
            </p:txBody>
          </p:sp>
        </mc:Choice>
        <mc:Fallback>
          <p:sp>
            <p:nvSpPr>
              <p:cNvPr id="3" name="Content Placeholder 2">
                <a:extLst>
                  <a:ext uri="{FF2B5EF4-FFF2-40B4-BE49-F238E27FC236}">
                    <a16:creationId xmlns:a16="http://schemas.microsoft.com/office/drawing/2014/main" id="{73F9FF2F-6DD7-4C93-9017-969C92460715}"/>
                  </a:ext>
                </a:extLst>
              </p:cNvPr>
              <p:cNvSpPr>
                <a:spLocks noGrp="1" noRot="1" noChangeAspect="1" noMove="1" noResize="1" noEditPoints="1" noAdjustHandles="1" noChangeArrowheads="1" noChangeShapeType="1" noTextEdit="1"/>
              </p:cNvSpPr>
              <p:nvPr>
                <p:ph idx="1"/>
              </p:nvPr>
            </p:nvSpPr>
            <p:spPr>
              <a:xfrm>
                <a:off x="685801" y="1375795"/>
                <a:ext cx="10102441" cy="4899170"/>
              </a:xfrm>
              <a:blipFill>
                <a:blip r:embed="rId2"/>
                <a:stretch>
                  <a:fillRect l="-241" r="-483"/>
                </a:stretch>
              </a:blipFill>
            </p:spPr>
            <p:txBody>
              <a:bodyPr/>
              <a:lstStyle/>
              <a:p>
                <a:r>
                  <a:rPr lang="en-US">
                    <a:noFill/>
                  </a:rPr>
                  <a:t> </a:t>
                </a:r>
              </a:p>
            </p:txBody>
          </p:sp>
        </mc:Fallback>
      </mc:AlternateContent>
    </p:spTree>
    <p:extLst>
      <p:ext uri="{BB962C8B-B14F-4D97-AF65-F5344CB8AC3E}">
        <p14:creationId xmlns:p14="http://schemas.microsoft.com/office/powerpoint/2010/main" val="42478633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2A29F-8940-40A4-BE5F-100B2F80850E}"/>
              </a:ext>
            </a:extLst>
          </p:cNvPr>
          <p:cNvSpPr>
            <a:spLocks noGrp="1"/>
          </p:cNvSpPr>
          <p:nvPr>
            <p:ph type="title"/>
          </p:nvPr>
        </p:nvSpPr>
        <p:spPr>
          <a:xfrm>
            <a:off x="706608" y="64317"/>
            <a:ext cx="10799589" cy="699082"/>
          </a:xfrm>
        </p:spPr>
        <p:txBody>
          <a:bodyPr>
            <a:normAutofit/>
          </a:bodyPr>
          <a:lstStyle/>
          <a:p>
            <a:r>
              <a:rPr lang="en-US" sz="2800" dirty="0"/>
              <a:t>Fission products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3F9FF2F-6DD7-4C93-9017-969C92460715}"/>
                  </a:ext>
                </a:extLst>
              </p:cNvPr>
              <p:cNvSpPr>
                <a:spLocks noGrp="1"/>
              </p:cNvSpPr>
              <p:nvPr>
                <p:ph idx="1"/>
              </p:nvPr>
            </p:nvSpPr>
            <p:spPr>
              <a:xfrm>
                <a:off x="102636" y="1082180"/>
                <a:ext cx="8539480" cy="5444455"/>
              </a:xfrm>
            </p:spPr>
            <p:txBody>
              <a:bodyPr>
                <a:normAutofit fontScale="85000" lnSpcReduction="20000"/>
              </a:bodyPr>
              <a:lstStyle/>
              <a:p>
                <a:pPr>
                  <a:lnSpc>
                    <a:spcPct val="90000"/>
                  </a:lnSpc>
                </a:pPr>
                <a:r>
                  <a:rPr lang="en-US" sz="1900" dirty="0">
                    <a:sym typeface="Wingdings" panose="05000000000000000000" pitchFamily="2" charset="2"/>
                  </a:rPr>
                  <a:t>Recall our fission reaction from last time: </a:t>
                </a:r>
                <a14:m>
                  <m:oMath xmlns:m="http://schemas.openxmlformats.org/officeDocument/2006/math">
                    <m:sPre>
                      <m:sPrePr>
                        <m:ctrlPr>
                          <a:rPr lang="en-US" sz="1900" i="1">
                            <a:latin typeface="Cambria Math" panose="02040503050406030204" pitchFamily="18" charset="0"/>
                          </a:rPr>
                        </m:ctrlPr>
                      </m:sPrePr>
                      <m:sub>
                        <m:r>
                          <a:rPr lang="en-US" sz="1900" i="1">
                            <a:latin typeface="Cambria Math" panose="02040503050406030204" pitchFamily="18" charset="0"/>
                          </a:rPr>
                          <m:t>0</m:t>
                        </m:r>
                      </m:sub>
                      <m:sup>
                        <m:r>
                          <a:rPr lang="en-US" sz="1900" i="1">
                            <a:latin typeface="Cambria Math" panose="02040503050406030204" pitchFamily="18" charset="0"/>
                          </a:rPr>
                          <m:t>1</m:t>
                        </m:r>
                      </m:sup>
                      <m:e>
                        <m:r>
                          <a:rPr lang="en-US" sz="1900" i="1">
                            <a:latin typeface="Cambria Math" panose="02040503050406030204" pitchFamily="18" charset="0"/>
                          </a:rPr>
                          <m:t>𝑛</m:t>
                        </m:r>
                      </m:e>
                    </m:sPre>
                    <m:r>
                      <a:rPr lang="en-US" sz="1900" i="1">
                        <a:latin typeface="Cambria Math" panose="02040503050406030204" pitchFamily="18" charset="0"/>
                      </a:rPr>
                      <m:t>+</m:t>
                    </m:r>
                    <m:sPre>
                      <m:sPrePr>
                        <m:ctrlPr>
                          <a:rPr lang="en-US" sz="1900" i="1">
                            <a:latin typeface="Cambria Math" panose="02040503050406030204" pitchFamily="18" charset="0"/>
                          </a:rPr>
                        </m:ctrlPr>
                      </m:sPrePr>
                      <m:sub>
                        <m:r>
                          <a:rPr lang="en-US" sz="1900" i="1">
                            <a:latin typeface="Cambria Math" panose="02040503050406030204" pitchFamily="18" charset="0"/>
                          </a:rPr>
                          <m:t>92</m:t>
                        </m:r>
                      </m:sub>
                      <m:sup>
                        <m:r>
                          <a:rPr lang="en-US" sz="1900" i="1">
                            <a:latin typeface="Cambria Math" panose="02040503050406030204" pitchFamily="18" charset="0"/>
                          </a:rPr>
                          <m:t>235</m:t>
                        </m:r>
                      </m:sup>
                      <m:e>
                        <m:r>
                          <a:rPr lang="en-US" sz="1900" i="1">
                            <a:latin typeface="Cambria Math" panose="02040503050406030204" pitchFamily="18" charset="0"/>
                          </a:rPr>
                          <m:t>𝑈</m:t>
                        </m:r>
                      </m:e>
                    </m:sPre>
                    <m:r>
                      <a:rPr lang="en-US" sz="1900" i="1">
                        <a:latin typeface="Cambria Math" panose="02040503050406030204" pitchFamily="18" charset="0"/>
                      </a:rPr>
                      <m:t>→2</m:t>
                    </m:r>
                    <m:sPre>
                      <m:sPrePr>
                        <m:ctrlPr>
                          <a:rPr lang="en-US" sz="1900" i="1">
                            <a:latin typeface="Cambria Math" panose="02040503050406030204" pitchFamily="18" charset="0"/>
                          </a:rPr>
                        </m:ctrlPr>
                      </m:sPrePr>
                      <m:sub>
                        <m:r>
                          <a:rPr lang="en-US" sz="1900" i="1">
                            <a:latin typeface="Cambria Math" panose="02040503050406030204" pitchFamily="18" charset="0"/>
                          </a:rPr>
                          <m:t>0</m:t>
                        </m:r>
                      </m:sub>
                      <m:sup>
                        <m:r>
                          <a:rPr lang="en-US" sz="1900" i="1">
                            <a:latin typeface="Cambria Math" panose="02040503050406030204" pitchFamily="18" charset="0"/>
                          </a:rPr>
                          <m:t>1</m:t>
                        </m:r>
                      </m:sup>
                      <m:e>
                        <m:r>
                          <a:rPr lang="en-US" sz="1900" i="1">
                            <a:latin typeface="Cambria Math" panose="02040503050406030204" pitchFamily="18" charset="0"/>
                          </a:rPr>
                          <m:t>𝑛</m:t>
                        </m:r>
                      </m:e>
                    </m:sPre>
                    <m:r>
                      <a:rPr lang="en-US" sz="1900" i="1">
                        <a:latin typeface="Cambria Math" panose="02040503050406030204" pitchFamily="18" charset="0"/>
                      </a:rPr>
                      <m:t>+</m:t>
                    </m:r>
                    <m:sPre>
                      <m:sPrePr>
                        <m:ctrlPr>
                          <a:rPr lang="en-US" sz="1900" i="1">
                            <a:latin typeface="Cambria Math" panose="02040503050406030204" pitchFamily="18" charset="0"/>
                          </a:rPr>
                        </m:ctrlPr>
                      </m:sPrePr>
                      <m:sub>
                        <m:r>
                          <a:rPr lang="en-US" sz="1900" i="1">
                            <a:latin typeface="Cambria Math" panose="02040503050406030204" pitchFamily="18" charset="0"/>
                          </a:rPr>
                          <m:t>54</m:t>
                        </m:r>
                      </m:sub>
                      <m:sup>
                        <m:r>
                          <a:rPr lang="en-US" sz="1900" i="1">
                            <a:latin typeface="Cambria Math" panose="02040503050406030204" pitchFamily="18" charset="0"/>
                          </a:rPr>
                          <m:t>140</m:t>
                        </m:r>
                      </m:sup>
                      <m:e>
                        <m:r>
                          <a:rPr lang="en-US" sz="1900" i="1">
                            <a:latin typeface="Cambria Math" panose="02040503050406030204" pitchFamily="18" charset="0"/>
                          </a:rPr>
                          <m:t>𝑋𝑒</m:t>
                        </m:r>
                      </m:e>
                    </m:sPre>
                    <m:r>
                      <a:rPr lang="en-US" sz="1900" i="1">
                        <a:latin typeface="Cambria Math" panose="02040503050406030204" pitchFamily="18" charset="0"/>
                      </a:rPr>
                      <m:t>+</m:t>
                    </m:r>
                    <m:sPre>
                      <m:sPrePr>
                        <m:ctrlPr>
                          <a:rPr lang="en-US" sz="1900" i="1">
                            <a:latin typeface="Cambria Math" panose="02040503050406030204" pitchFamily="18" charset="0"/>
                          </a:rPr>
                        </m:ctrlPr>
                      </m:sPrePr>
                      <m:sub>
                        <m:r>
                          <a:rPr lang="en-US" sz="1900" i="1">
                            <a:latin typeface="Cambria Math" panose="02040503050406030204" pitchFamily="18" charset="0"/>
                          </a:rPr>
                          <m:t>38</m:t>
                        </m:r>
                      </m:sub>
                      <m:sup>
                        <m:r>
                          <a:rPr lang="en-US" sz="1900" i="1">
                            <a:latin typeface="Cambria Math" panose="02040503050406030204" pitchFamily="18" charset="0"/>
                          </a:rPr>
                          <m:t>94</m:t>
                        </m:r>
                      </m:sup>
                      <m:e>
                        <m:r>
                          <a:rPr lang="en-US" sz="1900" i="1">
                            <a:latin typeface="Cambria Math" panose="02040503050406030204" pitchFamily="18" charset="0"/>
                          </a:rPr>
                          <m:t>𝑆𝑟</m:t>
                        </m:r>
                      </m:e>
                    </m:sPre>
                    <m:r>
                      <a:rPr lang="en-US" sz="1900" i="1">
                        <a:latin typeface="Cambria Math" panose="02040503050406030204" pitchFamily="18" charset="0"/>
                      </a:rPr>
                      <m:t>+200 </m:t>
                    </m:r>
                    <m:r>
                      <a:rPr lang="en-US" sz="1900" i="1">
                        <a:latin typeface="Cambria Math" panose="02040503050406030204" pitchFamily="18" charset="0"/>
                      </a:rPr>
                      <m:t>𝑀𝑒𝑉</m:t>
                    </m:r>
                  </m:oMath>
                </a14:m>
                <a:endParaRPr lang="en-US" sz="1900" dirty="0"/>
              </a:p>
              <a:p>
                <a:pPr>
                  <a:lnSpc>
                    <a:spcPct val="90000"/>
                  </a:lnSpc>
                </a:pPr>
                <a:r>
                  <a:rPr lang="en-US" dirty="0"/>
                  <a:t>But as we said last time fission products don’t always have to be the same. </a:t>
                </a:r>
              </a:p>
              <a:p>
                <a:pPr>
                  <a:lnSpc>
                    <a:spcPct val="90000"/>
                  </a:lnSpc>
                </a:pPr>
                <a:r>
                  <a:rPr lang="en-US" dirty="0"/>
                  <a:t>However, there is one common trait, one fission product will be significantly heavier than the other at low neutron energies. </a:t>
                </a:r>
              </a:p>
              <a:p>
                <a:pPr>
                  <a:lnSpc>
                    <a:spcPct val="90000"/>
                  </a:lnSpc>
                </a:pPr>
                <a:r>
                  <a:rPr lang="en-US" dirty="0"/>
                  <a:t>Therefore we group fission products into two broad categories: </a:t>
                </a:r>
              </a:p>
              <a:p>
                <a:pPr lvl="1">
                  <a:lnSpc>
                    <a:spcPct val="90000"/>
                  </a:lnSpc>
                </a:pPr>
                <a:r>
                  <a:rPr lang="en-US" dirty="0"/>
                  <a:t>Light group – Atomic mass number between 80-110</a:t>
                </a:r>
              </a:p>
              <a:p>
                <a:pPr lvl="1">
                  <a:lnSpc>
                    <a:spcPct val="90000"/>
                  </a:lnSpc>
                </a:pPr>
                <a:r>
                  <a:rPr lang="en-US" dirty="0"/>
                  <a:t>Heavy group – Atomic mass number between 125-155</a:t>
                </a:r>
              </a:p>
              <a:p>
                <a:pPr>
                  <a:lnSpc>
                    <a:spcPct val="90000"/>
                  </a:lnSpc>
                </a:pPr>
                <a:r>
                  <a:rPr lang="en-US" dirty="0"/>
                  <a:t>Probability of fission yielding products of equal mass increases with increasing neutron energy. Adjoining figure demonstrates fission product yield in percent for U-235. </a:t>
                </a:r>
              </a:p>
              <a:p>
                <a:pPr>
                  <a:lnSpc>
                    <a:spcPct val="90000"/>
                  </a:lnSpc>
                </a:pPr>
                <a:r>
                  <a:rPr lang="en-US" dirty="0"/>
                  <a:t>There is a scientifically more efficient way to yield products of equal mass – call Chuck Norris – he can karate chop atoms right down the middle…but that might be too economically prohibitive.</a:t>
                </a:r>
              </a:p>
              <a:p>
                <a:pPr>
                  <a:lnSpc>
                    <a:spcPct val="90000"/>
                  </a:lnSpc>
                </a:pPr>
                <a:r>
                  <a:rPr lang="en-US" dirty="0"/>
                  <a:t>There are about 40 fission product pairs that can result from fission of U-235. </a:t>
                </a:r>
              </a:p>
              <a:p>
                <a:pPr>
                  <a:lnSpc>
                    <a:spcPct val="90000"/>
                  </a:lnSpc>
                </a:pPr>
                <a:r>
                  <a:rPr lang="en-US" dirty="0"/>
                  <a:t>Each of these fission product pair will have its own characteristic decay chain which means we eventually end up with around 200 fission products in the reactor eventually.</a:t>
                </a:r>
              </a:p>
              <a:p>
                <a:pPr>
                  <a:lnSpc>
                    <a:spcPct val="90000"/>
                  </a:lnSpc>
                </a:pPr>
                <a:r>
                  <a:rPr lang="en-US" dirty="0"/>
                  <a:t>So now what is this decay chain?</a:t>
                </a:r>
              </a:p>
              <a:p>
                <a:pPr lvl="1">
                  <a:lnSpc>
                    <a:spcPct val="90000"/>
                  </a:lnSpc>
                </a:pPr>
                <a:r>
                  <a:rPr lang="en-US" sz="1800" dirty="0"/>
                  <a:t>Fission fragments are not always stable. They decay…not necessarily directly to a stable nuclide. On their way to the relevant stable nuclide, they undergo several radioactive decay reactions giving rise to a chain of nuclides that result from decay. This chain of nuclides is the decay chain. </a:t>
                </a:r>
              </a:p>
              <a:p>
                <a:pPr lvl="1">
                  <a:lnSpc>
                    <a:spcPct val="90000"/>
                  </a:lnSpc>
                </a:pPr>
                <a:r>
                  <a:rPr lang="en-US" sz="1800" dirty="0"/>
                  <a:t>Example: </a:t>
                </a:r>
              </a:p>
              <a:p>
                <a:pPr marL="457200" lvl="1" indent="0" algn="ctr">
                  <a:lnSpc>
                    <a:spcPct val="90000"/>
                  </a:lnSpc>
                  <a:buNone/>
                </a:pPr>
                <a:r>
                  <a:rPr lang="en-US" sz="1800" dirty="0"/>
                  <a:t>	</a:t>
                </a:r>
                <a14:m>
                  <m:oMath xmlns:m="http://schemas.openxmlformats.org/officeDocument/2006/math">
                    <m:sPre>
                      <m:sPrePr>
                        <m:ctrlPr>
                          <a:rPr lang="en-US" sz="1800" i="1">
                            <a:latin typeface="Cambria Math" panose="02040503050406030204" pitchFamily="18" charset="0"/>
                          </a:rPr>
                        </m:ctrlPr>
                      </m:sPrePr>
                      <m:sub>
                        <m:r>
                          <a:rPr lang="en-US" sz="1800" i="1">
                            <a:latin typeface="Cambria Math" panose="02040503050406030204" pitchFamily="18" charset="0"/>
                          </a:rPr>
                          <m:t>54</m:t>
                        </m:r>
                      </m:sub>
                      <m:sup>
                        <m:r>
                          <a:rPr lang="en-US" sz="1800" i="1">
                            <a:latin typeface="Cambria Math" panose="02040503050406030204" pitchFamily="18" charset="0"/>
                          </a:rPr>
                          <m:t>140</m:t>
                        </m:r>
                      </m:sup>
                      <m:e>
                        <m:r>
                          <a:rPr lang="en-US" sz="1800" i="1">
                            <a:latin typeface="Cambria Math" panose="02040503050406030204" pitchFamily="18" charset="0"/>
                          </a:rPr>
                          <m:t>𝑋𝑒</m:t>
                        </m:r>
                      </m:e>
                    </m:sPre>
                    <m:groupChr>
                      <m:groupChrPr>
                        <m:chr m:val="→"/>
                        <m:vertJc m:val="bot"/>
                        <m:ctrlPr>
                          <a:rPr lang="en-US" sz="1800" i="1">
                            <a:latin typeface="Cambria Math" panose="02040503050406030204" pitchFamily="18" charset="0"/>
                          </a:rPr>
                        </m:ctrlPr>
                      </m:groupChrPr>
                      <m:e>
                        <m:sSup>
                          <m:sSupPr>
                            <m:ctrlPr>
                              <a:rPr lang="en-US" sz="1800" i="1">
                                <a:latin typeface="Cambria Math" panose="02040503050406030204" pitchFamily="18" charset="0"/>
                              </a:rPr>
                            </m:ctrlPr>
                          </m:sSupPr>
                          <m:e>
                            <m:r>
                              <a:rPr lang="en-US" sz="1800" i="1">
                                <a:latin typeface="Cambria Math" panose="02040503050406030204" pitchFamily="18" charset="0"/>
                              </a:rPr>
                              <m:t>𝛽</m:t>
                            </m:r>
                          </m:e>
                          <m:sup>
                            <m:r>
                              <a:rPr lang="en-US" sz="1800" i="1">
                                <a:latin typeface="Cambria Math" panose="02040503050406030204" pitchFamily="18" charset="0"/>
                              </a:rPr>
                              <m:t>−</m:t>
                            </m:r>
                          </m:sup>
                        </m:sSup>
                      </m:e>
                    </m:groupChr>
                    <m:sPre>
                      <m:sPrePr>
                        <m:ctrlPr>
                          <a:rPr lang="en-US" sz="1800" i="1">
                            <a:latin typeface="Cambria Math" panose="02040503050406030204" pitchFamily="18" charset="0"/>
                          </a:rPr>
                        </m:ctrlPr>
                      </m:sPrePr>
                      <m:sub>
                        <m:r>
                          <a:rPr lang="en-US" sz="1800" i="1">
                            <a:latin typeface="Cambria Math" panose="02040503050406030204" pitchFamily="18" charset="0"/>
                          </a:rPr>
                          <m:t>5</m:t>
                        </m:r>
                        <m:r>
                          <a:rPr lang="en-US" sz="1800" b="0" i="1" smtClean="0">
                            <a:latin typeface="Cambria Math" panose="02040503050406030204" pitchFamily="18" charset="0"/>
                          </a:rPr>
                          <m:t>5</m:t>
                        </m:r>
                      </m:sub>
                      <m:sup>
                        <m:r>
                          <a:rPr lang="en-US" sz="1800" i="1">
                            <a:latin typeface="Cambria Math" panose="02040503050406030204" pitchFamily="18" charset="0"/>
                          </a:rPr>
                          <m:t>140</m:t>
                        </m:r>
                      </m:sup>
                      <m:e>
                        <m:r>
                          <a:rPr lang="en-US" sz="1800" b="0" i="1" smtClean="0">
                            <a:latin typeface="Cambria Math" panose="02040503050406030204" pitchFamily="18" charset="0"/>
                          </a:rPr>
                          <m:t>𝐶𝑠</m:t>
                        </m:r>
                      </m:e>
                    </m:sPre>
                    <m:groupChr>
                      <m:groupChrPr>
                        <m:chr m:val="→"/>
                        <m:vertJc m:val="bot"/>
                        <m:ctrlPr>
                          <a:rPr lang="en-US" sz="1800" i="1">
                            <a:latin typeface="Cambria Math" panose="02040503050406030204" pitchFamily="18" charset="0"/>
                          </a:rPr>
                        </m:ctrlPr>
                      </m:groupChrPr>
                      <m:e>
                        <m:sSup>
                          <m:sSupPr>
                            <m:ctrlPr>
                              <a:rPr lang="en-US" sz="1800" i="1">
                                <a:latin typeface="Cambria Math" panose="02040503050406030204" pitchFamily="18" charset="0"/>
                              </a:rPr>
                            </m:ctrlPr>
                          </m:sSupPr>
                          <m:e>
                            <m:r>
                              <a:rPr lang="en-US" sz="1800" i="1">
                                <a:latin typeface="Cambria Math" panose="02040503050406030204" pitchFamily="18" charset="0"/>
                              </a:rPr>
                              <m:t>𝛽</m:t>
                            </m:r>
                          </m:e>
                          <m:sup>
                            <m:r>
                              <a:rPr lang="en-US" sz="1800" i="1">
                                <a:latin typeface="Cambria Math" panose="02040503050406030204" pitchFamily="18" charset="0"/>
                              </a:rPr>
                              <m:t>−</m:t>
                            </m:r>
                          </m:sup>
                        </m:sSup>
                      </m:e>
                    </m:groupChr>
                    <m:sPre>
                      <m:sPrePr>
                        <m:ctrlPr>
                          <a:rPr lang="en-US" sz="1800" i="1">
                            <a:latin typeface="Cambria Math" panose="02040503050406030204" pitchFamily="18" charset="0"/>
                          </a:rPr>
                        </m:ctrlPr>
                      </m:sPrePr>
                      <m:sub>
                        <m:r>
                          <a:rPr lang="en-US" sz="1800" i="1">
                            <a:latin typeface="Cambria Math" panose="02040503050406030204" pitchFamily="18" charset="0"/>
                          </a:rPr>
                          <m:t>5</m:t>
                        </m:r>
                        <m:r>
                          <a:rPr lang="en-US" sz="1800" b="0" i="1" smtClean="0">
                            <a:latin typeface="Cambria Math" panose="02040503050406030204" pitchFamily="18" charset="0"/>
                          </a:rPr>
                          <m:t>6</m:t>
                        </m:r>
                      </m:sub>
                      <m:sup>
                        <m:r>
                          <a:rPr lang="en-US" sz="1800" i="1">
                            <a:latin typeface="Cambria Math" panose="02040503050406030204" pitchFamily="18" charset="0"/>
                          </a:rPr>
                          <m:t>140</m:t>
                        </m:r>
                      </m:sup>
                      <m:e>
                        <m:r>
                          <a:rPr lang="en-US" sz="1800" b="0" i="1" smtClean="0">
                            <a:latin typeface="Cambria Math" panose="02040503050406030204" pitchFamily="18" charset="0"/>
                          </a:rPr>
                          <m:t>𝐵𝑎</m:t>
                        </m:r>
                      </m:e>
                    </m:sPre>
                    <m:groupChr>
                      <m:groupChrPr>
                        <m:chr m:val="→"/>
                        <m:vertJc m:val="bot"/>
                        <m:ctrlPr>
                          <a:rPr lang="en-US" sz="1800" i="1">
                            <a:latin typeface="Cambria Math" panose="02040503050406030204" pitchFamily="18" charset="0"/>
                          </a:rPr>
                        </m:ctrlPr>
                      </m:groupChrPr>
                      <m:e>
                        <m:sSup>
                          <m:sSupPr>
                            <m:ctrlPr>
                              <a:rPr lang="en-US" sz="1800" i="1">
                                <a:latin typeface="Cambria Math" panose="02040503050406030204" pitchFamily="18" charset="0"/>
                              </a:rPr>
                            </m:ctrlPr>
                          </m:sSupPr>
                          <m:e>
                            <m:r>
                              <a:rPr lang="en-US" sz="1800" i="1">
                                <a:latin typeface="Cambria Math" panose="02040503050406030204" pitchFamily="18" charset="0"/>
                              </a:rPr>
                              <m:t>𝛽</m:t>
                            </m:r>
                          </m:e>
                          <m:sup>
                            <m:r>
                              <a:rPr lang="en-US" sz="1800" i="1">
                                <a:latin typeface="Cambria Math" panose="02040503050406030204" pitchFamily="18" charset="0"/>
                              </a:rPr>
                              <m:t>−</m:t>
                            </m:r>
                          </m:sup>
                        </m:sSup>
                      </m:e>
                    </m:groupChr>
                    <m:sPre>
                      <m:sPrePr>
                        <m:ctrlPr>
                          <a:rPr lang="en-US" sz="1800" i="1">
                            <a:latin typeface="Cambria Math" panose="02040503050406030204" pitchFamily="18" charset="0"/>
                          </a:rPr>
                        </m:ctrlPr>
                      </m:sPrePr>
                      <m:sub>
                        <m:r>
                          <a:rPr lang="en-US" sz="1800" i="1">
                            <a:latin typeface="Cambria Math" panose="02040503050406030204" pitchFamily="18" charset="0"/>
                          </a:rPr>
                          <m:t>5</m:t>
                        </m:r>
                        <m:r>
                          <a:rPr lang="en-US" sz="1800" b="0" i="1" smtClean="0">
                            <a:latin typeface="Cambria Math" panose="02040503050406030204" pitchFamily="18" charset="0"/>
                          </a:rPr>
                          <m:t>7</m:t>
                        </m:r>
                      </m:sub>
                      <m:sup>
                        <m:r>
                          <a:rPr lang="en-US" sz="1800" i="1">
                            <a:latin typeface="Cambria Math" panose="02040503050406030204" pitchFamily="18" charset="0"/>
                          </a:rPr>
                          <m:t>140</m:t>
                        </m:r>
                      </m:sup>
                      <m:e>
                        <m:r>
                          <a:rPr lang="en-US" sz="1800" b="0" i="1" smtClean="0">
                            <a:latin typeface="Cambria Math" panose="02040503050406030204" pitchFamily="18" charset="0"/>
                          </a:rPr>
                          <m:t>𝐿𝑎</m:t>
                        </m:r>
                      </m:e>
                    </m:sPre>
                    <m:groupChr>
                      <m:groupChrPr>
                        <m:chr m:val="→"/>
                        <m:vertJc m:val="bot"/>
                        <m:ctrlPr>
                          <a:rPr lang="en-US" sz="1800" i="1">
                            <a:latin typeface="Cambria Math" panose="02040503050406030204" pitchFamily="18" charset="0"/>
                          </a:rPr>
                        </m:ctrlPr>
                      </m:groupChrPr>
                      <m:e>
                        <m:sSup>
                          <m:sSupPr>
                            <m:ctrlPr>
                              <a:rPr lang="en-US" sz="1800" i="1">
                                <a:latin typeface="Cambria Math" panose="02040503050406030204" pitchFamily="18" charset="0"/>
                              </a:rPr>
                            </m:ctrlPr>
                          </m:sSupPr>
                          <m:e>
                            <m:r>
                              <a:rPr lang="en-US" sz="1800" i="1">
                                <a:latin typeface="Cambria Math" panose="02040503050406030204" pitchFamily="18" charset="0"/>
                              </a:rPr>
                              <m:t>𝛽</m:t>
                            </m:r>
                          </m:e>
                          <m:sup>
                            <m:r>
                              <a:rPr lang="en-US" sz="1800" i="1">
                                <a:latin typeface="Cambria Math" panose="02040503050406030204" pitchFamily="18" charset="0"/>
                              </a:rPr>
                              <m:t>−</m:t>
                            </m:r>
                          </m:sup>
                        </m:sSup>
                      </m:e>
                    </m:groupChr>
                    <m:sPre>
                      <m:sPrePr>
                        <m:ctrlPr>
                          <a:rPr lang="en-US" sz="1800" b="1" i="1">
                            <a:latin typeface="Cambria Math" panose="02040503050406030204" pitchFamily="18" charset="0"/>
                          </a:rPr>
                        </m:ctrlPr>
                      </m:sPrePr>
                      <m:sub>
                        <m:r>
                          <a:rPr lang="en-US" sz="1800" b="1" i="1">
                            <a:latin typeface="Cambria Math" panose="02040503050406030204" pitchFamily="18" charset="0"/>
                          </a:rPr>
                          <m:t>𝟓</m:t>
                        </m:r>
                        <m:r>
                          <a:rPr lang="en-US" sz="1800" b="1" i="1" smtClean="0">
                            <a:latin typeface="Cambria Math" panose="02040503050406030204" pitchFamily="18" charset="0"/>
                          </a:rPr>
                          <m:t>𝟖</m:t>
                        </m:r>
                      </m:sub>
                      <m:sup>
                        <m:r>
                          <a:rPr lang="en-US" sz="1800" b="1" i="1">
                            <a:latin typeface="Cambria Math" panose="02040503050406030204" pitchFamily="18" charset="0"/>
                          </a:rPr>
                          <m:t>𝟏𝟒𝟎</m:t>
                        </m:r>
                      </m:sup>
                      <m:e>
                        <m:r>
                          <a:rPr lang="en-US" sz="1800" b="1" i="1" smtClean="0">
                            <a:latin typeface="Cambria Math" panose="02040503050406030204" pitchFamily="18" charset="0"/>
                          </a:rPr>
                          <m:t>𝑪𝒆</m:t>
                        </m:r>
                      </m:e>
                    </m:sPre>
                  </m:oMath>
                </a14:m>
                <a:endParaRPr lang="en-US" sz="1800" dirty="0"/>
              </a:p>
              <a:p>
                <a:pPr lvl="1">
                  <a:lnSpc>
                    <a:spcPct val="90000"/>
                  </a:lnSpc>
                </a:pPr>
                <a:endParaRPr lang="en-US" sz="1800" dirty="0"/>
              </a:p>
              <a:p>
                <a:pPr>
                  <a:lnSpc>
                    <a:spcPct val="90000"/>
                  </a:lnSpc>
                </a:pPr>
                <a:endParaRPr lang="en-US" sz="1500" dirty="0">
                  <a:sym typeface="Wingdings" panose="05000000000000000000" pitchFamily="2" charset="2"/>
                </a:endParaRPr>
              </a:p>
            </p:txBody>
          </p:sp>
        </mc:Choice>
        <mc:Fallback xmlns="">
          <p:sp>
            <p:nvSpPr>
              <p:cNvPr id="3" name="Content Placeholder 2">
                <a:extLst>
                  <a:ext uri="{FF2B5EF4-FFF2-40B4-BE49-F238E27FC236}">
                    <a16:creationId xmlns:a16="http://schemas.microsoft.com/office/drawing/2014/main" id="{73F9FF2F-6DD7-4C93-9017-969C92460715}"/>
                  </a:ext>
                </a:extLst>
              </p:cNvPr>
              <p:cNvSpPr>
                <a:spLocks noGrp="1" noRot="1" noChangeAspect="1" noMove="1" noResize="1" noEditPoints="1" noAdjustHandles="1" noChangeArrowheads="1" noChangeShapeType="1" noTextEdit="1"/>
              </p:cNvSpPr>
              <p:nvPr>
                <p:ph idx="1"/>
              </p:nvPr>
            </p:nvSpPr>
            <p:spPr>
              <a:xfrm>
                <a:off x="102636" y="1082180"/>
                <a:ext cx="8539480" cy="5444455"/>
              </a:xfrm>
              <a:blipFill>
                <a:blip r:embed="rId2"/>
                <a:stretch>
                  <a:fillRect l="-286" t="-2464"/>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AC4CF872-4303-4D5A-A3B4-BA5CADD4F43C}"/>
              </a:ext>
            </a:extLst>
          </p:cNvPr>
          <p:cNvPicPr>
            <a:picLocks noChangeAspect="1"/>
          </p:cNvPicPr>
          <p:nvPr/>
        </p:nvPicPr>
        <p:blipFill>
          <a:blip r:embed="rId3"/>
          <a:stretch>
            <a:fillRect/>
          </a:stretch>
        </p:blipFill>
        <p:spPr>
          <a:xfrm>
            <a:off x="8934275" y="186612"/>
            <a:ext cx="3155089" cy="4348065"/>
          </a:xfrm>
          <a:prstGeom prst="rect">
            <a:avLst/>
          </a:prstGeom>
        </p:spPr>
      </p:pic>
    </p:spTree>
    <p:extLst>
      <p:ext uri="{BB962C8B-B14F-4D97-AF65-F5344CB8AC3E}">
        <p14:creationId xmlns:p14="http://schemas.microsoft.com/office/powerpoint/2010/main" val="37808447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2A29F-8940-40A4-BE5F-100B2F80850E}"/>
              </a:ext>
            </a:extLst>
          </p:cNvPr>
          <p:cNvSpPr>
            <a:spLocks noGrp="1"/>
          </p:cNvSpPr>
          <p:nvPr>
            <p:ph type="title"/>
          </p:nvPr>
        </p:nvSpPr>
        <p:spPr>
          <a:xfrm>
            <a:off x="706608" y="64317"/>
            <a:ext cx="10799589" cy="699082"/>
          </a:xfrm>
        </p:spPr>
        <p:txBody>
          <a:bodyPr>
            <a:normAutofit/>
          </a:bodyPr>
          <a:lstStyle/>
          <a:p>
            <a:r>
              <a:rPr lang="en-US" sz="2800" dirty="0"/>
              <a:t>Decay heat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3F9FF2F-6DD7-4C93-9017-969C92460715}"/>
                  </a:ext>
                </a:extLst>
              </p:cNvPr>
              <p:cNvSpPr>
                <a:spLocks noGrp="1"/>
              </p:cNvSpPr>
              <p:nvPr>
                <p:ph idx="1"/>
              </p:nvPr>
            </p:nvSpPr>
            <p:spPr>
              <a:xfrm>
                <a:off x="685801" y="830510"/>
                <a:ext cx="7018761" cy="5444455"/>
              </a:xfrm>
            </p:spPr>
            <p:txBody>
              <a:bodyPr>
                <a:normAutofit/>
              </a:bodyPr>
              <a:lstStyle/>
              <a:p>
                <a:pPr>
                  <a:lnSpc>
                    <a:spcPct val="90000"/>
                  </a:lnSpc>
                </a:pPr>
                <a:r>
                  <a:rPr lang="en-US" sz="1600" dirty="0">
                    <a:sym typeface="Wingdings" panose="05000000000000000000" pitchFamily="2" charset="2"/>
                  </a:rPr>
                  <a:t>Around 8% of the 200 MeV of energy produced from fission is attributable to the beta decay of fission products and gamma decay associated with it. </a:t>
                </a:r>
              </a:p>
              <a:p>
                <a:pPr>
                  <a:lnSpc>
                    <a:spcPct val="90000"/>
                  </a:lnSpc>
                </a:pPr>
                <a:r>
                  <a:rPr lang="en-US" sz="1600" dirty="0">
                    <a:sym typeface="Wingdings" panose="05000000000000000000" pitchFamily="2" charset="2"/>
                  </a:rPr>
                  <a:t>Therefore, even after the shutdown of the chain reaction, radioactive decay will produce significant amount of heat. </a:t>
                </a:r>
              </a:p>
              <a:p>
                <a:pPr>
                  <a:lnSpc>
                    <a:spcPct val="90000"/>
                  </a:lnSpc>
                </a:pPr>
                <a:r>
                  <a:rPr lang="en-US" sz="1600" dirty="0">
                    <a:sym typeface="Wingdings" panose="05000000000000000000" pitchFamily="2" charset="2"/>
                  </a:rPr>
                  <a:t>This heat is called the decay heat. The power generated by this heat is approximated using the Wigner-Way formula:</a:t>
                </a:r>
              </a:p>
              <a:p>
                <a:pPr marL="0" indent="0">
                  <a:lnSpc>
                    <a:spcPct val="90000"/>
                  </a:lnSpc>
                  <a:buNone/>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sym typeface="Wingdings" panose="05000000000000000000" pitchFamily="2" charset="2"/>
                            </a:rPr>
                          </m:ctrlPr>
                        </m:sSubPr>
                        <m:e>
                          <m:r>
                            <a:rPr lang="en-US" sz="1600" b="0" i="1" smtClean="0">
                              <a:latin typeface="Cambria Math" panose="02040503050406030204" pitchFamily="18" charset="0"/>
                              <a:sym typeface="Wingdings" panose="05000000000000000000" pitchFamily="2" charset="2"/>
                            </a:rPr>
                            <m:t>𝑃</m:t>
                          </m:r>
                        </m:e>
                        <m:sub>
                          <m:r>
                            <a:rPr lang="en-US" sz="1600" b="0" i="1" smtClean="0">
                              <a:latin typeface="Cambria Math" panose="02040503050406030204" pitchFamily="18" charset="0"/>
                              <a:sym typeface="Wingdings" panose="05000000000000000000" pitchFamily="2" charset="2"/>
                            </a:rPr>
                            <m:t>𝑑</m:t>
                          </m:r>
                        </m:sub>
                      </m:sSub>
                      <m:d>
                        <m:dPr>
                          <m:ctrlPr>
                            <a:rPr lang="en-US" sz="1600" b="0" i="1" smtClean="0">
                              <a:latin typeface="Cambria Math" panose="02040503050406030204" pitchFamily="18" charset="0"/>
                              <a:sym typeface="Wingdings" panose="05000000000000000000" pitchFamily="2" charset="2"/>
                            </a:rPr>
                          </m:ctrlPr>
                        </m:dPr>
                        <m:e>
                          <m:r>
                            <a:rPr lang="en-US" sz="1600" b="0" i="1" smtClean="0">
                              <a:latin typeface="Cambria Math" panose="02040503050406030204" pitchFamily="18" charset="0"/>
                              <a:sym typeface="Wingdings" panose="05000000000000000000" pitchFamily="2" charset="2"/>
                            </a:rPr>
                            <m:t>𝑡</m:t>
                          </m:r>
                        </m:e>
                      </m:d>
                      <m:r>
                        <a:rPr lang="en-US" sz="1600" b="0" i="1" smtClean="0">
                          <a:latin typeface="Cambria Math" panose="02040503050406030204" pitchFamily="18" charset="0"/>
                          <a:sym typeface="Wingdings" panose="05000000000000000000" pitchFamily="2" charset="2"/>
                        </a:rPr>
                        <m:t>=0.0622</m:t>
                      </m:r>
                      <m:sSub>
                        <m:sSubPr>
                          <m:ctrlPr>
                            <a:rPr lang="en-US" sz="1600" b="0" i="1" smtClean="0">
                              <a:latin typeface="Cambria Math" panose="02040503050406030204" pitchFamily="18" charset="0"/>
                              <a:sym typeface="Wingdings" panose="05000000000000000000" pitchFamily="2" charset="2"/>
                            </a:rPr>
                          </m:ctrlPr>
                        </m:sSubPr>
                        <m:e>
                          <m:r>
                            <a:rPr lang="en-US" sz="1600" b="0" i="1" smtClean="0">
                              <a:latin typeface="Cambria Math" panose="02040503050406030204" pitchFamily="18" charset="0"/>
                              <a:sym typeface="Wingdings" panose="05000000000000000000" pitchFamily="2" charset="2"/>
                            </a:rPr>
                            <m:t>𝑃</m:t>
                          </m:r>
                        </m:e>
                        <m:sub>
                          <m:r>
                            <a:rPr lang="en-US" sz="1600" b="0" i="1" smtClean="0">
                              <a:latin typeface="Cambria Math" panose="02040503050406030204" pitchFamily="18" charset="0"/>
                              <a:sym typeface="Wingdings" panose="05000000000000000000" pitchFamily="2" charset="2"/>
                            </a:rPr>
                            <m:t>0</m:t>
                          </m:r>
                        </m:sub>
                      </m:sSub>
                      <m:d>
                        <m:dPr>
                          <m:begChr m:val="["/>
                          <m:endChr m:val="]"/>
                          <m:ctrlPr>
                            <a:rPr lang="en-US" sz="1600" b="0" i="1" smtClean="0">
                              <a:latin typeface="Cambria Math" panose="02040503050406030204" pitchFamily="18" charset="0"/>
                              <a:sym typeface="Wingdings" panose="05000000000000000000" pitchFamily="2" charset="2"/>
                            </a:rPr>
                          </m:ctrlPr>
                        </m:dPr>
                        <m:e>
                          <m:sSup>
                            <m:sSupPr>
                              <m:ctrlPr>
                                <a:rPr lang="en-US" sz="1600" b="0" i="1" smtClean="0">
                                  <a:latin typeface="Cambria Math" panose="02040503050406030204" pitchFamily="18" charset="0"/>
                                  <a:sym typeface="Wingdings" panose="05000000000000000000" pitchFamily="2" charset="2"/>
                                </a:rPr>
                              </m:ctrlPr>
                            </m:sSupPr>
                            <m:e>
                              <m:r>
                                <a:rPr lang="en-US" sz="1600" b="0" i="1" smtClean="0">
                                  <a:latin typeface="Cambria Math" panose="02040503050406030204" pitchFamily="18" charset="0"/>
                                  <a:sym typeface="Wingdings" panose="05000000000000000000" pitchFamily="2" charset="2"/>
                                </a:rPr>
                                <m:t>𝑡</m:t>
                              </m:r>
                            </m:e>
                            <m:sup>
                              <m:r>
                                <a:rPr lang="en-US" sz="1600" b="0" i="1" smtClean="0">
                                  <a:latin typeface="Cambria Math" panose="02040503050406030204" pitchFamily="18" charset="0"/>
                                  <a:sym typeface="Wingdings" panose="05000000000000000000" pitchFamily="2" charset="2"/>
                                </a:rPr>
                                <m:t>−0.2</m:t>
                              </m:r>
                            </m:sup>
                          </m:sSup>
                          <m:r>
                            <a:rPr lang="en-US" sz="1600" b="0" i="1" smtClean="0">
                              <a:latin typeface="Cambria Math" panose="02040503050406030204" pitchFamily="18" charset="0"/>
                              <a:sym typeface="Wingdings" panose="05000000000000000000" pitchFamily="2" charset="2"/>
                            </a:rPr>
                            <m:t>−</m:t>
                          </m:r>
                          <m:sSup>
                            <m:sSupPr>
                              <m:ctrlPr>
                                <a:rPr lang="en-US" sz="1600" b="0" i="1" smtClean="0">
                                  <a:latin typeface="Cambria Math" panose="02040503050406030204" pitchFamily="18" charset="0"/>
                                  <a:sym typeface="Wingdings" panose="05000000000000000000" pitchFamily="2" charset="2"/>
                                </a:rPr>
                              </m:ctrlPr>
                            </m:sSupPr>
                            <m:e>
                              <m:d>
                                <m:dPr>
                                  <m:ctrlPr>
                                    <a:rPr lang="en-US" sz="1600" b="0" i="1" smtClean="0">
                                      <a:latin typeface="Cambria Math" panose="02040503050406030204" pitchFamily="18" charset="0"/>
                                      <a:sym typeface="Wingdings" panose="05000000000000000000" pitchFamily="2" charset="2"/>
                                    </a:rPr>
                                  </m:ctrlPr>
                                </m:dPr>
                                <m:e>
                                  <m:sSub>
                                    <m:sSubPr>
                                      <m:ctrlPr>
                                        <a:rPr lang="en-US" sz="1600" b="0" i="1" smtClean="0">
                                          <a:latin typeface="Cambria Math" panose="02040503050406030204" pitchFamily="18" charset="0"/>
                                          <a:sym typeface="Wingdings" panose="05000000000000000000" pitchFamily="2" charset="2"/>
                                        </a:rPr>
                                      </m:ctrlPr>
                                    </m:sSubPr>
                                    <m:e>
                                      <m:r>
                                        <a:rPr lang="en-US" sz="1600" b="0" i="1" smtClean="0">
                                          <a:latin typeface="Cambria Math" panose="02040503050406030204" pitchFamily="18" charset="0"/>
                                          <a:sym typeface="Wingdings" panose="05000000000000000000" pitchFamily="2" charset="2"/>
                                        </a:rPr>
                                        <m:t>𝑡</m:t>
                                      </m:r>
                                    </m:e>
                                    <m:sub>
                                      <m:r>
                                        <a:rPr lang="en-US" sz="1600" b="0" i="1" smtClean="0">
                                          <a:latin typeface="Cambria Math" panose="02040503050406030204" pitchFamily="18" charset="0"/>
                                          <a:sym typeface="Wingdings" panose="05000000000000000000" pitchFamily="2" charset="2"/>
                                        </a:rPr>
                                        <m:t>0</m:t>
                                      </m:r>
                                    </m:sub>
                                  </m:sSub>
                                  <m:r>
                                    <a:rPr lang="en-US" sz="1600" b="0" i="1" smtClean="0">
                                      <a:latin typeface="Cambria Math" panose="02040503050406030204" pitchFamily="18" charset="0"/>
                                      <a:sym typeface="Wingdings" panose="05000000000000000000" pitchFamily="2" charset="2"/>
                                    </a:rPr>
                                    <m:t>+</m:t>
                                  </m:r>
                                  <m:r>
                                    <a:rPr lang="en-US" sz="1600" b="0" i="1" smtClean="0">
                                      <a:latin typeface="Cambria Math" panose="02040503050406030204" pitchFamily="18" charset="0"/>
                                      <a:sym typeface="Wingdings" panose="05000000000000000000" pitchFamily="2" charset="2"/>
                                    </a:rPr>
                                    <m:t>𝑡</m:t>
                                  </m:r>
                                </m:e>
                              </m:d>
                            </m:e>
                            <m:sup>
                              <m:r>
                                <a:rPr lang="en-US" sz="1600" b="0" i="1" smtClean="0">
                                  <a:latin typeface="Cambria Math" panose="02040503050406030204" pitchFamily="18" charset="0"/>
                                  <a:sym typeface="Wingdings" panose="05000000000000000000" pitchFamily="2" charset="2"/>
                                </a:rPr>
                                <m:t>−0.2</m:t>
                              </m:r>
                            </m:sup>
                          </m:sSup>
                        </m:e>
                      </m:d>
                    </m:oMath>
                  </m:oMathPara>
                </a14:m>
                <a:endParaRPr lang="en-US" sz="1600" b="0" dirty="0">
                  <a:sym typeface="Wingdings" panose="05000000000000000000" pitchFamily="2" charset="2"/>
                </a:endParaRPr>
              </a:p>
              <a:p>
                <a:pPr marL="0" indent="0">
                  <a:lnSpc>
                    <a:spcPct val="90000"/>
                  </a:lnSpc>
                  <a:buNone/>
                </a:pPr>
                <a:r>
                  <a:rPr lang="en-US" sz="1600" dirty="0">
                    <a:sym typeface="Wingdings" panose="05000000000000000000" pitchFamily="2" charset="2"/>
                  </a:rPr>
                  <a:t>Where, </a:t>
                </a:r>
                <a14:m>
                  <m:oMath xmlns:m="http://schemas.openxmlformats.org/officeDocument/2006/math">
                    <m:sSub>
                      <m:sSubPr>
                        <m:ctrlPr>
                          <a:rPr lang="en-US" sz="1600" b="0" i="1" smtClean="0">
                            <a:latin typeface="Cambria Math" panose="02040503050406030204" pitchFamily="18" charset="0"/>
                            <a:sym typeface="Wingdings" panose="05000000000000000000" pitchFamily="2" charset="2"/>
                          </a:rPr>
                        </m:ctrlPr>
                      </m:sSubPr>
                      <m:e>
                        <m:r>
                          <a:rPr lang="en-US" sz="1600" b="0" i="1" smtClean="0">
                            <a:latin typeface="Cambria Math" panose="02040503050406030204" pitchFamily="18" charset="0"/>
                            <a:sym typeface="Wingdings" panose="05000000000000000000" pitchFamily="2" charset="2"/>
                          </a:rPr>
                          <m:t>𝑃</m:t>
                        </m:r>
                      </m:e>
                      <m:sub>
                        <m:r>
                          <a:rPr lang="en-US" sz="1600" b="0" i="1" smtClean="0">
                            <a:latin typeface="Cambria Math" panose="02040503050406030204" pitchFamily="18" charset="0"/>
                            <a:sym typeface="Wingdings" panose="05000000000000000000" pitchFamily="2" charset="2"/>
                          </a:rPr>
                          <m:t>𝑑</m:t>
                        </m:r>
                      </m:sub>
                    </m:sSub>
                    <m:d>
                      <m:dPr>
                        <m:ctrlPr>
                          <a:rPr lang="en-US" sz="1600" b="0" i="1" smtClean="0">
                            <a:latin typeface="Cambria Math" panose="02040503050406030204" pitchFamily="18" charset="0"/>
                            <a:sym typeface="Wingdings" panose="05000000000000000000" pitchFamily="2" charset="2"/>
                          </a:rPr>
                        </m:ctrlPr>
                      </m:dPr>
                      <m:e>
                        <m:r>
                          <a:rPr lang="en-US" sz="1600" b="0" i="1" smtClean="0">
                            <a:latin typeface="Cambria Math" panose="02040503050406030204" pitchFamily="18" charset="0"/>
                            <a:sym typeface="Wingdings" panose="05000000000000000000" pitchFamily="2" charset="2"/>
                          </a:rPr>
                          <m:t>𝑡</m:t>
                        </m:r>
                      </m:e>
                    </m:d>
                  </m:oMath>
                </a14:m>
                <a:r>
                  <a:rPr lang="en-US" sz="1600" b="0" i="1" dirty="0">
                    <a:latin typeface="Cambria Math" panose="02040503050406030204" pitchFamily="18" charset="0"/>
                    <a:sym typeface="Wingdings" panose="05000000000000000000" pitchFamily="2" charset="2"/>
                  </a:rPr>
                  <a:t> </a:t>
                </a:r>
                <a:r>
                  <a:rPr lang="en-US" sz="1600" dirty="0">
                    <a:latin typeface="Cambria Math" panose="02040503050406030204" pitchFamily="18" charset="0"/>
                    <a:sym typeface="Wingdings" panose="05000000000000000000" pitchFamily="2" charset="2"/>
                  </a:rPr>
                  <a:t>is the power generation due to radioactive decay; </a:t>
                </a:r>
                <a14:m>
                  <m:oMath xmlns:m="http://schemas.openxmlformats.org/officeDocument/2006/math">
                    <m:sSub>
                      <m:sSubPr>
                        <m:ctrlPr>
                          <a:rPr lang="en-US" sz="1600" b="0" i="1" smtClean="0">
                            <a:latin typeface="Cambria Math" panose="02040503050406030204" pitchFamily="18" charset="0"/>
                            <a:sym typeface="Wingdings" panose="05000000000000000000" pitchFamily="2" charset="2"/>
                          </a:rPr>
                        </m:ctrlPr>
                      </m:sSubPr>
                      <m:e>
                        <m:r>
                          <a:rPr lang="en-US" sz="1600" b="0" i="1" smtClean="0">
                            <a:latin typeface="Cambria Math" panose="02040503050406030204" pitchFamily="18" charset="0"/>
                            <a:sym typeface="Wingdings" panose="05000000000000000000" pitchFamily="2" charset="2"/>
                          </a:rPr>
                          <m:t>𝑃</m:t>
                        </m:r>
                      </m:e>
                      <m:sub>
                        <m:r>
                          <a:rPr lang="en-US" sz="1600" b="0" i="1" smtClean="0">
                            <a:latin typeface="Cambria Math" panose="02040503050406030204" pitchFamily="18" charset="0"/>
                            <a:sym typeface="Wingdings" panose="05000000000000000000" pitchFamily="2" charset="2"/>
                          </a:rPr>
                          <m:t>0</m:t>
                        </m:r>
                      </m:sub>
                    </m:sSub>
                  </m:oMath>
                </a14:m>
                <a:r>
                  <a:rPr lang="en-US" sz="1600" b="0" i="1" dirty="0">
                    <a:latin typeface="Cambria Math" panose="02040503050406030204" pitchFamily="18" charset="0"/>
                    <a:sym typeface="Wingdings" panose="05000000000000000000" pitchFamily="2" charset="2"/>
                  </a:rPr>
                  <a:t> </a:t>
                </a:r>
                <a:r>
                  <a:rPr lang="en-US" sz="1600" b="0" dirty="0">
                    <a:latin typeface="Cambria Math" panose="02040503050406030204" pitchFamily="18" charset="0"/>
                    <a:sym typeface="Wingdings" panose="05000000000000000000" pitchFamily="2" charset="2"/>
                  </a:rPr>
                  <a:t>is the power before shutdown; </a:t>
                </a:r>
                <a14:m>
                  <m:oMath xmlns:m="http://schemas.openxmlformats.org/officeDocument/2006/math">
                    <m:sSub>
                      <m:sSubPr>
                        <m:ctrlPr>
                          <a:rPr lang="en-US" sz="1600" b="0" i="1" smtClean="0">
                            <a:latin typeface="Cambria Math" panose="02040503050406030204" pitchFamily="18" charset="0"/>
                            <a:sym typeface="Wingdings" panose="05000000000000000000" pitchFamily="2" charset="2"/>
                          </a:rPr>
                        </m:ctrlPr>
                      </m:sSubPr>
                      <m:e>
                        <m:r>
                          <a:rPr lang="en-US" sz="1600" b="0" i="1" smtClean="0">
                            <a:latin typeface="Cambria Math" panose="02040503050406030204" pitchFamily="18" charset="0"/>
                            <a:sym typeface="Wingdings" panose="05000000000000000000" pitchFamily="2" charset="2"/>
                          </a:rPr>
                          <m:t>𝑡</m:t>
                        </m:r>
                      </m:e>
                      <m:sub>
                        <m:r>
                          <a:rPr lang="en-US" sz="1600" b="0" i="1" smtClean="0">
                            <a:latin typeface="Cambria Math" panose="02040503050406030204" pitchFamily="18" charset="0"/>
                            <a:sym typeface="Wingdings" panose="05000000000000000000" pitchFamily="2" charset="2"/>
                          </a:rPr>
                          <m:t>0</m:t>
                        </m:r>
                      </m:sub>
                    </m:sSub>
                  </m:oMath>
                </a14:m>
                <a:r>
                  <a:rPr lang="en-US" sz="1600" b="0" i="1" dirty="0">
                    <a:latin typeface="Cambria Math" panose="02040503050406030204" pitchFamily="18" charset="0"/>
                    <a:sym typeface="Wingdings" panose="05000000000000000000" pitchFamily="2" charset="2"/>
                  </a:rPr>
                  <a:t> </a:t>
                </a:r>
                <a:r>
                  <a:rPr lang="en-US" sz="1600" dirty="0">
                    <a:latin typeface="Cambria Math" panose="02040503050406030204" pitchFamily="18" charset="0"/>
                    <a:sym typeface="Wingdings" panose="05000000000000000000" pitchFamily="2" charset="2"/>
                  </a:rPr>
                  <a:t>is the time, in seconds, of power operation before shutdown; </a:t>
                </a:r>
                <a14:m>
                  <m:oMath xmlns:m="http://schemas.openxmlformats.org/officeDocument/2006/math">
                    <m:r>
                      <a:rPr lang="en-US" sz="1600" b="0" i="1" smtClean="0">
                        <a:latin typeface="Cambria Math" panose="02040503050406030204" pitchFamily="18" charset="0"/>
                        <a:sym typeface="Wingdings" panose="05000000000000000000" pitchFamily="2" charset="2"/>
                      </a:rPr>
                      <m:t>𝑡</m:t>
                    </m:r>
                    <m:r>
                      <a:rPr lang="en-US" sz="1600" b="0" i="1" smtClean="0">
                        <a:latin typeface="Cambria Math" panose="02040503050406030204" pitchFamily="18" charset="0"/>
                        <a:sym typeface="Wingdings" panose="05000000000000000000" pitchFamily="2" charset="2"/>
                      </a:rPr>
                      <m:t> </m:t>
                    </m:r>
                  </m:oMath>
                </a14:m>
                <a:r>
                  <a:rPr lang="en-US" sz="1600" dirty="0">
                    <a:sym typeface="Wingdings" panose="05000000000000000000" pitchFamily="2" charset="2"/>
                  </a:rPr>
                  <a:t>is time, in seconds, elapse since shutdown. </a:t>
                </a:r>
              </a:p>
              <a:p>
                <a:pPr>
                  <a:lnSpc>
                    <a:spcPct val="90000"/>
                  </a:lnSpc>
                </a:pPr>
                <a:r>
                  <a:rPr lang="en-US" sz="1600" dirty="0">
                    <a:sym typeface="Wingdings" panose="05000000000000000000" pitchFamily="2" charset="2"/>
                  </a:rPr>
                  <a:t>As a result of decay heat, cooling must be provided to prevent over-heating of reactor fuel for a significant amount of time after reactor shutdown. </a:t>
                </a:r>
              </a:p>
              <a:p>
                <a:pPr>
                  <a:lnSpc>
                    <a:spcPct val="90000"/>
                  </a:lnSpc>
                </a:pPr>
                <a:endParaRPr lang="en-US" sz="1500" dirty="0">
                  <a:sym typeface="Wingdings" panose="05000000000000000000" pitchFamily="2" charset="2"/>
                </a:endParaRPr>
              </a:p>
              <a:p>
                <a:pPr>
                  <a:lnSpc>
                    <a:spcPct val="90000"/>
                  </a:lnSpc>
                </a:pPr>
                <a:r>
                  <a:rPr lang="en-US" sz="1500" b="1" dirty="0">
                    <a:sym typeface="Wingdings" panose="05000000000000000000" pitchFamily="2" charset="2"/>
                  </a:rPr>
                  <a:t>Homework (10 points): </a:t>
                </a:r>
                <a:r>
                  <a:rPr lang="en-US" sz="1500" dirty="0">
                    <a:sym typeface="Wingdings" panose="05000000000000000000" pitchFamily="2" charset="2"/>
                  </a:rPr>
                  <a:t>A reactor operates at </a:t>
                </a:r>
                <a14:m>
                  <m:oMath xmlns:m="http://schemas.openxmlformats.org/officeDocument/2006/math">
                    <m:sSup>
                      <m:sSupPr>
                        <m:ctrlPr>
                          <a:rPr lang="en-US" sz="1500" b="0" i="1" smtClean="0">
                            <a:latin typeface="Cambria Math" panose="02040503050406030204" pitchFamily="18" charset="0"/>
                            <a:sym typeface="Wingdings" panose="05000000000000000000" pitchFamily="2" charset="2"/>
                          </a:rPr>
                        </m:ctrlPr>
                      </m:sSupPr>
                      <m:e>
                        <m:r>
                          <a:rPr lang="en-US" sz="1500" b="0" i="1" smtClean="0">
                            <a:latin typeface="Cambria Math" panose="02040503050406030204" pitchFamily="18" charset="0"/>
                            <a:sym typeface="Wingdings" panose="05000000000000000000" pitchFamily="2" charset="2"/>
                          </a:rPr>
                          <m:t>10</m:t>
                        </m:r>
                      </m:e>
                      <m:sup>
                        <m:r>
                          <a:rPr lang="en-US" sz="1500" b="0" i="1" smtClean="0">
                            <a:latin typeface="Cambria Math" panose="02040503050406030204" pitchFamily="18" charset="0"/>
                            <a:sym typeface="Wingdings" panose="05000000000000000000" pitchFamily="2" charset="2"/>
                          </a:rPr>
                          <m:t>3</m:t>
                        </m:r>
                      </m:sup>
                    </m:sSup>
                  </m:oMath>
                </a14:m>
                <a:r>
                  <a:rPr lang="en-US" sz="1500" b="1" dirty="0">
                    <a:sym typeface="Wingdings" panose="05000000000000000000" pitchFamily="2" charset="2"/>
                  </a:rPr>
                  <a:t> </a:t>
                </a:r>
                <a:r>
                  <a:rPr lang="en-US" sz="1500" dirty="0">
                    <a:sym typeface="Wingdings" panose="05000000000000000000" pitchFamily="2" charset="2"/>
                  </a:rPr>
                  <a:t>MW for 1 yr. Calculate the power from decay heat a) after 1 day b) one month. Repeat a and b if reactor only operated for 1 month at that power.  </a:t>
                </a:r>
                <a:endParaRPr lang="en-US" sz="1500" b="1" dirty="0">
                  <a:sym typeface="Wingdings" panose="05000000000000000000" pitchFamily="2" charset="2"/>
                </a:endParaRPr>
              </a:p>
            </p:txBody>
          </p:sp>
        </mc:Choice>
        <mc:Fallback xmlns="">
          <p:sp>
            <p:nvSpPr>
              <p:cNvPr id="3" name="Content Placeholder 2">
                <a:extLst>
                  <a:ext uri="{FF2B5EF4-FFF2-40B4-BE49-F238E27FC236}">
                    <a16:creationId xmlns:a16="http://schemas.microsoft.com/office/drawing/2014/main" id="{73F9FF2F-6DD7-4C93-9017-969C92460715}"/>
                  </a:ext>
                </a:extLst>
              </p:cNvPr>
              <p:cNvSpPr>
                <a:spLocks noGrp="1" noRot="1" noChangeAspect="1" noMove="1" noResize="1" noEditPoints="1" noAdjustHandles="1" noChangeArrowheads="1" noChangeShapeType="1" noTextEdit="1"/>
              </p:cNvSpPr>
              <p:nvPr>
                <p:ph idx="1"/>
              </p:nvPr>
            </p:nvSpPr>
            <p:spPr>
              <a:xfrm>
                <a:off x="685801" y="830510"/>
                <a:ext cx="7018761" cy="5444455"/>
              </a:xfrm>
              <a:blipFill>
                <a:blip r:embed="rId2"/>
                <a:stretch>
                  <a:fillRect l="-521" r="-521"/>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55FD3581-EED3-4879-ADC6-C70BAF76623A}"/>
              </a:ext>
            </a:extLst>
          </p:cNvPr>
          <p:cNvPicPr>
            <a:picLocks noChangeAspect="1"/>
          </p:cNvPicPr>
          <p:nvPr/>
        </p:nvPicPr>
        <p:blipFill>
          <a:blip r:embed="rId3"/>
          <a:stretch>
            <a:fillRect/>
          </a:stretch>
        </p:blipFill>
        <p:spPr>
          <a:xfrm>
            <a:off x="7704562" y="1529224"/>
            <a:ext cx="4316328" cy="2866178"/>
          </a:xfrm>
          <a:prstGeom prst="rect">
            <a:avLst/>
          </a:prstGeom>
        </p:spPr>
      </p:pic>
    </p:spTree>
    <p:extLst>
      <p:ext uri="{BB962C8B-B14F-4D97-AF65-F5344CB8AC3E}">
        <p14:creationId xmlns:p14="http://schemas.microsoft.com/office/powerpoint/2010/main" val="23638528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2A29F-8940-40A4-BE5F-100B2F80850E}"/>
              </a:ext>
            </a:extLst>
          </p:cNvPr>
          <p:cNvSpPr>
            <a:spLocks noGrp="1"/>
          </p:cNvSpPr>
          <p:nvPr>
            <p:ph type="title"/>
          </p:nvPr>
        </p:nvSpPr>
        <p:spPr>
          <a:xfrm>
            <a:off x="706608" y="64317"/>
            <a:ext cx="10799589" cy="699082"/>
          </a:xfrm>
        </p:spPr>
        <p:txBody>
          <a:bodyPr>
            <a:normAutofit/>
          </a:bodyPr>
          <a:lstStyle/>
          <a:p>
            <a:r>
              <a:rPr lang="en-US" sz="2800" dirty="0"/>
              <a:t>Radioactive decay Law</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3F9FF2F-6DD7-4C93-9017-969C92460715}"/>
                  </a:ext>
                </a:extLst>
              </p:cNvPr>
              <p:cNvSpPr>
                <a:spLocks noGrp="1"/>
              </p:cNvSpPr>
              <p:nvPr>
                <p:ph idx="1"/>
              </p:nvPr>
            </p:nvSpPr>
            <p:spPr>
              <a:xfrm>
                <a:off x="685802" y="830510"/>
                <a:ext cx="6889458" cy="5444455"/>
              </a:xfrm>
            </p:spPr>
            <p:txBody>
              <a:bodyPr>
                <a:normAutofit/>
              </a:bodyPr>
              <a:lstStyle/>
              <a:p>
                <a:pPr>
                  <a:lnSpc>
                    <a:spcPct val="90000"/>
                  </a:lnSpc>
                </a:pPr>
                <a:r>
                  <a:rPr lang="en-US" sz="1500" dirty="0">
                    <a:sym typeface="Wingdings" panose="05000000000000000000" pitchFamily="2" charset="2"/>
                  </a:rPr>
                  <a:t>In order to understand behavior of fission products, rates of conversion of fertile to fissile materials, and other phenomena related to reactor physics, we must quantify behavior of radioactive materials. </a:t>
                </a:r>
              </a:p>
              <a:p>
                <a:pPr>
                  <a:lnSpc>
                    <a:spcPct val="90000"/>
                  </a:lnSpc>
                </a:pPr>
                <a:r>
                  <a:rPr lang="en-US" sz="1500" dirty="0">
                    <a:sym typeface="Wingdings" panose="05000000000000000000" pitchFamily="2" charset="2"/>
                  </a:rPr>
                  <a:t>Radioactive decay law: The rate of decay is proportional to the number of nuclei present: </a:t>
                </a:r>
                <a14:m>
                  <m:oMath xmlns:m="http://schemas.openxmlformats.org/officeDocument/2006/math">
                    <m:f>
                      <m:fPr>
                        <m:ctrlPr>
                          <a:rPr lang="en-US" sz="1500" b="0" i="1" smtClean="0">
                            <a:latin typeface="Cambria Math" panose="02040503050406030204" pitchFamily="18" charset="0"/>
                            <a:sym typeface="Wingdings" panose="05000000000000000000" pitchFamily="2" charset="2"/>
                          </a:rPr>
                        </m:ctrlPr>
                      </m:fPr>
                      <m:num>
                        <m:r>
                          <a:rPr lang="en-US" sz="1500" b="0" i="1" smtClean="0">
                            <a:latin typeface="Cambria Math" panose="02040503050406030204" pitchFamily="18" charset="0"/>
                            <a:sym typeface="Wingdings" panose="05000000000000000000" pitchFamily="2" charset="2"/>
                          </a:rPr>
                          <m:t>𝑑𝑁</m:t>
                        </m:r>
                        <m:d>
                          <m:dPr>
                            <m:ctrlPr>
                              <a:rPr lang="en-US" sz="1500" b="0" i="1" smtClean="0">
                                <a:latin typeface="Cambria Math" panose="02040503050406030204" pitchFamily="18" charset="0"/>
                                <a:sym typeface="Wingdings" panose="05000000000000000000" pitchFamily="2" charset="2"/>
                              </a:rPr>
                            </m:ctrlPr>
                          </m:dPr>
                          <m:e>
                            <m:r>
                              <a:rPr lang="en-US" sz="1500" b="0" i="1" smtClean="0">
                                <a:latin typeface="Cambria Math" panose="02040503050406030204" pitchFamily="18" charset="0"/>
                                <a:sym typeface="Wingdings" panose="05000000000000000000" pitchFamily="2" charset="2"/>
                              </a:rPr>
                              <m:t>𝑡</m:t>
                            </m:r>
                          </m:e>
                        </m:d>
                      </m:num>
                      <m:den>
                        <m:r>
                          <a:rPr lang="en-US" sz="1500" b="0" i="1" smtClean="0">
                            <a:latin typeface="Cambria Math" panose="02040503050406030204" pitchFamily="18" charset="0"/>
                            <a:sym typeface="Wingdings" panose="05000000000000000000" pitchFamily="2" charset="2"/>
                          </a:rPr>
                          <m:t>𝑑𝑡</m:t>
                        </m:r>
                      </m:den>
                    </m:f>
                    <m:r>
                      <a:rPr lang="en-US" sz="1500" i="1">
                        <a:latin typeface="Cambria Math" panose="02040503050406030204" pitchFamily="18" charset="0"/>
                        <a:ea typeface="Cambria Math" panose="02040503050406030204" pitchFamily="18" charset="0"/>
                        <a:sym typeface="Wingdings" panose="05000000000000000000" pitchFamily="2" charset="2"/>
                      </a:rPr>
                      <m:t>∝</m:t>
                    </m:r>
                    <m:r>
                      <a:rPr lang="en-US" sz="1500" b="0" i="1" smtClean="0">
                        <a:latin typeface="Cambria Math" panose="02040503050406030204" pitchFamily="18" charset="0"/>
                        <a:ea typeface="Cambria Math" panose="02040503050406030204" pitchFamily="18" charset="0"/>
                        <a:sym typeface="Wingdings" panose="05000000000000000000" pitchFamily="2" charset="2"/>
                      </a:rPr>
                      <m:t>𝑁</m:t>
                    </m:r>
                    <m:r>
                      <a:rPr lang="en-US" sz="1500" b="0" i="1" smtClean="0">
                        <a:latin typeface="Cambria Math" panose="02040503050406030204" pitchFamily="18" charset="0"/>
                        <a:ea typeface="Cambria Math" panose="02040503050406030204" pitchFamily="18" charset="0"/>
                        <a:sym typeface="Wingdings" panose="05000000000000000000" pitchFamily="2" charset="2"/>
                      </a:rPr>
                      <m:t>(</m:t>
                    </m:r>
                    <m:r>
                      <a:rPr lang="en-US" sz="1500" b="0" i="1" smtClean="0">
                        <a:latin typeface="Cambria Math" panose="02040503050406030204" pitchFamily="18" charset="0"/>
                        <a:ea typeface="Cambria Math" panose="02040503050406030204" pitchFamily="18" charset="0"/>
                        <a:sym typeface="Wingdings" panose="05000000000000000000" pitchFamily="2" charset="2"/>
                      </a:rPr>
                      <m:t>𝑡</m:t>
                    </m:r>
                    <m:r>
                      <a:rPr lang="en-US" sz="1500" b="0" i="1" smtClean="0">
                        <a:latin typeface="Cambria Math" panose="02040503050406030204" pitchFamily="18" charset="0"/>
                        <a:ea typeface="Cambria Math" panose="02040503050406030204" pitchFamily="18" charset="0"/>
                        <a:sym typeface="Wingdings" panose="05000000000000000000" pitchFamily="2" charset="2"/>
                      </a:rPr>
                      <m:t>)</m:t>
                    </m:r>
                  </m:oMath>
                </a14:m>
                <a:endParaRPr lang="en-US" sz="1500" dirty="0">
                  <a:sym typeface="Wingdings" panose="05000000000000000000" pitchFamily="2" charset="2"/>
                </a:endParaRPr>
              </a:p>
              <a:p>
                <a:pPr>
                  <a:lnSpc>
                    <a:spcPct val="90000"/>
                  </a:lnSpc>
                </a:pPr>
                <a:r>
                  <a:rPr lang="en-US" sz="1500" dirty="0">
                    <a:sym typeface="Wingdings" panose="05000000000000000000" pitchFamily="2" charset="2"/>
                  </a:rPr>
                  <a:t>Each radioisotope has its own characteristic proportionality constant – the decay constant, </a:t>
                </a:r>
                <a14:m>
                  <m:oMath xmlns:m="http://schemas.openxmlformats.org/officeDocument/2006/math">
                    <m:r>
                      <a:rPr lang="en-US" sz="1500" b="0" i="1" smtClean="0">
                        <a:latin typeface="Cambria Math" panose="02040503050406030204" pitchFamily="18" charset="0"/>
                        <a:sym typeface="Wingdings" panose="05000000000000000000" pitchFamily="2" charset="2"/>
                      </a:rPr>
                      <m:t>𝜆</m:t>
                    </m:r>
                  </m:oMath>
                </a14:m>
                <a:r>
                  <a:rPr lang="en-US" sz="1500" dirty="0">
                    <a:sym typeface="Wingdings" panose="05000000000000000000" pitchFamily="2" charset="2"/>
                  </a:rPr>
                  <a:t>. Then, if the number of nuclei present at an arbitrary time is N, then the rate of decay is</a:t>
                </a:r>
              </a:p>
              <a:p>
                <a:pPr marL="0" indent="0">
                  <a:lnSpc>
                    <a:spcPct val="90000"/>
                  </a:lnSpc>
                  <a:buNone/>
                </a:pPr>
                <a14:m>
                  <m:oMathPara xmlns:m="http://schemas.openxmlformats.org/officeDocument/2006/math">
                    <m:oMathParaPr>
                      <m:jc m:val="centerGroup"/>
                    </m:oMathParaPr>
                    <m:oMath xmlns:m="http://schemas.openxmlformats.org/officeDocument/2006/math">
                      <m:f>
                        <m:fPr>
                          <m:ctrlPr>
                            <a:rPr lang="en-US" sz="1500" i="1">
                              <a:latin typeface="Cambria Math" panose="02040503050406030204" pitchFamily="18" charset="0"/>
                              <a:sym typeface="Wingdings" panose="05000000000000000000" pitchFamily="2" charset="2"/>
                            </a:rPr>
                          </m:ctrlPr>
                        </m:fPr>
                        <m:num>
                          <m:r>
                            <a:rPr lang="en-US" sz="1500" i="1">
                              <a:latin typeface="Cambria Math" panose="02040503050406030204" pitchFamily="18" charset="0"/>
                              <a:sym typeface="Wingdings" panose="05000000000000000000" pitchFamily="2" charset="2"/>
                            </a:rPr>
                            <m:t>𝑑𝑁</m:t>
                          </m:r>
                        </m:num>
                        <m:den>
                          <m:r>
                            <a:rPr lang="en-US" sz="1500" i="1">
                              <a:latin typeface="Cambria Math" panose="02040503050406030204" pitchFamily="18" charset="0"/>
                              <a:sym typeface="Wingdings" panose="05000000000000000000" pitchFamily="2" charset="2"/>
                            </a:rPr>
                            <m:t>𝑑𝑡</m:t>
                          </m:r>
                        </m:den>
                      </m:f>
                      <m:r>
                        <a:rPr lang="en-US" sz="1500" b="0" i="1" smtClean="0">
                          <a:latin typeface="Cambria Math" panose="02040503050406030204" pitchFamily="18" charset="0"/>
                          <a:sym typeface="Wingdings" panose="05000000000000000000" pitchFamily="2" charset="2"/>
                        </a:rPr>
                        <m:t>=−</m:t>
                      </m:r>
                      <m:r>
                        <a:rPr lang="en-US" sz="1500" b="0" i="1" smtClean="0">
                          <a:latin typeface="Cambria Math" panose="02040503050406030204" pitchFamily="18" charset="0"/>
                          <a:ea typeface="Cambria Math" panose="02040503050406030204" pitchFamily="18" charset="0"/>
                          <a:sym typeface="Wingdings" panose="05000000000000000000" pitchFamily="2" charset="2"/>
                        </a:rPr>
                        <m:t>𝜆</m:t>
                      </m:r>
                      <m:r>
                        <a:rPr lang="en-US" sz="1500" i="1">
                          <a:latin typeface="Cambria Math" panose="02040503050406030204" pitchFamily="18" charset="0"/>
                          <a:ea typeface="Cambria Math" panose="02040503050406030204" pitchFamily="18" charset="0"/>
                          <a:sym typeface="Wingdings" panose="05000000000000000000" pitchFamily="2" charset="2"/>
                        </a:rPr>
                        <m:t>𝑁</m:t>
                      </m:r>
                    </m:oMath>
                  </m:oMathPara>
                </a14:m>
                <a:endParaRPr lang="en-US" sz="1500" dirty="0">
                  <a:sym typeface="Wingdings" panose="05000000000000000000" pitchFamily="2" charset="2"/>
                </a:endParaRPr>
              </a:p>
              <a:p>
                <a:pPr>
                  <a:lnSpc>
                    <a:spcPct val="90000"/>
                  </a:lnSpc>
                </a:pPr>
                <a:r>
                  <a:rPr lang="en-US" sz="1500" dirty="0">
                    <a:sym typeface="Wingdings" panose="05000000000000000000" pitchFamily="2" charset="2"/>
                  </a:rPr>
                  <a:t>Hmm…so this is a linear, first order ODE. How do you solve it?</a:t>
                </a:r>
              </a:p>
              <a:p>
                <a:pPr>
                  <a:lnSpc>
                    <a:spcPct val="90000"/>
                  </a:lnSpc>
                </a:pPr>
                <a:r>
                  <a:rPr lang="en-US" sz="1500" dirty="0">
                    <a:sym typeface="Wingdings" panose="05000000000000000000" pitchFamily="2" charset="2"/>
                  </a:rPr>
                  <a:t>Is the equation separable? Yes. Then lets </a:t>
                </a:r>
                <a:r>
                  <a:rPr lang="en-US" sz="1500" dirty="0" smtClean="0">
                    <a:sym typeface="Wingdings" panose="05000000000000000000" pitchFamily="2" charset="2"/>
                  </a:rPr>
                  <a:t>separate </a:t>
                </a:r>
                <a:r>
                  <a:rPr lang="en-US" sz="1500" dirty="0">
                    <a:sym typeface="Wingdings" panose="05000000000000000000" pitchFamily="2" charset="2"/>
                  </a:rPr>
                  <a:t>and integrate both sides:</a:t>
                </a:r>
              </a:p>
              <a:p>
                <a:pPr marL="0" indent="0">
                  <a:lnSpc>
                    <a:spcPct val="90000"/>
                  </a:lnSpc>
                  <a:buNone/>
                </a:pPr>
                <a14:m>
                  <m:oMathPara xmlns:m="http://schemas.openxmlformats.org/officeDocument/2006/math">
                    <m:oMathParaPr>
                      <m:jc m:val="centerGroup"/>
                    </m:oMathParaPr>
                    <m:oMath xmlns:m="http://schemas.openxmlformats.org/officeDocument/2006/math">
                      <m:f>
                        <m:fPr>
                          <m:ctrlPr>
                            <a:rPr lang="en-US" sz="1500" i="1">
                              <a:latin typeface="Cambria Math" panose="02040503050406030204" pitchFamily="18" charset="0"/>
                              <a:sym typeface="Wingdings" panose="05000000000000000000" pitchFamily="2" charset="2"/>
                            </a:rPr>
                          </m:ctrlPr>
                        </m:fPr>
                        <m:num>
                          <m:r>
                            <a:rPr lang="en-US" sz="1500" i="1">
                              <a:latin typeface="Cambria Math" panose="02040503050406030204" pitchFamily="18" charset="0"/>
                              <a:sym typeface="Wingdings" panose="05000000000000000000" pitchFamily="2" charset="2"/>
                            </a:rPr>
                            <m:t>𝑑𝑁</m:t>
                          </m:r>
                        </m:num>
                        <m:den>
                          <m:r>
                            <a:rPr lang="en-US" sz="1500" i="1">
                              <a:latin typeface="Cambria Math" panose="02040503050406030204" pitchFamily="18" charset="0"/>
                              <a:sym typeface="Wingdings" panose="05000000000000000000" pitchFamily="2" charset="2"/>
                            </a:rPr>
                            <m:t>𝑑𝑡</m:t>
                          </m:r>
                        </m:den>
                      </m:f>
                      <m:r>
                        <a:rPr lang="en-US" sz="1500" i="1">
                          <a:latin typeface="Cambria Math" panose="02040503050406030204" pitchFamily="18" charset="0"/>
                          <a:sym typeface="Wingdings" panose="05000000000000000000" pitchFamily="2" charset="2"/>
                        </a:rPr>
                        <m:t>=−</m:t>
                      </m:r>
                      <m:r>
                        <a:rPr lang="en-US" sz="1500" i="1">
                          <a:latin typeface="Cambria Math" panose="02040503050406030204" pitchFamily="18" charset="0"/>
                          <a:ea typeface="Cambria Math" panose="02040503050406030204" pitchFamily="18" charset="0"/>
                          <a:sym typeface="Wingdings" panose="05000000000000000000" pitchFamily="2" charset="2"/>
                        </a:rPr>
                        <m:t>𝜆</m:t>
                      </m:r>
                      <m:r>
                        <a:rPr lang="en-US" sz="1500" i="1">
                          <a:latin typeface="Cambria Math" panose="02040503050406030204" pitchFamily="18" charset="0"/>
                          <a:ea typeface="Cambria Math" panose="02040503050406030204" pitchFamily="18" charset="0"/>
                          <a:sym typeface="Wingdings" panose="05000000000000000000" pitchFamily="2" charset="2"/>
                        </a:rPr>
                        <m:t>𝑁</m:t>
                      </m:r>
                      <m:r>
                        <a:rPr lang="en-US" sz="1500" b="0" i="0" smtClean="0">
                          <a:latin typeface="Cambria Math" panose="02040503050406030204" pitchFamily="18" charset="0"/>
                          <a:ea typeface="Cambria Math" panose="02040503050406030204" pitchFamily="18" charset="0"/>
                          <a:sym typeface="Wingdings" panose="05000000000000000000" pitchFamily="2" charset="2"/>
                        </a:rPr>
                        <m:t>→</m:t>
                      </m:r>
                      <m:f>
                        <m:fPr>
                          <m:ctrlPr>
                            <a:rPr lang="en-US" sz="1500" i="1">
                              <a:latin typeface="Cambria Math" panose="02040503050406030204" pitchFamily="18" charset="0"/>
                              <a:sym typeface="Wingdings" panose="05000000000000000000" pitchFamily="2" charset="2"/>
                            </a:rPr>
                          </m:ctrlPr>
                        </m:fPr>
                        <m:num>
                          <m:r>
                            <a:rPr lang="en-US" sz="1500" i="1">
                              <a:latin typeface="Cambria Math" panose="02040503050406030204" pitchFamily="18" charset="0"/>
                              <a:sym typeface="Wingdings" panose="05000000000000000000" pitchFamily="2" charset="2"/>
                            </a:rPr>
                            <m:t>𝑑𝑁</m:t>
                          </m:r>
                        </m:num>
                        <m:den>
                          <m:r>
                            <a:rPr lang="en-US" sz="1500" i="1">
                              <a:latin typeface="Cambria Math" panose="02040503050406030204" pitchFamily="18" charset="0"/>
                              <a:ea typeface="Cambria Math" panose="02040503050406030204" pitchFamily="18" charset="0"/>
                              <a:sym typeface="Wingdings" panose="05000000000000000000" pitchFamily="2" charset="2"/>
                            </a:rPr>
                            <m:t>𝑁</m:t>
                          </m:r>
                        </m:den>
                      </m:f>
                      <m:r>
                        <a:rPr lang="en-US" sz="1500" i="1">
                          <a:latin typeface="Cambria Math" panose="02040503050406030204" pitchFamily="18" charset="0"/>
                          <a:sym typeface="Wingdings" panose="05000000000000000000" pitchFamily="2" charset="2"/>
                        </a:rPr>
                        <m:t>=−</m:t>
                      </m:r>
                      <m:r>
                        <a:rPr lang="en-US" sz="1500" i="1">
                          <a:latin typeface="Cambria Math" panose="02040503050406030204" pitchFamily="18" charset="0"/>
                          <a:ea typeface="Cambria Math" panose="02040503050406030204" pitchFamily="18" charset="0"/>
                          <a:sym typeface="Wingdings" panose="05000000000000000000" pitchFamily="2" charset="2"/>
                        </a:rPr>
                        <m:t>𝜆</m:t>
                      </m:r>
                      <m:r>
                        <a:rPr lang="en-US" sz="1500" i="1">
                          <a:latin typeface="Cambria Math" panose="02040503050406030204" pitchFamily="18" charset="0"/>
                          <a:sym typeface="Wingdings" panose="05000000000000000000" pitchFamily="2" charset="2"/>
                        </a:rPr>
                        <m:t>𝑑𝑡</m:t>
                      </m:r>
                      <m:r>
                        <a:rPr lang="en-US" sz="1500" b="0" i="1" smtClean="0">
                          <a:latin typeface="Cambria Math" panose="02040503050406030204" pitchFamily="18" charset="0"/>
                          <a:sym typeface="Wingdings" panose="05000000000000000000" pitchFamily="2" charset="2"/>
                        </a:rPr>
                        <m:t>→ </m:t>
                      </m:r>
                      <m:nary>
                        <m:naryPr>
                          <m:ctrlPr>
                            <a:rPr lang="en-US" sz="1500" b="0" i="1" smtClean="0">
                              <a:latin typeface="Cambria Math" panose="02040503050406030204" pitchFamily="18" charset="0"/>
                              <a:sym typeface="Wingdings" panose="05000000000000000000" pitchFamily="2" charset="2"/>
                            </a:rPr>
                          </m:ctrlPr>
                        </m:naryPr>
                        <m:sub>
                          <m:sSub>
                            <m:sSubPr>
                              <m:ctrlPr>
                                <a:rPr lang="en-US" sz="1500" b="0" i="1" smtClean="0">
                                  <a:latin typeface="Cambria Math" panose="02040503050406030204" pitchFamily="18" charset="0"/>
                                  <a:sym typeface="Wingdings" panose="05000000000000000000" pitchFamily="2" charset="2"/>
                                </a:rPr>
                              </m:ctrlPr>
                            </m:sSubPr>
                            <m:e>
                              <m:r>
                                <m:rPr>
                                  <m:brk m:alnAt="23"/>
                                </m:rPr>
                                <a:rPr lang="en-US" sz="1500" b="0" i="1" smtClean="0">
                                  <a:latin typeface="Cambria Math" panose="02040503050406030204" pitchFamily="18" charset="0"/>
                                  <a:sym typeface="Wingdings" panose="05000000000000000000" pitchFamily="2" charset="2"/>
                                </a:rPr>
                                <m:t>𝑁</m:t>
                              </m:r>
                            </m:e>
                            <m:sub>
                              <m:r>
                                <m:rPr>
                                  <m:brk m:alnAt="23"/>
                                </m:rPr>
                                <a:rPr lang="en-US" sz="1500" b="0" i="1" smtClean="0">
                                  <a:latin typeface="Cambria Math" panose="02040503050406030204" pitchFamily="18" charset="0"/>
                                  <a:sym typeface="Wingdings" panose="05000000000000000000" pitchFamily="2" charset="2"/>
                                </a:rPr>
                                <m:t>0</m:t>
                              </m:r>
                            </m:sub>
                          </m:sSub>
                        </m:sub>
                        <m:sup>
                          <m:sSub>
                            <m:sSubPr>
                              <m:ctrlPr>
                                <a:rPr lang="en-US" sz="1500" b="0" i="1" smtClean="0">
                                  <a:latin typeface="Cambria Math" panose="02040503050406030204" pitchFamily="18" charset="0"/>
                                  <a:sym typeface="Wingdings" panose="05000000000000000000" pitchFamily="2" charset="2"/>
                                </a:rPr>
                              </m:ctrlPr>
                            </m:sSubPr>
                            <m:e>
                              <m:r>
                                <a:rPr lang="en-US" sz="1500" b="0" i="1" smtClean="0">
                                  <a:latin typeface="Cambria Math" panose="02040503050406030204" pitchFamily="18" charset="0"/>
                                  <a:sym typeface="Wingdings" panose="05000000000000000000" pitchFamily="2" charset="2"/>
                                </a:rPr>
                                <m:t>𝑁</m:t>
                              </m:r>
                            </m:e>
                            <m:sub>
                              <m:r>
                                <a:rPr lang="en-US" sz="1500" b="0" i="1" smtClean="0">
                                  <a:latin typeface="Cambria Math" panose="02040503050406030204" pitchFamily="18" charset="0"/>
                                  <a:sym typeface="Wingdings" panose="05000000000000000000" pitchFamily="2" charset="2"/>
                                </a:rPr>
                                <m:t>𝑡</m:t>
                              </m:r>
                            </m:sub>
                          </m:sSub>
                        </m:sup>
                        <m:e>
                          <m:f>
                            <m:fPr>
                              <m:ctrlPr>
                                <a:rPr lang="en-US" sz="1500" i="1">
                                  <a:latin typeface="Cambria Math" panose="02040503050406030204" pitchFamily="18" charset="0"/>
                                  <a:sym typeface="Wingdings" panose="05000000000000000000" pitchFamily="2" charset="2"/>
                                </a:rPr>
                              </m:ctrlPr>
                            </m:fPr>
                            <m:num>
                              <m:r>
                                <a:rPr lang="en-US" sz="1500" i="1">
                                  <a:latin typeface="Cambria Math" panose="02040503050406030204" pitchFamily="18" charset="0"/>
                                  <a:sym typeface="Wingdings" panose="05000000000000000000" pitchFamily="2" charset="2"/>
                                </a:rPr>
                                <m:t>𝑑𝑁</m:t>
                              </m:r>
                            </m:num>
                            <m:den>
                              <m:r>
                                <a:rPr lang="en-US" sz="1500" i="1">
                                  <a:latin typeface="Cambria Math" panose="02040503050406030204" pitchFamily="18" charset="0"/>
                                  <a:ea typeface="Cambria Math" panose="02040503050406030204" pitchFamily="18" charset="0"/>
                                  <a:sym typeface="Wingdings" panose="05000000000000000000" pitchFamily="2" charset="2"/>
                                </a:rPr>
                                <m:t>𝑁</m:t>
                              </m:r>
                            </m:den>
                          </m:f>
                        </m:e>
                      </m:nary>
                      <m:r>
                        <a:rPr lang="en-US" sz="1500" b="0" i="1" smtClean="0">
                          <a:latin typeface="Cambria Math" panose="02040503050406030204" pitchFamily="18" charset="0"/>
                          <a:sym typeface="Wingdings" panose="05000000000000000000" pitchFamily="2" charset="2"/>
                        </a:rPr>
                        <m:t>=−</m:t>
                      </m:r>
                      <m:r>
                        <a:rPr lang="en-US" sz="1500" b="0" i="1" smtClean="0">
                          <a:latin typeface="Cambria Math" panose="02040503050406030204" pitchFamily="18" charset="0"/>
                          <a:sym typeface="Wingdings" panose="05000000000000000000" pitchFamily="2" charset="2"/>
                        </a:rPr>
                        <m:t>𝜆</m:t>
                      </m:r>
                      <m:nary>
                        <m:naryPr>
                          <m:ctrlPr>
                            <a:rPr lang="en-US" sz="1500" b="0" i="1" smtClean="0">
                              <a:latin typeface="Cambria Math" panose="02040503050406030204" pitchFamily="18" charset="0"/>
                              <a:sym typeface="Wingdings" panose="05000000000000000000" pitchFamily="2" charset="2"/>
                            </a:rPr>
                          </m:ctrlPr>
                        </m:naryPr>
                        <m:sub>
                          <m:r>
                            <m:rPr>
                              <m:brk m:alnAt="23"/>
                            </m:rPr>
                            <a:rPr lang="en-US" sz="1500" b="0" i="1" smtClean="0">
                              <a:latin typeface="Cambria Math" panose="02040503050406030204" pitchFamily="18" charset="0"/>
                              <a:sym typeface="Wingdings" panose="05000000000000000000" pitchFamily="2" charset="2"/>
                            </a:rPr>
                            <m:t>0</m:t>
                          </m:r>
                        </m:sub>
                        <m:sup>
                          <m:r>
                            <a:rPr lang="en-US" sz="1500" b="0" i="1" smtClean="0">
                              <a:latin typeface="Cambria Math" panose="02040503050406030204" pitchFamily="18" charset="0"/>
                              <a:sym typeface="Wingdings" panose="05000000000000000000" pitchFamily="2" charset="2"/>
                            </a:rPr>
                            <m:t>𝑡</m:t>
                          </m:r>
                        </m:sup>
                        <m:e>
                          <m:r>
                            <a:rPr lang="en-US" sz="1500" i="1">
                              <a:latin typeface="Cambria Math" panose="02040503050406030204" pitchFamily="18" charset="0"/>
                              <a:sym typeface="Wingdings" panose="05000000000000000000" pitchFamily="2" charset="2"/>
                            </a:rPr>
                            <m:t>𝑑𝑡</m:t>
                          </m:r>
                        </m:e>
                      </m:nary>
                      <m:r>
                        <a:rPr lang="en-US" sz="1500" b="0" i="1" smtClean="0">
                          <a:latin typeface="Cambria Math" panose="02040503050406030204" pitchFamily="18" charset="0"/>
                          <a:sym typeface="Wingdings" panose="05000000000000000000" pitchFamily="2" charset="2"/>
                        </a:rPr>
                        <m:t>→</m:t>
                      </m:r>
                      <m:func>
                        <m:funcPr>
                          <m:ctrlPr>
                            <a:rPr lang="en-US" sz="1500" b="0" i="1" smtClean="0">
                              <a:latin typeface="Cambria Math" panose="02040503050406030204" pitchFamily="18" charset="0"/>
                              <a:sym typeface="Wingdings" panose="05000000000000000000" pitchFamily="2" charset="2"/>
                            </a:rPr>
                          </m:ctrlPr>
                        </m:funcPr>
                        <m:fName>
                          <m:r>
                            <m:rPr>
                              <m:sty m:val="p"/>
                            </m:rPr>
                            <a:rPr lang="en-US" sz="1500" b="0" i="0" smtClean="0">
                              <a:latin typeface="Cambria Math" panose="02040503050406030204" pitchFamily="18" charset="0"/>
                              <a:sym typeface="Wingdings" panose="05000000000000000000" pitchFamily="2" charset="2"/>
                            </a:rPr>
                            <m:t>ln</m:t>
                          </m:r>
                        </m:fName>
                        <m:e>
                          <m:d>
                            <m:dPr>
                              <m:ctrlPr>
                                <a:rPr lang="en-US" sz="1500" b="0" i="1" smtClean="0">
                                  <a:latin typeface="Cambria Math" panose="02040503050406030204" pitchFamily="18" charset="0"/>
                                  <a:sym typeface="Wingdings" panose="05000000000000000000" pitchFamily="2" charset="2"/>
                                </a:rPr>
                              </m:ctrlPr>
                            </m:dPr>
                            <m:e>
                              <m:sSub>
                                <m:sSubPr>
                                  <m:ctrlPr>
                                    <a:rPr lang="en-US" sz="1500" b="0" i="1" smtClean="0">
                                      <a:latin typeface="Cambria Math" panose="02040503050406030204" pitchFamily="18" charset="0"/>
                                      <a:sym typeface="Wingdings" panose="05000000000000000000" pitchFamily="2" charset="2"/>
                                    </a:rPr>
                                  </m:ctrlPr>
                                </m:sSubPr>
                                <m:e>
                                  <m:r>
                                    <a:rPr lang="en-US" sz="1500" b="0" i="1" smtClean="0">
                                      <a:latin typeface="Cambria Math" panose="02040503050406030204" pitchFamily="18" charset="0"/>
                                      <a:sym typeface="Wingdings" panose="05000000000000000000" pitchFamily="2" charset="2"/>
                                    </a:rPr>
                                    <m:t>𝑁</m:t>
                                  </m:r>
                                </m:e>
                                <m:sub>
                                  <m:r>
                                    <a:rPr lang="en-US" sz="1500" b="0" i="1" smtClean="0">
                                      <a:latin typeface="Cambria Math" panose="02040503050406030204" pitchFamily="18" charset="0"/>
                                      <a:sym typeface="Wingdings" panose="05000000000000000000" pitchFamily="2" charset="2"/>
                                    </a:rPr>
                                    <m:t>𝑡</m:t>
                                  </m:r>
                                </m:sub>
                              </m:sSub>
                            </m:e>
                          </m:d>
                        </m:e>
                      </m:func>
                      <m:r>
                        <a:rPr lang="en-US" sz="1500" b="0" i="1" smtClean="0">
                          <a:latin typeface="Cambria Math" panose="02040503050406030204" pitchFamily="18" charset="0"/>
                          <a:sym typeface="Wingdings" panose="05000000000000000000" pitchFamily="2" charset="2"/>
                        </a:rPr>
                        <m:t>−</m:t>
                      </m:r>
                      <m:func>
                        <m:funcPr>
                          <m:ctrlPr>
                            <a:rPr lang="en-US" sz="1500" b="0" i="1" smtClean="0">
                              <a:latin typeface="Cambria Math" panose="02040503050406030204" pitchFamily="18" charset="0"/>
                              <a:sym typeface="Wingdings" panose="05000000000000000000" pitchFamily="2" charset="2"/>
                            </a:rPr>
                          </m:ctrlPr>
                        </m:funcPr>
                        <m:fName>
                          <m:r>
                            <m:rPr>
                              <m:sty m:val="p"/>
                            </m:rPr>
                            <a:rPr lang="en-US" sz="1500" b="0" i="0" smtClean="0">
                              <a:latin typeface="Cambria Math" panose="02040503050406030204" pitchFamily="18" charset="0"/>
                              <a:sym typeface="Wingdings" panose="05000000000000000000" pitchFamily="2" charset="2"/>
                            </a:rPr>
                            <m:t>ln</m:t>
                          </m:r>
                        </m:fName>
                        <m:e>
                          <m:d>
                            <m:dPr>
                              <m:ctrlPr>
                                <a:rPr lang="en-US" sz="1500" b="0" i="1" smtClean="0">
                                  <a:latin typeface="Cambria Math" panose="02040503050406030204" pitchFamily="18" charset="0"/>
                                  <a:sym typeface="Wingdings" panose="05000000000000000000" pitchFamily="2" charset="2"/>
                                </a:rPr>
                              </m:ctrlPr>
                            </m:dPr>
                            <m:e>
                              <m:sSub>
                                <m:sSubPr>
                                  <m:ctrlPr>
                                    <a:rPr lang="en-US" sz="1500" b="0" i="1" smtClean="0">
                                      <a:latin typeface="Cambria Math" panose="02040503050406030204" pitchFamily="18" charset="0"/>
                                      <a:sym typeface="Wingdings" panose="05000000000000000000" pitchFamily="2" charset="2"/>
                                    </a:rPr>
                                  </m:ctrlPr>
                                </m:sSubPr>
                                <m:e>
                                  <m:r>
                                    <a:rPr lang="en-US" sz="1500" b="0" i="1" smtClean="0">
                                      <a:latin typeface="Cambria Math" panose="02040503050406030204" pitchFamily="18" charset="0"/>
                                      <a:sym typeface="Wingdings" panose="05000000000000000000" pitchFamily="2" charset="2"/>
                                    </a:rPr>
                                    <m:t>𝑁</m:t>
                                  </m:r>
                                </m:e>
                                <m:sub>
                                  <m:r>
                                    <a:rPr lang="en-US" sz="1500" b="0" i="1" smtClean="0">
                                      <a:latin typeface="Cambria Math" panose="02040503050406030204" pitchFamily="18" charset="0"/>
                                      <a:sym typeface="Wingdings" panose="05000000000000000000" pitchFamily="2" charset="2"/>
                                    </a:rPr>
                                    <m:t>0</m:t>
                                  </m:r>
                                </m:sub>
                              </m:sSub>
                            </m:e>
                          </m:d>
                        </m:e>
                      </m:func>
                      <m:r>
                        <a:rPr lang="en-US" sz="1500" b="0" i="1" smtClean="0">
                          <a:latin typeface="Cambria Math" panose="02040503050406030204" pitchFamily="18" charset="0"/>
                          <a:sym typeface="Wingdings" panose="05000000000000000000" pitchFamily="2" charset="2"/>
                        </a:rPr>
                        <m:t>=−</m:t>
                      </m:r>
                      <m:r>
                        <a:rPr lang="en-US" sz="1500" b="0" i="1" smtClean="0">
                          <a:latin typeface="Cambria Math" panose="02040503050406030204" pitchFamily="18" charset="0"/>
                          <a:sym typeface="Wingdings" panose="05000000000000000000" pitchFamily="2" charset="2"/>
                        </a:rPr>
                        <m:t>𝜆</m:t>
                      </m:r>
                      <m:d>
                        <m:dPr>
                          <m:ctrlPr>
                            <a:rPr lang="en-US" sz="1500" b="0" i="1" smtClean="0">
                              <a:latin typeface="Cambria Math" panose="02040503050406030204" pitchFamily="18" charset="0"/>
                              <a:sym typeface="Wingdings" panose="05000000000000000000" pitchFamily="2" charset="2"/>
                            </a:rPr>
                          </m:ctrlPr>
                        </m:dPr>
                        <m:e>
                          <m:r>
                            <a:rPr lang="en-US" sz="1500" b="0" i="1" smtClean="0">
                              <a:latin typeface="Cambria Math" panose="02040503050406030204" pitchFamily="18" charset="0"/>
                              <a:sym typeface="Wingdings" panose="05000000000000000000" pitchFamily="2" charset="2"/>
                            </a:rPr>
                            <m:t>𝑡</m:t>
                          </m:r>
                          <m:r>
                            <a:rPr lang="en-US" sz="1500" b="0" i="1" smtClean="0">
                              <a:latin typeface="Cambria Math" panose="02040503050406030204" pitchFamily="18" charset="0"/>
                              <a:sym typeface="Wingdings" panose="05000000000000000000" pitchFamily="2" charset="2"/>
                            </a:rPr>
                            <m:t>−0</m:t>
                          </m:r>
                        </m:e>
                      </m:d>
                      <m:r>
                        <a:rPr lang="en-US" sz="1500" b="0" i="1" smtClean="0">
                          <a:latin typeface="Cambria Math" panose="02040503050406030204" pitchFamily="18" charset="0"/>
                          <a:sym typeface="Wingdings" panose="05000000000000000000" pitchFamily="2" charset="2"/>
                        </a:rPr>
                        <m:t>→</m:t>
                      </m:r>
                      <m:func>
                        <m:funcPr>
                          <m:ctrlPr>
                            <a:rPr lang="en-US" sz="1500" b="0" i="1" smtClean="0">
                              <a:latin typeface="Cambria Math" panose="02040503050406030204" pitchFamily="18" charset="0"/>
                              <a:sym typeface="Wingdings" panose="05000000000000000000" pitchFamily="2" charset="2"/>
                            </a:rPr>
                          </m:ctrlPr>
                        </m:funcPr>
                        <m:fName>
                          <m:r>
                            <m:rPr>
                              <m:sty m:val="p"/>
                            </m:rPr>
                            <a:rPr lang="en-US" sz="1500" b="0" i="0" smtClean="0">
                              <a:latin typeface="Cambria Math" panose="02040503050406030204" pitchFamily="18" charset="0"/>
                              <a:sym typeface="Wingdings" panose="05000000000000000000" pitchFamily="2" charset="2"/>
                            </a:rPr>
                            <m:t>ln</m:t>
                          </m:r>
                        </m:fName>
                        <m:e>
                          <m:d>
                            <m:dPr>
                              <m:ctrlPr>
                                <a:rPr lang="en-US" sz="1500" b="0" i="1" smtClean="0">
                                  <a:latin typeface="Cambria Math" panose="02040503050406030204" pitchFamily="18" charset="0"/>
                                  <a:sym typeface="Wingdings" panose="05000000000000000000" pitchFamily="2" charset="2"/>
                                </a:rPr>
                              </m:ctrlPr>
                            </m:dPr>
                            <m:e>
                              <m:f>
                                <m:fPr>
                                  <m:ctrlPr>
                                    <a:rPr lang="en-US" sz="1500" b="0" i="1" smtClean="0">
                                      <a:latin typeface="Cambria Math" panose="02040503050406030204" pitchFamily="18" charset="0"/>
                                      <a:sym typeface="Wingdings" panose="05000000000000000000" pitchFamily="2" charset="2"/>
                                    </a:rPr>
                                  </m:ctrlPr>
                                </m:fPr>
                                <m:num>
                                  <m:sSub>
                                    <m:sSubPr>
                                      <m:ctrlPr>
                                        <a:rPr lang="en-US" sz="1500" b="0" i="1" smtClean="0">
                                          <a:latin typeface="Cambria Math" panose="02040503050406030204" pitchFamily="18" charset="0"/>
                                          <a:sym typeface="Wingdings" panose="05000000000000000000" pitchFamily="2" charset="2"/>
                                        </a:rPr>
                                      </m:ctrlPr>
                                    </m:sSubPr>
                                    <m:e>
                                      <m:r>
                                        <a:rPr lang="en-US" sz="1500" b="0" i="1" smtClean="0">
                                          <a:latin typeface="Cambria Math" panose="02040503050406030204" pitchFamily="18" charset="0"/>
                                          <a:sym typeface="Wingdings" panose="05000000000000000000" pitchFamily="2" charset="2"/>
                                        </a:rPr>
                                        <m:t>𝑁</m:t>
                                      </m:r>
                                    </m:e>
                                    <m:sub>
                                      <m:r>
                                        <a:rPr lang="en-US" sz="1500" b="0" i="1" smtClean="0">
                                          <a:latin typeface="Cambria Math" panose="02040503050406030204" pitchFamily="18" charset="0"/>
                                          <a:sym typeface="Wingdings" panose="05000000000000000000" pitchFamily="2" charset="2"/>
                                        </a:rPr>
                                        <m:t>𝑡</m:t>
                                      </m:r>
                                    </m:sub>
                                  </m:sSub>
                                </m:num>
                                <m:den>
                                  <m:sSub>
                                    <m:sSubPr>
                                      <m:ctrlPr>
                                        <a:rPr lang="en-US" sz="1500" b="0" i="1" smtClean="0">
                                          <a:latin typeface="Cambria Math" panose="02040503050406030204" pitchFamily="18" charset="0"/>
                                          <a:sym typeface="Wingdings" panose="05000000000000000000" pitchFamily="2" charset="2"/>
                                        </a:rPr>
                                      </m:ctrlPr>
                                    </m:sSubPr>
                                    <m:e>
                                      <m:r>
                                        <a:rPr lang="en-US" sz="1500" b="0" i="1" smtClean="0">
                                          <a:latin typeface="Cambria Math" panose="02040503050406030204" pitchFamily="18" charset="0"/>
                                          <a:sym typeface="Wingdings" panose="05000000000000000000" pitchFamily="2" charset="2"/>
                                        </a:rPr>
                                        <m:t>𝑁</m:t>
                                      </m:r>
                                    </m:e>
                                    <m:sub>
                                      <m:r>
                                        <a:rPr lang="en-US" sz="1500" b="0" i="1" smtClean="0">
                                          <a:latin typeface="Cambria Math" panose="02040503050406030204" pitchFamily="18" charset="0"/>
                                          <a:sym typeface="Wingdings" panose="05000000000000000000" pitchFamily="2" charset="2"/>
                                        </a:rPr>
                                        <m:t>0</m:t>
                                      </m:r>
                                    </m:sub>
                                  </m:sSub>
                                </m:den>
                              </m:f>
                            </m:e>
                          </m:d>
                        </m:e>
                      </m:func>
                      <m:r>
                        <a:rPr lang="en-US" sz="1500" b="0" i="1" smtClean="0">
                          <a:latin typeface="Cambria Math" panose="02040503050406030204" pitchFamily="18" charset="0"/>
                          <a:sym typeface="Wingdings" panose="05000000000000000000" pitchFamily="2" charset="2"/>
                        </a:rPr>
                        <m:t>=−</m:t>
                      </m:r>
                      <m:r>
                        <a:rPr lang="en-US" sz="1500" b="0" i="1" smtClean="0">
                          <a:latin typeface="Cambria Math" panose="02040503050406030204" pitchFamily="18" charset="0"/>
                          <a:sym typeface="Wingdings" panose="05000000000000000000" pitchFamily="2" charset="2"/>
                        </a:rPr>
                        <m:t>𝜆</m:t>
                      </m:r>
                      <m:r>
                        <a:rPr lang="en-US" sz="1500" b="0" i="1" smtClean="0">
                          <a:latin typeface="Cambria Math" panose="02040503050406030204" pitchFamily="18" charset="0"/>
                          <a:sym typeface="Wingdings" panose="05000000000000000000" pitchFamily="2" charset="2"/>
                        </a:rPr>
                        <m:t>𝑡</m:t>
                      </m:r>
                      <m:r>
                        <a:rPr lang="en-US" sz="1500" b="0" i="1" smtClean="0">
                          <a:latin typeface="Cambria Math" panose="02040503050406030204" pitchFamily="18" charset="0"/>
                          <a:sym typeface="Wingdings" panose="05000000000000000000" pitchFamily="2" charset="2"/>
                        </a:rPr>
                        <m:t> →</m:t>
                      </m:r>
                      <m:sSup>
                        <m:sSupPr>
                          <m:ctrlPr>
                            <a:rPr lang="en-US" sz="1500" i="1">
                              <a:latin typeface="Cambria Math" panose="02040503050406030204" pitchFamily="18" charset="0"/>
                              <a:sym typeface="Wingdings" panose="05000000000000000000" pitchFamily="2" charset="2"/>
                            </a:rPr>
                          </m:ctrlPr>
                        </m:sSupPr>
                        <m:e>
                          <m:r>
                            <a:rPr lang="en-US" sz="1500" i="1">
                              <a:latin typeface="Cambria Math" panose="02040503050406030204" pitchFamily="18" charset="0"/>
                              <a:sym typeface="Wingdings" panose="05000000000000000000" pitchFamily="2" charset="2"/>
                            </a:rPr>
                            <m:t>𝑒</m:t>
                          </m:r>
                        </m:e>
                        <m:sup>
                          <m:r>
                            <a:rPr lang="en-US" sz="1500" i="1">
                              <a:latin typeface="Cambria Math" panose="02040503050406030204" pitchFamily="18" charset="0"/>
                              <a:sym typeface="Wingdings" panose="05000000000000000000" pitchFamily="2" charset="2"/>
                            </a:rPr>
                            <m:t>𝑙𝑛</m:t>
                          </m:r>
                          <m:d>
                            <m:dPr>
                              <m:ctrlPr>
                                <a:rPr lang="en-US" sz="1500" i="1">
                                  <a:latin typeface="Cambria Math" panose="02040503050406030204" pitchFamily="18" charset="0"/>
                                  <a:sym typeface="Wingdings" panose="05000000000000000000" pitchFamily="2" charset="2"/>
                                </a:rPr>
                              </m:ctrlPr>
                            </m:dPr>
                            <m:e>
                              <m:f>
                                <m:fPr>
                                  <m:ctrlPr>
                                    <a:rPr lang="en-US" sz="1500" i="1">
                                      <a:latin typeface="Cambria Math" panose="02040503050406030204" pitchFamily="18" charset="0"/>
                                      <a:sym typeface="Wingdings" panose="05000000000000000000" pitchFamily="2" charset="2"/>
                                    </a:rPr>
                                  </m:ctrlPr>
                                </m:fPr>
                                <m:num>
                                  <m:sSub>
                                    <m:sSubPr>
                                      <m:ctrlPr>
                                        <a:rPr lang="en-US" sz="1500" i="1">
                                          <a:latin typeface="Cambria Math" panose="02040503050406030204" pitchFamily="18" charset="0"/>
                                          <a:sym typeface="Wingdings" panose="05000000000000000000" pitchFamily="2" charset="2"/>
                                        </a:rPr>
                                      </m:ctrlPr>
                                    </m:sSubPr>
                                    <m:e>
                                      <m:r>
                                        <a:rPr lang="en-US" sz="1500" i="1">
                                          <a:latin typeface="Cambria Math" panose="02040503050406030204" pitchFamily="18" charset="0"/>
                                          <a:sym typeface="Wingdings" panose="05000000000000000000" pitchFamily="2" charset="2"/>
                                        </a:rPr>
                                        <m:t>𝑁</m:t>
                                      </m:r>
                                    </m:e>
                                    <m:sub>
                                      <m:r>
                                        <a:rPr lang="en-US" sz="1500" i="1">
                                          <a:latin typeface="Cambria Math" panose="02040503050406030204" pitchFamily="18" charset="0"/>
                                          <a:sym typeface="Wingdings" panose="05000000000000000000" pitchFamily="2" charset="2"/>
                                        </a:rPr>
                                        <m:t>𝑡</m:t>
                                      </m:r>
                                    </m:sub>
                                  </m:sSub>
                                </m:num>
                                <m:den>
                                  <m:sSub>
                                    <m:sSubPr>
                                      <m:ctrlPr>
                                        <a:rPr lang="en-US" sz="1500" i="1">
                                          <a:latin typeface="Cambria Math" panose="02040503050406030204" pitchFamily="18" charset="0"/>
                                          <a:sym typeface="Wingdings" panose="05000000000000000000" pitchFamily="2" charset="2"/>
                                        </a:rPr>
                                      </m:ctrlPr>
                                    </m:sSubPr>
                                    <m:e>
                                      <m:r>
                                        <a:rPr lang="en-US" sz="1500" i="1">
                                          <a:latin typeface="Cambria Math" panose="02040503050406030204" pitchFamily="18" charset="0"/>
                                          <a:sym typeface="Wingdings" panose="05000000000000000000" pitchFamily="2" charset="2"/>
                                        </a:rPr>
                                        <m:t>𝑁</m:t>
                                      </m:r>
                                    </m:e>
                                    <m:sub>
                                      <m:r>
                                        <a:rPr lang="en-US" sz="1500" i="1">
                                          <a:latin typeface="Cambria Math" panose="02040503050406030204" pitchFamily="18" charset="0"/>
                                          <a:sym typeface="Wingdings" panose="05000000000000000000" pitchFamily="2" charset="2"/>
                                        </a:rPr>
                                        <m:t>0</m:t>
                                      </m:r>
                                    </m:sub>
                                  </m:sSub>
                                </m:den>
                              </m:f>
                            </m:e>
                          </m:d>
                        </m:sup>
                      </m:sSup>
                      <m:r>
                        <a:rPr lang="en-US" sz="1500" b="0" i="1" smtClean="0">
                          <a:latin typeface="Cambria Math" panose="02040503050406030204" pitchFamily="18" charset="0"/>
                          <a:sym typeface="Wingdings" panose="05000000000000000000" pitchFamily="2" charset="2"/>
                        </a:rPr>
                        <m:t>=</m:t>
                      </m:r>
                      <m:sSup>
                        <m:sSupPr>
                          <m:ctrlPr>
                            <a:rPr lang="en-US" sz="1500" b="0" i="1" smtClean="0">
                              <a:latin typeface="Cambria Math" panose="02040503050406030204" pitchFamily="18" charset="0"/>
                              <a:sym typeface="Wingdings" panose="05000000000000000000" pitchFamily="2" charset="2"/>
                            </a:rPr>
                          </m:ctrlPr>
                        </m:sSupPr>
                        <m:e>
                          <m:r>
                            <a:rPr lang="en-US" sz="1500" b="0" i="1" smtClean="0">
                              <a:latin typeface="Cambria Math" panose="02040503050406030204" pitchFamily="18" charset="0"/>
                              <a:sym typeface="Wingdings" panose="05000000000000000000" pitchFamily="2" charset="2"/>
                            </a:rPr>
                            <m:t>𝑒</m:t>
                          </m:r>
                        </m:e>
                        <m:sup>
                          <m:r>
                            <a:rPr lang="en-US" sz="1500" b="0" i="1" smtClean="0">
                              <a:latin typeface="Cambria Math" panose="02040503050406030204" pitchFamily="18" charset="0"/>
                              <a:sym typeface="Wingdings" panose="05000000000000000000" pitchFamily="2" charset="2"/>
                            </a:rPr>
                            <m:t>−</m:t>
                          </m:r>
                          <m:r>
                            <a:rPr lang="en-US" sz="1500" b="0" i="1" smtClean="0">
                              <a:latin typeface="Cambria Math" panose="02040503050406030204" pitchFamily="18" charset="0"/>
                              <a:sym typeface="Wingdings" panose="05000000000000000000" pitchFamily="2" charset="2"/>
                            </a:rPr>
                            <m:t>𝜆</m:t>
                          </m:r>
                          <m:r>
                            <a:rPr lang="en-US" sz="1500" b="0" i="1" smtClean="0">
                              <a:latin typeface="Cambria Math" panose="02040503050406030204" pitchFamily="18" charset="0"/>
                              <a:sym typeface="Wingdings" panose="05000000000000000000" pitchFamily="2" charset="2"/>
                            </a:rPr>
                            <m:t>𝑡</m:t>
                          </m:r>
                        </m:sup>
                      </m:sSup>
                    </m:oMath>
                  </m:oMathPara>
                </a14:m>
                <a:endParaRPr lang="en-US" sz="1500" dirty="0">
                  <a:sym typeface="Wingdings" panose="05000000000000000000" pitchFamily="2" charset="2"/>
                </a:endParaRPr>
              </a:p>
              <a:p>
                <a:pPr marL="0" indent="0">
                  <a:lnSpc>
                    <a:spcPct val="90000"/>
                  </a:lnSpc>
                  <a:buNone/>
                </a:pPr>
                <a:r>
                  <a:rPr lang="en-US" sz="1500" dirty="0">
                    <a:sym typeface="Wingdings" panose="05000000000000000000" pitchFamily="2" charset="2"/>
                  </a:rPr>
                  <a:t>Finally, </a:t>
                </a:r>
              </a:p>
              <a:p>
                <a:pPr marL="0" indent="0">
                  <a:lnSpc>
                    <a:spcPct val="90000"/>
                  </a:lnSpc>
                  <a:buNone/>
                </a:pPr>
                <a14:m>
                  <m:oMathPara xmlns:m="http://schemas.openxmlformats.org/officeDocument/2006/math">
                    <m:oMathParaPr>
                      <m:jc m:val="centerGroup"/>
                    </m:oMathParaPr>
                    <m:oMath xmlns:m="http://schemas.openxmlformats.org/officeDocument/2006/math">
                      <m:sSub>
                        <m:sSubPr>
                          <m:ctrlPr>
                            <a:rPr lang="en-US" sz="1500" b="0" i="1" smtClean="0">
                              <a:latin typeface="Cambria Math" panose="02040503050406030204" pitchFamily="18" charset="0"/>
                              <a:sym typeface="Wingdings" panose="05000000000000000000" pitchFamily="2" charset="2"/>
                            </a:rPr>
                          </m:ctrlPr>
                        </m:sSubPr>
                        <m:e>
                          <m:r>
                            <a:rPr lang="en-US" sz="1500" b="0" i="1" smtClean="0">
                              <a:latin typeface="Cambria Math" panose="02040503050406030204" pitchFamily="18" charset="0"/>
                              <a:sym typeface="Wingdings" panose="05000000000000000000" pitchFamily="2" charset="2"/>
                            </a:rPr>
                            <m:t>𝑁</m:t>
                          </m:r>
                        </m:e>
                        <m:sub>
                          <m:r>
                            <a:rPr lang="en-US" sz="1500" b="0" i="1" smtClean="0">
                              <a:latin typeface="Cambria Math" panose="02040503050406030204" pitchFamily="18" charset="0"/>
                              <a:sym typeface="Wingdings" panose="05000000000000000000" pitchFamily="2" charset="2"/>
                            </a:rPr>
                            <m:t>𝑡</m:t>
                          </m:r>
                        </m:sub>
                      </m:sSub>
                      <m:r>
                        <a:rPr lang="en-US" sz="1500" b="0" i="1" smtClean="0">
                          <a:latin typeface="Cambria Math" panose="02040503050406030204" pitchFamily="18" charset="0"/>
                          <a:sym typeface="Wingdings" panose="05000000000000000000" pitchFamily="2" charset="2"/>
                        </a:rPr>
                        <m:t>=</m:t>
                      </m:r>
                      <m:sSub>
                        <m:sSubPr>
                          <m:ctrlPr>
                            <a:rPr lang="en-US" sz="1500" b="0" i="1" smtClean="0">
                              <a:latin typeface="Cambria Math" panose="02040503050406030204" pitchFamily="18" charset="0"/>
                              <a:sym typeface="Wingdings" panose="05000000000000000000" pitchFamily="2" charset="2"/>
                            </a:rPr>
                          </m:ctrlPr>
                        </m:sSubPr>
                        <m:e>
                          <m:r>
                            <a:rPr lang="en-US" sz="1500" b="0" i="1" smtClean="0">
                              <a:latin typeface="Cambria Math" panose="02040503050406030204" pitchFamily="18" charset="0"/>
                              <a:sym typeface="Wingdings" panose="05000000000000000000" pitchFamily="2" charset="2"/>
                            </a:rPr>
                            <m:t>𝑁</m:t>
                          </m:r>
                        </m:e>
                        <m:sub>
                          <m:r>
                            <a:rPr lang="en-US" sz="1500" b="0" i="1" smtClean="0">
                              <a:latin typeface="Cambria Math" panose="02040503050406030204" pitchFamily="18" charset="0"/>
                              <a:sym typeface="Wingdings" panose="05000000000000000000" pitchFamily="2" charset="2"/>
                            </a:rPr>
                            <m:t>0</m:t>
                          </m:r>
                        </m:sub>
                      </m:sSub>
                      <m:sSup>
                        <m:sSupPr>
                          <m:ctrlPr>
                            <a:rPr lang="en-US" sz="1500" b="0" i="1" smtClean="0">
                              <a:latin typeface="Cambria Math" panose="02040503050406030204" pitchFamily="18" charset="0"/>
                              <a:sym typeface="Wingdings" panose="05000000000000000000" pitchFamily="2" charset="2"/>
                            </a:rPr>
                          </m:ctrlPr>
                        </m:sSupPr>
                        <m:e>
                          <m:r>
                            <a:rPr lang="en-US" sz="1500" b="0" i="1" smtClean="0">
                              <a:latin typeface="Cambria Math" panose="02040503050406030204" pitchFamily="18" charset="0"/>
                              <a:sym typeface="Wingdings" panose="05000000000000000000" pitchFamily="2" charset="2"/>
                            </a:rPr>
                            <m:t>𝑒</m:t>
                          </m:r>
                        </m:e>
                        <m:sup>
                          <m:r>
                            <a:rPr lang="en-US" sz="1500" b="0" i="1" smtClean="0">
                              <a:latin typeface="Cambria Math" panose="02040503050406030204" pitchFamily="18" charset="0"/>
                              <a:sym typeface="Wingdings" panose="05000000000000000000" pitchFamily="2" charset="2"/>
                            </a:rPr>
                            <m:t>−</m:t>
                          </m:r>
                          <m:r>
                            <a:rPr lang="en-US" sz="1500" b="0" i="1" smtClean="0">
                              <a:latin typeface="Cambria Math" panose="02040503050406030204" pitchFamily="18" charset="0"/>
                              <a:sym typeface="Wingdings" panose="05000000000000000000" pitchFamily="2" charset="2"/>
                            </a:rPr>
                            <m:t>𝜆</m:t>
                          </m:r>
                          <m:r>
                            <a:rPr lang="en-US" sz="1500" b="0" i="1" smtClean="0">
                              <a:latin typeface="Cambria Math" panose="02040503050406030204" pitchFamily="18" charset="0"/>
                              <a:sym typeface="Wingdings" panose="05000000000000000000" pitchFamily="2" charset="2"/>
                            </a:rPr>
                            <m:t>𝑡</m:t>
                          </m:r>
                        </m:sup>
                      </m:sSup>
                    </m:oMath>
                  </m:oMathPara>
                </a14:m>
                <a:endParaRPr lang="en-US" sz="1500" dirty="0">
                  <a:sym typeface="Wingdings" panose="05000000000000000000" pitchFamily="2" charset="2"/>
                </a:endParaRPr>
              </a:p>
              <a:p>
                <a:pPr marL="0" indent="0">
                  <a:lnSpc>
                    <a:spcPct val="90000"/>
                  </a:lnSpc>
                  <a:buNone/>
                </a:pPr>
                <a:r>
                  <a:rPr lang="en-US" sz="1500" dirty="0">
                    <a:sym typeface="Wingdings" panose="05000000000000000000" pitchFamily="2" charset="2"/>
                  </a:rPr>
                  <a:t>Where, </a:t>
                </a:r>
                <a14:m>
                  <m:oMath xmlns:m="http://schemas.openxmlformats.org/officeDocument/2006/math">
                    <m:sSub>
                      <m:sSubPr>
                        <m:ctrlPr>
                          <a:rPr lang="en-US" sz="1500" b="0" i="1" smtClean="0">
                            <a:latin typeface="Cambria Math" panose="02040503050406030204" pitchFamily="18" charset="0"/>
                            <a:sym typeface="Wingdings" panose="05000000000000000000" pitchFamily="2" charset="2"/>
                          </a:rPr>
                        </m:ctrlPr>
                      </m:sSubPr>
                      <m:e>
                        <m:r>
                          <a:rPr lang="en-US" sz="1500" b="0" i="1" smtClean="0">
                            <a:latin typeface="Cambria Math" panose="02040503050406030204" pitchFamily="18" charset="0"/>
                            <a:sym typeface="Wingdings" panose="05000000000000000000" pitchFamily="2" charset="2"/>
                          </a:rPr>
                          <m:t>𝑁</m:t>
                        </m:r>
                      </m:e>
                      <m:sub>
                        <m:r>
                          <a:rPr lang="en-US" sz="1500" b="0" i="1" smtClean="0">
                            <a:latin typeface="Cambria Math" panose="02040503050406030204" pitchFamily="18" charset="0"/>
                            <a:sym typeface="Wingdings" panose="05000000000000000000" pitchFamily="2" charset="2"/>
                          </a:rPr>
                          <m:t>0</m:t>
                        </m:r>
                      </m:sub>
                    </m:sSub>
                  </m:oMath>
                </a14:m>
                <a:r>
                  <a:rPr lang="en-US" sz="1500" dirty="0">
                    <a:sym typeface="Wingdings" panose="05000000000000000000" pitchFamily="2" charset="2"/>
                  </a:rPr>
                  <a:t> is the initial number of nuclei and </a:t>
                </a:r>
                <a14:m>
                  <m:oMath xmlns:m="http://schemas.openxmlformats.org/officeDocument/2006/math">
                    <m:sSub>
                      <m:sSubPr>
                        <m:ctrlPr>
                          <a:rPr lang="en-US" sz="1500" b="0" i="1" smtClean="0">
                            <a:latin typeface="Cambria Math" panose="02040503050406030204" pitchFamily="18" charset="0"/>
                            <a:sym typeface="Wingdings" panose="05000000000000000000" pitchFamily="2" charset="2"/>
                          </a:rPr>
                        </m:ctrlPr>
                      </m:sSubPr>
                      <m:e>
                        <m:r>
                          <a:rPr lang="en-US" sz="1500" b="0" i="1" smtClean="0">
                            <a:latin typeface="Cambria Math" panose="02040503050406030204" pitchFamily="18" charset="0"/>
                            <a:sym typeface="Wingdings" panose="05000000000000000000" pitchFamily="2" charset="2"/>
                          </a:rPr>
                          <m:t>𝑁</m:t>
                        </m:r>
                      </m:e>
                      <m:sub>
                        <m:r>
                          <a:rPr lang="en-US" sz="1500" b="0" i="1" smtClean="0">
                            <a:latin typeface="Cambria Math" panose="02040503050406030204" pitchFamily="18" charset="0"/>
                            <a:sym typeface="Wingdings" panose="05000000000000000000" pitchFamily="2" charset="2"/>
                          </a:rPr>
                          <m:t>𝑡</m:t>
                        </m:r>
                      </m:sub>
                    </m:sSub>
                  </m:oMath>
                </a14:m>
                <a:r>
                  <a:rPr lang="en-US" sz="1500" dirty="0">
                    <a:sym typeface="Wingdings" panose="05000000000000000000" pitchFamily="2" charset="2"/>
                  </a:rPr>
                  <a:t> is the final number of nuclei at time t. </a:t>
                </a:r>
              </a:p>
            </p:txBody>
          </p:sp>
        </mc:Choice>
        <mc:Fallback>
          <p:sp>
            <p:nvSpPr>
              <p:cNvPr id="3" name="Content Placeholder 2">
                <a:extLst>
                  <a:ext uri="{FF2B5EF4-FFF2-40B4-BE49-F238E27FC236}">
                    <a16:creationId xmlns:a16="http://schemas.microsoft.com/office/drawing/2014/main" id="{73F9FF2F-6DD7-4C93-9017-969C92460715}"/>
                  </a:ext>
                </a:extLst>
              </p:cNvPr>
              <p:cNvSpPr>
                <a:spLocks noGrp="1" noRot="1" noChangeAspect="1" noMove="1" noResize="1" noEditPoints="1" noAdjustHandles="1" noChangeArrowheads="1" noChangeShapeType="1" noTextEdit="1"/>
              </p:cNvSpPr>
              <p:nvPr>
                <p:ph idx="1"/>
              </p:nvPr>
            </p:nvSpPr>
            <p:spPr>
              <a:xfrm>
                <a:off x="685802" y="830510"/>
                <a:ext cx="6889458" cy="5444455"/>
              </a:xfrm>
              <a:blipFill>
                <a:blip r:embed="rId2"/>
                <a:stretch>
                  <a:fillRect l="-354" r="-708" b="-560"/>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DCA1D610-C816-4C06-B0D2-BE4A5F51C3DF}"/>
              </a:ext>
            </a:extLst>
          </p:cNvPr>
          <p:cNvPicPr>
            <a:picLocks noChangeAspect="1"/>
          </p:cNvPicPr>
          <p:nvPr/>
        </p:nvPicPr>
        <p:blipFill>
          <a:blip r:embed="rId3"/>
          <a:stretch>
            <a:fillRect/>
          </a:stretch>
        </p:blipFill>
        <p:spPr>
          <a:xfrm>
            <a:off x="7762210" y="763399"/>
            <a:ext cx="4297311" cy="3441965"/>
          </a:xfrm>
          <a:prstGeom prst="rect">
            <a:avLst/>
          </a:prstGeom>
        </p:spPr>
      </p:pic>
    </p:spTree>
    <p:extLst>
      <p:ext uri="{BB962C8B-B14F-4D97-AF65-F5344CB8AC3E}">
        <p14:creationId xmlns:p14="http://schemas.microsoft.com/office/powerpoint/2010/main" val="37056571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2A29F-8940-40A4-BE5F-100B2F80850E}"/>
              </a:ext>
            </a:extLst>
          </p:cNvPr>
          <p:cNvSpPr>
            <a:spLocks noGrp="1"/>
          </p:cNvSpPr>
          <p:nvPr>
            <p:ph type="title"/>
          </p:nvPr>
        </p:nvSpPr>
        <p:spPr>
          <a:xfrm>
            <a:off x="706608" y="64317"/>
            <a:ext cx="10799589" cy="699082"/>
          </a:xfrm>
        </p:spPr>
        <p:txBody>
          <a:bodyPr>
            <a:normAutofit/>
          </a:bodyPr>
          <a:lstStyle/>
          <a:p>
            <a:r>
              <a:rPr lang="en-US" sz="2800" dirty="0"/>
              <a:t>Half-life (not the video game)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3F9FF2F-6DD7-4C93-9017-969C92460715}"/>
                  </a:ext>
                </a:extLst>
              </p:cNvPr>
              <p:cNvSpPr>
                <a:spLocks noGrp="1"/>
              </p:cNvSpPr>
              <p:nvPr>
                <p:ph idx="1"/>
              </p:nvPr>
            </p:nvSpPr>
            <p:spPr>
              <a:xfrm>
                <a:off x="685801" y="830510"/>
                <a:ext cx="10161164" cy="5444455"/>
              </a:xfrm>
            </p:spPr>
            <p:txBody>
              <a:bodyPr>
                <a:normAutofit/>
              </a:bodyPr>
              <a:lstStyle/>
              <a:p>
                <a:pPr>
                  <a:lnSpc>
                    <a:spcPct val="90000"/>
                  </a:lnSpc>
                </a:pPr>
                <a:r>
                  <a:rPr lang="en-US" sz="1500" dirty="0">
                    <a:sym typeface="Wingdings" panose="05000000000000000000" pitchFamily="2" charset="2"/>
                  </a:rPr>
                  <a:t>Units of radioactivity: </a:t>
                </a:r>
              </a:p>
              <a:p>
                <a:pPr lvl="1">
                  <a:lnSpc>
                    <a:spcPct val="90000"/>
                  </a:lnSpc>
                </a:pPr>
                <a:r>
                  <a:rPr lang="en-US" sz="1300" dirty="0">
                    <a:sym typeface="Wingdings" panose="05000000000000000000" pitchFamily="2" charset="2"/>
                  </a:rPr>
                  <a:t>Curies (Ci) = 3.7</a:t>
                </a:r>
                <a14:m>
                  <m:oMath xmlns:m="http://schemas.openxmlformats.org/officeDocument/2006/math">
                    <m:r>
                      <a:rPr lang="en-US" sz="1300" b="0" i="1" smtClean="0">
                        <a:latin typeface="Cambria Math" panose="02040503050406030204" pitchFamily="18" charset="0"/>
                        <a:sym typeface="Wingdings" panose="05000000000000000000" pitchFamily="2" charset="2"/>
                      </a:rPr>
                      <m:t>×</m:t>
                    </m:r>
                    <m:sSup>
                      <m:sSupPr>
                        <m:ctrlPr>
                          <a:rPr lang="en-US" sz="1300" b="0" i="1" smtClean="0">
                            <a:latin typeface="Cambria Math" panose="02040503050406030204" pitchFamily="18" charset="0"/>
                            <a:sym typeface="Wingdings" panose="05000000000000000000" pitchFamily="2" charset="2"/>
                          </a:rPr>
                        </m:ctrlPr>
                      </m:sSupPr>
                      <m:e>
                        <m:r>
                          <a:rPr lang="en-US" sz="1300" b="0" i="1" smtClean="0">
                            <a:latin typeface="Cambria Math" panose="02040503050406030204" pitchFamily="18" charset="0"/>
                            <a:sym typeface="Wingdings" panose="05000000000000000000" pitchFamily="2" charset="2"/>
                          </a:rPr>
                          <m:t>10</m:t>
                        </m:r>
                      </m:e>
                      <m:sup>
                        <m:r>
                          <a:rPr lang="en-US" sz="1300" b="0" i="1" smtClean="0">
                            <a:latin typeface="Cambria Math" panose="02040503050406030204" pitchFamily="18" charset="0"/>
                            <a:sym typeface="Wingdings" panose="05000000000000000000" pitchFamily="2" charset="2"/>
                          </a:rPr>
                          <m:t>10</m:t>
                        </m:r>
                      </m:sup>
                    </m:sSup>
                  </m:oMath>
                </a14:m>
                <a:r>
                  <a:rPr lang="en-US" sz="1300" dirty="0">
                    <a:sym typeface="Wingdings" panose="05000000000000000000" pitchFamily="2" charset="2"/>
                  </a:rPr>
                  <a:t> disintegrations per second. </a:t>
                </a:r>
              </a:p>
              <a:p>
                <a:pPr lvl="1">
                  <a:lnSpc>
                    <a:spcPct val="90000"/>
                  </a:lnSpc>
                </a:pPr>
                <a:r>
                  <a:rPr lang="en-US" sz="1300" dirty="0">
                    <a:sym typeface="Wingdings" panose="05000000000000000000" pitchFamily="2" charset="2"/>
                  </a:rPr>
                  <a:t>Becquerel (</a:t>
                </a:r>
                <a:r>
                  <a:rPr lang="en-US" sz="1300" dirty="0" err="1">
                    <a:sym typeface="Wingdings" panose="05000000000000000000" pitchFamily="2" charset="2"/>
                  </a:rPr>
                  <a:t>Bq</a:t>
                </a:r>
                <a:r>
                  <a:rPr lang="en-US" sz="1300" dirty="0">
                    <a:sym typeface="Wingdings" panose="05000000000000000000" pitchFamily="2" charset="2"/>
                  </a:rPr>
                  <a:t>) = 1 disintegration per second. </a:t>
                </a:r>
              </a:p>
              <a:p>
                <a:pPr>
                  <a:lnSpc>
                    <a:spcPct val="90000"/>
                  </a:lnSpc>
                </a:pPr>
                <a:r>
                  <a:rPr lang="en-US" sz="1500" dirty="0">
                    <a:sym typeface="Wingdings" panose="05000000000000000000" pitchFamily="2" charset="2"/>
                  </a:rPr>
                  <a:t>The time it takes for one-half of the radioactive nuclei to decay. </a:t>
                </a:r>
              </a:p>
              <a:p>
                <a:pPr>
                  <a:lnSpc>
                    <a:spcPct val="90000"/>
                  </a:lnSpc>
                </a:pPr>
                <a:r>
                  <a:rPr lang="en-US" sz="1500" dirty="0">
                    <a:sym typeface="Wingdings" panose="05000000000000000000" pitchFamily="2" charset="2"/>
                  </a:rPr>
                  <a:t>Okay problem for class…lets think about how we would calculate half life of nuclei with decay constant </a:t>
                </a:r>
                <a14:m>
                  <m:oMath xmlns:m="http://schemas.openxmlformats.org/officeDocument/2006/math">
                    <m:r>
                      <a:rPr lang="en-US" sz="1500" b="0" i="1" smtClean="0">
                        <a:latin typeface="Cambria Math" panose="02040503050406030204" pitchFamily="18" charset="0"/>
                        <a:sym typeface="Wingdings" panose="05000000000000000000" pitchFamily="2" charset="2"/>
                      </a:rPr>
                      <m:t>𝜆</m:t>
                    </m:r>
                  </m:oMath>
                </a14:m>
                <a:r>
                  <a:rPr lang="en-US" sz="1500" dirty="0">
                    <a:sym typeface="Wingdings" panose="05000000000000000000" pitchFamily="2" charset="2"/>
                  </a:rPr>
                  <a:t>.</a:t>
                </a:r>
              </a:p>
              <a:p>
                <a:pPr lvl="1">
                  <a:lnSpc>
                    <a:spcPct val="90000"/>
                  </a:lnSpc>
                </a:pPr>
                <a:r>
                  <a:rPr lang="en-US" sz="1300" dirty="0">
                    <a:sym typeface="Wingdings" panose="05000000000000000000" pitchFamily="2" charset="2"/>
                  </a:rPr>
                  <a:t>We want to go from N to </a:t>
                </a:r>
                <a14:m>
                  <m:oMath xmlns:m="http://schemas.openxmlformats.org/officeDocument/2006/math">
                    <m:f>
                      <m:fPr>
                        <m:ctrlPr>
                          <a:rPr lang="en-US" sz="1300" b="0" i="1" smtClean="0">
                            <a:latin typeface="Cambria Math" panose="02040503050406030204" pitchFamily="18" charset="0"/>
                            <a:sym typeface="Wingdings" panose="05000000000000000000" pitchFamily="2" charset="2"/>
                          </a:rPr>
                        </m:ctrlPr>
                      </m:fPr>
                      <m:num>
                        <m:r>
                          <a:rPr lang="en-US" sz="1300" b="0" i="1" smtClean="0">
                            <a:latin typeface="Cambria Math" panose="02040503050406030204" pitchFamily="18" charset="0"/>
                            <a:sym typeface="Wingdings" panose="05000000000000000000" pitchFamily="2" charset="2"/>
                          </a:rPr>
                          <m:t>𝑁</m:t>
                        </m:r>
                      </m:num>
                      <m:den>
                        <m:r>
                          <a:rPr lang="en-US" sz="1300" b="0" i="1" smtClean="0">
                            <a:latin typeface="Cambria Math" panose="02040503050406030204" pitchFamily="18" charset="0"/>
                            <a:sym typeface="Wingdings" panose="05000000000000000000" pitchFamily="2" charset="2"/>
                          </a:rPr>
                          <m:t>2</m:t>
                        </m:r>
                      </m:den>
                    </m:f>
                  </m:oMath>
                </a14:m>
                <a:r>
                  <a:rPr lang="en-US" sz="1300" dirty="0">
                    <a:sym typeface="Wingdings" panose="05000000000000000000" pitchFamily="2" charset="2"/>
                  </a:rPr>
                  <a:t> and our decay constant is </a:t>
                </a:r>
                <a14:m>
                  <m:oMath xmlns:m="http://schemas.openxmlformats.org/officeDocument/2006/math">
                    <m:r>
                      <a:rPr lang="en-US" sz="1300" b="0" i="1" smtClean="0">
                        <a:latin typeface="Cambria Math" panose="02040503050406030204" pitchFamily="18" charset="0"/>
                        <a:sym typeface="Wingdings" panose="05000000000000000000" pitchFamily="2" charset="2"/>
                      </a:rPr>
                      <m:t>𝜆</m:t>
                    </m:r>
                    <m:r>
                      <a:rPr lang="en-US" sz="1300" b="0" i="1" smtClean="0">
                        <a:latin typeface="Cambria Math" panose="02040503050406030204" pitchFamily="18" charset="0"/>
                        <a:sym typeface="Wingdings" panose="05000000000000000000" pitchFamily="2" charset="2"/>
                      </a:rPr>
                      <m:t>. </m:t>
                    </m:r>
                  </m:oMath>
                </a14:m>
                <a:endParaRPr lang="en-US" sz="1300" dirty="0">
                  <a:sym typeface="Wingdings" panose="05000000000000000000" pitchFamily="2" charset="2"/>
                </a:endParaRPr>
              </a:p>
              <a:p>
                <a:pPr marL="457200" lvl="1" indent="0">
                  <a:lnSpc>
                    <a:spcPct val="90000"/>
                  </a:lnSpc>
                  <a:buNone/>
                </a:pPr>
                <a:r>
                  <a:rPr lang="en-US" sz="1300" dirty="0">
                    <a:sym typeface="Wingdings" panose="05000000000000000000" pitchFamily="2" charset="2"/>
                  </a:rPr>
                  <a:t>Then </a:t>
                </a:r>
                <a14:m>
                  <m:oMath xmlns:m="http://schemas.openxmlformats.org/officeDocument/2006/math">
                    <m:sSub>
                      <m:sSubPr>
                        <m:ctrlPr>
                          <a:rPr lang="en-US" sz="1300" b="0" i="1" smtClean="0">
                            <a:latin typeface="Cambria Math" panose="02040503050406030204" pitchFamily="18" charset="0"/>
                            <a:sym typeface="Wingdings" panose="05000000000000000000" pitchFamily="2" charset="2"/>
                          </a:rPr>
                        </m:ctrlPr>
                      </m:sSubPr>
                      <m:e>
                        <m:r>
                          <a:rPr lang="en-US" sz="1300" b="0" i="1" smtClean="0">
                            <a:latin typeface="Cambria Math" panose="02040503050406030204" pitchFamily="18" charset="0"/>
                            <a:sym typeface="Wingdings" panose="05000000000000000000" pitchFamily="2" charset="2"/>
                          </a:rPr>
                          <m:t>𝑁</m:t>
                        </m:r>
                      </m:e>
                      <m:sub>
                        <m:r>
                          <a:rPr lang="en-US" sz="1300" b="0" i="1" smtClean="0">
                            <a:latin typeface="Cambria Math" panose="02040503050406030204" pitchFamily="18" charset="0"/>
                            <a:sym typeface="Wingdings" panose="05000000000000000000" pitchFamily="2" charset="2"/>
                          </a:rPr>
                          <m:t>0</m:t>
                        </m:r>
                      </m:sub>
                    </m:sSub>
                    <m:r>
                      <a:rPr lang="en-US" sz="1300" b="0" i="0" smtClean="0">
                        <a:latin typeface="Cambria Math" panose="02040503050406030204" pitchFamily="18" charset="0"/>
                        <a:sym typeface="Wingdings" panose="05000000000000000000" pitchFamily="2" charset="2"/>
                      </a:rPr>
                      <m:t>=</m:t>
                    </m:r>
                    <m:r>
                      <a:rPr lang="en-US" sz="1300" b="0" i="1" smtClean="0">
                        <a:latin typeface="Cambria Math" panose="02040503050406030204" pitchFamily="18" charset="0"/>
                        <a:sym typeface="Wingdings" panose="05000000000000000000" pitchFamily="2" charset="2"/>
                      </a:rPr>
                      <m:t>𝑁</m:t>
                    </m:r>
                  </m:oMath>
                </a14:m>
                <a:r>
                  <a:rPr lang="en-US" sz="1300" dirty="0">
                    <a:sym typeface="Wingdings" panose="05000000000000000000" pitchFamily="2" charset="2"/>
                  </a:rPr>
                  <a:t>, </a:t>
                </a:r>
                <a14:m>
                  <m:oMath xmlns:m="http://schemas.openxmlformats.org/officeDocument/2006/math">
                    <m:sSub>
                      <m:sSubPr>
                        <m:ctrlPr>
                          <a:rPr lang="en-US" sz="1300" b="0" i="1" smtClean="0">
                            <a:latin typeface="Cambria Math" panose="02040503050406030204" pitchFamily="18" charset="0"/>
                            <a:sym typeface="Wingdings" panose="05000000000000000000" pitchFamily="2" charset="2"/>
                          </a:rPr>
                        </m:ctrlPr>
                      </m:sSubPr>
                      <m:e>
                        <m:r>
                          <a:rPr lang="en-US" sz="1300" b="0" i="1" smtClean="0">
                            <a:latin typeface="Cambria Math" panose="02040503050406030204" pitchFamily="18" charset="0"/>
                            <a:sym typeface="Wingdings" panose="05000000000000000000" pitchFamily="2" charset="2"/>
                          </a:rPr>
                          <m:t>𝑁</m:t>
                        </m:r>
                      </m:e>
                      <m:sub>
                        <m:r>
                          <a:rPr lang="en-US" sz="1300" b="0" i="1" smtClean="0">
                            <a:latin typeface="Cambria Math" panose="02040503050406030204" pitchFamily="18" charset="0"/>
                            <a:sym typeface="Wingdings" panose="05000000000000000000" pitchFamily="2" charset="2"/>
                          </a:rPr>
                          <m:t>𝑡</m:t>
                        </m:r>
                      </m:sub>
                    </m:sSub>
                    <m:r>
                      <a:rPr lang="en-US" sz="1300" b="0" i="1" smtClean="0">
                        <a:latin typeface="Cambria Math" panose="02040503050406030204" pitchFamily="18" charset="0"/>
                        <a:sym typeface="Wingdings" panose="05000000000000000000" pitchFamily="2" charset="2"/>
                      </a:rPr>
                      <m:t>=</m:t>
                    </m:r>
                    <m:f>
                      <m:fPr>
                        <m:ctrlPr>
                          <a:rPr lang="en-US" sz="1300" b="0" i="1" smtClean="0">
                            <a:latin typeface="Cambria Math" panose="02040503050406030204" pitchFamily="18" charset="0"/>
                            <a:sym typeface="Wingdings" panose="05000000000000000000" pitchFamily="2" charset="2"/>
                          </a:rPr>
                        </m:ctrlPr>
                      </m:fPr>
                      <m:num>
                        <m:r>
                          <a:rPr lang="en-US" sz="1300" b="0" i="1" smtClean="0">
                            <a:latin typeface="Cambria Math" panose="02040503050406030204" pitchFamily="18" charset="0"/>
                            <a:sym typeface="Wingdings" panose="05000000000000000000" pitchFamily="2" charset="2"/>
                          </a:rPr>
                          <m:t>𝑁</m:t>
                        </m:r>
                      </m:num>
                      <m:den>
                        <m:r>
                          <a:rPr lang="en-US" sz="1300" b="0" i="1" smtClean="0">
                            <a:latin typeface="Cambria Math" panose="02040503050406030204" pitchFamily="18" charset="0"/>
                            <a:sym typeface="Wingdings" panose="05000000000000000000" pitchFamily="2" charset="2"/>
                          </a:rPr>
                          <m:t>2</m:t>
                        </m:r>
                      </m:den>
                    </m:f>
                  </m:oMath>
                </a14:m>
                <a:r>
                  <a:rPr lang="en-US" sz="1300" dirty="0">
                    <a:sym typeface="Wingdings" panose="05000000000000000000" pitchFamily="2" charset="2"/>
                  </a:rPr>
                  <a:t>. </a:t>
                </a:r>
              </a:p>
              <a:p>
                <a:pPr lvl="1">
                  <a:lnSpc>
                    <a:spcPct val="90000"/>
                  </a:lnSpc>
                </a:pPr>
                <a:r>
                  <a:rPr lang="en-US" sz="1300" dirty="0">
                    <a:sym typeface="Wingdings" panose="05000000000000000000" pitchFamily="2" charset="2"/>
                  </a:rPr>
                  <a:t>Using decay law, </a:t>
                </a:r>
              </a:p>
              <a:p>
                <a:pPr marL="457200" lvl="1" indent="0">
                  <a:lnSpc>
                    <a:spcPct val="90000"/>
                  </a:lnSpc>
                  <a:buNone/>
                </a:pPr>
                <a14:m>
                  <m:oMathPara xmlns:m="http://schemas.openxmlformats.org/officeDocument/2006/math">
                    <m:oMathParaPr>
                      <m:jc m:val="centerGroup"/>
                    </m:oMathParaPr>
                    <m:oMath xmlns:m="http://schemas.openxmlformats.org/officeDocument/2006/math">
                      <m:sSub>
                        <m:sSubPr>
                          <m:ctrlPr>
                            <a:rPr lang="en-US" sz="1400" i="1">
                              <a:latin typeface="Cambria Math" panose="02040503050406030204" pitchFamily="18" charset="0"/>
                              <a:sym typeface="Wingdings" panose="05000000000000000000" pitchFamily="2" charset="2"/>
                            </a:rPr>
                          </m:ctrlPr>
                        </m:sSubPr>
                        <m:e>
                          <m:r>
                            <a:rPr lang="en-US" sz="1400" i="1">
                              <a:latin typeface="Cambria Math" panose="02040503050406030204" pitchFamily="18" charset="0"/>
                              <a:sym typeface="Wingdings" panose="05000000000000000000" pitchFamily="2" charset="2"/>
                            </a:rPr>
                            <m:t>𝑁</m:t>
                          </m:r>
                        </m:e>
                        <m:sub>
                          <m:r>
                            <a:rPr lang="en-US" sz="1400" i="1">
                              <a:latin typeface="Cambria Math" panose="02040503050406030204" pitchFamily="18" charset="0"/>
                              <a:sym typeface="Wingdings" panose="05000000000000000000" pitchFamily="2" charset="2"/>
                            </a:rPr>
                            <m:t>𝑡</m:t>
                          </m:r>
                        </m:sub>
                      </m:sSub>
                      <m:r>
                        <a:rPr lang="en-US" sz="1400" i="1">
                          <a:latin typeface="Cambria Math" panose="02040503050406030204" pitchFamily="18" charset="0"/>
                          <a:sym typeface="Wingdings" panose="05000000000000000000" pitchFamily="2" charset="2"/>
                        </a:rPr>
                        <m:t>=</m:t>
                      </m:r>
                      <m:sSub>
                        <m:sSubPr>
                          <m:ctrlPr>
                            <a:rPr lang="en-US" sz="1400" i="1">
                              <a:latin typeface="Cambria Math" panose="02040503050406030204" pitchFamily="18" charset="0"/>
                              <a:sym typeface="Wingdings" panose="05000000000000000000" pitchFamily="2" charset="2"/>
                            </a:rPr>
                          </m:ctrlPr>
                        </m:sSubPr>
                        <m:e>
                          <m:r>
                            <a:rPr lang="en-US" sz="1400" i="1">
                              <a:latin typeface="Cambria Math" panose="02040503050406030204" pitchFamily="18" charset="0"/>
                              <a:sym typeface="Wingdings" panose="05000000000000000000" pitchFamily="2" charset="2"/>
                            </a:rPr>
                            <m:t>𝑁</m:t>
                          </m:r>
                        </m:e>
                        <m:sub>
                          <m:r>
                            <a:rPr lang="en-US" sz="1400" i="1">
                              <a:latin typeface="Cambria Math" panose="02040503050406030204" pitchFamily="18" charset="0"/>
                              <a:sym typeface="Wingdings" panose="05000000000000000000" pitchFamily="2" charset="2"/>
                            </a:rPr>
                            <m:t>0</m:t>
                          </m:r>
                        </m:sub>
                      </m:sSub>
                      <m:sSup>
                        <m:sSupPr>
                          <m:ctrlPr>
                            <a:rPr lang="en-US" sz="1400" i="1">
                              <a:latin typeface="Cambria Math" panose="02040503050406030204" pitchFamily="18" charset="0"/>
                              <a:sym typeface="Wingdings" panose="05000000000000000000" pitchFamily="2" charset="2"/>
                            </a:rPr>
                          </m:ctrlPr>
                        </m:sSupPr>
                        <m:e>
                          <m:r>
                            <a:rPr lang="en-US" sz="1400" i="1">
                              <a:latin typeface="Cambria Math" panose="02040503050406030204" pitchFamily="18" charset="0"/>
                              <a:sym typeface="Wingdings" panose="05000000000000000000" pitchFamily="2" charset="2"/>
                            </a:rPr>
                            <m:t>𝑒</m:t>
                          </m:r>
                        </m:e>
                        <m:sup>
                          <m:r>
                            <a:rPr lang="en-US" sz="1400" i="1">
                              <a:latin typeface="Cambria Math" panose="02040503050406030204" pitchFamily="18" charset="0"/>
                              <a:sym typeface="Wingdings" panose="05000000000000000000" pitchFamily="2" charset="2"/>
                            </a:rPr>
                            <m:t>−</m:t>
                          </m:r>
                          <m:r>
                            <a:rPr lang="en-US" sz="1400" i="1">
                              <a:latin typeface="Cambria Math" panose="02040503050406030204" pitchFamily="18" charset="0"/>
                              <a:sym typeface="Wingdings" panose="05000000000000000000" pitchFamily="2" charset="2"/>
                            </a:rPr>
                            <m:t>𝜆</m:t>
                          </m:r>
                          <m:r>
                            <a:rPr lang="en-US" sz="1400" i="1">
                              <a:latin typeface="Cambria Math" panose="02040503050406030204" pitchFamily="18" charset="0"/>
                              <a:sym typeface="Wingdings" panose="05000000000000000000" pitchFamily="2" charset="2"/>
                            </a:rPr>
                            <m:t>𝑡</m:t>
                          </m:r>
                        </m:sup>
                      </m:sSup>
                      <m:r>
                        <a:rPr lang="en-US" sz="1400" b="0" i="1" smtClean="0">
                          <a:latin typeface="Cambria Math" panose="02040503050406030204" pitchFamily="18" charset="0"/>
                          <a:sym typeface="Wingdings" panose="05000000000000000000" pitchFamily="2" charset="2"/>
                        </a:rPr>
                        <m:t> </m:t>
                      </m:r>
                    </m:oMath>
                  </m:oMathPara>
                </a14:m>
                <a:endParaRPr lang="en-US" sz="1400" b="0" i="1" dirty="0">
                  <a:latin typeface="Cambria Math" panose="02040503050406030204" pitchFamily="18" charset="0"/>
                  <a:sym typeface="Wingdings" panose="05000000000000000000" pitchFamily="2" charset="2"/>
                </a:endParaRPr>
              </a:p>
              <a:p>
                <a:pPr marL="457200" lvl="1" indent="0">
                  <a:lnSpc>
                    <a:spcPct val="90000"/>
                  </a:lnSpc>
                  <a:buNone/>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sym typeface="Wingdings" panose="05000000000000000000" pitchFamily="2" charset="2"/>
                        </a:rPr>
                        <m:t>→</m:t>
                      </m:r>
                      <m:f>
                        <m:fPr>
                          <m:ctrlPr>
                            <a:rPr lang="en-US" sz="1400" b="0" i="1" smtClean="0">
                              <a:latin typeface="Cambria Math" panose="02040503050406030204" pitchFamily="18" charset="0"/>
                              <a:sym typeface="Wingdings" panose="05000000000000000000" pitchFamily="2" charset="2"/>
                            </a:rPr>
                          </m:ctrlPr>
                        </m:fPr>
                        <m:num>
                          <m:r>
                            <a:rPr lang="en-US" sz="1400" b="0" i="1" smtClean="0">
                              <a:latin typeface="Cambria Math" panose="02040503050406030204" pitchFamily="18" charset="0"/>
                              <a:sym typeface="Wingdings" panose="05000000000000000000" pitchFamily="2" charset="2"/>
                            </a:rPr>
                            <m:t>𝑁</m:t>
                          </m:r>
                        </m:num>
                        <m:den>
                          <m:r>
                            <a:rPr lang="en-US" sz="1400" b="0" i="1" smtClean="0">
                              <a:latin typeface="Cambria Math" panose="02040503050406030204" pitchFamily="18" charset="0"/>
                              <a:sym typeface="Wingdings" panose="05000000000000000000" pitchFamily="2" charset="2"/>
                            </a:rPr>
                            <m:t>2</m:t>
                          </m:r>
                        </m:den>
                      </m:f>
                      <m:r>
                        <a:rPr lang="en-US" sz="1400" b="0" i="1" smtClean="0">
                          <a:latin typeface="Cambria Math" panose="02040503050406030204" pitchFamily="18" charset="0"/>
                          <a:sym typeface="Wingdings" panose="05000000000000000000" pitchFamily="2" charset="2"/>
                        </a:rPr>
                        <m:t>=</m:t>
                      </m:r>
                      <m:r>
                        <a:rPr lang="en-US" sz="1400" b="0" i="1" smtClean="0">
                          <a:latin typeface="Cambria Math" panose="02040503050406030204" pitchFamily="18" charset="0"/>
                          <a:sym typeface="Wingdings" panose="05000000000000000000" pitchFamily="2" charset="2"/>
                        </a:rPr>
                        <m:t>𝑁</m:t>
                      </m:r>
                      <m:r>
                        <a:rPr lang="en-US" sz="1400" b="0" i="1" smtClean="0">
                          <a:latin typeface="Cambria Math" panose="02040503050406030204" pitchFamily="18" charset="0"/>
                          <a:sym typeface="Wingdings" panose="05000000000000000000" pitchFamily="2" charset="2"/>
                        </a:rPr>
                        <m:t> </m:t>
                      </m:r>
                      <m:sSup>
                        <m:sSupPr>
                          <m:ctrlPr>
                            <a:rPr lang="en-US" sz="1400" b="0" i="1" smtClean="0">
                              <a:latin typeface="Cambria Math" panose="02040503050406030204" pitchFamily="18" charset="0"/>
                              <a:sym typeface="Wingdings" panose="05000000000000000000" pitchFamily="2" charset="2"/>
                            </a:rPr>
                          </m:ctrlPr>
                        </m:sSupPr>
                        <m:e>
                          <m:r>
                            <a:rPr lang="en-US" sz="1400" b="0" i="1" smtClean="0">
                              <a:latin typeface="Cambria Math" panose="02040503050406030204" pitchFamily="18" charset="0"/>
                              <a:sym typeface="Wingdings" panose="05000000000000000000" pitchFamily="2" charset="2"/>
                            </a:rPr>
                            <m:t>𝑒</m:t>
                          </m:r>
                        </m:e>
                        <m:sup>
                          <m:r>
                            <a:rPr lang="en-US" sz="1400" b="0" i="1" smtClean="0">
                              <a:latin typeface="Cambria Math" panose="02040503050406030204" pitchFamily="18" charset="0"/>
                              <a:sym typeface="Wingdings" panose="05000000000000000000" pitchFamily="2" charset="2"/>
                            </a:rPr>
                            <m:t>−</m:t>
                          </m:r>
                          <m:r>
                            <a:rPr lang="en-US" sz="1400" b="0" i="1" smtClean="0">
                              <a:latin typeface="Cambria Math" panose="02040503050406030204" pitchFamily="18" charset="0"/>
                              <a:sym typeface="Wingdings" panose="05000000000000000000" pitchFamily="2" charset="2"/>
                            </a:rPr>
                            <m:t>𝜆</m:t>
                          </m:r>
                          <m:sSub>
                            <m:sSubPr>
                              <m:ctrlPr>
                                <a:rPr lang="en-US" sz="1400" b="0" i="1" smtClean="0">
                                  <a:latin typeface="Cambria Math" panose="02040503050406030204" pitchFamily="18" charset="0"/>
                                  <a:sym typeface="Wingdings" panose="05000000000000000000" pitchFamily="2" charset="2"/>
                                </a:rPr>
                              </m:ctrlPr>
                            </m:sSubPr>
                            <m:e>
                              <m:r>
                                <a:rPr lang="en-US" sz="1400" b="0" i="1" smtClean="0">
                                  <a:latin typeface="Cambria Math" panose="02040503050406030204" pitchFamily="18" charset="0"/>
                                  <a:sym typeface="Wingdings" panose="05000000000000000000" pitchFamily="2" charset="2"/>
                                </a:rPr>
                                <m:t>𝑡</m:t>
                              </m:r>
                            </m:e>
                            <m:sub>
                              <m:f>
                                <m:fPr>
                                  <m:ctrlPr>
                                    <a:rPr lang="en-US" sz="1400" b="0" i="1" smtClean="0">
                                      <a:latin typeface="Cambria Math" panose="02040503050406030204" pitchFamily="18" charset="0"/>
                                      <a:sym typeface="Wingdings" panose="05000000000000000000" pitchFamily="2" charset="2"/>
                                    </a:rPr>
                                  </m:ctrlPr>
                                </m:fPr>
                                <m:num>
                                  <m:r>
                                    <a:rPr lang="en-US" sz="1400" b="0" i="1" smtClean="0">
                                      <a:latin typeface="Cambria Math" panose="02040503050406030204" pitchFamily="18" charset="0"/>
                                      <a:sym typeface="Wingdings" panose="05000000000000000000" pitchFamily="2" charset="2"/>
                                    </a:rPr>
                                    <m:t>1</m:t>
                                  </m:r>
                                </m:num>
                                <m:den>
                                  <m:r>
                                    <a:rPr lang="en-US" sz="1400" b="0" i="1" smtClean="0">
                                      <a:latin typeface="Cambria Math" panose="02040503050406030204" pitchFamily="18" charset="0"/>
                                      <a:sym typeface="Wingdings" panose="05000000000000000000" pitchFamily="2" charset="2"/>
                                    </a:rPr>
                                    <m:t>2</m:t>
                                  </m:r>
                                </m:den>
                              </m:f>
                            </m:sub>
                          </m:sSub>
                        </m:sup>
                      </m:sSup>
                    </m:oMath>
                  </m:oMathPara>
                </a14:m>
                <a:endParaRPr lang="en-US" sz="1400" b="0" i="1" dirty="0">
                  <a:latin typeface="Cambria Math" panose="02040503050406030204" pitchFamily="18" charset="0"/>
                  <a:sym typeface="Wingdings" panose="05000000000000000000" pitchFamily="2" charset="2"/>
                </a:endParaRPr>
              </a:p>
              <a:p>
                <a:pPr marL="457200" lvl="1" indent="0">
                  <a:lnSpc>
                    <a:spcPct val="90000"/>
                  </a:lnSpc>
                  <a:buNone/>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sym typeface="Wingdings" panose="05000000000000000000" pitchFamily="2" charset="2"/>
                        </a:rPr>
                        <m:t>→</m:t>
                      </m:r>
                      <m:func>
                        <m:funcPr>
                          <m:ctrlPr>
                            <a:rPr lang="en-US" sz="1400" b="0" i="1" smtClean="0">
                              <a:latin typeface="Cambria Math" panose="02040503050406030204" pitchFamily="18" charset="0"/>
                              <a:sym typeface="Wingdings" panose="05000000000000000000" pitchFamily="2" charset="2"/>
                            </a:rPr>
                          </m:ctrlPr>
                        </m:funcPr>
                        <m:fName>
                          <m:r>
                            <m:rPr>
                              <m:sty m:val="p"/>
                            </m:rPr>
                            <a:rPr lang="en-US" sz="1400" b="0" i="0" smtClean="0">
                              <a:latin typeface="Cambria Math" panose="02040503050406030204" pitchFamily="18" charset="0"/>
                              <a:sym typeface="Wingdings" panose="05000000000000000000" pitchFamily="2" charset="2"/>
                            </a:rPr>
                            <m:t>ln</m:t>
                          </m:r>
                        </m:fName>
                        <m:e>
                          <m:d>
                            <m:dPr>
                              <m:ctrlPr>
                                <a:rPr lang="en-US" sz="1400" b="0" i="1" smtClean="0">
                                  <a:latin typeface="Cambria Math" panose="02040503050406030204" pitchFamily="18" charset="0"/>
                                  <a:sym typeface="Wingdings" panose="05000000000000000000" pitchFamily="2" charset="2"/>
                                </a:rPr>
                              </m:ctrlPr>
                            </m:dPr>
                            <m:e>
                              <m:f>
                                <m:fPr>
                                  <m:ctrlPr>
                                    <a:rPr lang="en-US" sz="1400" b="0" i="1" smtClean="0">
                                      <a:latin typeface="Cambria Math" panose="02040503050406030204" pitchFamily="18" charset="0"/>
                                      <a:sym typeface="Wingdings" panose="05000000000000000000" pitchFamily="2" charset="2"/>
                                    </a:rPr>
                                  </m:ctrlPr>
                                </m:fPr>
                                <m:num>
                                  <m:r>
                                    <a:rPr lang="en-US" sz="1400" b="0" i="1" smtClean="0">
                                      <a:latin typeface="Cambria Math" panose="02040503050406030204" pitchFamily="18" charset="0"/>
                                      <a:sym typeface="Wingdings" panose="05000000000000000000" pitchFamily="2" charset="2"/>
                                    </a:rPr>
                                    <m:t>1</m:t>
                                  </m:r>
                                </m:num>
                                <m:den>
                                  <m:r>
                                    <a:rPr lang="en-US" sz="1400" b="0" i="1" smtClean="0">
                                      <a:latin typeface="Cambria Math" panose="02040503050406030204" pitchFamily="18" charset="0"/>
                                      <a:sym typeface="Wingdings" panose="05000000000000000000" pitchFamily="2" charset="2"/>
                                    </a:rPr>
                                    <m:t>2</m:t>
                                  </m:r>
                                </m:den>
                              </m:f>
                            </m:e>
                          </m:d>
                        </m:e>
                      </m:func>
                      <m:r>
                        <a:rPr lang="en-US" sz="1400" b="0" i="1" smtClean="0">
                          <a:latin typeface="Cambria Math" panose="02040503050406030204" pitchFamily="18" charset="0"/>
                          <a:sym typeface="Wingdings" panose="05000000000000000000" pitchFamily="2" charset="2"/>
                        </a:rPr>
                        <m:t>=−</m:t>
                      </m:r>
                      <m:r>
                        <a:rPr lang="en-US" sz="1400" b="0" i="1" smtClean="0">
                          <a:latin typeface="Cambria Math" panose="02040503050406030204" pitchFamily="18" charset="0"/>
                          <a:sym typeface="Wingdings" panose="05000000000000000000" pitchFamily="2" charset="2"/>
                        </a:rPr>
                        <m:t>𝜆</m:t>
                      </m:r>
                      <m:sSub>
                        <m:sSubPr>
                          <m:ctrlPr>
                            <a:rPr lang="en-US" sz="1400" i="1">
                              <a:latin typeface="Cambria Math" panose="02040503050406030204" pitchFamily="18" charset="0"/>
                              <a:sym typeface="Wingdings" panose="05000000000000000000" pitchFamily="2" charset="2"/>
                            </a:rPr>
                          </m:ctrlPr>
                        </m:sSubPr>
                        <m:e>
                          <m:r>
                            <a:rPr lang="en-US" sz="1400" i="1">
                              <a:latin typeface="Cambria Math" panose="02040503050406030204" pitchFamily="18" charset="0"/>
                              <a:sym typeface="Wingdings" panose="05000000000000000000" pitchFamily="2" charset="2"/>
                            </a:rPr>
                            <m:t>𝑡</m:t>
                          </m:r>
                        </m:e>
                        <m:sub>
                          <m:f>
                            <m:fPr>
                              <m:ctrlPr>
                                <a:rPr lang="en-US" sz="1400" i="1">
                                  <a:latin typeface="Cambria Math" panose="02040503050406030204" pitchFamily="18" charset="0"/>
                                  <a:sym typeface="Wingdings" panose="05000000000000000000" pitchFamily="2" charset="2"/>
                                </a:rPr>
                              </m:ctrlPr>
                            </m:fPr>
                            <m:num>
                              <m:r>
                                <a:rPr lang="en-US" sz="1400" i="1">
                                  <a:latin typeface="Cambria Math" panose="02040503050406030204" pitchFamily="18" charset="0"/>
                                  <a:sym typeface="Wingdings" panose="05000000000000000000" pitchFamily="2" charset="2"/>
                                </a:rPr>
                                <m:t>1</m:t>
                              </m:r>
                            </m:num>
                            <m:den>
                              <m:r>
                                <a:rPr lang="en-US" sz="1400" i="1">
                                  <a:latin typeface="Cambria Math" panose="02040503050406030204" pitchFamily="18" charset="0"/>
                                  <a:sym typeface="Wingdings" panose="05000000000000000000" pitchFamily="2" charset="2"/>
                                </a:rPr>
                                <m:t>2</m:t>
                              </m:r>
                            </m:den>
                          </m:f>
                        </m:sub>
                      </m:sSub>
                    </m:oMath>
                  </m:oMathPara>
                </a14:m>
                <a:endParaRPr lang="en-US" sz="1400" i="1" dirty="0">
                  <a:latin typeface="Cambria Math" panose="02040503050406030204" pitchFamily="18" charset="0"/>
                  <a:sym typeface="Wingdings" panose="05000000000000000000" pitchFamily="2" charset="2"/>
                </a:endParaRPr>
              </a:p>
              <a:p>
                <a:pPr marL="457200" lvl="1" indent="0">
                  <a:lnSpc>
                    <a:spcPct val="90000"/>
                  </a:lnSpc>
                  <a:buNone/>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sym typeface="Wingdings" panose="05000000000000000000" pitchFamily="2" charset="2"/>
                        </a:rPr>
                        <m:t>→−0.693 =−</m:t>
                      </m:r>
                      <m:r>
                        <a:rPr lang="en-US" sz="1400" b="0" i="1" smtClean="0">
                          <a:latin typeface="Cambria Math" panose="02040503050406030204" pitchFamily="18" charset="0"/>
                          <a:sym typeface="Wingdings" panose="05000000000000000000" pitchFamily="2" charset="2"/>
                        </a:rPr>
                        <m:t>𝜆</m:t>
                      </m:r>
                      <m:sSub>
                        <m:sSubPr>
                          <m:ctrlPr>
                            <a:rPr lang="en-US" sz="1400" i="1">
                              <a:latin typeface="Cambria Math" panose="02040503050406030204" pitchFamily="18" charset="0"/>
                              <a:sym typeface="Wingdings" panose="05000000000000000000" pitchFamily="2" charset="2"/>
                            </a:rPr>
                          </m:ctrlPr>
                        </m:sSubPr>
                        <m:e>
                          <m:r>
                            <a:rPr lang="en-US" sz="1400" i="1">
                              <a:latin typeface="Cambria Math" panose="02040503050406030204" pitchFamily="18" charset="0"/>
                              <a:sym typeface="Wingdings" panose="05000000000000000000" pitchFamily="2" charset="2"/>
                            </a:rPr>
                            <m:t>𝑡</m:t>
                          </m:r>
                        </m:e>
                        <m:sub>
                          <m:f>
                            <m:fPr>
                              <m:ctrlPr>
                                <a:rPr lang="en-US" sz="1400" i="1">
                                  <a:latin typeface="Cambria Math" panose="02040503050406030204" pitchFamily="18" charset="0"/>
                                  <a:sym typeface="Wingdings" panose="05000000000000000000" pitchFamily="2" charset="2"/>
                                </a:rPr>
                              </m:ctrlPr>
                            </m:fPr>
                            <m:num>
                              <m:r>
                                <a:rPr lang="en-US" sz="1400" i="1">
                                  <a:latin typeface="Cambria Math" panose="02040503050406030204" pitchFamily="18" charset="0"/>
                                  <a:sym typeface="Wingdings" panose="05000000000000000000" pitchFamily="2" charset="2"/>
                                </a:rPr>
                                <m:t>1</m:t>
                              </m:r>
                            </m:num>
                            <m:den>
                              <m:r>
                                <a:rPr lang="en-US" sz="1400" i="1">
                                  <a:latin typeface="Cambria Math" panose="02040503050406030204" pitchFamily="18" charset="0"/>
                                  <a:sym typeface="Wingdings" panose="05000000000000000000" pitchFamily="2" charset="2"/>
                                </a:rPr>
                                <m:t>2</m:t>
                              </m:r>
                            </m:den>
                          </m:f>
                        </m:sub>
                      </m:sSub>
                    </m:oMath>
                  </m:oMathPara>
                </a14:m>
                <a:endParaRPr lang="en-US" sz="1400" i="1" dirty="0">
                  <a:latin typeface="Cambria Math" panose="02040503050406030204" pitchFamily="18" charset="0"/>
                  <a:sym typeface="Wingdings" panose="05000000000000000000" pitchFamily="2" charset="2"/>
                </a:endParaRPr>
              </a:p>
              <a:p>
                <a:pPr marL="457200" lvl="1" indent="0">
                  <a:lnSpc>
                    <a:spcPct val="90000"/>
                  </a:lnSpc>
                  <a:buNone/>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sym typeface="Wingdings" panose="05000000000000000000" pitchFamily="2" charset="2"/>
                        </a:rPr>
                        <m:t>→</m:t>
                      </m:r>
                      <m:sSub>
                        <m:sSubPr>
                          <m:ctrlPr>
                            <a:rPr lang="en-US" sz="1400" b="1" i="1">
                              <a:latin typeface="Cambria Math" panose="02040503050406030204" pitchFamily="18" charset="0"/>
                              <a:sym typeface="Wingdings" panose="05000000000000000000" pitchFamily="2" charset="2"/>
                            </a:rPr>
                          </m:ctrlPr>
                        </m:sSubPr>
                        <m:e>
                          <m:r>
                            <a:rPr lang="en-US" sz="1400" b="1" i="1">
                              <a:latin typeface="Cambria Math" panose="02040503050406030204" pitchFamily="18" charset="0"/>
                              <a:sym typeface="Wingdings" panose="05000000000000000000" pitchFamily="2" charset="2"/>
                            </a:rPr>
                            <m:t>𝒕</m:t>
                          </m:r>
                        </m:e>
                        <m:sub>
                          <m:f>
                            <m:fPr>
                              <m:ctrlPr>
                                <a:rPr lang="en-US" sz="1400" b="1" i="1">
                                  <a:latin typeface="Cambria Math" panose="02040503050406030204" pitchFamily="18" charset="0"/>
                                  <a:sym typeface="Wingdings" panose="05000000000000000000" pitchFamily="2" charset="2"/>
                                </a:rPr>
                              </m:ctrlPr>
                            </m:fPr>
                            <m:num>
                              <m:r>
                                <a:rPr lang="en-US" sz="1400" b="1" i="1">
                                  <a:latin typeface="Cambria Math" panose="02040503050406030204" pitchFamily="18" charset="0"/>
                                  <a:sym typeface="Wingdings" panose="05000000000000000000" pitchFamily="2" charset="2"/>
                                </a:rPr>
                                <m:t>𝟏</m:t>
                              </m:r>
                            </m:num>
                            <m:den>
                              <m:r>
                                <a:rPr lang="en-US" sz="1400" b="1" i="1">
                                  <a:latin typeface="Cambria Math" panose="02040503050406030204" pitchFamily="18" charset="0"/>
                                  <a:sym typeface="Wingdings" panose="05000000000000000000" pitchFamily="2" charset="2"/>
                                </a:rPr>
                                <m:t>𝟐</m:t>
                              </m:r>
                            </m:den>
                          </m:f>
                        </m:sub>
                      </m:sSub>
                      <m:r>
                        <a:rPr lang="en-US" sz="1400" b="1" i="1" smtClean="0">
                          <a:latin typeface="Cambria Math" panose="02040503050406030204" pitchFamily="18" charset="0"/>
                          <a:sym typeface="Wingdings" panose="05000000000000000000" pitchFamily="2" charset="2"/>
                        </a:rPr>
                        <m:t>=</m:t>
                      </m:r>
                      <m:f>
                        <m:fPr>
                          <m:ctrlPr>
                            <a:rPr lang="en-US" sz="1400" b="1" i="1" smtClean="0">
                              <a:latin typeface="Cambria Math" panose="02040503050406030204" pitchFamily="18" charset="0"/>
                              <a:sym typeface="Wingdings" panose="05000000000000000000" pitchFamily="2" charset="2"/>
                            </a:rPr>
                          </m:ctrlPr>
                        </m:fPr>
                        <m:num>
                          <m:r>
                            <a:rPr lang="en-US" sz="1400" b="1" i="1" smtClean="0">
                              <a:latin typeface="Cambria Math" panose="02040503050406030204" pitchFamily="18" charset="0"/>
                              <a:sym typeface="Wingdings" panose="05000000000000000000" pitchFamily="2" charset="2"/>
                            </a:rPr>
                            <m:t>𝟎</m:t>
                          </m:r>
                          <m:r>
                            <a:rPr lang="en-US" sz="1400" b="1" i="1" smtClean="0">
                              <a:latin typeface="Cambria Math" panose="02040503050406030204" pitchFamily="18" charset="0"/>
                              <a:sym typeface="Wingdings" panose="05000000000000000000" pitchFamily="2" charset="2"/>
                            </a:rPr>
                            <m:t>.</m:t>
                          </m:r>
                          <m:r>
                            <a:rPr lang="en-US" sz="1400" b="1" i="1" smtClean="0">
                              <a:latin typeface="Cambria Math" panose="02040503050406030204" pitchFamily="18" charset="0"/>
                              <a:sym typeface="Wingdings" panose="05000000000000000000" pitchFamily="2" charset="2"/>
                            </a:rPr>
                            <m:t>𝟔𝟗𝟑</m:t>
                          </m:r>
                        </m:num>
                        <m:den>
                          <m:r>
                            <a:rPr lang="en-US" sz="1400" b="1" i="1" smtClean="0">
                              <a:latin typeface="Cambria Math" panose="02040503050406030204" pitchFamily="18" charset="0"/>
                              <a:sym typeface="Wingdings" panose="05000000000000000000" pitchFamily="2" charset="2"/>
                            </a:rPr>
                            <m:t>𝝀</m:t>
                          </m:r>
                        </m:den>
                      </m:f>
                    </m:oMath>
                  </m:oMathPara>
                </a14:m>
                <a:endParaRPr lang="en-US" sz="1300" b="1" dirty="0">
                  <a:sym typeface="Wingdings" panose="05000000000000000000" pitchFamily="2" charset="2"/>
                </a:endParaRPr>
              </a:p>
            </p:txBody>
          </p:sp>
        </mc:Choice>
        <mc:Fallback xmlns="">
          <p:sp>
            <p:nvSpPr>
              <p:cNvPr id="3" name="Content Placeholder 2">
                <a:extLst>
                  <a:ext uri="{FF2B5EF4-FFF2-40B4-BE49-F238E27FC236}">
                    <a16:creationId xmlns:a16="http://schemas.microsoft.com/office/drawing/2014/main" id="{73F9FF2F-6DD7-4C93-9017-969C92460715}"/>
                  </a:ext>
                </a:extLst>
              </p:cNvPr>
              <p:cNvSpPr>
                <a:spLocks noGrp="1" noRot="1" noChangeAspect="1" noMove="1" noResize="1" noEditPoints="1" noAdjustHandles="1" noChangeArrowheads="1" noChangeShapeType="1" noTextEdit="1"/>
              </p:cNvSpPr>
              <p:nvPr>
                <p:ph idx="1"/>
              </p:nvPr>
            </p:nvSpPr>
            <p:spPr>
              <a:xfrm>
                <a:off x="685801" y="830510"/>
                <a:ext cx="10161164" cy="5444455"/>
              </a:xfrm>
              <a:blipFill>
                <a:blip r:embed="rId2"/>
                <a:stretch>
                  <a:fillRect l="-180"/>
                </a:stretch>
              </a:blipFill>
            </p:spPr>
            <p:txBody>
              <a:bodyPr/>
              <a:lstStyle/>
              <a:p>
                <a:r>
                  <a:rPr lang="en-US">
                    <a:noFill/>
                  </a:rPr>
                  <a:t> </a:t>
                </a:r>
              </a:p>
            </p:txBody>
          </p:sp>
        </mc:Fallback>
      </mc:AlternateContent>
    </p:spTree>
    <p:extLst>
      <p:ext uri="{BB962C8B-B14F-4D97-AF65-F5344CB8AC3E}">
        <p14:creationId xmlns:p14="http://schemas.microsoft.com/office/powerpoint/2010/main" val="133880392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2A29F-8940-40A4-BE5F-100B2F80850E}"/>
              </a:ext>
            </a:extLst>
          </p:cNvPr>
          <p:cNvSpPr>
            <a:spLocks noGrp="1"/>
          </p:cNvSpPr>
          <p:nvPr>
            <p:ph type="title"/>
          </p:nvPr>
        </p:nvSpPr>
        <p:spPr>
          <a:xfrm>
            <a:off x="706610" y="233494"/>
            <a:ext cx="10799589" cy="699082"/>
          </a:xfrm>
        </p:spPr>
        <p:txBody>
          <a:bodyPr>
            <a:noAutofit/>
          </a:bodyPr>
          <a:lstStyle/>
          <a:p>
            <a:r>
              <a:rPr lang="en-US" sz="2800" dirty="0"/>
              <a:t>All that Is fine but how do you calculate the number of atoms in the first place?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3F9FF2F-6DD7-4C93-9017-969C92460715}"/>
                  </a:ext>
                </a:extLst>
              </p:cNvPr>
              <p:cNvSpPr>
                <a:spLocks noGrp="1"/>
              </p:cNvSpPr>
              <p:nvPr>
                <p:ph idx="1"/>
              </p:nvPr>
            </p:nvSpPr>
            <p:spPr>
              <a:xfrm>
                <a:off x="685801" y="830510"/>
                <a:ext cx="10102441" cy="5444455"/>
              </a:xfrm>
            </p:spPr>
            <p:txBody>
              <a:bodyPr>
                <a:normAutofit/>
              </a:bodyPr>
              <a:lstStyle/>
              <a:p>
                <a:pPr>
                  <a:lnSpc>
                    <a:spcPct val="90000"/>
                  </a:lnSpc>
                </a:pPr>
                <a:r>
                  <a:rPr lang="en-US" sz="1500" dirty="0">
                    <a:sym typeface="Wingdings" panose="05000000000000000000" pitchFamily="2" charset="2"/>
                  </a:rPr>
                  <a:t>To calculate the number of atoms, we go back to Avogadro’s law and the definition of gram atomic weight. </a:t>
                </a:r>
              </a:p>
              <a:p>
                <a:pPr>
                  <a:lnSpc>
                    <a:spcPct val="90000"/>
                  </a:lnSpc>
                </a:pPr>
                <a:r>
                  <a:rPr lang="en-US" sz="1500" dirty="0">
                    <a:sym typeface="Wingdings" panose="05000000000000000000" pitchFamily="2" charset="2"/>
                  </a:rPr>
                  <a:t>Recall gram atomic weight is the weight in grams equal to the atomic weight. </a:t>
                </a:r>
              </a:p>
              <a:p>
                <a:pPr>
                  <a:lnSpc>
                    <a:spcPct val="90000"/>
                  </a:lnSpc>
                </a:pPr>
                <a:r>
                  <a:rPr lang="en-US" sz="1500" dirty="0">
                    <a:sym typeface="Wingdings" panose="05000000000000000000" pitchFamily="2" charset="2"/>
                  </a:rPr>
                  <a:t>Avogadro’s law states that the number of atoms in one gram atomic weight of any substance is a constant - </a:t>
                </a:r>
                <a14:m>
                  <m:oMath xmlns:m="http://schemas.openxmlformats.org/officeDocument/2006/math">
                    <m:sSub>
                      <m:sSubPr>
                        <m:ctrlPr>
                          <a:rPr lang="en-US" sz="1500" b="0" i="1" smtClean="0">
                            <a:latin typeface="Cambria Math" panose="02040503050406030204" pitchFamily="18" charset="0"/>
                            <a:sym typeface="Wingdings" panose="05000000000000000000" pitchFamily="2" charset="2"/>
                          </a:rPr>
                        </m:ctrlPr>
                      </m:sSubPr>
                      <m:e>
                        <m:r>
                          <a:rPr lang="en-US" sz="1500" b="0" i="1" smtClean="0">
                            <a:latin typeface="Cambria Math" panose="02040503050406030204" pitchFamily="18" charset="0"/>
                            <a:sym typeface="Wingdings" panose="05000000000000000000" pitchFamily="2" charset="2"/>
                          </a:rPr>
                          <m:t>𝑁</m:t>
                        </m:r>
                      </m:e>
                      <m:sub>
                        <m:r>
                          <a:rPr lang="en-US" sz="1500" b="0" i="1" smtClean="0">
                            <a:latin typeface="Cambria Math" panose="02040503050406030204" pitchFamily="18" charset="0"/>
                            <a:sym typeface="Wingdings" panose="05000000000000000000" pitchFamily="2" charset="2"/>
                          </a:rPr>
                          <m:t>𝐴</m:t>
                        </m:r>
                      </m:sub>
                    </m:sSub>
                    <m:r>
                      <a:rPr lang="en-US" sz="1500" b="0" i="1" smtClean="0">
                        <a:latin typeface="Cambria Math" panose="02040503050406030204" pitchFamily="18" charset="0"/>
                        <a:sym typeface="Wingdings" panose="05000000000000000000" pitchFamily="2" charset="2"/>
                      </a:rPr>
                      <m:t>=0.602×</m:t>
                    </m:r>
                    <m:sSup>
                      <m:sSupPr>
                        <m:ctrlPr>
                          <a:rPr lang="en-US" sz="1500" b="0" i="1" smtClean="0">
                            <a:latin typeface="Cambria Math" panose="02040503050406030204" pitchFamily="18" charset="0"/>
                            <a:sym typeface="Wingdings" panose="05000000000000000000" pitchFamily="2" charset="2"/>
                          </a:rPr>
                        </m:ctrlPr>
                      </m:sSupPr>
                      <m:e>
                        <m:r>
                          <a:rPr lang="en-US" sz="1500" b="0" i="1" smtClean="0">
                            <a:latin typeface="Cambria Math" panose="02040503050406030204" pitchFamily="18" charset="0"/>
                            <a:sym typeface="Wingdings" panose="05000000000000000000" pitchFamily="2" charset="2"/>
                          </a:rPr>
                          <m:t>10</m:t>
                        </m:r>
                      </m:e>
                      <m:sup>
                        <m:r>
                          <a:rPr lang="en-US" sz="1500" b="0" i="1" smtClean="0">
                            <a:latin typeface="Cambria Math" panose="02040503050406030204" pitchFamily="18" charset="0"/>
                            <a:sym typeface="Wingdings" panose="05000000000000000000" pitchFamily="2" charset="2"/>
                          </a:rPr>
                          <m:t>24</m:t>
                        </m:r>
                      </m:sup>
                    </m:sSup>
                  </m:oMath>
                </a14:m>
                <a:endParaRPr lang="en-US" sz="1500" dirty="0">
                  <a:sym typeface="Wingdings" panose="05000000000000000000" pitchFamily="2" charset="2"/>
                </a:endParaRPr>
              </a:p>
              <a:p>
                <a:pPr>
                  <a:lnSpc>
                    <a:spcPct val="90000"/>
                  </a:lnSpc>
                </a:pPr>
                <a:r>
                  <a:rPr lang="en-US" sz="1500" dirty="0">
                    <a:sym typeface="Wingdings" panose="05000000000000000000" pitchFamily="2" charset="2"/>
                  </a:rPr>
                  <a:t>Then if we have m grams of some arbitrary substance with an atomic mass of M, then the total number of atoms in m grams of that substance is? </a:t>
                </a:r>
                <a14:m>
                  <m:oMath xmlns:m="http://schemas.openxmlformats.org/officeDocument/2006/math">
                    <m:r>
                      <a:rPr lang="en-US" sz="1500" b="0" i="1" smtClean="0">
                        <a:latin typeface="Cambria Math" panose="02040503050406030204" pitchFamily="18" charset="0"/>
                        <a:sym typeface="Wingdings" panose="05000000000000000000" pitchFamily="2" charset="2"/>
                      </a:rPr>
                      <m:t>→</m:t>
                    </m:r>
                    <m:f>
                      <m:fPr>
                        <m:ctrlPr>
                          <a:rPr lang="en-US" sz="1500" b="0" i="1" smtClean="0">
                            <a:latin typeface="Cambria Math" panose="02040503050406030204" pitchFamily="18" charset="0"/>
                            <a:sym typeface="Wingdings" panose="05000000000000000000" pitchFamily="2" charset="2"/>
                          </a:rPr>
                        </m:ctrlPr>
                      </m:fPr>
                      <m:num>
                        <m:r>
                          <a:rPr lang="en-US" sz="1500" b="0" i="1" smtClean="0">
                            <a:latin typeface="Cambria Math" panose="02040503050406030204" pitchFamily="18" charset="0"/>
                            <a:sym typeface="Wingdings" panose="05000000000000000000" pitchFamily="2" charset="2"/>
                          </a:rPr>
                          <m:t>𝑚</m:t>
                        </m:r>
                        <m:sSub>
                          <m:sSubPr>
                            <m:ctrlPr>
                              <a:rPr lang="en-US" sz="1500" b="0" i="1" smtClean="0">
                                <a:latin typeface="Cambria Math" panose="02040503050406030204" pitchFamily="18" charset="0"/>
                                <a:sym typeface="Wingdings" panose="05000000000000000000" pitchFamily="2" charset="2"/>
                              </a:rPr>
                            </m:ctrlPr>
                          </m:sSubPr>
                          <m:e>
                            <m:r>
                              <a:rPr lang="en-US" sz="1500" b="0" i="1" smtClean="0">
                                <a:latin typeface="Cambria Math" panose="02040503050406030204" pitchFamily="18" charset="0"/>
                                <a:sym typeface="Wingdings" panose="05000000000000000000" pitchFamily="2" charset="2"/>
                              </a:rPr>
                              <m:t>𝑁</m:t>
                            </m:r>
                          </m:e>
                          <m:sub>
                            <m:r>
                              <a:rPr lang="en-US" sz="1500" b="0" i="1" smtClean="0">
                                <a:latin typeface="Cambria Math" panose="02040503050406030204" pitchFamily="18" charset="0"/>
                                <a:sym typeface="Wingdings" panose="05000000000000000000" pitchFamily="2" charset="2"/>
                              </a:rPr>
                              <m:t>𝐴</m:t>
                            </m:r>
                          </m:sub>
                        </m:sSub>
                      </m:num>
                      <m:den>
                        <m:r>
                          <a:rPr lang="en-US" sz="1500" b="0" i="1" smtClean="0">
                            <a:latin typeface="Cambria Math" panose="02040503050406030204" pitchFamily="18" charset="0"/>
                            <a:sym typeface="Wingdings" panose="05000000000000000000" pitchFamily="2" charset="2"/>
                          </a:rPr>
                          <m:t>𝑀</m:t>
                        </m:r>
                      </m:den>
                    </m:f>
                  </m:oMath>
                </a14:m>
                <a:endParaRPr lang="en-US" sz="1500" dirty="0">
                  <a:sym typeface="Wingdings" panose="05000000000000000000" pitchFamily="2" charset="2"/>
                </a:endParaRPr>
              </a:p>
              <a:p>
                <a:pPr>
                  <a:lnSpc>
                    <a:spcPct val="90000"/>
                  </a:lnSpc>
                </a:pPr>
                <a:r>
                  <a:rPr lang="en-US" sz="1500" b="1" dirty="0">
                    <a:sym typeface="Wingdings" panose="05000000000000000000" pitchFamily="2" charset="2"/>
                  </a:rPr>
                  <a:t>Number density or atom density: </a:t>
                </a:r>
                <a:r>
                  <a:rPr lang="en-US" sz="1500" dirty="0">
                    <a:sym typeface="Wingdings" panose="05000000000000000000" pitchFamily="2" charset="2"/>
                  </a:rPr>
                  <a:t>For a material with density </a:t>
                </a:r>
                <a14:m>
                  <m:oMath xmlns:m="http://schemas.openxmlformats.org/officeDocument/2006/math">
                    <m:r>
                      <a:rPr lang="en-US" sz="1500" b="0" i="1" smtClean="0">
                        <a:latin typeface="Cambria Math" panose="02040503050406030204" pitchFamily="18" charset="0"/>
                        <a:sym typeface="Wingdings" panose="05000000000000000000" pitchFamily="2" charset="2"/>
                      </a:rPr>
                      <m:t>𝜌</m:t>
                    </m:r>
                  </m:oMath>
                </a14:m>
                <a:r>
                  <a:rPr lang="en-US" sz="1500" b="1" dirty="0">
                    <a:sym typeface="Wingdings" panose="05000000000000000000" pitchFamily="2" charset="2"/>
                  </a:rPr>
                  <a:t>, </a:t>
                </a:r>
                <a:r>
                  <a:rPr lang="en-US" sz="1500" dirty="0">
                    <a:sym typeface="Wingdings" panose="05000000000000000000" pitchFamily="2" charset="2"/>
                  </a:rPr>
                  <a:t>the number density is defined as number of atoms per cc of that material and it can be calculated according to: </a:t>
                </a:r>
                <a14:m>
                  <m:oMath xmlns:m="http://schemas.openxmlformats.org/officeDocument/2006/math">
                    <m:f>
                      <m:fPr>
                        <m:ctrlPr>
                          <a:rPr lang="en-US" sz="1500" b="0" i="1" smtClean="0">
                            <a:latin typeface="Cambria Math" panose="02040503050406030204" pitchFamily="18" charset="0"/>
                            <a:sym typeface="Wingdings" panose="05000000000000000000" pitchFamily="2" charset="2"/>
                          </a:rPr>
                        </m:ctrlPr>
                      </m:fPr>
                      <m:num>
                        <m:r>
                          <a:rPr lang="en-US" sz="1500" b="0" i="1" smtClean="0">
                            <a:latin typeface="Cambria Math" panose="02040503050406030204" pitchFamily="18" charset="0"/>
                            <a:sym typeface="Wingdings" panose="05000000000000000000" pitchFamily="2" charset="2"/>
                          </a:rPr>
                          <m:t>𝜌</m:t>
                        </m:r>
                        <m:sSub>
                          <m:sSubPr>
                            <m:ctrlPr>
                              <a:rPr lang="en-US" sz="1500" b="0" i="1" smtClean="0">
                                <a:latin typeface="Cambria Math" panose="02040503050406030204" pitchFamily="18" charset="0"/>
                                <a:sym typeface="Wingdings" panose="05000000000000000000" pitchFamily="2" charset="2"/>
                              </a:rPr>
                            </m:ctrlPr>
                          </m:sSubPr>
                          <m:e>
                            <m:r>
                              <a:rPr lang="en-US" sz="1500" b="0" i="1" smtClean="0">
                                <a:latin typeface="Cambria Math" panose="02040503050406030204" pitchFamily="18" charset="0"/>
                                <a:sym typeface="Wingdings" panose="05000000000000000000" pitchFamily="2" charset="2"/>
                              </a:rPr>
                              <m:t>𝑁</m:t>
                            </m:r>
                          </m:e>
                          <m:sub>
                            <m:r>
                              <a:rPr lang="en-US" sz="1500" b="0" i="1" smtClean="0">
                                <a:latin typeface="Cambria Math" panose="02040503050406030204" pitchFamily="18" charset="0"/>
                                <a:sym typeface="Wingdings" panose="05000000000000000000" pitchFamily="2" charset="2"/>
                              </a:rPr>
                              <m:t>𝐴</m:t>
                            </m:r>
                          </m:sub>
                        </m:sSub>
                      </m:num>
                      <m:den>
                        <m:r>
                          <a:rPr lang="en-US" sz="1500" b="0" i="1" smtClean="0">
                            <a:latin typeface="Cambria Math" panose="02040503050406030204" pitchFamily="18" charset="0"/>
                            <a:sym typeface="Wingdings" panose="05000000000000000000" pitchFamily="2" charset="2"/>
                          </a:rPr>
                          <m:t>𝑀</m:t>
                        </m:r>
                      </m:den>
                    </m:f>
                  </m:oMath>
                </a14:m>
                <a:endParaRPr lang="en-US" sz="1500" b="1" dirty="0">
                  <a:sym typeface="Wingdings" panose="05000000000000000000" pitchFamily="2" charset="2"/>
                </a:endParaRPr>
              </a:p>
              <a:p>
                <a:pPr>
                  <a:lnSpc>
                    <a:spcPct val="90000"/>
                  </a:lnSpc>
                </a:pPr>
                <a:endParaRPr lang="en-US" sz="1500" b="1" dirty="0">
                  <a:sym typeface="Wingdings" panose="05000000000000000000" pitchFamily="2" charset="2"/>
                </a:endParaRPr>
              </a:p>
              <a:p>
                <a:pPr>
                  <a:lnSpc>
                    <a:spcPct val="90000"/>
                  </a:lnSpc>
                </a:pPr>
                <a:r>
                  <a:rPr lang="en-US" sz="1500" b="1" dirty="0">
                    <a:sym typeface="Wingdings" panose="05000000000000000000" pitchFamily="2" charset="2"/>
                  </a:rPr>
                  <a:t>Homework (10 points): </a:t>
                </a:r>
                <a:r>
                  <a:rPr lang="en-US" sz="1500" dirty="0">
                    <a:sym typeface="Wingdings" panose="05000000000000000000" pitchFamily="2" charset="2"/>
                  </a:rPr>
                  <a:t>Half-life of U-238 is 4.51e9 years, half-life of U-235 is 7.13e8 years. Earth was formed 4.5 billion years ago, therefore the isotopic abundance of U-235 has been decreasing relative to U-238. Define enrichment as </a:t>
                </a:r>
                <a14:m>
                  <m:oMath xmlns:m="http://schemas.openxmlformats.org/officeDocument/2006/math">
                    <m:f>
                      <m:fPr>
                        <m:ctrlPr>
                          <a:rPr lang="en-US" sz="1500" b="0" i="1" smtClean="0">
                            <a:latin typeface="Cambria Math" panose="02040503050406030204" pitchFamily="18" charset="0"/>
                            <a:sym typeface="Wingdings" panose="05000000000000000000" pitchFamily="2" charset="2"/>
                          </a:rPr>
                        </m:ctrlPr>
                      </m:fPr>
                      <m:num>
                        <m:sSup>
                          <m:sSupPr>
                            <m:ctrlPr>
                              <a:rPr lang="en-US" sz="1500" b="0" i="1" smtClean="0">
                                <a:latin typeface="Cambria Math" panose="02040503050406030204" pitchFamily="18" charset="0"/>
                                <a:sym typeface="Wingdings" panose="05000000000000000000" pitchFamily="2" charset="2"/>
                              </a:rPr>
                            </m:ctrlPr>
                          </m:sSupPr>
                          <m:e>
                            <m:r>
                              <a:rPr lang="en-US" sz="1500" b="0" i="1" smtClean="0">
                                <a:latin typeface="Cambria Math" panose="02040503050406030204" pitchFamily="18" charset="0"/>
                                <a:sym typeface="Wingdings" panose="05000000000000000000" pitchFamily="2" charset="2"/>
                              </a:rPr>
                              <m:t>𝑁</m:t>
                            </m:r>
                          </m:e>
                          <m:sup>
                            <m:r>
                              <a:rPr lang="en-US" sz="1500" b="0" i="1" smtClean="0">
                                <a:latin typeface="Cambria Math" panose="02040503050406030204" pitchFamily="18" charset="0"/>
                                <a:sym typeface="Wingdings" panose="05000000000000000000" pitchFamily="2" charset="2"/>
                              </a:rPr>
                              <m:t>235</m:t>
                            </m:r>
                          </m:sup>
                        </m:sSup>
                      </m:num>
                      <m:den>
                        <m:sSup>
                          <m:sSupPr>
                            <m:ctrlPr>
                              <a:rPr lang="en-US" sz="1500" b="0" i="1" smtClean="0">
                                <a:latin typeface="Cambria Math" panose="02040503050406030204" pitchFamily="18" charset="0"/>
                                <a:sym typeface="Wingdings" panose="05000000000000000000" pitchFamily="2" charset="2"/>
                              </a:rPr>
                            </m:ctrlPr>
                          </m:sSupPr>
                          <m:e>
                            <m:r>
                              <a:rPr lang="en-US" sz="1500" b="0" i="1" smtClean="0">
                                <a:latin typeface="Cambria Math" panose="02040503050406030204" pitchFamily="18" charset="0"/>
                                <a:sym typeface="Wingdings" panose="05000000000000000000" pitchFamily="2" charset="2"/>
                              </a:rPr>
                              <m:t>𝑁</m:t>
                            </m:r>
                          </m:e>
                          <m:sup>
                            <m:r>
                              <a:rPr lang="en-US" sz="1500" b="0" i="1" smtClean="0">
                                <a:latin typeface="Cambria Math" panose="02040503050406030204" pitchFamily="18" charset="0"/>
                                <a:sym typeface="Wingdings" panose="05000000000000000000" pitchFamily="2" charset="2"/>
                              </a:rPr>
                              <m:t>235</m:t>
                            </m:r>
                          </m:sup>
                        </m:sSup>
                        <m:r>
                          <a:rPr lang="en-US" sz="1500" b="0" i="1" smtClean="0">
                            <a:latin typeface="Cambria Math" panose="02040503050406030204" pitchFamily="18" charset="0"/>
                            <a:sym typeface="Wingdings" panose="05000000000000000000" pitchFamily="2" charset="2"/>
                          </a:rPr>
                          <m:t>+</m:t>
                        </m:r>
                        <m:sSup>
                          <m:sSupPr>
                            <m:ctrlPr>
                              <a:rPr lang="en-US" sz="1500" b="0" i="1" smtClean="0">
                                <a:latin typeface="Cambria Math" panose="02040503050406030204" pitchFamily="18" charset="0"/>
                                <a:sym typeface="Wingdings" panose="05000000000000000000" pitchFamily="2" charset="2"/>
                              </a:rPr>
                            </m:ctrlPr>
                          </m:sSupPr>
                          <m:e>
                            <m:r>
                              <a:rPr lang="en-US" sz="1500" b="0" i="1" smtClean="0">
                                <a:latin typeface="Cambria Math" panose="02040503050406030204" pitchFamily="18" charset="0"/>
                                <a:sym typeface="Wingdings" panose="05000000000000000000" pitchFamily="2" charset="2"/>
                              </a:rPr>
                              <m:t>𝑁</m:t>
                            </m:r>
                          </m:e>
                          <m:sup>
                            <m:r>
                              <a:rPr lang="en-US" sz="1500" b="0" i="1" smtClean="0">
                                <a:latin typeface="Cambria Math" panose="02040503050406030204" pitchFamily="18" charset="0"/>
                                <a:sym typeface="Wingdings" panose="05000000000000000000" pitchFamily="2" charset="2"/>
                              </a:rPr>
                              <m:t>238</m:t>
                            </m:r>
                          </m:sup>
                        </m:sSup>
                      </m:den>
                    </m:f>
                  </m:oMath>
                </a14:m>
                <a:r>
                  <a:rPr lang="en-US" sz="1500" dirty="0">
                    <a:sym typeface="Wingdings" panose="05000000000000000000" pitchFamily="2" charset="2"/>
                  </a:rPr>
                  <a:t>. Present day U enrichment is ~0.7%. </a:t>
                </a:r>
              </a:p>
              <a:p>
                <a:pPr lvl="1">
                  <a:lnSpc>
                    <a:spcPct val="90000"/>
                  </a:lnSpc>
                </a:pPr>
                <a:r>
                  <a:rPr lang="en-US" sz="1300" dirty="0">
                    <a:sym typeface="Wingdings" panose="05000000000000000000" pitchFamily="2" charset="2"/>
                  </a:rPr>
                  <a:t>Calculate the enrichment of U when earth was formed. </a:t>
                </a:r>
              </a:p>
              <a:p>
                <a:pPr lvl="1">
                  <a:lnSpc>
                    <a:spcPct val="90000"/>
                  </a:lnSpc>
                </a:pPr>
                <a:r>
                  <a:rPr lang="en-US" sz="1300" dirty="0">
                    <a:sym typeface="Wingdings" panose="05000000000000000000" pitchFamily="2" charset="2"/>
                  </a:rPr>
                  <a:t>How long ago was the enrichment 4%?</a:t>
                </a:r>
              </a:p>
              <a:p>
                <a:pPr lvl="1">
                  <a:lnSpc>
                    <a:spcPct val="90000"/>
                  </a:lnSpc>
                </a:pPr>
                <a:endParaRPr lang="en-US" sz="1300" b="1" dirty="0">
                  <a:sym typeface="Wingdings" panose="05000000000000000000" pitchFamily="2" charset="2"/>
                </a:endParaRPr>
              </a:p>
            </p:txBody>
          </p:sp>
        </mc:Choice>
        <mc:Fallback xmlns="">
          <p:sp>
            <p:nvSpPr>
              <p:cNvPr id="3" name="Content Placeholder 2">
                <a:extLst>
                  <a:ext uri="{FF2B5EF4-FFF2-40B4-BE49-F238E27FC236}">
                    <a16:creationId xmlns:a16="http://schemas.microsoft.com/office/drawing/2014/main" id="{73F9FF2F-6DD7-4C93-9017-969C92460715}"/>
                  </a:ext>
                </a:extLst>
              </p:cNvPr>
              <p:cNvSpPr>
                <a:spLocks noGrp="1" noRot="1" noChangeAspect="1" noMove="1" noResize="1" noEditPoints="1" noAdjustHandles="1" noChangeArrowheads="1" noChangeShapeType="1" noTextEdit="1"/>
              </p:cNvSpPr>
              <p:nvPr>
                <p:ph idx="1"/>
              </p:nvPr>
            </p:nvSpPr>
            <p:spPr>
              <a:xfrm>
                <a:off x="685801" y="830510"/>
                <a:ext cx="10102441" cy="5444455"/>
              </a:xfrm>
              <a:blipFill>
                <a:blip r:embed="rId2"/>
                <a:stretch>
                  <a:fillRect l="-181" r="-121"/>
                </a:stretch>
              </a:blipFill>
            </p:spPr>
            <p:txBody>
              <a:bodyPr/>
              <a:lstStyle/>
              <a:p>
                <a:r>
                  <a:rPr lang="en-US">
                    <a:noFill/>
                  </a:rPr>
                  <a:t> </a:t>
                </a:r>
              </a:p>
            </p:txBody>
          </p:sp>
        </mc:Fallback>
      </mc:AlternateContent>
    </p:spTree>
    <p:extLst>
      <p:ext uri="{BB962C8B-B14F-4D97-AF65-F5344CB8AC3E}">
        <p14:creationId xmlns:p14="http://schemas.microsoft.com/office/powerpoint/2010/main" val="6898800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2A29F-8940-40A4-BE5F-100B2F80850E}"/>
              </a:ext>
            </a:extLst>
          </p:cNvPr>
          <p:cNvSpPr>
            <a:spLocks noGrp="1"/>
          </p:cNvSpPr>
          <p:nvPr>
            <p:ph type="title"/>
          </p:nvPr>
        </p:nvSpPr>
        <p:spPr>
          <a:xfrm>
            <a:off x="706608" y="239086"/>
            <a:ext cx="10799589" cy="518718"/>
          </a:xfrm>
        </p:spPr>
        <p:txBody>
          <a:bodyPr>
            <a:normAutofit/>
          </a:bodyPr>
          <a:lstStyle/>
          <a:p>
            <a:r>
              <a:rPr lang="en-US" sz="2800" dirty="0"/>
              <a:t>Saturation activity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3F9FF2F-6DD7-4C93-9017-969C92460715}"/>
                  </a:ext>
                </a:extLst>
              </p:cNvPr>
              <p:cNvSpPr>
                <a:spLocks noGrp="1"/>
              </p:cNvSpPr>
              <p:nvPr>
                <p:ph idx="1"/>
              </p:nvPr>
            </p:nvSpPr>
            <p:spPr>
              <a:xfrm>
                <a:off x="706608" y="1174459"/>
                <a:ext cx="10102441" cy="5444455"/>
              </a:xfrm>
            </p:spPr>
            <p:txBody>
              <a:bodyPr>
                <a:normAutofit/>
              </a:bodyPr>
              <a:lstStyle/>
              <a:p>
                <a:pPr>
                  <a:lnSpc>
                    <a:spcPct val="90000"/>
                  </a:lnSpc>
                </a:pPr>
                <a:r>
                  <a:rPr lang="en-US" sz="1500" dirty="0">
                    <a:sym typeface="Wingdings" panose="05000000000000000000" pitchFamily="2" charset="2"/>
                  </a:rPr>
                  <a:t>Radionuclides are produced at a constant rate in reactors – reactors operating at constant power will generally produce fission fragments at a constant rate. </a:t>
                </a:r>
              </a:p>
              <a:p>
                <a:pPr>
                  <a:lnSpc>
                    <a:spcPct val="90000"/>
                  </a:lnSpc>
                </a:pPr>
                <a:r>
                  <a:rPr lang="en-US" sz="1500" dirty="0">
                    <a:sym typeface="Wingdings" panose="05000000000000000000" pitchFamily="2" charset="2"/>
                  </a:rPr>
                  <a:t>In such situations, we determine time-dependence of inventory of an isotope produced in reactor at a rate of </a:t>
                </a:r>
                <a14:m>
                  <m:oMath xmlns:m="http://schemas.openxmlformats.org/officeDocument/2006/math">
                    <m:sSub>
                      <m:sSubPr>
                        <m:ctrlPr>
                          <a:rPr lang="en-US" sz="1500" b="0" i="1" smtClean="0">
                            <a:latin typeface="Cambria Math" panose="02040503050406030204" pitchFamily="18" charset="0"/>
                            <a:sym typeface="Wingdings" panose="05000000000000000000" pitchFamily="2" charset="2"/>
                          </a:rPr>
                        </m:ctrlPr>
                      </m:sSubPr>
                      <m:e>
                        <m:r>
                          <a:rPr lang="en-US" sz="1500" b="0" i="1" smtClean="0">
                            <a:latin typeface="Cambria Math" panose="02040503050406030204" pitchFamily="18" charset="0"/>
                            <a:sym typeface="Wingdings" panose="05000000000000000000" pitchFamily="2" charset="2"/>
                          </a:rPr>
                          <m:t>𝐴</m:t>
                        </m:r>
                      </m:e>
                      <m:sub>
                        <m:r>
                          <a:rPr lang="en-US" sz="1500" b="0" i="1" smtClean="0">
                            <a:latin typeface="Cambria Math" panose="02040503050406030204" pitchFamily="18" charset="0"/>
                            <a:sym typeface="Wingdings" panose="05000000000000000000" pitchFamily="2" charset="2"/>
                          </a:rPr>
                          <m:t>0</m:t>
                        </m:r>
                      </m:sub>
                    </m:sSub>
                  </m:oMath>
                </a14:m>
                <a:r>
                  <a:rPr lang="en-US" sz="1500" dirty="0">
                    <a:sym typeface="Wingdings" panose="05000000000000000000" pitchFamily="2" charset="2"/>
                  </a:rPr>
                  <a:t> nuclei per unit time by adding a source term to the decay law equation:</a:t>
                </a:r>
              </a:p>
              <a:p>
                <a:pPr marL="0" indent="0">
                  <a:lnSpc>
                    <a:spcPct val="90000"/>
                  </a:lnSpc>
                  <a:buNone/>
                </a:pPr>
                <a14:m>
                  <m:oMathPara xmlns:m="http://schemas.openxmlformats.org/officeDocument/2006/math">
                    <m:oMathParaPr>
                      <m:jc m:val="centerGroup"/>
                    </m:oMathParaPr>
                    <m:oMath xmlns:m="http://schemas.openxmlformats.org/officeDocument/2006/math">
                      <m:f>
                        <m:fPr>
                          <m:ctrlPr>
                            <a:rPr lang="en-US" sz="1500" i="1" smtClean="0">
                              <a:latin typeface="Cambria Math" panose="02040503050406030204" pitchFamily="18" charset="0"/>
                              <a:sym typeface="Wingdings" panose="05000000000000000000" pitchFamily="2" charset="2"/>
                            </a:rPr>
                          </m:ctrlPr>
                        </m:fPr>
                        <m:num>
                          <m:r>
                            <a:rPr lang="en-US" sz="1500" i="1">
                              <a:latin typeface="Cambria Math" panose="02040503050406030204" pitchFamily="18" charset="0"/>
                              <a:sym typeface="Wingdings" panose="05000000000000000000" pitchFamily="2" charset="2"/>
                            </a:rPr>
                            <m:t>𝑑𝑁</m:t>
                          </m:r>
                        </m:num>
                        <m:den>
                          <m:r>
                            <a:rPr lang="en-US" sz="1500" i="1">
                              <a:latin typeface="Cambria Math" panose="02040503050406030204" pitchFamily="18" charset="0"/>
                              <a:sym typeface="Wingdings" panose="05000000000000000000" pitchFamily="2" charset="2"/>
                            </a:rPr>
                            <m:t>𝑑𝑡</m:t>
                          </m:r>
                        </m:den>
                      </m:f>
                      <m:r>
                        <a:rPr lang="en-US" sz="1500" i="1">
                          <a:latin typeface="Cambria Math" panose="02040503050406030204" pitchFamily="18" charset="0"/>
                          <a:sym typeface="Wingdings" panose="05000000000000000000" pitchFamily="2" charset="2"/>
                        </a:rPr>
                        <m:t>=−</m:t>
                      </m:r>
                      <m:r>
                        <a:rPr lang="en-US" sz="1500" i="1">
                          <a:latin typeface="Cambria Math" panose="02040503050406030204" pitchFamily="18" charset="0"/>
                          <a:ea typeface="Cambria Math" panose="02040503050406030204" pitchFamily="18" charset="0"/>
                          <a:sym typeface="Wingdings" panose="05000000000000000000" pitchFamily="2" charset="2"/>
                        </a:rPr>
                        <m:t>𝜆</m:t>
                      </m:r>
                      <m:r>
                        <a:rPr lang="en-US" sz="1500" i="1">
                          <a:latin typeface="Cambria Math" panose="02040503050406030204" pitchFamily="18" charset="0"/>
                          <a:ea typeface="Cambria Math" panose="02040503050406030204" pitchFamily="18" charset="0"/>
                          <a:sym typeface="Wingdings" panose="05000000000000000000" pitchFamily="2" charset="2"/>
                        </a:rPr>
                        <m:t>𝑁</m:t>
                      </m:r>
                      <m:r>
                        <a:rPr lang="en-US" sz="1500" b="0" i="0" smtClean="0">
                          <a:latin typeface="Cambria Math" panose="02040503050406030204" pitchFamily="18" charset="0"/>
                          <a:ea typeface="Cambria Math" panose="02040503050406030204" pitchFamily="18" charset="0"/>
                          <a:sym typeface="Wingdings" panose="05000000000000000000" pitchFamily="2" charset="2"/>
                        </a:rPr>
                        <m:t>+</m:t>
                      </m:r>
                      <m:sSub>
                        <m:sSubPr>
                          <m:ctrlPr>
                            <a:rPr lang="en-US" sz="1500" b="0" i="1" smtClean="0">
                              <a:latin typeface="Cambria Math" panose="02040503050406030204" pitchFamily="18" charset="0"/>
                              <a:ea typeface="Cambria Math" panose="02040503050406030204" pitchFamily="18" charset="0"/>
                              <a:sym typeface="Wingdings" panose="05000000000000000000" pitchFamily="2" charset="2"/>
                            </a:rPr>
                          </m:ctrlPr>
                        </m:sSubPr>
                        <m:e>
                          <m:r>
                            <a:rPr lang="en-US" sz="1500" b="0" i="1" smtClean="0">
                              <a:latin typeface="Cambria Math" panose="02040503050406030204" pitchFamily="18" charset="0"/>
                              <a:ea typeface="Cambria Math" panose="02040503050406030204" pitchFamily="18" charset="0"/>
                              <a:sym typeface="Wingdings" panose="05000000000000000000" pitchFamily="2" charset="2"/>
                            </a:rPr>
                            <m:t>𝐴</m:t>
                          </m:r>
                        </m:e>
                        <m:sub>
                          <m:r>
                            <a:rPr lang="en-US" sz="1500" b="0" i="1" smtClean="0">
                              <a:latin typeface="Cambria Math" panose="02040503050406030204" pitchFamily="18" charset="0"/>
                              <a:ea typeface="Cambria Math" panose="02040503050406030204" pitchFamily="18" charset="0"/>
                              <a:sym typeface="Wingdings" panose="05000000000000000000" pitchFamily="2" charset="2"/>
                            </a:rPr>
                            <m:t>0</m:t>
                          </m:r>
                        </m:sub>
                      </m:sSub>
                      <m:r>
                        <a:rPr lang="en-US" sz="1500" b="0" i="1" smtClean="0">
                          <a:latin typeface="Cambria Math" panose="02040503050406030204" pitchFamily="18" charset="0"/>
                          <a:ea typeface="Cambria Math" panose="02040503050406030204" pitchFamily="18" charset="0"/>
                          <a:sym typeface="Wingdings" panose="05000000000000000000" pitchFamily="2" charset="2"/>
                        </a:rPr>
                        <m:t> →</m:t>
                      </m:r>
                      <m:f>
                        <m:fPr>
                          <m:ctrlPr>
                            <a:rPr lang="en-US" sz="1500" i="1">
                              <a:latin typeface="Cambria Math" panose="02040503050406030204" pitchFamily="18" charset="0"/>
                              <a:sym typeface="Wingdings" panose="05000000000000000000" pitchFamily="2" charset="2"/>
                            </a:rPr>
                          </m:ctrlPr>
                        </m:fPr>
                        <m:num>
                          <m:r>
                            <a:rPr lang="en-US" sz="1500" i="1">
                              <a:latin typeface="Cambria Math" panose="02040503050406030204" pitchFamily="18" charset="0"/>
                              <a:sym typeface="Wingdings" panose="05000000000000000000" pitchFamily="2" charset="2"/>
                            </a:rPr>
                            <m:t>𝑑𝑁</m:t>
                          </m:r>
                        </m:num>
                        <m:den>
                          <m:r>
                            <a:rPr lang="en-US" sz="1500" i="1">
                              <a:latin typeface="Cambria Math" panose="02040503050406030204" pitchFamily="18" charset="0"/>
                              <a:sym typeface="Wingdings" panose="05000000000000000000" pitchFamily="2" charset="2"/>
                            </a:rPr>
                            <m:t>𝑑𝑡</m:t>
                          </m:r>
                        </m:den>
                      </m:f>
                      <m:r>
                        <a:rPr lang="en-US" sz="1500" b="0" i="1" smtClean="0">
                          <a:latin typeface="Cambria Math" panose="02040503050406030204" pitchFamily="18" charset="0"/>
                          <a:sym typeface="Wingdings" panose="05000000000000000000" pitchFamily="2" charset="2"/>
                        </a:rPr>
                        <m:t>+</m:t>
                      </m:r>
                      <m:r>
                        <a:rPr lang="en-US" sz="1500" i="1">
                          <a:latin typeface="Cambria Math" panose="02040503050406030204" pitchFamily="18" charset="0"/>
                          <a:ea typeface="Cambria Math" panose="02040503050406030204" pitchFamily="18" charset="0"/>
                          <a:sym typeface="Wingdings" panose="05000000000000000000" pitchFamily="2" charset="2"/>
                        </a:rPr>
                        <m:t>𝜆</m:t>
                      </m:r>
                      <m:r>
                        <a:rPr lang="en-US" sz="1500" i="1">
                          <a:latin typeface="Cambria Math" panose="02040503050406030204" pitchFamily="18" charset="0"/>
                          <a:ea typeface="Cambria Math" panose="02040503050406030204" pitchFamily="18" charset="0"/>
                          <a:sym typeface="Wingdings" panose="05000000000000000000" pitchFamily="2" charset="2"/>
                        </a:rPr>
                        <m:t>𝑁</m:t>
                      </m:r>
                      <m:r>
                        <a:rPr lang="en-US" sz="1500" b="0" i="0" smtClean="0">
                          <a:latin typeface="Cambria Math" panose="02040503050406030204" pitchFamily="18" charset="0"/>
                          <a:ea typeface="Cambria Math" panose="02040503050406030204" pitchFamily="18" charset="0"/>
                          <a:sym typeface="Wingdings" panose="05000000000000000000" pitchFamily="2" charset="2"/>
                        </a:rPr>
                        <m:t>=</m:t>
                      </m:r>
                      <m:sSub>
                        <m:sSubPr>
                          <m:ctrlPr>
                            <a:rPr lang="en-US" sz="1500" i="1">
                              <a:latin typeface="Cambria Math" panose="02040503050406030204" pitchFamily="18" charset="0"/>
                              <a:ea typeface="Cambria Math" panose="02040503050406030204" pitchFamily="18" charset="0"/>
                              <a:sym typeface="Wingdings" panose="05000000000000000000" pitchFamily="2" charset="2"/>
                            </a:rPr>
                          </m:ctrlPr>
                        </m:sSubPr>
                        <m:e>
                          <m:r>
                            <a:rPr lang="en-US" sz="1500" i="1">
                              <a:latin typeface="Cambria Math" panose="02040503050406030204" pitchFamily="18" charset="0"/>
                              <a:ea typeface="Cambria Math" panose="02040503050406030204" pitchFamily="18" charset="0"/>
                              <a:sym typeface="Wingdings" panose="05000000000000000000" pitchFamily="2" charset="2"/>
                            </a:rPr>
                            <m:t>𝐴</m:t>
                          </m:r>
                        </m:e>
                        <m:sub>
                          <m:r>
                            <a:rPr lang="en-US" sz="1500" i="1">
                              <a:latin typeface="Cambria Math" panose="02040503050406030204" pitchFamily="18" charset="0"/>
                              <a:ea typeface="Cambria Math" panose="02040503050406030204" pitchFamily="18" charset="0"/>
                              <a:sym typeface="Wingdings" panose="05000000000000000000" pitchFamily="2" charset="2"/>
                            </a:rPr>
                            <m:t>0</m:t>
                          </m:r>
                        </m:sub>
                      </m:sSub>
                    </m:oMath>
                  </m:oMathPara>
                </a14:m>
                <a:endParaRPr lang="en-US" sz="1500" i="1" dirty="0">
                  <a:sym typeface="Wingdings" panose="05000000000000000000" pitchFamily="2" charset="2"/>
                </a:endParaRPr>
              </a:p>
              <a:p>
                <a:pPr>
                  <a:lnSpc>
                    <a:spcPct val="90000"/>
                  </a:lnSpc>
                </a:pPr>
                <a:r>
                  <a:rPr lang="en-US" sz="1500" dirty="0">
                    <a:sym typeface="Wingdings" panose="05000000000000000000" pitchFamily="2" charset="2"/>
                  </a:rPr>
                  <a:t>So now, if we want to solve the above equation, how do we solve it? We use integrating factor. </a:t>
                </a:r>
              </a:p>
              <a:p>
                <a:pPr>
                  <a:lnSpc>
                    <a:spcPct val="90000"/>
                  </a:lnSpc>
                </a:pPr>
                <a:r>
                  <a:rPr lang="en-US" sz="1500" dirty="0">
                    <a:sym typeface="Wingdings" panose="05000000000000000000" pitchFamily="2" charset="2"/>
                  </a:rPr>
                  <a:t>Note that </a:t>
                </a:r>
                <a14:m>
                  <m:oMath xmlns:m="http://schemas.openxmlformats.org/officeDocument/2006/math">
                    <m:f>
                      <m:fPr>
                        <m:ctrlPr>
                          <a:rPr lang="en-US" sz="1500" i="1">
                            <a:latin typeface="Cambria Math" panose="02040503050406030204" pitchFamily="18" charset="0"/>
                            <a:sym typeface="Wingdings" panose="05000000000000000000" pitchFamily="2" charset="2"/>
                          </a:rPr>
                        </m:ctrlPr>
                      </m:fPr>
                      <m:num>
                        <m:r>
                          <a:rPr lang="en-US" sz="1500" i="1">
                            <a:latin typeface="Cambria Math" panose="02040503050406030204" pitchFamily="18" charset="0"/>
                            <a:sym typeface="Wingdings" panose="05000000000000000000" pitchFamily="2" charset="2"/>
                          </a:rPr>
                          <m:t>𝑑</m:t>
                        </m:r>
                      </m:num>
                      <m:den>
                        <m:r>
                          <a:rPr lang="en-US" sz="1500" i="1">
                            <a:latin typeface="Cambria Math" panose="02040503050406030204" pitchFamily="18" charset="0"/>
                            <a:sym typeface="Wingdings" panose="05000000000000000000" pitchFamily="2" charset="2"/>
                          </a:rPr>
                          <m:t>𝑑𝑡</m:t>
                        </m:r>
                      </m:den>
                    </m:f>
                    <m:d>
                      <m:dPr>
                        <m:ctrlPr>
                          <a:rPr lang="en-US" sz="1500" b="0" i="1" smtClean="0">
                            <a:latin typeface="Cambria Math" panose="02040503050406030204" pitchFamily="18" charset="0"/>
                            <a:sym typeface="Wingdings" panose="05000000000000000000" pitchFamily="2" charset="2"/>
                          </a:rPr>
                        </m:ctrlPr>
                      </m:dPr>
                      <m:e>
                        <m:r>
                          <a:rPr lang="en-US" sz="1500" b="0" i="1" smtClean="0">
                            <a:latin typeface="Cambria Math" panose="02040503050406030204" pitchFamily="18" charset="0"/>
                            <a:sym typeface="Wingdings" panose="05000000000000000000" pitchFamily="2" charset="2"/>
                          </a:rPr>
                          <m:t>𝑁</m:t>
                        </m:r>
                        <m:sSup>
                          <m:sSupPr>
                            <m:ctrlPr>
                              <a:rPr lang="en-US" sz="1500" b="0" i="1" smtClean="0">
                                <a:latin typeface="Cambria Math" panose="02040503050406030204" pitchFamily="18" charset="0"/>
                                <a:sym typeface="Wingdings" panose="05000000000000000000" pitchFamily="2" charset="2"/>
                              </a:rPr>
                            </m:ctrlPr>
                          </m:sSupPr>
                          <m:e>
                            <m:r>
                              <a:rPr lang="en-US" sz="1500" b="0" i="1" smtClean="0">
                                <a:latin typeface="Cambria Math" panose="02040503050406030204" pitchFamily="18" charset="0"/>
                                <a:sym typeface="Wingdings" panose="05000000000000000000" pitchFamily="2" charset="2"/>
                              </a:rPr>
                              <m:t>𝑒</m:t>
                            </m:r>
                          </m:e>
                          <m:sup>
                            <m:r>
                              <a:rPr lang="en-US" sz="1500" i="1">
                                <a:latin typeface="Cambria Math" panose="02040503050406030204" pitchFamily="18" charset="0"/>
                                <a:ea typeface="Cambria Math" panose="02040503050406030204" pitchFamily="18" charset="0"/>
                                <a:sym typeface="Wingdings" panose="05000000000000000000" pitchFamily="2" charset="2"/>
                              </a:rPr>
                              <m:t>𝜆</m:t>
                            </m:r>
                            <m:r>
                              <a:rPr lang="en-US" sz="1500" b="0" i="1" smtClean="0">
                                <a:latin typeface="Cambria Math" panose="02040503050406030204" pitchFamily="18" charset="0"/>
                                <a:ea typeface="Cambria Math" panose="02040503050406030204" pitchFamily="18" charset="0"/>
                                <a:sym typeface="Wingdings" panose="05000000000000000000" pitchFamily="2" charset="2"/>
                              </a:rPr>
                              <m:t>𝑡</m:t>
                            </m:r>
                          </m:sup>
                        </m:sSup>
                      </m:e>
                    </m:d>
                    <m:r>
                      <a:rPr lang="en-US" sz="1500">
                        <a:latin typeface="Cambria Math" panose="02040503050406030204" pitchFamily="18" charset="0"/>
                        <a:ea typeface="Cambria Math" panose="02040503050406030204" pitchFamily="18" charset="0"/>
                        <a:sym typeface="Wingdings" panose="05000000000000000000" pitchFamily="2" charset="2"/>
                      </a:rPr>
                      <m:t>=</m:t>
                    </m:r>
                    <m:f>
                      <m:fPr>
                        <m:ctrlPr>
                          <a:rPr lang="en-US" sz="1500" i="1">
                            <a:latin typeface="Cambria Math" panose="02040503050406030204" pitchFamily="18" charset="0"/>
                            <a:sym typeface="Wingdings" panose="05000000000000000000" pitchFamily="2" charset="2"/>
                          </a:rPr>
                        </m:ctrlPr>
                      </m:fPr>
                      <m:num>
                        <m:r>
                          <a:rPr lang="en-US" sz="1500" i="1">
                            <a:latin typeface="Cambria Math" panose="02040503050406030204" pitchFamily="18" charset="0"/>
                            <a:sym typeface="Wingdings" panose="05000000000000000000" pitchFamily="2" charset="2"/>
                          </a:rPr>
                          <m:t>𝑑𝑁</m:t>
                        </m:r>
                      </m:num>
                      <m:den>
                        <m:r>
                          <a:rPr lang="en-US" sz="1500" i="1">
                            <a:latin typeface="Cambria Math" panose="02040503050406030204" pitchFamily="18" charset="0"/>
                            <a:sym typeface="Wingdings" panose="05000000000000000000" pitchFamily="2" charset="2"/>
                          </a:rPr>
                          <m:t>𝑑𝑡</m:t>
                        </m:r>
                      </m:den>
                    </m:f>
                    <m:sSup>
                      <m:sSupPr>
                        <m:ctrlPr>
                          <a:rPr lang="en-US" sz="1500" i="1">
                            <a:latin typeface="Cambria Math" panose="02040503050406030204" pitchFamily="18" charset="0"/>
                            <a:sym typeface="Wingdings" panose="05000000000000000000" pitchFamily="2" charset="2"/>
                          </a:rPr>
                        </m:ctrlPr>
                      </m:sSupPr>
                      <m:e>
                        <m:r>
                          <a:rPr lang="en-US" sz="1500" i="1">
                            <a:latin typeface="Cambria Math" panose="02040503050406030204" pitchFamily="18" charset="0"/>
                            <a:sym typeface="Wingdings" panose="05000000000000000000" pitchFamily="2" charset="2"/>
                          </a:rPr>
                          <m:t>𝑒</m:t>
                        </m:r>
                      </m:e>
                      <m:sup>
                        <m:r>
                          <a:rPr lang="en-US" sz="1500" i="1">
                            <a:latin typeface="Cambria Math" panose="02040503050406030204" pitchFamily="18" charset="0"/>
                            <a:ea typeface="Cambria Math" panose="02040503050406030204" pitchFamily="18" charset="0"/>
                            <a:sym typeface="Wingdings" panose="05000000000000000000" pitchFamily="2" charset="2"/>
                          </a:rPr>
                          <m:t>𝜆</m:t>
                        </m:r>
                        <m:r>
                          <a:rPr lang="en-US" sz="1500" i="1">
                            <a:latin typeface="Cambria Math" panose="02040503050406030204" pitchFamily="18" charset="0"/>
                            <a:ea typeface="Cambria Math" panose="02040503050406030204" pitchFamily="18" charset="0"/>
                            <a:sym typeface="Wingdings" panose="05000000000000000000" pitchFamily="2" charset="2"/>
                          </a:rPr>
                          <m:t>𝑡</m:t>
                        </m:r>
                      </m:sup>
                    </m:sSup>
                    <m:r>
                      <a:rPr lang="en-US" sz="1500" b="0" i="1" smtClean="0">
                        <a:latin typeface="Cambria Math" panose="02040503050406030204" pitchFamily="18" charset="0"/>
                        <a:sym typeface="Wingdings" panose="05000000000000000000" pitchFamily="2" charset="2"/>
                      </a:rPr>
                      <m:t>+</m:t>
                    </m:r>
                    <m:r>
                      <a:rPr lang="en-US" sz="1500" b="0" i="1" smtClean="0">
                        <a:latin typeface="Cambria Math" panose="02040503050406030204" pitchFamily="18" charset="0"/>
                        <a:sym typeface="Wingdings" panose="05000000000000000000" pitchFamily="2" charset="2"/>
                      </a:rPr>
                      <m:t>𝜆</m:t>
                    </m:r>
                    <m:r>
                      <a:rPr lang="en-US" sz="1500" b="0" i="1" smtClean="0">
                        <a:latin typeface="Cambria Math" panose="02040503050406030204" pitchFamily="18" charset="0"/>
                        <a:sym typeface="Wingdings" panose="05000000000000000000" pitchFamily="2" charset="2"/>
                      </a:rPr>
                      <m:t>𝑁</m:t>
                    </m:r>
                    <m:sSup>
                      <m:sSupPr>
                        <m:ctrlPr>
                          <a:rPr lang="en-US" sz="1500" b="0" i="1" smtClean="0">
                            <a:latin typeface="Cambria Math" panose="02040503050406030204" pitchFamily="18" charset="0"/>
                            <a:sym typeface="Wingdings" panose="05000000000000000000" pitchFamily="2" charset="2"/>
                          </a:rPr>
                        </m:ctrlPr>
                      </m:sSupPr>
                      <m:e>
                        <m:r>
                          <a:rPr lang="en-US" sz="1500" b="0" i="1" smtClean="0">
                            <a:latin typeface="Cambria Math" panose="02040503050406030204" pitchFamily="18" charset="0"/>
                            <a:sym typeface="Wingdings" panose="05000000000000000000" pitchFamily="2" charset="2"/>
                          </a:rPr>
                          <m:t>𝑒</m:t>
                        </m:r>
                      </m:e>
                      <m:sup>
                        <m:r>
                          <a:rPr lang="en-US" sz="1500" b="0" i="1" smtClean="0">
                            <a:latin typeface="Cambria Math" panose="02040503050406030204" pitchFamily="18" charset="0"/>
                            <a:sym typeface="Wingdings" panose="05000000000000000000" pitchFamily="2" charset="2"/>
                          </a:rPr>
                          <m:t>𝜆</m:t>
                        </m:r>
                        <m:r>
                          <a:rPr lang="en-US" sz="1500" b="0" i="1" smtClean="0">
                            <a:latin typeface="Cambria Math" panose="02040503050406030204" pitchFamily="18" charset="0"/>
                            <a:sym typeface="Wingdings" panose="05000000000000000000" pitchFamily="2" charset="2"/>
                          </a:rPr>
                          <m:t>𝑡</m:t>
                        </m:r>
                      </m:sup>
                    </m:sSup>
                    <m:r>
                      <a:rPr lang="en-US" sz="1500" b="0" i="1" smtClean="0">
                        <a:latin typeface="Cambria Math" panose="02040503050406030204" pitchFamily="18" charset="0"/>
                        <a:sym typeface="Wingdings" panose="05000000000000000000" pitchFamily="2" charset="2"/>
                      </a:rPr>
                      <m:t>=</m:t>
                    </m:r>
                    <m:d>
                      <m:dPr>
                        <m:begChr m:val="["/>
                        <m:endChr m:val="]"/>
                        <m:ctrlPr>
                          <a:rPr lang="en-US" sz="1500" b="0" i="1" smtClean="0">
                            <a:latin typeface="Cambria Math" panose="02040503050406030204" pitchFamily="18" charset="0"/>
                            <a:sym typeface="Wingdings" panose="05000000000000000000" pitchFamily="2" charset="2"/>
                          </a:rPr>
                        </m:ctrlPr>
                      </m:dPr>
                      <m:e>
                        <m:f>
                          <m:fPr>
                            <m:ctrlPr>
                              <a:rPr lang="en-US" sz="1500" i="1">
                                <a:latin typeface="Cambria Math" panose="02040503050406030204" pitchFamily="18" charset="0"/>
                                <a:sym typeface="Wingdings" panose="05000000000000000000" pitchFamily="2" charset="2"/>
                              </a:rPr>
                            </m:ctrlPr>
                          </m:fPr>
                          <m:num>
                            <m:r>
                              <a:rPr lang="en-US" sz="1500" i="1">
                                <a:latin typeface="Cambria Math" panose="02040503050406030204" pitchFamily="18" charset="0"/>
                                <a:sym typeface="Wingdings" panose="05000000000000000000" pitchFamily="2" charset="2"/>
                              </a:rPr>
                              <m:t>𝑑𝑁</m:t>
                            </m:r>
                          </m:num>
                          <m:den>
                            <m:r>
                              <a:rPr lang="en-US" sz="1500" i="1">
                                <a:latin typeface="Cambria Math" panose="02040503050406030204" pitchFamily="18" charset="0"/>
                                <a:sym typeface="Wingdings" panose="05000000000000000000" pitchFamily="2" charset="2"/>
                              </a:rPr>
                              <m:t>𝑑𝑡</m:t>
                            </m:r>
                          </m:den>
                        </m:f>
                        <m:r>
                          <a:rPr lang="en-US" sz="1500" i="1">
                            <a:latin typeface="Cambria Math" panose="02040503050406030204" pitchFamily="18" charset="0"/>
                            <a:sym typeface="Wingdings" panose="05000000000000000000" pitchFamily="2" charset="2"/>
                          </a:rPr>
                          <m:t>+</m:t>
                        </m:r>
                        <m:r>
                          <a:rPr lang="en-US" sz="1500" i="1">
                            <a:latin typeface="Cambria Math" panose="02040503050406030204" pitchFamily="18" charset="0"/>
                            <a:ea typeface="Cambria Math" panose="02040503050406030204" pitchFamily="18" charset="0"/>
                            <a:sym typeface="Wingdings" panose="05000000000000000000" pitchFamily="2" charset="2"/>
                          </a:rPr>
                          <m:t>𝜆</m:t>
                        </m:r>
                        <m:r>
                          <a:rPr lang="en-US" sz="1500" i="1">
                            <a:latin typeface="Cambria Math" panose="02040503050406030204" pitchFamily="18" charset="0"/>
                            <a:ea typeface="Cambria Math" panose="02040503050406030204" pitchFamily="18" charset="0"/>
                            <a:sym typeface="Wingdings" panose="05000000000000000000" pitchFamily="2" charset="2"/>
                          </a:rPr>
                          <m:t>𝑁</m:t>
                        </m:r>
                      </m:e>
                    </m:d>
                    <m:sSup>
                      <m:sSupPr>
                        <m:ctrlPr>
                          <a:rPr lang="en-US" sz="1500" b="0" i="1" smtClean="0">
                            <a:latin typeface="Cambria Math" panose="02040503050406030204" pitchFamily="18" charset="0"/>
                            <a:ea typeface="Cambria Math" panose="02040503050406030204" pitchFamily="18" charset="0"/>
                            <a:sym typeface="Wingdings" panose="05000000000000000000" pitchFamily="2" charset="2"/>
                          </a:rPr>
                        </m:ctrlPr>
                      </m:sSupPr>
                      <m:e>
                        <m:r>
                          <m:rPr>
                            <m:sty m:val="p"/>
                          </m:rPr>
                          <a:rPr lang="en-US" sz="1500" b="0" i="0" smtClean="0">
                            <a:latin typeface="Cambria Math" panose="02040503050406030204" pitchFamily="18" charset="0"/>
                            <a:ea typeface="Cambria Math" panose="02040503050406030204" pitchFamily="18" charset="0"/>
                            <a:sym typeface="Wingdings" panose="05000000000000000000" pitchFamily="2" charset="2"/>
                          </a:rPr>
                          <m:t>e</m:t>
                        </m:r>
                      </m:e>
                      <m:sup>
                        <m:r>
                          <a:rPr lang="en-US" sz="1500" b="0" i="1" smtClean="0">
                            <a:latin typeface="Cambria Math" panose="02040503050406030204" pitchFamily="18" charset="0"/>
                            <a:ea typeface="Cambria Math" panose="02040503050406030204" pitchFamily="18" charset="0"/>
                            <a:sym typeface="Wingdings" panose="05000000000000000000" pitchFamily="2" charset="2"/>
                          </a:rPr>
                          <m:t>𝜆</m:t>
                        </m:r>
                        <m:r>
                          <a:rPr lang="en-US" sz="1500" b="0" i="1" smtClean="0">
                            <a:latin typeface="Cambria Math" panose="02040503050406030204" pitchFamily="18" charset="0"/>
                            <a:ea typeface="Cambria Math" panose="02040503050406030204" pitchFamily="18" charset="0"/>
                            <a:sym typeface="Wingdings" panose="05000000000000000000" pitchFamily="2" charset="2"/>
                          </a:rPr>
                          <m:t>𝑡</m:t>
                        </m:r>
                      </m:sup>
                    </m:sSup>
                  </m:oMath>
                </a14:m>
                <a:r>
                  <a:rPr lang="en-US" sz="1500" dirty="0">
                    <a:sym typeface="Wingdings" panose="05000000000000000000" pitchFamily="2" charset="2"/>
                  </a:rPr>
                  <a:t>,</a:t>
                </a:r>
              </a:p>
              <a:p>
                <a:pPr>
                  <a:lnSpc>
                    <a:spcPct val="90000"/>
                  </a:lnSpc>
                </a:pPr>
                <a:r>
                  <a:rPr lang="en-US" sz="1500" dirty="0">
                    <a:sym typeface="Wingdings" panose="05000000000000000000" pitchFamily="2" charset="2"/>
                  </a:rPr>
                  <a:t>Then if we multiply the equation, </a:t>
                </a:r>
                <a14:m>
                  <m:oMath xmlns:m="http://schemas.openxmlformats.org/officeDocument/2006/math">
                    <m:f>
                      <m:fPr>
                        <m:ctrlPr>
                          <a:rPr lang="en-US" sz="1500" i="1">
                            <a:latin typeface="Cambria Math" panose="02040503050406030204" pitchFamily="18" charset="0"/>
                            <a:sym typeface="Wingdings" panose="05000000000000000000" pitchFamily="2" charset="2"/>
                          </a:rPr>
                        </m:ctrlPr>
                      </m:fPr>
                      <m:num>
                        <m:r>
                          <a:rPr lang="en-US" sz="1500" i="1">
                            <a:latin typeface="Cambria Math" panose="02040503050406030204" pitchFamily="18" charset="0"/>
                            <a:sym typeface="Wingdings" panose="05000000000000000000" pitchFamily="2" charset="2"/>
                          </a:rPr>
                          <m:t>𝑑𝑁</m:t>
                        </m:r>
                      </m:num>
                      <m:den>
                        <m:r>
                          <a:rPr lang="en-US" sz="1500" i="1">
                            <a:latin typeface="Cambria Math" panose="02040503050406030204" pitchFamily="18" charset="0"/>
                            <a:sym typeface="Wingdings" panose="05000000000000000000" pitchFamily="2" charset="2"/>
                          </a:rPr>
                          <m:t>𝑑𝑡</m:t>
                        </m:r>
                      </m:den>
                    </m:f>
                    <m:r>
                      <a:rPr lang="en-US" sz="1500" i="1">
                        <a:latin typeface="Cambria Math" panose="02040503050406030204" pitchFamily="18" charset="0"/>
                        <a:sym typeface="Wingdings" panose="05000000000000000000" pitchFamily="2" charset="2"/>
                      </a:rPr>
                      <m:t>+</m:t>
                    </m:r>
                    <m:r>
                      <a:rPr lang="en-US" sz="1500" i="1">
                        <a:latin typeface="Cambria Math" panose="02040503050406030204" pitchFamily="18" charset="0"/>
                        <a:ea typeface="Cambria Math" panose="02040503050406030204" pitchFamily="18" charset="0"/>
                        <a:sym typeface="Wingdings" panose="05000000000000000000" pitchFamily="2" charset="2"/>
                      </a:rPr>
                      <m:t>𝜆</m:t>
                    </m:r>
                    <m:r>
                      <a:rPr lang="en-US" sz="1500" i="1">
                        <a:latin typeface="Cambria Math" panose="02040503050406030204" pitchFamily="18" charset="0"/>
                        <a:ea typeface="Cambria Math" panose="02040503050406030204" pitchFamily="18" charset="0"/>
                        <a:sym typeface="Wingdings" panose="05000000000000000000" pitchFamily="2" charset="2"/>
                      </a:rPr>
                      <m:t>𝑁</m:t>
                    </m:r>
                    <m:r>
                      <a:rPr lang="en-US" sz="1500">
                        <a:latin typeface="Cambria Math" panose="02040503050406030204" pitchFamily="18" charset="0"/>
                        <a:ea typeface="Cambria Math" panose="02040503050406030204" pitchFamily="18" charset="0"/>
                        <a:sym typeface="Wingdings" panose="05000000000000000000" pitchFamily="2" charset="2"/>
                      </a:rPr>
                      <m:t>=</m:t>
                    </m:r>
                    <m:sSub>
                      <m:sSubPr>
                        <m:ctrlPr>
                          <a:rPr lang="en-US" sz="1500" i="1">
                            <a:latin typeface="Cambria Math" panose="02040503050406030204" pitchFamily="18" charset="0"/>
                            <a:ea typeface="Cambria Math" panose="02040503050406030204" pitchFamily="18" charset="0"/>
                            <a:sym typeface="Wingdings" panose="05000000000000000000" pitchFamily="2" charset="2"/>
                          </a:rPr>
                        </m:ctrlPr>
                      </m:sSubPr>
                      <m:e>
                        <m:r>
                          <a:rPr lang="en-US" sz="1500" i="1">
                            <a:latin typeface="Cambria Math" panose="02040503050406030204" pitchFamily="18" charset="0"/>
                            <a:ea typeface="Cambria Math" panose="02040503050406030204" pitchFamily="18" charset="0"/>
                            <a:sym typeface="Wingdings" panose="05000000000000000000" pitchFamily="2" charset="2"/>
                          </a:rPr>
                          <m:t>𝐴</m:t>
                        </m:r>
                      </m:e>
                      <m:sub>
                        <m:r>
                          <a:rPr lang="en-US" sz="1500" i="1">
                            <a:latin typeface="Cambria Math" panose="02040503050406030204" pitchFamily="18" charset="0"/>
                            <a:ea typeface="Cambria Math" panose="02040503050406030204" pitchFamily="18" charset="0"/>
                            <a:sym typeface="Wingdings" panose="05000000000000000000" pitchFamily="2" charset="2"/>
                          </a:rPr>
                          <m:t>0</m:t>
                        </m:r>
                      </m:sub>
                    </m:sSub>
                  </m:oMath>
                </a14:m>
                <a:r>
                  <a:rPr lang="en-US" sz="1500" dirty="0">
                    <a:sym typeface="Wingdings" panose="05000000000000000000" pitchFamily="2" charset="2"/>
                  </a:rPr>
                  <a:t> by an “integrating factor”, </a:t>
                </a:r>
                <a14:m>
                  <m:oMath xmlns:m="http://schemas.openxmlformats.org/officeDocument/2006/math">
                    <m:sSup>
                      <m:sSupPr>
                        <m:ctrlPr>
                          <a:rPr lang="en-US" sz="1500" i="1">
                            <a:latin typeface="Cambria Math" panose="02040503050406030204" pitchFamily="18" charset="0"/>
                            <a:ea typeface="Cambria Math" panose="02040503050406030204" pitchFamily="18" charset="0"/>
                            <a:sym typeface="Wingdings" panose="05000000000000000000" pitchFamily="2" charset="2"/>
                          </a:rPr>
                        </m:ctrlPr>
                      </m:sSupPr>
                      <m:e>
                        <m:r>
                          <m:rPr>
                            <m:sty m:val="p"/>
                          </m:rPr>
                          <a:rPr lang="en-US" sz="1500">
                            <a:latin typeface="Cambria Math" panose="02040503050406030204" pitchFamily="18" charset="0"/>
                            <a:ea typeface="Cambria Math" panose="02040503050406030204" pitchFamily="18" charset="0"/>
                            <a:sym typeface="Wingdings" panose="05000000000000000000" pitchFamily="2" charset="2"/>
                          </a:rPr>
                          <m:t>e</m:t>
                        </m:r>
                      </m:e>
                      <m:sup>
                        <m:r>
                          <a:rPr lang="en-US" sz="1500" i="1">
                            <a:latin typeface="Cambria Math" panose="02040503050406030204" pitchFamily="18" charset="0"/>
                            <a:ea typeface="Cambria Math" panose="02040503050406030204" pitchFamily="18" charset="0"/>
                            <a:sym typeface="Wingdings" panose="05000000000000000000" pitchFamily="2" charset="2"/>
                          </a:rPr>
                          <m:t>𝜆</m:t>
                        </m:r>
                        <m:r>
                          <a:rPr lang="en-US" sz="1500" i="1">
                            <a:latin typeface="Cambria Math" panose="02040503050406030204" pitchFamily="18" charset="0"/>
                            <a:ea typeface="Cambria Math" panose="02040503050406030204" pitchFamily="18" charset="0"/>
                            <a:sym typeface="Wingdings" panose="05000000000000000000" pitchFamily="2" charset="2"/>
                          </a:rPr>
                          <m:t>𝑡</m:t>
                        </m:r>
                      </m:sup>
                    </m:sSup>
                  </m:oMath>
                </a14:m>
                <a:r>
                  <a:rPr lang="en-US" sz="1500" dirty="0">
                    <a:sym typeface="Wingdings" panose="05000000000000000000" pitchFamily="2" charset="2"/>
                  </a:rPr>
                  <a:t>, we get </a:t>
                </a:r>
                <a14:m>
                  <m:oMath xmlns:m="http://schemas.openxmlformats.org/officeDocument/2006/math">
                    <m:d>
                      <m:dPr>
                        <m:begChr m:val="["/>
                        <m:endChr m:val="]"/>
                        <m:ctrlPr>
                          <a:rPr lang="en-US" sz="1500" b="0" i="1" smtClean="0">
                            <a:latin typeface="Cambria Math" panose="02040503050406030204" pitchFamily="18" charset="0"/>
                            <a:sym typeface="Wingdings" panose="05000000000000000000" pitchFamily="2" charset="2"/>
                          </a:rPr>
                        </m:ctrlPr>
                      </m:dPr>
                      <m:e>
                        <m:f>
                          <m:fPr>
                            <m:ctrlPr>
                              <a:rPr lang="en-US" sz="1500" i="1">
                                <a:latin typeface="Cambria Math" panose="02040503050406030204" pitchFamily="18" charset="0"/>
                                <a:sym typeface="Wingdings" panose="05000000000000000000" pitchFamily="2" charset="2"/>
                              </a:rPr>
                            </m:ctrlPr>
                          </m:fPr>
                          <m:num>
                            <m:r>
                              <a:rPr lang="en-US" sz="1500" i="1">
                                <a:latin typeface="Cambria Math" panose="02040503050406030204" pitchFamily="18" charset="0"/>
                                <a:sym typeface="Wingdings" panose="05000000000000000000" pitchFamily="2" charset="2"/>
                              </a:rPr>
                              <m:t>𝑑𝑁</m:t>
                            </m:r>
                          </m:num>
                          <m:den>
                            <m:r>
                              <a:rPr lang="en-US" sz="1500" i="1">
                                <a:latin typeface="Cambria Math" panose="02040503050406030204" pitchFamily="18" charset="0"/>
                                <a:sym typeface="Wingdings" panose="05000000000000000000" pitchFamily="2" charset="2"/>
                              </a:rPr>
                              <m:t>𝑑𝑡</m:t>
                            </m:r>
                          </m:den>
                        </m:f>
                        <m:r>
                          <a:rPr lang="en-US" sz="1500" i="1">
                            <a:latin typeface="Cambria Math" panose="02040503050406030204" pitchFamily="18" charset="0"/>
                            <a:sym typeface="Wingdings" panose="05000000000000000000" pitchFamily="2" charset="2"/>
                          </a:rPr>
                          <m:t>+</m:t>
                        </m:r>
                        <m:r>
                          <a:rPr lang="en-US" sz="1500" i="1">
                            <a:latin typeface="Cambria Math" panose="02040503050406030204" pitchFamily="18" charset="0"/>
                            <a:ea typeface="Cambria Math" panose="02040503050406030204" pitchFamily="18" charset="0"/>
                            <a:sym typeface="Wingdings" panose="05000000000000000000" pitchFamily="2" charset="2"/>
                          </a:rPr>
                          <m:t>𝜆</m:t>
                        </m:r>
                        <m:r>
                          <a:rPr lang="en-US" sz="1500" i="1">
                            <a:latin typeface="Cambria Math" panose="02040503050406030204" pitchFamily="18" charset="0"/>
                            <a:ea typeface="Cambria Math" panose="02040503050406030204" pitchFamily="18" charset="0"/>
                            <a:sym typeface="Wingdings" panose="05000000000000000000" pitchFamily="2" charset="2"/>
                          </a:rPr>
                          <m:t>𝑁</m:t>
                        </m:r>
                      </m:e>
                    </m:d>
                    <m:sSup>
                      <m:sSupPr>
                        <m:ctrlPr>
                          <a:rPr lang="en-US" sz="1500" i="1">
                            <a:latin typeface="Cambria Math" panose="02040503050406030204" pitchFamily="18" charset="0"/>
                            <a:ea typeface="Cambria Math" panose="02040503050406030204" pitchFamily="18" charset="0"/>
                            <a:sym typeface="Wingdings" panose="05000000000000000000" pitchFamily="2" charset="2"/>
                          </a:rPr>
                        </m:ctrlPr>
                      </m:sSupPr>
                      <m:e>
                        <m:r>
                          <m:rPr>
                            <m:sty m:val="p"/>
                          </m:rPr>
                          <a:rPr lang="en-US" sz="1500">
                            <a:latin typeface="Cambria Math" panose="02040503050406030204" pitchFamily="18" charset="0"/>
                            <a:ea typeface="Cambria Math" panose="02040503050406030204" pitchFamily="18" charset="0"/>
                            <a:sym typeface="Wingdings" panose="05000000000000000000" pitchFamily="2" charset="2"/>
                          </a:rPr>
                          <m:t>e</m:t>
                        </m:r>
                      </m:e>
                      <m:sup>
                        <m:r>
                          <a:rPr lang="en-US" sz="1500" i="1">
                            <a:latin typeface="Cambria Math" panose="02040503050406030204" pitchFamily="18" charset="0"/>
                            <a:ea typeface="Cambria Math" panose="02040503050406030204" pitchFamily="18" charset="0"/>
                            <a:sym typeface="Wingdings" panose="05000000000000000000" pitchFamily="2" charset="2"/>
                          </a:rPr>
                          <m:t>𝜆</m:t>
                        </m:r>
                        <m:r>
                          <a:rPr lang="en-US" sz="1500" i="1">
                            <a:latin typeface="Cambria Math" panose="02040503050406030204" pitchFamily="18" charset="0"/>
                            <a:ea typeface="Cambria Math" panose="02040503050406030204" pitchFamily="18" charset="0"/>
                            <a:sym typeface="Wingdings" panose="05000000000000000000" pitchFamily="2" charset="2"/>
                          </a:rPr>
                          <m:t>𝑡</m:t>
                        </m:r>
                      </m:sup>
                    </m:sSup>
                    <m:r>
                      <a:rPr lang="en-US" sz="1500">
                        <a:latin typeface="Cambria Math" panose="02040503050406030204" pitchFamily="18" charset="0"/>
                        <a:ea typeface="Cambria Math" panose="02040503050406030204" pitchFamily="18" charset="0"/>
                        <a:sym typeface="Wingdings" panose="05000000000000000000" pitchFamily="2" charset="2"/>
                      </a:rPr>
                      <m:t>=</m:t>
                    </m:r>
                    <m:sSub>
                      <m:sSubPr>
                        <m:ctrlPr>
                          <a:rPr lang="en-US" sz="1500" i="1">
                            <a:latin typeface="Cambria Math" panose="02040503050406030204" pitchFamily="18" charset="0"/>
                            <a:ea typeface="Cambria Math" panose="02040503050406030204" pitchFamily="18" charset="0"/>
                            <a:sym typeface="Wingdings" panose="05000000000000000000" pitchFamily="2" charset="2"/>
                          </a:rPr>
                        </m:ctrlPr>
                      </m:sSubPr>
                      <m:e>
                        <m:r>
                          <a:rPr lang="en-US" sz="1500" i="1">
                            <a:latin typeface="Cambria Math" panose="02040503050406030204" pitchFamily="18" charset="0"/>
                            <a:ea typeface="Cambria Math" panose="02040503050406030204" pitchFamily="18" charset="0"/>
                            <a:sym typeface="Wingdings" panose="05000000000000000000" pitchFamily="2" charset="2"/>
                          </a:rPr>
                          <m:t>𝐴</m:t>
                        </m:r>
                      </m:e>
                      <m:sub>
                        <m:r>
                          <a:rPr lang="en-US" sz="1500" i="1">
                            <a:latin typeface="Cambria Math" panose="02040503050406030204" pitchFamily="18" charset="0"/>
                            <a:ea typeface="Cambria Math" panose="02040503050406030204" pitchFamily="18" charset="0"/>
                            <a:sym typeface="Wingdings" panose="05000000000000000000" pitchFamily="2" charset="2"/>
                          </a:rPr>
                          <m:t>0</m:t>
                        </m:r>
                      </m:sub>
                    </m:sSub>
                    <m:sSup>
                      <m:sSupPr>
                        <m:ctrlPr>
                          <a:rPr lang="en-US" sz="1500" i="1">
                            <a:latin typeface="Cambria Math" panose="02040503050406030204" pitchFamily="18" charset="0"/>
                            <a:ea typeface="Cambria Math" panose="02040503050406030204" pitchFamily="18" charset="0"/>
                            <a:sym typeface="Wingdings" panose="05000000000000000000" pitchFamily="2" charset="2"/>
                          </a:rPr>
                        </m:ctrlPr>
                      </m:sSupPr>
                      <m:e>
                        <m:r>
                          <m:rPr>
                            <m:sty m:val="p"/>
                          </m:rPr>
                          <a:rPr lang="en-US" sz="1500">
                            <a:latin typeface="Cambria Math" panose="02040503050406030204" pitchFamily="18" charset="0"/>
                            <a:ea typeface="Cambria Math" panose="02040503050406030204" pitchFamily="18" charset="0"/>
                            <a:sym typeface="Wingdings" panose="05000000000000000000" pitchFamily="2" charset="2"/>
                          </a:rPr>
                          <m:t>e</m:t>
                        </m:r>
                      </m:e>
                      <m:sup>
                        <m:r>
                          <a:rPr lang="en-US" sz="1500" i="1">
                            <a:latin typeface="Cambria Math" panose="02040503050406030204" pitchFamily="18" charset="0"/>
                            <a:ea typeface="Cambria Math" panose="02040503050406030204" pitchFamily="18" charset="0"/>
                            <a:sym typeface="Wingdings" panose="05000000000000000000" pitchFamily="2" charset="2"/>
                          </a:rPr>
                          <m:t>𝜆</m:t>
                        </m:r>
                        <m:r>
                          <a:rPr lang="en-US" sz="1500" i="1">
                            <a:latin typeface="Cambria Math" panose="02040503050406030204" pitchFamily="18" charset="0"/>
                            <a:ea typeface="Cambria Math" panose="02040503050406030204" pitchFamily="18" charset="0"/>
                            <a:sym typeface="Wingdings" panose="05000000000000000000" pitchFamily="2" charset="2"/>
                          </a:rPr>
                          <m:t>𝑡</m:t>
                        </m:r>
                      </m:sup>
                    </m:sSup>
                  </m:oMath>
                </a14:m>
                <a:r>
                  <a:rPr lang="en-US" sz="1500" dirty="0">
                    <a:sym typeface="Wingdings" panose="05000000000000000000" pitchFamily="2" charset="2"/>
                  </a:rPr>
                  <a:t>.</a:t>
                </a:r>
              </a:p>
              <a:p>
                <a:pPr>
                  <a:lnSpc>
                    <a:spcPct val="90000"/>
                  </a:lnSpc>
                </a:pPr>
                <a:r>
                  <a:rPr lang="en-US" sz="1500" dirty="0">
                    <a:sym typeface="Wingdings" panose="05000000000000000000" pitchFamily="2" charset="2"/>
                  </a:rPr>
                  <a:t>Now using the relation from the line above, we have: </a:t>
                </a:r>
              </a:p>
              <a:p>
                <a:pPr marL="0" indent="0">
                  <a:lnSpc>
                    <a:spcPct val="90000"/>
                  </a:lnSpc>
                  <a:buNone/>
                </a:pPr>
                <a14:m>
                  <m:oMathPara xmlns:m="http://schemas.openxmlformats.org/officeDocument/2006/math">
                    <m:oMathParaPr>
                      <m:jc m:val="centerGroup"/>
                    </m:oMathParaPr>
                    <m:oMath xmlns:m="http://schemas.openxmlformats.org/officeDocument/2006/math">
                      <m:f>
                        <m:fPr>
                          <m:ctrlPr>
                            <a:rPr lang="en-US" sz="1500" i="1">
                              <a:latin typeface="Cambria Math" panose="02040503050406030204" pitchFamily="18" charset="0"/>
                              <a:sym typeface="Wingdings" panose="05000000000000000000" pitchFamily="2" charset="2"/>
                            </a:rPr>
                          </m:ctrlPr>
                        </m:fPr>
                        <m:num>
                          <m:r>
                            <a:rPr lang="en-US" sz="1500" i="1">
                              <a:latin typeface="Cambria Math" panose="02040503050406030204" pitchFamily="18" charset="0"/>
                              <a:sym typeface="Wingdings" panose="05000000000000000000" pitchFamily="2" charset="2"/>
                            </a:rPr>
                            <m:t>𝑑</m:t>
                          </m:r>
                        </m:num>
                        <m:den>
                          <m:r>
                            <a:rPr lang="en-US" sz="1500" i="1">
                              <a:latin typeface="Cambria Math" panose="02040503050406030204" pitchFamily="18" charset="0"/>
                              <a:sym typeface="Wingdings" panose="05000000000000000000" pitchFamily="2" charset="2"/>
                            </a:rPr>
                            <m:t>𝑑𝑡</m:t>
                          </m:r>
                        </m:den>
                      </m:f>
                      <m:d>
                        <m:dPr>
                          <m:ctrlPr>
                            <a:rPr lang="en-US" sz="1500" i="1">
                              <a:latin typeface="Cambria Math" panose="02040503050406030204" pitchFamily="18" charset="0"/>
                              <a:sym typeface="Wingdings" panose="05000000000000000000" pitchFamily="2" charset="2"/>
                            </a:rPr>
                          </m:ctrlPr>
                        </m:dPr>
                        <m:e>
                          <m:r>
                            <a:rPr lang="en-US" sz="1500" i="1">
                              <a:latin typeface="Cambria Math" panose="02040503050406030204" pitchFamily="18" charset="0"/>
                              <a:sym typeface="Wingdings" panose="05000000000000000000" pitchFamily="2" charset="2"/>
                            </a:rPr>
                            <m:t>𝑁</m:t>
                          </m:r>
                          <m:sSup>
                            <m:sSupPr>
                              <m:ctrlPr>
                                <a:rPr lang="en-US" sz="1500" i="1">
                                  <a:latin typeface="Cambria Math" panose="02040503050406030204" pitchFamily="18" charset="0"/>
                                  <a:sym typeface="Wingdings" panose="05000000000000000000" pitchFamily="2" charset="2"/>
                                </a:rPr>
                              </m:ctrlPr>
                            </m:sSupPr>
                            <m:e>
                              <m:r>
                                <a:rPr lang="en-US" sz="1500" i="1">
                                  <a:latin typeface="Cambria Math" panose="02040503050406030204" pitchFamily="18" charset="0"/>
                                  <a:sym typeface="Wingdings" panose="05000000000000000000" pitchFamily="2" charset="2"/>
                                </a:rPr>
                                <m:t>𝑒</m:t>
                              </m:r>
                            </m:e>
                            <m:sup>
                              <m:r>
                                <a:rPr lang="en-US" sz="1500" i="1">
                                  <a:latin typeface="Cambria Math" panose="02040503050406030204" pitchFamily="18" charset="0"/>
                                  <a:ea typeface="Cambria Math" panose="02040503050406030204" pitchFamily="18" charset="0"/>
                                  <a:sym typeface="Wingdings" panose="05000000000000000000" pitchFamily="2" charset="2"/>
                                </a:rPr>
                                <m:t>𝜆</m:t>
                              </m:r>
                              <m:r>
                                <a:rPr lang="en-US" sz="1500" i="1">
                                  <a:latin typeface="Cambria Math" panose="02040503050406030204" pitchFamily="18" charset="0"/>
                                  <a:ea typeface="Cambria Math" panose="02040503050406030204" pitchFamily="18" charset="0"/>
                                  <a:sym typeface="Wingdings" panose="05000000000000000000" pitchFamily="2" charset="2"/>
                                </a:rPr>
                                <m:t>𝑡</m:t>
                              </m:r>
                            </m:sup>
                          </m:sSup>
                        </m:e>
                      </m:d>
                      <m:r>
                        <a:rPr lang="en-US" sz="1500" b="0" i="1" smtClean="0">
                          <a:latin typeface="Cambria Math" panose="02040503050406030204" pitchFamily="18" charset="0"/>
                          <a:ea typeface="Cambria Math" panose="02040503050406030204" pitchFamily="18" charset="0"/>
                          <a:sym typeface="Wingdings" panose="05000000000000000000" pitchFamily="2" charset="2"/>
                        </a:rPr>
                        <m:t>=</m:t>
                      </m:r>
                      <m:sSub>
                        <m:sSubPr>
                          <m:ctrlPr>
                            <a:rPr lang="en-US" sz="1500" i="1">
                              <a:latin typeface="Cambria Math" panose="02040503050406030204" pitchFamily="18" charset="0"/>
                              <a:ea typeface="Cambria Math" panose="02040503050406030204" pitchFamily="18" charset="0"/>
                              <a:sym typeface="Wingdings" panose="05000000000000000000" pitchFamily="2" charset="2"/>
                            </a:rPr>
                          </m:ctrlPr>
                        </m:sSubPr>
                        <m:e>
                          <m:r>
                            <a:rPr lang="en-US" sz="1500" i="1">
                              <a:latin typeface="Cambria Math" panose="02040503050406030204" pitchFamily="18" charset="0"/>
                              <a:ea typeface="Cambria Math" panose="02040503050406030204" pitchFamily="18" charset="0"/>
                              <a:sym typeface="Wingdings" panose="05000000000000000000" pitchFamily="2" charset="2"/>
                            </a:rPr>
                            <m:t>𝐴</m:t>
                          </m:r>
                        </m:e>
                        <m:sub>
                          <m:r>
                            <a:rPr lang="en-US" sz="1500" i="1">
                              <a:latin typeface="Cambria Math" panose="02040503050406030204" pitchFamily="18" charset="0"/>
                              <a:ea typeface="Cambria Math" panose="02040503050406030204" pitchFamily="18" charset="0"/>
                              <a:sym typeface="Wingdings" panose="05000000000000000000" pitchFamily="2" charset="2"/>
                            </a:rPr>
                            <m:t>0</m:t>
                          </m:r>
                        </m:sub>
                      </m:sSub>
                      <m:sSup>
                        <m:sSupPr>
                          <m:ctrlPr>
                            <a:rPr lang="en-US" sz="1500" i="1">
                              <a:latin typeface="Cambria Math" panose="02040503050406030204" pitchFamily="18" charset="0"/>
                              <a:ea typeface="Cambria Math" panose="02040503050406030204" pitchFamily="18" charset="0"/>
                              <a:sym typeface="Wingdings" panose="05000000000000000000" pitchFamily="2" charset="2"/>
                            </a:rPr>
                          </m:ctrlPr>
                        </m:sSupPr>
                        <m:e>
                          <m:r>
                            <m:rPr>
                              <m:sty m:val="p"/>
                            </m:rPr>
                            <a:rPr lang="en-US" sz="1500">
                              <a:latin typeface="Cambria Math" panose="02040503050406030204" pitchFamily="18" charset="0"/>
                              <a:ea typeface="Cambria Math" panose="02040503050406030204" pitchFamily="18" charset="0"/>
                              <a:sym typeface="Wingdings" panose="05000000000000000000" pitchFamily="2" charset="2"/>
                            </a:rPr>
                            <m:t>e</m:t>
                          </m:r>
                        </m:e>
                        <m:sup>
                          <m:r>
                            <a:rPr lang="en-US" sz="1500" i="1">
                              <a:latin typeface="Cambria Math" panose="02040503050406030204" pitchFamily="18" charset="0"/>
                              <a:ea typeface="Cambria Math" panose="02040503050406030204" pitchFamily="18" charset="0"/>
                              <a:sym typeface="Wingdings" panose="05000000000000000000" pitchFamily="2" charset="2"/>
                            </a:rPr>
                            <m:t>𝜆</m:t>
                          </m:r>
                          <m:r>
                            <a:rPr lang="en-US" sz="1500" i="1">
                              <a:latin typeface="Cambria Math" panose="02040503050406030204" pitchFamily="18" charset="0"/>
                              <a:ea typeface="Cambria Math" panose="02040503050406030204" pitchFamily="18" charset="0"/>
                              <a:sym typeface="Wingdings" panose="05000000000000000000" pitchFamily="2" charset="2"/>
                            </a:rPr>
                            <m:t>𝑡</m:t>
                          </m:r>
                        </m:sup>
                      </m:sSup>
                    </m:oMath>
                  </m:oMathPara>
                </a14:m>
                <a:endParaRPr lang="en-US" sz="1500" dirty="0">
                  <a:sym typeface="Wingdings" panose="05000000000000000000" pitchFamily="2" charset="2"/>
                </a:endParaRPr>
              </a:p>
              <a:p>
                <a:pPr marL="0" indent="0">
                  <a:lnSpc>
                    <a:spcPct val="90000"/>
                  </a:lnSpc>
                  <a:buNone/>
                </a:pPr>
                <a:r>
                  <a:rPr lang="en-US" sz="1500" dirty="0">
                    <a:sym typeface="Wingdings" panose="05000000000000000000" pitchFamily="2" charset="2"/>
                  </a:rPr>
                  <a:t>Now integrate both sides from time, t = 0 to t:</a:t>
                </a:r>
              </a:p>
              <a:p>
                <a:pPr marL="0" indent="0">
                  <a:lnSpc>
                    <a:spcPct val="90000"/>
                  </a:lnSpc>
                  <a:buNone/>
                </a:pPr>
                <a14:m>
                  <m:oMathPara xmlns:m="http://schemas.openxmlformats.org/officeDocument/2006/math">
                    <m:oMathParaPr>
                      <m:jc m:val="centerGroup"/>
                    </m:oMathParaPr>
                    <m:oMath xmlns:m="http://schemas.openxmlformats.org/officeDocument/2006/math">
                      <m:nary>
                        <m:naryPr>
                          <m:ctrlPr>
                            <a:rPr lang="en-US" sz="1500" i="1">
                              <a:latin typeface="Cambria Math" panose="02040503050406030204" pitchFamily="18" charset="0"/>
                              <a:sym typeface="Wingdings" panose="05000000000000000000" pitchFamily="2" charset="2"/>
                            </a:rPr>
                          </m:ctrlPr>
                        </m:naryPr>
                        <m:sub>
                          <m:r>
                            <m:rPr>
                              <m:brk m:alnAt="23"/>
                            </m:rPr>
                            <a:rPr lang="en-US" sz="1500" i="1">
                              <a:latin typeface="Cambria Math" panose="02040503050406030204" pitchFamily="18" charset="0"/>
                              <a:sym typeface="Wingdings" panose="05000000000000000000" pitchFamily="2" charset="2"/>
                            </a:rPr>
                            <m:t>0</m:t>
                          </m:r>
                        </m:sub>
                        <m:sup>
                          <m:r>
                            <a:rPr lang="en-US" sz="1500" i="1">
                              <a:latin typeface="Cambria Math" panose="02040503050406030204" pitchFamily="18" charset="0"/>
                              <a:sym typeface="Wingdings" panose="05000000000000000000" pitchFamily="2" charset="2"/>
                            </a:rPr>
                            <m:t>𝑡</m:t>
                          </m:r>
                        </m:sup>
                        <m:e>
                          <m:r>
                            <a:rPr lang="en-US" sz="1500" i="1">
                              <a:latin typeface="Cambria Math" panose="02040503050406030204" pitchFamily="18" charset="0"/>
                              <a:sym typeface="Wingdings" panose="05000000000000000000" pitchFamily="2" charset="2"/>
                            </a:rPr>
                            <m:t>𝑑𝑡</m:t>
                          </m:r>
                        </m:e>
                      </m:nary>
                      <m:f>
                        <m:fPr>
                          <m:ctrlPr>
                            <a:rPr lang="en-US" sz="1500" i="1">
                              <a:latin typeface="Cambria Math" panose="02040503050406030204" pitchFamily="18" charset="0"/>
                              <a:sym typeface="Wingdings" panose="05000000000000000000" pitchFamily="2" charset="2"/>
                            </a:rPr>
                          </m:ctrlPr>
                        </m:fPr>
                        <m:num>
                          <m:r>
                            <a:rPr lang="en-US" sz="1500" i="1">
                              <a:latin typeface="Cambria Math" panose="02040503050406030204" pitchFamily="18" charset="0"/>
                              <a:sym typeface="Wingdings" panose="05000000000000000000" pitchFamily="2" charset="2"/>
                            </a:rPr>
                            <m:t>𝑑</m:t>
                          </m:r>
                        </m:num>
                        <m:den>
                          <m:r>
                            <a:rPr lang="en-US" sz="1500" i="1">
                              <a:latin typeface="Cambria Math" panose="02040503050406030204" pitchFamily="18" charset="0"/>
                              <a:sym typeface="Wingdings" panose="05000000000000000000" pitchFamily="2" charset="2"/>
                            </a:rPr>
                            <m:t>𝑑𝑡</m:t>
                          </m:r>
                        </m:den>
                      </m:f>
                      <m:d>
                        <m:dPr>
                          <m:ctrlPr>
                            <a:rPr lang="en-US" sz="1500" i="1">
                              <a:latin typeface="Cambria Math" panose="02040503050406030204" pitchFamily="18" charset="0"/>
                              <a:sym typeface="Wingdings" panose="05000000000000000000" pitchFamily="2" charset="2"/>
                            </a:rPr>
                          </m:ctrlPr>
                        </m:dPr>
                        <m:e>
                          <m:r>
                            <a:rPr lang="en-US" sz="1500" i="1">
                              <a:latin typeface="Cambria Math" panose="02040503050406030204" pitchFamily="18" charset="0"/>
                              <a:sym typeface="Wingdings" panose="05000000000000000000" pitchFamily="2" charset="2"/>
                            </a:rPr>
                            <m:t>𝑁</m:t>
                          </m:r>
                          <m:sSup>
                            <m:sSupPr>
                              <m:ctrlPr>
                                <a:rPr lang="en-US" sz="1500" i="1">
                                  <a:latin typeface="Cambria Math" panose="02040503050406030204" pitchFamily="18" charset="0"/>
                                  <a:sym typeface="Wingdings" panose="05000000000000000000" pitchFamily="2" charset="2"/>
                                </a:rPr>
                              </m:ctrlPr>
                            </m:sSupPr>
                            <m:e>
                              <m:r>
                                <a:rPr lang="en-US" sz="1500" i="1">
                                  <a:latin typeface="Cambria Math" panose="02040503050406030204" pitchFamily="18" charset="0"/>
                                  <a:sym typeface="Wingdings" panose="05000000000000000000" pitchFamily="2" charset="2"/>
                                </a:rPr>
                                <m:t>𝑒</m:t>
                              </m:r>
                            </m:e>
                            <m:sup>
                              <m:r>
                                <a:rPr lang="en-US" sz="1500" i="1">
                                  <a:latin typeface="Cambria Math" panose="02040503050406030204" pitchFamily="18" charset="0"/>
                                  <a:ea typeface="Cambria Math" panose="02040503050406030204" pitchFamily="18" charset="0"/>
                                  <a:sym typeface="Wingdings" panose="05000000000000000000" pitchFamily="2" charset="2"/>
                                </a:rPr>
                                <m:t>𝜆</m:t>
                              </m:r>
                              <m:r>
                                <a:rPr lang="en-US" sz="1500" i="1">
                                  <a:latin typeface="Cambria Math" panose="02040503050406030204" pitchFamily="18" charset="0"/>
                                  <a:ea typeface="Cambria Math" panose="02040503050406030204" pitchFamily="18" charset="0"/>
                                  <a:sym typeface="Wingdings" panose="05000000000000000000" pitchFamily="2" charset="2"/>
                                </a:rPr>
                                <m:t>𝑡</m:t>
                              </m:r>
                            </m:sup>
                          </m:sSup>
                        </m:e>
                      </m:d>
                      <m:r>
                        <a:rPr lang="en-US" sz="1500" b="0" i="0" smtClean="0">
                          <a:latin typeface="Cambria Math" panose="02040503050406030204" pitchFamily="18" charset="0"/>
                          <a:ea typeface="Cambria Math" panose="02040503050406030204" pitchFamily="18" charset="0"/>
                          <a:sym typeface="Wingdings" panose="05000000000000000000" pitchFamily="2" charset="2"/>
                        </a:rPr>
                        <m:t>=</m:t>
                      </m:r>
                      <m:nary>
                        <m:naryPr>
                          <m:ctrlPr>
                            <a:rPr lang="en-US" sz="1500" i="1">
                              <a:latin typeface="Cambria Math" panose="02040503050406030204" pitchFamily="18" charset="0"/>
                              <a:sym typeface="Wingdings" panose="05000000000000000000" pitchFamily="2" charset="2"/>
                            </a:rPr>
                          </m:ctrlPr>
                        </m:naryPr>
                        <m:sub>
                          <m:r>
                            <m:rPr>
                              <m:brk m:alnAt="23"/>
                            </m:rPr>
                            <a:rPr lang="en-US" sz="1500" i="1">
                              <a:latin typeface="Cambria Math" panose="02040503050406030204" pitchFamily="18" charset="0"/>
                              <a:sym typeface="Wingdings" panose="05000000000000000000" pitchFamily="2" charset="2"/>
                            </a:rPr>
                            <m:t>0</m:t>
                          </m:r>
                        </m:sub>
                        <m:sup>
                          <m:r>
                            <a:rPr lang="en-US" sz="1500" i="1">
                              <a:latin typeface="Cambria Math" panose="02040503050406030204" pitchFamily="18" charset="0"/>
                              <a:sym typeface="Wingdings" panose="05000000000000000000" pitchFamily="2" charset="2"/>
                            </a:rPr>
                            <m:t>𝑡</m:t>
                          </m:r>
                        </m:sup>
                        <m:e>
                          <m:r>
                            <a:rPr lang="en-US" sz="1500" i="1">
                              <a:latin typeface="Cambria Math" panose="02040503050406030204" pitchFamily="18" charset="0"/>
                              <a:sym typeface="Wingdings" panose="05000000000000000000" pitchFamily="2" charset="2"/>
                            </a:rPr>
                            <m:t>𝑑𝑡</m:t>
                          </m:r>
                        </m:e>
                      </m:nary>
                      <m:sSub>
                        <m:sSubPr>
                          <m:ctrlPr>
                            <a:rPr lang="en-US" sz="1500" i="1">
                              <a:latin typeface="Cambria Math" panose="02040503050406030204" pitchFamily="18" charset="0"/>
                              <a:ea typeface="Cambria Math" panose="02040503050406030204" pitchFamily="18" charset="0"/>
                              <a:sym typeface="Wingdings" panose="05000000000000000000" pitchFamily="2" charset="2"/>
                            </a:rPr>
                          </m:ctrlPr>
                        </m:sSubPr>
                        <m:e>
                          <m:r>
                            <a:rPr lang="en-US" sz="1500" i="1">
                              <a:latin typeface="Cambria Math" panose="02040503050406030204" pitchFamily="18" charset="0"/>
                              <a:ea typeface="Cambria Math" panose="02040503050406030204" pitchFamily="18" charset="0"/>
                              <a:sym typeface="Wingdings" panose="05000000000000000000" pitchFamily="2" charset="2"/>
                            </a:rPr>
                            <m:t>𝐴</m:t>
                          </m:r>
                        </m:e>
                        <m:sub>
                          <m:r>
                            <a:rPr lang="en-US" sz="1500" i="1">
                              <a:latin typeface="Cambria Math" panose="02040503050406030204" pitchFamily="18" charset="0"/>
                              <a:ea typeface="Cambria Math" panose="02040503050406030204" pitchFamily="18" charset="0"/>
                              <a:sym typeface="Wingdings" panose="05000000000000000000" pitchFamily="2" charset="2"/>
                            </a:rPr>
                            <m:t>0</m:t>
                          </m:r>
                        </m:sub>
                      </m:sSub>
                      <m:sSup>
                        <m:sSupPr>
                          <m:ctrlPr>
                            <a:rPr lang="en-US" sz="1500" i="1">
                              <a:latin typeface="Cambria Math" panose="02040503050406030204" pitchFamily="18" charset="0"/>
                              <a:ea typeface="Cambria Math" panose="02040503050406030204" pitchFamily="18" charset="0"/>
                              <a:sym typeface="Wingdings" panose="05000000000000000000" pitchFamily="2" charset="2"/>
                            </a:rPr>
                          </m:ctrlPr>
                        </m:sSupPr>
                        <m:e>
                          <m:r>
                            <m:rPr>
                              <m:sty m:val="p"/>
                            </m:rPr>
                            <a:rPr lang="en-US" sz="1500">
                              <a:latin typeface="Cambria Math" panose="02040503050406030204" pitchFamily="18" charset="0"/>
                              <a:ea typeface="Cambria Math" panose="02040503050406030204" pitchFamily="18" charset="0"/>
                              <a:sym typeface="Wingdings" panose="05000000000000000000" pitchFamily="2" charset="2"/>
                            </a:rPr>
                            <m:t>e</m:t>
                          </m:r>
                        </m:e>
                        <m:sup>
                          <m:r>
                            <a:rPr lang="en-US" sz="1500" i="1">
                              <a:latin typeface="Cambria Math" panose="02040503050406030204" pitchFamily="18" charset="0"/>
                              <a:ea typeface="Cambria Math" panose="02040503050406030204" pitchFamily="18" charset="0"/>
                              <a:sym typeface="Wingdings" panose="05000000000000000000" pitchFamily="2" charset="2"/>
                            </a:rPr>
                            <m:t>𝜆</m:t>
                          </m:r>
                          <m:r>
                            <a:rPr lang="en-US" sz="1500" i="1">
                              <a:latin typeface="Cambria Math" panose="02040503050406030204" pitchFamily="18" charset="0"/>
                              <a:ea typeface="Cambria Math" panose="02040503050406030204" pitchFamily="18" charset="0"/>
                              <a:sym typeface="Wingdings" panose="05000000000000000000" pitchFamily="2" charset="2"/>
                            </a:rPr>
                            <m:t>𝑡</m:t>
                          </m:r>
                        </m:sup>
                      </m:sSup>
                      <m:r>
                        <a:rPr lang="en-US" sz="1500" b="0" i="1" smtClean="0">
                          <a:latin typeface="Cambria Math" panose="02040503050406030204" pitchFamily="18" charset="0"/>
                          <a:ea typeface="Cambria Math" panose="02040503050406030204" pitchFamily="18" charset="0"/>
                          <a:sym typeface="Wingdings" panose="05000000000000000000" pitchFamily="2" charset="2"/>
                        </a:rPr>
                        <m:t> → </m:t>
                      </m:r>
                      <m:sSub>
                        <m:sSubPr>
                          <m:ctrlPr>
                            <a:rPr lang="en-US" sz="1500" b="0" i="1" smtClean="0">
                              <a:latin typeface="Cambria Math" panose="02040503050406030204" pitchFamily="18" charset="0"/>
                              <a:sym typeface="Wingdings" panose="05000000000000000000" pitchFamily="2" charset="2"/>
                            </a:rPr>
                          </m:ctrlPr>
                        </m:sSubPr>
                        <m:e>
                          <m:r>
                            <a:rPr lang="en-US" sz="1500" i="1">
                              <a:latin typeface="Cambria Math" panose="02040503050406030204" pitchFamily="18" charset="0"/>
                              <a:sym typeface="Wingdings" panose="05000000000000000000" pitchFamily="2" charset="2"/>
                            </a:rPr>
                            <m:t>𝑁</m:t>
                          </m:r>
                        </m:e>
                        <m:sub>
                          <m:r>
                            <a:rPr lang="en-US" sz="1500" b="0" i="1" smtClean="0">
                              <a:latin typeface="Cambria Math" panose="02040503050406030204" pitchFamily="18" charset="0"/>
                              <a:sym typeface="Wingdings" panose="05000000000000000000" pitchFamily="2" charset="2"/>
                            </a:rPr>
                            <m:t>𝑡</m:t>
                          </m:r>
                        </m:sub>
                      </m:sSub>
                      <m:sSup>
                        <m:sSupPr>
                          <m:ctrlPr>
                            <a:rPr lang="en-US" sz="1500" i="1">
                              <a:latin typeface="Cambria Math" panose="02040503050406030204" pitchFamily="18" charset="0"/>
                              <a:sym typeface="Wingdings" panose="05000000000000000000" pitchFamily="2" charset="2"/>
                            </a:rPr>
                          </m:ctrlPr>
                        </m:sSupPr>
                        <m:e>
                          <m:r>
                            <a:rPr lang="en-US" sz="1500" i="1">
                              <a:latin typeface="Cambria Math" panose="02040503050406030204" pitchFamily="18" charset="0"/>
                              <a:sym typeface="Wingdings" panose="05000000000000000000" pitchFamily="2" charset="2"/>
                            </a:rPr>
                            <m:t>𝑒</m:t>
                          </m:r>
                        </m:e>
                        <m:sup>
                          <m:r>
                            <a:rPr lang="en-US" sz="1500" i="1">
                              <a:latin typeface="Cambria Math" panose="02040503050406030204" pitchFamily="18" charset="0"/>
                              <a:ea typeface="Cambria Math" panose="02040503050406030204" pitchFamily="18" charset="0"/>
                              <a:sym typeface="Wingdings" panose="05000000000000000000" pitchFamily="2" charset="2"/>
                            </a:rPr>
                            <m:t>𝜆</m:t>
                          </m:r>
                          <m:r>
                            <a:rPr lang="en-US" sz="1500" i="1">
                              <a:latin typeface="Cambria Math" panose="02040503050406030204" pitchFamily="18" charset="0"/>
                              <a:ea typeface="Cambria Math" panose="02040503050406030204" pitchFamily="18" charset="0"/>
                              <a:sym typeface="Wingdings" panose="05000000000000000000" pitchFamily="2" charset="2"/>
                            </a:rPr>
                            <m:t>𝑡</m:t>
                          </m:r>
                        </m:sup>
                      </m:sSup>
                      <m:r>
                        <a:rPr lang="en-US" sz="1500" b="0" i="1" smtClean="0">
                          <a:latin typeface="Cambria Math" panose="02040503050406030204" pitchFamily="18" charset="0"/>
                          <a:ea typeface="Cambria Math" panose="02040503050406030204" pitchFamily="18" charset="0"/>
                          <a:sym typeface="Wingdings" panose="05000000000000000000" pitchFamily="2" charset="2"/>
                        </a:rPr>
                        <m:t>−</m:t>
                      </m:r>
                      <m:sSub>
                        <m:sSubPr>
                          <m:ctrlPr>
                            <a:rPr lang="en-US" sz="1500" b="0" i="1" smtClean="0">
                              <a:latin typeface="Cambria Math" panose="02040503050406030204" pitchFamily="18" charset="0"/>
                              <a:ea typeface="Cambria Math" panose="02040503050406030204" pitchFamily="18" charset="0"/>
                              <a:sym typeface="Wingdings" panose="05000000000000000000" pitchFamily="2" charset="2"/>
                            </a:rPr>
                          </m:ctrlPr>
                        </m:sSubPr>
                        <m:e>
                          <m:r>
                            <a:rPr lang="en-US" sz="1500" b="0" i="1" smtClean="0">
                              <a:latin typeface="Cambria Math" panose="02040503050406030204" pitchFamily="18" charset="0"/>
                              <a:ea typeface="Cambria Math" panose="02040503050406030204" pitchFamily="18" charset="0"/>
                              <a:sym typeface="Wingdings" panose="05000000000000000000" pitchFamily="2" charset="2"/>
                            </a:rPr>
                            <m:t>𝑁</m:t>
                          </m:r>
                        </m:e>
                        <m:sub>
                          <m:r>
                            <a:rPr lang="en-US" sz="1500" b="0" i="1" smtClean="0">
                              <a:latin typeface="Cambria Math" panose="02040503050406030204" pitchFamily="18" charset="0"/>
                              <a:ea typeface="Cambria Math" panose="02040503050406030204" pitchFamily="18" charset="0"/>
                              <a:sym typeface="Wingdings" panose="05000000000000000000" pitchFamily="2" charset="2"/>
                            </a:rPr>
                            <m:t>0</m:t>
                          </m:r>
                        </m:sub>
                      </m:sSub>
                      <m:sSup>
                        <m:sSupPr>
                          <m:ctrlPr>
                            <a:rPr lang="en-US" sz="1500" i="1">
                              <a:latin typeface="Cambria Math" panose="02040503050406030204" pitchFamily="18" charset="0"/>
                              <a:sym typeface="Wingdings" panose="05000000000000000000" pitchFamily="2" charset="2"/>
                            </a:rPr>
                          </m:ctrlPr>
                        </m:sSupPr>
                        <m:e>
                          <m:r>
                            <a:rPr lang="en-US" sz="1500" i="1">
                              <a:latin typeface="Cambria Math" panose="02040503050406030204" pitchFamily="18" charset="0"/>
                              <a:sym typeface="Wingdings" panose="05000000000000000000" pitchFamily="2" charset="2"/>
                            </a:rPr>
                            <m:t>𝑒</m:t>
                          </m:r>
                        </m:e>
                        <m:sup>
                          <m:r>
                            <a:rPr lang="en-US" sz="1500" i="1">
                              <a:latin typeface="Cambria Math" panose="02040503050406030204" pitchFamily="18" charset="0"/>
                              <a:ea typeface="Cambria Math" panose="02040503050406030204" pitchFamily="18" charset="0"/>
                              <a:sym typeface="Wingdings" panose="05000000000000000000" pitchFamily="2" charset="2"/>
                            </a:rPr>
                            <m:t>𝜆</m:t>
                          </m:r>
                          <m:r>
                            <a:rPr lang="en-US" sz="1500" b="0" i="1" smtClean="0">
                              <a:latin typeface="Cambria Math" panose="02040503050406030204" pitchFamily="18" charset="0"/>
                              <a:ea typeface="Cambria Math" panose="02040503050406030204" pitchFamily="18" charset="0"/>
                              <a:sym typeface="Wingdings" panose="05000000000000000000" pitchFamily="2" charset="2"/>
                            </a:rPr>
                            <m:t>0</m:t>
                          </m:r>
                        </m:sup>
                      </m:sSup>
                      <m:r>
                        <a:rPr lang="en-US" sz="1500" b="0" i="1" smtClean="0">
                          <a:latin typeface="Cambria Math" panose="02040503050406030204" pitchFamily="18" charset="0"/>
                          <a:ea typeface="Cambria Math" panose="02040503050406030204" pitchFamily="18" charset="0"/>
                          <a:sym typeface="Wingdings" panose="05000000000000000000" pitchFamily="2" charset="2"/>
                        </a:rPr>
                        <m:t>=</m:t>
                      </m:r>
                      <m:sSub>
                        <m:sSubPr>
                          <m:ctrlPr>
                            <a:rPr lang="en-US" sz="1500" b="0" i="1" smtClean="0">
                              <a:latin typeface="Cambria Math" panose="02040503050406030204" pitchFamily="18" charset="0"/>
                              <a:ea typeface="Cambria Math" panose="02040503050406030204" pitchFamily="18" charset="0"/>
                              <a:sym typeface="Wingdings" panose="05000000000000000000" pitchFamily="2" charset="2"/>
                            </a:rPr>
                          </m:ctrlPr>
                        </m:sSubPr>
                        <m:e>
                          <m:r>
                            <a:rPr lang="en-US" sz="1500" b="0" i="1" smtClean="0">
                              <a:latin typeface="Cambria Math" panose="02040503050406030204" pitchFamily="18" charset="0"/>
                              <a:ea typeface="Cambria Math" panose="02040503050406030204" pitchFamily="18" charset="0"/>
                              <a:sym typeface="Wingdings" panose="05000000000000000000" pitchFamily="2" charset="2"/>
                            </a:rPr>
                            <m:t>𝐴</m:t>
                          </m:r>
                        </m:e>
                        <m:sub>
                          <m:r>
                            <a:rPr lang="en-US" sz="1500" b="0" i="1" smtClean="0">
                              <a:latin typeface="Cambria Math" panose="02040503050406030204" pitchFamily="18" charset="0"/>
                              <a:ea typeface="Cambria Math" panose="02040503050406030204" pitchFamily="18" charset="0"/>
                              <a:sym typeface="Wingdings" panose="05000000000000000000" pitchFamily="2" charset="2"/>
                            </a:rPr>
                            <m:t>0</m:t>
                          </m:r>
                        </m:sub>
                      </m:sSub>
                      <m:nary>
                        <m:naryPr>
                          <m:ctrlPr>
                            <a:rPr lang="en-US" sz="1500" i="1">
                              <a:latin typeface="Cambria Math" panose="02040503050406030204" pitchFamily="18" charset="0"/>
                              <a:sym typeface="Wingdings" panose="05000000000000000000" pitchFamily="2" charset="2"/>
                            </a:rPr>
                          </m:ctrlPr>
                        </m:naryPr>
                        <m:sub>
                          <m:r>
                            <m:rPr>
                              <m:brk m:alnAt="23"/>
                            </m:rPr>
                            <a:rPr lang="en-US" sz="1500" i="1">
                              <a:latin typeface="Cambria Math" panose="02040503050406030204" pitchFamily="18" charset="0"/>
                              <a:sym typeface="Wingdings" panose="05000000000000000000" pitchFamily="2" charset="2"/>
                            </a:rPr>
                            <m:t>0</m:t>
                          </m:r>
                        </m:sub>
                        <m:sup>
                          <m:r>
                            <a:rPr lang="en-US" sz="1500" i="1">
                              <a:latin typeface="Cambria Math" panose="02040503050406030204" pitchFamily="18" charset="0"/>
                              <a:sym typeface="Wingdings" panose="05000000000000000000" pitchFamily="2" charset="2"/>
                            </a:rPr>
                            <m:t>𝑡</m:t>
                          </m:r>
                        </m:sup>
                        <m:e>
                          <m:r>
                            <a:rPr lang="en-US" sz="1500" i="1">
                              <a:latin typeface="Cambria Math" panose="02040503050406030204" pitchFamily="18" charset="0"/>
                              <a:sym typeface="Wingdings" panose="05000000000000000000" pitchFamily="2" charset="2"/>
                            </a:rPr>
                            <m:t>𝑑𝑡</m:t>
                          </m:r>
                        </m:e>
                      </m:nary>
                      <m:sSup>
                        <m:sSupPr>
                          <m:ctrlPr>
                            <a:rPr lang="en-US" sz="1500" i="1">
                              <a:latin typeface="Cambria Math" panose="02040503050406030204" pitchFamily="18" charset="0"/>
                              <a:ea typeface="Cambria Math" panose="02040503050406030204" pitchFamily="18" charset="0"/>
                              <a:sym typeface="Wingdings" panose="05000000000000000000" pitchFamily="2" charset="2"/>
                            </a:rPr>
                          </m:ctrlPr>
                        </m:sSupPr>
                        <m:e>
                          <m:r>
                            <m:rPr>
                              <m:sty m:val="p"/>
                            </m:rPr>
                            <a:rPr lang="en-US" sz="1500">
                              <a:latin typeface="Cambria Math" panose="02040503050406030204" pitchFamily="18" charset="0"/>
                              <a:ea typeface="Cambria Math" panose="02040503050406030204" pitchFamily="18" charset="0"/>
                              <a:sym typeface="Wingdings" panose="05000000000000000000" pitchFamily="2" charset="2"/>
                            </a:rPr>
                            <m:t>e</m:t>
                          </m:r>
                        </m:e>
                        <m:sup>
                          <m:r>
                            <a:rPr lang="en-US" sz="1500" i="1">
                              <a:latin typeface="Cambria Math" panose="02040503050406030204" pitchFamily="18" charset="0"/>
                              <a:ea typeface="Cambria Math" panose="02040503050406030204" pitchFamily="18" charset="0"/>
                              <a:sym typeface="Wingdings" panose="05000000000000000000" pitchFamily="2" charset="2"/>
                            </a:rPr>
                            <m:t>𝜆</m:t>
                          </m:r>
                          <m:r>
                            <a:rPr lang="en-US" sz="1500" i="1">
                              <a:latin typeface="Cambria Math" panose="02040503050406030204" pitchFamily="18" charset="0"/>
                              <a:ea typeface="Cambria Math" panose="02040503050406030204" pitchFamily="18" charset="0"/>
                              <a:sym typeface="Wingdings" panose="05000000000000000000" pitchFamily="2" charset="2"/>
                            </a:rPr>
                            <m:t>𝑡</m:t>
                          </m:r>
                        </m:sup>
                      </m:sSup>
                      <m:r>
                        <a:rPr lang="en-US" sz="1500" b="0" i="1" smtClean="0">
                          <a:latin typeface="Cambria Math" panose="02040503050406030204" pitchFamily="18" charset="0"/>
                          <a:ea typeface="Cambria Math" panose="02040503050406030204" pitchFamily="18" charset="0"/>
                          <a:sym typeface="Wingdings" panose="05000000000000000000" pitchFamily="2" charset="2"/>
                        </a:rPr>
                        <m:t>=</m:t>
                      </m:r>
                      <m:f>
                        <m:fPr>
                          <m:ctrlPr>
                            <a:rPr lang="en-US" sz="1500" b="0" i="1" smtClean="0">
                              <a:latin typeface="Cambria Math" panose="02040503050406030204" pitchFamily="18" charset="0"/>
                              <a:ea typeface="Cambria Math" panose="02040503050406030204" pitchFamily="18" charset="0"/>
                              <a:sym typeface="Wingdings" panose="05000000000000000000" pitchFamily="2" charset="2"/>
                            </a:rPr>
                          </m:ctrlPr>
                        </m:fPr>
                        <m:num>
                          <m:sSub>
                            <m:sSubPr>
                              <m:ctrlPr>
                                <a:rPr lang="en-US" sz="1500" b="0" i="1" smtClean="0">
                                  <a:latin typeface="Cambria Math" panose="02040503050406030204" pitchFamily="18" charset="0"/>
                                  <a:ea typeface="Cambria Math" panose="02040503050406030204" pitchFamily="18" charset="0"/>
                                  <a:sym typeface="Wingdings" panose="05000000000000000000" pitchFamily="2" charset="2"/>
                                </a:rPr>
                              </m:ctrlPr>
                            </m:sSubPr>
                            <m:e>
                              <m:r>
                                <a:rPr lang="en-US" sz="1500" b="0" i="1" smtClean="0">
                                  <a:latin typeface="Cambria Math" panose="02040503050406030204" pitchFamily="18" charset="0"/>
                                  <a:ea typeface="Cambria Math" panose="02040503050406030204" pitchFamily="18" charset="0"/>
                                  <a:sym typeface="Wingdings" panose="05000000000000000000" pitchFamily="2" charset="2"/>
                                </a:rPr>
                                <m:t>𝐴</m:t>
                              </m:r>
                            </m:e>
                            <m:sub>
                              <m:r>
                                <a:rPr lang="en-US" sz="1500" b="0" i="1" smtClean="0">
                                  <a:latin typeface="Cambria Math" panose="02040503050406030204" pitchFamily="18" charset="0"/>
                                  <a:ea typeface="Cambria Math" panose="02040503050406030204" pitchFamily="18" charset="0"/>
                                  <a:sym typeface="Wingdings" panose="05000000000000000000" pitchFamily="2" charset="2"/>
                                </a:rPr>
                                <m:t>0</m:t>
                              </m:r>
                            </m:sub>
                          </m:sSub>
                          <m:d>
                            <m:dPr>
                              <m:ctrlPr>
                                <a:rPr lang="en-US" sz="1500" b="0" i="1" smtClean="0">
                                  <a:latin typeface="Cambria Math" panose="02040503050406030204" pitchFamily="18" charset="0"/>
                                  <a:ea typeface="Cambria Math" panose="02040503050406030204" pitchFamily="18" charset="0"/>
                                  <a:sym typeface="Wingdings" panose="05000000000000000000" pitchFamily="2" charset="2"/>
                                </a:rPr>
                              </m:ctrlPr>
                            </m:dPr>
                            <m:e>
                              <m:sSup>
                                <m:sSupPr>
                                  <m:ctrlPr>
                                    <a:rPr lang="en-US" sz="1500" b="0" i="1" smtClean="0">
                                      <a:latin typeface="Cambria Math" panose="02040503050406030204" pitchFamily="18" charset="0"/>
                                      <a:ea typeface="Cambria Math" panose="02040503050406030204" pitchFamily="18" charset="0"/>
                                      <a:sym typeface="Wingdings" panose="05000000000000000000" pitchFamily="2" charset="2"/>
                                    </a:rPr>
                                  </m:ctrlPr>
                                </m:sSupPr>
                                <m:e>
                                  <m:r>
                                    <a:rPr lang="en-US" sz="1500" b="0" i="1" smtClean="0">
                                      <a:latin typeface="Cambria Math" panose="02040503050406030204" pitchFamily="18" charset="0"/>
                                      <a:ea typeface="Cambria Math" panose="02040503050406030204" pitchFamily="18" charset="0"/>
                                      <a:sym typeface="Wingdings" panose="05000000000000000000" pitchFamily="2" charset="2"/>
                                    </a:rPr>
                                    <m:t>𝑒</m:t>
                                  </m:r>
                                </m:e>
                                <m:sup>
                                  <m:r>
                                    <a:rPr lang="en-US" sz="1500" b="0" i="1" smtClean="0">
                                      <a:latin typeface="Cambria Math" panose="02040503050406030204" pitchFamily="18" charset="0"/>
                                      <a:ea typeface="Cambria Math" panose="02040503050406030204" pitchFamily="18" charset="0"/>
                                      <a:sym typeface="Wingdings" panose="05000000000000000000" pitchFamily="2" charset="2"/>
                                    </a:rPr>
                                    <m:t>𝜆</m:t>
                                  </m:r>
                                  <m:r>
                                    <a:rPr lang="en-US" sz="1500" b="0" i="1" smtClean="0">
                                      <a:latin typeface="Cambria Math" panose="02040503050406030204" pitchFamily="18" charset="0"/>
                                      <a:ea typeface="Cambria Math" panose="02040503050406030204" pitchFamily="18" charset="0"/>
                                      <a:sym typeface="Wingdings" panose="05000000000000000000" pitchFamily="2" charset="2"/>
                                    </a:rPr>
                                    <m:t>𝑡</m:t>
                                  </m:r>
                                </m:sup>
                              </m:sSup>
                              <m:r>
                                <a:rPr lang="en-US" sz="1500" b="0" i="1" smtClean="0">
                                  <a:latin typeface="Cambria Math" panose="02040503050406030204" pitchFamily="18" charset="0"/>
                                  <a:ea typeface="Cambria Math" panose="02040503050406030204" pitchFamily="18" charset="0"/>
                                  <a:sym typeface="Wingdings" panose="05000000000000000000" pitchFamily="2" charset="2"/>
                                </a:rPr>
                                <m:t>−</m:t>
                              </m:r>
                              <m:sSup>
                                <m:sSupPr>
                                  <m:ctrlPr>
                                    <a:rPr lang="en-US" sz="1500" b="0" i="1" smtClean="0">
                                      <a:latin typeface="Cambria Math" panose="02040503050406030204" pitchFamily="18" charset="0"/>
                                      <a:ea typeface="Cambria Math" panose="02040503050406030204" pitchFamily="18" charset="0"/>
                                      <a:sym typeface="Wingdings" panose="05000000000000000000" pitchFamily="2" charset="2"/>
                                    </a:rPr>
                                  </m:ctrlPr>
                                </m:sSupPr>
                                <m:e>
                                  <m:r>
                                    <a:rPr lang="en-US" sz="1500" b="0" i="1" smtClean="0">
                                      <a:latin typeface="Cambria Math" panose="02040503050406030204" pitchFamily="18" charset="0"/>
                                      <a:ea typeface="Cambria Math" panose="02040503050406030204" pitchFamily="18" charset="0"/>
                                      <a:sym typeface="Wingdings" panose="05000000000000000000" pitchFamily="2" charset="2"/>
                                    </a:rPr>
                                    <m:t>𝑒</m:t>
                                  </m:r>
                                </m:e>
                                <m:sup>
                                  <m:r>
                                    <a:rPr lang="en-US" sz="1500" b="0" i="1" smtClean="0">
                                      <a:latin typeface="Cambria Math" panose="02040503050406030204" pitchFamily="18" charset="0"/>
                                      <a:ea typeface="Cambria Math" panose="02040503050406030204" pitchFamily="18" charset="0"/>
                                      <a:sym typeface="Wingdings" panose="05000000000000000000" pitchFamily="2" charset="2"/>
                                    </a:rPr>
                                    <m:t>𝜆</m:t>
                                  </m:r>
                                  <m:r>
                                    <a:rPr lang="en-US" sz="1500" b="0" i="1" smtClean="0">
                                      <a:latin typeface="Cambria Math" panose="02040503050406030204" pitchFamily="18" charset="0"/>
                                      <a:ea typeface="Cambria Math" panose="02040503050406030204" pitchFamily="18" charset="0"/>
                                      <a:sym typeface="Wingdings" panose="05000000000000000000" pitchFamily="2" charset="2"/>
                                    </a:rPr>
                                    <m:t>0</m:t>
                                  </m:r>
                                </m:sup>
                              </m:sSup>
                            </m:e>
                          </m:d>
                        </m:num>
                        <m:den>
                          <m:r>
                            <a:rPr lang="en-US" sz="1500" b="0" i="1" smtClean="0">
                              <a:latin typeface="Cambria Math" panose="02040503050406030204" pitchFamily="18" charset="0"/>
                              <a:ea typeface="Cambria Math" panose="02040503050406030204" pitchFamily="18" charset="0"/>
                              <a:sym typeface="Wingdings" panose="05000000000000000000" pitchFamily="2" charset="2"/>
                            </a:rPr>
                            <m:t>𝜆</m:t>
                          </m:r>
                        </m:den>
                      </m:f>
                      <m:r>
                        <a:rPr lang="en-US" sz="1500" b="0" i="0" smtClean="0">
                          <a:latin typeface="Cambria Math" panose="02040503050406030204" pitchFamily="18" charset="0"/>
                          <a:ea typeface="Cambria Math" panose="02040503050406030204" pitchFamily="18" charset="0"/>
                          <a:sym typeface="Wingdings" panose="05000000000000000000" pitchFamily="2" charset="2"/>
                        </a:rPr>
                        <m:t>=</m:t>
                      </m:r>
                      <m:f>
                        <m:fPr>
                          <m:ctrlPr>
                            <a:rPr lang="en-US" sz="1500" b="0" i="1" smtClean="0">
                              <a:latin typeface="Cambria Math" panose="02040503050406030204" pitchFamily="18" charset="0"/>
                              <a:ea typeface="Cambria Math" panose="02040503050406030204" pitchFamily="18" charset="0"/>
                              <a:sym typeface="Wingdings" panose="05000000000000000000" pitchFamily="2" charset="2"/>
                            </a:rPr>
                          </m:ctrlPr>
                        </m:fPr>
                        <m:num>
                          <m:sSub>
                            <m:sSubPr>
                              <m:ctrlPr>
                                <a:rPr lang="en-US" sz="1500" b="0" i="1" smtClean="0">
                                  <a:latin typeface="Cambria Math" panose="02040503050406030204" pitchFamily="18" charset="0"/>
                                  <a:ea typeface="Cambria Math" panose="02040503050406030204" pitchFamily="18" charset="0"/>
                                  <a:sym typeface="Wingdings" panose="05000000000000000000" pitchFamily="2" charset="2"/>
                                </a:rPr>
                              </m:ctrlPr>
                            </m:sSubPr>
                            <m:e>
                              <m:r>
                                <a:rPr lang="en-US" sz="1500" b="0" i="1" smtClean="0">
                                  <a:latin typeface="Cambria Math" panose="02040503050406030204" pitchFamily="18" charset="0"/>
                                  <a:ea typeface="Cambria Math" panose="02040503050406030204" pitchFamily="18" charset="0"/>
                                  <a:sym typeface="Wingdings" panose="05000000000000000000" pitchFamily="2" charset="2"/>
                                </a:rPr>
                                <m:t>𝐴</m:t>
                              </m:r>
                            </m:e>
                            <m:sub>
                              <m:r>
                                <a:rPr lang="en-US" sz="1500" b="0" i="1" smtClean="0">
                                  <a:latin typeface="Cambria Math" panose="02040503050406030204" pitchFamily="18" charset="0"/>
                                  <a:ea typeface="Cambria Math" panose="02040503050406030204" pitchFamily="18" charset="0"/>
                                  <a:sym typeface="Wingdings" panose="05000000000000000000" pitchFamily="2" charset="2"/>
                                </a:rPr>
                                <m:t>0</m:t>
                              </m:r>
                            </m:sub>
                          </m:sSub>
                          <m:d>
                            <m:dPr>
                              <m:ctrlPr>
                                <a:rPr lang="en-US" sz="1500" b="0" i="1" smtClean="0">
                                  <a:latin typeface="Cambria Math" panose="02040503050406030204" pitchFamily="18" charset="0"/>
                                  <a:ea typeface="Cambria Math" panose="02040503050406030204" pitchFamily="18" charset="0"/>
                                  <a:sym typeface="Wingdings" panose="05000000000000000000" pitchFamily="2" charset="2"/>
                                </a:rPr>
                              </m:ctrlPr>
                            </m:dPr>
                            <m:e>
                              <m:sSup>
                                <m:sSupPr>
                                  <m:ctrlPr>
                                    <a:rPr lang="en-US" sz="1500" b="0" i="1" smtClean="0">
                                      <a:latin typeface="Cambria Math" panose="02040503050406030204" pitchFamily="18" charset="0"/>
                                      <a:ea typeface="Cambria Math" panose="02040503050406030204" pitchFamily="18" charset="0"/>
                                      <a:sym typeface="Wingdings" panose="05000000000000000000" pitchFamily="2" charset="2"/>
                                    </a:rPr>
                                  </m:ctrlPr>
                                </m:sSupPr>
                                <m:e>
                                  <m:r>
                                    <a:rPr lang="en-US" sz="1500" b="0" i="1" smtClean="0">
                                      <a:latin typeface="Cambria Math" panose="02040503050406030204" pitchFamily="18" charset="0"/>
                                      <a:ea typeface="Cambria Math" panose="02040503050406030204" pitchFamily="18" charset="0"/>
                                      <a:sym typeface="Wingdings" panose="05000000000000000000" pitchFamily="2" charset="2"/>
                                    </a:rPr>
                                    <m:t>𝑒</m:t>
                                  </m:r>
                                </m:e>
                                <m:sup>
                                  <m:r>
                                    <a:rPr lang="en-US" sz="1500" b="0" i="1" smtClean="0">
                                      <a:latin typeface="Cambria Math" panose="02040503050406030204" pitchFamily="18" charset="0"/>
                                      <a:ea typeface="Cambria Math" panose="02040503050406030204" pitchFamily="18" charset="0"/>
                                      <a:sym typeface="Wingdings" panose="05000000000000000000" pitchFamily="2" charset="2"/>
                                    </a:rPr>
                                    <m:t>𝜆</m:t>
                                  </m:r>
                                  <m:r>
                                    <a:rPr lang="en-US" sz="1500" b="0" i="1" smtClean="0">
                                      <a:latin typeface="Cambria Math" panose="02040503050406030204" pitchFamily="18" charset="0"/>
                                      <a:ea typeface="Cambria Math" panose="02040503050406030204" pitchFamily="18" charset="0"/>
                                      <a:sym typeface="Wingdings" panose="05000000000000000000" pitchFamily="2" charset="2"/>
                                    </a:rPr>
                                    <m:t>𝑡</m:t>
                                  </m:r>
                                </m:sup>
                              </m:sSup>
                              <m:r>
                                <a:rPr lang="en-US" sz="1500" b="0" i="1" smtClean="0">
                                  <a:latin typeface="Cambria Math" panose="02040503050406030204" pitchFamily="18" charset="0"/>
                                  <a:ea typeface="Cambria Math" panose="02040503050406030204" pitchFamily="18" charset="0"/>
                                  <a:sym typeface="Wingdings" panose="05000000000000000000" pitchFamily="2" charset="2"/>
                                </a:rPr>
                                <m:t>−1</m:t>
                              </m:r>
                            </m:e>
                          </m:d>
                        </m:num>
                        <m:den>
                          <m:r>
                            <a:rPr lang="en-US" sz="1500" b="0" i="1" smtClean="0">
                              <a:latin typeface="Cambria Math" panose="02040503050406030204" pitchFamily="18" charset="0"/>
                              <a:ea typeface="Cambria Math" panose="02040503050406030204" pitchFamily="18" charset="0"/>
                              <a:sym typeface="Wingdings" panose="05000000000000000000" pitchFamily="2" charset="2"/>
                            </a:rPr>
                            <m:t>𝜆</m:t>
                          </m:r>
                        </m:den>
                      </m:f>
                    </m:oMath>
                  </m:oMathPara>
                </a14:m>
                <a:endParaRPr lang="en-US" sz="1500" dirty="0">
                  <a:sym typeface="Wingdings" panose="05000000000000000000" pitchFamily="2" charset="2"/>
                </a:endParaRPr>
              </a:p>
              <a:p>
                <a:pPr marL="0" indent="0">
                  <a:lnSpc>
                    <a:spcPct val="90000"/>
                  </a:lnSpc>
                  <a:buNone/>
                </a:pPr>
                <a:endParaRPr lang="en-US" sz="1500" dirty="0">
                  <a:sym typeface="Wingdings" panose="05000000000000000000" pitchFamily="2" charset="2"/>
                </a:endParaRPr>
              </a:p>
              <a:p>
                <a:pPr marL="0" indent="0">
                  <a:lnSpc>
                    <a:spcPct val="90000"/>
                  </a:lnSpc>
                  <a:buNone/>
                </a:pPr>
                <a:endParaRPr lang="en-US" sz="1500" dirty="0">
                  <a:sym typeface="Wingdings" panose="05000000000000000000" pitchFamily="2" charset="2"/>
                </a:endParaRPr>
              </a:p>
              <a:p>
                <a:pPr>
                  <a:lnSpc>
                    <a:spcPct val="90000"/>
                  </a:lnSpc>
                </a:pPr>
                <a:endParaRPr lang="en-US" sz="1500" dirty="0">
                  <a:sym typeface="Wingdings" panose="05000000000000000000" pitchFamily="2" charset="2"/>
                </a:endParaRPr>
              </a:p>
            </p:txBody>
          </p:sp>
        </mc:Choice>
        <mc:Fallback xmlns="">
          <p:sp>
            <p:nvSpPr>
              <p:cNvPr id="3" name="Content Placeholder 2">
                <a:extLst>
                  <a:ext uri="{FF2B5EF4-FFF2-40B4-BE49-F238E27FC236}">
                    <a16:creationId xmlns:a16="http://schemas.microsoft.com/office/drawing/2014/main" id="{73F9FF2F-6DD7-4C93-9017-969C92460715}"/>
                  </a:ext>
                </a:extLst>
              </p:cNvPr>
              <p:cNvSpPr>
                <a:spLocks noGrp="1" noRot="1" noChangeAspect="1" noMove="1" noResize="1" noEditPoints="1" noAdjustHandles="1" noChangeArrowheads="1" noChangeShapeType="1" noTextEdit="1"/>
              </p:cNvSpPr>
              <p:nvPr>
                <p:ph idx="1"/>
              </p:nvPr>
            </p:nvSpPr>
            <p:spPr>
              <a:xfrm>
                <a:off x="706608" y="1174459"/>
                <a:ext cx="10102441" cy="5444455"/>
              </a:xfrm>
              <a:blipFill>
                <a:blip r:embed="rId2"/>
                <a:stretch>
                  <a:fillRect l="-241" t="-1456"/>
                </a:stretch>
              </a:blipFill>
            </p:spPr>
            <p:txBody>
              <a:bodyPr/>
              <a:lstStyle/>
              <a:p>
                <a:r>
                  <a:rPr lang="en-US">
                    <a:noFill/>
                  </a:rPr>
                  <a:t> </a:t>
                </a:r>
              </a:p>
            </p:txBody>
          </p:sp>
        </mc:Fallback>
      </mc:AlternateContent>
    </p:spTree>
    <p:extLst>
      <p:ext uri="{BB962C8B-B14F-4D97-AF65-F5344CB8AC3E}">
        <p14:creationId xmlns:p14="http://schemas.microsoft.com/office/powerpoint/2010/main" val="182950928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2A29F-8940-40A4-BE5F-100B2F80850E}"/>
              </a:ext>
            </a:extLst>
          </p:cNvPr>
          <p:cNvSpPr>
            <a:spLocks noGrp="1"/>
          </p:cNvSpPr>
          <p:nvPr>
            <p:ph type="title"/>
          </p:nvPr>
        </p:nvSpPr>
        <p:spPr>
          <a:xfrm>
            <a:off x="706608" y="64317"/>
            <a:ext cx="10799589" cy="518718"/>
          </a:xfrm>
        </p:spPr>
        <p:txBody>
          <a:bodyPr>
            <a:normAutofit/>
          </a:bodyPr>
          <a:lstStyle/>
          <a:p>
            <a:r>
              <a:rPr lang="en-US" sz="2800" dirty="0"/>
              <a:t>Saturation activity continued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3F9FF2F-6DD7-4C93-9017-969C92460715}"/>
                  </a:ext>
                </a:extLst>
              </p:cNvPr>
              <p:cNvSpPr>
                <a:spLocks noGrp="1"/>
              </p:cNvSpPr>
              <p:nvPr>
                <p:ph idx="1"/>
              </p:nvPr>
            </p:nvSpPr>
            <p:spPr>
              <a:xfrm>
                <a:off x="534799" y="641758"/>
                <a:ext cx="10899395" cy="5444455"/>
              </a:xfrm>
            </p:spPr>
            <p:txBody>
              <a:bodyPr>
                <a:normAutofit/>
              </a:bodyPr>
              <a:lstStyle/>
              <a:p>
                <a:pPr marL="0" indent="0">
                  <a:lnSpc>
                    <a:spcPct val="90000"/>
                  </a:lnSpc>
                  <a:buNone/>
                </a:pPr>
                <a:r>
                  <a:rPr lang="en-US" sz="1500" dirty="0">
                    <a:sym typeface="Wingdings" panose="05000000000000000000" pitchFamily="2" charset="2"/>
                  </a:rPr>
                  <a:t>Now, assuming the initial concentration was for the relevant radioisotope is 0, we have </a:t>
                </a:r>
              </a:p>
              <a:p>
                <a:pPr marL="0" indent="0">
                  <a:lnSpc>
                    <a:spcPct val="90000"/>
                  </a:lnSpc>
                  <a:buNone/>
                </a:pPr>
                <a14:m>
                  <m:oMathPara xmlns:m="http://schemas.openxmlformats.org/officeDocument/2006/math">
                    <m:oMathParaPr>
                      <m:jc m:val="centerGroup"/>
                    </m:oMathParaPr>
                    <m:oMath xmlns:m="http://schemas.openxmlformats.org/officeDocument/2006/math">
                      <m:sSub>
                        <m:sSubPr>
                          <m:ctrlPr>
                            <a:rPr lang="en-US" sz="1500" i="1">
                              <a:latin typeface="Cambria Math" panose="02040503050406030204" pitchFamily="18" charset="0"/>
                              <a:sym typeface="Wingdings" panose="05000000000000000000" pitchFamily="2" charset="2"/>
                            </a:rPr>
                          </m:ctrlPr>
                        </m:sSubPr>
                        <m:e>
                          <m:r>
                            <a:rPr lang="en-US" sz="1500" i="1">
                              <a:latin typeface="Cambria Math" panose="02040503050406030204" pitchFamily="18" charset="0"/>
                              <a:sym typeface="Wingdings" panose="05000000000000000000" pitchFamily="2" charset="2"/>
                            </a:rPr>
                            <m:t>𝑁</m:t>
                          </m:r>
                        </m:e>
                        <m:sub>
                          <m:r>
                            <a:rPr lang="en-US" sz="1500" i="1">
                              <a:latin typeface="Cambria Math" panose="02040503050406030204" pitchFamily="18" charset="0"/>
                              <a:sym typeface="Wingdings" panose="05000000000000000000" pitchFamily="2" charset="2"/>
                            </a:rPr>
                            <m:t>𝑡</m:t>
                          </m:r>
                        </m:sub>
                      </m:sSub>
                      <m:sSup>
                        <m:sSupPr>
                          <m:ctrlPr>
                            <a:rPr lang="en-US" sz="1500" i="1">
                              <a:latin typeface="Cambria Math" panose="02040503050406030204" pitchFamily="18" charset="0"/>
                              <a:sym typeface="Wingdings" panose="05000000000000000000" pitchFamily="2" charset="2"/>
                            </a:rPr>
                          </m:ctrlPr>
                        </m:sSupPr>
                        <m:e>
                          <m:r>
                            <a:rPr lang="en-US" sz="1500" i="1">
                              <a:latin typeface="Cambria Math" panose="02040503050406030204" pitchFamily="18" charset="0"/>
                              <a:sym typeface="Wingdings" panose="05000000000000000000" pitchFamily="2" charset="2"/>
                            </a:rPr>
                            <m:t>𝑒</m:t>
                          </m:r>
                        </m:e>
                        <m:sup>
                          <m:r>
                            <a:rPr lang="en-US" sz="1500" i="1">
                              <a:latin typeface="Cambria Math" panose="02040503050406030204" pitchFamily="18" charset="0"/>
                              <a:ea typeface="Cambria Math" panose="02040503050406030204" pitchFamily="18" charset="0"/>
                              <a:sym typeface="Wingdings" panose="05000000000000000000" pitchFamily="2" charset="2"/>
                            </a:rPr>
                            <m:t>𝜆</m:t>
                          </m:r>
                          <m:r>
                            <a:rPr lang="en-US" sz="1500" i="1">
                              <a:latin typeface="Cambria Math" panose="02040503050406030204" pitchFamily="18" charset="0"/>
                              <a:ea typeface="Cambria Math" panose="02040503050406030204" pitchFamily="18" charset="0"/>
                              <a:sym typeface="Wingdings" panose="05000000000000000000" pitchFamily="2" charset="2"/>
                            </a:rPr>
                            <m:t>𝑡</m:t>
                          </m:r>
                        </m:sup>
                      </m:sSup>
                      <m:r>
                        <a:rPr lang="en-US" sz="1500" i="1">
                          <a:latin typeface="Cambria Math" panose="02040503050406030204" pitchFamily="18" charset="0"/>
                          <a:ea typeface="Cambria Math" panose="02040503050406030204" pitchFamily="18" charset="0"/>
                          <a:sym typeface="Wingdings" panose="05000000000000000000" pitchFamily="2" charset="2"/>
                        </a:rPr>
                        <m:t>=</m:t>
                      </m:r>
                      <m:f>
                        <m:fPr>
                          <m:ctrlPr>
                            <a:rPr lang="en-US" sz="1500" i="1">
                              <a:latin typeface="Cambria Math" panose="02040503050406030204" pitchFamily="18" charset="0"/>
                              <a:ea typeface="Cambria Math" panose="02040503050406030204" pitchFamily="18" charset="0"/>
                              <a:sym typeface="Wingdings" panose="05000000000000000000" pitchFamily="2" charset="2"/>
                            </a:rPr>
                          </m:ctrlPr>
                        </m:fPr>
                        <m:num>
                          <m:sSub>
                            <m:sSubPr>
                              <m:ctrlPr>
                                <a:rPr lang="en-US" sz="1500" i="1">
                                  <a:latin typeface="Cambria Math" panose="02040503050406030204" pitchFamily="18" charset="0"/>
                                  <a:ea typeface="Cambria Math" panose="02040503050406030204" pitchFamily="18" charset="0"/>
                                  <a:sym typeface="Wingdings" panose="05000000000000000000" pitchFamily="2" charset="2"/>
                                </a:rPr>
                              </m:ctrlPr>
                            </m:sSubPr>
                            <m:e>
                              <m:r>
                                <a:rPr lang="en-US" sz="1500" i="1">
                                  <a:latin typeface="Cambria Math" panose="02040503050406030204" pitchFamily="18" charset="0"/>
                                  <a:ea typeface="Cambria Math" panose="02040503050406030204" pitchFamily="18" charset="0"/>
                                  <a:sym typeface="Wingdings" panose="05000000000000000000" pitchFamily="2" charset="2"/>
                                </a:rPr>
                                <m:t>𝐴</m:t>
                              </m:r>
                            </m:e>
                            <m:sub>
                              <m:r>
                                <a:rPr lang="en-US" sz="1500" i="1">
                                  <a:latin typeface="Cambria Math" panose="02040503050406030204" pitchFamily="18" charset="0"/>
                                  <a:ea typeface="Cambria Math" panose="02040503050406030204" pitchFamily="18" charset="0"/>
                                  <a:sym typeface="Wingdings" panose="05000000000000000000" pitchFamily="2" charset="2"/>
                                </a:rPr>
                                <m:t>0</m:t>
                              </m:r>
                            </m:sub>
                          </m:sSub>
                          <m:d>
                            <m:dPr>
                              <m:ctrlPr>
                                <a:rPr lang="en-US" sz="1500" i="1">
                                  <a:latin typeface="Cambria Math" panose="02040503050406030204" pitchFamily="18" charset="0"/>
                                  <a:ea typeface="Cambria Math" panose="02040503050406030204" pitchFamily="18" charset="0"/>
                                  <a:sym typeface="Wingdings" panose="05000000000000000000" pitchFamily="2" charset="2"/>
                                </a:rPr>
                              </m:ctrlPr>
                            </m:dPr>
                            <m:e>
                              <m:sSup>
                                <m:sSupPr>
                                  <m:ctrlPr>
                                    <a:rPr lang="en-US" sz="1500" i="1">
                                      <a:latin typeface="Cambria Math" panose="02040503050406030204" pitchFamily="18" charset="0"/>
                                      <a:ea typeface="Cambria Math" panose="02040503050406030204" pitchFamily="18" charset="0"/>
                                      <a:sym typeface="Wingdings" panose="05000000000000000000" pitchFamily="2" charset="2"/>
                                    </a:rPr>
                                  </m:ctrlPr>
                                </m:sSupPr>
                                <m:e>
                                  <m:r>
                                    <a:rPr lang="en-US" sz="1500" i="1">
                                      <a:latin typeface="Cambria Math" panose="02040503050406030204" pitchFamily="18" charset="0"/>
                                      <a:ea typeface="Cambria Math" panose="02040503050406030204" pitchFamily="18" charset="0"/>
                                      <a:sym typeface="Wingdings" panose="05000000000000000000" pitchFamily="2" charset="2"/>
                                    </a:rPr>
                                    <m:t>𝑒</m:t>
                                  </m:r>
                                </m:e>
                                <m:sup>
                                  <m:r>
                                    <a:rPr lang="en-US" sz="1500" i="1">
                                      <a:latin typeface="Cambria Math" panose="02040503050406030204" pitchFamily="18" charset="0"/>
                                      <a:ea typeface="Cambria Math" panose="02040503050406030204" pitchFamily="18" charset="0"/>
                                      <a:sym typeface="Wingdings" panose="05000000000000000000" pitchFamily="2" charset="2"/>
                                    </a:rPr>
                                    <m:t>𝜆</m:t>
                                  </m:r>
                                  <m:r>
                                    <a:rPr lang="en-US" sz="1500" i="1">
                                      <a:latin typeface="Cambria Math" panose="02040503050406030204" pitchFamily="18" charset="0"/>
                                      <a:ea typeface="Cambria Math" panose="02040503050406030204" pitchFamily="18" charset="0"/>
                                      <a:sym typeface="Wingdings" panose="05000000000000000000" pitchFamily="2" charset="2"/>
                                    </a:rPr>
                                    <m:t>𝑡</m:t>
                                  </m:r>
                                </m:sup>
                              </m:sSup>
                              <m:r>
                                <a:rPr lang="en-US" sz="1500" i="1">
                                  <a:latin typeface="Cambria Math" panose="02040503050406030204" pitchFamily="18" charset="0"/>
                                  <a:ea typeface="Cambria Math" panose="02040503050406030204" pitchFamily="18" charset="0"/>
                                  <a:sym typeface="Wingdings" panose="05000000000000000000" pitchFamily="2" charset="2"/>
                                </a:rPr>
                                <m:t>−1</m:t>
                              </m:r>
                            </m:e>
                          </m:d>
                        </m:num>
                        <m:den>
                          <m:r>
                            <a:rPr lang="en-US" sz="1500" i="1">
                              <a:latin typeface="Cambria Math" panose="02040503050406030204" pitchFamily="18" charset="0"/>
                              <a:ea typeface="Cambria Math" panose="02040503050406030204" pitchFamily="18" charset="0"/>
                              <a:sym typeface="Wingdings" panose="05000000000000000000" pitchFamily="2" charset="2"/>
                            </a:rPr>
                            <m:t>𝜆</m:t>
                          </m:r>
                        </m:den>
                      </m:f>
                    </m:oMath>
                  </m:oMathPara>
                </a14:m>
                <a:endParaRPr lang="en-US" sz="1500" dirty="0">
                  <a:sym typeface="Wingdings" panose="05000000000000000000" pitchFamily="2" charset="2"/>
                </a:endParaRPr>
              </a:p>
              <a:p>
                <a:pPr marL="0" indent="0">
                  <a:lnSpc>
                    <a:spcPct val="90000"/>
                  </a:lnSpc>
                  <a:buNone/>
                </a:pPr>
                <a:r>
                  <a:rPr lang="en-US" sz="1500" dirty="0">
                    <a:sym typeface="Wingdings" panose="05000000000000000000" pitchFamily="2" charset="2"/>
                  </a:rPr>
                  <a:t>A simple rearrangement of the above equation returns:</a:t>
                </a:r>
              </a:p>
              <a:p>
                <a:pPr marL="0" indent="0">
                  <a:lnSpc>
                    <a:spcPct val="90000"/>
                  </a:lnSpc>
                  <a:buNone/>
                </a:pPr>
                <a14:m>
                  <m:oMathPara xmlns:m="http://schemas.openxmlformats.org/officeDocument/2006/math">
                    <m:oMathParaPr>
                      <m:jc m:val="centerGroup"/>
                    </m:oMathParaPr>
                    <m:oMath xmlns:m="http://schemas.openxmlformats.org/officeDocument/2006/math">
                      <m:r>
                        <a:rPr lang="en-US" sz="1500" i="1">
                          <a:latin typeface="Cambria Math" panose="02040503050406030204" pitchFamily="18" charset="0"/>
                          <a:ea typeface="Cambria Math" panose="02040503050406030204" pitchFamily="18" charset="0"/>
                          <a:sym typeface="Wingdings" panose="05000000000000000000" pitchFamily="2" charset="2"/>
                        </a:rPr>
                        <m:t>𝜆</m:t>
                      </m:r>
                      <m:sSub>
                        <m:sSubPr>
                          <m:ctrlPr>
                            <a:rPr lang="en-US" sz="1500" i="1">
                              <a:latin typeface="Cambria Math" panose="02040503050406030204" pitchFamily="18" charset="0"/>
                              <a:sym typeface="Wingdings" panose="05000000000000000000" pitchFamily="2" charset="2"/>
                            </a:rPr>
                          </m:ctrlPr>
                        </m:sSubPr>
                        <m:e>
                          <m:r>
                            <a:rPr lang="en-US" sz="1500" i="1">
                              <a:latin typeface="Cambria Math" panose="02040503050406030204" pitchFamily="18" charset="0"/>
                              <a:sym typeface="Wingdings" panose="05000000000000000000" pitchFamily="2" charset="2"/>
                            </a:rPr>
                            <m:t>𝑁</m:t>
                          </m:r>
                        </m:e>
                        <m:sub>
                          <m:r>
                            <a:rPr lang="en-US" sz="1500" i="1">
                              <a:latin typeface="Cambria Math" panose="02040503050406030204" pitchFamily="18" charset="0"/>
                              <a:sym typeface="Wingdings" panose="05000000000000000000" pitchFamily="2" charset="2"/>
                            </a:rPr>
                            <m:t>𝑡</m:t>
                          </m:r>
                        </m:sub>
                      </m:sSub>
                      <m:r>
                        <a:rPr lang="en-US" sz="1500" i="1">
                          <a:latin typeface="Cambria Math" panose="02040503050406030204" pitchFamily="18" charset="0"/>
                          <a:ea typeface="Cambria Math" panose="02040503050406030204" pitchFamily="18" charset="0"/>
                          <a:sym typeface="Wingdings" panose="05000000000000000000" pitchFamily="2" charset="2"/>
                        </a:rPr>
                        <m:t>=</m:t>
                      </m:r>
                      <m:sSub>
                        <m:sSubPr>
                          <m:ctrlPr>
                            <a:rPr lang="en-US" sz="1500" i="1">
                              <a:latin typeface="Cambria Math" panose="02040503050406030204" pitchFamily="18" charset="0"/>
                              <a:ea typeface="Cambria Math" panose="02040503050406030204" pitchFamily="18" charset="0"/>
                              <a:sym typeface="Wingdings" panose="05000000000000000000" pitchFamily="2" charset="2"/>
                            </a:rPr>
                          </m:ctrlPr>
                        </m:sSubPr>
                        <m:e>
                          <m:r>
                            <a:rPr lang="en-US" sz="1500" i="1">
                              <a:latin typeface="Cambria Math" panose="02040503050406030204" pitchFamily="18" charset="0"/>
                              <a:ea typeface="Cambria Math" panose="02040503050406030204" pitchFamily="18" charset="0"/>
                              <a:sym typeface="Wingdings" panose="05000000000000000000" pitchFamily="2" charset="2"/>
                            </a:rPr>
                            <m:t>𝐴</m:t>
                          </m:r>
                        </m:e>
                        <m:sub>
                          <m:r>
                            <a:rPr lang="en-US" sz="1500" i="1">
                              <a:latin typeface="Cambria Math" panose="02040503050406030204" pitchFamily="18" charset="0"/>
                              <a:ea typeface="Cambria Math" panose="02040503050406030204" pitchFamily="18" charset="0"/>
                              <a:sym typeface="Wingdings" panose="05000000000000000000" pitchFamily="2" charset="2"/>
                            </a:rPr>
                            <m:t>0</m:t>
                          </m:r>
                        </m:sub>
                      </m:sSub>
                      <m:d>
                        <m:dPr>
                          <m:ctrlPr>
                            <a:rPr lang="en-US" sz="1500" i="1">
                              <a:latin typeface="Cambria Math" panose="02040503050406030204" pitchFamily="18" charset="0"/>
                              <a:ea typeface="Cambria Math" panose="02040503050406030204" pitchFamily="18" charset="0"/>
                              <a:sym typeface="Wingdings" panose="05000000000000000000" pitchFamily="2" charset="2"/>
                            </a:rPr>
                          </m:ctrlPr>
                        </m:dPr>
                        <m:e>
                          <m:r>
                            <a:rPr lang="en-US" sz="1500" i="1">
                              <a:latin typeface="Cambria Math" panose="02040503050406030204" pitchFamily="18" charset="0"/>
                              <a:ea typeface="Cambria Math" panose="02040503050406030204" pitchFamily="18" charset="0"/>
                              <a:sym typeface="Wingdings" panose="05000000000000000000" pitchFamily="2" charset="2"/>
                            </a:rPr>
                            <m:t>1</m:t>
                          </m:r>
                          <m:r>
                            <a:rPr lang="en-US" sz="1500" b="0" i="1" smtClean="0">
                              <a:latin typeface="Cambria Math" panose="02040503050406030204" pitchFamily="18" charset="0"/>
                              <a:ea typeface="Cambria Math" panose="02040503050406030204" pitchFamily="18" charset="0"/>
                              <a:sym typeface="Wingdings" panose="05000000000000000000" pitchFamily="2" charset="2"/>
                            </a:rPr>
                            <m:t>−</m:t>
                          </m:r>
                          <m:sSup>
                            <m:sSupPr>
                              <m:ctrlPr>
                                <a:rPr lang="en-US" sz="1500" i="1">
                                  <a:latin typeface="Cambria Math" panose="02040503050406030204" pitchFamily="18" charset="0"/>
                                  <a:ea typeface="Cambria Math" panose="02040503050406030204" pitchFamily="18" charset="0"/>
                                  <a:sym typeface="Wingdings" panose="05000000000000000000" pitchFamily="2" charset="2"/>
                                </a:rPr>
                              </m:ctrlPr>
                            </m:sSupPr>
                            <m:e>
                              <m:r>
                                <a:rPr lang="en-US" sz="1500" i="1">
                                  <a:latin typeface="Cambria Math" panose="02040503050406030204" pitchFamily="18" charset="0"/>
                                  <a:ea typeface="Cambria Math" panose="02040503050406030204" pitchFamily="18" charset="0"/>
                                  <a:sym typeface="Wingdings" panose="05000000000000000000" pitchFamily="2" charset="2"/>
                                </a:rPr>
                                <m:t>𝑒</m:t>
                              </m:r>
                            </m:e>
                            <m:sup>
                              <m:r>
                                <a:rPr lang="en-US" sz="1500" b="0" i="1" smtClean="0">
                                  <a:latin typeface="Cambria Math" panose="02040503050406030204" pitchFamily="18" charset="0"/>
                                  <a:ea typeface="Cambria Math" panose="02040503050406030204" pitchFamily="18" charset="0"/>
                                  <a:sym typeface="Wingdings" panose="05000000000000000000" pitchFamily="2" charset="2"/>
                                </a:rPr>
                                <m:t>−</m:t>
                              </m:r>
                              <m:r>
                                <a:rPr lang="en-US" sz="1500" i="1">
                                  <a:latin typeface="Cambria Math" panose="02040503050406030204" pitchFamily="18" charset="0"/>
                                  <a:ea typeface="Cambria Math" panose="02040503050406030204" pitchFamily="18" charset="0"/>
                                  <a:sym typeface="Wingdings" panose="05000000000000000000" pitchFamily="2" charset="2"/>
                                </a:rPr>
                                <m:t>𝜆</m:t>
                              </m:r>
                              <m:r>
                                <a:rPr lang="en-US" sz="1500" i="1">
                                  <a:latin typeface="Cambria Math" panose="02040503050406030204" pitchFamily="18" charset="0"/>
                                  <a:ea typeface="Cambria Math" panose="02040503050406030204" pitchFamily="18" charset="0"/>
                                  <a:sym typeface="Wingdings" panose="05000000000000000000" pitchFamily="2" charset="2"/>
                                </a:rPr>
                                <m:t>𝑡</m:t>
                              </m:r>
                            </m:sup>
                          </m:sSup>
                        </m:e>
                      </m:d>
                    </m:oMath>
                  </m:oMathPara>
                </a14:m>
                <a:endParaRPr lang="en-US" sz="1500" dirty="0">
                  <a:sym typeface="Wingdings" panose="05000000000000000000" pitchFamily="2" charset="2"/>
                </a:endParaRPr>
              </a:p>
              <a:p>
                <a:pPr>
                  <a:lnSpc>
                    <a:spcPct val="90000"/>
                  </a:lnSpc>
                </a:pPr>
                <a:r>
                  <a:rPr lang="en-US" sz="1500" dirty="0">
                    <a:sym typeface="Wingdings" panose="05000000000000000000" pitchFamily="2" charset="2"/>
                  </a:rPr>
                  <a:t>Here, </a:t>
                </a:r>
                <a14:m>
                  <m:oMath xmlns:m="http://schemas.openxmlformats.org/officeDocument/2006/math">
                    <m:r>
                      <a:rPr lang="en-US" sz="1500" i="1">
                        <a:latin typeface="Cambria Math" panose="02040503050406030204" pitchFamily="18" charset="0"/>
                        <a:ea typeface="Cambria Math" panose="02040503050406030204" pitchFamily="18" charset="0"/>
                        <a:sym typeface="Wingdings" panose="05000000000000000000" pitchFamily="2" charset="2"/>
                      </a:rPr>
                      <m:t>𝜆</m:t>
                    </m:r>
                    <m:sSub>
                      <m:sSubPr>
                        <m:ctrlPr>
                          <a:rPr lang="en-US" sz="1500" i="1">
                            <a:latin typeface="Cambria Math" panose="02040503050406030204" pitchFamily="18" charset="0"/>
                            <a:sym typeface="Wingdings" panose="05000000000000000000" pitchFamily="2" charset="2"/>
                          </a:rPr>
                        </m:ctrlPr>
                      </m:sSubPr>
                      <m:e>
                        <m:r>
                          <a:rPr lang="en-US" sz="1500" i="1">
                            <a:latin typeface="Cambria Math" panose="02040503050406030204" pitchFamily="18" charset="0"/>
                            <a:sym typeface="Wingdings" panose="05000000000000000000" pitchFamily="2" charset="2"/>
                          </a:rPr>
                          <m:t>𝑁</m:t>
                        </m:r>
                      </m:e>
                      <m:sub>
                        <m:r>
                          <a:rPr lang="en-US" sz="1500" i="1">
                            <a:latin typeface="Cambria Math" panose="02040503050406030204" pitchFamily="18" charset="0"/>
                            <a:sym typeface="Wingdings" panose="05000000000000000000" pitchFamily="2" charset="2"/>
                          </a:rPr>
                          <m:t>𝑡</m:t>
                        </m:r>
                      </m:sub>
                    </m:sSub>
                  </m:oMath>
                </a14:m>
                <a:r>
                  <a:rPr lang="en-US" sz="1500" dirty="0">
                    <a:sym typeface="Wingdings" panose="05000000000000000000" pitchFamily="2" charset="2"/>
                  </a:rPr>
                  <a:t> is activity measured in </a:t>
                </a:r>
                <a:r>
                  <a:rPr lang="en-US" sz="1500" dirty="0" err="1">
                    <a:sym typeface="Wingdings" panose="05000000000000000000" pitchFamily="2" charset="2"/>
                  </a:rPr>
                  <a:t>Bq</a:t>
                </a:r>
                <a:r>
                  <a:rPr lang="en-US" sz="1500" dirty="0">
                    <a:sym typeface="Wingdings" panose="05000000000000000000" pitchFamily="2" charset="2"/>
                  </a:rPr>
                  <a:t>. </a:t>
                </a:r>
              </a:p>
              <a:p>
                <a:pPr>
                  <a:lnSpc>
                    <a:spcPct val="90000"/>
                  </a:lnSpc>
                </a:pPr>
                <a:r>
                  <a:rPr lang="en-US" sz="1500" dirty="0">
                    <a:sym typeface="Wingdings" panose="05000000000000000000" pitchFamily="2" charset="2"/>
                  </a:rPr>
                  <a:t>Initially the activity will increase linearly with time because for, </a:t>
                </a:r>
                <a14:m>
                  <m:oMath xmlns:m="http://schemas.openxmlformats.org/officeDocument/2006/math">
                    <m:r>
                      <a:rPr lang="en-US" sz="1500" b="0" i="1" smtClean="0">
                        <a:latin typeface="Cambria Math" panose="02040503050406030204" pitchFamily="18" charset="0"/>
                        <a:sym typeface="Wingdings" panose="05000000000000000000" pitchFamily="2" charset="2"/>
                      </a:rPr>
                      <m:t>𝜆</m:t>
                    </m:r>
                    <m:r>
                      <a:rPr lang="en-US" sz="1500" b="0" i="1" smtClean="0">
                        <a:latin typeface="Cambria Math" panose="02040503050406030204" pitchFamily="18" charset="0"/>
                        <a:sym typeface="Wingdings" panose="05000000000000000000" pitchFamily="2" charset="2"/>
                      </a:rPr>
                      <m:t>𝑡</m:t>
                    </m:r>
                    <m:r>
                      <a:rPr lang="en-US" sz="1500" b="0" i="1" smtClean="0">
                        <a:latin typeface="Cambria Math" panose="02040503050406030204" pitchFamily="18" charset="0"/>
                        <a:sym typeface="Wingdings" panose="05000000000000000000" pitchFamily="2" charset="2"/>
                      </a:rPr>
                      <m:t>≪1 (~0)</m:t>
                    </m:r>
                  </m:oMath>
                </a14:m>
                <a:r>
                  <a:rPr lang="en-US" sz="1500" dirty="0">
                    <a:sym typeface="Wingdings" panose="05000000000000000000" pitchFamily="2" charset="2"/>
                  </a:rPr>
                  <a:t>, </a:t>
                </a:r>
                <a14:m>
                  <m:oMath xmlns:m="http://schemas.openxmlformats.org/officeDocument/2006/math">
                    <m:sSup>
                      <m:sSupPr>
                        <m:ctrlPr>
                          <a:rPr lang="en-US" sz="1500" i="1">
                            <a:latin typeface="Cambria Math" panose="02040503050406030204" pitchFamily="18" charset="0"/>
                            <a:ea typeface="Cambria Math" panose="02040503050406030204" pitchFamily="18" charset="0"/>
                            <a:sym typeface="Wingdings" panose="05000000000000000000" pitchFamily="2" charset="2"/>
                          </a:rPr>
                        </m:ctrlPr>
                      </m:sSupPr>
                      <m:e>
                        <m:r>
                          <a:rPr lang="en-US" sz="1500" i="1">
                            <a:latin typeface="Cambria Math" panose="02040503050406030204" pitchFamily="18" charset="0"/>
                            <a:ea typeface="Cambria Math" panose="02040503050406030204" pitchFamily="18" charset="0"/>
                            <a:sym typeface="Wingdings" panose="05000000000000000000" pitchFamily="2" charset="2"/>
                          </a:rPr>
                          <m:t>𝑒</m:t>
                        </m:r>
                      </m:e>
                      <m:sup>
                        <m:r>
                          <a:rPr lang="en-US" sz="1500" i="1">
                            <a:latin typeface="Cambria Math" panose="02040503050406030204" pitchFamily="18" charset="0"/>
                            <a:ea typeface="Cambria Math" panose="02040503050406030204" pitchFamily="18" charset="0"/>
                            <a:sym typeface="Wingdings" panose="05000000000000000000" pitchFamily="2" charset="2"/>
                          </a:rPr>
                          <m:t>−</m:t>
                        </m:r>
                        <m:r>
                          <a:rPr lang="en-US" sz="1500" i="1">
                            <a:latin typeface="Cambria Math" panose="02040503050406030204" pitchFamily="18" charset="0"/>
                            <a:ea typeface="Cambria Math" panose="02040503050406030204" pitchFamily="18" charset="0"/>
                            <a:sym typeface="Wingdings" panose="05000000000000000000" pitchFamily="2" charset="2"/>
                          </a:rPr>
                          <m:t>𝜆</m:t>
                        </m:r>
                        <m:r>
                          <a:rPr lang="en-US" sz="1500" i="1">
                            <a:latin typeface="Cambria Math" panose="02040503050406030204" pitchFamily="18" charset="0"/>
                            <a:ea typeface="Cambria Math" panose="02040503050406030204" pitchFamily="18" charset="0"/>
                            <a:sym typeface="Wingdings" panose="05000000000000000000" pitchFamily="2" charset="2"/>
                          </a:rPr>
                          <m:t>𝑡</m:t>
                        </m:r>
                      </m:sup>
                    </m:sSup>
                    <m:r>
                      <a:rPr lang="en-US" sz="1500" b="0" i="1" smtClean="0">
                        <a:latin typeface="Cambria Math" panose="02040503050406030204" pitchFamily="18" charset="0"/>
                        <a:ea typeface="Cambria Math" panose="02040503050406030204" pitchFamily="18" charset="0"/>
                        <a:sym typeface="Wingdings" panose="05000000000000000000" pitchFamily="2" charset="2"/>
                      </a:rPr>
                      <m:t>~1−</m:t>
                    </m:r>
                    <m:r>
                      <a:rPr lang="en-US" sz="1500" b="0" i="1" smtClean="0">
                        <a:latin typeface="Cambria Math" panose="02040503050406030204" pitchFamily="18" charset="0"/>
                        <a:ea typeface="Cambria Math" panose="02040503050406030204" pitchFamily="18" charset="0"/>
                        <a:sym typeface="Wingdings" panose="05000000000000000000" pitchFamily="2" charset="2"/>
                      </a:rPr>
                      <m:t>𝜆</m:t>
                    </m:r>
                    <m:r>
                      <a:rPr lang="en-US" sz="1500" b="0" i="1" smtClean="0">
                        <a:latin typeface="Cambria Math" panose="02040503050406030204" pitchFamily="18" charset="0"/>
                        <a:ea typeface="Cambria Math" panose="02040503050406030204" pitchFamily="18" charset="0"/>
                        <a:sym typeface="Wingdings" panose="05000000000000000000" pitchFamily="2" charset="2"/>
                      </a:rPr>
                      <m:t>𝑡</m:t>
                    </m:r>
                  </m:oMath>
                </a14:m>
                <a:r>
                  <a:rPr lang="en-US" sz="1500" dirty="0">
                    <a:sym typeface="Wingdings" panose="05000000000000000000" pitchFamily="2" charset="2"/>
                  </a:rPr>
                  <a:t>… why? Expand in Taylor series and ignore higher order term, you’ll see it. </a:t>
                </a:r>
              </a:p>
              <a:p>
                <a:pPr marL="0" indent="0">
                  <a:lnSpc>
                    <a:spcPct val="90000"/>
                  </a:lnSpc>
                  <a:buNone/>
                </a:pPr>
                <a:r>
                  <a:rPr lang="en-US" sz="1500" b="1" dirty="0">
                    <a:sym typeface="Wingdings" panose="05000000000000000000" pitchFamily="2" charset="2"/>
                  </a:rPr>
                  <a:t>Homework (5 points): </a:t>
                </a:r>
                <a:r>
                  <a:rPr lang="en-US" sz="1500" dirty="0">
                    <a:sym typeface="Wingdings" panose="05000000000000000000" pitchFamily="2" charset="2"/>
                  </a:rPr>
                  <a:t>Expand the above exponential in Taylor series and prove that initially the activity will increase linearly. </a:t>
                </a:r>
              </a:p>
              <a:p>
                <a:pPr>
                  <a:lnSpc>
                    <a:spcPct val="90000"/>
                  </a:lnSpc>
                </a:pPr>
                <a:r>
                  <a:rPr lang="en-US" sz="1500" dirty="0">
                    <a:sym typeface="Wingdings" panose="05000000000000000000" pitchFamily="2" charset="2"/>
                  </a:rPr>
                  <a:t>After several half-lives, the exponential term will become vanishingly small. At that time we see the activity become nearly constant  </a:t>
                </a:r>
                <a14:m>
                  <m:oMath xmlns:m="http://schemas.openxmlformats.org/officeDocument/2006/math">
                    <m:r>
                      <a:rPr lang="en-US" sz="1500" i="1">
                        <a:latin typeface="Cambria Math" panose="02040503050406030204" pitchFamily="18" charset="0"/>
                        <a:sym typeface="Wingdings" panose="05000000000000000000" pitchFamily="2" charset="2"/>
                      </a:rPr>
                      <m:t>𝜆</m:t>
                    </m:r>
                    <m:sSub>
                      <m:sSubPr>
                        <m:ctrlPr>
                          <a:rPr lang="en-US" sz="1500" i="1">
                            <a:latin typeface="Cambria Math" panose="02040503050406030204" pitchFamily="18" charset="0"/>
                            <a:sym typeface="Wingdings" panose="05000000000000000000" pitchFamily="2" charset="2"/>
                          </a:rPr>
                        </m:ctrlPr>
                      </m:sSubPr>
                      <m:e>
                        <m:r>
                          <a:rPr lang="en-US" sz="1500" i="1">
                            <a:latin typeface="Cambria Math" panose="02040503050406030204" pitchFamily="18" charset="0"/>
                            <a:sym typeface="Wingdings" panose="05000000000000000000" pitchFamily="2" charset="2"/>
                          </a:rPr>
                          <m:t>𝑁</m:t>
                        </m:r>
                      </m:e>
                      <m:sub>
                        <m:r>
                          <a:rPr lang="en-US" sz="1500" i="1">
                            <a:latin typeface="Cambria Math" panose="02040503050406030204" pitchFamily="18" charset="0"/>
                            <a:sym typeface="Wingdings" panose="05000000000000000000" pitchFamily="2" charset="2"/>
                          </a:rPr>
                          <m:t>∞</m:t>
                        </m:r>
                      </m:sub>
                    </m:sSub>
                    <m:r>
                      <a:rPr lang="en-US" sz="1500" i="1">
                        <a:latin typeface="Cambria Math" panose="02040503050406030204" pitchFamily="18" charset="0"/>
                        <a:sym typeface="Wingdings" panose="05000000000000000000" pitchFamily="2" charset="2"/>
                      </a:rPr>
                      <m:t>≈</m:t>
                    </m:r>
                    <m:sSub>
                      <m:sSubPr>
                        <m:ctrlPr>
                          <a:rPr lang="en-US" sz="1500" i="1">
                            <a:latin typeface="Cambria Math" panose="02040503050406030204" pitchFamily="18" charset="0"/>
                            <a:sym typeface="Wingdings" panose="05000000000000000000" pitchFamily="2" charset="2"/>
                          </a:rPr>
                        </m:ctrlPr>
                      </m:sSubPr>
                      <m:e>
                        <m:r>
                          <a:rPr lang="en-US" sz="1500" i="1">
                            <a:latin typeface="Cambria Math" panose="02040503050406030204" pitchFamily="18" charset="0"/>
                            <a:sym typeface="Wingdings" panose="05000000000000000000" pitchFamily="2" charset="2"/>
                          </a:rPr>
                          <m:t>𝐴</m:t>
                        </m:r>
                      </m:e>
                      <m:sub>
                        <m:r>
                          <a:rPr lang="en-US" sz="1500" i="1">
                            <a:latin typeface="Cambria Math" panose="02040503050406030204" pitchFamily="18" charset="0"/>
                            <a:sym typeface="Wingdings" panose="05000000000000000000" pitchFamily="2" charset="2"/>
                          </a:rPr>
                          <m:t>0</m:t>
                        </m:r>
                      </m:sub>
                    </m:sSub>
                  </m:oMath>
                </a14:m>
                <a:r>
                  <a:rPr lang="en-US" sz="1500" dirty="0">
                    <a:sym typeface="Wingdings" panose="05000000000000000000" pitchFamily="2" charset="2"/>
                  </a:rPr>
                  <a:t>. This is saturation activity. We can see the buildup to saturation activity in the adjoining figure. </a:t>
                </a:r>
              </a:p>
              <a:p>
                <a:pPr>
                  <a:lnSpc>
                    <a:spcPct val="90000"/>
                  </a:lnSpc>
                </a:pPr>
                <a:r>
                  <a:rPr lang="en-US" sz="1500" dirty="0">
                    <a:sym typeface="Wingdings" panose="05000000000000000000" pitchFamily="2" charset="2"/>
                  </a:rPr>
                  <a:t>Radioisotopes with shorter half-lives achieve saturation activity faster. </a:t>
                </a:r>
              </a:p>
              <a:p>
                <a:pPr>
                  <a:lnSpc>
                    <a:spcPct val="90000"/>
                  </a:lnSpc>
                </a:pPr>
                <a:r>
                  <a:rPr lang="en-US" sz="1500" dirty="0">
                    <a:sym typeface="Wingdings" panose="05000000000000000000" pitchFamily="2" charset="2"/>
                  </a:rPr>
                  <a:t>This is an important concept because, radioisotopes affect core composition and core-composition determines how efficiently your reactor works. </a:t>
                </a:r>
              </a:p>
              <a:p>
                <a:pPr>
                  <a:lnSpc>
                    <a:spcPct val="90000"/>
                  </a:lnSpc>
                </a:pPr>
                <a:r>
                  <a:rPr lang="en-US" sz="1500" b="1" dirty="0">
                    <a:sym typeface="Wingdings" panose="05000000000000000000" pitchFamily="2" charset="2"/>
                  </a:rPr>
                  <a:t>Homework (10 points): </a:t>
                </a:r>
                <a:r>
                  <a:rPr lang="en-US" sz="1500" dirty="0">
                    <a:sym typeface="Wingdings" panose="05000000000000000000" pitchFamily="2" charset="2"/>
                  </a:rPr>
                  <a:t>Consider the reaction </a:t>
                </a:r>
                <a14:m>
                  <m:oMath xmlns:m="http://schemas.openxmlformats.org/officeDocument/2006/math">
                    <m:sPre>
                      <m:sPrePr>
                        <m:ctrlPr>
                          <a:rPr lang="en-US" sz="1600" i="1">
                            <a:latin typeface="Cambria Math" panose="02040503050406030204" pitchFamily="18" charset="0"/>
                          </a:rPr>
                        </m:ctrlPr>
                      </m:sPrePr>
                      <m:sub>
                        <m:r>
                          <a:rPr lang="en-US" sz="1600" i="1">
                            <a:latin typeface="Cambria Math" panose="02040503050406030204" pitchFamily="18" charset="0"/>
                          </a:rPr>
                          <m:t>0</m:t>
                        </m:r>
                      </m:sub>
                      <m:sup>
                        <m:r>
                          <a:rPr lang="en-US" sz="1600" i="1">
                            <a:latin typeface="Cambria Math" panose="02040503050406030204" pitchFamily="18" charset="0"/>
                          </a:rPr>
                          <m:t>1</m:t>
                        </m:r>
                      </m:sup>
                      <m:e>
                        <m:r>
                          <a:rPr lang="en-US" sz="1600" i="1">
                            <a:latin typeface="Cambria Math" panose="02040503050406030204" pitchFamily="18" charset="0"/>
                          </a:rPr>
                          <m:t>𝑛</m:t>
                        </m:r>
                      </m:e>
                    </m:sPre>
                    <m:r>
                      <a:rPr lang="en-US" sz="1600" i="1">
                        <a:latin typeface="Cambria Math" panose="02040503050406030204" pitchFamily="18" charset="0"/>
                      </a:rPr>
                      <m:t>+</m:t>
                    </m:r>
                    <m:sPre>
                      <m:sPrePr>
                        <m:ctrlPr>
                          <a:rPr lang="en-US" sz="1600" i="1">
                            <a:latin typeface="Cambria Math" panose="02040503050406030204" pitchFamily="18" charset="0"/>
                          </a:rPr>
                        </m:ctrlPr>
                      </m:sPrePr>
                      <m:sub>
                        <m:r>
                          <a:rPr lang="en-US" sz="1600" i="1">
                            <a:latin typeface="Cambria Math" panose="02040503050406030204" pitchFamily="18" charset="0"/>
                          </a:rPr>
                          <m:t>92</m:t>
                        </m:r>
                      </m:sub>
                      <m:sup>
                        <m:r>
                          <a:rPr lang="en-US" sz="1600" i="1">
                            <a:latin typeface="Cambria Math" panose="02040503050406030204" pitchFamily="18" charset="0"/>
                          </a:rPr>
                          <m:t>238</m:t>
                        </m:r>
                      </m:sup>
                      <m:e>
                        <m:r>
                          <a:rPr lang="en-US" sz="1600" i="1">
                            <a:latin typeface="Cambria Math" panose="02040503050406030204" pitchFamily="18" charset="0"/>
                          </a:rPr>
                          <m:t>𝑈</m:t>
                        </m:r>
                      </m:e>
                    </m:sPre>
                    <m:r>
                      <a:rPr lang="en-US" sz="1600" b="0" i="1" smtClean="0">
                        <a:latin typeface="Cambria Math" panose="02040503050406030204" pitchFamily="18" charset="0"/>
                      </a:rPr>
                      <m:t> </m:t>
                    </m:r>
                    <m:r>
                      <a:rPr lang="en-US" sz="1600" i="1" smtClean="0">
                        <a:latin typeface="Cambria Math" panose="02040503050406030204" pitchFamily="18" charset="0"/>
                      </a:rPr>
                      <m:t>→</m:t>
                    </m:r>
                    <m:sPre>
                      <m:sPrePr>
                        <m:ctrlPr>
                          <a:rPr lang="en-US" sz="1600" i="1">
                            <a:latin typeface="Cambria Math" panose="02040503050406030204" pitchFamily="18" charset="0"/>
                          </a:rPr>
                        </m:ctrlPr>
                      </m:sPrePr>
                      <m:sub>
                        <m:r>
                          <a:rPr lang="en-US" sz="1600" b="0" i="1" smtClean="0">
                            <a:latin typeface="Cambria Math" panose="02040503050406030204" pitchFamily="18" charset="0"/>
                          </a:rPr>
                          <m:t> </m:t>
                        </m:r>
                        <m:r>
                          <a:rPr lang="en-US" sz="1600" i="1">
                            <a:latin typeface="Cambria Math" panose="02040503050406030204" pitchFamily="18" charset="0"/>
                          </a:rPr>
                          <m:t>92</m:t>
                        </m:r>
                      </m:sub>
                      <m:sup>
                        <m:r>
                          <a:rPr lang="en-US" sz="1600" i="1">
                            <a:latin typeface="Cambria Math" panose="02040503050406030204" pitchFamily="18" charset="0"/>
                          </a:rPr>
                          <m:t>239</m:t>
                        </m:r>
                      </m:sup>
                      <m:e>
                        <m:r>
                          <a:rPr lang="en-US" sz="1600" i="1">
                            <a:latin typeface="Cambria Math" panose="02040503050406030204" pitchFamily="18" charset="0"/>
                          </a:rPr>
                          <m:t>𝑈</m:t>
                        </m:r>
                      </m:e>
                    </m:sPre>
                    <m:r>
                      <a:rPr lang="en-US" sz="1600" b="0" i="1" smtClean="0">
                        <a:latin typeface="Cambria Math" panose="02040503050406030204" pitchFamily="18" charset="0"/>
                      </a:rPr>
                      <m:t> </m:t>
                    </m:r>
                    <m:groupChr>
                      <m:groupChrPr>
                        <m:chr m:val="→"/>
                        <m:vertJc m:val="bot"/>
                        <m:ctrlPr>
                          <a:rPr lang="en-US" sz="1600" i="1" smtClean="0">
                            <a:latin typeface="Cambria Math" panose="02040503050406030204" pitchFamily="18" charset="0"/>
                          </a:rPr>
                        </m:ctrlPr>
                      </m:groupChrPr>
                      <m:e>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𝛽</m:t>
                            </m:r>
                          </m:e>
                          <m:sup>
                            <m:r>
                              <a:rPr lang="en-US" sz="1600" b="0" i="1" smtClean="0">
                                <a:latin typeface="Cambria Math" panose="02040503050406030204" pitchFamily="18" charset="0"/>
                              </a:rPr>
                              <m:t>−</m:t>
                            </m:r>
                          </m:sup>
                        </m:sSup>
                      </m:e>
                    </m:groupChr>
                    <m:r>
                      <a:rPr lang="en-US" sz="1600" b="0" i="1" smtClean="0">
                        <a:latin typeface="Cambria Math" panose="02040503050406030204" pitchFamily="18" charset="0"/>
                      </a:rPr>
                      <m:t> </m:t>
                    </m:r>
                    <m:sPre>
                      <m:sPrePr>
                        <m:ctrlPr>
                          <a:rPr lang="en-US" sz="1600" i="1">
                            <a:latin typeface="Cambria Math" panose="02040503050406030204" pitchFamily="18" charset="0"/>
                          </a:rPr>
                        </m:ctrlPr>
                      </m:sPrePr>
                      <m:sub>
                        <m:r>
                          <a:rPr lang="en-US" sz="1600" i="1">
                            <a:latin typeface="Cambria Math" panose="02040503050406030204" pitchFamily="18" charset="0"/>
                          </a:rPr>
                          <m:t>93</m:t>
                        </m:r>
                      </m:sub>
                      <m:sup>
                        <m:r>
                          <a:rPr lang="en-US" sz="1600" i="1">
                            <a:latin typeface="Cambria Math" panose="02040503050406030204" pitchFamily="18" charset="0"/>
                          </a:rPr>
                          <m:t>239</m:t>
                        </m:r>
                      </m:sup>
                      <m:e>
                        <m:r>
                          <a:rPr lang="en-US" sz="1600" i="1">
                            <a:latin typeface="Cambria Math" panose="02040503050406030204" pitchFamily="18" charset="0"/>
                          </a:rPr>
                          <m:t>𝑁𝑝</m:t>
                        </m:r>
                      </m:e>
                    </m:sPre>
                    <m:r>
                      <a:rPr lang="en-US" sz="1600" b="0" i="1" smtClean="0">
                        <a:latin typeface="Cambria Math" panose="02040503050406030204" pitchFamily="18" charset="0"/>
                      </a:rPr>
                      <m:t> </m:t>
                    </m:r>
                    <m:groupChr>
                      <m:groupChrPr>
                        <m:chr m:val="→"/>
                        <m:vertJc m:val="bot"/>
                        <m:ctrlPr>
                          <a:rPr lang="en-US" sz="1600" i="1">
                            <a:latin typeface="Cambria Math" panose="02040503050406030204" pitchFamily="18" charset="0"/>
                          </a:rPr>
                        </m:ctrlPr>
                      </m:groupChrPr>
                      <m:e>
                        <m:sSup>
                          <m:sSupPr>
                            <m:ctrlPr>
                              <a:rPr lang="en-US" sz="1600" i="1">
                                <a:latin typeface="Cambria Math" panose="02040503050406030204" pitchFamily="18" charset="0"/>
                              </a:rPr>
                            </m:ctrlPr>
                          </m:sSupPr>
                          <m:e>
                            <m:r>
                              <a:rPr lang="en-US" sz="1600" i="1">
                                <a:latin typeface="Cambria Math" panose="02040503050406030204" pitchFamily="18" charset="0"/>
                              </a:rPr>
                              <m:t>𝛽</m:t>
                            </m:r>
                          </m:e>
                          <m:sup>
                            <m:r>
                              <a:rPr lang="en-US" sz="1600" i="1">
                                <a:latin typeface="Cambria Math" panose="02040503050406030204" pitchFamily="18" charset="0"/>
                              </a:rPr>
                              <m:t>−</m:t>
                            </m:r>
                          </m:sup>
                        </m:sSup>
                      </m:e>
                    </m:groupChr>
                    <m:r>
                      <a:rPr lang="en-US" sz="1600" b="0" i="1" smtClean="0">
                        <a:latin typeface="Cambria Math" panose="02040503050406030204" pitchFamily="18" charset="0"/>
                      </a:rPr>
                      <m:t> </m:t>
                    </m:r>
                    <m:sPre>
                      <m:sPrePr>
                        <m:ctrlPr>
                          <a:rPr lang="en-US" sz="1600" i="1">
                            <a:latin typeface="Cambria Math" panose="02040503050406030204" pitchFamily="18" charset="0"/>
                          </a:rPr>
                        </m:ctrlPr>
                      </m:sPrePr>
                      <m:sub>
                        <m:r>
                          <a:rPr lang="en-US" sz="1600" i="1">
                            <a:latin typeface="Cambria Math" panose="02040503050406030204" pitchFamily="18" charset="0"/>
                          </a:rPr>
                          <m:t>94</m:t>
                        </m:r>
                      </m:sub>
                      <m:sup>
                        <m:r>
                          <a:rPr lang="en-US" sz="1600" i="1">
                            <a:latin typeface="Cambria Math" panose="02040503050406030204" pitchFamily="18" charset="0"/>
                          </a:rPr>
                          <m:t>239</m:t>
                        </m:r>
                      </m:sup>
                      <m:e>
                        <m:r>
                          <a:rPr lang="en-US" sz="1600" i="1">
                            <a:latin typeface="Cambria Math" panose="02040503050406030204" pitchFamily="18" charset="0"/>
                          </a:rPr>
                          <m:t>𝑃𝑢</m:t>
                        </m:r>
                      </m:e>
                    </m:sPre>
                  </m:oMath>
                </a14:m>
                <a:r>
                  <a:rPr lang="en-US" sz="1500" dirty="0">
                    <a:sym typeface="Wingdings" panose="05000000000000000000" pitchFamily="2" charset="2"/>
                  </a:rPr>
                  <a:t> for a reactor. If U-239 is produced in the reactor at a constant rate, how long will it take Pu-239 to reach ½ of its saturation activity?</a:t>
                </a:r>
              </a:p>
              <a:p>
                <a:pPr lvl="1">
                  <a:lnSpc>
                    <a:spcPct val="90000"/>
                  </a:lnSpc>
                </a:pPr>
                <a:r>
                  <a:rPr lang="en-US" sz="1300" dirty="0">
                    <a:sym typeface="Wingdings" panose="05000000000000000000" pitchFamily="2" charset="2"/>
                  </a:rPr>
                  <a:t>Half-life for Np is 2.36 days. Assume U-239 decays instantaneously. </a:t>
                </a:r>
              </a:p>
            </p:txBody>
          </p:sp>
        </mc:Choice>
        <mc:Fallback xmlns="">
          <p:sp>
            <p:nvSpPr>
              <p:cNvPr id="3" name="Content Placeholder 2">
                <a:extLst>
                  <a:ext uri="{FF2B5EF4-FFF2-40B4-BE49-F238E27FC236}">
                    <a16:creationId xmlns:a16="http://schemas.microsoft.com/office/drawing/2014/main" id="{73F9FF2F-6DD7-4C93-9017-969C92460715}"/>
                  </a:ext>
                </a:extLst>
              </p:cNvPr>
              <p:cNvSpPr>
                <a:spLocks noGrp="1" noRot="1" noChangeAspect="1" noMove="1" noResize="1" noEditPoints="1" noAdjustHandles="1" noChangeArrowheads="1" noChangeShapeType="1" noTextEdit="1"/>
              </p:cNvSpPr>
              <p:nvPr>
                <p:ph idx="1"/>
              </p:nvPr>
            </p:nvSpPr>
            <p:spPr>
              <a:xfrm>
                <a:off x="534799" y="641758"/>
                <a:ext cx="10899395" cy="5444455"/>
              </a:xfrm>
              <a:blipFill>
                <a:blip r:embed="rId2"/>
                <a:stretch>
                  <a:fillRect l="-224"/>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79D7FD2B-E598-4338-B4E4-09EDFB55F076}"/>
              </a:ext>
            </a:extLst>
          </p:cNvPr>
          <p:cNvPicPr>
            <a:picLocks noChangeAspect="1"/>
          </p:cNvPicPr>
          <p:nvPr/>
        </p:nvPicPr>
        <p:blipFill>
          <a:blip r:embed="rId3"/>
          <a:stretch>
            <a:fillRect/>
          </a:stretch>
        </p:blipFill>
        <p:spPr>
          <a:xfrm>
            <a:off x="8967831" y="194751"/>
            <a:ext cx="3105399" cy="2511376"/>
          </a:xfrm>
          <a:prstGeom prst="rect">
            <a:avLst/>
          </a:prstGeom>
        </p:spPr>
      </p:pic>
    </p:spTree>
    <p:extLst>
      <p:ext uri="{BB962C8B-B14F-4D97-AF65-F5344CB8AC3E}">
        <p14:creationId xmlns:p14="http://schemas.microsoft.com/office/powerpoint/2010/main" val="36149906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C772A2A-4BDD-47B4-A494-612FA432810D}"/>
              </a:ext>
            </a:extLst>
          </p:cNvPr>
          <p:cNvSpPr>
            <a:spLocks noGrp="1"/>
          </p:cNvSpPr>
          <p:nvPr>
            <p:ph type="title"/>
          </p:nvPr>
        </p:nvSpPr>
        <p:spPr>
          <a:xfrm>
            <a:off x="685801" y="609600"/>
            <a:ext cx="10131425" cy="1456267"/>
          </a:xfrm>
        </p:spPr>
        <p:txBody>
          <a:bodyPr/>
          <a:lstStyle/>
          <a:p>
            <a:r>
              <a:rPr lang="en-US" dirty="0"/>
              <a:t>references</a:t>
            </a:r>
          </a:p>
        </p:txBody>
      </p:sp>
      <p:sp>
        <p:nvSpPr>
          <p:cNvPr id="7" name="Content Placeholder 2">
            <a:extLst>
              <a:ext uri="{FF2B5EF4-FFF2-40B4-BE49-F238E27FC236}">
                <a16:creationId xmlns:a16="http://schemas.microsoft.com/office/drawing/2014/main" id="{4E3B2DD9-5CCB-42F7-B8CB-3CF0AE604CBF}"/>
              </a:ext>
            </a:extLst>
          </p:cNvPr>
          <p:cNvSpPr>
            <a:spLocks noGrp="1"/>
          </p:cNvSpPr>
          <p:nvPr>
            <p:ph idx="1"/>
          </p:nvPr>
        </p:nvSpPr>
        <p:spPr>
          <a:xfrm>
            <a:off x="685801" y="2142067"/>
            <a:ext cx="10131425" cy="3649133"/>
          </a:xfrm>
        </p:spPr>
        <p:txBody>
          <a:bodyPr/>
          <a:lstStyle/>
          <a:p>
            <a:pPr lvl="1"/>
            <a:r>
              <a:rPr lang="en-US" dirty="0"/>
              <a:t>Fundamentals of Nuclear Reactor Physics by E. E. Lewis</a:t>
            </a:r>
          </a:p>
          <a:p>
            <a:pPr lvl="1"/>
            <a:r>
              <a:rPr lang="en-US" dirty="0"/>
              <a:t>Introduction to Nuclear Engineering by J. R. </a:t>
            </a:r>
            <a:r>
              <a:rPr lang="en-US" dirty="0" err="1"/>
              <a:t>Lamarsh</a:t>
            </a:r>
            <a:r>
              <a:rPr lang="en-US" dirty="0"/>
              <a:t> and A. J. </a:t>
            </a:r>
            <a:r>
              <a:rPr lang="en-US" dirty="0" err="1"/>
              <a:t>Baratta</a:t>
            </a:r>
            <a:endParaRPr lang="en-US" dirty="0"/>
          </a:p>
          <a:p>
            <a:pPr lvl="1"/>
            <a:r>
              <a:rPr lang="en-US" dirty="0">
                <a:hlinkClick r:id="rId2"/>
              </a:rPr>
              <a:t>https://en.wikipedia.org/wiki/Stable_nuclide</a:t>
            </a:r>
            <a:endParaRPr lang="en-US" dirty="0"/>
          </a:p>
          <a:p>
            <a:pPr lvl="1"/>
            <a:r>
              <a:rPr lang="en-US" dirty="0"/>
              <a:t>https://en.wikipedia.org/wiki/Ionization_chamber</a:t>
            </a:r>
          </a:p>
          <a:p>
            <a:pPr marL="0" indent="0">
              <a:buNone/>
            </a:pPr>
            <a:endParaRPr lang="en-US" dirty="0"/>
          </a:p>
        </p:txBody>
      </p:sp>
    </p:spTree>
    <p:extLst>
      <p:ext uri="{BB962C8B-B14F-4D97-AF65-F5344CB8AC3E}">
        <p14:creationId xmlns:p14="http://schemas.microsoft.com/office/powerpoint/2010/main" val="338543027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2A29F-8940-40A4-BE5F-100B2F80850E}"/>
              </a:ext>
            </a:extLst>
          </p:cNvPr>
          <p:cNvSpPr>
            <a:spLocks noGrp="1"/>
          </p:cNvSpPr>
          <p:nvPr>
            <p:ph type="title"/>
          </p:nvPr>
        </p:nvSpPr>
        <p:spPr>
          <a:xfrm>
            <a:off x="706608" y="64317"/>
            <a:ext cx="10799589" cy="699082"/>
          </a:xfrm>
        </p:spPr>
        <p:txBody>
          <a:bodyPr>
            <a:normAutofit/>
          </a:bodyPr>
          <a:lstStyle/>
          <a:p>
            <a:r>
              <a:rPr lang="en-US" sz="2800" dirty="0"/>
              <a:t>Next time</a:t>
            </a:r>
          </a:p>
        </p:txBody>
      </p:sp>
      <p:sp>
        <p:nvSpPr>
          <p:cNvPr id="3" name="Content Placeholder 2">
            <a:extLst>
              <a:ext uri="{FF2B5EF4-FFF2-40B4-BE49-F238E27FC236}">
                <a16:creationId xmlns:a16="http://schemas.microsoft.com/office/drawing/2014/main" id="{73F9FF2F-6DD7-4C93-9017-969C92460715}"/>
              </a:ext>
            </a:extLst>
          </p:cNvPr>
          <p:cNvSpPr>
            <a:spLocks noGrp="1"/>
          </p:cNvSpPr>
          <p:nvPr>
            <p:ph idx="1"/>
          </p:nvPr>
        </p:nvSpPr>
        <p:spPr>
          <a:xfrm>
            <a:off x="685801" y="830510"/>
            <a:ext cx="10102441" cy="5444455"/>
          </a:xfrm>
        </p:spPr>
        <p:txBody>
          <a:bodyPr>
            <a:normAutofit/>
          </a:bodyPr>
          <a:lstStyle/>
          <a:p>
            <a:pPr>
              <a:lnSpc>
                <a:spcPct val="90000"/>
              </a:lnSpc>
            </a:pPr>
            <a:r>
              <a:rPr lang="en-US" sz="1500" dirty="0">
                <a:sym typeface="Wingdings" panose="05000000000000000000" pitchFamily="2" charset="2"/>
              </a:rPr>
              <a:t>Decay chains</a:t>
            </a:r>
          </a:p>
          <a:p>
            <a:pPr>
              <a:lnSpc>
                <a:spcPct val="90000"/>
              </a:lnSpc>
            </a:pPr>
            <a:r>
              <a:rPr lang="en-US" sz="1500" dirty="0">
                <a:sym typeface="Wingdings" panose="05000000000000000000" pitchFamily="2" charset="2"/>
              </a:rPr>
              <a:t>Summarize Ch. 1</a:t>
            </a:r>
          </a:p>
          <a:p>
            <a:pPr>
              <a:lnSpc>
                <a:spcPct val="90000"/>
              </a:lnSpc>
            </a:pPr>
            <a:r>
              <a:rPr lang="en-US" sz="1500" dirty="0">
                <a:sym typeface="Wingdings" panose="05000000000000000000" pitchFamily="2" charset="2"/>
              </a:rPr>
              <a:t>If we have time, we start Ch. 2</a:t>
            </a:r>
          </a:p>
        </p:txBody>
      </p:sp>
    </p:spTree>
    <p:extLst>
      <p:ext uri="{BB962C8B-B14F-4D97-AF65-F5344CB8AC3E}">
        <p14:creationId xmlns:p14="http://schemas.microsoft.com/office/powerpoint/2010/main" val="14730327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73E5F51-CDFA-4719-9539-E6D9C2A292C0}"/>
              </a:ext>
            </a:extLst>
          </p:cNvPr>
          <p:cNvSpPr>
            <a:spLocks noGrp="1"/>
          </p:cNvSpPr>
          <p:nvPr>
            <p:ph type="title"/>
          </p:nvPr>
        </p:nvSpPr>
        <p:spPr>
          <a:xfrm>
            <a:off x="685800" y="114650"/>
            <a:ext cx="10131425" cy="665527"/>
          </a:xfrm>
        </p:spPr>
        <p:txBody>
          <a:bodyPr>
            <a:normAutofit/>
          </a:bodyPr>
          <a:lstStyle/>
          <a:p>
            <a:r>
              <a:rPr lang="en-US" sz="3200" dirty="0"/>
              <a:t>Outline</a:t>
            </a:r>
          </a:p>
        </p:txBody>
      </p:sp>
      <p:sp>
        <p:nvSpPr>
          <p:cNvPr id="5" name="Content Placeholder 2">
            <a:extLst>
              <a:ext uri="{FF2B5EF4-FFF2-40B4-BE49-F238E27FC236}">
                <a16:creationId xmlns:a16="http://schemas.microsoft.com/office/drawing/2014/main" id="{A2653776-887F-41F9-B4B8-2EA5B2EF764C}"/>
              </a:ext>
            </a:extLst>
          </p:cNvPr>
          <p:cNvSpPr>
            <a:spLocks noGrp="1"/>
          </p:cNvSpPr>
          <p:nvPr>
            <p:ph idx="1"/>
          </p:nvPr>
        </p:nvSpPr>
        <p:spPr>
          <a:xfrm>
            <a:off x="685799" y="780177"/>
            <a:ext cx="10131425" cy="5813571"/>
          </a:xfrm>
        </p:spPr>
        <p:txBody>
          <a:bodyPr>
            <a:normAutofit/>
          </a:bodyPr>
          <a:lstStyle/>
          <a:p>
            <a:pPr marL="0" indent="0">
              <a:buNone/>
            </a:pPr>
            <a:r>
              <a:rPr lang="en-US" dirty="0"/>
              <a:t>Question: Would you guys rather have homework problems on a separate file or is the way we are doing okay?</a:t>
            </a:r>
          </a:p>
          <a:p>
            <a:pPr marL="0" indent="0">
              <a:buNone/>
            </a:pPr>
            <a:r>
              <a:rPr lang="en-US" dirty="0"/>
              <a:t>Question: You guys don’t mind me asking you guys questions right? Please feel free to speak up and express your opinions on how the class should be conducted. We are all learning. I’m learning as well so if you have any comments or criticism, please speak up and I’ll try to work on it. </a:t>
            </a:r>
            <a:r>
              <a:rPr lang="en-US" dirty="0">
                <a:sym typeface="Wingdings" panose="05000000000000000000" pitchFamily="2" charset="2"/>
              </a:rPr>
              <a:t> </a:t>
            </a:r>
            <a:endParaRPr lang="en-US" dirty="0"/>
          </a:p>
          <a:p>
            <a:pPr marL="0" indent="0">
              <a:buNone/>
            </a:pPr>
            <a:endParaRPr lang="en-US" dirty="0"/>
          </a:p>
          <a:p>
            <a:r>
              <a:rPr lang="en-US" dirty="0"/>
              <a:t>Unclear things from last time</a:t>
            </a:r>
          </a:p>
          <a:p>
            <a:r>
              <a:rPr lang="en-US" dirty="0"/>
              <a:t>Neutron multiplication revisited</a:t>
            </a:r>
          </a:p>
          <a:p>
            <a:r>
              <a:rPr lang="en-US" dirty="0"/>
              <a:t>Fissile/fertile materials</a:t>
            </a:r>
          </a:p>
          <a:p>
            <a:r>
              <a:rPr lang="en-US" dirty="0"/>
              <a:t>Nuclear stability and radioactive decay</a:t>
            </a:r>
          </a:p>
          <a:p>
            <a:r>
              <a:rPr lang="en-US" dirty="0"/>
              <a:t>Saturation activity</a:t>
            </a:r>
          </a:p>
          <a:p>
            <a:r>
              <a:rPr lang="en-US" dirty="0"/>
              <a:t>Decay chains </a:t>
            </a:r>
          </a:p>
          <a:p>
            <a:r>
              <a:rPr lang="en-US" dirty="0"/>
              <a:t>Summary</a:t>
            </a:r>
          </a:p>
        </p:txBody>
      </p:sp>
    </p:spTree>
    <p:extLst>
      <p:ext uri="{BB962C8B-B14F-4D97-AF65-F5344CB8AC3E}">
        <p14:creationId xmlns:p14="http://schemas.microsoft.com/office/powerpoint/2010/main" val="4252027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upload.wikimedia.org/wikipedia/commons/thumb/b/bd/Ion_chamber_operation.gif/1280px-Ion_chamber_operation.gif">
            <a:extLst>
              <a:ext uri="{FF2B5EF4-FFF2-40B4-BE49-F238E27FC236}">
                <a16:creationId xmlns:a16="http://schemas.microsoft.com/office/drawing/2014/main" id="{B5738879-E4E5-4C21-A061-E90D21183A5C}"/>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9132815" y="4845319"/>
            <a:ext cx="2706848" cy="1886335"/>
          </a:xfrm>
          <a:prstGeom prst="roundRect">
            <a:avLst>
              <a:gd name="adj" fmla="val 4380"/>
            </a:avLst>
          </a:prstGeom>
          <a:no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4" name="Title 1">
            <a:extLst>
              <a:ext uri="{FF2B5EF4-FFF2-40B4-BE49-F238E27FC236}">
                <a16:creationId xmlns:a16="http://schemas.microsoft.com/office/drawing/2014/main" id="{173E5F51-CDFA-4719-9539-E6D9C2A292C0}"/>
              </a:ext>
            </a:extLst>
          </p:cNvPr>
          <p:cNvSpPr>
            <a:spLocks noGrp="1"/>
          </p:cNvSpPr>
          <p:nvPr>
            <p:ph type="title"/>
          </p:nvPr>
        </p:nvSpPr>
        <p:spPr>
          <a:xfrm>
            <a:off x="254152" y="71983"/>
            <a:ext cx="7405738" cy="641081"/>
          </a:xfrm>
        </p:spPr>
        <p:txBody>
          <a:bodyPr>
            <a:noAutofit/>
          </a:bodyPr>
          <a:lstStyle/>
          <a:p>
            <a:r>
              <a:rPr lang="en-US" sz="2400" dirty="0"/>
              <a:t>Things I wish I had explained better last time </a:t>
            </a:r>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A2653776-887F-41F9-B4B8-2EA5B2EF764C}"/>
                  </a:ext>
                </a:extLst>
              </p:cNvPr>
              <p:cNvSpPr>
                <a:spLocks noGrp="1"/>
              </p:cNvSpPr>
              <p:nvPr>
                <p:ph idx="1"/>
              </p:nvPr>
            </p:nvSpPr>
            <p:spPr>
              <a:xfrm>
                <a:off x="109371" y="545284"/>
                <a:ext cx="11828477" cy="5906301"/>
              </a:xfrm>
            </p:spPr>
            <p:txBody>
              <a:bodyPr>
                <a:normAutofit/>
              </a:bodyPr>
              <a:lstStyle/>
              <a:p>
                <a:pPr>
                  <a:lnSpc>
                    <a:spcPct val="90000"/>
                  </a:lnSpc>
                </a:pPr>
                <a:r>
                  <a:rPr lang="en-US" dirty="0"/>
                  <a:t>Is this the correct reaction? </a:t>
                </a:r>
                <a14:m>
                  <m:oMath xmlns:m="http://schemas.openxmlformats.org/officeDocument/2006/math">
                    <m:sPre>
                      <m:sPrePr>
                        <m:ctrlPr>
                          <a:rPr lang="en-US" b="1" i="1">
                            <a:latin typeface="Cambria Math" panose="02040503050406030204" pitchFamily="18" charset="0"/>
                          </a:rPr>
                        </m:ctrlPr>
                      </m:sPrePr>
                      <m:sub>
                        <m:r>
                          <a:rPr lang="en-US" b="1" i="1">
                            <a:latin typeface="Cambria Math" panose="02040503050406030204" pitchFamily="18" charset="0"/>
                          </a:rPr>
                          <m:t>𝟏</m:t>
                        </m:r>
                      </m:sub>
                      <m:sup>
                        <m:r>
                          <a:rPr lang="en-US" i="1">
                            <a:latin typeface="Cambria Math" panose="02040503050406030204" pitchFamily="18" charset="0"/>
                          </a:rPr>
                          <m:t>2</m:t>
                        </m:r>
                      </m:sup>
                      <m:e>
                        <m:r>
                          <a:rPr lang="en-US" i="1">
                            <a:latin typeface="Cambria Math" panose="02040503050406030204" pitchFamily="18" charset="0"/>
                          </a:rPr>
                          <m:t>𝐻</m:t>
                        </m:r>
                      </m:e>
                    </m:sPre>
                    <m:r>
                      <a:rPr lang="en-US" i="1">
                        <a:latin typeface="Cambria Math" panose="02040503050406030204" pitchFamily="18" charset="0"/>
                      </a:rPr>
                      <m:t>+</m:t>
                    </m:r>
                    <m:sPre>
                      <m:sPrePr>
                        <m:ctrlPr>
                          <a:rPr lang="en-US" b="1" i="1">
                            <a:latin typeface="Cambria Math" panose="02040503050406030204" pitchFamily="18" charset="0"/>
                          </a:rPr>
                        </m:ctrlPr>
                      </m:sPrePr>
                      <m:sub>
                        <m:r>
                          <a:rPr lang="en-US" b="1" i="1">
                            <a:latin typeface="Cambria Math" panose="02040503050406030204" pitchFamily="18" charset="0"/>
                          </a:rPr>
                          <m:t>𝟏</m:t>
                        </m:r>
                      </m:sub>
                      <m:sup>
                        <m:r>
                          <a:rPr lang="en-US" i="1">
                            <a:latin typeface="Cambria Math" panose="02040503050406030204" pitchFamily="18" charset="0"/>
                          </a:rPr>
                          <m:t>2</m:t>
                        </m:r>
                      </m:sup>
                      <m:e>
                        <m:r>
                          <a:rPr lang="en-US" i="1">
                            <a:latin typeface="Cambria Math" panose="02040503050406030204" pitchFamily="18" charset="0"/>
                          </a:rPr>
                          <m:t>𝐻</m:t>
                        </m:r>
                      </m:e>
                    </m:sPre>
                    <m:r>
                      <a:rPr lang="en-US" b="1" i="1">
                        <a:latin typeface="Cambria Math" panose="02040503050406030204" pitchFamily="18" charset="0"/>
                      </a:rPr>
                      <m:t>→</m:t>
                    </m:r>
                    <m:sPre>
                      <m:sPrePr>
                        <m:ctrlPr>
                          <a:rPr lang="en-US" b="1" i="1">
                            <a:latin typeface="Cambria Math" panose="02040503050406030204" pitchFamily="18" charset="0"/>
                          </a:rPr>
                        </m:ctrlPr>
                      </m:sPrePr>
                      <m:sub>
                        <m:r>
                          <a:rPr lang="en-US" b="1" i="1">
                            <a:latin typeface="Cambria Math" panose="02040503050406030204" pitchFamily="18" charset="0"/>
                          </a:rPr>
                          <m:t>𝟏</m:t>
                        </m:r>
                      </m:sub>
                      <m:sup>
                        <m:r>
                          <a:rPr lang="en-US" i="1">
                            <a:latin typeface="Cambria Math" panose="02040503050406030204" pitchFamily="18" charset="0"/>
                          </a:rPr>
                          <m:t>1</m:t>
                        </m:r>
                      </m:sup>
                      <m:e>
                        <m:r>
                          <a:rPr lang="en-US" i="1">
                            <a:latin typeface="Cambria Math" panose="02040503050406030204" pitchFamily="18" charset="0"/>
                          </a:rPr>
                          <m:t>𝐻</m:t>
                        </m:r>
                      </m:e>
                    </m:sPre>
                    <m:r>
                      <a:rPr lang="en-US" b="1" i="1">
                        <a:latin typeface="Cambria Math" panose="02040503050406030204" pitchFamily="18" charset="0"/>
                      </a:rPr>
                      <m:t>+</m:t>
                    </m:r>
                    <m:sPre>
                      <m:sPrePr>
                        <m:ctrlPr>
                          <a:rPr lang="en-US" b="1" i="1">
                            <a:latin typeface="Cambria Math" panose="02040503050406030204" pitchFamily="18" charset="0"/>
                          </a:rPr>
                        </m:ctrlPr>
                      </m:sPrePr>
                      <m:sub>
                        <m:r>
                          <a:rPr lang="en-US" b="1" i="1">
                            <a:latin typeface="Cambria Math" panose="02040503050406030204" pitchFamily="18" charset="0"/>
                          </a:rPr>
                          <m:t>𝟐</m:t>
                        </m:r>
                      </m:sub>
                      <m:sup>
                        <m:r>
                          <a:rPr lang="en-US" i="1">
                            <a:latin typeface="Cambria Math" panose="02040503050406030204" pitchFamily="18" charset="0"/>
                          </a:rPr>
                          <m:t>3</m:t>
                        </m:r>
                      </m:sup>
                      <m:e>
                        <m:r>
                          <a:rPr lang="en-US" i="1">
                            <a:latin typeface="Cambria Math" panose="02040503050406030204" pitchFamily="18" charset="0"/>
                          </a:rPr>
                          <m:t>𝐻𝑒</m:t>
                        </m:r>
                      </m:e>
                    </m:sPre>
                    <m:r>
                      <a:rPr lang="en-US" b="1" i="1">
                        <a:latin typeface="Cambria Math" panose="02040503050406030204" pitchFamily="18" charset="0"/>
                      </a:rPr>
                      <m:t>+</m:t>
                    </m:r>
                    <m:r>
                      <a:rPr lang="en-US" i="1">
                        <a:latin typeface="Cambria Math" panose="02040503050406030204" pitchFamily="18" charset="0"/>
                      </a:rPr>
                      <m:t>4.02 </m:t>
                    </m:r>
                    <m:r>
                      <a:rPr lang="en-US" i="1">
                        <a:latin typeface="Cambria Math" panose="02040503050406030204" pitchFamily="18" charset="0"/>
                      </a:rPr>
                      <m:t>𝑀𝑒𝑉</m:t>
                    </m:r>
                  </m:oMath>
                </a14:m>
                <a:r>
                  <a:rPr lang="en-US" dirty="0"/>
                  <a:t>. </a:t>
                </a:r>
              </a:p>
              <a:p>
                <a:pPr lvl="1">
                  <a:lnSpc>
                    <a:spcPct val="90000"/>
                  </a:lnSpc>
                </a:pPr>
                <a:r>
                  <a:rPr lang="en-US" dirty="0"/>
                  <a:t>NO! I have a typo here…very sorry about this. </a:t>
                </a:r>
              </a:p>
              <a:p>
                <a:pPr lvl="1">
                  <a:lnSpc>
                    <a:spcPct val="90000"/>
                  </a:lnSpc>
                </a:pPr>
                <a:r>
                  <a:rPr lang="en-US" dirty="0"/>
                  <a:t>The correct reaction is </a:t>
                </a:r>
                <a14:m>
                  <m:oMath xmlns:m="http://schemas.openxmlformats.org/officeDocument/2006/math">
                    <m:sPre>
                      <m:sPrePr>
                        <m:ctrlPr>
                          <a:rPr lang="en-US" b="1" i="1">
                            <a:latin typeface="Cambria Math" panose="02040503050406030204" pitchFamily="18" charset="0"/>
                          </a:rPr>
                        </m:ctrlPr>
                      </m:sPrePr>
                      <m:sub>
                        <m:r>
                          <a:rPr lang="en-US" b="1" i="1">
                            <a:latin typeface="Cambria Math" panose="02040503050406030204" pitchFamily="18" charset="0"/>
                          </a:rPr>
                          <m:t>𝟏</m:t>
                        </m:r>
                      </m:sub>
                      <m:sup>
                        <m:r>
                          <a:rPr lang="en-US" i="1">
                            <a:latin typeface="Cambria Math" panose="02040503050406030204" pitchFamily="18" charset="0"/>
                          </a:rPr>
                          <m:t>2</m:t>
                        </m:r>
                      </m:sup>
                      <m:e>
                        <m:r>
                          <a:rPr lang="en-US" i="1">
                            <a:latin typeface="Cambria Math" panose="02040503050406030204" pitchFamily="18" charset="0"/>
                          </a:rPr>
                          <m:t>𝐻</m:t>
                        </m:r>
                      </m:e>
                    </m:sPre>
                    <m:r>
                      <a:rPr lang="en-US" i="1">
                        <a:latin typeface="Cambria Math" panose="02040503050406030204" pitchFamily="18" charset="0"/>
                      </a:rPr>
                      <m:t>+</m:t>
                    </m:r>
                    <m:sPre>
                      <m:sPrePr>
                        <m:ctrlPr>
                          <a:rPr lang="en-US" b="1" i="1">
                            <a:latin typeface="Cambria Math" panose="02040503050406030204" pitchFamily="18" charset="0"/>
                          </a:rPr>
                        </m:ctrlPr>
                      </m:sPrePr>
                      <m:sub>
                        <m:r>
                          <a:rPr lang="en-US" b="1" i="1">
                            <a:latin typeface="Cambria Math" panose="02040503050406030204" pitchFamily="18" charset="0"/>
                          </a:rPr>
                          <m:t>𝟏</m:t>
                        </m:r>
                      </m:sub>
                      <m:sup>
                        <m:r>
                          <a:rPr lang="en-US" i="1">
                            <a:latin typeface="Cambria Math" panose="02040503050406030204" pitchFamily="18" charset="0"/>
                          </a:rPr>
                          <m:t>2</m:t>
                        </m:r>
                      </m:sup>
                      <m:e>
                        <m:r>
                          <a:rPr lang="en-US" i="1">
                            <a:latin typeface="Cambria Math" panose="02040503050406030204" pitchFamily="18" charset="0"/>
                          </a:rPr>
                          <m:t>𝐻</m:t>
                        </m:r>
                      </m:e>
                    </m:sPre>
                    <m:r>
                      <a:rPr lang="en-US" b="1" i="1">
                        <a:latin typeface="Cambria Math" panose="02040503050406030204" pitchFamily="18" charset="0"/>
                      </a:rPr>
                      <m:t>→</m:t>
                    </m:r>
                    <m:sPre>
                      <m:sPrePr>
                        <m:ctrlPr>
                          <a:rPr lang="en-US" b="1" i="1">
                            <a:latin typeface="Cambria Math" panose="02040503050406030204" pitchFamily="18" charset="0"/>
                          </a:rPr>
                        </m:ctrlPr>
                      </m:sPrePr>
                      <m:sub>
                        <m:r>
                          <a:rPr lang="en-US" b="1" i="1">
                            <a:latin typeface="Cambria Math" panose="02040503050406030204" pitchFamily="18" charset="0"/>
                          </a:rPr>
                          <m:t>𝟏</m:t>
                        </m:r>
                      </m:sub>
                      <m:sup>
                        <m:r>
                          <a:rPr lang="en-US" i="1">
                            <a:latin typeface="Cambria Math" panose="02040503050406030204" pitchFamily="18" charset="0"/>
                          </a:rPr>
                          <m:t>1</m:t>
                        </m:r>
                      </m:sup>
                      <m:e>
                        <m:r>
                          <a:rPr lang="en-US" i="1">
                            <a:latin typeface="Cambria Math" panose="02040503050406030204" pitchFamily="18" charset="0"/>
                          </a:rPr>
                          <m:t>𝐻</m:t>
                        </m:r>
                      </m:e>
                    </m:sPre>
                    <m:r>
                      <a:rPr lang="en-US" b="1" i="1">
                        <a:latin typeface="Cambria Math" panose="02040503050406030204" pitchFamily="18" charset="0"/>
                      </a:rPr>
                      <m:t>+</m:t>
                    </m:r>
                    <m:sPre>
                      <m:sPrePr>
                        <m:ctrlPr>
                          <a:rPr lang="en-US" b="1" i="1">
                            <a:latin typeface="Cambria Math" panose="02040503050406030204" pitchFamily="18" charset="0"/>
                          </a:rPr>
                        </m:ctrlPr>
                      </m:sPrePr>
                      <m:sub>
                        <m:r>
                          <a:rPr lang="en-US" b="1" i="1" smtClean="0">
                            <a:latin typeface="Cambria Math" panose="02040503050406030204" pitchFamily="18" charset="0"/>
                          </a:rPr>
                          <m:t>𝟏</m:t>
                        </m:r>
                      </m:sub>
                      <m:sup>
                        <m:r>
                          <a:rPr lang="en-US" i="1">
                            <a:latin typeface="Cambria Math" panose="02040503050406030204" pitchFamily="18" charset="0"/>
                          </a:rPr>
                          <m:t>3</m:t>
                        </m:r>
                      </m:sup>
                      <m:e>
                        <m:r>
                          <a:rPr lang="en-US" i="1">
                            <a:latin typeface="Cambria Math" panose="02040503050406030204" pitchFamily="18" charset="0"/>
                          </a:rPr>
                          <m:t>𝐻</m:t>
                        </m:r>
                      </m:e>
                    </m:sPre>
                    <m:r>
                      <a:rPr lang="en-US" b="1" i="1">
                        <a:latin typeface="Cambria Math" panose="02040503050406030204" pitchFamily="18" charset="0"/>
                      </a:rPr>
                      <m:t>+</m:t>
                    </m:r>
                    <m:r>
                      <a:rPr lang="en-US" i="1">
                        <a:latin typeface="Cambria Math" panose="02040503050406030204" pitchFamily="18" charset="0"/>
                      </a:rPr>
                      <m:t>4.02 </m:t>
                    </m:r>
                    <m:r>
                      <a:rPr lang="en-US" i="1">
                        <a:latin typeface="Cambria Math" panose="02040503050406030204" pitchFamily="18" charset="0"/>
                      </a:rPr>
                      <m:t>𝑀𝑒𝑉</m:t>
                    </m:r>
                  </m:oMath>
                </a14:m>
                <a:r>
                  <a:rPr lang="en-US" dirty="0"/>
                  <a:t>.</a:t>
                </a:r>
              </a:p>
              <a:p>
                <a:pPr lvl="1">
                  <a:lnSpc>
                    <a:spcPct val="90000"/>
                  </a:lnSpc>
                </a:pPr>
                <a:r>
                  <a:rPr lang="en-US" dirty="0"/>
                  <a:t>New rule: Whoever finds mistakes like these in lecture will get 5 points in extra credit for that homework cycle for each mistake found.</a:t>
                </a:r>
              </a:p>
              <a:p>
                <a:pPr>
                  <a:lnSpc>
                    <a:spcPct val="90000"/>
                  </a:lnSpc>
                </a:pPr>
                <a:r>
                  <a:rPr lang="en-US" dirty="0"/>
                  <a:t>How do we detect radiation? </a:t>
                </a:r>
                <a:endParaRPr lang="en-US" dirty="0">
                  <a:sym typeface="Wingdings" panose="05000000000000000000" pitchFamily="2" charset="2"/>
                </a:endParaRPr>
              </a:p>
              <a:p>
                <a:pPr lvl="1">
                  <a:lnSpc>
                    <a:spcPct val="90000"/>
                  </a:lnSpc>
                </a:pPr>
                <a:r>
                  <a:rPr lang="en-US" dirty="0">
                    <a:sym typeface="Wingdings" panose="05000000000000000000" pitchFamily="2" charset="2"/>
                  </a:rPr>
                  <a:t> In general, different particles interact with materials differently. We generally measure detectable changes in these materials to detect radiation. One example is something called an ionization chamber: It is a gas filled radiation detector and is widely used to measure x-rays, gamma rays, and beta particles. It detects radiation by measuring the charge from the number of ion pairs created within gas caused by incident radiation. </a:t>
                </a:r>
              </a:p>
              <a:p>
                <a:pPr lvl="1">
                  <a:lnSpc>
                    <a:spcPct val="90000"/>
                  </a:lnSpc>
                </a:pPr>
                <a:r>
                  <a:rPr lang="en-US" dirty="0"/>
                  <a:t>“A voltage potential is applied between the electrodes to create an electric field in the fill gas. When gas between the electrodes is ionized by incident ionizing radiation, ion-pairs are created and the resultant positive ions and dissociated electrons move to the electrodes of the opposite polarity under the influence of the electric field. This generates an ionization current which is measured by an electrometer circuit.” - wiki </a:t>
                </a:r>
              </a:p>
              <a:p>
                <a:pPr lvl="1">
                  <a:lnSpc>
                    <a:spcPct val="90000"/>
                  </a:lnSpc>
                </a:pPr>
                <a:r>
                  <a:rPr lang="en-US" dirty="0"/>
                  <a:t>Useful links: </a:t>
                </a:r>
              </a:p>
              <a:p>
                <a:pPr lvl="2">
                  <a:lnSpc>
                    <a:spcPct val="90000"/>
                  </a:lnSpc>
                </a:pPr>
                <a:r>
                  <a:rPr lang="en-US" dirty="0"/>
                  <a:t>https://en.wikipedia.org/wiki/Ionization_chamber</a:t>
                </a:r>
              </a:p>
              <a:p>
                <a:pPr lvl="2">
                  <a:lnSpc>
                    <a:spcPct val="90000"/>
                  </a:lnSpc>
                </a:pPr>
                <a:r>
                  <a:rPr lang="en-US" dirty="0"/>
                  <a:t> https://www.nrc.gov/about-nrc/radiation/health-effects/detection-radiation.html#prd </a:t>
                </a:r>
              </a:p>
              <a:p>
                <a:pPr lvl="2">
                  <a:lnSpc>
                    <a:spcPct val="90000"/>
                  </a:lnSpc>
                </a:pPr>
                <a:r>
                  <a:rPr lang="en-US" dirty="0"/>
                  <a:t>https://phyusdb.files.wordpress.com/2013/03/radiationdetectionandmeasurementbyknoll.pdf</a:t>
                </a:r>
              </a:p>
            </p:txBody>
          </p:sp>
        </mc:Choice>
        <mc:Fallback xmlns="">
          <p:sp>
            <p:nvSpPr>
              <p:cNvPr id="5" name="Content Placeholder 2">
                <a:extLst>
                  <a:ext uri="{FF2B5EF4-FFF2-40B4-BE49-F238E27FC236}">
                    <a16:creationId xmlns:a16="http://schemas.microsoft.com/office/drawing/2014/main" id="{A2653776-887F-41F9-B4B8-2EA5B2EF764C}"/>
                  </a:ext>
                </a:extLst>
              </p:cNvPr>
              <p:cNvSpPr>
                <a:spLocks noGrp="1" noRot="1" noChangeAspect="1" noMove="1" noResize="1" noEditPoints="1" noAdjustHandles="1" noChangeArrowheads="1" noChangeShapeType="1" noTextEdit="1"/>
              </p:cNvSpPr>
              <p:nvPr>
                <p:ph idx="1"/>
              </p:nvPr>
            </p:nvSpPr>
            <p:spPr>
              <a:xfrm>
                <a:off x="109371" y="545284"/>
                <a:ext cx="11828477" cy="5906301"/>
              </a:xfrm>
              <a:blipFill>
                <a:blip r:embed="rId3"/>
                <a:stretch>
                  <a:fillRect l="-361"/>
                </a:stretch>
              </a:blipFill>
            </p:spPr>
            <p:txBody>
              <a:bodyPr/>
              <a:lstStyle/>
              <a:p>
                <a:r>
                  <a:rPr lang="en-US">
                    <a:noFill/>
                  </a:rPr>
                  <a:t> </a:t>
                </a:r>
              </a:p>
            </p:txBody>
          </p:sp>
        </mc:Fallback>
      </mc:AlternateContent>
    </p:spTree>
    <p:extLst>
      <p:ext uri="{BB962C8B-B14F-4D97-AF65-F5344CB8AC3E}">
        <p14:creationId xmlns:p14="http://schemas.microsoft.com/office/powerpoint/2010/main" val="1403689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73E5F51-CDFA-4719-9539-E6D9C2A292C0}"/>
              </a:ext>
            </a:extLst>
          </p:cNvPr>
          <p:cNvSpPr>
            <a:spLocks noGrp="1"/>
          </p:cNvSpPr>
          <p:nvPr>
            <p:ph type="title"/>
          </p:nvPr>
        </p:nvSpPr>
        <p:spPr>
          <a:xfrm>
            <a:off x="685800" y="114650"/>
            <a:ext cx="10131425" cy="665527"/>
          </a:xfrm>
        </p:spPr>
        <p:txBody>
          <a:bodyPr>
            <a:normAutofit/>
          </a:bodyPr>
          <a:lstStyle/>
          <a:p>
            <a:r>
              <a:rPr lang="en-US" sz="3200" dirty="0"/>
              <a:t>Other questions</a:t>
            </a:r>
          </a:p>
        </p:txBody>
      </p:sp>
      <p:sp>
        <p:nvSpPr>
          <p:cNvPr id="5" name="Content Placeholder 2">
            <a:extLst>
              <a:ext uri="{FF2B5EF4-FFF2-40B4-BE49-F238E27FC236}">
                <a16:creationId xmlns:a16="http://schemas.microsoft.com/office/drawing/2014/main" id="{A2653776-887F-41F9-B4B8-2EA5B2EF764C}"/>
              </a:ext>
            </a:extLst>
          </p:cNvPr>
          <p:cNvSpPr>
            <a:spLocks noGrp="1"/>
          </p:cNvSpPr>
          <p:nvPr>
            <p:ph idx="1"/>
          </p:nvPr>
        </p:nvSpPr>
        <p:spPr>
          <a:xfrm>
            <a:off x="685799" y="780177"/>
            <a:ext cx="10131425" cy="5813571"/>
          </a:xfrm>
        </p:spPr>
        <p:txBody>
          <a:bodyPr>
            <a:normAutofit/>
          </a:bodyPr>
          <a:lstStyle/>
          <a:p>
            <a:r>
              <a:rPr lang="en-US" dirty="0"/>
              <a:t>Is fusion safer than fission?</a:t>
            </a:r>
          </a:p>
          <a:p>
            <a:pPr lvl="1"/>
            <a:r>
              <a:rPr lang="en-US" dirty="0"/>
              <a:t>Strictly speaking, we are going to shield off any radiation that comes out of reactors. So from a safety point of view, they should both be safe so long as shielding is done right. </a:t>
            </a:r>
          </a:p>
          <a:p>
            <a:pPr marL="457200" lvl="1" indent="0">
              <a:buNone/>
            </a:pPr>
            <a:endParaRPr lang="en-US" dirty="0"/>
          </a:p>
          <a:p>
            <a:r>
              <a:rPr lang="en-US" dirty="0"/>
              <a:t>Is H more stable than U (based on binding energy per nucleon)?</a:t>
            </a:r>
          </a:p>
          <a:p>
            <a:pPr lvl="1"/>
            <a:r>
              <a:rPr lang="en-US" dirty="0"/>
              <a:t>No. But depends on the isotope of H we are talking about. For example H-3 is unstable. We will talk more about stability of nuclides today. </a:t>
            </a:r>
          </a:p>
          <a:p>
            <a:pPr lvl="1"/>
            <a:r>
              <a:rPr lang="en-US" dirty="0"/>
              <a:t>Also in general nuclides with higher binding energy per nucleon are less likely to decay than the ones with less. However, exceptions may exist. </a:t>
            </a:r>
          </a:p>
        </p:txBody>
      </p:sp>
    </p:spTree>
    <p:extLst>
      <p:ext uri="{BB962C8B-B14F-4D97-AF65-F5344CB8AC3E}">
        <p14:creationId xmlns:p14="http://schemas.microsoft.com/office/powerpoint/2010/main" val="40366241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2A29F-8940-40A4-BE5F-100B2F80850E}"/>
              </a:ext>
            </a:extLst>
          </p:cNvPr>
          <p:cNvSpPr>
            <a:spLocks noGrp="1"/>
          </p:cNvSpPr>
          <p:nvPr>
            <p:ph type="title"/>
          </p:nvPr>
        </p:nvSpPr>
        <p:spPr>
          <a:xfrm>
            <a:off x="685800" y="114650"/>
            <a:ext cx="10131425" cy="665527"/>
          </a:xfrm>
        </p:spPr>
        <p:txBody>
          <a:bodyPr>
            <a:normAutofit/>
          </a:bodyPr>
          <a:lstStyle/>
          <a:p>
            <a:r>
              <a:rPr lang="en-US" sz="3200" dirty="0"/>
              <a:t>Neutron Multiplication revisited for clarity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3F9FF2F-6DD7-4C93-9017-969C92460715}"/>
                  </a:ext>
                </a:extLst>
              </p:cNvPr>
              <p:cNvSpPr>
                <a:spLocks noGrp="1"/>
              </p:cNvSpPr>
              <p:nvPr>
                <p:ph idx="1"/>
              </p:nvPr>
            </p:nvSpPr>
            <p:spPr>
              <a:xfrm>
                <a:off x="685799" y="780177"/>
                <a:ext cx="7618446" cy="5813571"/>
              </a:xfrm>
            </p:spPr>
            <p:txBody>
              <a:bodyPr>
                <a:normAutofit/>
              </a:bodyPr>
              <a:lstStyle/>
              <a:p>
                <a:r>
                  <a:rPr lang="en-US" dirty="0"/>
                  <a:t>As a neutron travels and interacts with ambient material – they either scatter or get absorbed. If they absorb, and conditions are conducive to fission (and we will talk about what “conducive” means in the next chapter), we see fission. </a:t>
                </a:r>
              </a:p>
              <a:p>
                <a:r>
                  <a:rPr lang="en-US" dirty="0"/>
                  <a:t>If each fission, then produces more neutrons, these new neutrons further interact with ambient material and cause further fission in the material and so on. This is the fission chain reaction. This is the idea nuclear reactors operate on. </a:t>
                </a:r>
              </a:p>
              <a:p>
                <a:r>
                  <a:rPr lang="en-US" dirty="0"/>
                  <a:t>We characterize this chain reaction by defining a multiplication factor, k. </a:t>
                </a:r>
              </a:p>
              <a:p>
                <a:r>
                  <a:rPr lang="en-US" dirty="0"/>
                  <a:t>The multiplication factor is essentially the ratio of number of fission neutrons born in one generation to that in the preceding generation:</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𝑘</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i="1">
                              <a:latin typeface="Cambria Math" panose="02040503050406030204" pitchFamily="18" charset="0"/>
                            </a:rPr>
                            <m:t>𝑛𝑢𝑚𝑏𝑒𝑟</m:t>
                          </m:r>
                          <m:r>
                            <a:rPr lang="en-US" i="1">
                              <a:latin typeface="Cambria Math" panose="02040503050406030204" pitchFamily="18" charset="0"/>
                            </a:rPr>
                            <m:t> </m:t>
                          </m:r>
                          <m:r>
                            <a:rPr lang="en-US" i="1">
                              <a:latin typeface="Cambria Math" panose="02040503050406030204" pitchFamily="18" charset="0"/>
                            </a:rPr>
                            <m:t>𝑜𝑓</m:t>
                          </m:r>
                          <m:r>
                            <a:rPr lang="en-US" i="1">
                              <a:latin typeface="Cambria Math" panose="02040503050406030204" pitchFamily="18" charset="0"/>
                            </a:rPr>
                            <m:t> </m:t>
                          </m:r>
                          <m:r>
                            <a:rPr lang="en-US" i="1">
                              <a:latin typeface="Cambria Math" panose="02040503050406030204" pitchFamily="18" charset="0"/>
                            </a:rPr>
                            <m:t>𝑛𝑒𝑢𝑡𝑟𝑜𝑛𝑠</m:t>
                          </m:r>
                          <m:r>
                            <a:rPr lang="en-US" i="1">
                              <a:latin typeface="Cambria Math" panose="02040503050406030204" pitchFamily="18" charset="0"/>
                            </a:rPr>
                            <m:t> </m:t>
                          </m:r>
                          <m:r>
                            <a:rPr lang="en-US" i="1">
                              <a:latin typeface="Cambria Math" panose="02040503050406030204" pitchFamily="18" charset="0"/>
                            </a:rPr>
                            <m:t>𝑖𝑛</m:t>
                          </m:r>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𝑡h</m:t>
                              </m:r>
                            </m:sup>
                          </m:sSup>
                          <m:r>
                            <a:rPr lang="en-US" b="0" i="1" smtClean="0">
                              <a:latin typeface="Cambria Math" panose="02040503050406030204" pitchFamily="18" charset="0"/>
                            </a:rPr>
                            <m:t>𝑔𝑒𝑛𝑒𝑟𝑎𝑡𝑖𝑜𝑛</m:t>
                          </m:r>
                        </m:num>
                        <m:den>
                          <m:r>
                            <a:rPr lang="en-US" i="1">
                              <a:latin typeface="Cambria Math" panose="02040503050406030204" pitchFamily="18" charset="0"/>
                            </a:rPr>
                            <m:t>𝑛𝑢𝑚𝑏𝑒𝑟</m:t>
                          </m:r>
                          <m:r>
                            <a:rPr lang="en-US" i="1">
                              <a:latin typeface="Cambria Math" panose="02040503050406030204" pitchFamily="18" charset="0"/>
                            </a:rPr>
                            <m:t> </m:t>
                          </m:r>
                          <m:r>
                            <a:rPr lang="en-US" i="1">
                              <a:latin typeface="Cambria Math" panose="02040503050406030204" pitchFamily="18" charset="0"/>
                            </a:rPr>
                            <m:t>𝑜𝑓</m:t>
                          </m:r>
                          <m:r>
                            <a:rPr lang="en-US" i="1">
                              <a:latin typeface="Cambria Math" panose="02040503050406030204" pitchFamily="18" charset="0"/>
                            </a:rPr>
                            <m:t> </m:t>
                          </m:r>
                          <m:r>
                            <a:rPr lang="en-US" i="1">
                              <a:latin typeface="Cambria Math" panose="02040503050406030204" pitchFamily="18" charset="0"/>
                            </a:rPr>
                            <m:t>𝑛𝑒𝑢𝑡𝑟𝑜𝑛𝑠</m:t>
                          </m:r>
                          <m:r>
                            <a:rPr lang="en-US" i="1">
                              <a:latin typeface="Cambria Math" panose="02040503050406030204" pitchFamily="18" charset="0"/>
                            </a:rPr>
                            <m:t> </m:t>
                          </m:r>
                          <m:r>
                            <a:rPr lang="en-US" i="1">
                              <a:latin typeface="Cambria Math" panose="02040503050406030204" pitchFamily="18" charset="0"/>
                            </a:rPr>
                            <m:t>𝑖𝑛</m:t>
                          </m:r>
                          <m:r>
                            <a:rPr lang="en-US" i="1">
                              <a:latin typeface="Cambria Math" panose="02040503050406030204" pitchFamily="18" charset="0"/>
                            </a:rPr>
                            <m:t> </m:t>
                          </m:r>
                          <m:sSup>
                            <m:sSupPr>
                              <m:ctrlPr>
                                <a:rPr lang="en-US" i="1">
                                  <a:latin typeface="Cambria Math" panose="02040503050406030204" pitchFamily="18" charset="0"/>
                                </a:rPr>
                              </m:ctrlPr>
                            </m:sSupPr>
                            <m:e>
                              <m:r>
                                <a:rPr lang="en-US" b="0" i="1" smtClean="0">
                                  <a:latin typeface="Cambria Math" panose="02040503050406030204" pitchFamily="18" charset="0"/>
                                </a:rPr>
                                <m:t>𝑛</m:t>
                              </m:r>
                              <m:r>
                                <a:rPr lang="en-US" b="0" i="1" smtClean="0">
                                  <a:latin typeface="Cambria Math" panose="02040503050406030204" pitchFamily="18" charset="0"/>
                                </a:rPr>
                                <m:t>−1</m:t>
                              </m:r>
                            </m:e>
                            <m:sup>
                              <m:r>
                                <a:rPr lang="en-US" b="0" i="1" smtClean="0">
                                  <a:latin typeface="Cambria Math" panose="02040503050406030204" pitchFamily="18" charset="0"/>
                                </a:rPr>
                                <m:t>𝑡h</m:t>
                              </m:r>
                            </m:sup>
                          </m:sSup>
                          <m:r>
                            <a:rPr lang="en-US" i="1">
                              <a:latin typeface="Cambria Math" panose="02040503050406030204" pitchFamily="18" charset="0"/>
                            </a:rPr>
                            <m:t>𝑔𝑒𝑛𝑒𝑟𝑎𝑡𝑖𝑜𝑛</m:t>
                          </m:r>
                        </m:den>
                      </m:f>
                    </m:oMath>
                  </m:oMathPara>
                </a14:m>
                <a:endParaRPr lang="en-US" dirty="0"/>
              </a:p>
            </p:txBody>
          </p:sp>
        </mc:Choice>
        <mc:Fallback xmlns="">
          <p:sp>
            <p:nvSpPr>
              <p:cNvPr id="3" name="Content Placeholder 2">
                <a:extLst>
                  <a:ext uri="{FF2B5EF4-FFF2-40B4-BE49-F238E27FC236}">
                    <a16:creationId xmlns:a16="http://schemas.microsoft.com/office/drawing/2014/main" id="{73F9FF2F-6DD7-4C93-9017-969C92460715}"/>
                  </a:ext>
                </a:extLst>
              </p:cNvPr>
              <p:cNvSpPr>
                <a:spLocks noGrp="1" noRot="1" noChangeAspect="1" noMove="1" noResize="1" noEditPoints="1" noAdjustHandles="1" noChangeArrowheads="1" noChangeShapeType="1" noTextEdit="1"/>
              </p:cNvSpPr>
              <p:nvPr>
                <p:ph idx="1"/>
              </p:nvPr>
            </p:nvSpPr>
            <p:spPr>
              <a:xfrm>
                <a:off x="685799" y="780177"/>
                <a:ext cx="7618446" cy="5813571"/>
              </a:xfrm>
              <a:blipFill>
                <a:blip r:embed="rId2"/>
                <a:stretch>
                  <a:fillRect l="-480" r="-240"/>
                </a:stretch>
              </a:blipFill>
            </p:spPr>
            <p:txBody>
              <a:bodyPr/>
              <a:lstStyle/>
              <a:p>
                <a:r>
                  <a:rPr lang="en-US">
                    <a:noFill/>
                  </a:rPr>
                  <a:t> </a:t>
                </a:r>
              </a:p>
            </p:txBody>
          </p:sp>
        </mc:Fallback>
      </mc:AlternateContent>
      <p:pic>
        <p:nvPicPr>
          <p:cNvPr id="2050" name="Picture 2" descr="Image result for fission chain reaction">
            <a:extLst>
              <a:ext uri="{FF2B5EF4-FFF2-40B4-BE49-F238E27FC236}">
                <a16:creationId xmlns:a16="http://schemas.microsoft.com/office/drawing/2014/main" id="{7D2284C2-E379-4A65-962F-793FBD10D7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91404" y="1170806"/>
            <a:ext cx="3600596" cy="28804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91629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7572A29F-8940-40A4-BE5F-100B2F80850E}"/>
                  </a:ext>
                </a:extLst>
              </p:cNvPr>
              <p:cNvSpPr>
                <a:spLocks noGrp="1"/>
              </p:cNvSpPr>
              <p:nvPr>
                <p:ph type="title"/>
              </p:nvPr>
            </p:nvSpPr>
            <p:spPr>
              <a:xfrm>
                <a:off x="685800" y="114650"/>
                <a:ext cx="10131425" cy="665527"/>
              </a:xfrm>
            </p:spPr>
            <p:txBody>
              <a:bodyPr>
                <a:normAutofit/>
              </a:bodyPr>
              <a:lstStyle/>
              <a:p>
                <a:r>
                  <a:rPr lang="en-US" sz="3200" dirty="0"/>
                  <a:t>Preliminary math on </a:t>
                </a:r>
                <a14:m>
                  <m:oMath xmlns:m="http://schemas.openxmlformats.org/officeDocument/2006/math">
                    <m:r>
                      <a:rPr lang="en-US" sz="3200" b="0" i="1" smtClean="0">
                        <a:latin typeface="Cambria Math" panose="02040503050406030204" pitchFamily="18" charset="0"/>
                      </a:rPr>
                      <m:t>𝑘</m:t>
                    </m:r>
                  </m:oMath>
                </a14:m>
                <a:endParaRPr lang="en-US" sz="3200" dirty="0"/>
              </a:p>
            </p:txBody>
          </p:sp>
        </mc:Choice>
        <mc:Fallback xmlns="">
          <p:sp>
            <p:nvSpPr>
              <p:cNvPr id="2" name="Title 1">
                <a:extLst>
                  <a:ext uri="{FF2B5EF4-FFF2-40B4-BE49-F238E27FC236}">
                    <a16:creationId xmlns:a16="http://schemas.microsoft.com/office/drawing/2014/main" id="{7572A29F-8940-40A4-BE5F-100B2F80850E}"/>
                  </a:ext>
                </a:extLst>
              </p:cNvPr>
              <p:cNvSpPr>
                <a:spLocks noGrp="1" noRot="1" noChangeAspect="1" noMove="1" noResize="1" noEditPoints="1" noAdjustHandles="1" noChangeArrowheads="1" noChangeShapeType="1" noTextEdit="1"/>
              </p:cNvSpPr>
              <p:nvPr>
                <p:ph type="title"/>
              </p:nvPr>
            </p:nvSpPr>
            <p:spPr>
              <a:xfrm>
                <a:off x="685800" y="114650"/>
                <a:ext cx="10131425" cy="665527"/>
              </a:xfrm>
              <a:blipFill>
                <a:blip r:embed="rId2"/>
                <a:stretch>
                  <a:fillRect l="-1565" t="-4587" b="-247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3F9FF2F-6DD7-4C93-9017-969C92460715}"/>
                  </a:ext>
                </a:extLst>
              </p:cNvPr>
              <p:cNvSpPr>
                <a:spLocks noGrp="1"/>
              </p:cNvSpPr>
              <p:nvPr>
                <p:ph idx="1"/>
              </p:nvPr>
            </p:nvSpPr>
            <p:spPr>
              <a:xfrm>
                <a:off x="685799" y="780177"/>
                <a:ext cx="10131425" cy="5813571"/>
              </a:xfrm>
            </p:spPr>
            <p:txBody>
              <a:bodyPr>
                <a:normAutofit/>
              </a:bodyPr>
              <a:lstStyle/>
              <a:p>
                <a:r>
                  <a:rPr lang="en-US" dirty="0"/>
                  <a:t>Let the number of neutrons in a system at t=0 be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0</m:t>
                        </m:r>
                      </m:sub>
                    </m:sSub>
                  </m:oMath>
                </a14:m>
                <a:endParaRPr lang="en-US" dirty="0"/>
              </a:p>
              <a:p>
                <a:r>
                  <a:rPr lang="en-US" dirty="0"/>
                  <a:t>The number of neutrons in the next generation is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1</m:t>
                        </m:r>
                      </m:sub>
                    </m:sSub>
                  </m:oMath>
                </a14:m>
                <a:endParaRPr lang="en-US" dirty="0"/>
              </a:p>
              <a:p>
                <a:r>
                  <a:rPr lang="en-US" b="0" dirty="0"/>
                  <a:t>Now, </a:t>
                </a:r>
                <a14:m>
                  <m:oMath xmlns:m="http://schemas.openxmlformats.org/officeDocument/2006/math">
                    <m:r>
                      <a:rPr lang="en-US" b="0" i="1" smtClean="0">
                        <a:latin typeface="Cambria Math" panose="02040503050406030204" pitchFamily="18" charset="0"/>
                      </a:rPr>
                      <m:t>𝑘</m:t>
                    </m:r>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1</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0</m:t>
                            </m:r>
                          </m:sub>
                        </m:sSub>
                      </m:den>
                    </m:f>
                  </m:oMath>
                </a14:m>
                <a:r>
                  <a:rPr lang="en-US" dirty="0"/>
                  <a:t> </a:t>
                </a:r>
                <a:r>
                  <a:rPr lang="en-US" dirty="0">
                    <a:sym typeface="Wingdings" panose="05000000000000000000" pitchFamily="2" charset="2"/>
                  </a:rPr>
                  <a:t></a:t>
                </a:r>
                <a:r>
                  <a:rPr lang="en-US" dirty="0"/>
                  <a:t>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𝒏</m:t>
                        </m:r>
                      </m:e>
                      <m:sub>
                        <m:r>
                          <a:rPr lang="en-US" b="1" i="1" smtClean="0">
                            <a:latin typeface="Cambria Math" panose="02040503050406030204" pitchFamily="18" charset="0"/>
                          </a:rPr>
                          <m:t>𝟏</m:t>
                        </m:r>
                      </m:sub>
                    </m:sSub>
                    <m:r>
                      <a:rPr lang="en-US" b="1" i="1" smtClean="0">
                        <a:latin typeface="Cambria Math" panose="02040503050406030204" pitchFamily="18" charset="0"/>
                      </a:rPr>
                      <m:t>=</m:t>
                    </m:r>
                    <m:r>
                      <a:rPr lang="en-US" b="1" i="1" smtClean="0">
                        <a:latin typeface="Cambria Math" panose="02040503050406030204" pitchFamily="18" charset="0"/>
                      </a:rPr>
                      <m:t>𝒌</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𝒏</m:t>
                        </m:r>
                      </m:e>
                      <m:sub>
                        <m:r>
                          <a:rPr lang="en-US" b="1" i="1" smtClean="0">
                            <a:latin typeface="Cambria Math" panose="02040503050406030204" pitchFamily="18" charset="0"/>
                          </a:rPr>
                          <m:t>𝟎</m:t>
                        </m:r>
                      </m:sub>
                    </m:sSub>
                  </m:oMath>
                </a14:m>
                <a:endParaRPr lang="en-US" b="1" dirty="0"/>
              </a:p>
              <a:p>
                <a:r>
                  <a:rPr lang="en-US" dirty="0"/>
                  <a:t>Assuming the multiplication factor stays constant over time, the second generation will have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𝑘</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𝑘</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0</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𝑘</m:t>
                        </m:r>
                      </m:e>
                      <m:sup>
                        <m:r>
                          <a:rPr lang="en-US" b="0" i="1" smtClean="0">
                            <a:latin typeface="Cambria Math" panose="02040503050406030204" pitchFamily="18" charset="0"/>
                          </a:rPr>
                          <m:t>2</m:t>
                        </m:r>
                      </m:sup>
                    </m:sSup>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0</m:t>
                        </m:r>
                      </m:sub>
                    </m:sSub>
                  </m:oMath>
                </a14:m>
                <a:r>
                  <a:rPr lang="en-US" dirty="0"/>
                  <a:t>…generalizing this result to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𝑖</m:t>
                        </m:r>
                      </m:e>
                      <m:sup>
                        <m:r>
                          <a:rPr lang="en-US" b="0" i="1" smtClean="0">
                            <a:latin typeface="Cambria Math" panose="02040503050406030204" pitchFamily="18" charset="0"/>
                          </a:rPr>
                          <m:t>𝑡h</m:t>
                        </m:r>
                      </m:sup>
                    </m:sSup>
                  </m:oMath>
                </a14:m>
                <a:r>
                  <a:rPr lang="en-US" dirty="0"/>
                  <a:t> generation, we have,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𝒏</m:t>
                        </m:r>
                      </m:e>
                      <m:sub>
                        <m:r>
                          <a:rPr lang="en-US" b="1" i="1" smtClean="0">
                            <a:latin typeface="Cambria Math" panose="02040503050406030204" pitchFamily="18" charset="0"/>
                          </a:rPr>
                          <m:t>𝒊</m:t>
                        </m:r>
                      </m:sub>
                    </m:sSub>
                    <m:r>
                      <a:rPr lang="en-US" b="1" i="1" smtClean="0">
                        <a:latin typeface="Cambria Math" panose="02040503050406030204" pitchFamily="18" charset="0"/>
                      </a:rPr>
                      <m:t>=</m:t>
                    </m:r>
                    <m:sSup>
                      <m:sSupPr>
                        <m:ctrlPr>
                          <a:rPr lang="en-US" b="1" i="1" smtClean="0">
                            <a:latin typeface="Cambria Math" panose="02040503050406030204" pitchFamily="18" charset="0"/>
                          </a:rPr>
                        </m:ctrlPr>
                      </m:sSupPr>
                      <m:e>
                        <m:r>
                          <a:rPr lang="en-US" b="1" i="1" smtClean="0">
                            <a:latin typeface="Cambria Math" panose="02040503050406030204" pitchFamily="18" charset="0"/>
                          </a:rPr>
                          <m:t>𝒌</m:t>
                        </m:r>
                      </m:e>
                      <m:sup>
                        <m:r>
                          <a:rPr lang="en-US" b="1" i="1" smtClean="0">
                            <a:latin typeface="Cambria Math" panose="02040503050406030204" pitchFamily="18" charset="0"/>
                          </a:rPr>
                          <m:t>𝒊</m:t>
                        </m:r>
                      </m:sup>
                    </m:sSup>
                    <m:sSub>
                      <m:sSubPr>
                        <m:ctrlPr>
                          <a:rPr lang="en-US" b="1" i="1" smtClean="0">
                            <a:latin typeface="Cambria Math" panose="02040503050406030204" pitchFamily="18" charset="0"/>
                          </a:rPr>
                        </m:ctrlPr>
                      </m:sSubPr>
                      <m:e>
                        <m:r>
                          <a:rPr lang="en-US" b="1" i="1" smtClean="0">
                            <a:latin typeface="Cambria Math" panose="02040503050406030204" pitchFamily="18" charset="0"/>
                          </a:rPr>
                          <m:t>𝒏</m:t>
                        </m:r>
                      </m:e>
                      <m:sub>
                        <m:r>
                          <a:rPr lang="en-US" b="1" i="1" smtClean="0">
                            <a:latin typeface="Cambria Math" panose="02040503050406030204" pitchFamily="18" charset="0"/>
                          </a:rPr>
                          <m:t>𝟎</m:t>
                        </m:r>
                      </m:sub>
                    </m:sSub>
                    <m:r>
                      <a:rPr lang="en-US" b="0" i="1" smtClean="0">
                        <a:latin typeface="Cambria Math" panose="02040503050406030204" pitchFamily="18" charset="0"/>
                      </a:rPr>
                      <m:t>.</m:t>
                    </m:r>
                  </m:oMath>
                </a14:m>
                <a:endParaRPr lang="en-US" b="0" dirty="0"/>
              </a:p>
              <a:p>
                <a:r>
                  <a:rPr lang="en-US" dirty="0"/>
                  <a:t>Note that our relation is in terms of generation number which is not necessarily useful. We want to have this relation as a function of time now. What do we do?</a:t>
                </a:r>
              </a:p>
              <a:p>
                <a:r>
                  <a:rPr lang="en-US" dirty="0"/>
                  <a:t>First we define a neutron lifetime, </a:t>
                </a:r>
                <a14:m>
                  <m:oMath xmlns:m="http://schemas.openxmlformats.org/officeDocument/2006/math">
                    <m:r>
                      <a:rPr lang="en-US" b="0" i="1" smtClean="0">
                        <a:latin typeface="Cambria Math" panose="02040503050406030204" pitchFamily="18" charset="0"/>
                      </a:rPr>
                      <m:t>𝑙</m:t>
                    </m:r>
                  </m:oMath>
                </a14:m>
                <a:r>
                  <a:rPr lang="en-US" dirty="0"/>
                  <a:t>, as average time from birth (through fission), aging (slowing down due to scattering) and death (absorption) for neutrons. </a:t>
                </a:r>
              </a:p>
              <a:p>
                <a:r>
                  <a:rPr lang="en-US" dirty="0"/>
                  <a:t>Then, on an average, the time at which the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𝑖</m:t>
                        </m:r>
                      </m:e>
                      <m:sup>
                        <m:r>
                          <a:rPr lang="en-US" b="0" i="1" smtClean="0">
                            <a:latin typeface="Cambria Math" panose="02040503050406030204" pitchFamily="18" charset="0"/>
                          </a:rPr>
                          <m:t>𝑡h</m:t>
                        </m:r>
                      </m:sup>
                    </m:sSup>
                  </m:oMath>
                </a14:m>
                <a:r>
                  <a:rPr lang="en-US" dirty="0"/>
                  <a:t> generation is born is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𝑙</m:t>
                    </m:r>
                  </m:oMath>
                </a14:m>
                <a:r>
                  <a:rPr lang="en-US" dirty="0"/>
                  <a:t> and the number of neutrons present in the system at time, </a:t>
                </a:r>
                <a14:m>
                  <m:oMath xmlns:m="http://schemas.openxmlformats.org/officeDocument/2006/math">
                    <m:r>
                      <a:rPr lang="en-US" b="0" i="1" smtClean="0">
                        <a:latin typeface="Cambria Math" panose="02040503050406030204" pitchFamily="18" charset="0"/>
                      </a:rPr>
                      <m:t>𝑡</m:t>
                    </m:r>
                  </m:oMath>
                </a14:m>
                <a:r>
                  <a:rPr lang="en-US" dirty="0"/>
                  <a:t>, is</a:t>
                </a:r>
              </a:p>
              <a:p>
                <a:pPr marL="0" indent="0" algn="ctr">
                  <a:buNone/>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𝒏</m:t>
                      </m:r>
                      <m:d>
                        <m:dPr>
                          <m:ctrlPr>
                            <a:rPr lang="en-US" b="1" i="1" smtClean="0">
                              <a:latin typeface="Cambria Math" panose="02040503050406030204" pitchFamily="18" charset="0"/>
                            </a:rPr>
                          </m:ctrlPr>
                        </m:dPr>
                        <m:e>
                          <m:r>
                            <a:rPr lang="en-US" b="1" i="1" smtClean="0">
                              <a:latin typeface="Cambria Math" panose="02040503050406030204" pitchFamily="18" charset="0"/>
                            </a:rPr>
                            <m:t>𝒕</m:t>
                          </m:r>
                        </m:e>
                      </m:d>
                      <m:r>
                        <a:rPr lang="en-US" b="1" i="1" smtClean="0">
                          <a:latin typeface="Cambria Math" panose="02040503050406030204" pitchFamily="18" charset="0"/>
                        </a:rPr>
                        <m:t>=</m:t>
                      </m:r>
                      <m:sSup>
                        <m:sSupPr>
                          <m:ctrlPr>
                            <a:rPr lang="en-US" b="1" i="1" smtClean="0">
                              <a:latin typeface="Cambria Math" panose="02040503050406030204" pitchFamily="18" charset="0"/>
                            </a:rPr>
                          </m:ctrlPr>
                        </m:sSupPr>
                        <m:e>
                          <m:r>
                            <a:rPr lang="en-US" b="1" i="1" smtClean="0">
                              <a:latin typeface="Cambria Math" panose="02040503050406030204" pitchFamily="18" charset="0"/>
                            </a:rPr>
                            <m:t>𝒌</m:t>
                          </m:r>
                        </m:e>
                        <m:sup>
                          <m:r>
                            <a:rPr lang="en-US" b="1" i="1" smtClean="0">
                              <a:latin typeface="Cambria Math" panose="02040503050406030204" pitchFamily="18" charset="0"/>
                            </a:rPr>
                            <m:t>𝒊</m:t>
                          </m:r>
                        </m:sup>
                      </m:sSup>
                      <m:sSub>
                        <m:sSubPr>
                          <m:ctrlPr>
                            <a:rPr lang="en-US" b="1" i="1" smtClean="0">
                              <a:latin typeface="Cambria Math" panose="02040503050406030204" pitchFamily="18" charset="0"/>
                            </a:rPr>
                          </m:ctrlPr>
                        </m:sSubPr>
                        <m:e>
                          <m:r>
                            <a:rPr lang="en-US" b="1" i="1" smtClean="0">
                              <a:latin typeface="Cambria Math" panose="02040503050406030204" pitchFamily="18" charset="0"/>
                            </a:rPr>
                            <m:t>𝒏</m:t>
                          </m:r>
                        </m:e>
                        <m:sub>
                          <m:r>
                            <a:rPr lang="en-US" b="1" i="1" smtClean="0">
                              <a:latin typeface="Cambria Math" panose="02040503050406030204" pitchFamily="18" charset="0"/>
                            </a:rPr>
                            <m:t>𝟎</m:t>
                          </m:r>
                        </m:sub>
                      </m:sSub>
                      <m:r>
                        <a:rPr lang="en-US" b="1" i="1" smtClean="0">
                          <a:latin typeface="Cambria Math" panose="02040503050406030204" pitchFamily="18" charset="0"/>
                        </a:rPr>
                        <m:t>=</m:t>
                      </m:r>
                      <m:sSup>
                        <m:sSupPr>
                          <m:ctrlPr>
                            <a:rPr lang="en-US" b="1" i="1" smtClean="0">
                              <a:latin typeface="Cambria Math" panose="02040503050406030204" pitchFamily="18" charset="0"/>
                            </a:rPr>
                          </m:ctrlPr>
                        </m:sSupPr>
                        <m:e>
                          <m:r>
                            <a:rPr lang="en-US" b="1" i="1" smtClean="0">
                              <a:latin typeface="Cambria Math" panose="02040503050406030204" pitchFamily="18" charset="0"/>
                            </a:rPr>
                            <m:t>𝒌</m:t>
                          </m:r>
                        </m:e>
                        <m:sup>
                          <m:r>
                            <a:rPr lang="en-US" b="1" i="1" smtClean="0">
                              <a:latin typeface="Cambria Math" panose="02040503050406030204" pitchFamily="18" charset="0"/>
                            </a:rPr>
                            <m:t>𝒕</m:t>
                          </m:r>
                          <m:r>
                            <a:rPr lang="en-US" b="1" i="1" smtClean="0">
                              <a:latin typeface="Cambria Math" panose="02040503050406030204" pitchFamily="18" charset="0"/>
                            </a:rPr>
                            <m:t>/</m:t>
                          </m:r>
                          <m:r>
                            <a:rPr lang="en-US" b="1" i="1" smtClean="0">
                              <a:latin typeface="Cambria Math" panose="02040503050406030204" pitchFamily="18" charset="0"/>
                            </a:rPr>
                            <m:t>𝒍</m:t>
                          </m:r>
                        </m:sup>
                      </m:sSup>
                      <m:sSub>
                        <m:sSubPr>
                          <m:ctrlPr>
                            <a:rPr lang="en-US" b="1" i="1" smtClean="0">
                              <a:latin typeface="Cambria Math" panose="02040503050406030204" pitchFamily="18" charset="0"/>
                            </a:rPr>
                          </m:ctrlPr>
                        </m:sSubPr>
                        <m:e>
                          <m:r>
                            <a:rPr lang="en-US" b="1" i="1" smtClean="0">
                              <a:latin typeface="Cambria Math" panose="02040503050406030204" pitchFamily="18" charset="0"/>
                            </a:rPr>
                            <m:t>𝒏</m:t>
                          </m:r>
                        </m:e>
                        <m:sub>
                          <m:r>
                            <a:rPr lang="en-US" b="1" i="1" smtClean="0">
                              <a:latin typeface="Cambria Math" panose="02040503050406030204" pitchFamily="18" charset="0"/>
                            </a:rPr>
                            <m:t>𝟎</m:t>
                          </m:r>
                        </m:sub>
                      </m:sSub>
                    </m:oMath>
                  </m:oMathPara>
                </a14:m>
                <a:endParaRPr lang="en-US" dirty="0"/>
              </a:p>
            </p:txBody>
          </p:sp>
        </mc:Choice>
        <mc:Fallback xmlns="">
          <p:sp>
            <p:nvSpPr>
              <p:cNvPr id="3" name="Content Placeholder 2">
                <a:extLst>
                  <a:ext uri="{FF2B5EF4-FFF2-40B4-BE49-F238E27FC236}">
                    <a16:creationId xmlns:a16="http://schemas.microsoft.com/office/drawing/2014/main" id="{73F9FF2F-6DD7-4C93-9017-969C92460715}"/>
                  </a:ext>
                </a:extLst>
              </p:cNvPr>
              <p:cNvSpPr>
                <a:spLocks noGrp="1" noRot="1" noChangeAspect="1" noMove="1" noResize="1" noEditPoints="1" noAdjustHandles="1" noChangeArrowheads="1" noChangeShapeType="1" noTextEdit="1"/>
              </p:cNvSpPr>
              <p:nvPr>
                <p:ph idx="1"/>
              </p:nvPr>
            </p:nvSpPr>
            <p:spPr>
              <a:xfrm>
                <a:off x="685799" y="780177"/>
                <a:ext cx="10131425" cy="5813571"/>
              </a:xfrm>
              <a:blipFill>
                <a:blip r:embed="rId3"/>
                <a:stretch>
                  <a:fillRect l="-361" r="-722"/>
                </a:stretch>
              </a:blipFill>
            </p:spPr>
            <p:txBody>
              <a:bodyPr/>
              <a:lstStyle/>
              <a:p>
                <a:r>
                  <a:rPr lang="en-US">
                    <a:noFill/>
                  </a:rPr>
                  <a:t> </a:t>
                </a:r>
              </a:p>
            </p:txBody>
          </p:sp>
        </mc:Fallback>
      </mc:AlternateContent>
    </p:spTree>
    <p:extLst>
      <p:ext uri="{BB962C8B-B14F-4D97-AF65-F5344CB8AC3E}">
        <p14:creationId xmlns:p14="http://schemas.microsoft.com/office/powerpoint/2010/main" val="5947006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AE35541-35BF-4E06-9728-501F93103D37}"/>
              </a:ext>
            </a:extLst>
          </p:cNvPr>
          <p:cNvPicPr>
            <a:picLocks noChangeAspect="1"/>
          </p:cNvPicPr>
          <p:nvPr/>
        </p:nvPicPr>
        <p:blipFill>
          <a:blip r:embed="rId2"/>
          <a:stretch>
            <a:fillRect/>
          </a:stretch>
        </p:blipFill>
        <p:spPr>
          <a:xfrm>
            <a:off x="10077895" y="71610"/>
            <a:ext cx="1931752" cy="2008860"/>
          </a:xfrm>
          <a:prstGeom prst="roundRect">
            <a:avLst>
              <a:gd name="adj" fmla="val 7306"/>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2" name="Title 1">
            <a:extLst>
              <a:ext uri="{FF2B5EF4-FFF2-40B4-BE49-F238E27FC236}">
                <a16:creationId xmlns:a16="http://schemas.microsoft.com/office/drawing/2014/main" id="{7572A29F-8940-40A4-BE5F-100B2F80850E}"/>
              </a:ext>
            </a:extLst>
          </p:cNvPr>
          <p:cNvSpPr>
            <a:spLocks noGrp="1"/>
          </p:cNvSpPr>
          <p:nvPr>
            <p:ph type="title"/>
          </p:nvPr>
        </p:nvSpPr>
        <p:spPr>
          <a:xfrm>
            <a:off x="685800" y="71610"/>
            <a:ext cx="8365921" cy="1035578"/>
          </a:xfrm>
        </p:spPr>
        <p:txBody>
          <a:bodyPr>
            <a:normAutofit/>
          </a:bodyPr>
          <a:lstStyle/>
          <a:p>
            <a:pPr>
              <a:lnSpc>
                <a:spcPct val="90000"/>
              </a:lnSpc>
            </a:pPr>
            <a:r>
              <a:rPr lang="en-US" sz="3300" dirty="0"/>
              <a:t>Neutron multiplication continued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3F9FF2F-6DD7-4C93-9017-969C92460715}"/>
                  </a:ext>
                </a:extLst>
              </p:cNvPr>
              <p:cNvSpPr>
                <a:spLocks noGrp="1"/>
              </p:cNvSpPr>
              <p:nvPr>
                <p:ph idx="1"/>
              </p:nvPr>
            </p:nvSpPr>
            <p:spPr>
              <a:xfrm>
                <a:off x="685801" y="1107188"/>
                <a:ext cx="10991674" cy="5469781"/>
              </a:xfrm>
            </p:spPr>
            <p:txBody>
              <a:bodyPr>
                <a:normAutofit lnSpcReduction="10000"/>
              </a:bodyPr>
              <a:lstStyle/>
              <a:p>
                <a:pPr>
                  <a:lnSpc>
                    <a:spcPct val="90000"/>
                  </a:lnSpc>
                </a:pPr>
                <a:r>
                  <a:rPr lang="en-US" dirty="0"/>
                  <a:t>The neutron population will increase, decrease or remain the same depending on the value of k. </a:t>
                </a:r>
              </a:p>
              <a:p>
                <a:pPr>
                  <a:lnSpc>
                    <a:spcPct val="90000"/>
                  </a:lnSpc>
                </a:pPr>
                <a:r>
                  <a:rPr lang="en-US" dirty="0"/>
                  <a:t>If </a:t>
                </a:r>
                <a:r>
                  <a:rPr lang="en-US" i="1" dirty="0"/>
                  <a:t>k &gt; 1 </a:t>
                </a:r>
                <a:r>
                  <a:rPr lang="en-US" dirty="0">
                    <a:sym typeface="Wingdings" panose="05000000000000000000" pitchFamily="2" charset="2"/>
                  </a:rPr>
                  <a:t> supercritical; </a:t>
                </a:r>
                <a:r>
                  <a:rPr lang="en-US" i="1" dirty="0">
                    <a:sym typeface="Wingdings" panose="05000000000000000000" pitchFamily="2" charset="2"/>
                  </a:rPr>
                  <a:t>k &lt; 1 </a:t>
                </a:r>
                <a:r>
                  <a:rPr lang="en-US" dirty="0">
                    <a:sym typeface="Wingdings" panose="05000000000000000000" pitchFamily="2" charset="2"/>
                  </a:rPr>
                  <a:t> subcritical; </a:t>
                </a:r>
                <a:r>
                  <a:rPr lang="en-US" i="1" dirty="0">
                    <a:sym typeface="Wingdings" panose="05000000000000000000" pitchFamily="2" charset="2"/>
                  </a:rPr>
                  <a:t>k = 1 </a:t>
                </a:r>
                <a:r>
                  <a:rPr lang="en-US" dirty="0">
                    <a:sym typeface="Wingdings" panose="05000000000000000000" pitchFamily="2" charset="2"/>
                  </a:rPr>
                  <a:t> critical</a:t>
                </a:r>
              </a:p>
              <a:p>
                <a:pPr>
                  <a:lnSpc>
                    <a:spcPct val="90000"/>
                  </a:lnSpc>
                </a:pPr>
                <a:r>
                  <a:rPr lang="en-US" dirty="0">
                    <a:sym typeface="Wingdings" panose="05000000000000000000" pitchFamily="2" charset="2"/>
                  </a:rPr>
                  <a:t>Now let us consider multiplication behavior when k ~ 1. </a:t>
                </a:r>
              </a:p>
              <a:p>
                <a:pPr>
                  <a:lnSpc>
                    <a:spcPct val="90000"/>
                  </a:lnSpc>
                </a:pPr>
                <a:r>
                  <a:rPr lang="en-US" dirty="0">
                    <a:sym typeface="Wingdings" panose="05000000000000000000" pitchFamily="2" charset="2"/>
                  </a:rPr>
                  <a:t>In order to do that, let us recall relations between exponential function and a logarithm (inverse functions):</a:t>
                </a:r>
              </a:p>
              <a:p>
                <a:pPr>
                  <a:lnSpc>
                    <a:spcPct val="90000"/>
                  </a:lnSpc>
                </a:pPr>
                <a14:m>
                  <m:oMath xmlns:m="http://schemas.openxmlformats.org/officeDocument/2006/math">
                    <m:r>
                      <a:rPr lang="en-US" b="0" i="1" smtClean="0">
                        <a:latin typeface="Cambria Math" panose="02040503050406030204" pitchFamily="18" charset="0"/>
                        <a:sym typeface="Wingdings" panose="05000000000000000000" pitchFamily="2" charset="2"/>
                      </a:rPr>
                      <m:t>𝑥</m:t>
                    </m:r>
                    <m:r>
                      <a:rPr lang="en-US" b="0" i="1" smtClean="0">
                        <a:latin typeface="Cambria Math" panose="02040503050406030204" pitchFamily="18" charset="0"/>
                        <a:sym typeface="Wingdings" panose="05000000000000000000" pitchFamily="2" charset="2"/>
                      </a:rPr>
                      <m:t>=</m:t>
                    </m:r>
                    <m:sSup>
                      <m:sSupPr>
                        <m:ctrlPr>
                          <a:rPr lang="en-US" b="0" i="1" smtClean="0">
                            <a:latin typeface="Cambria Math" panose="02040503050406030204" pitchFamily="18" charset="0"/>
                            <a:sym typeface="Wingdings" panose="05000000000000000000" pitchFamily="2" charset="2"/>
                          </a:rPr>
                        </m:ctrlPr>
                      </m:sSupPr>
                      <m:e>
                        <m:r>
                          <a:rPr lang="en-US" b="0" i="1" smtClean="0">
                            <a:latin typeface="Cambria Math" panose="02040503050406030204" pitchFamily="18" charset="0"/>
                            <a:sym typeface="Wingdings" panose="05000000000000000000" pitchFamily="2" charset="2"/>
                          </a:rPr>
                          <m:t>𝑒</m:t>
                        </m:r>
                      </m:e>
                      <m:sup>
                        <m:func>
                          <m:funcPr>
                            <m:ctrlPr>
                              <a:rPr lang="en-US" b="0" i="1" smtClean="0">
                                <a:latin typeface="Cambria Math" panose="02040503050406030204" pitchFamily="18" charset="0"/>
                                <a:sym typeface="Wingdings" panose="05000000000000000000" pitchFamily="2" charset="2"/>
                              </a:rPr>
                            </m:ctrlPr>
                          </m:funcPr>
                          <m:fName>
                            <m:r>
                              <m:rPr>
                                <m:sty m:val="p"/>
                              </m:rPr>
                              <a:rPr lang="en-US" b="0" i="0" smtClean="0">
                                <a:latin typeface="Cambria Math" panose="02040503050406030204" pitchFamily="18" charset="0"/>
                                <a:sym typeface="Wingdings" panose="05000000000000000000" pitchFamily="2" charset="2"/>
                              </a:rPr>
                              <m:t>ln</m:t>
                            </m:r>
                          </m:fName>
                          <m:e>
                            <m:r>
                              <a:rPr lang="en-US" b="0" i="1" smtClean="0">
                                <a:latin typeface="Cambria Math" panose="02040503050406030204" pitchFamily="18" charset="0"/>
                                <a:sym typeface="Wingdings" panose="05000000000000000000" pitchFamily="2" charset="2"/>
                              </a:rPr>
                              <m:t>𝑥</m:t>
                            </m:r>
                            <m:r>
                              <a:rPr lang="en-US" b="0" i="1" smtClean="0">
                                <a:latin typeface="Cambria Math" panose="02040503050406030204" pitchFamily="18" charset="0"/>
                                <a:sym typeface="Wingdings" panose="05000000000000000000" pitchFamily="2" charset="2"/>
                              </a:rPr>
                              <m:t> </m:t>
                            </m:r>
                          </m:e>
                        </m:func>
                      </m:sup>
                    </m:sSup>
                  </m:oMath>
                </a14:m>
                <a:r>
                  <a:rPr lang="en-US" dirty="0">
                    <a:sym typeface="Wingdings" panose="05000000000000000000" pitchFamily="2" charset="2"/>
                  </a:rPr>
                  <a:t>; </a:t>
                </a:r>
                <a14:m>
                  <m:oMath xmlns:m="http://schemas.openxmlformats.org/officeDocument/2006/math">
                    <m:func>
                      <m:funcPr>
                        <m:ctrlPr>
                          <a:rPr lang="en-US" b="0" i="1" smtClean="0">
                            <a:latin typeface="Cambria Math" panose="02040503050406030204" pitchFamily="18" charset="0"/>
                            <a:sym typeface="Wingdings" panose="05000000000000000000" pitchFamily="2" charset="2"/>
                          </a:rPr>
                        </m:ctrlPr>
                      </m:funcPr>
                      <m:fName>
                        <m:r>
                          <m:rPr>
                            <m:sty m:val="p"/>
                          </m:rPr>
                          <a:rPr lang="en-US" b="0" i="0" smtClean="0">
                            <a:latin typeface="Cambria Math" panose="02040503050406030204" pitchFamily="18" charset="0"/>
                            <a:sym typeface="Wingdings" panose="05000000000000000000" pitchFamily="2" charset="2"/>
                          </a:rPr>
                          <m:t>ln</m:t>
                        </m:r>
                      </m:fName>
                      <m:e>
                        <m:sSup>
                          <m:sSupPr>
                            <m:ctrlPr>
                              <a:rPr lang="en-US" b="0" i="1" smtClean="0">
                                <a:latin typeface="Cambria Math" panose="02040503050406030204" pitchFamily="18" charset="0"/>
                                <a:sym typeface="Wingdings" panose="05000000000000000000" pitchFamily="2" charset="2"/>
                              </a:rPr>
                            </m:ctrlPr>
                          </m:sSupPr>
                          <m:e>
                            <m:r>
                              <a:rPr lang="en-US" b="0" i="1" smtClean="0">
                                <a:latin typeface="Cambria Math" panose="02040503050406030204" pitchFamily="18" charset="0"/>
                                <a:sym typeface="Wingdings" panose="05000000000000000000" pitchFamily="2" charset="2"/>
                              </a:rPr>
                              <m:t>𝑥</m:t>
                            </m:r>
                          </m:e>
                          <m:sup>
                            <m:r>
                              <a:rPr lang="en-US" b="0" i="1" smtClean="0">
                                <a:latin typeface="Cambria Math" panose="02040503050406030204" pitchFamily="18" charset="0"/>
                                <a:sym typeface="Wingdings" panose="05000000000000000000" pitchFamily="2" charset="2"/>
                              </a:rPr>
                              <m:t>𝑦</m:t>
                            </m:r>
                          </m:sup>
                        </m:sSup>
                      </m:e>
                    </m:func>
                    <m:r>
                      <a:rPr lang="en-US" b="0" i="1" smtClean="0">
                        <a:latin typeface="Cambria Math" panose="02040503050406030204" pitchFamily="18" charset="0"/>
                        <a:sym typeface="Wingdings" panose="05000000000000000000" pitchFamily="2" charset="2"/>
                      </a:rPr>
                      <m:t>=</m:t>
                    </m:r>
                    <m:r>
                      <a:rPr lang="en-US" b="0" i="1" smtClean="0">
                        <a:latin typeface="Cambria Math" panose="02040503050406030204" pitchFamily="18" charset="0"/>
                        <a:sym typeface="Wingdings" panose="05000000000000000000" pitchFamily="2" charset="2"/>
                      </a:rPr>
                      <m:t>𝑦</m:t>
                    </m:r>
                    <m:func>
                      <m:funcPr>
                        <m:ctrlPr>
                          <a:rPr lang="en-US" b="0" i="1" smtClean="0">
                            <a:latin typeface="Cambria Math" panose="02040503050406030204" pitchFamily="18" charset="0"/>
                            <a:sym typeface="Wingdings" panose="05000000000000000000" pitchFamily="2" charset="2"/>
                          </a:rPr>
                        </m:ctrlPr>
                      </m:funcPr>
                      <m:fName>
                        <m:r>
                          <m:rPr>
                            <m:sty m:val="p"/>
                          </m:rPr>
                          <a:rPr lang="en-US" b="0" i="0" smtClean="0">
                            <a:latin typeface="Cambria Math" panose="02040503050406030204" pitchFamily="18" charset="0"/>
                            <a:sym typeface="Wingdings" panose="05000000000000000000" pitchFamily="2" charset="2"/>
                          </a:rPr>
                          <m:t>ln</m:t>
                        </m:r>
                      </m:fName>
                      <m:e>
                        <m:r>
                          <a:rPr lang="en-US" b="0" i="1" smtClean="0">
                            <a:latin typeface="Cambria Math" panose="02040503050406030204" pitchFamily="18" charset="0"/>
                            <a:sym typeface="Wingdings" panose="05000000000000000000" pitchFamily="2" charset="2"/>
                          </a:rPr>
                          <m:t>𝑥</m:t>
                        </m:r>
                      </m:e>
                    </m:func>
                  </m:oMath>
                </a14:m>
                <a:r>
                  <a:rPr lang="en-US" b="0" dirty="0">
                    <a:sym typeface="Wingdings" panose="05000000000000000000" pitchFamily="2" charset="2"/>
                  </a:rPr>
                  <a:t>; so </a:t>
                </a:r>
                <a14:m>
                  <m:oMath xmlns:m="http://schemas.openxmlformats.org/officeDocument/2006/math">
                    <m:sSup>
                      <m:sSupPr>
                        <m:ctrlPr>
                          <a:rPr lang="en-US" b="0" i="1" smtClean="0">
                            <a:latin typeface="Cambria Math" panose="02040503050406030204" pitchFamily="18" charset="0"/>
                            <a:sym typeface="Wingdings" panose="05000000000000000000" pitchFamily="2" charset="2"/>
                          </a:rPr>
                        </m:ctrlPr>
                      </m:sSupPr>
                      <m:e>
                        <m:r>
                          <a:rPr lang="en-US" b="0" i="1" smtClean="0">
                            <a:latin typeface="Cambria Math" panose="02040503050406030204" pitchFamily="18" charset="0"/>
                            <a:sym typeface="Wingdings" panose="05000000000000000000" pitchFamily="2" charset="2"/>
                          </a:rPr>
                          <m:t>𝑥</m:t>
                        </m:r>
                      </m:e>
                      <m:sup>
                        <m:r>
                          <a:rPr lang="en-US" b="0" i="1" smtClean="0">
                            <a:latin typeface="Cambria Math" panose="02040503050406030204" pitchFamily="18" charset="0"/>
                            <a:sym typeface="Wingdings" panose="05000000000000000000" pitchFamily="2" charset="2"/>
                          </a:rPr>
                          <m:t>𝑦</m:t>
                        </m:r>
                      </m:sup>
                    </m:sSup>
                    <m:r>
                      <a:rPr lang="en-US" b="0" i="1" smtClean="0">
                        <a:latin typeface="Cambria Math" panose="02040503050406030204" pitchFamily="18" charset="0"/>
                        <a:sym typeface="Wingdings" panose="05000000000000000000" pitchFamily="2" charset="2"/>
                      </a:rPr>
                      <m:t>=</m:t>
                    </m:r>
                    <m:sSup>
                      <m:sSupPr>
                        <m:ctrlPr>
                          <a:rPr lang="en-US" b="0" i="1" smtClean="0">
                            <a:latin typeface="Cambria Math" panose="02040503050406030204" pitchFamily="18" charset="0"/>
                            <a:sym typeface="Wingdings" panose="05000000000000000000" pitchFamily="2" charset="2"/>
                          </a:rPr>
                        </m:ctrlPr>
                      </m:sSupPr>
                      <m:e>
                        <m:r>
                          <a:rPr lang="en-US" b="0" i="1" smtClean="0">
                            <a:latin typeface="Cambria Math" panose="02040503050406030204" pitchFamily="18" charset="0"/>
                            <a:sym typeface="Wingdings" panose="05000000000000000000" pitchFamily="2" charset="2"/>
                          </a:rPr>
                          <m:t>𝑒</m:t>
                        </m:r>
                      </m:e>
                      <m:sup>
                        <m:func>
                          <m:funcPr>
                            <m:ctrlPr>
                              <a:rPr lang="en-US" b="0" i="1" smtClean="0">
                                <a:latin typeface="Cambria Math" panose="02040503050406030204" pitchFamily="18" charset="0"/>
                                <a:sym typeface="Wingdings" panose="05000000000000000000" pitchFamily="2" charset="2"/>
                              </a:rPr>
                            </m:ctrlPr>
                          </m:funcPr>
                          <m:fName>
                            <m:r>
                              <m:rPr>
                                <m:sty m:val="p"/>
                              </m:rPr>
                              <a:rPr lang="en-US" b="0" i="0" smtClean="0">
                                <a:latin typeface="Cambria Math" panose="02040503050406030204" pitchFamily="18" charset="0"/>
                                <a:sym typeface="Wingdings" panose="05000000000000000000" pitchFamily="2" charset="2"/>
                              </a:rPr>
                              <m:t>ln</m:t>
                            </m:r>
                          </m:fName>
                          <m:e>
                            <m:sSup>
                              <m:sSupPr>
                                <m:ctrlPr>
                                  <a:rPr lang="en-US" b="0" i="1" smtClean="0">
                                    <a:latin typeface="Cambria Math" panose="02040503050406030204" pitchFamily="18" charset="0"/>
                                    <a:sym typeface="Wingdings" panose="05000000000000000000" pitchFamily="2" charset="2"/>
                                  </a:rPr>
                                </m:ctrlPr>
                              </m:sSupPr>
                              <m:e>
                                <m:r>
                                  <a:rPr lang="en-US" b="0" i="1" smtClean="0">
                                    <a:latin typeface="Cambria Math" panose="02040503050406030204" pitchFamily="18" charset="0"/>
                                    <a:sym typeface="Wingdings" panose="05000000000000000000" pitchFamily="2" charset="2"/>
                                  </a:rPr>
                                  <m:t>𝑥</m:t>
                                </m:r>
                              </m:e>
                              <m:sup>
                                <m:r>
                                  <a:rPr lang="en-US" b="0" i="1" smtClean="0">
                                    <a:latin typeface="Cambria Math" panose="02040503050406030204" pitchFamily="18" charset="0"/>
                                    <a:sym typeface="Wingdings" panose="05000000000000000000" pitchFamily="2" charset="2"/>
                                  </a:rPr>
                                  <m:t>𝑦</m:t>
                                </m:r>
                              </m:sup>
                            </m:sSup>
                          </m:e>
                        </m:func>
                      </m:sup>
                    </m:sSup>
                    <m:r>
                      <a:rPr lang="en-US" b="0" i="1" smtClean="0">
                        <a:latin typeface="Cambria Math" panose="02040503050406030204" pitchFamily="18" charset="0"/>
                        <a:sym typeface="Wingdings" panose="05000000000000000000" pitchFamily="2" charset="2"/>
                      </a:rPr>
                      <m:t>=</m:t>
                    </m:r>
                    <m:sSup>
                      <m:sSupPr>
                        <m:ctrlPr>
                          <a:rPr lang="en-US" b="0" i="1" smtClean="0">
                            <a:latin typeface="Cambria Math" panose="02040503050406030204" pitchFamily="18" charset="0"/>
                            <a:sym typeface="Wingdings" panose="05000000000000000000" pitchFamily="2" charset="2"/>
                          </a:rPr>
                        </m:ctrlPr>
                      </m:sSupPr>
                      <m:e>
                        <m:r>
                          <a:rPr lang="en-US" b="0" i="1" smtClean="0">
                            <a:latin typeface="Cambria Math" panose="02040503050406030204" pitchFamily="18" charset="0"/>
                            <a:sym typeface="Wingdings" panose="05000000000000000000" pitchFamily="2" charset="2"/>
                          </a:rPr>
                          <m:t>𝑒</m:t>
                        </m:r>
                      </m:e>
                      <m:sup>
                        <m:r>
                          <a:rPr lang="en-US" b="0" i="1" smtClean="0">
                            <a:latin typeface="Cambria Math" panose="02040503050406030204" pitchFamily="18" charset="0"/>
                            <a:sym typeface="Wingdings" panose="05000000000000000000" pitchFamily="2" charset="2"/>
                          </a:rPr>
                          <m:t>𝑦</m:t>
                        </m:r>
                        <m:func>
                          <m:funcPr>
                            <m:ctrlPr>
                              <a:rPr lang="en-US" b="0" i="1" smtClean="0">
                                <a:latin typeface="Cambria Math" panose="02040503050406030204" pitchFamily="18" charset="0"/>
                                <a:sym typeface="Wingdings" panose="05000000000000000000" pitchFamily="2" charset="2"/>
                              </a:rPr>
                            </m:ctrlPr>
                          </m:funcPr>
                          <m:fName>
                            <m:r>
                              <m:rPr>
                                <m:sty m:val="p"/>
                              </m:rPr>
                              <a:rPr lang="en-US" b="0" i="0" smtClean="0">
                                <a:latin typeface="Cambria Math" panose="02040503050406030204" pitchFamily="18" charset="0"/>
                                <a:sym typeface="Wingdings" panose="05000000000000000000" pitchFamily="2" charset="2"/>
                              </a:rPr>
                              <m:t>ln</m:t>
                            </m:r>
                          </m:fName>
                          <m:e>
                            <m:r>
                              <a:rPr lang="en-US" b="0" i="1" smtClean="0">
                                <a:latin typeface="Cambria Math" panose="02040503050406030204" pitchFamily="18" charset="0"/>
                                <a:sym typeface="Wingdings" panose="05000000000000000000" pitchFamily="2" charset="2"/>
                              </a:rPr>
                              <m:t>𝑥</m:t>
                            </m:r>
                          </m:e>
                        </m:func>
                      </m:sup>
                    </m:sSup>
                  </m:oMath>
                </a14:m>
                <a:r>
                  <a:rPr lang="en-US" b="0" dirty="0">
                    <a:sym typeface="Wingdings" panose="05000000000000000000" pitchFamily="2" charset="2"/>
                  </a:rPr>
                  <a:t>. </a:t>
                </a:r>
              </a:p>
              <a:p>
                <a:pPr>
                  <a:lnSpc>
                    <a:spcPct val="90000"/>
                  </a:lnSpc>
                </a:pPr>
                <a:r>
                  <a:rPr lang="en-US" dirty="0">
                    <a:sym typeface="Wingdings" panose="05000000000000000000" pitchFamily="2" charset="2"/>
                  </a:rPr>
                  <a:t>Now apply these relations to </a:t>
                </a:r>
                <a14:m>
                  <m:oMath xmlns:m="http://schemas.openxmlformats.org/officeDocument/2006/math">
                    <m:r>
                      <a:rPr lang="en-US" b="0" i="1">
                        <a:latin typeface="Cambria Math" panose="02040503050406030204" pitchFamily="18" charset="0"/>
                      </a:rPr>
                      <m:t>𝑛</m:t>
                    </m:r>
                    <m:d>
                      <m:dPr>
                        <m:ctrlPr>
                          <a:rPr lang="en-US" i="1">
                            <a:latin typeface="Cambria Math" panose="02040503050406030204" pitchFamily="18" charset="0"/>
                          </a:rPr>
                        </m:ctrlPr>
                      </m:dPr>
                      <m:e>
                        <m:r>
                          <a:rPr lang="en-US" b="0" i="1">
                            <a:latin typeface="Cambria Math" panose="02040503050406030204" pitchFamily="18" charset="0"/>
                          </a:rPr>
                          <m:t>𝑡</m:t>
                        </m:r>
                      </m:e>
                    </m:d>
                    <m:r>
                      <a:rPr lang="en-US" b="0" i="1">
                        <a:latin typeface="Cambria Math" panose="02040503050406030204" pitchFamily="18" charset="0"/>
                      </a:rPr>
                      <m:t>=</m:t>
                    </m:r>
                    <m:sSup>
                      <m:sSupPr>
                        <m:ctrlPr>
                          <a:rPr lang="en-US" i="1">
                            <a:latin typeface="Cambria Math" panose="02040503050406030204" pitchFamily="18" charset="0"/>
                          </a:rPr>
                        </m:ctrlPr>
                      </m:sSupPr>
                      <m:e>
                        <m:r>
                          <a:rPr lang="en-US" b="0" i="1">
                            <a:latin typeface="Cambria Math" panose="02040503050406030204" pitchFamily="18" charset="0"/>
                          </a:rPr>
                          <m:t>𝑘</m:t>
                        </m:r>
                      </m:e>
                      <m:sup>
                        <m:r>
                          <a:rPr lang="en-US" b="0" i="1">
                            <a:latin typeface="Cambria Math" panose="02040503050406030204" pitchFamily="18" charset="0"/>
                          </a:rPr>
                          <m:t>𝑡</m:t>
                        </m:r>
                        <m:r>
                          <a:rPr lang="en-US" b="0" i="1">
                            <a:latin typeface="Cambria Math" panose="02040503050406030204" pitchFamily="18" charset="0"/>
                          </a:rPr>
                          <m:t>/</m:t>
                        </m:r>
                        <m:r>
                          <a:rPr lang="en-US" b="0" i="1">
                            <a:latin typeface="Cambria Math" panose="02040503050406030204" pitchFamily="18" charset="0"/>
                          </a:rPr>
                          <m:t>𝑙</m:t>
                        </m:r>
                      </m:sup>
                    </m:sSup>
                    <m:sSub>
                      <m:sSubPr>
                        <m:ctrlPr>
                          <a:rPr lang="en-US" i="1">
                            <a:latin typeface="Cambria Math" panose="02040503050406030204" pitchFamily="18" charset="0"/>
                          </a:rPr>
                        </m:ctrlPr>
                      </m:sSubPr>
                      <m:e>
                        <m:r>
                          <a:rPr lang="en-US" b="0" i="1">
                            <a:latin typeface="Cambria Math" panose="02040503050406030204" pitchFamily="18" charset="0"/>
                          </a:rPr>
                          <m:t>𝑛</m:t>
                        </m:r>
                      </m:e>
                      <m:sub>
                        <m:r>
                          <a:rPr lang="en-US" b="0" i="1">
                            <a:latin typeface="Cambria Math" panose="02040503050406030204" pitchFamily="18" charset="0"/>
                          </a:rPr>
                          <m:t>0</m:t>
                        </m:r>
                      </m:sub>
                    </m:sSub>
                    <m:r>
                      <a:rPr lang="en-US" b="0" i="0" smtClean="0">
                        <a:latin typeface="Cambria Math" panose="02040503050406030204" pitchFamily="18" charset="0"/>
                      </a:rPr>
                      <m:t>=</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n</m:t>
                        </m:r>
                      </m:e>
                      <m:sub>
                        <m:r>
                          <a:rPr lang="en-US" b="0" i="0" smtClean="0">
                            <a:latin typeface="Cambria Math" panose="02040503050406030204" pitchFamily="18" charset="0"/>
                          </a:rPr>
                          <m:t>0</m:t>
                        </m:r>
                      </m:sub>
                    </m:sSub>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e</m:t>
                        </m:r>
                      </m:e>
                      <m:sup>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𝑙</m:t>
                        </m:r>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ln</m:t>
                            </m:r>
                          </m:fName>
                          <m:e>
                            <m:r>
                              <a:rPr lang="en-US" b="0" i="1" smtClean="0">
                                <a:latin typeface="Cambria Math" panose="02040503050406030204" pitchFamily="18" charset="0"/>
                              </a:rPr>
                              <m:t>𝑘</m:t>
                            </m:r>
                          </m:e>
                        </m:func>
                      </m:sup>
                    </m:sSup>
                  </m:oMath>
                </a14:m>
                <a:endParaRPr lang="en-US" dirty="0">
                  <a:sym typeface="Wingdings" panose="05000000000000000000" pitchFamily="2" charset="2"/>
                </a:endParaRPr>
              </a:p>
              <a:p>
                <a:pPr>
                  <a:lnSpc>
                    <a:spcPct val="90000"/>
                  </a:lnSpc>
                </a:pPr>
                <a:r>
                  <a:rPr lang="en-US" dirty="0">
                    <a:sym typeface="Wingdings" panose="05000000000000000000" pitchFamily="2" charset="2"/>
                  </a:rPr>
                  <a:t>Now note that we want to evaluate the value of </a:t>
                </a:r>
                <a14:m>
                  <m:oMath xmlns:m="http://schemas.openxmlformats.org/officeDocument/2006/math">
                    <m:r>
                      <a:rPr lang="en-US" b="0" i="1" smtClean="0">
                        <a:latin typeface="Cambria Math" panose="02040503050406030204" pitchFamily="18" charset="0"/>
                        <a:sym typeface="Wingdings" panose="05000000000000000000" pitchFamily="2" charset="2"/>
                      </a:rPr>
                      <m:t>𝑛</m:t>
                    </m:r>
                    <m:r>
                      <a:rPr lang="en-US" b="0" i="1" smtClean="0">
                        <a:latin typeface="Cambria Math" panose="02040503050406030204" pitchFamily="18" charset="0"/>
                        <a:sym typeface="Wingdings" panose="05000000000000000000" pitchFamily="2" charset="2"/>
                      </a:rPr>
                      <m:t>(</m:t>
                    </m:r>
                    <m:r>
                      <a:rPr lang="en-US" b="0" i="1" smtClean="0">
                        <a:latin typeface="Cambria Math" panose="02040503050406030204" pitchFamily="18" charset="0"/>
                        <a:sym typeface="Wingdings" panose="05000000000000000000" pitchFamily="2" charset="2"/>
                      </a:rPr>
                      <m:t>𝑡</m:t>
                    </m:r>
                    <m:r>
                      <a:rPr lang="en-US" b="0" i="1" smtClean="0">
                        <a:latin typeface="Cambria Math" panose="02040503050406030204" pitchFamily="18" charset="0"/>
                        <a:sym typeface="Wingdings" panose="05000000000000000000" pitchFamily="2" charset="2"/>
                      </a:rPr>
                      <m:t>)</m:t>
                    </m:r>
                  </m:oMath>
                </a14:m>
                <a:r>
                  <a:rPr lang="en-US" dirty="0">
                    <a:sym typeface="Wingdings" panose="05000000000000000000" pitchFamily="2" charset="2"/>
                  </a:rPr>
                  <a:t> when </a:t>
                </a:r>
                <a14:m>
                  <m:oMath xmlns:m="http://schemas.openxmlformats.org/officeDocument/2006/math">
                    <m:r>
                      <a:rPr lang="en-US" b="0" i="1" smtClean="0">
                        <a:latin typeface="Cambria Math" panose="02040503050406030204" pitchFamily="18" charset="0"/>
                        <a:sym typeface="Wingdings" panose="05000000000000000000" pitchFamily="2" charset="2"/>
                      </a:rPr>
                      <m:t>𝑘</m:t>
                    </m:r>
                    <m:r>
                      <a:rPr lang="en-US" b="0" i="1" smtClean="0">
                        <a:latin typeface="Cambria Math" panose="02040503050406030204" pitchFamily="18" charset="0"/>
                        <a:sym typeface="Wingdings" panose="05000000000000000000" pitchFamily="2" charset="2"/>
                      </a:rPr>
                      <m:t>~1</m:t>
                    </m:r>
                  </m:oMath>
                </a14:m>
                <a:r>
                  <a:rPr lang="en-US" dirty="0">
                    <a:sym typeface="Wingdings" panose="05000000000000000000" pitchFamily="2" charset="2"/>
                  </a:rPr>
                  <a:t>. In order to do that, expand </a:t>
                </a:r>
                <a14:m>
                  <m:oMath xmlns:m="http://schemas.openxmlformats.org/officeDocument/2006/math">
                    <m:func>
                      <m:funcPr>
                        <m:ctrlPr>
                          <a:rPr lang="en-US" b="0" i="1" smtClean="0">
                            <a:latin typeface="Cambria Math" panose="02040503050406030204" pitchFamily="18" charset="0"/>
                            <a:sym typeface="Wingdings" panose="05000000000000000000" pitchFamily="2" charset="2"/>
                          </a:rPr>
                        </m:ctrlPr>
                      </m:funcPr>
                      <m:fName>
                        <m:r>
                          <m:rPr>
                            <m:sty m:val="p"/>
                          </m:rPr>
                          <a:rPr lang="en-US" b="0" i="0" smtClean="0">
                            <a:latin typeface="Cambria Math" panose="02040503050406030204" pitchFamily="18" charset="0"/>
                            <a:sym typeface="Wingdings" panose="05000000000000000000" pitchFamily="2" charset="2"/>
                          </a:rPr>
                          <m:t>ln</m:t>
                        </m:r>
                      </m:fName>
                      <m:e>
                        <m:r>
                          <a:rPr lang="en-US" b="0" i="1" smtClean="0">
                            <a:latin typeface="Cambria Math" panose="02040503050406030204" pitchFamily="18" charset="0"/>
                            <a:sym typeface="Wingdings" panose="05000000000000000000" pitchFamily="2" charset="2"/>
                          </a:rPr>
                          <m:t>𝑘</m:t>
                        </m:r>
                      </m:e>
                    </m:func>
                    <m:r>
                      <a:rPr lang="en-US" b="0" i="1" smtClean="0">
                        <a:latin typeface="Cambria Math" panose="02040503050406030204" pitchFamily="18" charset="0"/>
                        <a:sym typeface="Wingdings" panose="05000000000000000000" pitchFamily="2" charset="2"/>
                      </a:rPr>
                      <m:t> </m:t>
                    </m:r>
                  </m:oMath>
                </a14:m>
                <a:r>
                  <a:rPr lang="en-US" dirty="0">
                    <a:sym typeface="Wingdings" panose="05000000000000000000" pitchFamily="2" charset="2"/>
                  </a:rPr>
                  <a:t>in Taylor series around 1: </a:t>
                </a:r>
              </a:p>
              <a:p>
                <a:pPr marL="0" indent="0">
                  <a:lnSpc>
                    <a:spcPct val="90000"/>
                  </a:lnSpc>
                  <a:buNone/>
                </a:pPr>
                <a14:m>
                  <m:oMathPara xmlns:m="http://schemas.openxmlformats.org/officeDocument/2006/math">
                    <m:oMathParaPr>
                      <m:jc m:val="centerGroup"/>
                    </m:oMathParaPr>
                    <m:oMath xmlns:m="http://schemas.openxmlformats.org/officeDocument/2006/math">
                      <m:func>
                        <m:funcPr>
                          <m:ctrlPr>
                            <a:rPr lang="en-US" b="0" i="1" smtClean="0">
                              <a:latin typeface="Cambria Math" panose="02040503050406030204" pitchFamily="18" charset="0"/>
                              <a:sym typeface="Wingdings" panose="05000000000000000000" pitchFamily="2" charset="2"/>
                            </a:rPr>
                          </m:ctrlPr>
                        </m:funcPr>
                        <m:fName>
                          <m:r>
                            <m:rPr>
                              <m:sty m:val="p"/>
                            </m:rPr>
                            <a:rPr lang="en-US" b="0" i="0" smtClean="0">
                              <a:latin typeface="Cambria Math" panose="02040503050406030204" pitchFamily="18" charset="0"/>
                              <a:sym typeface="Wingdings" panose="05000000000000000000" pitchFamily="2" charset="2"/>
                            </a:rPr>
                            <m:t>ln</m:t>
                          </m:r>
                        </m:fName>
                        <m:e>
                          <m:d>
                            <m:dPr>
                              <m:ctrlPr>
                                <a:rPr lang="en-US" b="0" i="1" smtClean="0">
                                  <a:latin typeface="Cambria Math" panose="02040503050406030204" pitchFamily="18" charset="0"/>
                                  <a:sym typeface="Wingdings" panose="05000000000000000000" pitchFamily="2" charset="2"/>
                                </a:rPr>
                              </m:ctrlPr>
                            </m:dPr>
                            <m:e>
                              <m:r>
                                <a:rPr lang="en-US" b="0" i="1" smtClean="0">
                                  <a:latin typeface="Cambria Math" panose="02040503050406030204" pitchFamily="18" charset="0"/>
                                  <a:sym typeface="Wingdings" panose="05000000000000000000" pitchFamily="2" charset="2"/>
                                </a:rPr>
                                <m:t>𝑘</m:t>
                              </m:r>
                            </m:e>
                          </m:d>
                        </m:e>
                      </m:func>
                      <m:r>
                        <a:rPr lang="en-US" b="0" i="1" smtClean="0">
                          <a:latin typeface="Cambria Math" panose="02040503050406030204" pitchFamily="18" charset="0"/>
                          <a:sym typeface="Wingdings" panose="05000000000000000000" pitchFamily="2" charset="2"/>
                        </a:rPr>
                        <m:t>= </m:t>
                      </m:r>
                      <m:nary>
                        <m:naryPr>
                          <m:chr m:val="∑"/>
                          <m:ctrlPr>
                            <a:rPr lang="en-US" b="0" i="1" smtClean="0">
                              <a:latin typeface="Cambria Math" panose="02040503050406030204" pitchFamily="18" charset="0"/>
                              <a:sym typeface="Wingdings" panose="05000000000000000000" pitchFamily="2" charset="2"/>
                            </a:rPr>
                          </m:ctrlPr>
                        </m:naryPr>
                        <m:sub>
                          <m:r>
                            <m:rPr>
                              <m:brk m:alnAt="23"/>
                            </m:rPr>
                            <a:rPr lang="en-US" b="0" i="1" smtClean="0">
                              <a:latin typeface="Cambria Math" panose="02040503050406030204" pitchFamily="18" charset="0"/>
                              <a:sym typeface="Wingdings" panose="05000000000000000000" pitchFamily="2" charset="2"/>
                            </a:rPr>
                            <m:t>𝑖</m:t>
                          </m:r>
                          <m:r>
                            <a:rPr lang="en-US" b="0" i="1" smtClean="0">
                              <a:latin typeface="Cambria Math" panose="02040503050406030204" pitchFamily="18" charset="0"/>
                              <a:sym typeface="Wingdings" panose="05000000000000000000" pitchFamily="2" charset="2"/>
                            </a:rPr>
                            <m:t>=1</m:t>
                          </m:r>
                        </m:sub>
                        <m:sup>
                          <m:r>
                            <a:rPr lang="en-US" b="0" i="1" smtClean="0">
                              <a:latin typeface="Cambria Math" panose="02040503050406030204" pitchFamily="18" charset="0"/>
                              <a:sym typeface="Wingdings" panose="05000000000000000000" pitchFamily="2" charset="2"/>
                            </a:rPr>
                            <m:t>∞</m:t>
                          </m:r>
                        </m:sup>
                        <m:e>
                          <m:f>
                            <m:fPr>
                              <m:ctrlPr>
                                <a:rPr lang="en-US" b="0" i="1" smtClean="0">
                                  <a:latin typeface="Cambria Math" panose="02040503050406030204" pitchFamily="18" charset="0"/>
                                  <a:sym typeface="Wingdings" panose="05000000000000000000" pitchFamily="2" charset="2"/>
                                </a:rPr>
                              </m:ctrlPr>
                            </m:fPr>
                            <m:num>
                              <m:sSup>
                                <m:sSupPr>
                                  <m:ctrlPr>
                                    <a:rPr lang="en-US" b="0" i="1" smtClean="0">
                                      <a:latin typeface="Cambria Math" panose="02040503050406030204" pitchFamily="18" charset="0"/>
                                      <a:sym typeface="Wingdings" panose="05000000000000000000" pitchFamily="2" charset="2"/>
                                    </a:rPr>
                                  </m:ctrlPr>
                                </m:sSupPr>
                                <m:e>
                                  <m:d>
                                    <m:dPr>
                                      <m:ctrlPr>
                                        <a:rPr lang="en-US" b="0" i="1" smtClean="0">
                                          <a:latin typeface="Cambria Math" panose="02040503050406030204" pitchFamily="18" charset="0"/>
                                          <a:sym typeface="Wingdings" panose="05000000000000000000" pitchFamily="2" charset="2"/>
                                        </a:rPr>
                                      </m:ctrlPr>
                                    </m:dPr>
                                    <m:e>
                                      <m:r>
                                        <a:rPr lang="en-US" b="0" i="1" smtClean="0">
                                          <a:latin typeface="Cambria Math" panose="02040503050406030204" pitchFamily="18" charset="0"/>
                                          <a:sym typeface="Wingdings" panose="05000000000000000000" pitchFamily="2" charset="2"/>
                                        </a:rPr>
                                        <m:t>−1</m:t>
                                      </m:r>
                                    </m:e>
                                  </m:d>
                                </m:e>
                                <m:sup>
                                  <m:r>
                                    <a:rPr lang="en-US" b="0" i="1" smtClean="0">
                                      <a:latin typeface="Cambria Math" panose="02040503050406030204" pitchFamily="18" charset="0"/>
                                      <a:sym typeface="Wingdings" panose="05000000000000000000" pitchFamily="2" charset="2"/>
                                    </a:rPr>
                                    <m:t>𝑖</m:t>
                                  </m:r>
                                  <m:r>
                                    <a:rPr lang="en-US" b="0" i="1" smtClean="0">
                                      <a:latin typeface="Cambria Math" panose="02040503050406030204" pitchFamily="18" charset="0"/>
                                      <a:sym typeface="Wingdings" panose="05000000000000000000" pitchFamily="2" charset="2"/>
                                    </a:rPr>
                                    <m:t>+1</m:t>
                                  </m:r>
                                </m:sup>
                              </m:sSup>
                            </m:num>
                            <m:den>
                              <m:r>
                                <a:rPr lang="en-US" b="0" i="1" smtClean="0">
                                  <a:latin typeface="Cambria Math" panose="02040503050406030204" pitchFamily="18" charset="0"/>
                                  <a:sym typeface="Wingdings" panose="05000000000000000000" pitchFamily="2" charset="2"/>
                                </a:rPr>
                                <m:t>𝑖</m:t>
                              </m:r>
                            </m:den>
                          </m:f>
                          <m:sSup>
                            <m:sSupPr>
                              <m:ctrlPr>
                                <a:rPr lang="en-US" b="0" i="1" smtClean="0">
                                  <a:latin typeface="Cambria Math" panose="02040503050406030204" pitchFamily="18" charset="0"/>
                                  <a:sym typeface="Wingdings" panose="05000000000000000000" pitchFamily="2" charset="2"/>
                                </a:rPr>
                              </m:ctrlPr>
                            </m:sSupPr>
                            <m:e>
                              <m:d>
                                <m:dPr>
                                  <m:ctrlPr>
                                    <a:rPr lang="en-US" b="0" i="1" smtClean="0">
                                      <a:latin typeface="Cambria Math" panose="02040503050406030204" pitchFamily="18" charset="0"/>
                                      <a:sym typeface="Wingdings" panose="05000000000000000000" pitchFamily="2" charset="2"/>
                                    </a:rPr>
                                  </m:ctrlPr>
                                </m:dPr>
                                <m:e>
                                  <m:r>
                                    <a:rPr lang="en-US" b="0" i="1" smtClean="0">
                                      <a:latin typeface="Cambria Math" panose="02040503050406030204" pitchFamily="18" charset="0"/>
                                      <a:sym typeface="Wingdings" panose="05000000000000000000" pitchFamily="2" charset="2"/>
                                    </a:rPr>
                                    <m:t>𝑘</m:t>
                                  </m:r>
                                  <m:r>
                                    <a:rPr lang="en-US" b="0" i="1" smtClean="0">
                                      <a:latin typeface="Cambria Math" panose="02040503050406030204" pitchFamily="18" charset="0"/>
                                      <a:sym typeface="Wingdings" panose="05000000000000000000" pitchFamily="2" charset="2"/>
                                    </a:rPr>
                                    <m:t>−1</m:t>
                                  </m:r>
                                </m:e>
                              </m:d>
                            </m:e>
                            <m:sup>
                              <m:r>
                                <a:rPr lang="en-US" b="0" i="1" smtClean="0">
                                  <a:latin typeface="Cambria Math" panose="02040503050406030204" pitchFamily="18" charset="0"/>
                                  <a:sym typeface="Wingdings" panose="05000000000000000000" pitchFamily="2" charset="2"/>
                                </a:rPr>
                                <m:t>𝑖</m:t>
                              </m:r>
                            </m:sup>
                          </m:sSup>
                        </m:e>
                      </m:nary>
                    </m:oMath>
                  </m:oMathPara>
                </a14:m>
                <a:endParaRPr lang="en-US" dirty="0">
                  <a:sym typeface="Wingdings" panose="05000000000000000000" pitchFamily="2" charset="2"/>
                </a:endParaRPr>
              </a:p>
              <a:p>
                <a:pPr marL="0" indent="0">
                  <a:lnSpc>
                    <a:spcPct val="90000"/>
                  </a:lnSpc>
                  <a:buNone/>
                </a:pPr>
                <a:r>
                  <a:rPr lang="en-US" dirty="0">
                    <a:sym typeface="Wingdings" panose="05000000000000000000" pitchFamily="2" charset="2"/>
                  </a:rPr>
                  <a:t>Keeping the first term and ignoring higher order terms (why can you do that?), we find that </a:t>
                </a:r>
              </a:p>
              <a:p>
                <a:pPr marL="0" indent="0">
                  <a:lnSpc>
                    <a:spcPct val="90000"/>
                  </a:lnSpc>
                  <a:buNone/>
                </a:pPr>
                <a14:m>
                  <m:oMathPara xmlns:m="http://schemas.openxmlformats.org/officeDocument/2006/math">
                    <m:oMathParaPr>
                      <m:jc m:val="centerGroup"/>
                    </m:oMathParaPr>
                    <m:oMath xmlns:m="http://schemas.openxmlformats.org/officeDocument/2006/math">
                      <m:func>
                        <m:funcPr>
                          <m:ctrlPr>
                            <a:rPr lang="en-US" i="1">
                              <a:latin typeface="Cambria Math" panose="02040503050406030204" pitchFamily="18" charset="0"/>
                              <a:sym typeface="Wingdings" panose="05000000000000000000" pitchFamily="2" charset="2"/>
                            </a:rPr>
                          </m:ctrlPr>
                        </m:funcPr>
                        <m:fName>
                          <m:r>
                            <m:rPr>
                              <m:sty m:val="p"/>
                            </m:rPr>
                            <a:rPr lang="en-US">
                              <a:latin typeface="Cambria Math" panose="02040503050406030204" pitchFamily="18" charset="0"/>
                              <a:sym typeface="Wingdings" panose="05000000000000000000" pitchFamily="2" charset="2"/>
                            </a:rPr>
                            <m:t>ln</m:t>
                          </m:r>
                        </m:fName>
                        <m:e>
                          <m:d>
                            <m:dPr>
                              <m:ctrlPr>
                                <a:rPr lang="en-US" i="1">
                                  <a:latin typeface="Cambria Math" panose="02040503050406030204" pitchFamily="18" charset="0"/>
                                  <a:sym typeface="Wingdings" panose="05000000000000000000" pitchFamily="2" charset="2"/>
                                </a:rPr>
                              </m:ctrlPr>
                            </m:dPr>
                            <m:e>
                              <m:r>
                                <a:rPr lang="en-US" i="1">
                                  <a:latin typeface="Cambria Math" panose="02040503050406030204" pitchFamily="18" charset="0"/>
                                  <a:sym typeface="Wingdings" panose="05000000000000000000" pitchFamily="2" charset="2"/>
                                </a:rPr>
                                <m:t>𝑘</m:t>
                              </m:r>
                            </m:e>
                          </m:d>
                        </m:e>
                      </m:func>
                      <m:r>
                        <a:rPr lang="en-US" b="0" i="1" smtClean="0">
                          <a:latin typeface="Cambria Math" panose="02040503050406030204" pitchFamily="18" charset="0"/>
                          <a:sym typeface="Wingdings" panose="05000000000000000000" pitchFamily="2" charset="2"/>
                        </a:rPr>
                        <m:t>≈</m:t>
                      </m:r>
                      <m:r>
                        <a:rPr lang="en-US" b="0" i="1" smtClean="0">
                          <a:latin typeface="Cambria Math" panose="02040503050406030204" pitchFamily="18" charset="0"/>
                          <a:sym typeface="Wingdings" panose="05000000000000000000" pitchFamily="2" charset="2"/>
                        </a:rPr>
                        <m:t>𝑘</m:t>
                      </m:r>
                      <m:r>
                        <a:rPr lang="en-US" b="0" i="1" smtClean="0">
                          <a:latin typeface="Cambria Math" panose="02040503050406030204" pitchFamily="18" charset="0"/>
                          <a:sym typeface="Wingdings" panose="05000000000000000000" pitchFamily="2" charset="2"/>
                        </a:rPr>
                        <m:t>−1</m:t>
                      </m:r>
                    </m:oMath>
                  </m:oMathPara>
                </a14:m>
                <a:endParaRPr lang="en-US" dirty="0">
                  <a:sym typeface="Wingdings" panose="05000000000000000000" pitchFamily="2" charset="2"/>
                </a:endParaRPr>
              </a:p>
              <a:p>
                <a:pPr marL="0" indent="0">
                  <a:lnSpc>
                    <a:spcPct val="90000"/>
                  </a:lnSpc>
                  <a:buNone/>
                </a:pPr>
                <a:r>
                  <a:rPr lang="en-US" dirty="0">
                    <a:sym typeface="Wingdings" panose="05000000000000000000" pitchFamily="2" charset="2"/>
                  </a:rPr>
                  <a:t>Then, </a:t>
                </a:r>
              </a:p>
              <a:p>
                <a:pPr marL="0" indent="0">
                  <a:lnSpc>
                    <a:spcPct val="90000"/>
                  </a:lnSpc>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𝑛</m:t>
                      </m:r>
                      <m:d>
                        <m:dPr>
                          <m:ctrlPr>
                            <a:rPr lang="en-US" i="1">
                              <a:latin typeface="Cambria Math" panose="02040503050406030204" pitchFamily="18" charset="0"/>
                            </a:rPr>
                          </m:ctrlPr>
                        </m:dPr>
                        <m:e>
                          <m:r>
                            <a:rPr lang="en-US" i="1">
                              <a:latin typeface="Cambria Math" panose="02040503050406030204" pitchFamily="18" charset="0"/>
                            </a:rPr>
                            <m:t>𝑡</m:t>
                          </m:r>
                        </m:e>
                      </m:d>
                      <m:r>
                        <a:rPr lang="en-US" i="1">
                          <a:latin typeface="Cambria Math" panose="02040503050406030204" pitchFamily="18" charset="0"/>
                        </a:rPr>
                        <m:t>=</m:t>
                      </m:r>
                      <m:sSub>
                        <m:sSubPr>
                          <m:ctrlPr>
                            <a:rPr lang="en-US" i="1">
                              <a:latin typeface="Cambria Math" panose="02040503050406030204" pitchFamily="18" charset="0"/>
                            </a:rPr>
                          </m:ctrlPr>
                        </m:sSubPr>
                        <m:e>
                          <m:r>
                            <m:rPr>
                              <m:sty m:val="p"/>
                            </m:rPr>
                            <a:rPr lang="en-US">
                              <a:latin typeface="Cambria Math" panose="02040503050406030204" pitchFamily="18" charset="0"/>
                            </a:rPr>
                            <m:t>n</m:t>
                          </m:r>
                        </m:e>
                        <m:sub>
                          <m:r>
                            <a:rPr lang="en-US">
                              <a:latin typeface="Cambria Math" panose="02040503050406030204" pitchFamily="18" charset="0"/>
                            </a:rPr>
                            <m:t>0</m:t>
                          </m:r>
                        </m:sub>
                      </m:sSub>
                      <m:sSup>
                        <m:sSupPr>
                          <m:ctrlPr>
                            <a:rPr lang="en-US" i="1">
                              <a:latin typeface="Cambria Math" panose="02040503050406030204" pitchFamily="18" charset="0"/>
                            </a:rPr>
                          </m:ctrlPr>
                        </m:sSupPr>
                        <m:e>
                          <m:r>
                            <m:rPr>
                              <m:sty m:val="p"/>
                            </m:rPr>
                            <a:rPr lang="en-US">
                              <a:latin typeface="Cambria Math" panose="02040503050406030204" pitchFamily="18" charset="0"/>
                            </a:rPr>
                            <m:t>e</m:t>
                          </m:r>
                        </m:e>
                        <m:sup>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𝑙</m:t>
                          </m:r>
                          <m:r>
                            <a:rPr lang="en-US" i="1">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ln</m:t>
                              </m:r>
                            </m:fName>
                            <m:e>
                              <m:r>
                                <a:rPr lang="en-US" i="1">
                                  <a:latin typeface="Cambria Math" panose="02040503050406030204" pitchFamily="18" charset="0"/>
                                </a:rPr>
                                <m:t>𝑘</m:t>
                              </m:r>
                            </m:e>
                          </m:func>
                        </m:sup>
                      </m:sSup>
                      <m:r>
                        <a:rPr lang="en-US" b="0" i="0" smtClean="0">
                          <a:latin typeface="Cambria Math" panose="02040503050406030204" pitchFamily="18" charset="0"/>
                        </a:rPr>
                        <m:t>=</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n</m:t>
                          </m:r>
                        </m:e>
                        <m:sub>
                          <m:r>
                            <a:rPr lang="en-US" b="0" i="0" smtClean="0">
                              <a:latin typeface="Cambria Math" panose="02040503050406030204" pitchFamily="18" charset="0"/>
                            </a:rPr>
                            <m:t>0</m:t>
                          </m:r>
                        </m:sub>
                      </m:sSub>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e</m:t>
                          </m:r>
                        </m:e>
                        <m:sup>
                          <m:f>
                            <m:fPr>
                              <m:ctrlPr>
                                <a:rPr lang="en-US" b="0" i="1" smtClean="0">
                                  <a:latin typeface="Cambria Math" panose="02040503050406030204" pitchFamily="18" charset="0"/>
                                </a:rPr>
                              </m:ctrlPr>
                            </m:fPr>
                            <m:num>
                              <m:d>
                                <m:dPr>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−1</m:t>
                                  </m:r>
                                </m:e>
                              </m:d>
                              <m:r>
                                <a:rPr lang="en-US" b="0" i="1" smtClean="0">
                                  <a:latin typeface="Cambria Math" panose="02040503050406030204" pitchFamily="18" charset="0"/>
                                </a:rPr>
                                <m:t>𝑡</m:t>
                              </m:r>
                            </m:num>
                            <m:den>
                              <m:r>
                                <a:rPr lang="en-US" b="0" i="1" smtClean="0">
                                  <a:latin typeface="Cambria Math" panose="02040503050406030204" pitchFamily="18" charset="0"/>
                                </a:rPr>
                                <m:t>𝑙</m:t>
                              </m:r>
                            </m:den>
                          </m:f>
                        </m:sup>
                      </m:sSup>
                    </m:oMath>
                  </m:oMathPara>
                </a14:m>
                <a:endParaRPr lang="en-US" dirty="0">
                  <a:sym typeface="Wingdings" panose="05000000000000000000" pitchFamily="2" charset="2"/>
                </a:endParaRPr>
              </a:p>
              <a:p>
                <a:pPr>
                  <a:lnSpc>
                    <a:spcPct val="90000"/>
                  </a:lnSpc>
                </a:pPr>
                <a:r>
                  <a:rPr lang="en-US" dirty="0">
                    <a:sym typeface="Wingdings" panose="05000000000000000000" pitchFamily="2" charset="2"/>
                  </a:rPr>
                  <a:t>Therefore, neutrons show exponential growth/decay. The idea of multiplication will be studied at length later on. </a:t>
                </a:r>
              </a:p>
            </p:txBody>
          </p:sp>
        </mc:Choice>
        <mc:Fallback xmlns="">
          <p:sp>
            <p:nvSpPr>
              <p:cNvPr id="3" name="Content Placeholder 2">
                <a:extLst>
                  <a:ext uri="{FF2B5EF4-FFF2-40B4-BE49-F238E27FC236}">
                    <a16:creationId xmlns:a16="http://schemas.microsoft.com/office/drawing/2014/main" id="{73F9FF2F-6DD7-4C93-9017-969C92460715}"/>
                  </a:ext>
                </a:extLst>
              </p:cNvPr>
              <p:cNvSpPr>
                <a:spLocks noGrp="1" noRot="1" noChangeAspect="1" noMove="1" noResize="1" noEditPoints="1" noAdjustHandles="1" noChangeArrowheads="1" noChangeShapeType="1" noTextEdit="1"/>
              </p:cNvSpPr>
              <p:nvPr>
                <p:ph idx="1"/>
              </p:nvPr>
            </p:nvSpPr>
            <p:spPr>
              <a:xfrm>
                <a:off x="685801" y="1107188"/>
                <a:ext cx="10991674" cy="5469781"/>
              </a:xfrm>
              <a:blipFill>
                <a:blip r:embed="rId3"/>
                <a:stretch>
                  <a:fillRect l="-499" t="-557" r="-499" b="-892"/>
                </a:stretch>
              </a:blipFill>
            </p:spPr>
            <p:txBody>
              <a:bodyPr/>
              <a:lstStyle/>
              <a:p>
                <a:r>
                  <a:rPr lang="en-US">
                    <a:noFill/>
                  </a:rPr>
                  <a:t> </a:t>
                </a:r>
              </a:p>
            </p:txBody>
          </p:sp>
        </mc:Fallback>
      </mc:AlternateContent>
    </p:spTree>
    <p:extLst>
      <p:ext uri="{BB962C8B-B14F-4D97-AF65-F5344CB8AC3E}">
        <p14:creationId xmlns:p14="http://schemas.microsoft.com/office/powerpoint/2010/main" val="38045507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2A29F-8940-40A4-BE5F-100B2F80850E}"/>
              </a:ext>
            </a:extLst>
          </p:cNvPr>
          <p:cNvSpPr>
            <a:spLocks noGrp="1"/>
          </p:cNvSpPr>
          <p:nvPr>
            <p:ph type="title"/>
          </p:nvPr>
        </p:nvSpPr>
        <p:spPr>
          <a:xfrm>
            <a:off x="685800" y="114650"/>
            <a:ext cx="10131425" cy="665527"/>
          </a:xfrm>
        </p:spPr>
        <p:txBody>
          <a:bodyPr>
            <a:normAutofit/>
          </a:bodyPr>
          <a:lstStyle/>
          <a:p>
            <a:r>
              <a:rPr lang="en-US" sz="3200" dirty="0"/>
              <a:t>Fissile/fertile materials</a:t>
            </a:r>
          </a:p>
        </p:txBody>
      </p:sp>
      <p:sp>
        <p:nvSpPr>
          <p:cNvPr id="3" name="Content Placeholder 2">
            <a:extLst>
              <a:ext uri="{FF2B5EF4-FFF2-40B4-BE49-F238E27FC236}">
                <a16:creationId xmlns:a16="http://schemas.microsoft.com/office/drawing/2014/main" id="{73F9FF2F-6DD7-4C93-9017-969C92460715}"/>
              </a:ext>
            </a:extLst>
          </p:cNvPr>
          <p:cNvSpPr>
            <a:spLocks noGrp="1"/>
          </p:cNvSpPr>
          <p:nvPr>
            <p:ph idx="1"/>
          </p:nvPr>
        </p:nvSpPr>
        <p:spPr>
          <a:xfrm>
            <a:off x="685799" y="780177"/>
            <a:ext cx="10131425" cy="5813571"/>
          </a:xfrm>
        </p:spPr>
        <p:txBody>
          <a:bodyPr>
            <a:normAutofit/>
          </a:bodyPr>
          <a:lstStyle/>
          <a:p>
            <a:r>
              <a:rPr lang="en-US" dirty="0"/>
              <a:t>Two classes of material are primarily important in reactor design – fissile materials and fertile materials</a:t>
            </a:r>
          </a:p>
          <a:p>
            <a:r>
              <a:rPr lang="en-US" dirty="0"/>
              <a:t>Fissile – Will undergo fission when bombarded with neutrons. Example: U-235</a:t>
            </a:r>
          </a:p>
          <a:p>
            <a:r>
              <a:rPr lang="en-US" dirty="0"/>
              <a:t>Fertile – Will capture neutrons, transmute into something that is fissile by radioactive decay. They may also go fission directly without transmutation but they would have to be hit by high energy neutrons. Example U-238. </a:t>
            </a:r>
          </a:p>
          <a:p>
            <a:r>
              <a:rPr lang="en-US" dirty="0"/>
              <a:t>Fissile and fertile materials, together, are classified as fissionable materials.  </a:t>
            </a:r>
          </a:p>
          <a:p>
            <a:r>
              <a:rPr lang="en-US" dirty="0"/>
              <a:t>The only naturally occurring fissile material is U-235. It constitutes about 0.7% of naturally occurring U. The rest is mostly U-238, which is only fertile and not fissile. </a:t>
            </a:r>
          </a:p>
          <a:p>
            <a:r>
              <a:rPr lang="en-US" dirty="0"/>
              <a:t>For long term purposes, it would be prudent to consider using fertile materials in fuel complex. Reactors that use such fuel would “breed” fissile materials by transmuting fertile materials which would then be burnt to produce heat and eventually generate power. Such reactors are called breeders.</a:t>
            </a:r>
          </a:p>
          <a:p>
            <a:r>
              <a:rPr lang="en-US" dirty="0"/>
              <a:t>We don’t have too many of them due to proliferation concerns. </a:t>
            </a:r>
          </a:p>
        </p:txBody>
      </p:sp>
    </p:spTree>
    <p:extLst>
      <p:ext uri="{BB962C8B-B14F-4D97-AF65-F5344CB8AC3E}">
        <p14:creationId xmlns:p14="http://schemas.microsoft.com/office/powerpoint/2010/main" val="426881794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Celestial</Template>
  <TotalTime>446</TotalTime>
  <Words>1196</Words>
  <Application>Microsoft Office PowerPoint</Application>
  <PresentationFormat>Widescreen</PresentationFormat>
  <Paragraphs>196</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Cambria Math</vt:lpstr>
      <vt:lpstr>Wingdings</vt:lpstr>
      <vt:lpstr>Celestial</vt:lpstr>
      <vt:lpstr>AME 480/580 Introduction to nuclear engineering</vt:lpstr>
      <vt:lpstr>references</vt:lpstr>
      <vt:lpstr>Outline</vt:lpstr>
      <vt:lpstr>Things I wish I had explained better last time </vt:lpstr>
      <vt:lpstr>Other questions</vt:lpstr>
      <vt:lpstr>Neutron Multiplication revisited for clarity</vt:lpstr>
      <vt:lpstr>Preliminary math on k</vt:lpstr>
      <vt:lpstr>Neutron multiplication continued</vt:lpstr>
      <vt:lpstr>Fissile/fertile materials</vt:lpstr>
      <vt:lpstr>Fissile/fertile materials continued</vt:lpstr>
      <vt:lpstr>Nuclear Stability and radioactive decay</vt:lpstr>
      <vt:lpstr>Nuclear Stability and radioactive decay continued</vt:lpstr>
      <vt:lpstr>Fission products</vt:lpstr>
      <vt:lpstr>Decay heat</vt:lpstr>
      <vt:lpstr>Radioactive decay Law</vt:lpstr>
      <vt:lpstr>Half-life (not the video game)</vt:lpstr>
      <vt:lpstr>All that Is fine but how do you calculate the number of atoms in the first place?</vt:lpstr>
      <vt:lpstr>Saturation activity</vt:lpstr>
      <vt:lpstr>Saturation activity continued</vt:lpstr>
      <vt:lpstr>Next 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AME 480/580 Introduction to nuclear engineering</dc:title>
  <dc:creator>Japan Ketan Patel</dc:creator>
  <cp:lastModifiedBy>Windows User</cp:lastModifiedBy>
  <cp:revision>196</cp:revision>
  <dcterms:created xsi:type="dcterms:W3CDTF">2018-01-17T18:15:03Z</dcterms:created>
  <dcterms:modified xsi:type="dcterms:W3CDTF">2018-01-19T15:50:32Z</dcterms:modified>
</cp:coreProperties>
</file>