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4" r:id="rId8"/>
    <p:sldId id="271" r:id="rId9"/>
    <p:sldId id="270" r:id="rId10"/>
    <p:sldId id="268" r:id="rId11"/>
    <p:sldId id="273" r:id="rId12"/>
    <p:sldId id="272" r:id="rId13"/>
    <p:sldId id="274"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Bateman_equation" TargetMode="External"/><Relationship Id="rId2" Type="http://schemas.openxmlformats.org/officeDocument/2006/relationships/hyperlink" Target="https://web.archive.org/web/20130927064244/http:/chemistry.sfu.ca/assets/uploads/file/Course%20Materials%2012-1/NUSC%20342/L9.pdf" TargetMode="External"/><Relationship Id="rId1" Type="http://schemas.openxmlformats.org/officeDocument/2006/relationships/slideLayout" Target="../slideLayouts/slideLayout2.xml"/><Relationship Id="rId6" Type="http://schemas.openxmlformats.org/officeDocument/2006/relationships/hyperlink" Target="http://web.mit.edu/10.001/Web/Course_Notes/Differential_Equations_Notes/node3.html" TargetMode="External"/><Relationship Id="rId5" Type="http://schemas.openxmlformats.org/officeDocument/2006/relationships/hyperlink" Target="http://metronu.ulb.ac.be/npauly/art_2013_2014/cetnar_2006.pdf" TargetMode="External"/><Relationship Id="rId4" Type="http://schemas.openxmlformats.org/officeDocument/2006/relationships/hyperlink" Target="https://en.wikipedia.org/wiki/Matrix_exponenti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DF634-AF71-4408-B221-3EEA0C803F19}"/>
              </a:ext>
            </a:extLst>
          </p:cNvPr>
          <p:cNvSpPr>
            <a:spLocks noGrp="1"/>
          </p:cNvSpPr>
          <p:nvPr>
            <p:ph type="ctrTitle"/>
          </p:nvPr>
        </p:nvSpPr>
        <p:spPr/>
        <p:txBody>
          <a:bodyPr>
            <a:normAutofit/>
          </a:bodyPr>
          <a:lstStyle/>
          <a:p>
            <a:r>
              <a:rPr lang="en-US" sz="3200" dirty="0"/>
              <a:t>AME 480/580</a:t>
            </a:r>
            <a:br>
              <a:rPr lang="en-US" sz="2800" dirty="0"/>
            </a:br>
            <a:r>
              <a:rPr lang="en-US" sz="2800" dirty="0"/>
              <a:t>Introduction to nuclear engineering</a:t>
            </a:r>
          </a:p>
        </p:txBody>
      </p:sp>
      <p:sp>
        <p:nvSpPr>
          <p:cNvPr id="3" name="Subtitle 2">
            <a:extLst>
              <a:ext uri="{FF2B5EF4-FFF2-40B4-BE49-F238E27FC236}">
                <a16:creationId xmlns:a16="http://schemas.microsoft.com/office/drawing/2014/main" id="{7D253356-2955-4C2A-9881-EAE785A4B83F}"/>
              </a:ext>
            </a:extLst>
          </p:cNvPr>
          <p:cNvSpPr>
            <a:spLocks noGrp="1"/>
          </p:cNvSpPr>
          <p:nvPr>
            <p:ph type="subTitle" idx="1"/>
          </p:nvPr>
        </p:nvSpPr>
        <p:spPr/>
        <p:txBody>
          <a:bodyPr/>
          <a:lstStyle/>
          <a:p>
            <a:r>
              <a:rPr lang="en-US" dirty="0"/>
              <a:t>Nuclear reactions wrap-up</a:t>
            </a:r>
          </a:p>
          <a:p>
            <a:r>
              <a:rPr lang="en-US" dirty="0"/>
              <a:t>1/22/18</a:t>
            </a:r>
          </a:p>
          <a:p>
            <a:endParaRPr lang="en-US" dirty="0"/>
          </a:p>
        </p:txBody>
      </p:sp>
    </p:spTree>
    <p:extLst>
      <p:ext uri="{BB962C8B-B14F-4D97-AF65-F5344CB8AC3E}">
        <p14:creationId xmlns:p14="http://schemas.microsoft.com/office/powerpoint/2010/main" val="3902473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239086"/>
            <a:ext cx="10799589" cy="518718"/>
          </a:xfrm>
        </p:spPr>
        <p:txBody>
          <a:bodyPr>
            <a:normAutofit/>
          </a:bodyPr>
          <a:lstStyle/>
          <a:p>
            <a:r>
              <a:rPr lang="en-US" sz="2800" dirty="0"/>
              <a:t>Solving </a:t>
            </a:r>
            <a:r>
              <a:rPr lang="en-US" sz="2800" dirty="0" err="1"/>
              <a:t>bateman</a:t>
            </a:r>
            <a:r>
              <a:rPr lang="en-US" sz="2800" dirty="0"/>
              <a:t> equation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706608" y="1015069"/>
                <a:ext cx="10102441" cy="5603846"/>
              </a:xfrm>
            </p:spPr>
            <p:txBody>
              <a:bodyPr>
                <a:normAutofit/>
              </a:bodyPr>
              <a:lstStyle/>
              <a:p>
                <a:pPr>
                  <a:lnSpc>
                    <a:spcPct val="90000"/>
                  </a:lnSpc>
                </a:pPr>
                <a:r>
                  <a:rPr lang="en-US" sz="1500" b="1" dirty="0">
                    <a:sym typeface="Wingdings" panose="05000000000000000000" pitchFamily="2" charset="2"/>
                  </a:rPr>
                  <a:t>General analytical solution: </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𝑁</m:t>
                          </m:r>
                        </m:e>
                        <m:sub>
                          <m:r>
                            <a:rPr lang="en-US" sz="1500" b="0" i="1" smtClean="0">
                              <a:latin typeface="Cambria Math" panose="02040503050406030204" pitchFamily="18" charset="0"/>
                              <a:sym typeface="Wingdings" panose="05000000000000000000" pitchFamily="2" charset="2"/>
                            </a:rPr>
                            <m:t>𝑛</m:t>
                          </m:r>
                        </m:sub>
                      </m:sSub>
                      <m:d>
                        <m:dPr>
                          <m:ctrlPr>
                            <a:rPr lang="en-US" sz="1500" b="0" i="1" smtClean="0">
                              <a:latin typeface="Cambria Math" panose="02040503050406030204" pitchFamily="18" charset="0"/>
                              <a:sym typeface="Wingdings" panose="05000000000000000000" pitchFamily="2" charset="2"/>
                            </a:rPr>
                          </m:ctrlPr>
                        </m:dPr>
                        <m:e>
                          <m:r>
                            <a:rPr lang="en-US" sz="1500" b="0" i="1" smtClean="0">
                              <a:latin typeface="Cambria Math" panose="02040503050406030204" pitchFamily="18" charset="0"/>
                              <a:sym typeface="Wingdings" panose="05000000000000000000" pitchFamily="2" charset="2"/>
                            </a:rPr>
                            <m:t>𝑡</m:t>
                          </m:r>
                        </m:e>
                      </m:d>
                      <m:r>
                        <a:rPr lang="en-US" sz="1500" b="0" i="1" smtClean="0">
                          <a:latin typeface="Cambria Math" panose="02040503050406030204" pitchFamily="18" charset="0"/>
                          <a:sym typeface="Wingdings" panose="05000000000000000000" pitchFamily="2" charset="2"/>
                        </a:rPr>
                        <m:t>=</m:t>
                      </m:r>
                      <m:f>
                        <m:fPr>
                          <m:ctrlPr>
                            <a:rPr lang="en-US" sz="1500" b="0" i="1" smtClean="0">
                              <a:latin typeface="Cambria Math" panose="02040503050406030204" pitchFamily="18" charset="0"/>
                              <a:sym typeface="Wingdings" panose="05000000000000000000" pitchFamily="2" charset="2"/>
                            </a:rPr>
                          </m:ctrlPr>
                        </m:fPr>
                        <m:num>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𝑁</m:t>
                              </m:r>
                            </m:e>
                            <m:sub>
                              <m:r>
                                <a:rPr lang="en-US" sz="1500" b="0" i="1" smtClean="0">
                                  <a:latin typeface="Cambria Math" panose="02040503050406030204" pitchFamily="18" charset="0"/>
                                  <a:sym typeface="Wingdings" panose="05000000000000000000" pitchFamily="2" charset="2"/>
                                </a:rPr>
                                <m:t>𝐴</m:t>
                              </m:r>
                            </m:sub>
                          </m:sSub>
                          <m:d>
                            <m:dPr>
                              <m:ctrlPr>
                                <a:rPr lang="en-US" sz="1500" b="0" i="1" smtClean="0">
                                  <a:latin typeface="Cambria Math" panose="02040503050406030204" pitchFamily="18" charset="0"/>
                                  <a:sym typeface="Wingdings" panose="05000000000000000000" pitchFamily="2" charset="2"/>
                                </a:rPr>
                              </m:ctrlPr>
                            </m:dPr>
                            <m:e>
                              <m:r>
                                <a:rPr lang="en-US" sz="1500" b="0" i="1" smtClean="0">
                                  <a:latin typeface="Cambria Math" panose="02040503050406030204" pitchFamily="18" charset="0"/>
                                  <a:sym typeface="Wingdings" panose="05000000000000000000" pitchFamily="2" charset="2"/>
                                </a:rPr>
                                <m:t>0</m:t>
                              </m:r>
                            </m:e>
                          </m:d>
                        </m:num>
                        <m:den>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𝜆</m:t>
                              </m:r>
                            </m:e>
                            <m:sub>
                              <m:r>
                                <a:rPr lang="en-US" sz="1500" b="0" i="1" smtClean="0">
                                  <a:latin typeface="Cambria Math" panose="02040503050406030204" pitchFamily="18" charset="0"/>
                                  <a:sym typeface="Wingdings" panose="05000000000000000000" pitchFamily="2" charset="2"/>
                                </a:rPr>
                                <m:t>𝑛</m:t>
                              </m:r>
                            </m:sub>
                          </m:sSub>
                        </m:den>
                      </m:f>
                      <m:nary>
                        <m:naryPr>
                          <m:chr m:val="∑"/>
                          <m:ctrlPr>
                            <a:rPr lang="en-US" sz="1500" b="0" i="1" smtClean="0">
                              <a:latin typeface="Cambria Math" panose="02040503050406030204" pitchFamily="18" charset="0"/>
                              <a:sym typeface="Wingdings" panose="05000000000000000000" pitchFamily="2" charset="2"/>
                            </a:rPr>
                          </m:ctrlPr>
                        </m:naryPr>
                        <m:sub>
                          <m:r>
                            <m:rPr>
                              <m:brk m:alnAt="23"/>
                            </m:rPr>
                            <a:rPr lang="en-US" sz="1500" b="0" i="1" smtClean="0">
                              <a:latin typeface="Cambria Math" panose="02040503050406030204" pitchFamily="18" charset="0"/>
                              <a:sym typeface="Wingdings" panose="05000000000000000000" pitchFamily="2" charset="2"/>
                            </a:rPr>
                            <m:t>𝑖</m:t>
                          </m:r>
                          <m:r>
                            <a:rPr lang="en-US" sz="1500" b="0" i="1" smtClean="0">
                              <a:latin typeface="Cambria Math" panose="02040503050406030204" pitchFamily="18" charset="0"/>
                              <a:sym typeface="Wingdings" panose="05000000000000000000" pitchFamily="2" charset="2"/>
                            </a:rPr>
                            <m:t>=</m:t>
                          </m:r>
                          <m:r>
                            <a:rPr lang="en-US" sz="1500" b="0" i="1" smtClean="0">
                              <a:latin typeface="Cambria Math" panose="02040503050406030204" pitchFamily="18" charset="0"/>
                              <a:sym typeface="Wingdings" panose="05000000000000000000" pitchFamily="2" charset="2"/>
                            </a:rPr>
                            <m:t>𝐴</m:t>
                          </m:r>
                        </m:sub>
                        <m:sup>
                          <m:r>
                            <a:rPr lang="en-US" sz="1500" b="0" i="1" smtClean="0">
                              <a:latin typeface="Cambria Math" panose="02040503050406030204" pitchFamily="18" charset="0"/>
                              <a:sym typeface="Wingdings" panose="05000000000000000000" pitchFamily="2" charset="2"/>
                            </a:rPr>
                            <m:t>𝑛</m:t>
                          </m:r>
                        </m:sup>
                        <m:e>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𝜆</m:t>
                              </m:r>
                            </m:e>
                            <m:sub>
                              <m:r>
                                <a:rPr lang="en-US" sz="1500" b="0" i="1" smtClean="0">
                                  <a:latin typeface="Cambria Math" panose="02040503050406030204" pitchFamily="18" charset="0"/>
                                  <a:sym typeface="Wingdings" panose="05000000000000000000" pitchFamily="2" charset="2"/>
                                </a:rPr>
                                <m:t>𝑖</m:t>
                              </m:r>
                            </m:sub>
                          </m:sSub>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𝛼</m:t>
                              </m:r>
                            </m:e>
                            <m:sub>
                              <m:r>
                                <a:rPr lang="en-US" sz="1500" b="0" i="1" smtClean="0">
                                  <a:latin typeface="Cambria Math" panose="02040503050406030204" pitchFamily="18" charset="0"/>
                                  <a:sym typeface="Wingdings" panose="05000000000000000000" pitchFamily="2" charset="2"/>
                                </a:rPr>
                                <m:t>𝑖</m:t>
                              </m:r>
                            </m:sub>
                          </m:sSub>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𝑒</m:t>
                              </m:r>
                            </m:e>
                            <m:sup>
                              <m:r>
                                <a:rPr lang="en-US" sz="1500" b="0" i="1" smtClean="0">
                                  <a:latin typeface="Cambria Math" panose="02040503050406030204" pitchFamily="18" charset="0"/>
                                  <a:sym typeface="Wingdings" panose="05000000000000000000" pitchFamily="2" charset="2"/>
                                </a:rPr>
                                <m:t>−</m:t>
                              </m:r>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𝜆</m:t>
                                  </m:r>
                                </m:e>
                                <m:sub>
                                  <m:r>
                                    <a:rPr lang="en-US" sz="1500" b="0" i="1" smtClean="0">
                                      <a:latin typeface="Cambria Math" panose="02040503050406030204" pitchFamily="18" charset="0"/>
                                      <a:sym typeface="Wingdings" panose="05000000000000000000" pitchFamily="2" charset="2"/>
                                    </a:rPr>
                                    <m:t>𝑖</m:t>
                                  </m:r>
                                </m:sub>
                              </m:sSub>
                              <m:r>
                                <a:rPr lang="en-US" sz="1500" b="0" i="1" smtClean="0">
                                  <a:latin typeface="Cambria Math" panose="02040503050406030204" pitchFamily="18" charset="0"/>
                                  <a:sym typeface="Wingdings" panose="05000000000000000000" pitchFamily="2" charset="2"/>
                                </a:rPr>
                                <m:t>𝑡</m:t>
                              </m:r>
                            </m:sup>
                          </m:sSup>
                        </m:e>
                      </m:nary>
                      <m:r>
                        <a:rPr lang="en-US" sz="1500" b="0" i="0" smtClean="0">
                          <a:latin typeface="Cambria Math" panose="02040503050406030204" pitchFamily="18" charset="0"/>
                          <a:sym typeface="Wingdings" panose="05000000000000000000" pitchFamily="2" charset="2"/>
                        </a:rPr>
                        <m:t>;</m:t>
                      </m:r>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𝛼</m:t>
                          </m:r>
                        </m:e>
                        <m:sub>
                          <m:r>
                            <a:rPr lang="en-US" sz="1500" b="0" i="1" smtClean="0">
                              <a:latin typeface="Cambria Math" panose="02040503050406030204" pitchFamily="18" charset="0"/>
                              <a:sym typeface="Wingdings" panose="05000000000000000000" pitchFamily="2" charset="2"/>
                            </a:rPr>
                            <m:t>𝑖</m:t>
                          </m:r>
                        </m:sub>
                      </m:sSub>
                      <m:r>
                        <a:rPr lang="en-US" sz="1500" b="0" i="1" smtClean="0">
                          <a:latin typeface="Cambria Math" panose="02040503050406030204" pitchFamily="18" charset="0"/>
                          <a:sym typeface="Wingdings" panose="05000000000000000000" pitchFamily="2" charset="2"/>
                        </a:rPr>
                        <m:t>=</m:t>
                      </m:r>
                      <m:nary>
                        <m:naryPr>
                          <m:chr m:val="∏"/>
                          <m:ctrlPr>
                            <a:rPr lang="en-US" sz="1500" b="0" i="1" smtClean="0">
                              <a:latin typeface="Cambria Math" panose="02040503050406030204" pitchFamily="18" charset="0"/>
                              <a:sym typeface="Wingdings" panose="05000000000000000000" pitchFamily="2" charset="2"/>
                            </a:rPr>
                          </m:ctrlPr>
                        </m:naryPr>
                        <m:sub>
                          <m:eqArr>
                            <m:eqArrPr>
                              <m:ctrlPr>
                                <a:rPr lang="en-US" sz="1500" b="0" i="1" smtClean="0">
                                  <a:latin typeface="Cambria Math" panose="02040503050406030204" pitchFamily="18" charset="0"/>
                                  <a:sym typeface="Wingdings" panose="05000000000000000000" pitchFamily="2" charset="2"/>
                                </a:rPr>
                              </m:ctrlPr>
                            </m:eqArrPr>
                            <m:e>
                              <m:r>
                                <m:rPr>
                                  <m:brk m:alnAt="23"/>
                                </m:rPr>
                                <a:rPr lang="en-US" sz="1500" b="0" i="1" smtClean="0">
                                  <a:latin typeface="Cambria Math" panose="02040503050406030204" pitchFamily="18" charset="0"/>
                                  <a:sym typeface="Wingdings" panose="05000000000000000000" pitchFamily="2" charset="2"/>
                                </a:rPr>
                                <m:t>𝑗</m:t>
                              </m:r>
                              <m:r>
                                <a:rPr lang="en-US" sz="1500" b="0" i="1" smtClean="0">
                                  <a:latin typeface="Cambria Math" panose="02040503050406030204" pitchFamily="18" charset="0"/>
                                  <a:sym typeface="Wingdings" panose="05000000000000000000" pitchFamily="2" charset="2"/>
                                </a:rPr>
                                <m:t>=</m:t>
                              </m:r>
                              <m:r>
                                <a:rPr lang="en-US" sz="1500" b="0" i="1" smtClean="0">
                                  <a:latin typeface="Cambria Math" panose="02040503050406030204" pitchFamily="18" charset="0"/>
                                  <a:sym typeface="Wingdings" panose="05000000000000000000" pitchFamily="2" charset="2"/>
                                </a:rPr>
                                <m:t>𝐴</m:t>
                              </m:r>
                            </m:e>
                            <m:e>
                              <m:r>
                                <a:rPr lang="en-US" sz="1500" b="0" i="1" smtClean="0">
                                  <a:latin typeface="Cambria Math" panose="02040503050406030204" pitchFamily="18" charset="0"/>
                                  <a:sym typeface="Wingdings" panose="05000000000000000000" pitchFamily="2" charset="2"/>
                                </a:rPr>
                                <m:t>𝑗</m:t>
                              </m:r>
                              <m:r>
                                <a:rPr lang="en-US" sz="1500" b="0" i="1" smtClean="0">
                                  <a:latin typeface="Cambria Math" panose="02040503050406030204" pitchFamily="18" charset="0"/>
                                  <a:sym typeface="Wingdings" panose="05000000000000000000" pitchFamily="2" charset="2"/>
                                </a:rPr>
                                <m:t> ≠</m:t>
                              </m:r>
                              <m:r>
                                <a:rPr lang="en-US" sz="1500" b="0" i="1" smtClean="0">
                                  <a:latin typeface="Cambria Math" panose="02040503050406030204" pitchFamily="18" charset="0"/>
                                  <a:ea typeface="Cambria Math" panose="02040503050406030204" pitchFamily="18" charset="0"/>
                                  <a:sym typeface="Wingdings" panose="05000000000000000000" pitchFamily="2" charset="2"/>
                                </a:rPr>
                                <m:t>𝑖</m:t>
                              </m:r>
                            </m:e>
                          </m:eqArr>
                        </m:sub>
                        <m:sup>
                          <m:r>
                            <a:rPr lang="en-US" sz="1500" b="0" i="1" smtClean="0">
                              <a:latin typeface="Cambria Math" panose="02040503050406030204" pitchFamily="18" charset="0"/>
                              <a:sym typeface="Wingdings" panose="05000000000000000000" pitchFamily="2" charset="2"/>
                            </a:rPr>
                            <m:t>𝑛</m:t>
                          </m:r>
                        </m:sup>
                        <m:e>
                          <m:f>
                            <m:fPr>
                              <m:ctrlPr>
                                <a:rPr lang="en-US" sz="1500" b="0" i="1" smtClean="0">
                                  <a:latin typeface="Cambria Math" panose="02040503050406030204" pitchFamily="18" charset="0"/>
                                  <a:sym typeface="Wingdings" panose="05000000000000000000" pitchFamily="2" charset="2"/>
                                </a:rPr>
                              </m:ctrlPr>
                            </m:fPr>
                            <m:num>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𝜆</m:t>
                                  </m:r>
                                </m:e>
                                <m:sub>
                                  <m:r>
                                    <a:rPr lang="en-US" sz="1500" b="0" i="1" smtClean="0">
                                      <a:latin typeface="Cambria Math" panose="02040503050406030204" pitchFamily="18" charset="0"/>
                                      <a:sym typeface="Wingdings" panose="05000000000000000000" pitchFamily="2" charset="2"/>
                                    </a:rPr>
                                    <m:t>𝑗</m:t>
                                  </m:r>
                                </m:sub>
                              </m:sSub>
                            </m:num>
                            <m:den>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𝜆</m:t>
                                  </m:r>
                                </m:e>
                                <m:sub>
                                  <m:r>
                                    <a:rPr lang="en-US" sz="1500" b="0" i="1" smtClean="0">
                                      <a:latin typeface="Cambria Math" panose="02040503050406030204" pitchFamily="18" charset="0"/>
                                      <a:sym typeface="Wingdings" panose="05000000000000000000" pitchFamily="2" charset="2"/>
                                    </a:rPr>
                                    <m:t>𝑗</m:t>
                                  </m:r>
                                </m:sub>
                              </m:sSub>
                              <m:r>
                                <a:rPr lang="en-US" sz="1500" b="0" i="1" smtClean="0">
                                  <a:latin typeface="Cambria Math" panose="02040503050406030204" pitchFamily="18" charset="0"/>
                                  <a:sym typeface="Wingdings" panose="05000000000000000000" pitchFamily="2" charset="2"/>
                                </a:rPr>
                                <m:t>−</m:t>
                              </m:r>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𝜆</m:t>
                                  </m:r>
                                </m:e>
                                <m:sub>
                                  <m:r>
                                    <a:rPr lang="en-US" sz="1500" b="0" i="1" smtClean="0">
                                      <a:latin typeface="Cambria Math" panose="02040503050406030204" pitchFamily="18" charset="0"/>
                                      <a:sym typeface="Wingdings" panose="05000000000000000000" pitchFamily="2" charset="2"/>
                                    </a:rPr>
                                    <m:t>𝑖</m:t>
                                  </m:r>
                                </m:sub>
                              </m:sSub>
                            </m:den>
                          </m:f>
                        </m:e>
                      </m:nary>
                    </m:oMath>
                  </m:oMathPara>
                </a14:m>
                <a:endParaRPr lang="en-US" sz="1500" dirty="0">
                  <a:sym typeface="Wingdings" panose="05000000000000000000" pitchFamily="2" charset="2"/>
                </a:endParaRPr>
              </a:p>
              <a:p>
                <a:pPr>
                  <a:lnSpc>
                    <a:spcPct val="90000"/>
                  </a:lnSpc>
                </a:pPr>
                <a:r>
                  <a:rPr lang="en-US" sz="1500" b="1" dirty="0">
                    <a:sym typeface="Wingdings" panose="05000000000000000000" pitchFamily="2" charset="2"/>
                  </a:rPr>
                  <a:t>Matrix Exponential: </a:t>
                </a:r>
                <a:r>
                  <a:rPr lang="en-US" sz="1500" dirty="0">
                    <a:sym typeface="Wingdings" panose="05000000000000000000" pitchFamily="2" charset="2"/>
                  </a:rPr>
                  <a:t>As we can see, if two nuclides in a decay chain have similar decay constant, the formula above can become unstable. For such cases, other methods – numerical integration/time stepping and matrix exponentials may be used. </a:t>
                </a:r>
              </a:p>
              <a:p>
                <a:pPr>
                  <a:lnSpc>
                    <a:spcPct val="90000"/>
                  </a:lnSpc>
                </a:pPr>
                <a:r>
                  <a:rPr lang="en-US" sz="1500" dirty="0">
                    <a:sym typeface="Wingdings" panose="05000000000000000000" pitchFamily="2" charset="2"/>
                  </a:rPr>
                  <a:t>In order to go any further, we must realize that Bateman equation is a system of linear ODE’s. Therefore, we may write Bateman equation as a matrix equation:</a:t>
                </a:r>
              </a:p>
              <a:p>
                <a:pPr marL="0" indent="0">
                  <a:lnSpc>
                    <a:spcPct val="90000"/>
                  </a:lnSpc>
                  <a:buNone/>
                </a:pPr>
                <a14:m>
                  <m:oMathPara xmlns:m="http://schemas.openxmlformats.org/officeDocument/2006/math">
                    <m:oMathParaPr>
                      <m:jc m:val="centerGroup"/>
                    </m:oMathParaPr>
                    <m:oMath xmlns:m="http://schemas.openxmlformats.org/officeDocument/2006/math">
                      <m:f>
                        <m:fPr>
                          <m:ctrlPr>
                            <a:rPr lang="en-US" sz="1500" i="1" smtClean="0">
                              <a:latin typeface="Cambria Math" panose="02040503050406030204" pitchFamily="18" charset="0"/>
                              <a:sym typeface="Wingdings" panose="05000000000000000000" pitchFamily="2" charset="2"/>
                            </a:rPr>
                          </m:ctrlPr>
                        </m:fPr>
                        <m:num>
                          <m:r>
                            <a:rPr lang="en-US" sz="1500" i="1" smtClean="0">
                              <a:latin typeface="Cambria Math" panose="02040503050406030204" pitchFamily="18" charset="0"/>
                              <a:sym typeface="Wingdings" panose="05000000000000000000" pitchFamily="2" charset="2"/>
                            </a:rPr>
                            <m:t>𝑑</m:t>
                          </m:r>
                        </m:num>
                        <m:den>
                          <m:r>
                            <a:rPr lang="en-US" sz="1500" i="1" smtClean="0">
                              <a:latin typeface="Cambria Math" panose="02040503050406030204" pitchFamily="18" charset="0"/>
                              <a:sym typeface="Wingdings" panose="05000000000000000000" pitchFamily="2" charset="2"/>
                            </a:rPr>
                            <m:t>𝑑</m:t>
                          </m:r>
                          <m:r>
                            <a:rPr lang="en-US" sz="1500" b="0" i="1" smtClean="0">
                              <a:latin typeface="Cambria Math" panose="02040503050406030204" pitchFamily="18" charset="0"/>
                              <a:sym typeface="Wingdings" panose="05000000000000000000" pitchFamily="2" charset="2"/>
                            </a:rPr>
                            <m:t>𝑡</m:t>
                          </m:r>
                        </m:den>
                      </m:f>
                      <m:acc>
                        <m:accPr>
                          <m:chr m:val="̅"/>
                          <m:ctrlPr>
                            <a:rPr lang="en-US" sz="1500" b="0" i="1" smtClean="0">
                              <a:latin typeface="Cambria Math" panose="02040503050406030204" pitchFamily="18" charset="0"/>
                              <a:sym typeface="Wingdings" panose="05000000000000000000" pitchFamily="2" charset="2"/>
                            </a:rPr>
                          </m:ctrlPr>
                        </m:accPr>
                        <m:e>
                          <m:r>
                            <a:rPr lang="en-US" sz="1500" b="0" i="1" smtClean="0">
                              <a:latin typeface="Cambria Math" panose="02040503050406030204" pitchFamily="18" charset="0"/>
                              <a:sym typeface="Wingdings" panose="05000000000000000000" pitchFamily="2" charset="2"/>
                            </a:rPr>
                            <m:t>𝑁</m:t>
                          </m:r>
                        </m:e>
                      </m:acc>
                      <m:d>
                        <m:dPr>
                          <m:ctrlPr>
                            <a:rPr lang="en-US" sz="1500" b="0" i="1" smtClean="0">
                              <a:latin typeface="Cambria Math" panose="02040503050406030204" pitchFamily="18" charset="0"/>
                              <a:sym typeface="Wingdings" panose="05000000000000000000" pitchFamily="2" charset="2"/>
                            </a:rPr>
                          </m:ctrlPr>
                        </m:dPr>
                        <m:e>
                          <m:r>
                            <a:rPr lang="en-US" sz="1500" b="0" i="1" smtClean="0">
                              <a:latin typeface="Cambria Math" panose="02040503050406030204" pitchFamily="18" charset="0"/>
                              <a:sym typeface="Wingdings" panose="05000000000000000000" pitchFamily="2" charset="2"/>
                            </a:rPr>
                            <m:t>𝑡</m:t>
                          </m:r>
                        </m:e>
                      </m:d>
                      <m:r>
                        <a:rPr lang="en-US" sz="1500" b="0" i="1" smtClean="0">
                          <a:latin typeface="Cambria Math" panose="02040503050406030204" pitchFamily="18" charset="0"/>
                          <a:sym typeface="Wingdings" panose="05000000000000000000" pitchFamily="2" charset="2"/>
                        </a:rPr>
                        <m:t>=</m:t>
                      </m:r>
                      <m:r>
                        <a:rPr lang="en-US" sz="1500" b="0" i="1" smtClean="0">
                          <a:latin typeface="Cambria Math" panose="02040503050406030204" pitchFamily="18" charset="0"/>
                          <a:sym typeface="Wingdings" panose="05000000000000000000" pitchFamily="2" charset="2"/>
                        </a:rPr>
                        <m:t>𝐿</m:t>
                      </m:r>
                      <m:acc>
                        <m:accPr>
                          <m:chr m:val="̅"/>
                          <m:ctrlPr>
                            <a:rPr lang="en-US" sz="1500" i="1">
                              <a:latin typeface="Cambria Math" panose="02040503050406030204" pitchFamily="18" charset="0"/>
                              <a:sym typeface="Wingdings" panose="05000000000000000000" pitchFamily="2" charset="2"/>
                            </a:rPr>
                          </m:ctrlPr>
                        </m:accPr>
                        <m:e>
                          <m:r>
                            <a:rPr lang="en-US" sz="1500" i="1">
                              <a:latin typeface="Cambria Math" panose="02040503050406030204" pitchFamily="18" charset="0"/>
                              <a:sym typeface="Wingdings" panose="05000000000000000000" pitchFamily="2" charset="2"/>
                            </a:rPr>
                            <m:t>𝑁</m:t>
                          </m:r>
                        </m:e>
                      </m:acc>
                      <m:d>
                        <m:dPr>
                          <m:ctrlPr>
                            <a:rPr lang="en-US" sz="1500" i="1">
                              <a:latin typeface="Cambria Math" panose="02040503050406030204" pitchFamily="18" charset="0"/>
                              <a:sym typeface="Wingdings" panose="05000000000000000000" pitchFamily="2" charset="2"/>
                            </a:rPr>
                          </m:ctrlPr>
                        </m:dPr>
                        <m:e>
                          <m:r>
                            <a:rPr lang="en-US" sz="1500" i="1">
                              <a:latin typeface="Cambria Math" panose="02040503050406030204" pitchFamily="18" charset="0"/>
                              <a:sym typeface="Wingdings" panose="05000000000000000000" pitchFamily="2" charset="2"/>
                            </a:rPr>
                            <m:t>𝑡</m:t>
                          </m:r>
                        </m:e>
                      </m:d>
                    </m:oMath>
                  </m:oMathPara>
                </a14:m>
                <a:endParaRPr lang="en-US" sz="1500" dirty="0">
                  <a:sym typeface="Wingdings" panose="05000000000000000000" pitchFamily="2" charset="2"/>
                </a:endParaRPr>
              </a:p>
              <a:p>
                <a:pPr marL="0" indent="0">
                  <a:lnSpc>
                    <a:spcPct val="90000"/>
                  </a:lnSpc>
                  <a:buNone/>
                </a:pPr>
                <a:r>
                  <a:rPr lang="en-US" sz="1500" dirty="0">
                    <a:sym typeface="Wingdings" panose="05000000000000000000" pitchFamily="2" charset="2"/>
                  </a:rPr>
                  <a:t>Where, </a:t>
                </a:r>
              </a:p>
              <a:p>
                <a:pPr marL="0" indent="0">
                  <a:lnSpc>
                    <a:spcPct val="90000"/>
                  </a:lnSpc>
                  <a:buNone/>
                </a:pPr>
                <a14:m>
                  <m:oMathPara xmlns:m="http://schemas.openxmlformats.org/officeDocument/2006/math">
                    <m:oMathParaPr>
                      <m:jc m:val="centerGroup"/>
                    </m:oMathParaPr>
                    <m:oMath xmlns:m="http://schemas.openxmlformats.org/officeDocument/2006/math">
                      <m:acc>
                        <m:accPr>
                          <m:chr m:val="̅"/>
                          <m:ctrlPr>
                            <a:rPr lang="en-US" sz="1500" i="1">
                              <a:latin typeface="Cambria Math" panose="02040503050406030204" pitchFamily="18" charset="0"/>
                              <a:sym typeface="Wingdings" panose="05000000000000000000" pitchFamily="2" charset="2"/>
                            </a:rPr>
                          </m:ctrlPr>
                        </m:accPr>
                        <m:e>
                          <m:r>
                            <a:rPr lang="en-US" sz="1500" i="1">
                              <a:latin typeface="Cambria Math" panose="02040503050406030204" pitchFamily="18" charset="0"/>
                              <a:sym typeface="Wingdings" panose="05000000000000000000" pitchFamily="2" charset="2"/>
                            </a:rPr>
                            <m:t>𝑁</m:t>
                          </m:r>
                        </m:e>
                      </m:acc>
                      <m:d>
                        <m:dPr>
                          <m:ctrlPr>
                            <a:rPr lang="en-US" sz="1500" i="1">
                              <a:latin typeface="Cambria Math" panose="02040503050406030204" pitchFamily="18" charset="0"/>
                              <a:sym typeface="Wingdings" panose="05000000000000000000" pitchFamily="2" charset="2"/>
                            </a:rPr>
                          </m:ctrlPr>
                        </m:dPr>
                        <m:e>
                          <m:r>
                            <a:rPr lang="en-US" sz="1500" i="1">
                              <a:latin typeface="Cambria Math" panose="02040503050406030204" pitchFamily="18" charset="0"/>
                              <a:sym typeface="Wingdings" panose="05000000000000000000" pitchFamily="2" charset="2"/>
                            </a:rPr>
                            <m:t>𝑡</m:t>
                          </m:r>
                        </m:e>
                      </m:d>
                      <m:r>
                        <a:rPr lang="en-US" sz="1500" b="0" i="1" smtClean="0">
                          <a:latin typeface="Cambria Math" panose="02040503050406030204" pitchFamily="18" charset="0"/>
                          <a:sym typeface="Wingdings" panose="05000000000000000000" pitchFamily="2" charset="2"/>
                        </a:rPr>
                        <m:t>=</m:t>
                      </m:r>
                      <m:d>
                        <m:dPr>
                          <m:begChr m:val="["/>
                          <m:endChr m:val="]"/>
                          <m:ctrlPr>
                            <a:rPr lang="en-US" sz="1500" b="0" i="1" smtClean="0">
                              <a:latin typeface="Cambria Math" panose="02040503050406030204" pitchFamily="18" charset="0"/>
                              <a:sym typeface="Wingdings" panose="05000000000000000000" pitchFamily="2" charset="2"/>
                            </a:rPr>
                          </m:ctrlPr>
                        </m:dPr>
                        <m:e>
                          <m:m>
                            <m:mPr>
                              <m:mcs>
                                <m:mc>
                                  <m:mcPr>
                                    <m:count m:val="1"/>
                                    <m:mcJc m:val="center"/>
                                  </m:mcPr>
                                </m:mc>
                              </m:mcs>
                              <m:ctrlPr>
                                <a:rPr lang="en-US" sz="1500" i="1">
                                  <a:latin typeface="Cambria Math" panose="02040503050406030204" pitchFamily="18" charset="0"/>
                                  <a:sym typeface="Wingdings" panose="05000000000000000000" pitchFamily="2" charset="2"/>
                                </a:rPr>
                              </m:ctrlPr>
                            </m:mPr>
                            <m:mr>
                              <m:e>
                                <m:sSub>
                                  <m:sSubPr>
                                    <m:ctrlPr>
                                      <a:rPr lang="en-US" sz="1500" i="1">
                                        <a:latin typeface="Cambria Math" panose="02040503050406030204" pitchFamily="18" charset="0"/>
                                        <a:sym typeface="Wingdings" panose="05000000000000000000" pitchFamily="2" charset="2"/>
                                      </a:rPr>
                                    </m:ctrlPr>
                                  </m:sSubPr>
                                  <m:e>
                                    <m:r>
                                      <m:rPr>
                                        <m:brk m:alnAt="7"/>
                                      </m:rPr>
                                      <a:rPr lang="en-US" sz="1500" i="1">
                                        <a:latin typeface="Cambria Math" panose="02040503050406030204" pitchFamily="18" charset="0"/>
                                        <a:sym typeface="Wingdings" panose="05000000000000000000" pitchFamily="2" charset="2"/>
                                      </a:rPr>
                                      <m:t>𝑁</m:t>
                                    </m:r>
                                  </m:e>
                                  <m:sub>
                                    <m:r>
                                      <m:rPr>
                                        <m:brk m:alnAt="7"/>
                                      </m:rPr>
                                      <a:rPr lang="en-US" sz="1500" i="1">
                                        <a:latin typeface="Cambria Math" panose="02040503050406030204" pitchFamily="18" charset="0"/>
                                        <a:sym typeface="Wingdings" panose="05000000000000000000" pitchFamily="2" charset="2"/>
                                      </a:rPr>
                                      <m:t>𝐴</m:t>
                                    </m:r>
                                  </m:sub>
                                </m:sSub>
                                <m:r>
                                  <m:rPr>
                                    <m:brk m:alnAt="7"/>
                                  </m:rPr>
                                  <a:rPr lang="en-US" sz="1500" i="1">
                                    <a:latin typeface="Cambria Math" panose="02040503050406030204" pitchFamily="18" charset="0"/>
                                    <a:sym typeface="Wingdings" panose="05000000000000000000" pitchFamily="2" charset="2"/>
                                  </a:rPr>
                                  <m:t>(</m:t>
                                </m:r>
                                <m:r>
                                  <a:rPr lang="en-US" sz="1500" i="1">
                                    <a:latin typeface="Cambria Math" panose="02040503050406030204" pitchFamily="18" charset="0"/>
                                    <a:sym typeface="Wingdings" panose="05000000000000000000" pitchFamily="2" charset="2"/>
                                  </a:rPr>
                                  <m:t>𝑡</m:t>
                                </m:r>
                                <m:r>
                                  <a:rPr lang="en-US" sz="1500" i="1">
                                    <a:latin typeface="Cambria Math" panose="02040503050406030204" pitchFamily="18" charset="0"/>
                                    <a:sym typeface="Wingdings" panose="05000000000000000000" pitchFamily="2" charset="2"/>
                                  </a:rPr>
                                  <m:t>)</m:t>
                                </m:r>
                              </m:e>
                            </m:mr>
                            <m:mr>
                              <m:e>
                                <m:sSub>
                                  <m:sSubPr>
                                    <m:ctrlPr>
                                      <a:rPr lang="en-US" sz="1500" i="1">
                                        <a:latin typeface="Cambria Math" panose="02040503050406030204" pitchFamily="18" charset="0"/>
                                        <a:sym typeface="Wingdings" panose="05000000000000000000" pitchFamily="2" charset="2"/>
                                      </a:rPr>
                                    </m:ctrlPr>
                                  </m:sSubPr>
                                  <m:e>
                                    <m:r>
                                      <m:rPr>
                                        <m:brk m:alnAt="7"/>
                                      </m:rPr>
                                      <a:rPr lang="en-US" sz="1500" i="1">
                                        <a:latin typeface="Cambria Math" panose="02040503050406030204" pitchFamily="18" charset="0"/>
                                        <a:sym typeface="Wingdings" panose="05000000000000000000" pitchFamily="2" charset="2"/>
                                      </a:rPr>
                                      <m:t>𝑁</m:t>
                                    </m:r>
                                  </m:e>
                                  <m:sub>
                                    <m:r>
                                      <a:rPr lang="en-US" sz="1500" i="1">
                                        <a:latin typeface="Cambria Math" panose="02040503050406030204" pitchFamily="18" charset="0"/>
                                        <a:sym typeface="Wingdings" panose="05000000000000000000" pitchFamily="2" charset="2"/>
                                      </a:rPr>
                                      <m:t>𝐵</m:t>
                                    </m:r>
                                  </m:sub>
                                </m:sSub>
                                <m:r>
                                  <m:rPr>
                                    <m:brk m:alnAt="7"/>
                                  </m:rPr>
                                  <a:rPr lang="en-US" sz="1500" i="1">
                                    <a:latin typeface="Cambria Math" panose="02040503050406030204" pitchFamily="18" charset="0"/>
                                    <a:sym typeface="Wingdings" panose="05000000000000000000" pitchFamily="2" charset="2"/>
                                  </a:rPr>
                                  <m:t>(</m:t>
                                </m:r>
                                <m:r>
                                  <a:rPr lang="en-US" sz="1500" i="1">
                                    <a:latin typeface="Cambria Math" panose="02040503050406030204" pitchFamily="18" charset="0"/>
                                    <a:sym typeface="Wingdings" panose="05000000000000000000" pitchFamily="2" charset="2"/>
                                  </a:rPr>
                                  <m:t>𝑡</m:t>
                                </m:r>
                                <m:r>
                                  <a:rPr lang="en-US" sz="1500" i="1">
                                    <a:latin typeface="Cambria Math" panose="02040503050406030204" pitchFamily="18" charset="0"/>
                                    <a:sym typeface="Wingdings" panose="05000000000000000000" pitchFamily="2" charset="2"/>
                                  </a:rPr>
                                  <m:t>)</m:t>
                                </m:r>
                              </m:e>
                            </m:mr>
                            <m:mr>
                              <m:e>
                                <m:eqArr>
                                  <m:eqArrPr>
                                    <m:ctrlPr>
                                      <a:rPr lang="en-US" sz="1500" i="1">
                                        <a:latin typeface="Cambria Math" panose="02040503050406030204" pitchFamily="18" charset="0"/>
                                        <a:sym typeface="Wingdings" panose="05000000000000000000" pitchFamily="2" charset="2"/>
                                      </a:rPr>
                                    </m:ctrlPr>
                                  </m:eqArrPr>
                                  <m:e>
                                    <m:r>
                                      <a:rPr lang="en-US" sz="1500" i="1">
                                        <a:latin typeface="Cambria Math" panose="02040503050406030204" pitchFamily="18" charset="0"/>
                                        <a:sym typeface="Wingdings" panose="05000000000000000000" pitchFamily="2" charset="2"/>
                                      </a:rPr>
                                      <m:t>…</m:t>
                                    </m:r>
                                  </m:e>
                                  <m:e>
                                    <m:sSub>
                                      <m:sSubPr>
                                        <m:ctrlPr>
                                          <a:rPr lang="en-US" sz="1500" i="1">
                                            <a:latin typeface="Cambria Math" panose="02040503050406030204" pitchFamily="18" charset="0"/>
                                            <a:sym typeface="Wingdings" panose="05000000000000000000" pitchFamily="2" charset="2"/>
                                          </a:rPr>
                                        </m:ctrlPr>
                                      </m:sSubPr>
                                      <m:e>
                                        <m:r>
                                          <m:rPr>
                                            <m:brk m:alnAt="7"/>
                                          </m:rPr>
                                          <a:rPr lang="en-US" sz="1500" i="1">
                                            <a:latin typeface="Cambria Math" panose="02040503050406030204" pitchFamily="18" charset="0"/>
                                            <a:sym typeface="Wingdings" panose="05000000000000000000" pitchFamily="2" charset="2"/>
                                          </a:rPr>
                                          <m:t>𝑁</m:t>
                                        </m:r>
                                      </m:e>
                                      <m:sub>
                                        <m:r>
                                          <a:rPr lang="en-US" sz="1500" i="1">
                                            <a:latin typeface="Cambria Math" panose="02040503050406030204" pitchFamily="18" charset="0"/>
                                            <a:sym typeface="Wingdings" panose="05000000000000000000" pitchFamily="2" charset="2"/>
                                          </a:rPr>
                                          <m:t>𝐾</m:t>
                                        </m:r>
                                      </m:sub>
                                    </m:sSub>
                                    <m:r>
                                      <m:rPr>
                                        <m:brk m:alnAt="7"/>
                                      </m:rPr>
                                      <a:rPr lang="en-US" sz="1500" i="1">
                                        <a:latin typeface="Cambria Math" panose="02040503050406030204" pitchFamily="18" charset="0"/>
                                        <a:sym typeface="Wingdings" panose="05000000000000000000" pitchFamily="2" charset="2"/>
                                      </a:rPr>
                                      <m:t>(</m:t>
                                    </m:r>
                                    <m:r>
                                      <a:rPr lang="en-US" sz="1500" i="1">
                                        <a:latin typeface="Cambria Math" panose="02040503050406030204" pitchFamily="18" charset="0"/>
                                        <a:sym typeface="Wingdings" panose="05000000000000000000" pitchFamily="2" charset="2"/>
                                      </a:rPr>
                                      <m:t>𝑡</m:t>
                                    </m:r>
                                    <m:r>
                                      <a:rPr lang="en-US" sz="1500" i="1">
                                        <a:latin typeface="Cambria Math" panose="02040503050406030204" pitchFamily="18" charset="0"/>
                                        <a:sym typeface="Wingdings" panose="05000000000000000000" pitchFamily="2" charset="2"/>
                                      </a:rPr>
                                      <m:t>)</m:t>
                                    </m:r>
                                  </m:e>
                                </m:eqArr>
                              </m:e>
                            </m:mr>
                          </m:m>
                        </m:e>
                      </m:d>
                      <m:r>
                        <a:rPr lang="en-US" sz="1500" b="0" i="0" smtClean="0">
                          <a:latin typeface="Cambria Math" panose="02040503050406030204" pitchFamily="18" charset="0"/>
                          <a:sym typeface="Wingdings" panose="05000000000000000000" pitchFamily="2" charset="2"/>
                        </a:rPr>
                        <m:t>, </m:t>
                      </m:r>
                      <m:r>
                        <a:rPr lang="en-US" sz="1500" b="0" i="1" smtClean="0">
                          <a:latin typeface="Cambria Math" panose="02040503050406030204" pitchFamily="18" charset="0"/>
                          <a:sym typeface="Wingdings" panose="05000000000000000000" pitchFamily="2" charset="2"/>
                        </a:rPr>
                        <m:t> </m:t>
                      </m:r>
                      <m:r>
                        <a:rPr lang="en-US" sz="1500" b="0" i="1" smtClean="0">
                          <a:latin typeface="Cambria Math" panose="02040503050406030204" pitchFamily="18" charset="0"/>
                          <a:sym typeface="Wingdings" panose="05000000000000000000" pitchFamily="2" charset="2"/>
                        </a:rPr>
                        <m:t>𝐿</m:t>
                      </m:r>
                      <m:r>
                        <a:rPr lang="en-US" sz="1500" b="0" i="0" smtClean="0">
                          <a:latin typeface="Cambria Math" panose="02040503050406030204" pitchFamily="18" charset="0"/>
                          <a:sym typeface="Wingdings" panose="05000000000000000000" pitchFamily="2" charset="2"/>
                        </a:rPr>
                        <m:t>= </m:t>
                      </m:r>
                      <m:d>
                        <m:dPr>
                          <m:begChr m:val="["/>
                          <m:endChr m:val="]"/>
                          <m:ctrlPr>
                            <a:rPr lang="en-US" sz="1500" b="0" i="1" smtClean="0">
                              <a:latin typeface="Cambria Math" panose="02040503050406030204" pitchFamily="18" charset="0"/>
                              <a:sym typeface="Wingdings" panose="05000000000000000000" pitchFamily="2" charset="2"/>
                            </a:rPr>
                          </m:ctrlPr>
                        </m:dPr>
                        <m:e>
                          <m:m>
                            <m:mPr>
                              <m:mcs>
                                <m:mc>
                                  <m:mcPr>
                                    <m:count m:val="5"/>
                                    <m:mcJc m:val="center"/>
                                  </m:mcPr>
                                </m:mc>
                              </m:mcs>
                              <m:ctrlPr>
                                <a:rPr lang="en-US" sz="1500" b="0" i="1" smtClean="0">
                                  <a:latin typeface="Cambria Math" panose="02040503050406030204" pitchFamily="18" charset="0"/>
                                  <a:sym typeface="Wingdings" panose="05000000000000000000" pitchFamily="2" charset="2"/>
                                </a:rPr>
                              </m:ctrlPr>
                            </m:mPr>
                            <m:mr>
                              <m:e>
                                <m:r>
                                  <m:rPr>
                                    <m:brk m:alnAt="7"/>
                                  </m:rPr>
                                  <a:rPr lang="en-US" sz="1500" b="0" i="1" smtClean="0">
                                    <a:latin typeface="Cambria Math" panose="02040503050406030204" pitchFamily="18" charset="0"/>
                                    <a:sym typeface="Wingdings" panose="05000000000000000000" pitchFamily="2" charset="2"/>
                                  </a:rPr>
                                  <m:t>−</m:t>
                                </m:r>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𝜆</m:t>
                                    </m:r>
                                  </m:e>
                                  <m:sub>
                                    <m:r>
                                      <a:rPr lang="en-US" sz="1500" b="0" i="1" smtClean="0">
                                        <a:latin typeface="Cambria Math" panose="02040503050406030204" pitchFamily="18" charset="0"/>
                                        <a:sym typeface="Wingdings" panose="05000000000000000000" pitchFamily="2" charset="2"/>
                                      </a:rPr>
                                      <m:t>𝐴</m:t>
                                    </m:r>
                                  </m:sub>
                                </m:sSub>
                              </m:e>
                              <m:e>
                                <m:r>
                                  <a:rPr lang="en-US" sz="1500" b="0" i="1" smtClean="0">
                                    <a:latin typeface="Cambria Math" panose="02040503050406030204" pitchFamily="18" charset="0"/>
                                    <a:sym typeface="Wingdings" panose="05000000000000000000" pitchFamily="2" charset="2"/>
                                  </a:rPr>
                                  <m:t>0</m:t>
                                </m:r>
                              </m:e>
                              <m:e>
                                <m:r>
                                  <a:rPr lang="en-US" sz="1500" b="0" i="1" smtClean="0">
                                    <a:latin typeface="Cambria Math" panose="02040503050406030204" pitchFamily="18" charset="0"/>
                                    <a:sym typeface="Wingdings" panose="05000000000000000000" pitchFamily="2" charset="2"/>
                                  </a:rPr>
                                  <m:t>0</m:t>
                                </m:r>
                              </m:e>
                              <m:e>
                                <m:r>
                                  <a:rPr lang="en-US" sz="1500" i="1">
                                    <a:latin typeface="Cambria Math" panose="02040503050406030204" pitchFamily="18" charset="0"/>
                                    <a:sym typeface="Wingdings" panose="05000000000000000000" pitchFamily="2" charset="2"/>
                                  </a:rPr>
                                  <m:t>…</m:t>
                                </m:r>
                              </m:e>
                              <m:e>
                                <m:r>
                                  <a:rPr lang="en-US" sz="1500" b="0" i="1" smtClean="0">
                                    <a:latin typeface="Cambria Math" panose="02040503050406030204" pitchFamily="18" charset="0"/>
                                    <a:sym typeface="Wingdings" panose="05000000000000000000" pitchFamily="2" charset="2"/>
                                  </a:rPr>
                                  <m:t>0</m:t>
                                </m:r>
                              </m:e>
                            </m:mr>
                            <m:mr>
                              <m:e>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𝜆</m:t>
                                    </m:r>
                                  </m:e>
                                  <m:sub>
                                    <m:r>
                                      <a:rPr lang="en-US" sz="1500" b="0" i="1" smtClean="0">
                                        <a:latin typeface="Cambria Math" panose="02040503050406030204" pitchFamily="18" charset="0"/>
                                        <a:sym typeface="Wingdings" panose="05000000000000000000" pitchFamily="2" charset="2"/>
                                      </a:rPr>
                                      <m:t>𝐴</m:t>
                                    </m:r>
                                  </m:sub>
                                </m:sSub>
                              </m:e>
                              <m:e>
                                <m:r>
                                  <a:rPr lang="en-US" sz="1500" b="0" i="1" smtClean="0">
                                    <a:latin typeface="Cambria Math" panose="02040503050406030204" pitchFamily="18" charset="0"/>
                                    <a:sym typeface="Wingdings" panose="05000000000000000000" pitchFamily="2" charset="2"/>
                                  </a:rPr>
                                  <m:t>−</m:t>
                                </m:r>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𝜆</m:t>
                                    </m:r>
                                  </m:e>
                                  <m:sub>
                                    <m:r>
                                      <a:rPr lang="en-US" sz="1500" b="0" i="1" smtClean="0">
                                        <a:latin typeface="Cambria Math" panose="02040503050406030204" pitchFamily="18" charset="0"/>
                                        <a:sym typeface="Wingdings" panose="05000000000000000000" pitchFamily="2" charset="2"/>
                                      </a:rPr>
                                      <m:t>𝐵</m:t>
                                    </m:r>
                                  </m:sub>
                                </m:sSub>
                              </m:e>
                              <m:e>
                                <m:r>
                                  <a:rPr lang="en-US" sz="1500" b="0" i="1" smtClean="0">
                                    <a:latin typeface="Cambria Math" panose="02040503050406030204" pitchFamily="18" charset="0"/>
                                    <a:sym typeface="Wingdings" panose="05000000000000000000" pitchFamily="2" charset="2"/>
                                  </a:rPr>
                                  <m:t>0</m:t>
                                </m:r>
                              </m:e>
                              <m:e>
                                <m:r>
                                  <a:rPr lang="en-US" sz="1500" i="1">
                                    <a:latin typeface="Cambria Math" panose="02040503050406030204" pitchFamily="18" charset="0"/>
                                    <a:sym typeface="Wingdings" panose="05000000000000000000" pitchFamily="2" charset="2"/>
                                  </a:rPr>
                                  <m:t>⋱</m:t>
                                </m:r>
                              </m:e>
                              <m:e>
                                <m:r>
                                  <a:rPr lang="en-US" sz="1500" b="0" i="1" smtClean="0">
                                    <a:latin typeface="Cambria Math" panose="02040503050406030204" pitchFamily="18" charset="0"/>
                                    <a:sym typeface="Wingdings" panose="05000000000000000000" pitchFamily="2" charset="2"/>
                                  </a:rPr>
                                  <m:t>0</m:t>
                                </m:r>
                              </m:e>
                            </m:mr>
                            <m:mr>
                              <m:e>
                                <m:r>
                                  <a:rPr lang="en-US" sz="1500" b="0" i="1" smtClean="0">
                                    <a:latin typeface="Cambria Math" panose="02040503050406030204" pitchFamily="18" charset="0"/>
                                    <a:sym typeface="Wingdings" panose="05000000000000000000" pitchFamily="2" charset="2"/>
                                  </a:rPr>
                                  <m:t>0</m:t>
                                </m:r>
                              </m:e>
                              <m:e>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𝜆</m:t>
                                    </m:r>
                                  </m:e>
                                  <m:sub>
                                    <m:r>
                                      <a:rPr lang="en-US" sz="1500" b="0" i="1" smtClean="0">
                                        <a:latin typeface="Cambria Math" panose="02040503050406030204" pitchFamily="18" charset="0"/>
                                        <a:sym typeface="Wingdings" panose="05000000000000000000" pitchFamily="2" charset="2"/>
                                      </a:rPr>
                                      <m:t>𝐵</m:t>
                                    </m:r>
                                  </m:sub>
                                </m:sSub>
                              </m:e>
                              <m:e>
                                <m:r>
                                  <a:rPr lang="en-US" sz="1500" b="0" i="1" smtClean="0">
                                    <a:latin typeface="Cambria Math" panose="02040503050406030204" pitchFamily="18" charset="0"/>
                                    <a:sym typeface="Wingdings" panose="05000000000000000000" pitchFamily="2" charset="2"/>
                                  </a:rPr>
                                  <m:t>−</m:t>
                                </m:r>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𝜆</m:t>
                                    </m:r>
                                  </m:e>
                                  <m:sub>
                                    <m:r>
                                      <a:rPr lang="en-US" sz="1500" b="0" i="1" smtClean="0">
                                        <a:latin typeface="Cambria Math" panose="02040503050406030204" pitchFamily="18" charset="0"/>
                                        <a:sym typeface="Wingdings" panose="05000000000000000000" pitchFamily="2" charset="2"/>
                                      </a:rPr>
                                      <m:t>𝐶</m:t>
                                    </m:r>
                                  </m:sub>
                                </m:sSub>
                              </m:e>
                              <m:e>
                                <m:r>
                                  <a:rPr lang="en-US" sz="1500" i="1">
                                    <a:latin typeface="Cambria Math" panose="02040503050406030204" pitchFamily="18" charset="0"/>
                                    <a:sym typeface="Wingdings" panose="05000000000000000000" pitchFamily="2" charset="2"/>
                                  </a:rPr>
                                  <m:t>⋱</m:t>
                                </m:r>
                              </m:e>
                              <m:e>
                                <m:r>
                                  <a:rPr lang="en-US" sz="1500" b="0" i="1" smtClean="0">
                                    <a:latin typeface="Cambria Math" panose="02040503050406030204" pitchFamily="18" charset="0"/>
                                    <a:sym typeface="Wingdings" panose="05000000000000000000" pitchFamily="2" charset="2"/>
                                  </a:rPr>
                                  <m:t>0</m:t>
                                </m:r>
                              </m:e>
                            </m:mr>
                            <m:mr>
                              <m:e>
                                <m:r>
                                  <a:rPr lang="en-US" sz="1500" b="0" i="1" smtClean="0">
                                    <a:latin typeface="Cambria Math" panose="02040503050406030204" pitchFamily="18" charset="0"/>
                                    <a:sym typeface="Wingdings" panose="05000000000000000000" pitchFamily="2" charset="2"/>
                                  </a:rPr>
                                  <m:t>0</m:t>
                                </m:r>
                              </m:e>
                              <m:e>
                                <m:r>
                                  <a:rPr lang="en-US" sz="1500" i="1">
                                    <a:latin typeface="Cambria Math" panose="02040503050406030204" pitchFamily="18" charset="0"/>
                                    <a:sym typeface="Wingdings" panose="05000000000000000000" pitchFamily="2" charset="2"/>
                                  </a:rPr>
                                  <m:t>⋱</m:t>
                                </m:r>
                              </m:e>
                              <m:e>
                                <m:r>
                                  <a:rPr lang="en-US" sz="1500" b="0" i="1" smtClean="0">
                                    <a:latin typeface="Cambria Math" panose="02040503050406030204" pitchFamily="18" charset="0"/>
                                    <a:sym typeface="Wingdings" panose="05000000000000000000" pitchFamily="2" charset="2"/>
                                  </a:rPr>
                                  <m:t>⋱</m:t>
                                </m:r>
                              </m:e>
                              <m:e>
                                <m:r>
                                  <a:rPr lang="en-US" sz="1500" b="0" i="1" smtClean="0">
                                    <a:latin typeface="Cambria Math" panose="02040503050406030204" pitchFamily="18" charset="0"/>
                                    <a:sym typeface="Wingdings" panose="05000000000000000000" pitchFamily="2" charset="2"/>
                                  </a:rPr>
                                  <m:t>⋱</m:t>
                                </m:r>
                              </m:e>
                              <m:e>
                                <m:r>
                                  <a:rPr lang="en-US" sz="1500" b="0" i="1" smtClean="0">
                                    <a:latin typeface="Cambria Math" panose="02040503050406030204" pitchFamily="18" charset="0"/>
                                    <a:sym typeface="Wingdings" panose="05000000000000000000" pitchFamily="2" charset="2"/>
                                  </a:rPr>
                                  <m:t>⋮</m:t>
                                </m:r>
                              </m:e>
                            </m:mr>
                            <m:mr>
                              <m:e>
                                <m:r>
                                  <a:rPr lang="en-US" sz="1500" b="0" i="1" smtClean="0">
                                    <a:latin typeface="Cambria Math" panose="02040503050406030204" pitchFamily="18" charset="0"/>
                                    <a:sym typeface="Wingdings" panose="05000000000000000000" pitchFamily="2" charset="2"/>
                                  </a:rPr>
                                  <m:t>0</m:t>
                                </m:r>
                              </m:e>
                              <m:e>
                                <m:r>
                                  <a:rPr lang="en-US" sz="1500" b="0" i="1" smtClean="0">
                                    <a:latin typeface="Cambria Math" panose="02040503050406030204" pitchFamily="18" charset="0"/>
                                    <a:sym typeface="Wingdings" panose="05000000000000000000" pitchFamily="2" charset="2"/>
                                  </a:rPr>
                                  <m:t>0</m:t>
                                </m:r>
                              </m:e>
                              <m:e>
                                <m:r>
                                  <a:rPr lang="en-US" sz="1500" b="0" i="1" smtClean="0">
                                    <a:latin typeface="Cambria Math" panose="02040503050406030204" pitchFamily="18" charset="0"/>
                                    <a:sym typeface="Wingdings" panose="05000000000000000000" pitchFamily="2" charset="2"/>
                                  </a:rPr>
                                  <m:t>0</m:t>
                                </m:r>
                              </m:e>
                              <m:e>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𝜆</m:t>
                                    </m:r>
                                  </m:e>
                                  <m:sub>
                                    <m:r>
                                      <a:rPr lang="en-US" sz="1500" b="0" i="1" smtClean="0">
                                        <a:latin typeface="Cambria Math" panose="02040503050406030204" pitchFamily="18" charset="0"/>
                                        <a:sym typeface="Wingdings" panose="05000000000000000000" pitchFamily="2" charset="2"/>
                                      </a:rPr>
                                      <m:t>𝐾</m:t>
                                    </m:r>
                                    <m:r>
                                      <a:rPr lang="en-US" sz="1500" b="0" i="1" smtClean="0">
                                        <a:latin typeface="Cambria Math" panose="02040503050406030204" pitchFamily="18" charset="0"/>
                                        <a:sym typeface="Wingdings" panose="05000000000000000000" pitchFamily="2" charset="2"/>
                                      </a:rPr>
                                      <m:t>−1</m:t>
                                    </m:r>
                                  </m:sub>
                                </m:sSub>
                              </m:e>
                              <m:e>
                                <m:r>
                                  <a:rPr lang="en-US" sz="1500" b="0" i="1" smtClean="0">
                                    <a:latin typeface="Cambria Math" panose="02040503050406030204" pitchFamily="18" charset="0"/>
                                    <a:sym typeface="Wingdings" panose="05000000000000000000" pitchFamily="2" charset="2"/>
                                  </a:rPr>
                                  <m:t>0</m:t>
                                </m:r>
                              </m:e>
                            </m:mr>
                          </m:m>
                          <m:r>
                            <a:rPr lang="en-US" sz="1500" b="0" i="1" smtClean="0">
                              <a:latin typeface="Cambria Math" panose="02040503050406030204" pitchFamily="18" charset="0"/>
                              <a:sym typeface="Wingdings" panose="05000000000000000000" pitchFamily="2" charset="2"/>
                            </a:rPr>
                            <m:t> </m:t>
                          </m:r>
                        </m:e>
                      </m:d>
                    </m:oMath>
                  </m:oMathPara>
                </a14:m>
                <a:endParaRPr lang="en-US" sz="1500" dirty="0">
                  <a:sym typeface="Wingdings" panose="05000000000000000000" pitchFamily="2" charset="2"/>
                </a:endParaRPr>
              </a:p>
              <a:p>
                <a:pPr marL="0" indent="0">
                  <a:lnSpc>
                    <a:spcPct val="90000"/>
                  </a:lnSpc>
                  <a:buNone/>
                </a:pPr>
                <a:r>
                  <a:rPr lang="en-US" sz="1500" dirty="0">
                    <a:sym typeface="Wingdings" panose="05000000000000000000" pitchFamily="2" charset="2"/>
                  </a:rPr>
                  <a:t>Then, in order to solve the matrix system, we use separation of variables, except the solution will now have a matrix exponential:</a:t>
                </a:r>
              </a:p>
              <a:p>
                <a:pPr marL="0" indent="0">
                  <a:lnSpc>
                    <a:spcPct val="90000"/>
                  </a:lnSpc>
                  <a:buNone/>
                </a:pPr>
                <a14:m>
                  <m:oMathPara xmlns:m="http://schemas.openxmlformats.org/officeDocument/2006/math">
                    <m:oMathParaPr>
                      <m:jc m:val="centerGroup"/>
                    </m:oMathParaPr>
                    <m:oMath xmlns:m="http://schemas.openxmlformats.org/officeDocument/2006/math">
                      <m:acc>
                        <m:accPr>
                          <m:chr m:val="̅"/>
                          <m:ctrlPr>
                            <a:rPr lang="en-US" sz="1500" i="1">
                              <a:latin typeface="Cambria Math" panose="02040503050406030204" pitchFamily="18" charset="0"/>
                              <a:sym typeface="Wingdings" panose="05000000000000000000" pitchFamily="2" charset="2"/>
                            </a:rPr>
                          </m:ctrlPr>
                        </m:accPr>
                        <m:e>
                          <m:r>
                            <a:rPr lang="en-US" sz="1500" i="1">
                              <a:latin typeface="Cambria Math" panose="02040503050406030204" pitchFamily="18" charset="0"/>
                              <a:sym typeface="Wingdings" panose="05000000000000000000" pitchFamily="2" charset="2"/>
                            </a:rPr>
                            <m:t>𝑁</m:t>
                          </m:r>
                        </m:e>
                      </m:acc>
                      <m:d>
                        <m:dPr>
                          <m:ctrlPr>
                            <a:rPr lang="en-US" sz="1500" i="1">
                              <a:latin typeface="Cambria Math" panose="02040503050406030204" pitchFamily="18" charset="0"/>
                              <a:sym typeface="Wingdings" panose="05000000000000000000" pitchFamily="2" charset="2"/>
                            </a:rPr>
                          </m:ctrlPr>
                        </m:dPr>
                        <m:e>
                          <m:r>
                            <a:rPr lang="en-US" sz="1500" i="1">
                              <a:latin typeface="Cambria Math" panose="02040503050406030204" pitchFamily="18" charset="0"/>
                              <a:sym typeface="Wingdings" panose="05000000000000000000" pitchFamily="2" charset="2"/>
                            </a:rPr>
                            <m:t>𝑡</m:t>
                          </m:r>
                        </m:e>
                      </m:d>
                      <m:r>
                        <a:rPr lang="en-US" sz="1500" b="0" i="1" smtClean="0">
                          <a:latin typeface="Cambria Math" panose="02040503050406030204" pitchFamily="18" charset="0"/>
                          <a:sym typeface="Wingdings" panose="05000000000000000000" pitchFamily="2" charset="2"/>
                        </a:rPr>
                        <m:t>=</m:t>
                      </m:r>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𝑒</m:t>
                          </m:r>
                        </m:e>
                        <m:sup>
                          <m:r>
                            <a:rPr lang="en-US" sz="1500" b="0" i="1" smtClean="0">
                              <a:latin typeface="Cambria Math" panose="02040503050406030204" pitchFamily="18" charset="0"/>
                              <a:sym typeface="Wingdings" panose="05000000000000000000" pitchFamily="2" charset="2"/>
                            </a:rPr>
                            <m:t>𝐿</m:t>
                          </m:r>
                          <m:r>
                            <a:rPr lang="en-US" sz="1500" b="0" i="1" smtClean="0">
                              <a:latin typeface="Cambria Math" panose="02040503050406030204" pitchFamily="18" charset="0"/>
                              <a:sym typeface="Wingdings" panose="05000000000000000000" pitchFamily="2" charset="2"/>
                            </a:rPr>
                            <m:t>𝑡</m:t>
                          </m:r>
                        </m:sup>
                      </m:sSup>
                      <m:acc>
                        <m:accPr>
                          <m:chr m:val="̅"/>
                          <m:ctrlPr>
                            <a:rPr lang="en-US" sz="1500" i="1">
                              <a:latin typeface="Cambria Math" panose="02040503050406030204" pitchFamily="18" charset="0"/>
                              <a:sym typeface="Wingdings" panose="05000000000000000000" pitchFamily="2" charset="2"/>
                            </a:rPr>
                          </m:ctrlPr>
                        </m:accPr>
                        <m:e>
                          <m:r>
                            <a:rPr lang="en-US" sz="1500" b="0" i="1" smtClean="0">
                              <a:latin typeface="Cambria Math" panose="02040503050406030204" pitchFamily="18" charset="0"/>
                              <a:sym typeface="Wingdings" panose="05000000000000000000" pitchFamily="2" charset="2"/>
                            </a:rPr>
                            <m:t>𝑁</m:t>
                          </m:r>
                        </m:e>
                      </m:acc>
                      <m:d>
                        <m:dPr>
                          <m:ctrlPr>
                            <a:rPr lang="en-US" sz="1500" i="1">
                              <a:latin typeface="Cambria Math" panose="02040503050406030204" pitchFamily="18" charset="0"/>
                              <a:sym typeface="Wingdings" panose="05000000000000000000" pitchFamily="2" charset="2"/>
                            </a:rPr>
                          </m:ctrlPr>
                        </m:dPr>
                        <m:e>
                          <m:r>
                            <a:rPr lang="en-US" sz="1500" b="0" i="1" smtClean="0">
                              <a:latin typeface="Cambria Math" panose="02040503050406030204" pitchFamily="18" charset="0"/>
                              <a:sym typeface="Wingdings" panose="05000000000000000000" pitchFamily="2" charset="2"/>
                            </a:rPr>
                            <m:t>0</m:t>
                          </m:r>
                        </m:e>
                      </m:d>
                    </m:oMath>
                  </m:oMathPara>
                </a14:m>
                <a:endParaRPr lang="en-US" sz="1500" dirty="0">
                  <a:sym typeface="Wingdings" panose="05000000000000000000" pitchFamily="2" charset="2"/>
                </a:endParaRPr>
              </a:p>
            </p:txBody>
          </p:sp>
        </mc:Choice>
        <mc:Fallback>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706608" y="1015069"/>
                <a:ext cx="10102441" cy="5603846"/>
              </a:xfrm>
              <a:blipFill>
                <a:blip r:embed="rId2"/>
                <a:stretch>
                  <a:fillRect l="-241"/>
                </a:stretch>
              </a:blipFill>
            </p:spPr>
            <p:txBody>
              <a:bodyPr/>
              <a:lstStyle/>
              <a:p>
                <a:r>
                  <a:rPr lang="en-US">
                    <a:noFill/>
                  </a:rPr>
                  <a:t> </a:t>
                </a:r>
              </a:p>
            </p:txBody>
          </p:sp>
        </mc:Fallback>
      </mc:AlternateContent>
    </p:spTree>
    <p:extLst>
      <p:ext uri="{BB962C8B-B14F-4D97-AF65-F5344CB8AC3E}">
        <p14:creationId xmlns:p14="http://schemas.microsoft.com/office/powerpoint/2010/main" val="3887312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0"/>
            <a:ext cx="10799589" cy="518718"/>
          </a:xfrm>
        </p:spPr>
        <p:txBody>
          <a:bodyPr>
            <a:normAutofit/>
          </a:bodyPr>
          <a:lstStyle/>
          <a:p>
            <a:r>
              <a:rPr lang="en-US" sz="2800" dirty="0"/>
              <a:t>Time-stepping (time integration)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706608" y="1481600"/>
                <a:ext cx="10102441" cy="5603846"/>
              </a:xfrm>
            </p:spPr>
            <p:txBody>
              <a:bodyPr>
                <a:normAutofit lnSpcReduction="10000"/>
              </a:bodyPr>
              <a:lstStyle/>
              <a:p>
                <a:pPr marL="0" indent="0">
                  <a:lnSpc>
                    <a:spcPct val="90000"/>
                  </a:lnSpc>
                  <a:buNone/>
                </a:pPr>
                <a:r>
                  <a:rPr lang="en-US" sz="1500" b="1" dirty="0">
                    <a:sym typeface="Wingdings" panose="05000000000000000000" pitchFamily="2" charset="2"/>
                  </a:rPr>
                  <a:t>Taylor expansion method: </a:t>
                </a:r>
              </a:p>
              <a:p>
                <a:pPr marL="0" indent="0">
                  <a:lnSpc>
                    <a:spcPct val="90000"/>
                  </a:lnSpc>
                  <a:buNone/>
                </a:pPr>
                <a:r>
                  <a:rPr lang="en-US" sz="1500" dirty="0">
                    <a:sym typeface="Wingdings" panose="05000000000000000000" pitchFamily="2" charset="2"/>
                  </a:rPr>
                  <a:t>Suppose we are given an ODE: </a:t>
                </a:r>
                <a14:m>
                  <m:oMath xmlns:m="http://schemas.openxmlformats.org/officeDocument/2006/math">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𝑓</m:t>
                        </m:r>
                      </m:e>
                      <m:sup>
                        <m:r>
                          <a:rPr lang="en-US" sz="1500" b="0" i="1" smtClean="0">
                            <a:latin typeface="Cambria Math" panose="02040503050406030204" pitchFamily="18" charset="0"/>
                            <a:sym typeface="Wingdings" panose="05000000000000000000" pitchFamily="2" charset="2"/>
                          </a:rPr>
                          <m:t>′</m:t>
                        </m:r>
                      </m:sup>
                    </m:sSup>
                    <m:d>
                      <m:dPr>
                        <m:ctrlPr>
                          <a:rPr lang="en-US" sz="1500" b="0" i="1" smtClean="0">
                            <a:latin typeface="Cambria Math" panose="02040503050406030204" pitchFamily="18" charset="0"/>
                            <a:sym typeface="Wingdings" panose="05000000000000000000" pitchFamily="2" charset="2"/>
                          </a:rPr>
                        </m:ctrlPr>
                      </m:dPr>
                      <m:e>
                        <m:r>
                          <a:rPr lang="en-US" sz="1500" b="0" i="1" smtClean="0">
                            <a:latin typeface="Cambria Math" panose="02040503050406030204" pitchFamily="18" charset="0"/>
                            <a:sym typeface="Wingdings" panose="05000000000000000000" pitchFamily="2" charset="2"/>
                          </a:rPr>
                          <m:t>𝑡</m:t>
                        </m:r>
                      </m:e>
                    </m:d>
                    <m:r>
                      <a:rPr lang="en-US" sz="1500" b="0" i="1" smtClean="0">
                        <a:latin typeface="Cambria Math" panose="02040503050406030204" pitchFamily="18" charset="0"/>
                        <a:sym typeface="Wingdings" panose="05000000000000000000" pitchFamily="2" charset="2"/>
                      </a:rPr>
                      <m:t>=</m:t>
                    </m:r>
                    <m:r>
                      <a:rPr lang="en-US" sz="1500" b="0" i="1" smtClean="0">
                        <a:latin typeface="Cambria Math" panose="02040503050406030204" pitchFamily="18" charset="0"/>
                        <a:sym typeface="Wingdings" panose="05000000000000000000" pitchFamily="2" charset="2"/>
                      </a:rPr>
                      <m:t>𝐿𝑓</m:t>
                    </m:r>
                    <m:r>
                      <a:rPr lang="en-US" sz="1500" b="0" i="1" smtClean="0">
                        <a:latin typeface="Cambria Math" panose="02040503050406030204" pitchFamily="18" charset="0"/>
                        <a:sym typeface="Wingdings" panose="05000000000000000000" pitchFamily="2" charset="2"/>
                      </a:rPr>
                      <m:t>(</m:t>
                    </m:r>
                    <m:r>
                      <a:rPr lang="en-US" sz="1500" b="0" i="1" smtClean="0">
                        <a:latin typeface="Cambria Math" panose="02040503050406030204" pitchFamily="18" charset="0"/>
                        <a:sym typeface="Wingdings" panose="05000000000000000000" pitchFamily="2" charset="2"/>
                      </a:rPr>
                      <m:t>𝑡</m:t>
                    </m:r>
                    <m:r>
                      <a:rPr lang="en-US" sz="1500" b="0" i="1" smtClean="0">
                        <a:latin typeface="Cambria Math" panose="02040503050406030204" pitchFamily="18" charset="0"/>
                        <a:sym typeface="Wingdings" panose="05000000000000000000" pitchFamily="2" charset="2"/>
                      </a:rPr>
                      <m:t>)</m:t>
                    </m:r>
                  </m:oMath>
                </a14:m>
                <a:r>
                  <a:rPr lang="en-US" sz="1500" dirty="0">
                    <a:sym typeface="Wingdings" panose="05000000000000000000" pitchFamily="2" charset="2"/>
                  </a:rPr>
                  <a:t>  </a:t>
                </a:r>
                <a14:m>
                  <m:oMath xmlns:m="http://schemas.openxmlformats.org/officeDocument/2006/math">
                    <m:r>
                      <a:rPr lang="en-US" sz="1500" b="0" i="1" smtClean="0">
                        <a:latin typeface="Cambria Math" panose="02040503050406030204" pitchFamily="18" charset="0"/>
                        <a:sym typeface="Wingdings" panose="05000000000000000000" pitchFamily="2" charset="2"/>
                      </a:rPr>
                      <m:t>𝑓</m:t>
                    </m:r>
                  </m:oMath>
                </a14:m>
                <a:r>
                  <a:rPr lang="en-US" sz="1500" dirty="0">
                    <a:sym typeface="Wingdings" panose="05000000000000000000" pitchFamily="2" charset="2"/>
                  </a:rPr>
                  <a:t> is an arbitrary unknown function and </a:t>
                </a:r>
                <a14:m>
                  <m:oMath xmlns:m="http://schemas.openxmlformats.org/officeDocument/2006/math">
                    <m:r>
                      <a:rPr lang="en-US" sz="1500" b="0" i="1" smtClean="0">
                        <a:latin typeface="Cambria Math" panose="02040503050406030204" pitchFamily="18" charset="0"/>
                        <a:sym typeface="Wingdings" panose="05000000000000000000" pitchFamily="2" charset="2"/>
                      </a:rPr>
                      <m:t>𝐿</m:t>
                    </m:r>
                  </m:oMath>
                </a14:m>
                <a:r>
                  <a:rPr lang="en-US" sz="1500" dirty="0">
                    <a:sym typeface="Wingdings" panose="05000000000000000000" pitchFamily="2" charset="2"/>
                  </a:rPr>
                  <a:t> is an arbitrary operator (only for now). </a:t>
                </a:r>
              </a:p>
              <a:p>
                <a:pPr marL="0" indent="0">
                  <a:lnSpc>
                    <a:spcPct val="90000"/>
                  </a:lnSpc>
                  <a:buNone/>
                </a:pPr>
                <a:r>
                  <a:rPr lang="en-US" sz="1500" dirty="0">
                    <a:sym typeface="Wingdings" panose="05000000000000000000" pitchFamily="2" charset="2"/>
                  </a:rPr>
                  <a:t>In order to solve the ODE, we expand the function in Taylor series:</a:t>
                </a:r>
              </a:p>
              <a:p>
                <a:pPr marL="0" indent="0">
                  <a:lnSpc>
                    <a:spcPct val="90000"/>
                  </a:lnSpc>
                  <a:buNone/>
                </a:pP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sym typeface="Wingdings" panose="05000000000000000000" pitchFamily="2" charset="2"/>
                        </a:rPr>
                        <m:t>𝑓</m:t>
                      </m:r>
                      <m:d>
                        <m:dPr>
                          <m:ctrlPr>
                            <a:rPr lang="en-US" sz="1500" b="0" i="1" smtClean="0">
                              <a:latin typeface="Cambria Math" panose="02040503050406030204" pitchFamily="18" charset="0"/>
                              <a:sym typeface="Wingdings" panose="05000000000000000000" pitchFamily="2" charset="2"/>
                            </a:rPr>
                          </m:ctrlPr>
                        </m:dPr>
                        <m:e>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𝑡</m:t>
                              </m:r>
                            </m:e>
                            <m:sub>
                              <m:r>
                                <a:rPr lang="en-US" sz="1500" b="0" i="1" smtClean="0">
                                  <a:latin typeface="Cambria Math" panose="02040503050406030204" pitchFamily="18" charset="0"/>
                                  <a:sym typeface="Wingdings" panose="05000000000000000000" pitchFamily="2" charset="2"/>
                                </a:rPr>
                                <m:t>𝑛</m:t>
                              </m:r>
                              <m:r>
                                <a:rPr lang="en-US" sz="1500" b="0" i="1" smtClean="0">
                                  <a:latin typeface="Cambria Math" panose="02040503050406030204" pitchFamily="18" charset="0"/>
                                  <a:sym typeface="Wingdings" panose="05000000000000000000" pitchFamily="2" charset="2"/>
                                </a:rPr>
                                <m:t>+1</m:t>
                              </m:r>
                            </m:sub>
                          </m:sSub>
                        </m:e>
                      </m:d>
                      <m:r>
                        <a:rPr lang="en-US" sz="1500" b="0" i="1" smtClean="0">
                          <a:latin typeface="Cambria Math" panose="02040503050406030204" pitchFamily="18" charset="0"/>
                          <a:sym typeface="Wingdings" panose="05000000000000000000" pitchFamily="2" charset="2"/>
                        </a:rPr>
                        <m:t>=</m:t>
                      </m:r>
                      <m:r>
                        <a:rPr lang="en-US" sz="1500" b="0" i="1" smtClean="0">
                          <a:latin typeface="Cambria Math" panose="02040503050406030204" pitchFamily="18" charset="0"/>
                          <a:sym typeface="Wingdings" panose="05000000000000000000" pitchFamily="2" charset="2"/>
                        </a:rPr>
                        <m:t>𝑓</m:t>
                      </m:r>
                      <m:d>
                        <m:dPr>
                          <m:ctrlPr>
                            <a:rPr lang="en-US" sz="1500" b="0" i="1" smtClean="0">
                              <a:latin typeface="Cambria Math" panose="02040503050406030204" pitchFamily="18" charset="0"/>
                              <a:sym typeface="Wingdings" panose="05000000000000000000" pitchFamily="2" charset="2"/>
                            </a:rPr>
                          </m:ctrlPr>
                        </m:dPr>
                        <m:e>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𝑡</m:t>
                              </m:r>
                            </m:e>
                            <m:sub>
                              <m:r>
                                <a:rPr lang="en-US" sz="1500" b="0" i="1" smtClean="0">
                                  <a:latin typeface="Cambria Math" panose="02040503050406030204" pitchFamily="18" charset="0"/>
                                  <a:sym typeface="Wingdings" panose="05000000000000000000" pitchFamily="2" charset="2"/>
                                </a:rPr>
                                <m:t>𝑛</m:t>
                              </m:r>
                            </m:sub>
                          </m:sSub>
                        </m:e>
                      </m:d>
                      <m:r>
                        <a:rPr lang="en-US" sz="1500" b="0" i="1" smtClean="0">
                          <a:latin typeface="Cambria Math" panose="02040503050406030204" pitchFamily="18" charset="0"/>
                          <a:sym typeface="Wingdings" panose="05000000000000000000" pitchFamily="2" charset="2"/>
                        </a:rPr>
                        <m:t>+</m:t>
                      </m:r>
                      <m:r>
                        <a:rPr lang="en-US" sz="1500" b="0" i="1" smtClean="0">
                          <a:latin typeface="Cambria Math" panose="02040503050406030204" pitchFamily="18" charset="0"/>
                          <a:sym typeface="Wingdings" panose="05000000000000000000" pitchFamily="2" charset="2"/>
                        </a:rPr>
                        <m:t>h</m:t>
                      </m:r>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𝑓</m:t>
                          </m:r>
                        </m:e>
                        <m:sup>
                          <m:r>
                            <a:rPr lang="en-US" sz="1500" b="0" i="1" smtClean="0">
                              <a:latin typeface="Cambria Math" panose="02040503050406030204" pitchFamily="18" charset="0"/>
                              <a:sym typeface="Wingdings" panose="05000000000000000000" pitchFamily="2" charset="2"/>
                            </a:rPr>
                            <m:t>(1)</m:t>
                          </m:r>
                        </m:sup>
                      </m:sSup>
                      <m:d>
                        <m:dPr>
                          <m:ctrlPr>
                            <a:rPr lang="en-US" sz="1500" b="0" i="1" smtClean="0">
                              <a:latin typeface="Cambria Math" panose="02040503050406030204" pitchFamily="18" charset="0"/>
                              <a:sym typeface="Wingdings" panose="05000000000000000000" pitchFamily="2" charset="2"/>
                            </a:rPr>
                          </m:ctrlPr>
                        </m:dPr>
                        <m:e>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𝑡</m:t>
                              </m:r>
                            </m:e>
                            <m:sub>
                              <m:r>
                                <a:rPr lang="en-US" sz="1500" b="0" i="1" smtClean="0">
                                  <a:latin typeface="Cambria Math" panose="02040503050406030204" pitchFamily="18" charset="0"/>
                                  <a:sym typeface="Wingdings" panose="05000000000000000000" pitchFamily="2" charset="2"/>
                                </a:rPr>
                                <m:t>𝑛</m:t>
                              </m:r>
                            </m:sub>
                          </m:sSub>
                        </m:e>
                      </m:d>
                      <m:r>
                        <a:rPr lang="en-US" sz="1500" b="0" i="1" smtClean="0">
                          <a:latin typeface="Cambria Math" panose="02040503050406030204" pitchFamily="18" charset="0"/>
                          <a:sym typeface="Wingdings" panose="05000000000000000000" pitchFamily="2" charset="2"/>
                        </a:rPr>
                        <m:t>+</m:t>
                      </m:r>
                      <m:f>
                        <m:fPr>
                          <m:ctrlPr>
                            <a:rPr lang="en-US" sz="1500" b="0" i="1" smtClean="0">
                              <a:latin typeface="Cambria Math" panose="02040503050406030204" pitchFamily="18" charset="0"/>
                              <a:sym typeface="Wingdings" panose="05000000000000000000" pitchFamily="2" charset="2"/>
                            </a:rPr>
                          </m:ctrlPr>
                        </m:fPr>
                        <m:num>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h</m:t>
                              </m:r>
                            </m:e>
                            <m:sup>
                              <m:r>
                                <a:rPr lang="en-US" sz="1500" b="0" i="1" smtClean="0">
                                  <a:latin typeface="Cambria Math" panose="02040503050406030204" pitchFamily="18" charset="0"/>
                                  <a:sym typeface="Wingdings" panose="05000000000000000000" pitchFamily="2" charset="2"/>
                                </a:rPr>
                                <m:t>2</m:t>
                              </m:r>
                            </m:sup>
                          </m:sSup>
                        </m:num>
                        <m:den>
                          <m:r>
                            <a:rPr lang="en-US" sz="1500" b="0" i="1" smtClean="0">
                              <a:latin typeface="Cambria Math" panose="02040503050406030204" pitchFamily="18" charset="0"/>
                              <a:sym typeface="Wingdings" panose="05000000000000000000" pitchFamily="2" charset="2"/>
                            </a:rPr>
                            <m:t>2</m:t>
                          </m:r>
                        </m:den>
                      </m:f>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𝑓</m:t>
                          </m:r>
                        </m:e>
                        <m:sup>
                          <m:r>
                            <a:rPr lang="en-US" sz="1500" b="0" i="1" smtClean="0">
                              <a:latin typeface="Cambria Math" panose="02040503050406030204" pitchFamily="18" charset="0"/>
                              <a:sym typeface="Wingdings" panose="05000000000000000000" pitchFamily="2" charset="2"/>
                            </a:rPr>
                            <m:t>(2)</m:t>
                          </m:r>
                        </m:sup>
                      </m:sSup>
                      <m:d>
                        <m:dPr>
                          <m:ctrlPr>
                            <a:rPr lang="en-US" sz="1500" b="0" i="1" smtClean="0">
                              <a:latin typeface="Cambria Math" panose="02040503050406030204" pitchFamily="18" charset="0"/>
                              <a:sym typeface="Wingdings" panose="05000000000000000000" pitchFamily="2" charset="2"/>
                            </a:rPr>
                          </m:ctrlPr>
                        </m:dPr>
                        <m:e>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𝑡</m:t>
                              </m:r>
                            </m:e>
                            <m:sub>
                              <m:r>
                                <a:rPr lang="en-US" sz="1500" b="0" i="1" smtClean="0">
                                  <a:latin typeface="Cambria Math" panose="02040503050406030204" pitchFamily="18" charset="0"/>
                                  <a:sym typeface="Wingdings" panose="05000000000000000000" pitchFamily="2" charset="2"/>
                                </a:rPr>
                                <m:t>𝑛</m:t>
                              </m:r>
                            </m:sub>
                          </m:sSub>
                        </m:e>
                      </m:d>
                      <m:r>
                        <a:rPr lang="en-US" sz="1500" b="0" i="1" smtClean="0">
                          <a:latin typeface="Cambria Math" panose="02040503050406030204" pitchFamily="18" charset="0"/>
                          <a:sym typeface="Wingdings" panose="05000000000000000000" pitchFamily="2" charset="2"/>
                        </a:rPr>
                        <m:t>+…+</m:t>
                      </m:r>
                      <m:f>
                        <m:fPr>
                          <m:ctrlPr>
                            <a:rPr lang="en-US" sz="1500" b="0" i="1" smtClean="0">
                              <a:latin typeface="Cambria Math" panose="02040503050406030204" pitchFamily="18" charset="0"/>
                              <a:sym typeface="Wingdings" panose="05000000000000000000" pitchFamily="2" charset="2"/>
                            </a:rPr>
                          </m:ctrlPr>
                        </m:fPr>
                        <m:num>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h</m:t>
                              </m:r>
                            </m:e>
                            <m:sup>
                              <m:r>
                                <a:rPr lang="en-US" sz="1500" b="0" i="1" smtClean="0">
                                  <a:latin typeface="Cambria Math" panose="02040503050406030204" pitchFamily="18" charset="0"/>
                                  <a:sym typeface="Wingdings" panose="05000000000000000000" pitchFamily="2" charset="2"/>
                                </a:rPr>
                                <m:t>𝑛</m:t>
                              </m:r>
                            </m:sup>
                          </m:sSup>
                        </m:num>
                        <m:den>
                          <m:r>
                            <a:rPr lang="en-US" sz="1500" b="0" i="1" smtClean="0">
                              <a:latin typeface="Cambria Math" panose="02040503050406030204" pitchFamily="18" charset="0"/>
                              <a:sym typeface="Wingdings" panose="05000000000000000000" pitchFamily="2" charset="2"/>
                            </a:rPr>
                            <m:t>𝑁</m:t>
                          </m:r>
                          <m:r>
                            <a:rPr lang="en-US" sz="1500" b="0" i="1" smtClean="0">
                              <a:latin typeface="Cambria Math" panose="02040503050406030204" pitchFamily="18" charset="0"/>
                              <a:sym typeface="Wingdings" panose="05000000000000000000" pitchFamily="2" charset="2"/>
                            </a:rPr>
                            <m:t>!</m:t>
                          </m:r>
                        </m:den>
                      </m:f>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𝑓</m:t>
                          </m:r>
                        </m:e>
                        <m:sup>
                          <m:d>
                            <m:dPr>
                              <m:ctrlPr>
                                <a:rPr lang="en-US" sz="1500" i="1">
                                  <a:latin typeface="Cambria Math" panose="02040503050406030204" pitchFamily="18" charset="0"/>
                                  <a:sym typeface="Wingdings" panose="05000000000000000000" pitchFamily="2" charset="2"/>
                                </a:rPr>
                              </m:ctrlPr>
                            </m:dPr>
                            <m:e>
                              <m:r>
                                <a:rPr lang="en-US" sz="1500" i="1">
                                  <a:latin typeface="Cambria Math" panose="02040503050406030204" pitchFamily="18" charset="0"/>
                                  <a:sym typeface="Wingdings" panose="05000000000000000000" pitchFamily="2" charset="2"/>
                                </a:rPr>
                                <m:t>𝑁</m:t>
                              </m:r>
                            </m:e>
                          </m:d>
                        </m:sup>
                      </m:sSup>
                      <m:r>
                        <a:rPr lang="en-US" sz="1500" b="0" i="1" smtClean="0">
                          <a:latin typeface="Cambria Math" panose="02040503050406030204" pitchFamily="18" charset="0"/>
                          <a:sym typeface="Wingdings" panose="05000000000000000000" pitchFamily="2" charset="2"/>
                        </a:rPr>
                        <m:t>(</m:t>
                      </m:r>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𝑡</m:t>
                          </m:r>
                        </m:e>
                        <m:sub>
                          <m:r>
                            <a:rPr lang="en-US" sz="1500" b="0" i="1" smtClean="0">
                              <a:latin typeface="Cambria Math" panose="02040503050406030204" pitchFamily="18" charset="0"/>
                              <a:sym typeface="Wingdings" panose="05000000000000000000" pitchFamily="2" charset="2"/>
                            </a:rPr>
                            <m:t>𝑛</m:t>
                          </m:r>
                        </m:sub>
                      </m:sSub>
                      <m:r>
                        <a:rPr lang="en-US" sz="1500" b="0" i="1" smtClean="0">
                          <a:latin typeface="Cambria Math" panose="02040503050406030204" pitchFamily="18" charset="0"/>
                          <a:sym typeface="Wingdings" panose="05000000000000000000" pitchFamily="2" charset="2"/>
                        </a:rPr>
                        <m:t>)</m:t>
                      </m:r>
                    </m:oMath>
                  </m:oMathPara>
                </a14:m>
                <a:endParaRPr lang="en-US" sz="1500" dirty="0">
                  <a:sym typeface="Wingdings" panose="05000000000000000000" pitchFamily="2" charset="2"/>
                </a:endParaRPr>
              </a:p>
              <a:p>
                <a:pPr marL="0" indent="0">
                  <a:lnSpc>
                    <a:spcPct val="90000"/>
                  </a:lnSpc>
                  <a:buNone/>
                </a:pPr>
                <a:r>
                  <a:rPr lang="en-US" sz="1500" dirty="0">
                    <a:sym typeface="Wingdings" panose="05000000000000000000" pitchFamily="2" charset="2"/>
                  </a:rPr>
                  <a:t>Here, </a:t>
                </a:r>
                <a14:m>
                  <m:oMath xmlns:m="http://schemas.openxmlformats.org/officeDocument/2006/math">
                    <m:r>
                      <a:rPr lang="en-US" sz="1500" b="0" i="1" smtClean="0">
                        <a:latin typeface="Cambria Math" panose="02040503050406030204" pitchFamily="18" charset="0"/>
                        <a:sym typeface="Wingdings" panose="05000000000000000000" pitchFamily="2" charset="2"/>
                      </a:rPr>
                      <m:t>h</m:t>
                    </m:r>
                  </m:oMath>
                </a14:m>
                <a:r>
                  <a:rPr lang="en-US" sz="1500" dirty="0">
                    <a:sym typeface="Wingdings" panose="05000000000000000000" pitchFamily="2" charset="2"/>
                  </a:rPr>
                  <a:t> is the time-step size, </a:t>
                </a:r>
                <a14:m>
                  <m:oMath xmlns:m="http://schemas.openxmlformats.org/officeDocument/2006/math">
                    <m:r>
                      <a:rPr lang="en-US" sz="1500" b="0" i="1" smtClean="0">
                        <a:latin typeface="Cambria Math" panose="02040503050406030204" pitchFamily="18" charset="0"/>
                        <a:sym typeface="Wingdings" panose="05000000000000000000" pitchFamily="2" charset="2"/>
                      </a:rPr>
                      <m:t>𝑁</m:t>
                    </m:r>
                  </m:oMath>
                </a14:m>
                <a:r>
                  <a:rPr lang="en-US" sz="1500" dirty="0">
                    <a:sym typeface="Wingdings" panose="05000000000000000000" pitchFamily="2" charset="2"/>
                  </a:rPr>
                  <a:t> is the order of Taylor series expansion, and </a:t>
                </a:r>
                <a14:m>
                  <m:oMath xmlns:m="http://schemas.openxmlformats.org/officeDocument/2006/math">
                    <m:r>
                      <a:rPr lang="en-US" sz="1500" b="0" i="1" smtClean="0">
                        <a:latin typeface="Cambria Math" panose="02040503050406030204" pitchFamily="18" charset="0"/>
                        <a:sym typeface="Wingdings" panose="05000000000000000000" pitchFamily="2" charset="2"/>
                      </a:rPr>
                      <m:t>𝑛</m:t>
                    </m:r>
                  </m:oMath>
                </a14:m>
                <a:r>
                  <a:rPr lang="en-US" sz="1500" dirty="0">
                    <a:sym typeface="Wingdings" panose="05000000000000000000" pitchFamily="2" charset="2"/>
                  </a:rPr>
                  <a:t> is the time-step index. </a:t>
                </a:r>
              </a:p>
              <a:p>
                <a:pPr marL="0" indent="0">
                  <a:lnSpc>
                    <a:spcPct val="90000"/>
                  </a:lnSpc>
                  <a:buNone/>
                </a:pPr>
                <a:endParaRPr lang="en-US" sz="1500" b="1" dirty="0">
                  <a:sym typeface="Wingdings" panose="05000000000000000000" pitchFamily="2" charset="2"/>
                </a:endParaRPr>
              </a:p>
              <a:p>
                <a:pPr marL="0" indent="0">
                  <a:lnSpc>
                    <a:spcPct val="90000"/>
                  </a:lnSpc>
                  <a:buNone/>
                </a:pPr>
                <a:r>
                  <a:rPr lang="en-US" sz="1500" b="1" dirty="0">
                    <a:sym typeface="Wingdings" panose="05000000000000000000" pitchFamily="2" charset="2"/>
                  </a:rPr>
                  <a:t>For linear equations:</a:t>
                </a:r>
              </a:p>
              <a:p>
                <a:pPr>
                  <a:lnSpc>
                    <a:spcPct val="90000"/>
                  </a:lnSpc>
                </a:pPr>
                <a:r>
                  <a:rPr lang="en-US" sz="1500" dirty="0">
                    <a:sym typeface="Wingdings" panose="05000000000000000000" pitchFamily="2" charset="2"/>
                  </a:rPr>
                  <a:t>Now, by problem definition, we know that </a:t>
                </a:r>
                <a14:m>
                  <m:oMath xmlns:m="http://schemas.openxmlformats.org/officeDocument/2006/math">
                    <m:sSup>
                      <m:sSupPr>
                        <m:ctrlPr>
                          <a:rPr lang="en-US" sz="1500" i="1">
                            <a:latin typeface="Cambria Math" panose="02040503050406030204" pitchFamily="18" charset="0"/>
                            <a:sym typeface="Wingdings" panose="05000000000000000000" pitchFamily="2" charset="2"/>
                          </a:rPr>
                        </m:ctrlPr>
                      </m:sSupPr>
                      <m:e>
                        <m:r>
                          <a:rPr lang="en-US" sz="1500" i="1">
                            <a:latin typeface="Cambria Math" panose="02040503050406030204" pitchFamily="18" charset="0"/>
                            <a:sym typeface="Wingdings" panose="05000000000000000000" pitchFamily="2" charset="2"/>
                          </a:rPr>
                          <m:t>𝑓</m:t>
                        </m:r>
                      </m:e>
                      <m:sup>
                        <m:r>
                          <a:rPr lang="en-US" sz="1500" i="1">
                            <a:latin typeface="Cambria Math" panose="02040503050406030204" pitchFamily="18" charset="0"/>
                            <a:sym typeface="Wingdings" panose="05000000000000000000" pitchFamily="2" charset="2"/>
                          </a:rPr>
                          <m:t>′</m:t>
                        </m:r>
                      </m:sup>
                    </m:sSup>
                    <m:d>
                      <m:dPr>
                        <m:ctrlPr>
                          <a:rPr lang="en-US" sz="1500" i="1">
                            <a:latin typeface="Cambria Math" panose="02040503050406030204" pitchFamily="18" charset="0"/>
                            <a:sym typeface="Wingdings" panose="05000000000000000000" pitchFamily="2" charset="2"/>
                          </a:rPr>
                        </m:ctrlPr>
                      </m:dPr>
                      <m:e>
                        <m:r>
                          <a:rPr lang="en-US" sz="1500" i="1">
                            <a:latin typeface="Cambria Math" panose="02040503050406030204" pitchFamily="18" charset="0"/>
                            <a:sym typeface="Wingdings" panose="05000000000000000000" pitchFamily="2" charset="2"/>
                          </a:rPr>
                          <m:t>𝑡</m:t>
                        </m:r>
                      </m:e>
                    </m:d>
                    <m:r>
                      <a:rPr lang="en-US" sz="1500" i="1">
                        <a:latin typeface="Cambria Math" panose="02040503050406030204" pitchFamily="18" charset="0"/>
                        <a:sym typeface="Wingdings" panose="05000000000000000000" pitchFamily="2" charset="2"/>
                      </a:rPr>
                      <m:t>=</m:t>
                    </m:r>
                    <m:r>
                      <a:rPr lang="en-US" sz="1500" i="1">
                        <a:latin typeface="Cambria Math" panose="02040503050406030204" pitchFamily="18" charset="0"/>
                        <a:sym typeface="Wingdings" panose="05000000000000000000" pitchFamily="2" charset="2"/>
                      </a:rPr>
                      <m:t>𝐿𝑓</m:t>
                    </m:r>
                    <m:r>
                      <a:rPr lang="en-US" sz="1500" i="1">
                        <a:latin typeface="Cambria Math" panose="02040503050406030204" pitchFamily="18" charset="0"/>
                        <a:sym typeface="Wingdings" panose="05000000000000000000" pitchFamily="2" charset="2"/>
                      </a:rPr>
                      <m:t>(</m:t>
                    </m:r>
                    <m:r>
                      <a:rPr lang="en-US" sz="1500" i="1">
                        <a:latin typeface="Cambria Math" panose="02040503050406030204" pitchFamily="18" charset="0"/>
                        <a:sym typeface="Wingdings" panose="05000000000000000000" pitchFamily="2" charset="2"/>
                      </a:rPr>
                      <m:t>𝑡</m:t>
                    </m:r>
                    <m:r>
                      <a:rPr lang="en-US" sz="1500" i="1">
                        <a:latin typeface="Cambria Math" panose="02040503050406030204" pitchFamily="18" charset="0"/>
                        <a:sym typeface="Wingdings" panose="05000000000000000000" pitchFamily="2" charset="2"/>
                      </a:rPr>
                      <m:t>)</m:t>
                    </m:r>
                  </m:oMath>
                </a14:m>
                <a:r>
                  <a:rPr lang="en-US" sz="1500" dirty="0">
                    <a:sym typeface="Wingdings" panose="05000000000000000000" pitchFamily="2" charset="2"/>
                  </a:rPr>
                  <a:t>. Then, </a:t>
                </a:r>
                <a14:m>
                  <m:oMath xmlns:m="http://schemas.openxmlformats.org/officeDocument/2006/math">
                    <m:sSup>
                      <m:sSupPr>
                        <m:ctrlPr>
                          <a:rPr lang="en-US" sz="1500" i="1">
                            <a:latin typeface="Cambria Math" panose="02040503050406030204" pitchFamily="18" charset="0"/>
                            <a:sym typeface="Wingdings" panose="05000000000000000000" pitchFamily="2" charset="2"/>
                          </a:rPr>
                        </m:ctrlPr>
                      </m:sSupPr>
                      <m:e>
                        <m:r>
                          <a:rPr lang="en-US" sz="1500" i="1">
                            <a:latin typeface="Cambria Math" panose="02040503050406030204" pitchFamily="18" charset="0"/>
                            <a:sym typeface="Wingdings" panose="05000000000000000000" pitchFamily="2" charset="2"/>
                          </a:rPr>
                          <m:t>𝑓</m:t>
                        </m:r>
                      </m:e>
                      <m:sup>
                        <m:r>
                          <a:rPr lang="en-US" sz="1500" i="1">
                            <a:latin typeface="Cambria Math" panose="02040503050406030204" pitchFamily="18" charset="0"/>
                            <a:sym typeface="Wingdings" panose="05000000000000000000" pitchFamily="2" charset="2"/>
                          </a:rPr>
                          <m:t>(1)</m:t>
                        </m:r>
                      </m:sup>
                    </m:sSup>
                    <m:d>
                      <m:dPr>
                        <m:ctrlPr>
                          <a:rPr lang="en-US" sz="1500" i="1">
                            <a:latin typeface="Cambria Math" panose="02040503050406030204" pitchFamily="18" charset="0"/>
                            <a:sym typeface="Wingdings" panose="05000000000000000000" pitchFamily="2" charset="2"/>
                          </a:rPr>
                        </m:ctrlPr>
                      </m:dPr>
                      <m:e>
                        <m:sSub>
                          <m:sSubPr>
                            <m:ctrlPr>
                              <a:rPr lang="en-US" sz="1500" i="1">
                                <a:latin typeface="Cambria Math" panose="02040503050406030204" pitchFamily="18" charset="0"/>
                                <a:sym typeface="Wingdings" panose="05000000000000000000" pitchFamily="2" charset="2"/>
                              </a:rPr>
                            </m:ctrlPr>
                          </m:sSubPr>
                          <m:e>
                            <m:r>
                              <a:rPr lang="en-US" sz="1500" i="1">
                                <a:latin typeface="Cambria Math" panose="02040503050406030204" pitchFamily="18" charset="0"/>
                                <a:sym typeface="Wingdings" panose="05000000000000000000" pitchFamily="2" charset="2"/>
                              </a:rPr>
                              <m:t>𝑡</m:t>
                            </m:r>
                          </m:e>
                          <m:sub>
                            <m:r>
                              <a:rPr lang="en-US" sz="1500" i="1">
                                <a:latin typeface="Cambria Math" panose="02040503050406030204" pitchFamily="18" charset="0"/>
                                <a:sym typeface="Wingdings" panose="05000000000000000000" pitchFamily="2" charset="2"/>
                              </a:rPr>
                              <m:t>𝑛</m:t>
                            </m:r>
                          </m:sub>
                        </m:sSub>
                      </m:e>
                    </m:d>
                    <m:r>
                      <a:rPr lang="en-US" sz="1500" b="0" i="1" smtClean="0">
                        <a:latin typeface="Cambria Math" panose="02040503050406030204" pitchFamily="18" charset="0"/>
                        <a:sym typeface="Wingdings" panose="05000000000000000000" pitchFamily="2" charset="2"/>
                      </a:rPr>
                      <m:t>=</m:t>
                    </m:r>
                    <m:r>
                      <a:rPr lang="en-US" sz="1500" i="1">
                        <a:latin typeface="Cambria Math" panose="02040503050406030204" pitchFamily="18" charset="0"/>
                        <a:sym typeface="Wingdings" panose="05000000000000000000" pitchFamily="2" charset="2"/>
                      </a:rPr>
                      <m:t>𝐿𝑓</m:t>
                    </m:r>
                    <m:r>
                      <a:rPr lang="en-US" sz="1500" i="1">
                        <a:latin typeface="Cambria Math" panose="02040503050406030204" pitchFamily="18" charset="0"/>
                        <a:sym typeface="Wingdings" panose="05000000000000000000" pitchFamily="2" charset="2"/>
                      </a:rPr>
                      <m:t>(</m:t>
                    </m:r>
                    <m:sSub>
                      <m:sSubPr>
                        <m:ctrlPr>
                          <a:rPr lang="en-US" sz="1500" b="0" i="1" smtClean="0">
                            <a:latin typeface="Cambria Math" panose="02040503050406030204" pitchFamily="18" charset="0"/>
                            <a:sym typeface="Wingdings" panose="05000000000000000000" pitchFamily="2" charset="2"/>
                          </a:rPr>
                        </m:ctrlPr>
                      </m:sSubPr>
                      <m:e>
                        <m:r>
                          <a:rPr lang="en-US" sz="1500" i="1">
                            <a:latin typeface="Cambria Math" panose="02040503050406030204" pitchFamily="18" charset="0"/>
                            <a:sym typeface="Wingdings" panose="05000000000000000000" pitchFamily="2" charset="2"/>
                          </a:rPr>
                          <m:t>𝑡</m:t>
                        </m:r>
                      </m:e>
                      <m:sub>
                        <m:r>
                          <a:rPr lang="en-US" sz="1500" b="0" i="1" smtClean="0">
                            <a:latin typeface="Cambria Math" panose="02040503050406030204" pitchFamily="18" charset="0"/>
                            <a:sym typeface="Wingdings" panose="05000000000000000000" pitchFamily="2" charset="2"/>
                          </a:rPr>
                          <m:t>𝑛</m:t>
                        </m:r>
                      </m:sub>
                    </m:sSub>
                    <m:r>
                      <a:rPr lang="en-US" sz="1500" i="1">
                        <a:latin typeface="Cambria Math" panose="02040503050406030204" pitchFamily="18" charset="0"/>
                        <a:sym typeface="Wingdings" panose="05000000000000000000" pitchFamily="2" charset="2"/>
                      </a:rPr>
                      <m:t>)</m:t>
                    </m:r>
                  </m:oMath>
                </a14:m>
                <a:r>
                  <a:rPr lang="en-US" sz="1500" dirty="0">
                    <a:sym typeface="Wingdings" panose="05000000000000000000" pitchFamily="2" charset="2"/>
                  </a:rPr>
                  <a:t>.</a:t>
                </a:r>
              </a:p>
              <a:p>
                <a:pPr>
                  <a:lnSpc>
                    <a:spcPct val="90000"/>
                  </a:lnSpc>
                </a:pPr>
                <a:r>
                  <a:rPr lang="en-US" sz="1500" dirty="0">
                    <a:sym typeface="Wingdings" panose="05000000000000000000" pitchFamily="2" charset="2"/>
                  </a:rPr>
                  <a:t>Now, differentiate the problem definition </a:t>
                </a:r>
                <a14:m>
                  <m:oMath xmlns:m="http://schemas.openxmlformats.org/officeDocument/2006/math">
                    <m:sSup>
                      <m:sSupPr>
                        <m:ctrlPr>
                          <a:rPr lang="en-US" sz="1500" i="1">
                            <a:latin typeface="Cambria Math" panose="02040503050406030204" pitchFamily="18" charset="0"/>
                            <a:sym typeface="Wingdings" panose="05000000000000000000" pitchFamily="2" charset="2"/>
                          </a:rPr>
                        </m:ctrlPr>
                      </m:sSupPr>
                      <m:e>
                        <m:r>
                          <a:rPr lang="en-US" sz="1500" i="1">
                            <a:latin typeface="Cambria Math" panose="02040503050406030204" pitchFamily="18" charset="0"/>
                            <a:sym typeface="Wingdings" panose="05000000000000000000" pitchFamily="2" charset="2"/>
                          </a:rPr>
                          <m:t>𝑓</m:t>
                        </m:r>
                      </m:e>
                      <m:sup>
                        <m:r>
                          <a:rPr lang="en-US" sz="1500" b="0" i="1" smtClean="0">
                            <a:latin typeface="Cambria Math" panose="02040503050406030204" pitchFamily="18" charset="0"/>
                            <a:sym typeface="Wingdings" panose="05000000000000000000" pitchFamily="2" charset="2"/>
                          </a:rPr>
                          <m:t>(2)</m:t>
                        </m:r>
                      </m:sup>
                    </m:sSup>
                    <m:d>
                      <m:dPr>
                        <m:ctrlPr>
                          <a:rPr lang="en-US" sz="1500" i="1">
                            <a:latin typeface="Cambria Math" panose="02040503050406030204" pitchFamily="18" charset="0"/>
                            <a:sym typeface="Wingdings" panose="05000000000000000000" pitchFamily="2" charset="2"/>
                          </a:rPr>
                        </m:ctrlPr>
                      </m:dPr>
                      <m:e>
                        <m:r>
                          <a:rPr lang="en-US" sz="1500" i="1">
                            <a:latin typeface="Cambria Math" panose="02040503050406030204" pitchFamily="18" charset="0"/>
                            <a:sym typeface="Wingdings" panose="05000000000000000000" pitchFamily="2" charset="2"/>
                          </a:rPr>
                          <m:t>𝑡</m:t>
                        </m:r>
                      </m:e>
                    </m:d>
                    <m:r>
                      <a:rPr lang="en-US" sz="1500" i="1">
                        <a:latin typeface="Cambria Math" panose="02040503050406030204" pitchFamily="18" charset="0"/>
                        <a:sym typeface="Wingdings" panose="05000000000000000000" pitchFamily="2" charset="2"/>
                      </a:rPr>
                      <m:t>=</m:t>
                    </m:r>
                    <m:r>
                      <a:rPr lang="en-US" sz="1500" b="0" i="1" smtClean="0">
                        <a:latin typeface="Cambria Math" panose="02040503050406030204" pitchFamily="18" charset="0"/>
                        <a:sym typeface="Wingdings" panose="05000000000000000000" pitchFamily="2" charset="2"/>
                      </a:rPr>
                      <m:t>𝐿</m:t>
                    </m:r>
                    <m:sSup>
                      <m:sSupPr>
                        <m:ctrlPr>
                          <a:rPr lang="en-US" sz="1500" b="0" i="1" smtClean="0">
                            <a:latin typeface="Cambria Math" panose="02040503050406030204" pitchFamily="18" charset="0"/>
                            <a:sym typeface="Wingdings" panose="05000000000000000000" pitchFamily="2" charset="2"/>
                          </a:rPr>
                        </m:ctrlPr>
                      </m:sSupPr>
                      <m:e>
                        <m:r>
                          <a:rPr lang="en-US" sz="1500" i="1">
                            <a:latin typeface="Cambria Math" panose="02040503050406030204" pitchFamily="18" charset="0"/>
                            <a:sym typeface="Wingdings" panose="05000000000000000000" pitchFamily="2" charset="2"/>
                          </a:rPr>
                          <m:t>𝑓</m:t>
                        </m:r>
                      </m:e>
                      <m:sup>
                        <m:r>
                          <a:rPr lang="en-US" sz="1500" b="0" i="1" smtClean="0">
                            <a:latin typeface="Cambria Math" panose="02040503050406030204" pitchFamily="18" charset="0"/>
                            <a:sym typeface="Wingdings" panose="05000000000000000000" pitchFamily="2" charset="2"/>
                          </a:rPr>
                          <m:t>1</m:t>
                        </m:r>
                      </m:sup>
                    </m:sSup>
                    <m:d>
                      <m:dPr>
                        <m:ctrlPr>
                          <a:rPr lang="en-US" sz="1500" b="0" i="1" smtClean="0">
                            <a:latin typeface="Cambria Math" panose="02040503050406030204" pitchFamily="18" charset="0"/>
                            <a:sym typeface="Wingdings" panose="05000000000000000000" pitchFamily="2" charset="2"/>
                          </a:rPr>
                        </m:ctrlPr>
                      </m:dPr>
                      <m:e>
                        <m:r>
                          <a:rPr lang="en-US" sz="1500" i="1">
                            <a:latin typeface="Cambria Math" panose="02040503050406030204" pitchFamily="18" charset="0"/>
                            <a:sym typeface="Wingdings" panose="05000000000000000000" pitchFamily="2" charset="2"/>
                          </a:rPr>
                          <m:t>𝑡</m:t>
                        </m:r>
                      </m:e>
                    </m:d>
                    <m:r>
                      <a:rPr lang="en-US" sz="1500" b="0" i="1" smtClean="0">
                        <a:latin typeface="Cambria Math" panose="02040503050406030204" pitchFamily="18" charset="0"/>
                        <a:sym typeface="Wingdings" panose="05000000000000000000" pitchFamily="2" charset="2"/>
                      </a:rPr>
                      <m:t>+</m:t>
                    </m:r>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𝐿</m:t>
                        </m:r>
                      </m:e>
                      <m:sup>
                        <m:r>
                          <a:rPr lang="en-US" sz="1500" b="0" i="1" smtClean="0">
                            <a:latin typeface="Cambria Math" panose="02040503050406030204" pitchFamily="18" charset="0"/>
                            <a:sym typeface="Wingdings" panose="05000000000000000000" pitchFamily="2" charset="2"/>
                          </a:rPr>
                          <m:t>1</m:t>
                        </m:r>
                      </m:sup>
                    </m:sSup>
                    <m:r>
                      <a:rPr lang="en-US" sz="1500" b="0" i="1" smtClean="0">
                        <a:latin typeface="Cambria Math" panose="02040503050406030204" pitchFamily="18" charset="0"/>
                        <a:sym typeface="Wingdings" panose="05000000000000000000" pitchFamily="2" charset="2"/>
                      </a:rPr>
                      <m:t>𝑓</m:t>
                    </m:r>
                    <m:d>
                      <m:dPr>
                        <m:ctrlPr>
                          <a:rPr lang="en-US" sz="1500" b="0" i="1" smtClean="0">
                            <a:latin typeface="Cambria Math" panose="02040503050406030204" pitchFamily="18" charset="0"/>
                            <a:sym typeface="Wingdings" panose="05000000000000000000" pitchFamily="2" charset="2"/>
                          </a:rPr>
                        </m:ctrlPr>
                      </m:dPr>
                      <m:e>
                        <m:r>
                          <a:rPr lang="en-US" sz="1500" b="0" i="1" smtClean="0">
                            <a:latin typeface="Cambria Math" panose="02040503050406030204" pitchFamily="18" charset="0"/>
                            <a:sym typeface="Wingdings" panose="05000000000000000000" pitchFamily="2" charset="2"/>
                          </a:rPr>
                          <m:t>𝑡</m:t>
                        </m:r>
                      </m:e>
                    </m:d>
                    <m:r>
                      <a:rPr lang="en-US" sz="1500" b="0" i="1" smtClean="0">
                        <a:latin typeface="Cambria Math" panose="02040503050406030204" pitchFamily="18" charset="0"/>
                        <a:sym typeface="Wingdings" panose="05000000000000000000" pitchFamily="2" charset="2"/>
                      </a:rPr>
                      <m:t>.</m:t>
                    </m:r>
                  </m:oMath>
                </a14:m>
                <a:r>
                  <a:rPr lang="en-US" sz="1500" dirty="0">
                    <a:sym typeface="Wingdings" panose="05000000000000000000" pitchFamily="2" charset="2"/>
                  </a:rPr>
                  <a:t> </a:t>
                </a:r>
              </a:p>
              <a:p>
                <a:pPr>
                  <a:lnSpc>
                    <a:spcPct val="90000"/>
                  </a:lnSpc>
                </a:pPr>
                <a:r>
                  <a:rPr lang="en-US" sz="1500" dirty="0">
                    <a:sym typeface="Wingdings" panose="05000000000000000000" pitchFamily="2" charset="2"/>
                  </a:rPr>
                  <a:t>If we assume that the given equation is a linear equation (or a system of linear equations), operator </a:t>
                </a:r>
                <a14:m>
                  <m:oMath xmlns:m="http://schemas.openxmlformats.org/officeDocument/2006/math">
                    <m:r>
                      <a:rPr lang="en-US" sz="1500" b="0" i="1" smtClean="0">
                        <a:latin typeface="Cambria Math" panose="02040503050406030204" pitchFamily="18" charset="0"/>
                        <a:sym typeface="Wingdings" panose="05000000000000000000" pitchFamily="2" charset="2"/>
                      </a:rPr>
                      <m:t>𝐿</m:t>
                    </m:r>
                  </m:oMath>
                </a14:m>
                <a:r>
                  <a:rPr lang="en-US" sz="1500" dirty="0">
                    <a:sym typeface="Wingdings" panose="05000000000000000000" pitchFamily="2" charset="2"/>
                  </a:rPr>
                  <a:t> must be a constant or a matrix with constant values. This means the derivative of </a:t>
                </a:r>
                <a14:m>
                  <m:oMath xmlns:m="http://schemas.openxmlformats.org/officeDocument/2006/math">
                    <m:r>
                      <a:rPr lang="en-US" sz="1500" b="0" i="1" smtClean="0">
                        <a:latin typeface="Cambria Math" panose="02040503050406030204" pitchFamily="18" charset="0"/>
                        <a:sym typeface="Wingdings" panose="05000000000000000000" pitchFamily="2" charset="2"/>
                      </a:rPr>
                      <m:t>𝐿</m:t>
                    </m:r>
                  </m:oMath>
                </a14:m>
                <a:r>
                  <a:rPr lang="en-US" sz="1500" dirty="0">
                    <a:sym typeface="Wingdings" panose="05000000000000000000" pitchFamily="2" charset="2"/>
                  </a:rPr>
                  <a:t> and all of its higher derivatives are zero.</a:t>
                </a:r>
              </a:p>
              <a:p>
                <a:pPr>
                  <a:lnSpc>
                    <a:spcPct val="90000"/>
                  </a:lnSpc>
                </a:pPr>
                <a:r>
                  <a:rPr lang="en-US" sz="1500" dirty="0">
                    <a:sym typeface="Wingdings" panose="05000000000000000000" pitchFamily="2" charset="2"/>
                  </a:rPr>
                  <a:t>In that case, </a:t>
                </a:r>
                <a14:m>
                  <m:oMath xmlns:m="http://schemas.openxmlformats.org/officeDocument/2006/math">
                    <m:sSup>
                      <m:sSupPr>
                        <m:ctrlPr>
                          <a:rPr lang="en-US" sz="1500" i="1">
                            <a:latin typeface="Cambria Math" panose="02040503050406030204" pitchFamily="18" charset="0"/>
                            <a:sym typeface="Wingdings" panose="05000000000000000000" pitchFamily="2" charset="2"/>
                          </a:rPr>
                        </m:ctrlPr>
                      </m:sSupPr>
                      <m:e>
                        <m:r>
                          <a:rPr lang="en-US" sz="1500" i="1">
                            <a:latin typeface="Cambria Math" panose="02040503050406030204" pitchFamily="18" charset="0"/>
                            <a:sym typeface="Wingdings" panose="05000000000000000000" pitchFamily="2" charset="2"/>
                          </a:rPr>
                          <m:t>𝑓</m:t>
                        </m:r>
                      </m:e>
                      <m:sup>
                        <m:r>
                          <a:rPr lang="en-US" sz="1500" i="1">
                            <a:latin typeface="Cambria Math" panose="02040503050406030204" pitchFamily="18" charset="0"/>
                            <a:sym typeface="Wingdings" panose="05000000000000000000" pitchFamily="2" charset="2"/>
                          </a:rPr>
                          <m:t>(2)</m:t>
                        </m:r>
                      </m:sup>
                    </m:sSup>
                    <m:d>
                      <m:dPr>
                        <m:ctrlPr>
                          <a:rPr lang="en-US" sz="1500" i="1">
                            <a:latin typeface="Cambria Math" panose="02040503050406030204" pitchFamily="18" charset="0"/>
                            <a:sym typeface="Wingdings" panose="05000000000000000000" pitchFamily="2" charset="2"/>
                          </a:rPr>
                        </m:ctrlPr>
                      </m:dPr>
                      <m:e>
                        <m:r>
                          <a:rPr lang="en-US" sz="1500" i="1">
                            <a:latin typeface="Cambria Math" panose="02040503050406030204" pitchFamily="18" charset="0"/>
                            <a:sym typeface="Wingdings" panose="05000000000000000000" pitchFamily="2" charset="2"/>
                          </a:rPr>
                          <m:t>𝑡</m:t>
                        </m:r>
                      </m:e>
                    </m:d>
                    <m:r>
                      <a:rPr lang="en-US" sz="1500" i="1">
                        <a:latin typeface="Cambria Math" panose="02040503050406030204" pitchFamily="18" charset="0"/>
                        <a:sym typeface="Wingdings" panose="05000000000000000000" pitchFamily="2" charset="2"/>
                      </a:rPr>
                      <m:t>=</m:t>
                    </m:r>
                    <m:r>
                      <a:rPr lang="en-US" sz="1500" i="1">
                        <a:latin typeface="Cambria Math" panose="02040503050406030204" pitchFamily="18" charset="0"/>
                        <a:sym typeface="Wingdings" panose="05000000000000000000" pitchFamily="2" charset="2"/>
                      </a:rPr>
                      <m:t>𝐿</m:t>
                    </m:r>
                    <m:sSup>
                      <m:sSupPr>
                        <m:ctrlPr>
                          <a:rPr lang="en-US" sz="1500" i="1">
                            <a:latin typeface="Cambria Math" panose="02040503050406030204" pitchFamily="18" charset="0"/>
                            <a:sym typeface="Wingdings" panose="05000000000000000000" pitchFamily="2" charset="2"/>
                          </a:rPr>
                        </m:ctrlPr>
                      </m:sSupPr>
                      <m:e>
                        <m:r>
                          <a:rPr lang="en-US" sz="1500" i="1">
                            <a:latin typeface="Cambria Math" panose="02040503050406030204" pitchFamily="18" charset="0"/>
                            <a:sym typeface="Wingdings" panose="05000000000000000000" pitchFamily="2" charset="2"/>
                          </a:rPr>
                          <m:t>𝑓</m:t>
                        </m:r>
                      </m:e>
                      <m:sup>
                        <m:r>
                          <a:rPr lang="en-US" sz="1500" i="1">
                            <a:latin typeface="Cambria Math" panose="02040503050406030204" pitchFamily="18" charset="0"/>
                            <a:sym typeface="Wingdings" panose="05000000000000000000" pitchFamily="2" charset="2"/>
                          </a:rPr>
                          <m:t>1</m:t>
                        </m:r>
                      </m:sup>
                    </m:sSup>
                    <m:d>
                      <m:dPr>
                        <m:ctrlPr>
                          <a:rPr lang="en-US" sz="1500" i="1">
                            <a:latin typeface="Cambria Math" panose="02040503050406030204" pitchFamily="18" charset="0"/>
                            <a:sym typeface="Wingdings" panose="05000000000000000000" pitchFamily="2" charset="2"/>
                          </a:rPr>
                        </m:ctrlPr>
                      </m:dPr>
                      <m:e>
                        <m:r>
                          <a:rPr lang="en-US" sz="1500" i="1">
                            <a:latin typeface="Cambria Math" panose="02040503050406030204" pitchFamily="18" charset="0"/>
                            <a:sym typeface="Wingdings" panose="05000000000000000000" pitchFamily="2" charset="2"/>
                          </a:rPr>
                          <m:t>𝑡</m:t>
                        </m:r>
                      </m:e>
                    </m:d>
                    <m:r>
                      <a:rPr lang="en-US" sz="1500" b="0" i="1" smtClean="0">
                        <a:latin typeface="Cambria Math" panose="02040503050406030204" pitchFamily="18" charset="0"/>
                        <a:sym typeface="Wingdings" panose="05000000000000000000" pitchFamily="2" charset="2"/>
                      </a:rPr>
                      <m:t>=</m:t>
                    </m:r>
                    <m:r>
                      <a:rPr lang="en-US" sz="1500" b="0" i="1" smtClean="0">
                        <a:latin typeface="Cambria Math" panose="02040503050406030204" pitchFamily="18" charset="0"/>
                        <a:sym typeface="Wingdings" panose="05000000000000000000" pitchFamily="2" charset="2"/>
                      </a:rPr>
                      <m:t>𝐿</m:t>
                    </m:r>
                    <m:r>
                      <a:rPr lang="en-US" sz="1500" b="0" i="1" smtClean="0">
                        <a:latin typeface="Cambria Math" panose="02040503050406030204" pitchFamily="18" charset="0"/>
                        <a:sym typeface="Wingdings" panose="05000000000000000000" pitchFamily="2" charset="2"/>
                      </a:rPr>
                      <m:t>∗</m:t>
                    </m:r>
                    <m:r>
                      <a:rPr lang="en-US" sz="1500" b="0" i="1" smtClean="0">
                        <a:latin typeface="Cambria Math" panose="02040503050406030204" pitchFamily="18" charset="0"/>
                        <a:sym typeface="Wingdings" panose="05000000000000000000" pitchFamily="2" charset="2"/>
                      </a:rPr>
                      <m:t>𝐿𝑓</m:t>
                    </m:r>
                    <m:d>
                      <m:dPr>
                        <m:ctrlPr>
                          <a:rPr lang="en-US" sz="1500" b="0" i="1" smtClean="0">
                            <a:latin typeface="Cambria Math" panose="02040503050406030204" pitchFamily="18" charset="0"/>
                            <a:sym typeface="Wingdings" panose="05000000000000000000" pitchFamily="2" charset="2"/>
                          </a:rPr>
                        </m:ctrlPr>
                      </m:dPr>
                      <m:e>
                        <m:r>
                          <a:rPr lang="en-US" sz="1500" b="0" i="1" smtClean="0">
                            <a:latin typeface="Cambria Math" panose="02040503050406030204" pitchFamily="18" charset="0"/>
                            <a:sym typeface="Wingdings" panose="05000000000000000000" pitchFamily="2" charset="2"/>
                          </a:rPr>
                          <m:t>𝑡</m:t>
                        </m:r>
                      </m:e>
                    </m:d>
                    <m:r>
                      <a:rPr lang="en-US" sz="1500" b="0" i="1" smtClean="0">
                        <a:latin typeface="Cambria Math" panose="02040503050406030204" pitchFamily="18" charset="0"/>
                        <a:sym typeface="Wingdings" panose="05000000000000000000" pitchFamily="2" charset="2"/>
                      </a:rPr>
                      <m:t>=</m:t>
                    </m:r>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𝐿</m:t>
                        </m:r>
                      </m:e>
                      <m:sup>
                        <m:r>
                          <a:rPr lang="en-US" sz="1500" b="0" i="1" smtClean="0">
                            <a:latin typeface="Cambria Math" panose="02040503050406030204" pitchFamily="18" charset="0"/>
                            <a:sym typeface="Wingdings" panose="05000000000000000000" pitchFamily="2" charset="2"/>
                          </a:rPr>
                          <m:t>2</m:t>
                        </m:r>
                      </m:sup>
                    </m:sSup>
                    <m:r>
                      <a:rPr lang="en-US" sz="1500" b="0" i="1" smtClean="0">
                        <a:latin typeface="Cambria Math" panose="02040503050406030204" pitchFamily="18" charset="0"/>
                        <a:sym typeface="Wingdings" panose="05000000000000000000" pitchFamily="2" charset="2"/>
                      </a:rPr>
                      <m:t>𝑓</m:t>
                    </m:r>
                    <m:r>
                      <a:rPr lang="en-US" sz="1500" b="0" i="1" smtClean="0">
                        <a:latin typeface="Cambria Math" panose="02040503050406030204" pitchFamily="18" charset="0"/>
                        <a:sym typeface="Wingdings" panose="05000000000000000000" pitchFamily="2" charset="2"/>
                      </a:rPr>
                      <m:t>(</m:t>
                    </m:r>
                    <m:r>
                      <a:rPr lang="en-US" sz="1500" b="0" i="1" smtClean="0">
                        <a:latin typeface="Cambria Math" panose="02040503050406030204" pitchFamily="18" charset="0"/>
                        <a:sym typeface="Wingdings" panose="05000000000000000000" pitchFamily="2" charset="2"/>
                      </a:rPr>
                      <m:t>𝑡</m:t>
                    </m:r>
                    <m:r>
                      <a:rPr lang="en-US" sz="1500" b="0" i="1" smtClean="0">
                        <a:latin typeface="Cambria Math" panose="02040503050406030204" pitchFamily="18" charset="0"/>
                        <a:sym typeface="Wingdings" panose="05000000000000000000" pitchFamily="2" charset="2"/>
                      </a:rPr>
                      <m:t>)</m:t>
                    </m:r>
                  </m:oMath>
                </a14:m>
                <a:r>
                  <a:rPr lang="en-US" sz="1500" dirty="0">
                    <a:sym typeface="Wingdings" panose="05000000000000000000" pitchFamily="2" charset="2"/>
                  </a:rPr>
                  <a:t>. </a:t>
                </a:r>
              </a:p>
              <a:p>
                <a:pPr>
                  <a:lnSpc>
                    <a:spcPct val="90000"/>
                  </a:lnSpc>
                </a:pPr>
                <a:r>
                  <a:rPr lang="en-US" sz="1500" dirty="0">
                    <a:sym typeface="Wingdings" panose="05000000000000000000" pitchFamily="2" charset="2"/>
                  </a:rPr>
                  <a:t>Further differentiating the problem equation returns, </a:t>
                </a:r>
                <a14:m>
                  <m:oMath xmlns:m="http://schemas.openxmlformats.org/officeDocument/2006/math">
                    <m:sSup>
                      <m:sSupPr>
                        <m:ctrlPr>
                          <a:rPr lang="en-US" sz="1500" i="1">
                            <a:latin typeface="Cambria Math" panose="02040503050406030204" pitchFamily="18" charset="0"/>
                            <a:sym typeface="Wingdings" panose="05000000000000000000" pitchFamily="2" charset="2"/>
                          </a:rPr>
                        </m:ctrlPr>
                      </m:sSupPr>
                      <m:e>
                        <m:r>
                          <a:rPr lang="en-US" sz="1500" i="1">
                            <a:latin typeface="Cambria Math" panose="02040503050406030204" pitchFamily="18" charset="0"/>
                            <a:sym typeface="Wingdings" panose="05000000000000000000" pitchFamily="2" charset="2"/>
                          </a:rPr>
                          <m:t>𝑓</m:t>
                        </m:r>
                      </m:e>
                      <m:sup>
                        <m:r>
                          <a:rPr lang="en-US" sz="1500" i="1">
                            <a:latin typeface="Cambria Math" panose="02040503050406030204" pitchFamily="18" charset="0"/>
                            <a:sym typeface="Wingdings" panose="05000000000000000000" pitchFamily="2" charset="2"/>
                          </a:rPr>
                          <m:t>(</m:t>
                        </m:r>
                        <m:r>
                          <a:rPr lang="en-US" sz="1500" b="0" i="1" smtClean="0">
                            <a:latin typeface="Cambria Math" panose="02040503050406030204" pitchFamily="18" charset="0"/>
                            <a:sym typeface="Wingdings" panose="05000000000000000000" pitchFamily="2" charset="2"/>
                          </a:rPr>
                          <m:t>𝑁</m:t>
                        </m:r>
                        <m:r>
                          <a:rPr lang="en-US" sz="1500" i="1">
                            <a:latin typeface="Cambria Math" panose="02040503050406030204" pitchFamily="18" charset="0"/>
                            <a:sym typeface="Wingdings" panose="05000000000000000000" pitchFamily="2" charset="2"/>
                          </a:rPr>
                          <m:t>)</m:t>
                        </m:r>
                      </m:sup>
                    </m:sSup>
                    <m:d>
                      <m:dPr>
                        <m:ctrlPr>
                          <a:rPr lang="en-US" sz="1500" i="1">
                            <a:latin typeface="Cambria Math" panose="02040503050406030204" pitchFamily="18" charset="0"/>
                            <a:sym typeface="Wingdings" panose="05000000000000000000" pitchFamily="2" charset="2"/>
                          </a:rPr>
                        </m:ctrlPr>
                      </m:dPr>
                      <m:e>
                        <m:r>
                          <a:rPr lang="en-US" sz="1500" i="1">
                            <a:latin typeface="Cambria Math" panose="02040503050406030204" pitchFamily="18" charset="0"/>
                            <a:sym typeface="Wingdings" panose="05000000000000000000" pitchFamily="2" charset="2"/>
                          </a:rPr>
                          <m:t>𝑡</m:t>
                        </m:r>
                      </m:e>
                    </m:d>
                    <m:r>
                      <a:rPr lang="en-US" sz="1500" i="1">
                        <a:latin typeface="Cambria Math" panose="02040503050406030204" pitchFamily="18" charset="0"/>
                        <a:sym typeface="Wingdings" panose="05000000000000000000" pitchFamily="2" charset="2"/>
                      </a:rPr>
                      <m:t>=</m:t>
                    </m:r>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𝐿</m:t>
                        </m:r>
                      </m:e>
                      <m:sup>
                        <m:r>
                          <a:rPr lang="en-US" sz="1500" b="0" i="1" smtClean="0">
                            <a:latin typeface="Cambria Math" panose="02040503050406030204" pitchFamily="18" charset="0"/>
                            <a:sym typeface="Wingdings" panose="05000000000000000000" pitchFamily="2" charset="2"/>
                          </a:rPr>
                          <m:t>𝑁</m:t>
                        </m:r>
                      </m:sup>
                    </m:sSup>
                    <m:r>
                      <a:rPr lang="en-US" sz="1500" b="0" i="1" smtClean="0">
                        <a:latin typeface="Cambria Math" panose="02040503050406030204" pitchFamily="18" charset="0"/>
                        <a:sym typeface="Wingdings" panose="05000000000000000000" pitchFamily="2" charset="2"/>
                      </a:rPr>
                      <m:t>𝑓</m:t>
                    </m:r>
                    <m:d>
                      <m:dPr>
                        <m:ctrlPr>
                          <a:rPr lang="en-US" sz="1500" b="0" i="1" smtClean="0">
                            <a:latin typeface="Cambria Math" panose="02040503050406030204" pitchFamily="18" charset="0"/>
                            <a:sym typeface="Wingdings" panose="05000000000000000000" pitchFamily="2" charset="2"/>
                          </a:rPr>
                        </m:ctrlPr>
                      </m:dPr>
                      <m:e>
                        <m:r>
                          <a:rPr lang="en-US" sz="1500" b="0" i="1" smtClean="0">
                            <a:latin typeface="Cambria Math" panose="02040503050406030204" pitchFamily="18" charset="0"/>
                            <a:sym typeface="Wingdings" panose="05000000000000000000" pitchFamily="2" charset="2"/>
                          </a:rPr>
                          <m:t>𝑡</m:t>
                        </m:r>
                      </m:e>
                    </m:d>
                    <m:r>
                      <a:rPr lang="en-US" sz="1500" b="0" i="1" smtClean="0">
                        <a:latin typeface="Cambria Math" panose="02040503050406030204" pitchFamily="18" charset="0"/>
                        <a:sym typeface="Wingdings" panose="05000000000000000000" pitchFamily="2" charset="2"/>
                      </a:rPr>
                      <m:t>.</m:t>
                    </m:r>
                  </m:oMath>
                </a14:m>
                <a:endParaRPr lang="en-US" sz="1500" dirty="0">
                  <a:sym typeface="Wingdings" panose="05000000000000000000" pitchFamily="2" charset="2"/>
                </a:endParaRPr>
              </a:p>
              <a:p>
                <a:pPr>
                  <a:lnSpc>
                    <a:spcPct val="90000"/>
                  </a:lnSpc>
                </a:pPr>
                <a:r>
                  <a:rPr lang="en-US" sz="1500" dirty="0">
                    <a:sym typeface="Wingdings" panose="05000000000000000000" pitchFamily="2" charset="2"/>
                  </a:rPr>
                  <a:t>Then substituting the above relations in Taylor series expansion, </a:t>
                </a:r>
              </a:p>
              <a:p>
                <a:pPr marL="0" indent="0">
                  <a:lnSpc>
                    <a:spcPct val="90000"/>
                  </a:lnSpc>
                  <a:buNone/>
                </a:pPr>
                <a14:m>
                  <m:oMathPara xmlns:m="http://schemas.openxmlformats.org/officeDocument/2006/math">
                    <m:oMathParaPr>
                      <m:jc m:val="centerGroup"/>
                    </m:oMathParaPr>
                    <m:oMath xmlns:m="http://schemas.openxmlformats.org/officeDocument/2006/math">
                      <m:r>
                        <a:rPr lang="en-US" sz="1500" i="1">
                          <a:latin typeface="Cambria Math" panose="02040503050406030204" pitchFamily="18" charset="0"/>
                          <a:sym typeface="Wingdings" panose="05000000000000000000" pitchFamily="2" charset="2"/>
                        </a:rPr>
                        <m:t>𝑓</m:t>
                      </m:r>
                      <m:d>
                        <m:dPr>
                          <m:ctrlPr>
                            <a:rPr lang="en-US" sz="1500" i="1">
                              <a:latin typeface="Cambria Math" panose="02040503050406030204" pitchFamily="18" charset="0"/>
                              <a:sym typeface="Wingdings" panose="05000000000000000000" pitchFamily="2" charset="2"/>
                            </a:rPr>
                          </m:ctrlPr>
                        </m:dPr>
                        <m:e>
                          <m:sSub>
                            <m:sSubPr>
                              <m:ctrlPr>
                                <a:rPr lang="en-US" sz="1500" i="1">
                                  <a:latin typeface="Cambria Math" panose="02040503050406030204" pitchFamily="18" charset="0"/>
                                  <a:sym typeface="Wingdings" panose="05000000000000000000" pitchFamily="2" charset="2"/>
                                </a:rPr>
                              </m:ctrlPr>
                            </m:sSubPr>
                            <m:e>
                              <m:r>
                                <a:rPr lang="en-US" sz="1500" i="1">
                                  <a:latin typeface="Cambria Math" panose="02040503050406030204" pitchFamily="18" charset="0"/>
                                  <a:sym typeface="Wingdings" panose="05000000000000000000" pitchFamily="2" charset="2"/>
                                </a:rPr>
                                <m:t>𝑡</m:t>
                              </m:r>
                            </m:e>
                            <m:sub>
                              <m:r>
                                <a:rPr lang="en-US" sz="1500" i="1">
                                  <a:latin typeface="Cambria Math" panose="02040503050406030204" pitchFamily="18" charset="0"/>
                                  <a:sym typeface="Wingdings" panose="05000000000000000000" pitchFamily="2" charset="2"/>
                                </a:rPr>
                                <m:t>𝑛</m:t>
                              </m:r>
                              <m:r>
                                <a:rPr lang="en-US" sz="1500" i="1">
                                  <a:latin typeface="Cambria Math" panose="02040503050406030204" pitchFamily="18" charset="0"/>
                                  <a:sym typeface="Wingdings" panose="05000000000000000000" pitchFamily="2" charset="2"/>
                                </a:rPr>
                                <m:t>+1</m:t>
                              </m:r>
                            </m:sub>
                          </m:sSub>
                        </m:e>
                      </m:d>
                      <m:r>
                        <a:rPr lang="en-US" sz="1500" i="1">
                          <a:latin typeface="Cambria Math" panose="02040503050406030204" pitchFamily="18" charset="0"/>
                          <a:sym typeface="Wingdings" panose="05000000000000000000" pitchFamily="2" charset="2"/>
                        </a:rPr>
                        <m:t>=</m:t>
                      </m:r>
                      <m:r>
                        <a:rPr lang="en-US" sz="1500" i="1">
                          <a:latin typeface="Cambria Math" panose="02040503050406030204" pitchFamily="18" charset="0"/>
                          <a:sym typeface="Wingdings" panose="05000000000000000000" pitchFamily="2" charset="2"/>
                        </a:rPr>
                        <m:t>𝑓</m:t>
                      </m:r>
                      <m:d>
                        <m:dPr>
                          <m:ctrlPr>
                            <a:rPr lang="en-US" sz="1500" i="1">
                              <a:latin typeface="Cambria Math" panose="02040503050406030204" pitchFamily="18" charset="0"/>
                              <a:sym typeface="Wingdings" panose="05000000000000000000" pitchFamily="2" charset="2"/>
                            </a:rPr>
                          </m:ctrlPr>
                        </m:dPr>
                        <m:e>
                          <m:sSub>
                            <m:sSubPr>
                              <m:ctrlPr>
                                <a:rPr lang="en-US" sz="1500" i="1">
                                  <a:latin typeface="Cambria Math" panose="02040503050406030204" pitchFamily="18" charset="0"/>
                                  <a:sym typeface="Wingdings" panose="05000000000000000000" pitchFamily="2" charset="2"/>
                                </a:rPr>
                              </m:ctrlPr>
                            </m:sSubPr>
                            <m:e>
                              <m:r>
                                <a:rPr lang="en-US" sz="1500" i="1">
                                  <a:latin typeface="Cambria Math" panose="02040503050406030204" pitchFamily="18" charset="0"/>
                                  <a:sym typeface="Wingdings" panose="05000000000000000000" pitchFamily="2" charset="2"/>
                                </a:rPr>
                                <m:t>𝑡</m:t>
                              </m:r>
                            </m:e>
                            <m:sub>
                              <m:r>
                                <a:rPr lang="en-US" sz="1500" i="1">
                                  <a:latin typeface="Cambria Math" panose="02040503050406030204" pitchFamily="18" charset="0"/>
                                  <a:sym typeface="Wingdings" panose="05000000000000000000" pitchFamily="2" charset="2"/>
                                </a:rPr>
                                <m:t>𝑛</m:t>
                              </m:r>
                            </m:sub>
                          </m:sSub>
                        </m:e>
                      </m:d>
                      <m:r>
                        <a:rPr lang="en-US" sz="1500" i="1">
                          <a:latin typeface="Cambria Math" panose="02040503050406030204" pitchFamily="18" charset="0"/>
                          <a:sym typeface="Wingdings" panose="05000000000000000000" pitchFamily="2" charset="2"/>
                        </a:rPr>
                        <m:t>+</m:t>
                      </m:r>
                      <m:r>
                        <a:rPr lang="en-US" sz="1500" i="1">
                          <a:latin typeface="Cambria Math" panose="02040503050406030204" pitchFamily="18" charset="0"/>
                          <a:sym typeface="Wingdings" panose="05000000000000000000" pitchFamily="2" charset="2"/>
                        </a:rPr>
                        <m:t>h𝐿𝑓</m:t>
                      </m:r>
                      <m:r>
                        <a:rPr lang="en-US" sz="1500" b="0" i="1" smtClean="0">
                          <a:latin typeface="Cambria Math" panose="02040503050406030204" pitchFamily="18" charset="0"/>
                          <a:sym typeface="Wingdings" panose="05000000000000000000" pitchFamily="2" charset="2"/>
                        </a:rPr>
                        <m:t>(</m:t>
                      </m:r>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𝑡</m:t>
                          </m:r>
                        </m:e>
                        <m:sub>
                          <m:r>
                            <a:rPr lang="en-US" sz="1500" b="0" i="1" smtClean="0">
                              <a:latin typeface="Cambria Math" panose="02040503050406030204" pitchFamily="18" charset="0"/>
                              <a:sym typeface="Wingdings" panose="05000000000000000000" pitchFamily="2" charset="2"/>
                            </a:rPr>
                            <m:t>𝑛</m:t>
                          </m:r>
                        </m:sub>
                      </m:sSub>
                      <m:r>
                        <a:rPr lang="en-US" sz="1500" b="0" i="1" smtClean="0">
                          <a:latin typeface="Cambria Math" panose="02040503050406030204" pitchFamily="18" charset="0"/>
                          <a:sym typeface="Wingdings" panose="05000000000000000000" pitchFamily="2" charset="2"/>
                        </a:rPr>
                        <m:t>)</m:t>
                      </m:r>
                      <m:r>
                        <a:rPr lang="en-US" sz="1500" i="1">
                          <a:latin typeface="Cambria Math" panose="02040503050406030204" pitchFamily="18" charset="0"/>
                          <a:sym typeface="Wingdings" panose="05000000000000000000" pitchFamily="2" charset="2"/>
                        </a:rPr>
                        <m:t>+</m:t>
                      </m:r>
                      <m:f>
                        <m:fPr>
                          <m:ctrlPr>
                            <a:rPr lang="en-US" sz="1500" i="1">
                              <a:latin typeface="Cambria Math" panose="02040503050406030204" pitchFamily="18" charset="0"/>
                              <a:sym typeface="Wingdings" panose="05000000000000000000" pitchFamily="2" charset="2"/>
                            </a:rPr>
                          </m:ctrlPr>
                        </m:fPr>
                        <m:num>
                          <m:sSup>
                            <m:sSupPr>
                              <m:ctrlPr>
                                <a:rPr lang="en-US" sz="1500" i="1">
                                  <a:latin typeface="Cambria Math" panose="02040503050406030204" pitchFamily="18" charset="0"/>
                                  <a:sym typeface="Wingdings" panose="05000000000000000000" pitchFamily="2" charset="2"/>
                                </a:rPr>
                              </m:ctrlPr>
                            </m:sSupPr>
                            <m:e>
                              <m:r>
                                <a:rPr lang="en-US" sz="1500" i="1">
                                  <a:latin typeface="Cambria Math" panose="02040503050406030204" pitchFamily="18" charset="0"/>
                                  <a:sym typeface="Wingdings" panose="05000000000000000000" pitchFamily="2" charset="2"/>
                                </a:rPr>
                                <m:t>h</m:t>
                              </m:r>
                            </m:e>
                            <m:sup>
                              <m:r>
                                <a:rPr lang="en-US" sz="1500" i="1">
                                  <a:latin typeface="Cambria Math" panose="02040503050406030204" pitchFamily="18" charset="0"/>
                                  <a:sym typeface="Wingdings" panose="05000000000000000000" pitchFamily="2" charset="2"/>
                                </a:rPr>
                                <m:t>2</m:t>
                              </m:r>
                            </m:sup>
                          </m:sSup>
                        </m:num>
                        <m:den>
                          <m:r>
                            <a:rPr lang="en-US" sz="1500" i="1">
                              <a:latin typeface="Cambria Math" panose="02040503050406030204" pitchFamily="18" charset="0"/>
                              <a:sym typeface="Wingdings" panose="05000000000000000000" pitchFamily="2" charset="2"/>
                            </a:rPr>
                            <m:t>2</m:t>
                          </m:r>
                        </m:den>
                      </m:f>
                      <m:sSup>
                        <m:sSupPr>
                          <m:ctrlPr>
                            <a:rPr lang="en-US" sz="1500" b="0" i="1" smtClean="0">
                              <a:latin typeface="Cambria Math" panose="02040503050406030204" pitchFamily="18" charset="0"/>
                              <a:sym typeface="Wingdings" panose="05000000000000000000" pitchFamily="2" charset="2"/>
                            </a:rPr>
                          </m:ctrlPr>
                        </m:sSupPr>
                        <m:e>
                          <m:r>
                            <a:rPr lang="en-US" sz="1500" i="1">
                              <a:latin typeface="Cambria Math" panose="02040503050406030204" pitchFamily="18" charset="0"/>
                              <a:sym typeface="Wingdings" panose="05000000000000000000" pitchFamily="2" charset="2"/>
                            </a:rPr>
                            <m:t>𝐿</m:t>
                          </m:r>
                        </m:e>
                        <m:sup>
                          <m:r>
                            <a:rPr lang="en-US" sz="1500" b="0" i="1" smtClean="0">
                              <a:latin typeface="Cambria Math" panose="02040503050406030204" pitchFamily="18" charset="0"/>
                              <a:sym typeface="Wingdings" panose="05000000000000000000" pitchFamily="2" charset="2"/>
                            </a:rPr>
                            <m:t>2</m:t>
                          </m:r>
                        </m:sup>
                      </m:sSup>
                      <m:r>
                        <a:rPr lang="en-US" sz="1500" i="1">
                          <a:latin typeface="Cambria Math" panose="02040503050406030204" pitchFamily="18" charset="0"/>
                          <a:sym typeface="Wingdings" panose="05000000000000000000" pitchFamily="2" charset="2"/>
                        </a:rPr>
                        <m:t>𝑓</m:t>
                      </m:r>
                      <m:r>
                        <a:rPr lang="en-US" sz="1500" i="1">
                          <a:latin typeface="Cambria Math" panose="02040503050406030204" pitchFamily="18" charset="0"/>
                          <a:sym typeface="Wingdings" panose="05000000000000000000" pitchFamily="2" charset="2"/>
                        </a:rPr>
                        <m:t>(</m:t>
                      </m:r>
                      <m:sSub>
                        <m:sSubPr>
                          <m:ctrlPr>
                            <a:rPr lang="en-US" sz="1500" i="1">
                              <a:latin typeface="Cambria Math" panose="02040503050406030204" pitchFamily="18" charset="0"/>
                              <a:sym typeface="Wingdings" panose="05000000000000000000" pitchFamily="2" charset="2"/>
                            </a:rPr>
                          </m:ctrlPr>
                        </m:sSubPr>
                        <m:e>
                          <m:r>
                            <a:rPr lang="en-US" sz="1500" i="1">
                              <a:latin typeface="Cambria Math" panose="02040503050406030204" pitchFamily="18" charset="0"/>
                              <a:sym typeface="Wingdings" panose="05000000000000000000" pitchFamily="2" charset="2"/>
                            </a:rPr>
                            <m:t>𝑡</m:t>
                          </m:r>
                        </m:e>
                        <m:sub>
                          <m:r>
                            <a:rPr lang="en-US" sz="1500" i="1">
                              <a:latin typeface="Cambria Math" panose="02040503050406030204" pitchFamily="18" charset="0"/>
                              <a:sym typeface="Wingdings" panose="05000000000000000000" pitchFamily="2" charset="2"/>
                            </a:rPr>
                            <m:t>𝑛</m:t>
                          </m:r>
                        </m:sub>
                      </m:sSub>
                      <m:r>
                        <a:rPr lang="en-US" sz="1500" i="1">
                          <a:latin typeface="Cambria Math" panose="02040503050406030204" pitchFamily="18" charset="0"/>
                          <a:sym typeface="Wingdings" panose="05000000000000000000" pitchFamily="2" charset="2"/>
                        </a:rPr>
                        <m:t>)+…+</m:t>
                      </m:r>
                      <m:f>
                        <m:fPr>
                          <m:ctrlPr>
                            <a:rPr lang="en-US" sz="1500" i="1">
                              <a:latin typeface="Cambria Math" panose="02040503050406030204" pitchFamily="18" charset="0"/>
                              <a:sym typeface="Wingdings" panose="05000000000000000000" pitchFamily="2" charset="2"/>
                            </a:rPr>
                          </m:ctrlPr>
                        </m:fPr>
                        <m:num>
                          <m:sSup>
                            <m:sSupPr>
                              <m:ctrlPr>
                                <a:rPr lang="en-US" sz="1500" i="1">
                                  <a:latin typeface="Cambria Math" panose="02040503050406030204" pitchFamily="18" charset="0"/>
                                  <a:sym typeface="Wingdings" panose="05000000000000000000" pitchFamily="2" charset="2"/>
                                </a:rPr>
                              </m:ctrlPr>
                            </m:sSupPr>
                            <m:e>
                              <m:r>
                                <a:rPr lang="en-US" sz="1500" i="1">
                                  <a:latin typeface="Cambria Math" panose="02040503050406030204" pitchFamily="18" charset="0"/>
                                  <a:sym typeface="Wingdings" panose="05000000000000000000" pitchFamily="2" charset="2"/>
                                </a:rPr>
                                <m:t>h</m:t>
                              </m:r>
                            </m:e>
                            <m:sup>
                              <m:r>
                                <a:rPr lang="en-US" sz="1500" i="1">
                                  <a:latin typeface="Cambria Math" panose="02040503050406030204" pitchFamily="18" charset="0"/>
                                  <a:sym typeface="Wingdings" panose="05000000000000000000" pitchFamily="2" charset="2"/>
                                </a:rPr>
                                <m:t>𝑛</m:t>
                              </m:r>
                            </m:sup>
                          </m:sSup>
                        </m:num>
                        <m:den>
                          <m:r>
                            <a:rPr lang="en-US" sz="1500" i="1">
                              <a:latin typeface="Cambria Math" panose="02040503050406030204" pitchFamily="18" charset="0"/>
                              <a:sym typeface="Wingdings" panose="05000000000000000000" pitchFamily="2" charset="2"/>
                            </a:rPr>
                            <m:t>𝑁</m:t>
                          </m:r>
                          <m:r>
                            <a:rPr lang="en-US" sz="1500" i="1">
                              <a:latin typeface="Cambria Math" panose="02040503050406030204" pitchFamily="18" charset="0"/>
                              <a:sym typeface="Wingdings" panose="05000000000000000000" pitchFamily="2" charset="2"/>
                            </a:rPr>
                            <m:t>!</m:t>
                          </m:r>
                        </m:den>
                      </m:f>
                      <m:sSup>
                        <m:sSupPr>
                          <m:ctrlPr>
                            <a:rPr lang="en-US" sz="1500" b="0" i="1" smtClean="0">
                              <a:latin typeface="Cambria Math" panose="02040503050406030204" pitchFamily="18" charset="0"/>
                              <a:sym typeface="Wingdings" panose="05000000000000000000" pitchFamily="2" charset="2"/>
                            </a:rPr>
                          </m:ctrlPr>
                        </m:sSupPr>
                        <m:e>
                          <m:r>
                            <a:rPr lang="en-US" sz="1500" i="1">
                              <a:latin typeface="Cambria Math" panose="02040503050406030204" pitchFamily="18" charset="0"/>
                              <a:sym typeface="Wingdings" panose="05000000000000000000" pitchFamily="2" charset="2"/>
                            </a:rPr>
                            <m:t>𝐿</m:t>
                          </m:r>
                        </m:e>
                        <m:sup>
                          <m:r>
                            <a:rPr lang="en-US" sz="1500" b="0" i="1" smtClean="0">
                              <a:latin typeface="Cambria Math" panose="02040503050406030204" pitchFamily="18" charset="0"/>
                              <a:sym typeface="Wingdings" panose="05000000000000000000" pitchFamily="2" charset="2"/>
                            </a:rPr>
                            <m:t>𝑁</m:t>
                          </m:r>
                        </m:sup>
                      </m:sSup>
                      <m:r>
                        <a:rPr lang="en-US" sz="1500" i="1">
                          <a:latin typeface="Cambria Math" panose="02040503050406030204" pitchFamily="18" charset="0"/>
                          <a:sym typeface="Wingdings" panose="05000000000000000000" pitchFamily="2" charset="2"/>
                        </a:rPr>
                        <m:t>𝑓</m:t>
                      </m:r>
                      <m:r>
                        <a:rPr lang="en-US" sz="1500" i="1">
                          <a:latin typeface="Cambria Math" panose="02040503050406030204" pitchFamily="18" charset="0"/>
                          <a:sym typeface="Wingdings" panose="05000000000000000000" pitchFamily="2" charset="2"/>
                        </a:rPr>
                        <m:t>(</m:t>
                      </m:r>
                      <m:sSub>
                        <m:sSubPr>
                          <m:ctrlPr>
                            <a:rPr lang="en-US" sz="1500" i="1">
                              <a:latin typeface="Cambria Math" panose="02040503050406030204" pitchFamily="18" charset="0"/>
                              <a:sym typeface="Wingdings" panose="05000000000000000000" pitchFamily="2" charset="2"/>
                            </a:rPr>
                          </m:ctrlPr>
                        </m:sSubPr>
                        <m:e>
                          <m:r>
                            <a:rPr lang="en-US" sz="1500" i="1">
                              <a:latin typeface="Cambria Math" panose="02040503050406030204" pitchFamily="18" charset="0"/>
                              <a:sym typeface="Wingdings" panose="05000000000000000000" pitchFamily="2" charset="2"/>
                            </a:rPr>
                            <m:t>𝑡</m:t>
                          </m:r>
                        </m:e>
                        <m:sub>
                          <m:r>
                            <a:rPr lang="en-US" sz="1500" i="1">
                              <a:latin typeface="Cambria Math" panose="02040503050406030204" pitchFamily="18" charset="0"/>
                              <a:sym typeface="Wingdings" panose="05000000000000000000" pitchFamily="2" charset="2"/>
                            </a:rPr>
                            <m:t>𝑛</m:t>
                          </m:r>
                        </m:sub>
                      </m:sSub>
                      <m:r>
                        <a:rPr lang="en-US" sz="1500" i="1">
                          <a:latin typeface="Cambria Math" panose="02040503050406030204" pitchFamily="18" charset="0"/>
                          <a:sym typeface="Wingdings" panose="05000000000000000000" pitchFamily="2" charset="2"/>
                        </a:rPr>
                        <m:t>)</m:t>
                      </m:r>
                    </m:oMath>
                  </m:oMathPara>
                </a14:m>
                <a:endParaRPr lang="en-US" sz="1500" dirty="0">
                  <a:sym typeface="Wingdings" panose="05000000000000000000" pitchFamily="2" charset="2"/>
                </a:endParaRPr>
              </a:p>
              <a:p>
                <a:pPr>
                  <a:lnSpc>
                    <a:spcPct val="90000"/>
                  </a:lnSpc>
                </a:pPr>
                <a:r>
                  <a:rPr lang="en-US" sz="1500" dirty="0">
                    <a:sym typeface="Wingdings" panose="05000000000000000000" pitchFamily="2" charset="2"/>
                  </a:rPr>
                  <a:t>For the example of Bateman equation, </a:t>
                </a:r>
                <a14:m>
                  <m:oMath xmlns:m="http://schemas.openxmlformats.org/officeDocument/2006/math">
                    <m:r>
                      <a:rPr lang="en-US" sz="1500" b="0" i="1" smtClean="0">
                        <a:latin typeface="Cambria Math" panose="02040503050406030204" pitchFamily="18" charset="0"/>
                        <a:sym typeface="Wingdings" panose="05000000000000000000" pitchFamily="2" charset="2"/>
                      </a:rPr>
                      <m:t>𝑓</m:t>
                    </m:r>
                    <m:r>
                      <a:rPr lang="en-US" sz="1500" b="0" i="1" smtClean="0">
                        <a:latin typeface="Cambria Math" panose="02040503050406030204" pitchFamily="18" charset="0"/>
                        <a:sym typeface="Wingdings" panose="05000000000000000000" pitchFamily="2" charset="2"/>
                      </a:rPr>
                      <m:t>= </m:t>
                    </m:r>
                    <m:acc>
                      <m:accPr>
                        <m:chr m:val="̅"/>
                        <m:ctrlPr>
                          <a:rPr lang="en-US" sz="1500" i="1">
                            <a:latin typeface="Cambria Math" panose="02040503050406030204" pitchFamily="18" charset="0"/>
                            <a:sym typeface="Wingdings" panose="05000000000000000000" pitchFamily="2" charset="2"/>
                          </a:rPr>
                        </m:ctrlPr>
                      </m:accPr>
                      <m:e>
                        <m:r>
                          <a:rPr lang="en-US" sz="1500" i="1">
                            <a:latin typeface="Cambria Math" panose="02040503050406030204" pitchFamily="18" charset="0"/>
                            <a:sym typeface="Wingdings" panose="05000000000000000000" pitchFamily="2" charset="2"/>
                          </a:rPr>
                          <m:t>𝑁</m:t>
                        </m:r>
                      </m:e>
                    </m:acc>
                    <m:d>
                      <m:dPr>
                        <m:ctrlPr>
                          <a:rPr lang="en-US" sz="1500" i="1">
                            <a:latin typeface="Cambria Math" panose="02040503050406030204" pitchFamily="18" charset="0"/>
                            <a:sym typeface="Wingdings" panose="05000000000000000000" pitchFamily="2" charset="2"/>
                          </a:rPr>
                        </m:ctrlPr>
                      </m:dPr>
                      <m:e>
                        <m:r>
                          <a:rPr lang="en-US" sz="1500" i="1">
                            <a:latin typeface="Cambria Math" panose="02040503050406030204" pitchFamily="18" charset="0"/>
                            <a:sym typeface="Wingdings" panose="05000000000000000000" pitchFamily="2" charset="2"/>
                          </a:rPr>
                          <m:t>𝑡</m:t>
                        </m:r>
                      </m:e>
                    </m:d>
                  </m:oMath>
                </a14:m>
                <a:r>
                  <a:rPr lang="en-US" sz="1500" dirty="0">
                    <a:sym typeface="Wingdings" panose="05000000000000000000" pitchFamily="2" charset="2"/>
                  </a:rPr>
                  <a:t>, while </a:t>
                </a:r>
                <a14:m>
                  <m:oMath xmlns:m="http://schemas.openxmlformats.org/officeDocument/2006/math">
                    <m:r>
                      <a:rPr lang="en-US" sz="1500" b="0" i="1" smtClean="0">
                        <a:latin typeface="Cambria Math" panose="02040503050406030204" pitchFamily="18" charset="0"/>
                        <a:sym typeface="Wingdings" panose="05000000000000000000" pitchFamily="2" charset="2"/>
                      </a:rPr>
                      <m:t>𝐿</m:t>
                    </m:r>
                  </m:oMath>
                </a14:m>
                <a:r>
                  <a:rPr lang="en-US" sz="1500" dirty="0">
                    <a:sym typeface="Wingdings" panose="05000000000000000000" pitchFamily="2" charset="2"/>
                  </a:rPr>
                  <a:t> is the same as what we had on the previous slide. </a:t>
                </a:r>
              </a:p>
              <a:p>
                <a:pPr>
                  <a:lnSpc>
                    <a:spcPct val="90000"/>
                  </a:lnSpc>
                </a:pPr>
                <a:endParaRPr lang="en-US" sz="1500" dirty="0">
                  <a:sym typeface="Wingdings" panose="05000000000000000000" pitchFamily="2" charset="2"/>
                </a:endParaRPr>
              </a:p>
              <a:p>
                <a:pPr marL="0" indent="0">
                  <a:lnSpc>
                    <a:spcPct val="90000"/>
                  </a:lnSpc>
                  <a:buNone/>
                </a:pPr>
                <a:endParaRPr lang="en-US" sz="1500" dirty="0">
                  <a:sym typeface="Wingdings" panose="05000000000000000000" pitchFamily="2" charset="2"/>
                </a:endParaRPr>
              </a:p>
              <a:p>
                <a:pPr marL="0" indent="0">
                  <a:lnSpc>
                    <a:spcPct val="90000"/>
                  </a:lnSpc>
                  <a:buNone/>
                </a:pPr>
                <a:endParaRPr lang="en-US" sz="1500" dirty="0">
                  <a:sym typeface="Wingdings" panose="05000000000000000000" pitchFamily="2" charset="2"/>
                </a:endParaRPr>
              </a:p>
              <a:p>
                <a:pPr>
                  <a:lnSpc>
                    <a:spcPct val="90000"/>
                  </a:lnSpc>
                </a:pPr>
                <a:endParaRPr lang="en-US" sz="1500" dirty="0">
                  <a:sym typeface="Wingdings" panose="05000000000000000000" pitchFamily="2" charset="2"/>
                </a:endParaRP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706608" y="1481600"/>
                <a:ext cx="10102441" cy="5603846"/>
              </a:xfrm>
              <a:blipFill>
                <a:blip r:embed="rId2"/>
                <a:stretch>
                  <a:fillRect l="-241" t="-10773"/>
                </a:stretch>
              </a:blipFill>
            </p:spPr>
            <p:txBody>
              <a:bodyPr/>
              <a:lstStyle/>
              <a:p>
                <a:r>
                  <a:rPr lang="en-US">
                    <a:noFill/>
                  </a:rPr>
                  <a:t> </a:t>
                </a:r>
              </a:p>
            </p:txBody>
          </p:sp>
        </mc:Fallback>
      </mc:AlternateContent>
    </p:spTree>
    <p:extLst>
      <p:ext uri="{BB962C8B-B14F-4D97-AF65-F5344CB8AC3E}">
        <p14:creationId xmlns:p14="http://schemas.microsoft.com/office/powerpoint/2010/main" val="797514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96205" y="-20274"/>
            <a:ext cx="10799589" cy="518718"/>
          </a:xfrm>
        </p:spPr>
        <p:txBody>
          <a:bodyPr>
            <a:normAutofit/>
          </a:bodyPr>
          <a:lstStyle/>
          <a:p>
            <a:r>
              <a:rPr lang="en-US" sz="2800" dirty="0"/>
              <a:t>Forward and Backward </a:t>
            </a:r>
            <a:r>
              <a:rPr lang="en-US" sz="2800" dirty="0" err="1"/>
              <a:t>euler</a:t>
            </a:r>
            <a:endParaRPr lang="en-US" sz="2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96205" y="756190"/>
                <a:ext cx="10102441" cy="6068409"/>
              </a:xfrm>
            </p:spPr>
            <p:txBody>
              <a:bodyPr>
                <a:normAutofit fontScale="85000" lnSpcReduction="10000"/>
              </a:bodyPr>
              <a:lstStyle/>
              <a:p>
                <a:pPr marL="0" indent="0">
                  <a:lnSpc>
                    <a:spcPct val="90000"/>
                  </a:lnSpc>
                  <a:buNone/>
                </a:pPr>
                <a:endParaRPr lang="en-US" sz="1500" dirty="0">
                  <a:sym typeface="Wingdings" panose="05000000000000000000" pitchFamily="2" charset="2"/>
                </a:endParaRPr>
              </a:p>
              <a:p>
                <a:pPr marL="0" indent="0">
                  <a:lnSpc>
                    <a:spcPct val="90000"/>
                  </a:lnSpc>
                  <a:buNone/>
                </a:pPr>
                <a:r>
                  <a:rPr lang="en-US" sz="1900" b="1" dirty="0">
                    <a:sym typeface="Wingdings" panose="05000000000000000000" pitchFamily="2" charset="2"/>
                  </a:rPr>
                  <a:t>Forward Euler</a:t>
                </a:r>
              </a:p>
              <a:p>
                <a:pPr>
                  <a:lnSpc>
                    <a:spcPct val="90000"/>
                  </a:lnSpc>
                </a:pPr>
                <a:r>
                  <a:rPr lang="en-US" sz="1900" dirty="0">
                    <a:sym typeface="Wingdings" panose="05000000000000000000" pitchFamily="2" charset="2"/>
                  </a:rPr>
                  <a:t>Recall Taylor series expansion of a function from previous slide: </a:t>
                </a:r>
                <a:endParaRPr lang="en-US" sz="1900" i="1" dirty="0">
                  <a:latin typeface="Cambria Math" panose="02040503050406030204" pitchFamily="18" charset="0"/>
                  <a:sym typeface="Wingdings" panose="05000000000000000000" pitchFamily="2" charset="2"/>
                </a:endParaRPr>
              </a:p>
              <a:p>
                <a:pPr marL="457200" lvl="1" indent="0">
                  <a:lnSpc>
                    <a:spcPct val="90000"/>
                  </a:lnSpc>
                  <a:buNone/>
                </a:pPr>
                <a14:m>
                  <m:oMathPara xmlns:m="http://schemas.openxmlformats.org/officeDocument/2006/math">
                    <m:oMathParaPr>
                      <m:jc m:val="centerGroup"/>
                    </m:oMathParaPr>
                    <m:oMath xmlns:m="http://schemas.openxmlformats.org/officeDocument/2006/math">
                      <m:r>
                        <a:rPr lang="en-US" sz="1900" i="1">
                          <a:latin typeface="Cambria Math" panose="02040503050406030204" pitchFamily="18" charset="0"/>
                          <a:sym typeface="Wingdings" panose="05000000000000000000" pitchFamily="2" charset="2"/>
                        </a:rPr>
                        <m:t>𝑓</m:t>
                      </m:r>
                      <m:d>
                        <m:dPr>
                          <m:ctrlPr>
                            <a:rPr lang="en-US" sz="1900" i="1">
                              <a:latin typeface="Cambria Math" panose="02040503050406030204" pitchFamily="18" charset="0"/>
                              <a:sym typeface="Wingdings" panose="05000000000000000000" pitchFamily="2" charset="2"/>
                            </a:rPr>
                          </m:ctrlPr>
                        </m:dPr>
                        <m:e>
                          <m:sSub>
                            <m:sSubPr>
                              <m:ctrlPr>
                                <a:rPr lang="en-US" sz="1900" i="1">
                                  <a:latin typeface="Cambria Math" panose="02040503050406030204" pitchFamily="18" charset="0"/>
                                  <a:sym typeface="Wingdings" panose="05000000000000000000" pitchFamily="2" charset="2"/>
                                </a:rPr>
                              </m:ctrlPr>
                            </m:sSubPr>
                            <m:e>
                              <m:r>
                                <a:rPr lang="en-US" sz="1900" i="1">
                                  <a:latin typeface="Cambria Math" panose="02040503050406030204" pitchFamily="18" charset="0"/>
                                  <a:sym typeface="Wingdings" panose="05000000000000000000" pitchFamily="2" charset="2"/>
                                </a:rPr>
                                <m:t>𝑡</m:t>
                              </m:r>
                            </m:e>
                            <m:sub>
                              <m:r>
                                <a:rPr lang="en-US" sz="1900" i="1">
                                  <a:latin typeface="Cambria Math" panose="02040503050406030204" pitchFamily="18" charset="0"/>
                                  <a:sym typeface="Wingdings" panose="05000000000000000000" pitchFamily="2" charset="2"/>
                                </a:rPr>
                                <m:t>𝑛</m:t>
                              </m:r>
                              <m:r>
                                <a:rPr lang="en-US" sz="1900" i="1">
                                  <a:latin typeface="Cambria Math" panose="02040503050406030204" pitchFamily="18" charset="0"/>
                                  <a:sym typeface="Wingdings" panose="05000000000000000000" pitchFamily="2" charset="2"/>
                                </a:rPr>
                                <m:t>+1</m:t>
                              </m:r>
                            </m:sub>
                          </m:sSub>
                        </m:e>
                      </m:d>
                      <m:r>
                        <a:rPr lang="en-US" sz="1900" i="1">
                          <a:latin typeface="Cambria Math" panose="02040503050406030204" pitchFamily="18" charset="0"/>
                          <a:sym typeface="Wingdings" panose="05000000000000000000" pitchFamily="2" charset="2"/>
                        </a:rPr>
                        <m:t>=</m:t>
                      </m:r>
                      <m:r>
                        <a:rPr lang="en-US" sz="1900" i="1">
                          <a:latin typeface="Cambria Math" panose="02040503050406030204" pitchFamily="18" charset="0"/>
                          <a:sym typeface="Wingdings" panose="05000000000000000000" pitchFamily="2" charset="2"/>
                        </a:rPr>
                        <m:t>𝑓</m:t>
                      </m:r>
                      <m:d>
                        <m:dPr>
                          <m:ctrlPr>
                            <a:rPr lang="en-US" sz="1900" i="1">
                              <a:latin typeface="Cambria Math" panose="02040503050406030204" pitchFamily="18" charset="0"/>
                              <a:sym typeface="Wingdings" panose="05000000000000000000" pitchFamily="2" charset="2"/>
                            </a:rPr>
                          </m:ctrlPr>
                        </m:dPr>
                        <m:e>
                          <m:sSub>
                            <m:sSubPr>
                              <m:ctrlPr>
                                <a:rPr lang="en-US" sz="1900" i="1">
                                  <a:latin typeface="Cambria Math" panose="02040503050406030204" pitchFamily="18" charset="0"/>
                                  <a:sym typeface="Wingdings" panose="05000000000000000000" pitchFamily="2" charset="2"/>
                                </a:rPr>
                              </m:ctrlPr>
                            </m:sSubPr>
                            <m:e>
                              <m:r>
                                <a:rPr lang="en-US" sz="1900" i="1">
                                  <a:latin typeface="Cambria Math" panose="02040503050406030204" pitchFamily="18" charset="0"/>
                                  <a:sym typeface="Wingdings" panose="05000000000000000000" pitchFamily="2" charset="2"/>
                                </a:rPr>
                                <m:t>𝑡</m:t>
                              </m:r>
                            </m:e>
                            <m:sub>
                              <m:r>
                                <a:rPr lang="en-US" sz="1900" i="1">
                                  <a:latin typeface="Cambria Math" panose="02040503050406030204" pitchFamily="18" charset="0"/>
                                  <a:sym typeface="Wingdings" panose="05000000000000000000" pitchFamily="2" charset="2"/>
                                </a:rPr>
                                <m:t>𝑛</m:t>
                              </m:r>
                            </m:sub>
                          </m:sSub>
                        </m:e>
                      </m:d>
                      <m:r>
                        <a:rPr lang="en-US" sz="1900" i="1">
                          <a:latin typeface="Cambria Math" panose="02040503050406030204" pitchFamily="18" charset="0"/>
                          <a:sym typeface="Wingdings" panose="05000000000000000000" pitchFamily="2" charset="2"/>
                        </a:rPr>
                        <m:t>+</m:t>
                      </m:r>
                      <m:r>
                        <a:rPr lang="en-US" sz="1900" i="1">
                          <a:latin typeface="Cambria Math" panose="02040503050406030204" pitchFamily="18" charset="0"/>
                          <a:sym typeface="Wingdings" panose="05000000000000000000" pitchFamily="2" charset="2"/>
                        </a:rPr>
                        <m:t>h</m:t>
                      </m:r>
                      <m:sSup>
                        <m:sSupPr>
                          <m:ctrlPr>
                            <a:rPr lang="en-US" sz="1900" i="1">
                              <a:latin typeface="Cambria Math" panose="02040503050406030204" pitchFamily="18" charset="0"/>
                              <a:sym typeface="Wingdings" panose="05000000000000000000" pitchFamily="2" charset="2"/>
                            </a:rPr>
                          </m:ctrlPr>
                        </m:sSupPr>
                        <m:e>
                          <m:r>
                            <a:rPr lang="en-US" sz="1900" i="1">
                              <a:latin typeface="Cambria Math" panose="02040503050406030204" pitchFamily="18" charset="0"/>
                              <a:sym typeface="Wingdings" panose="05000000000000000000" pitchFamily="2" charset="2"/>
                            </a:rPr>
                            <m:t>𝑓</m:t>
                          </m:r>
                        </m:e>
                        <m:sup>
                          <m:r>
                            <a:rPr lang="en-US" sz="1900" i="1">
                              <a:latin typeface="Cambria Math" panose="02040503050406030204" pitchFamily="18" charset="0"/>
                              <a:sym typeface="Wingdings" panose="05000000000000000000" pitchFamily="2" charset="2"/>
                            </a:rPr>
                            <m:t>(1)</m:t>
                          </m:r>
                        </m:sup>
                      </m:sSup>
                      <m:d>
                        <m:dPr>
                          <m:ctrlPr>
                            <a:rPr lang="en-US" sz="1900" i="1">
                              <a:latin typeface="Cambria Math" panose="02040503050406030204" pitchFamily="18" charset="0"/>
                              <a:sym typeface="Wingdings" panose="05000000000000000000" pitchFamily="2" charset="2"/>
                            </a:rPr>
                          </m:ctrlPr>
                        </m:dPr>
                        <m:e>
                          <m:sSub>
                            <m:sSubPr>
                              <m:ctrlPr>
                                <a:rPr lang="en-US" sz="1900" i="1">
                                  <a:latin typeface="Cambria Math" panose="02040503050406030204" pitchFamily="18" charset="0"/>
                                  <a:sym typeface="Wingdings" panose="05000000000000000000" pitchFamily="2" charset="2"/>
                                </a:rPr>
                              </m:ctrlPr>
                            </m:sSubPr>
                            <m:e>
                              <m:r>
                                <a:rPr lang="en-US" sz="1900" i="1">
                                  <a:latin typeface="Cambria Math" panose="02040503050406030204" pitchFamily="18" charset="0"/>
                                  <a:sym typeface="Wingdings" panose="05000000000000000000" pitchFamily="2" charset="2"/>
                                </a:rPr>
                                <m:t>𝑡</m:t>
                              </m:r>
                            </m:e>
                            <m:sub>
                              <m:r>
                                <a:rPr lang="en-US" sz="1900" i="1">
                                  <a:latin typeface="Cambria Math" panose="02040503050406030204" pitchFamily="18" charset="0"/>
                                  <a:sym typeface="Wingdings" panose="05000000000000000000" pitchFamily="2" charset="2"/>
                                </a:rPr>
                                <m:t>𝑛</m:t>
                              </m:r>
                            </m:sub>
                          </m:sSub>
                        </m:e>
                      </m:d>
                      <m:r>
                        <a:rPr lang="en-US" sz="1900" i="1">
                          <a:latin typeface="Cambria Math" panose="02040503050406030204" pitchFamily="18" charset="0"/>
                          <a:sym typeface="Wingdings" panose="05000000000000000000" pitchFamily="2" charset="2"/>
                        </a:rPr>
                        <m:t>+</m:t>
                      </m:r>
                      <m:f>
                        <m:fPr>
                          <m:ctrlPr>
                            <a:rPr lang="en-US" sz="1900" i="1">
                              <a:latin typeface="Cambria Math" panose="02040503050406030204" pitchFamily="18" charset="0"/>
                              <a:sym typeface="Wingdings" panose="05000000000000000000" pitchFamily="2" charset="2"/>
                            </a:rPr>
                          </m:ctrlPr>
                        </m:fPr>
                        <m:num>
                          <m:sSup>
                            <m:sSupPr>
                              <m:ctrlPr>
                                <a:rPr lang="en-US" sz="1900" i="1">
                                  <a:latin typeface="Cambria Math" panose="02040503050406030204" pitchFamily="18" charset="0"/>
                                  <a:sym typeface="Wingdings" panose="05000000000000000000" pitchFamily="2" charset="2"/>
                                </a:rPr>
                              </m:ctrlPr>
                            </m:sSupPr>
                            <m:e>
                              <m:r>
                                <a:rPr lang="en-US" sz="1900" i="1">
                                  <a:latin typeface="Cambria Math" panose="02040503050406030204" pitchFamily="18" charset="0"/>
                                  <a:sym typeface="Wingdings" panose="05000000000000000000" pitchFamily="2" charset="2"/>
                                </a:rPr>
                                <m:t>h</m:t>
                              </m:r>
                            </m:e>
                            <m:sup>
                              <m:r>
                                <a:rPr lang="en-US" sz="1900" i="1">
                                  <a:latin typeface="Cambria Math" panose="02040503050406030204" pitchFamily="18" charset="0"/>
                                  <a:sym typeface="Wingdings" panose="05000000000000000000" pitchFamily="2" charset="2"/>
                                </a:rPr>
                                <m:t>2</m:t>
                              </m:r>
                            </m:sup>
                          </m:sSup>
                        </m:num>
                        <m:den>
                          <m:r>
                            <a:rPr lang="en-US" sz="1900" i="1">
                              <a:latin typeface="Cambria Math" panose="02040503050406030204" pitchFamily="18" charset="0"/>
                              <a:sym typeface="Wingdings" panose="05000000000000000000" pitchFamily="2" charset="2"/>
                            </a:rPr>
                            <m:t>2</m:t>
                          </m:r>
                        </m:den>
                      </m:f>
                      <m:sSup>
                        <m:sSupPr>
                          <m:ctrlPr>
                            <a:rPr lang="en-US" sz="1900" i="1">
                              <a:latin typeface="Cambria Math" panose="02040503050406030204" pitchFamily="18" charset="0"/>
                              <a:sym typeface="Wingdings" panose="05000000000000000000" pitchFamily="2" charset="2"/>
                            </a:rPr>
                          </m:ctrlPr>
                        </m:sSupPr>
                        <m:e>
                          <m:r>
                            <a:rPr lang="en-US" sz="1900" i="1">
                              <a:latin typeface="Cambria Math" panose="02040503050406030204" pitchFamily="18" charset="0"/>
                              <a:sym typeface="Wingdings" panose="05000000000000000000" pitchFamily="2" charset="2"/>
                            </a:rPr>
                            <m:t>𝑓</m:t>
                          </m:r>
                        </m:e>
                        <m:sup>
                          <m:r>
                            <a:rPr lang="en-US" sz="1900" i="1">
                              <a:latin typeface="Cambria Math" panose="02040503050406030204" pitchFamily="18" charset="0"/>
                              <a:sym typeface="Wingdings" panose="05000000000000000000" pitchFamily="2" charset="2"/>
                            </a:rPr>
                            <m:t>(2)</m:t>
                          </m:r>
                        </m:sup>
                      </m:sSup>
                      <m:d>
                        <m:dPr>
                          <m:ctrlPr>
                            <a:rPr lang="en-US" sz="1900" i="1">
                              <a:latin typeface="Cambria Math" panose="02040503050406030204" pitchFamily="18" charset="0"/>
                              <a:sym typeface="Wingdings" panose="05000000000000000000" pitchFamily="2" charset="2"/>
                            </a:rPr>
                          </m:ctrlPr>
                        </m:dPr>
                        <m:e>
                          <m:sSub>
                            <m:sSubPr>
                              <m:ctrlPr>
                                <a:rPr lang="en-US" sz="1900" i="1">
                                  <a:latin typeface="Cambria Math" panose="02040503050406030204" pitchFamily="18" charset="0"/>
                                  <a:sym typeface="Wingdings" panose="05000000000000000000" pitchFamily="2" charset="2"/>
                                </a:rPr>
                              </m:ctrlPr>
                            </m:sSubPr>
                            <m:e>
                              <m:r>
                                <a:rPr lang="en-US" sz="1900" i="1">
                                  <a:latin typeface="Cambria Math" panose="02040503050406030204" pitchFamily="18" charset="0"/>
                                  <a:sym typeface="Wingdings" panose="05000000000000000000" pitchFamily="2" charset="2"/>
                                </a:rPr>
                                <m:t>𝑡</m:t>
                              </m:r>
                            </m:e>
                            <m:sub>
                              <m:r>
                                <a:rPr lang="en-US" sz="1900" i="1">
                                  <a:latin typeface="Cambria Math" panose="02040503050406030204" pitchFamily="18" charset="0"/>
                                  <a:sym typeface="Wingdings" panose="05000000000000000000" pitchFamily="2" charset="2"/>
                                </a:rPr>
                                <m:t>𝑛</m:t>
                              </m:r>
                            </m:sub>
                          </m:sSub>
                        </m:e>
                      </m:d>
                      <m:r>
                        <a:rPr lang="en-US" sz="1900" i="1">
                          <a:latin typeface="Cambria Math" panose="02040503050406030204" pitchFamily="18" charset="0"/>
                          <a:sym typeface="Wingdings" panose="05000000000000000000" pitchFamily="2" charset="2"/>
                        </a:rPr>
                        <m:t>+…+</m:t>
                      </m:r>
                      <m:f>
                        <m:fPr>
                          <m:ctrlPr>
                            <a:rPr lang="en-US" sz="1900" i="1">
                              <a:latin typeface="Cambria Math" panose="02040503050406030204" pitchFamily="18" charset="0"/>
                              <a:sym typeface="Wingdings" panose="05000000000000000000" pitchFamily="2" charset="2"/>
                            </a:rPr>
                          </m:ctrlPr>
                        </m:fPr>
                        <m:num>
                          <m:sSup>
                            <m:sSupPr>
                              <m:ctrlPr>
                                <a:rPr lang="en-US" sz="1900" i="1">
                                  <a:latin typeface="Cambria Math" panose="02040503050406030204" pitchFamily="18" charset="0"/>
                                  <a:sym typeface="Wingdings" panose="05000000000000000000" pitchFamily="2" charset="2"/>
                                </a:rPr>
                              </m:ctrlPr>
                            </m:sSupPr>
                            <m:e>
                              <m:r>
                                <a:rPr lang="en-US" sz="1900" i="1">
                                  <a:latin typeface="Cambria Math" panose="02040503050406030204" pitchFamily="18" charset="0"/>
                                  <a:sym typeface="Wingdings" panose="05000000000000000000" pitchFamily="2" charset="2"/>
                                </a:rPr>
                                <m:t>h</m:t>
                              </m:r>
                            </m:e>
                            <m:sup>
                              <m:r>
                                <a:rPr lang="en-US" sz="1900" i="1">
                                  <a:latin typeface="Cambria Math" panose="02040503050406030204" pitchFamily="18" charset="0"/>
                                  <a:sym typeface="Wingdings" panose="05000000000000000000" pitchFamily="2" charset="2"/>
                                </a:rPr>
                                <m:t>𝑛</m:t>
                              </m:r>
                            </m:sup>
                          </m:sSup>
                        </m:num>
                        <m:den>
                          <m:r>
                            <a:rPr lang="en-US" sz="1900" i="1">
                              <a:latin typeface="Cambria Math" panose="02040503050406030204" pitchFamily="18" charset="0"/>
                              <a:sym typeface="Wingdings" panose="05000000000000000000" pitchFamily="2" charset="2"/>
                            </a:rPr>
                            <m:t>𝑁</m:t>
                          </m:r>
                          <m:r>
                            <a:rPr lang="en-US" sz="1900" i="1">
                              <a:latin typeface="Cambria Math" panose="02040503050406030204" pitchFamily="18" charset="0"/>
                              <a:sym typeface="Wingdings" panose="05000000000000000000" pitchFamily="2" charset="2"/>
                            </a:rPr>
                            <m:t>!</m:t>
                          </m:r>
                        </m:den>
                      </m:f>
                      <m:sSup>
                        <m:sSupPr>
                          <m:ctrlPr>
                            <a:rPr lang="en-US" sz="1900" i="1">
                              <a:latin typeface="Cambria Math" panose="02040503050406030204" pitchFamily="18" charset="0"/>
                              <a:sym typeface="Wingdings" panose="05000000000000000000" pitchFamily="2" charset="2"/>
                            </a:rPr>
                          </m:ctrlPr>
                        </m:sSupPr>
                        <m:e>
                          <m:r>
                            <a:rPr lang="en-US" sz="1900" i="1">
                              <a:latin typeface="Cambria Math" panose="02040503050406030204" pitchFamily="18" charset="0"/>
                              <a:sym typeface="Wingdings" panose="05000000000000000000" pitchFamily="2" charset="2"/>
                            </a:rPr>
                            <m:t>𝑓</m:t>
                          </m:r>
                        </m:e>
                        <m:sup>
                          <m:d>
                            <m:dPr>
                              <m:ctrlPr>
                                <a:rPr lang="en-US" sz="1900" i="1">
                                  <a:latin typeface="Cambria Math" panose="02040503050406030204" pitchFamily="18" charset="0"/>
                                  <a:sym typeface="Wingdings" panose="05000000000000000000" pitchFamily="2" charset="2"/>
                                </a:rPr>
                              </m:ctrlPr>
                            </m:dPr>
                            <m:e>
                              <m:r>
                                <a:rPr lang="en-US" sz="1900" i="1">
                                  <a:latin typeface="Cambria Math" panose="02040503050406030204" pitchFamily="18" charset="0"/>
                                  <a:sym typeface="Wingdings" panose="05000000000000000000" pitchFamily="2" charset="2"/>
                                </a:rPr>
                                <m:t>𝑁</m:t>
                              </m:r>
                            </m:e>
                          </m:d>
                        </m:sup>
                      </m:sSup>
                      <m:r>
                        <a:rPr lang="en-US" sz="1900" i="1">
                          <a:latin typeface="Cambria Math" panose="02040503050406030204" pitchFamily="18" charset="0"/>
                          <a:sym typeface="Wingdings" panose="05000000000000000000" pitchFamily="2" charset="2"/>
                        </a:rPr>
                        <m:t>(</m:t>
                      </m:r>
                      <m:sSub>
                        <m:sSubPr>
                          <m:ctrlPr>
                            <a:rPr lang="en-US" sz="1900" i="1">
                              <a:latin typeface="Cambria Math" panose="02040503050406030204" pitchFamily="18" charset="0"/>
                              <a:sym typeface="Wingdings" panose="05000000000000000000" pitchFamily="2" charset="2"/>
                            </a:rPr>
                          </m:ctrlPr>
                        </m:sSubPr>
                        <m:e>
                          <m:r>
                            <a:rPr lang="en-US" sz="1900" i="1">
                              <a:latin typeface="Cambria Math" panose="02040503050406030204" pitchFamily="18" charset="0"/>
                              <a:sym typeface="Wingdings" panose="05000000000000000000" pitchFamily="2" charset="2"/>
                            </a:rPr>
                            <m:t>𝑡</m:t>
                          </m:r>
                        </m:e>
                        <m:sub>
                          <m:r>
                            <a:rPr lang="en-US" sz="1900" i="1">
                              <a:latin typeface="Cambria Math" panose="02040503050406030204" pitchFamily="18" charset="0"/>
                              <a:sym typeface="Wingdings" panose="05000000000000000000" pitchFamily="2" charset="2"/>
                            </a:rPr>
                            <m:t>𝑛</m:t>
                          </m:r>
                        </m:sub>
                      </m:sSub>
                      <m:r>
                        <a:rPr lang="en-US" sz="1900" i="1">
                          <a:latin typeface="Cambria Math" panose="02040503050406030204" pitchFamily="18" charset="0"/>
                          <a:sym typeface="Wingdings" panose="05000000000000000000" pitchFamily="2" charset="2"/>
                        </a:rPr>
                        <m:t>)</m:t>
                      </m:r>
                    </m:oMath>
                  </m:oMathPara>
                </a14:m>
                <a:endParaRPr lang="en-US" sz="1900" dirty="0">
                  <a:sym typeface="Wingdings" panose="05000000000000000000" pitchFamily="2" charset="2"/>
                </a:endParaRPr>
              </a:p>
              <a:p>
                <a:pPr>
                  <a:lnSpc>
                    <a:spcPct val="90000"/>
                  </a:lnSpc>
                </a:pPr>
                <a:r>
                  <a:rPr lang="en-US" sz="1900" dirty="0">
                    <a:sym typeface="Wingdings" panose="05000000000000000000" pitchFamily="2" charset="2"/>
                  </a:rPr>
                  <a:t>We chop off the series at the first derivative: </a:t>
                </a:r>
                <a14:m>
                  <m:oMath xmlns:m="http://schemas.openxmlformats.org/officeDocument/2006/math">
                    <m:r>
                      <a:rPr lang="en-US" sz="1900" i="1">
                        <a:latin typeface="Cambria Math" panose="02040503050406030204" pitchFamily="18" charset="0"/>
                        <a:sym typeface="Wingdings" panose="05000000000000000000" pitchFamily="2" charset="2"/>
                      </a:rPr>
                      <m:t>𝑓</m:t>
                    </m:r>
                    <m:d>
                      <m:dPr>
                        <m:ctrlPr>
                          <a:rPr lang="en-US" sz="1900" i="1">
                            <a:latin typeface="Cambria Math" panose="02040503050406030204" pitchFamily="18" charset="0"/>
                            <a:sym typeface="Wingdings" panose="05000000000000000000" pitchFamily="2" charset="2"/>
                          </a:rPr>
                        </m:ctrlPr>
                      </m:dPr>
                      <m:e>
                        <m:sSub>
                          <m:sSubPr>
                            <m:ctrlPr>
                              <a:rPr lang="en-US" sz="1900" i="1">
                                <a:latin typeface="Cambria Math" panose="02040503050406030204" pitchFamily="18" charset="0"/>
                                <a:sym typeface="Wingdings" panose="05000000000000000000" pitchFamily="2" charset="2"/>
                              </a:rPr>
                            </m:ctrlPr>
                          </m:sSubPr>
                          <m:e>
                            <m:r>
                              <a:rPr lang="en-US" sz="1900" i="1">
                                <a:latin typeface="Cambria Math" panose="02040503050406030204" pitchFamily="18" charset="0"/>
                                <a:sym typeface="Wingdings" panose="05000000000000000000" pitchFamily="2" charset="2"/>
                              </a:rPr>
                              <m:t>𝑡</m:t>
                            </m:r>
                          </m:e>
                          <m:sub>
                            <m:r>
                              <a:rPr lang="en-US" sz="1900" i="1">
                                <a:latin typeface="Cambria Math" panose="02040503050406030204" pitchFamily="18" charset="0"/>
                                <a:sym typeface="Wingdings" panose="05000000000000000000" pitchFamily="2" charset="2"/>
                              </a:rPr>
                              <m:t>𝑛</m:t>
                            </m:r>
                            <m:r>
                              <a:rPr lang="en-US" sz="1900" i="1">
                                <a:latin typeface="Cambria Math" panose="02040503050406030204" pitchFamily="18" charset="0"/>
                                <a:sym typeface="Wingdings" panose="05000000000000000000" pitchFamily="2" charset="2"/>
                              </a:rPr>
                              <m:t>+1</m:t>
                            </m:r>
                          </m:sub>
                        </m:sSub>
                      </m:e>
                    </m:d>
                    <m:r>
                      <a:rPr lang="en-US" sz="1900" i="1">
                        <a:latin typeface="Cambria Math" panose="02040503050406030204" pitchFamily="18" charset="0"/>
                        <a:sym typeface="Wingdings" panose="05000000000000000000" pitchFamily="2" charset="2"/>
                      </a:rPr>
                      <m:t>=</m:t>
                    </m:r>
                    <m:r>
                      <a:rPr lang="en-US" sz="1900" i="1">
                        <a:latin typeface="Cambria Math" panose="02040503050406030204" pitchFamily="18" charset="0"/>
                        <a:sym typeface="Wingdings" panose="05000000000000000000" pitchFamily="2" charset="2"/>
                      </a:rPr>
                      <m:t>𝑓</m:t>
                    </m:r>
                    <m:d>
                      <m:dPr>
                        <m:ctrlPr>
                          <a:rPr lang="en-US" sz="1900" i="1">
                            <a:latin typeface="Cambria Math" panose="02040503050406030204" pitchFamily="18" charset="0"/>
                            <a:sym typeface="Wingdings" panose="05000000000000000000" pitchFamily="2" charset="2"/>
                          </a:rPr>
                        </m:ctrlPr>
                      </m:dPr>
                      <m:e>
                        <m:sSub>
                          <m:sSubPr>
                            <m:ctrlPr>
                              <a:rPr lang="en-US" sz="1900" i="1">
                                <a:latin typeface="Cambria Math" panose="02040503050406030204" pitchFamily="18" charset="0"/>
                                <a:sym typeface="Wingdings" panose="05000000000000000000" pitchFamily="2" charset="2"/>
                              </a:rPr>
                            </m:ctrlPr>
                          </m:sSubPr>
                          <m:e>
                            <m:r>
                              <a:rPr lang="en-US" sz="1900" i="1">
                                <a:latin typeface="Cambria Math" panose="02040503050406030204" pitchFamily="18" charset="0"/>
                                <a:sym typeface="Wingdings" panose="05000000000000000000" pitchFamily="2" charset="2"/>
                              </a:rPr>
                              <m:t>𝑡</m:t>
                            </m:r>
                          </m:e>
                          <m:sub>
                            <m:r>
                              <a:rPr lang="en-US" sz="1900" i="1">
                                <a:latin typeface="Cambria Math" panose="02040503050406030204" pitchFamily="18" charset="0"/>
                                <a:sym typeface="Wingdings" panose="05000000000000000000" pitchFamily="2" charset="2"/>
                              </a:rPr>
                              <m:t>𝑛</m:t>
                            </m:r>
                          </m:sub>
                        </m:sSub>
                      </m:e>
                    </m:d>
                    <m:r>
                      <a:rPr lang="en-US" sz="1900" i="1">
                        <a:latin typeface="Cambria Math" panose="02040503050406030204" pitchFamily="18" charset="0"/>
                        <a:sym typeface="Wingdings" panose="05000000000000000000" pitchFamily="2" charset="2"/>
                      </a:rPr>
                      <m:t>+</m:t>
                    </m:r>
                    <m:r>
                      <a:rPr lang="en-US" sz="1900" i="1">
                        <a:latin typeface="Cambria Math" panose="02040503050406030204" pitchFamily="18" charset="0"/>
                        <a:sym typeface="Wingdings" panose="05000000000000000000" pitchFamily="2" charset="2"/>
                      </a:rPr>
                      <m:t>h</m:t>
                    </m:r>
                    <m:sSup>
                      <m:sSupPr>
                        <m:ctrlPr>
                          <a:rPr lang="en-US" sz="1900" i="1">
                            <a:latin typeface="Cambria Math" panose="02040503050406030204" pitchFamily="18" charset="0"/>
                            <a:sym typeface="Wingdings" panose="05000000000000000000" pitchFamily="2" charset="2"/>
                          </a:rPr>
                        </m:ctrlPr>
                      </m:sSupPr>
                      <m:e>
                        <m:r>
                          <a:rPr lang="en-US" sz="1900" i="1">
                            <a:latin typeface="Cambria Math" panose="02040503050406030204" pitchFamily="18" charset="0"/>
                            <a:sym typeface="Wingdings" panose="05000000000000000000" pitchFamily="2" charset="2"/>
                          </a:rPr>
                          <m:t>𝑓</m:t>
                        </m:r>
                      </m:e>
                      <m:sup>
                        <m:r>
                          <a:rPr lang="en-US" sz="1900" i="1">
                            <a:latin typeface="Cambria Math" panose="02040503050406030204" pitchFamily="18" charset="0"/>
                            <a:sym typeface="Wingdings" panose="05000000000000000000" pitchFamily="2" charset="2"/>
                          </a:rPr>
                          <m:t>(1)</m:t>
                        </m:r>
                      </m:sup>
                    </m:sSup>
                    <m:d>
                      <m:dPr>
                        <m:ctrlPr>
                          <a:rPr lang="en-US" sz="1900" i="1">
                            <a:latin typeface="Cambria Math" panose="02040503050406030204" pitchFamily="18" charset="0"/>
                            <a:sym typeface="Wingdings" panose="05000000000000000000" pitchFamily="2" charset="2"/>
                          </a:rPr>
                        </m:ctrlPr>
                      </m:dPr>
                      <m:e>
                        <m:sSub>
                          <m:sSubPr>
                            <m:ctrlPr>
                              <a:rPr lang="en-US" sz="1900" i="1">
                                <a:latin typeface="Cambria Math" panose="02040503050406030204" pitchFamily="18" charset="0"/>
                                <a:sym typeface="Wingdings" panose="05000000000000000000" pitchFamily="2" charset="2"/>
                              </a:rPr>
                            </m:ctrlPr>
                          </m:sSubPr>
                          <m:e>
                            <m:r>
                              <a:rPr lang="en-US" sz="1900" i="1">
                                <a:latin typeface="Cambria Math" panose="02040503050406030204" pitchFamily="18" charset="0"/>
                                <a:sym typeface="Wingdings" panose="05000000000000000000" pitchFamily="2" charset="2"/>
                              </a:rPr>
                              <m:t>𝑡</m:t>
                            </m:r>
                          </m:e>
                          <m:sub>
                            <m:r>
                              <a:rPr lang="en-US" sz="1900" i="1">
                                <a:latin typeface="Cambria Math" panose="02040503050406030204" pitchFamily="18" charset="0"/>
                                <a:sym typeface="Wingdings" panose="05000000000000000000" pitchFamily="2" charset="2"/>
                              </a:rPr>
                              <m:t>𝑛</m:t>
                            </m:r>
                          </m:sub>
                        </m:sSub>
                      </m:e>
                    </m:d>
                    <m:r>
                      <a:rPr lang="en-US" sz="1900" b="0" i="0" smtClean="0">
                        <a:latin typeface="Cambria Math" panose="02040503050406030204" pitchFamily="18" charset="0"/>
                        <a:sym typeface="Wingdings" panose="05000000000000000000" pitchFamily="2" charset="2"/>
                      </a:rPr>
                      <m:t>+</m:t>
                    </m:r>
                    <m:r>
                      <a:rPr lang="en-US" sz="1900" b="0" i="1" smtClean="0">
                        <a:latin typeface="Cambria Math" panose="02040503050406030204" pitchFamily="18" charset="0"/>
                        <a:sym typeface="Wingdings" panose="05000000000000000000" pitchFamily="2" charset="2"/>
                      </a:rPr>
                      <m:t>𝑂</m:t>
                    </m:r>
                    <m:d>
                      <m:dPr>
                        <m:ctrlPr>
                          <a:rPr lang="en-US" sz="1900" b="0" i="1" smtClean="0">
                            <a:latin typeface="Cambria Math" panose="02040503050406030204" pitchFamily="18" charset="0"/>
                            <a:sym typeface="Wingdings" panose="05000000000000000000" pitchFamily="2" charset="2"/>
                          </a:rPr>
                        </m:ctrlPr>
                      </m:dPr>
                      <m:e>
                        <m:sSup>
                          <m:sSupPr>
                            <m:ctrlPr>
                              <a:rPr lang="en-US" sz="1900" b="0" i="1" smtClean="0">
                                <a:latin typeface="Cambria Math" panose="02040503050406030204" pitchFamily="18" charset="0"/>
                                <a:sym typeface="Wingdings" panose="05000000000000000000" pitchFamily="2" charset="2"/>
                              </a:rPr>
                            </m:ctrlPr>
                          </m:sSupPr>
                          <m:e>
                            <m:r>
                              <a:rPr lang="en-US" sz="1900" b="0" i="1" smtClean="0">
                                <a:latin typeface="Cambria Math" panose="02040503050406030204" pitchFamily="18" charset="0"/>
                                <a:sym typeface="Wingdings" panose="05000000000000000000" pitchFamily="2" charset="2"/>
                              </a:rPr>
                              <m:t>h</m:t>
                            </m:r>
                          </m:e>
                          <m:sup>
                            <m:r>
                              <a:rPr lang="en-US" sz="1900" b="0" i="1" smtClean="0">
                                <a:latin typeface="Cambria Math" panose="02040503050406030204" pitchFamily="18" charset="0"/>
                                <a:sym typeface="Wingdings" panose="05000000000000000000" pitchFamily="2" charset="2"/>
                              </a:rPr>
                              <m:t>2</m:t>
                            </m:r>
                          </m:sup>
                        </m:sSup>
                      </m:e>
                    </m:d>
                  </m:oMath>
                </a14:m>
                <a:r>
                  <a:rPr lang="en-US" sz="1900" i="1" dirty="0">
                    <a:sym typeface="Wingdings" panose="05000000000000000000" pitchFamily="2" charset="2"/>
                  </a:rPr>
                  <a:t>, </a:t>
                </a:r>
                <a:r>
                  <a:rPr lang="en-US" sz="1900" dirty="0">
                    <a:sym typeface="Wingdings" panose="05000000000000000000" pitchFamily="2" charset="2"/>
                  </a:rPr>
                  <a:t>and use the problem definition to get the forward Euler scheme:</a:t>
                </a:r>
              </a:p>
              <a:p>
                <a:pPr marL="0" indent="0" algn="ctr">
                  <a:lnSpc>
                    <a:spcPct val="90000"/>
                  </a:lnSpc>
                  <a:buNone/>
                </a:pPr>
                <a14:m>
                  <m:oMathPara xmlns:m="http://schemas.openxmlformats.org/officeDocument/2006/math">
                    <m:oMathParaPr>
                      <m:jc m:val="centerGroup"/>
                    </m:oMathParaPr>
                    <m:oMath xmlns:m="http://schemas.openxmlformats.org/officeDocument/2006/math">
                      <m:r>
                        <a:rPr lang="en-US" sz="1900" b="1" i="1">
                          <a:latin typeface="Cambria Math" panose="02040503050406030204" pitchFamily="18" charset="0"/>
                          <a:sym typeface="Wingdings" panose="05000000000000000000" pitchFamily="2" charset="2"/>
                        </a:rPr>
                        <m:t>𝒇</m:t>
                      </m:r>
                      <m:d>
                        <m:dPr>
                          <m:ctrlPr>
                            <a:rPr lang="en-US" sz="1900" b="1" i="1">
                              <a:latin typeface="Cambria Math" panose="02040503050406030204" pitchFamily="18" charset="0"/>
                              <a:sym typeface="Wingdings" panose="05000000000000000000" pitchFamily="2" charset="2"/>
                            </a:rPr>
                          </m:ctrlPr>
                        </m:dPr>
                        <m:e>
                          <m:sSub>
                            <m:sSubPr>
                              <m:ctrlPr>
                                <a:rPr lang="en-US" sz="1900" b="1" i="1">
                                  <a:latin typeface="Cambria Math" panose="02040503050406030204" pitchFamily="18" charset="0"/>
                                  <a:sym typeface="Wingdings" panose="05000000000000000000" pitchFamily="2" charset="2"/>
                                </a:rPr>
                              </m:ctrlPr>
                            </m:sSubPr>
                            <m:e>
                              <m:r>
                                <a:rPr lang="en-US" sz="1900" b="1" i="1">
                                  <a:latin typeface="Cambria Math" panose="02040503050406030204" pitchFamily="18" charset="0"/>
                                  <a:sym typeface="Wingdings" panose="05000000000000000000" pitchFamily="2" charset="2"/>
                                </a:rPr>
                                <m:t>𝒕</m:t>
                              </m:r>
                            </m:e>
                            <m:sub>
                              <m:r>
                                <a:rPr lang="en-US" sz="1900" b="1" i="1">
                                  <a:latin typeface="Cambria Math" panose="02040503050406030204" pitchFamily="18" charset="0"/>
                                  <a:sym typeface="Wingdings" panose="05000000000000000000" pitchFamily="2" charset="2"/>
                                </a:rPr>
                                <m:t>𝒏</m:t>
                              </m:r>
                              <m:r>
                                <a:rPr lang="en-US" sz="1900" b="1" i="1">
                                  <a:latin typeface="Cambria Math" panose="02040503050406030204" pitchFamily="18" charset="0"/>
                                  <a:sym typeface="Wingdings" panose="05000000000000000000" pitchFamily="2" charset="2"/>
                                </a:rPr>
                                <m:t>+</m:t>
                              </m:r>
                              <m:r>
                                <a:rPr lang="en-US" sz="1900" b="1" i="1">
                                  <a:latin typeface="Cambria Math" panose="02040503050406030204" pitchFamily="18" charset="0"/>
                                  <a:sym typeface="Wingdings" panose="05000000000000000000" pitchFamily="2" charset="2"/>
                                </a:rPr>
                                <m:t>𝟏</m:t>
                              </m:r>
                            </m:sub>
                          </m:sSub>
                        </m:e>
                      </m:d>
                      <m:r>
                        <a:rPr lang="en-US" sz="1900" b="1" i="1" smtClean="0">
                          <a:latin typeface="Cambria Math" panose="02040503050406030204" pitchFamily="18" charset="0"/>
                          <a:sym typeface="Wingdings" panose="05000000000000000000" pitchFamily="2" charset="2"/>
                        </a:rPr>
                        <m:t>≈</m:t>
                      </m:r>
                      <m:r>
                        <a:rPr lang="en-US" sz="1900" b="1" i="1">
                          <a:latin typeface="Cambria Math" panose="02040503050406030204" pitchFamily="18" charset="0"/>
                          <a:sym typeface="Wingdings" panose="05000000000000000000" pitchFamily="2" charset="2"/>
                        </a:rPr>
                        <m:t>𝒇</m:t>
                      </m:r>
                      <m:d>
                        <m:dPr>
                          <m:ctrlPr>
                            <a:rPr lang="en-US" sz="1900" b="1" i="1">
                              <a:latin typeface="Cambria Math" panose="02040503050406030204" pitchFamily="18" charset="0"/>
                              <a:sym typeface="Wingdings" panose="05000000000000000000" pitchFamily="2" charset="2"/>
                            </a:rPr>
                          </m:ctrlPr>
                        </m:dPr>
                        <m:e>
                          <m:sSub>
                            <m:sSubPr>
                              <m:ctrlPr>
                                <a:rPr lang="en-US" sz="1900" b="1" i="1">
                                  <a:latin typeface="Cambria Math" panose="02040503050406030204" pitchFamily="18" charset="0"/>
                                  <a:sym typeface="Wingdings" panose="05000000000000000000" pitchFamily="2" charset="2"/>
                                </a:rPr>
                              </m:ctrlPr>
                            </m:sSubPr>
                            <m:e>
                              <m:r>
                                <a:rPr lang="en-US" sz="1900" b="1" i="1">
                                  <a:latin typeface="Cambria Math" panose="02040503050406030204" pitchFamily="18" charset="0"/>
                                  <a:sym typeface="Wingdings" panose="05000000000000000000" pitchFamily="2" charset="2"/>
                                </a:rPr>
                                <m:t>𝒕</m:t>
                              </m:r>
                            </m:e>
                            <m:sub>
                              <m:r>
                                <a:rPr lang="en-US" sz="1900" b="1" i="1">
                                  <a:latin typeface="Cambria Math" panose="02040503050406030204" pitchFamily="18" charset="0"/>
                                  <a:sym typeface="Wingdings" panose="05000000000000000000" pitchFamily="2" charset="2"/>
                                </a:rPr>
                                <m:t>𝒏</m:t>
                              </m:r>
                            </m:sub>
                          </m:sSub>
                        </m:e>
                      </m:d>
                      <m:r>
                        <a:rPr lang="en-US" sz="1900" b="1" i="1">
                          <a:latin typeface="Cambria Math" panose="02040503050406030204" pitchFamily="18" charset="0"/>
                          <a:sym typeface="Wingdings" panose="05000000000000000000" pitchFamily="2" charset="2"/>
                        </a:rPr>
                        <m:t>+</m:t>
                      </m:r>
                      <m:r>
                        <a:rPr lang="en-US" sz="1900" b="1" i="1">
                          <a:latin typeface="Cambria Math" panose="02040503050406030204" pitchFamily="18" charset="0"/>
                          <a:sym typeface="Wingdings" panose="05000000000000000000" pitchFamily="2" charset="2"/>
                        </a:rPr>
                        <m:t>𝒉𝑳𝒇</m:t>
                      </m:r>
                      <m:d>
                        <m:dPr>
                          <m:ctrlPr>
                            <a:rPr lang="en-US" sz="1900" b="1" i="1">
                              <a:latin typeface="Cambria Math" panose="02040503050406030204" pitchFamily="18" charset="0"/>
                              <a:sym typeface="Wingdings" panose="05000000000000000000" pitchFamily="2" charset="2"/>
                            </a:rPr>
                          </m:ctrlPr>
                        </m:dPr>
                        <m:e>
                          <m:sSub>
                            <m:sSubPr>
                              <m:ctrlPr>
                                <a:rPr lang="en-US" sz="1900" b="1" i="1" smtClean="0">
                                  <a:latin typeface="Cambria Math" panose="02040503050406030204" pitchFamily="18" charset="0"/>
                                  <a:sym typeface="Wingdings" panose="05000000000000000000" pitchFamily="2" charset="2"/>
                                </a:rPr>
                              </m:ctrlPr>
                            </m:sSubPr>
                            <m:e>
                              <m:r>
                                <a:rPr lang="en-US" sz="1900" b="1" i="1">
                                  <a:latin typeface="Cambria Math" panose="02040503050406030204" pitchFamily="18" charset="0"/>
                                  <a:sym typeface="Wingdings" panose="05000000000000000000" pitchFamily="2" charset="2"/>
                                </a:rPr>
                                <m:t>𝒕</m:t>
                              </m:r>
                            </m:e>
                            <m:sub>
                              <m:r>
                                <a:rPr lang="en-US" sz="1900" b="1" i="1" smtClean="0">
                                  <a:latin typeface="Cambria Math" panose="02040503050406030204" pitchFamily="18" charset="0"/>
                                  <a:sym typeface="Wingdings" panose="05000000000000000000" pitchFamily="2" charset="2"/>
                                </a:rPr>
                                <m:t>𝒏</m:t>
                              </m:r>
                            </m:sub>
                          </m:sSub>
                        </m:e>
                      </m:d>
                    </m:oMath>
                  </m:oMathPara>
                </a14:m>
                <a:endParaRPr lang="en-US" sz="1900" b="1" i="1" dirty="0">
                  <a:sym typeface="Wingdings" panose="05000000000000000000" pitchFamily="2" charset="2"/>
                </a:endParaRPr>
              </a:p>
              <a:p>
                <a:pPr marL="0" indent="0">
                  <a:lnSpc>
                    <a:spcPct val="90000"/>
                  </a:lnSpc>
                  <a:buNone/>
                </a:pPr>
                <a:r>
                  <a:rPr lang="en-US" sz="1900" b="1" dirty="0">
                    <a:sym typeface="Wingdings" panose="05000000000000000000" pitchFamily="2" charset="2"/>
                  </a:rPr>
                  <a:t>Backward Euler:</a:t>
                </a:r>
              </a:p>
              <a:p>
                <a:pPr>
                  <a:lnSpc>
                    <a:spcPct val="90000"/>
                  </a:lnSpc>
                </a:pPr>
                <a:r>
                  <a:rPr lang="en-US" sz="1900" dirty="0">
                    <a:sym typeface="Wingdings" panose="05000000000000000000" pitchFamily="2" charset="2"/>
                  </a:rPr>
                  <a:t>Forward Euler method can become unstable for some problems if we don’t choose time steps to be extremely small. In order to overcome the stability issue, we may use Backward Euler method which is based on the following Taylor series expansion:</a:t>
                </a:r>
              </a:p>
              <a:p>
                <a:pPr marL="0" indent="0">
                  <a:lnSpc>
                    <a:spcPct val="90000"/>
                  </a:lnSpc>
                  <a:buNone/>
                </a:pPr>
                <a14:m>
                  <m:oMathPara xmlns:m="http://schemas.openxmlformats.org/officeDocument/2006/math">
                    <m:oMathParaPr>
                      <m:jc m:val="centerGroup"/>
                    </m:oMathParaPr>
                    <m:oMath xmlns:m="http://schemas.openxmlformats.org/officeDocument/2006/math">
                      <m:r>
                        <a:rPr lang="en-US" sz="1900" i="1">
                          <a:latin typeface="Cambria Math" panose="02040503050406030204" pitchFamily="18" charset="0"/>
                          <a:sym typeface="Wingdings" panose="05000000000000000000" pitchFamily="2" charset="2"/>
                        </a:rPr>
                        <m:t>𝑓</m:t>
                      </m:r>
                      <m:d>
                        <m:dPr>
                          <m:ctrlPr>
                            <a:rPr lang="en-US" sz="1900" i="1">
                              <a:latin typeface="Cambria Math" panose="02040503050406030204" pitchFamily="18" charset="0"/>
                              <a:sym typeface="Wingdings" panose="05000000000000000000" pitchFamily="2" charset="2"/>
                            </a:rPr>
                          </m:ctrlPr>
                        </m:dPr>
                        <m:e>
                          <m:sSub>
                            <m:sSubPr>
                              <m:ctrlPr>
                                <a:rPr lang="en-US" sz="1900" i="1">
                                  <a:latin typeface="Cambria Math" panose="02040503050406030204" pitchFamily="18" charset="0"/>
                                  <a:sym typeface="Wingdings" panose="05000000000000000000" pitchFamily="2" charset="2"/>
                                </a:rPr>
                              </m:ctrlPr>
                            </m:sSubPr>
                            <m:e>
                              <m:r>
                                <a:rPr lang="en-US" sz="1900" i="1">
                                  <a:latin typeface="Cambria Math" panose="02040503050406030204" pitchFamily="18" charset="0"/>
                                  <a:sym typeface="Wingdings" panose="05000000000000000000" pitchFamily="2" charset="2"/>
                                </a:rPr>
                                <m:t>𝑡</m:t>
                              </m:r>
                            </m:e>
                            <m:sub>
                              <m:r>
                                <a:rPr lang="en-US" sz="1900" i="1">
                                  <a:latin typeface="Cambria Math" panose="02040503050406030204" pitchFamily="18" charset="0"/>
                                  <a:sym typeface="Wingdings" panose="05000000000000000000" pitchFamily="2" charset="2"/>
                                </a:rPr>
                                <m:t>𝑛</m:t>
                              </m:r>
                              <m:r>
                                <a:rPr lang="en-US" sz="1900" b="0" i="1" smtClean="0">
                                  <a:latin typeface="Cambria Math" panose="02040503050406030204" pitchFamily="18" charset="0"/>
                                  <a:sym typeface="Wingdings" panose="05000000000000000000" pitchFamily="2" charset="2"/>
                                </a:rPr>
                                <m:t>−</m:t>
                              </m:r>
                              <m:r>
                                <a:rPr lang="en-US" sz="1900" i="1">
                                  <a:latin typeface="Cambria Math" panose="02040503050406030204" pitchFamily="18" charset="0"/>
                                  <a:sym typeface="Wingdings" panose="05000000000000000000" pitchFamily="2" charset="2"/>
                                </a:rPr>
                                <m:t>1</m:t>
                              </m:r>
                            </m:sub>
                          </m:sSub>
                        </m:e>
                      </m:d>
                      <m:r>
                        <a:rPr lang="en-US" sz="1900" i="1">
                          <a:latin typeface="Cambria Math" panose="02040503050406030204" pitchFamily="18" charset="0"/>
                          <a:sym typeface="Wingdings" panose="05000000000000000000" pitchFamily="2" charset="2"/>
                        </a:rPr>
                        <m:t>=</m:t>
                      </m:r>
                      <m:r>
                        <a:rPr lang="en-US" sz="1900" i="1">
                          <a:latin typeface="Cambria Math" panose="02040503050406030204" pitchFamily="18" charset="0"/>
                          <a:sym typeface="Wingdings" panose="05000000000000000000" pitchFamily="2" charset="2"/>
                        </a:rPr>
                        <m:t>𝑓</m:t>
                      </m:r>
                      <m:d>
                        <m:dPr>
                          <m:ctrlPr>
                            <a:rPr lang="en-US" sz="1900" i="1">
                              <a:latin typeface="Cambria Math" panose="02040503050406030204" pitchFamily="18" charset="0"/>
                              <a:sym typeface="Wingdings" panose="05000000000000000000" pitchFamily="2" charset="2"/>
                            </a:rPr>
                          </m:ctrlPr>
                        </m:dPr>
                        <m:e>
                          <m:sSub>
                            <m:sSubPr>
                              <m:ctrlPr>
                                <a:rPr lang="en-US" sz="1900" i="1">
                                  <a:latin typeface="Cambria Math" panose="02040503050406030204" pitchFamily="18" charset="0"/>
                                  <a:sym typeface="Wingdings" panose="05000000000000000000" pitchFamily="2" charset="2"/>
                                </a:rPr>
                              </m:ctrlPr>
                            </m:sSubPr>
                            <m:e>
                              <m:r>
                                <a:rPr lang="en-US" sz="1900" i="1">
                                  <a:latin typeface="Cambria Math" panose="02040503050406030204" pitchFamily="18" charset="0"/>
                                  <a:sym typeface="Wingdings" panose="05000000000000000000" pitchFamily="2" charset="2"/>
                                </a:rPr>
                                <m:t>𝑡</m:t>
                              </m:r>
                            </m:e>
                            <m:sub>
                              <m:r>
                                <a:rPr lang="en-US" sz="1900" i="1">
                                  <a:latin typeface="Cambria Math" panose="02040503050406030204" pitchFamily="18" charset="0"/>
                                  <a:sym typeface="Wingdings" panose="05000000000000000000" pitchFamily="2" charset="2"/>
                                </a:rPr>
                                <m:t>𝑛</m:t>
                              </m:r>
                            </m:sub>
                          </m:sSub>
                        </m:e>
                      </m:d>
                      <m:r>
                        <a:rPr lang="en-US" sz="1900" b="0" i="1" smtClean="0">
                          <a:latin typeface="Cambria Math" panose="02040503050406030204" pitchFamily="18" charset="0"/>
                          <a:sym typeface="Wingdings" panose="05000000000000000000" pitchFamily="2" charset="2"/>
                        </a:rPr>
                        <m:t>−</m:t>
                      </m:r>
                      <m:r>
                        <a:rPr lang="en-US" sz="1900" i="1">
                          <a:latin typeface="Cambria Math" panose="02040503050406030204" pitchFamily="18" charset="0"/>
                          <a:sym typeface="Wingdings" panose="05000000000000000000" pitchFamily="2" charset="2"/>
                        </a:rPr>
                        <m:t>h</m:t>
                      </m:r>
                      <m:sSup>
                        <m:sSupPr>
                          <m:ctrlPr>
                            <a:rPr lang="en-US" sz="1900" i="1">
                              <a:latin typeface="Cambria Math" panose="02040503050406030204" pitchFamily="18" charset="0"/>
                              <a:sym typeface="Wingdings" panose="05000000000000000000" pitchFamily="2" charset="2"/>
                            </a:rPr>
                          </m:ctrlPr>
                        </m:sSupPr>
                        <m:e>
                          <m:r>
                            <a:rPr lang="en-US" sz="1900" i="1">
                              <a:latin typeface="Cambria Math" panose="02040503050406030204" pitchFamily="18" charset="0"/>
                              <a:sym typeface="Wingdings" panose="05000000000000000000" pitchFamily="2" charset="2"/>
                            </a:rPr>
                            <m:t>𝑓</m:t>
                          </m:r>
                        </m:e>
                        <m:sup>
                          <m:d>
                            <m:dPr>
                              <m:ctrlPr>
                                <a:rPr lang="en-US" sz="1900" i="1">
                                  <a:latin typeface="Cambria Math" panose="02040503050406030204" pitchFamily="18" charset="0"/>
                                  <a:sym typeface="Wingdings" panose="05000000000000000000" pitchFamily="2" charset="2"/>
                                </a:rPr>
                              </m:ctrlPr>
                            </m:dPr>
                            <m:e>
                              <m:r>
                                <a:rPr lang="en-US" sz="1900" i="1">
                                  <a:latin typeface="Cambria Math" panose="02040503050406030204" pitchFamily="18" charset="0"/>
                                  <a:sym typeface="Wingdings" panose="05000000000000000000" pitchFamily="2" charset="2"/>
                                </a:rPr>
                                <m:t>1</m:t>
                              </m:r>
                            </m:e>
                          </m:d>
                        </m:sup>
                      </m:sSup>
                      <m:d>
                        <m:dPr>
                          <m:ctrlPr>
                            <a:rPr lang="en-US" sz="1900" i="1">
                              <a:latin typeface="Cambria Math" panose="02040503050406030204" pitchFamily="18" charset="0"/>
                              <a:sym typeface="Wingdings" panose="05000000000000000000" pitchFamily="2" charset="2"/>
                            </a:rPr>
                          </m:ctrlPr>
                        </m:dPr>
                        <m:e>
                          <m:sSub>
                            <m:sSubPr>
                              <m:ctrlPr>
                                <a:rPr lang="en-US" sz="1900" i="1">
                                  <a:latin typeface="Cambria Math" panose="02040503050406030204" pitchFamily="18" charset="0"/>
                                  <a:sym typeface="Wingdings" panose="05000000000000000000" pitchFamily="2" charset="2"/>
                                </a:rPr>
                              </m:ctrlPr>
                            </m:sSubPr>
                            <m:e>
                              <m:r>
                                <a:rPr lang="en-US" sz="1900" i="1">
                                  <a:latin typeface="Cambria Math" panose="02040503050406030204" pitchFamily="18" charset="0"/>
                                  <a:sym typeface="Wingdings" panose="05000000000000000000" pitchFamily="2" charset="2"/>
                                </a:rPr>
                                <m:t>𝑡</m:t>
                              </m:r>
                            </m:e>
                            <m:sub>
                              <m:r>
                                <a:rPr lang="en-US" sz="1900" i="1">
                                  <a:latin typeface="Cambria Math" panose="02040503050406030204" pitchFamily="18" charset="0"/>
                                  <a:sym typeface="Wingdings" panose="05000000000000000000" pitchFamily="2" charset="2"/>
                                </a:rPr>
                                <m:t>𝑛</m:t>
                              </m:r>
                            </m:sub>
                          </m:sSub>
                        </m:e>
                      </m:d>
                      <m:r>
                        <a:rPr lang="en-US" sz="1900" i="1">
                          <a:latin typeface="Cambria Math" panose="02040503050406030204" pitchFamily="18" charset="0"/>
                          <a:sym typeface="Wingdings" panose="05000000000000000000" pitchFamily="2" charset="2"/>
                        </a:rPr>
                        <m:t>+</m:t>
                      </m:r>
                      <m:f>
                        <m:fPr>
                          <m:ctrlPr>
                            <a:rPr lang="en-US" sz="1900" i="1">
                              <a:latin typeface="Cambria Math" panose="02040503050406030204" pitchFamily="18" charset="0"/>
                              <a:sym typeface="Wingdings" panose="05000000000000000000" pitchFamily="2" charset="2"/>
                            </a:rPr>
                          </m:ctrlPr>
                        </m:fPr>
                        <m:num>
                          <m:sSup>
                            <m:sSupPr>
                              <m:ctrlPr>
                                <a:rPr lang="en-US" sz="1900" i="1">
                                  <a:latin typeface="Cambria Math" panose="02040503050406030204" pitchFamily="18" charset="0"/>
                                  <a:sym typeface="Wingdings" panose="05000000000000000000" pitchFamily="2" charset="2"/>
                                </a:rPr>
                              </m:ctrlPr>
                            </m:sSupPr>
                            <m:e>
                              <m:r>
                                <a:rPr lang="en-US" sz="1900" i="1">
                                  <a:latin typeface="Cambria Math" panose="02040503050406030204" pitchFamily="18" charset="0"/>
                                  <a:sym typeface="Wingdings" panose="05000000000000000000" pitchFamily="2" charset="2"/>
                                </a:rPr>
                                <m:t>h</m:t>
                              </m:r>
                            </m:e>
                            <m:sup>
                              <m:r>
                                <a:rPr lang="en-US" sz="1900" i="1">
                                  <a:latin typeface="Cambria Math" panose="02040503050406030204" pitchFamily="18" charset="0"/>
                                  <a:sym typeface="Wingdings" panose="05000000000000000000" pitchFamily="2" charset="2"/>
                                </a:rPr>
                                <m:t>2</m:t>
                              </m:r>
                            </m:sup>
                          </m:sSup>
                        </m:num>
                        <m:den>
                          <m:r>
                            <a:rPr lang="en-US" sz="1900" i="1">
                              <a:latin typeface="Cambria Math" panose="02040503050406030204" pitchFamily="18" charset="0"/>
                              <a:sym typeface="Wingdings" panose="05000000000000000000" pitchFamily="2" charset="2"/>
                            </a:rPr>
                            <m:t>2</m:t>
                          </m:r>
                        </m:den>
                      </m:f>
                      <m:sSup>
                        <m:sSupPr>
                          <m:ctrlPr>
                            <a:rPr lang="en-US" sz="1900" i="1">
                              <a:latin typeface="Cambria Math" panose="02040503050406030204" pitchFamily="18" charset="0"/>
                              <a:sym typeface="Wingdings" panose="05000000000000000000" pitchFamily="2" charset="2"/>
                            </a:rPr>
                          </m:ctrlPr>
                        </m:sSupPr>
                        <m:e>
                          <m:r>
                            <a:rPr lang="en-US" sz="1900" i="1">
                              <a:latin typeface="Cambria Math" panose="02040503050406030204" pitchFamily="18" charset="0"/>
                              <a:sym typeface="Wingdings" panose="05000000000000000000" pitchFamily="2" charset="2"/>
                            </a:rPr>
                            <m:t>𝑓</m:t>
                          </m:r>
                        </m:e>
                        <m:sup>
                          <m:d>
                            <m:dPr>
                              <m:ctrlPr>
                                <a:rPr lang="en-US" sz="1900" i="1">
                                  <a:latin typeface="Cambria Math" panose="02040503050406030204" pitchFamily="18" charset="0"/>
                                  <a:sym typeface="Wingdings" panose="05000000000000000000" pitchFamily="2" charset="2"/>
                                </a:rPr>
                              </m:ctrlPr>
                            </m:dPr>
                            <m:e>
                              <m:r>
                                <a:rPr lang="en-US" sz="1900" i="1">
                                  <a:latin typeface="Cambria Math" panose="02040503050406030204" pitchFamily="18" charset="0"/>
                                  <a:sym typeface="Wingdings" panose="05000000000000000000" pitchFamily="2" charset="2"/>
                                </a:rPr>
                                <m:t>2</m:t>
                              </m:r>
                            </m:e>
                          </m:d>
                        </m:sup>
                      </m:sSup>
                      <m:d>
                        <m:dPr>
                          <m:ctrlPr>
                            <a:rPr lang="en-US" sz="1900" i="1">
                              <a:latin typeface="Cambria Math" panose="02040503050406030204" pitchFamily="18" charset="0"/>
                              <a:sym typeface="Wingdings" panose="05000000000000000000" pitchFamily="2" charset="2"/>
                            </a:rPr>
                          </m:ctrlPr>
                        </m:dPr>
                        <m:e>
                          <m:sSub>
                            <m:sSubPr>
                              <m:ctrlPr>
                                <a:rPr lang="en-US" sz="1900" i="1">
                                  <a:latin typeface="Cambria Math" panose="02040503050406030204" pitchFamily="18" charset="0"/>
                                  <a:sym typeface="Wingdings" panose="05000000000000000000" pitchFamily="2" charset="2"/>
                                </a:rPr>
                              </m:ctrlPr>
                            </m:sSubPr>
                            <m:e>
                              <m:r>
                                <a:rPr lang="en-US" sz="1900" i="1">
                                  <a:latin typeface="Cambria Math" panose="02040503050406030204" pitchFamily="18" charset="0"/>
                                  <a:sym typeface="Wingdings" panose="05000000000000000000" pitchFamily="2" charset="2"/>
                                </a:rPr>
                                <m:t>𝑡</m:t>
                              </m:r>
                            </m:e>
                            <m:sub>
                              <m:r>
                                <a:rPr lang="en-US" sz="1900" i="1">
                                  <a:latin typeface="Cambria Math" panose="02040503050406030204" pitchFamily="18" charset="0"/>
                                  <a:sym typeface="Wingdings" panose="05000000000000000000" pitchFamily="2" charset="2"/>
                                </a:rPr>
                                <m:t>𝑛</m:t>
                              </m:r>
                            </m:sub>
                          </m:sSub>
                        </m:e>
                      </m:d>
                      <m:r>
                        <a:rPr lang="en-US" sz="1900" b="0" i="1" smtClean="0">
                          <a:latin typeface="Cambria Math" panose="02040503050406030204" pitchFamily="18" charset="0"/>
                          <a:sym typeface="Wingdings" panose="05000000000000000000" pitchFamily="2" charset="2"/>
                        </a:rPr>
                        <m:t>…</m:t>
                      </m:r>
                      <m:r>
                        <a:rPr lang="en-US" sz="1900" b="0" i="1" smtClean="0">
                          <a:latin typeface="Cambria Math" panose="02040503050406030204" pitchFamily="18" charset="0"/>
                          <a:sym typeface="Wingdings" panose="05000000000000000000" pitchFamily="2" charset="2"/>
                        </a:rPr>
                        <m:t>𝐻𝑜𝑇</m:t>
                      </m:r>
                    </m:oMath>
                  </m:oMathPara>
                </a14:m>
                <a:endParaRPr lang="en-US" sz="1900" dirty="0">
                  <a:sym typeface="Wingdings" panose="05000000000000000000" pitchFamily="2" charset="2"/>
                </a:endParaRPr>
              </a:p>
              <a:p>
                <a:pPr>
                  <a:lnSpc>
                    <a:spcPct val="90000"/>
                  </a:lnSpc>
                </a:pPr>
                <a14:m>
                  <m:oMath xmlns:m="http://schemas.openxmlformats.org/officeDocument/2006/math">
                    <m:r>
                      <a:rPr lang="en-US" sz="1900" b="0" i="1" smtClean="0">
                        <a:latin typeface="Cambria Math" panose="02040503050406030204" pitchFamily="18" charset="0"/>
                        <a:sym typeface="Wingdings" panose="05000000000000000000" pitchFamily="2" charset="2"/>
                      </a:rPr>
                      <m:t>𝐻𝑜𝑇</m:t>
                    </m:r>
                  </m:oMath>
                </a14:m>
                <a:r>
                  <a:rPr lang="en-US" sz="1900" dirty="0">
                    <a:sym typeface="Wingdings" panose="05000000000000000000" pitchFamily="2" charset="2"/>
                  </a:rPr>
                  <a:t> – higher order terms. </a:t>
                </a:r>
              </a:p>
              <a:p>
                <a:pPr>
                  <a:lnSpc>
                    <a:spcPct val="90000"/>
                  </a:lnSpc>
                </a:pPr>
                <a:r>
                  <a:rPr lang="en-US" sz="1900" dirty="0">
                    <a:sym typeface="Wingdings" panose="05000000000000000000" pitchFamily="2" charset="2"/>
                  </a:rPr>
                  <a:t>Now we truncate at first derivative and change index to get </a:t>
                </a:r>
                <a14:m>
                  <m:oMath xmlns:m="http://schemas.openxmlformats.org/officeDocument/2006/math">
                    <m:r>
                      <a:rPr lang="en-US" sz="1900" i="1">
                        <a:latin typeface="Cambria Math" panose="02040503050406030204" pitchFamily="18" charset="0"/>
                        <a:sym typeface="Wingdings" panose="05000000000000000000" pitchFamily="2" charset="2"/>
                      </a:rPr>
                      <m:t>𝑓</m:t>
                    </m:r>
                    <m:d>
                      <m:dPr>
                        <m:ctrlPr>
                          <a:rPr lang="en-US" sz="1900" i="1">
                            <a:latin typeface="Cambria Math" panose="02040503050406030204" pitchFamily="18" charset="0"/>
                            <a:sym typeface="Wingdings" panose="05000000000000000000" pitchFamily="2" charset="2"/>
                          </a:rPr>
                        </m:ctrlPr>
                      </m:dPr>
                      <m:e>
                        <m:sSub>
                          <m:sSubPr>
                            <m:ctrlPr>
                              <a:rPr lang="en-US" sz="1900" i="1">
                                <a:latin typeface="Cambria Math" panose="02040503050406030204" pitchFamily="18" charset="0"/>
                                <a:sym typeface="Wingdings" panose="05000000000000000000" pitchFamily="2" charset="2"/>
                              </a:rPr>
                            </m:ctrlPr>
                          </m:sSubPr>
                          <m:e>
                            <m:r>
                              <a:rPr lang="en-US" sz="1900" i="1">
                                <a:latin typeface="Cambria Math" panose="02040503050406030204" pitchFamily="18" charset="0"/>
                                <a:sym typeface="Wingdings" panose="05000000000000000000" pitchFamily="2" charset="2"/>
                              </a:rPr>
                              <m:t>𝑡</m:t>
                            </m:r>
                          </m:e>
                          <m:sub>
                            <m:r>
                              <a:rPr lang="en-US" sz="1900" i="1">
                                <a:latin typeface="Cambria Math" panose="02040503050406030204" pitchFamily="18" charset="0"/>
                                <a:sym typeface="Wingdings" panose="05000000000000000000" pitchFamily="2" charset="2"/>
                              </a:rPr>
                              <m:t>𝑛</m:t>
                            </m:r>
                          </m:sub>
                        </m:sSub>
                      </m:e>
                    </m:d>
                    <m:r>
                      <a:rPr lang="en-US" sz="1900" b="0" i="1" smtClean="0">
                        <a:latin typeface="Cambria Math" panose="02040503050406030204" pitchFamily="18" charset="0"/>
                        <a:sym typeface="Wingdings" panose="05000000000000000000" pitchFamily="2" charset="2"/>
                      </a:rPr>
                      <m:t>≈</m:t>
                    </m:r>
                    <m:r>
                      <a:rPr lang="en-US" sz="1900" i="1">
                        <a:latin typeface="Cambria Math" panose="02040503050406030204" pitchFamily="18" charset="0"/>
                        <a:sym typeface="Wingdings" panose="05000000000000000000" pitchFamily="2" charset="2"/>
                      </a:rPr>
                      <m:t>𝑓</m:t>
                    </m:r>
                    <m:d>
                      <m:dPr>
                        <m:ctrlPr>
                          <a:rPr lang="en-US" sz="1900" i="1">
                            <a:latin typeface="Cambria Math" panose="02040503050406030204" pitchFamily="18" charset="0"/>
                            <a:sym typeface="Wingdings" panose="05000000000000000000" pitchFamily="2" charset="2"/>
                          </a:rPr>
                        </m:ctrlPr>
                      </m:dPr>
                      <m:e>
                        <m:sSub>
                          <m:sSubPr>
                            <m:ctrlPr>
                              <a:rPr lang="en-US" sz="1900" i="1">
                                <a:latin typeface="Cambria Math" panose="02040503050406030204" pitchFamily="18" charset="0"/>
                                <a:sym typeface="Wingdings" panose="05000000000000000000" pitchFamily="2" charset="2"/>
                              </a:rPr>
                            </m:ctrlPr>
                          </m:sSubPr>
                          <m:e>
                            <m:r>
                              <a:rPr lang="en-US" sz="1900" i="1">
                                <a:latin typeface="Cambria Math" panose="02040503050406030204" pitchFamily="18" charset="0"/>
                                <a:sym typeface="Wingdings" panose="05000000000000000000" pitchFamily="2" charset="2"/>
                              </a:rPr>
                              <m:t>𝑡</m:t>
                            </m:r>
                          </m:e>
                          <m:sub>
                            <m:r>
                              <a:rPr lang="en-US" sz="1900" i="1">
                                <a:latin typeface="Cambria Math" panose="02040503050406030204" pitchFamily="18" charset="0"/>
                                <a:sym typeface="Wingdings" panose="05000000000000000000" pitchFamily="2" charset="2"/>
                              </a:rPr>
                              <m:t>𝑛</m:t>
                            </m:r>
                            <m:r>
                              <a:rPr lang="en-US" sz="1900" b="0" i="1" smtClean="0">
                                <a:latin typeface="Cambria Math" panose="02040503050406030204" pitchFamily="18" charset="0"/>
                                <a:sym typeface="Wingdings" panose="05000000000000000000" pitchFamily="2" charset="2"/>
                              </a:rPr>
                              <m:t>+1</m:t>
                            </m:r>
                          </m:sub>
                        </m:sSub>
                      </m:e>
                    </m:d>
                    <m:r>
                      <a:rPr lang="en-US" sz="1900" i="1">
                        <a:latin typeface="Cambria Math" panose="02040503050406030204" pitchFamily="18" charset="0"/>
                        <a:sym typeface="Wingdings" panose="05000000000000000000" pitchFamily="2" charset="2"/>
                      </a:rPr>
                      <m:t>−</m:t>
                    </m:r>
                    <m:r>
                      <a:rPr lang="en-US" sz="1900" i="1">
                        <a:latin typeface="Cambria Math" panose="02040503050406030204" pitchFamily="18" charset="0"/>
                        <a:sym typeface="Wingdings" panose="05000000000000000000" pitchFamily="2" charset="2"/>
                      </a:rPr>
                      <m:t>h</m:t>
                    </m:r>
                    <m:sSup>
                      <m:sSupPr>
                        <m:ctrlPr>
                          <a:rPr lang="en-US" sz="1900" i="1">
                            <a:latin typeface="Cambria Math" panose="02040503050406030204" pitchFamily="18" charset="0"/>
                            <a:sym typeface="Wingdings" panose="05000000000000000000" pitchFamily="2" charset="2"/>
                          </a:rPr>
                        </m:ctrlPr>
                      </m:sSupPr>
                      <m:e>
                        <m:r>
                          <a:rPr lang="en-US" sz="1900" i="1">
                            <a:latin typeface="Cambria Math" panose="02040503050406030204" pitchFamily="18" charset="0"/>
                            <a:sym typeface="Wingdings" panose="05000000000000000000" pitchFamily="2" charset="2"/>
                          </a:rPr>
                          <m:t>𝑓</m:t>
                        </m:r>
                      </m:e>
                      <m:sup>
                        <m:d>
                          <m:dPr>
                            <m:ctrlPr>
                              <a:rPr lang="en-US" sz="1900" i="1">
                                <a:latin typeface="Cambria Math" panose="02040503050406030204" pitchFamily="18" charset="0"/>
                                <a:sym typeface="Wingdings" panose="05000000000000000000" pitchFamily="2" charset="2"/>
                              </a:rPr>
                            </m:ctrlPr>
                          </m:dPr>
                          <m:e>
                            <m:r>
                              <a:rPr lang="en-US" sz="1900" i="1">
                                <a:latin typeface="Cambria Math" panose="02040503050406030204" pitchFamily="18" charset="0"/>
                                <a:sym typeface="Wingdings" panose="05000000000000000000" pitchFamily="2" charset="2"/>
                              </a:rPr>
                              <m:t>1</m:t>
                            </m:r>
                          </m:e>
                        </m:d>
                      </m:sup>
                    </m:sSup>
                    <m:d>
                      <m:dPr>
                        <m:ctrlPr>
                          <a:rPr lang="en-US" sz="1900" i="1">
                            <a:latin typeface="Cambria Math" panose="02040503050406030204" pitchFamily="18" charset="0"/>
                            <a:sym typeface="Wingdings" panose="05000000000000000000" pitchFamily="2" charset="2"/>
                          </a:rPr>
                        </m:ctrlPr>
                      </m:dPr>
                      <m:e>
                        <m:sSub>
                          <m:sSubPr>
                            <m:ctrlPr>
                              <a:rPr lang="en-US" sz="1900" i="1">
                                <a:latin typeface="Cambria Math" panose="02040503050406030204" pitchFamily="18" charset="0"/>
                                <a:sym typeface="Wingdings" panose="05000000000000000000" pitchFamily="2" charset="2"/>
                              </a:rPr>
                            </m:ctrlPr>
                          </m:sSubPr>
                          <m:e>
                            <m:r>
                              <a:rPr lang="en-US" sz="1900" i="1">
                                <a:latin typeface="Cambria Math" panose="02040503050406030204" pitchFamily="18" charset="0"/>
                                <a:sym typeface="Wingdings" panose="05000000000000000000" pitchFamily="2" charset="2"/>
                              </a:rPr>
                              <m:t>𝑡</m:t>
                            </m:r>
                          </m:e>
                          <m:sub>
                            <m:r>
                              <a:rPr lang="en-US" sz="1900" i="1">
                                <a:latin typeface="Cambria Math" panose="02040503050406030204" pitchFamily="18" charset="0"/>
                                <a:sym typeface="Wingdings" panose="05000000000000000000" pitchFamily="2" charset="2"/>
                              </a:rPr>
                              <m:t>𝑛</m:t>
                            </m:r>
                            <m:r>
                              <a:rPr lang="en-US" sz="1900" b="0" i="1" smtClean="0">
                                <a:latin typeface="Cambria Math" panose="02040503050406030204" pitchFamily="18" charset="0"/>
                                <a:sym typeface="Wingdings" panose="05000000000000000000" pitchFamily="2" charset="2"/>
                              </a:rPr>
                              <m:t>+1</m:t>
                            </m:r>
                          </m:sub>
                        </m:sSub>
                      </m:e>
                    </m:d>
                    <m:r>
                      <a:rPr lang="en-US" sz="1900" b="0" i="1" smtClean="0">
                        <a:latin typeface="Cambria Math" panose="02040503050406030204" pitchFamily="18" charset="0"/>
                        <a:sym typeface="Wingdings" panose="05000000000000000000" pitchFamily="2" charset="2"/>
                      </a:rPr>
                      <m:t>=</m:t>
                    </m:r>
                    <m:r>
                      <a:rPr lang="en-US" sz="1900" i="1">
                        <a:latin typeface="Cambria Math" panose="02040503050406030204" pitchFamily="18" charset="0"/>
                        <a:sym typeface="Wingdings" panose="05000000000000000000" pitchFamily="2" charset="2"/>
                      </a:rPr>
                      <m:t>𝑓</m:t>
                    </m:r>
                    <m:d>
                      <m:dPr>
                        <m:ctrlPr>
                          <a:rPr lang="en-US" sz="1900" i="1">
                            <a:latin typeface="Cambria Math" panose="02040503050406030204" pitchFamily="18" charset="0"/>
                            <a:sym typeface="Wingdings" panose="05000000000000000000" pitchFamily="2" charset="2"/>
                          </a:rPr>
                        </m:ctrlPr>
                      </m:dPr>
                      <m:e>
                        <m:sSub>
                          <m:sSubPr>
                            <m:ctrlPr>
                              <a:rPr lang="en-US" sz="1900" i="1">
                                <a:latin typeface="Cambria Math" panose="02040503050406030204" pitchFamily="18" charset="0"/>
                                <a:sym typeface="Wingdings" panose="05000000000000000000" pitchFamily="2" charset="2"/>
                              </a:rPr>
                            </m:ctrlPr>
                          </m:sSubPr>
                          <m:e>
                            <m:r>
                              <a:rPr lang="en-US" sz="1900" i="1">
                                <a:latin typeface="Cambria Math" panose="02040503050406030204" pitchFamily="18" charset="0"/>
                                <a:sym typeface="Wingdings" panose="05000000000000000000" pitchFamily="2" charset="2"/>
                              </a:rPr>
                              <m:t>𝑡</m:t>
                            </m:r>
                          </m:e>
                          <m:sub>
                            <m:r>
                              <a:rPr lang="en-US" sz="1900" i="1">
                                <a:latin typeface="Cambria Math" panose="02040503050406030204" pitchFamily="18" charset="0"/>
                                <a:sym typeface="Wingdings" panose="05000000000000000000" pitchFamily="2" charset="2"/>
                              </a:rPr>
                              <m:t>𝑛</m:t>
                            </m:r>
                            <m:r>
                              <a:rPr lang="en-US" sz="1900" i="1">
                                <a:latin typeface="Cambria Math" panose="02040503050406030204" pitchFamily="18" charset="0"/>
                                <a:sym typeface="Wingdings" panose="05000000000000000000" pitchFamily="2" charset="2"/>
                              </a:rPr>
                              <m:t>+1</m:t>
                            </m:r>
                          </m:sub>
                        </m:sSub>
                      </m:e>
                    </m:d>
                    <m:r>
                      <a:rPr lang="en-US" sz="1900" i="1">
                        <a:latin typeface="Cambria Math" panose="02040503050406030204" pitchFamily="18" charset="0"/>
                        <a:sym typeface="Wingdings" panose="05000000000000000000" pitchFamily="2" charset="2"/>
                      </a:rPr>
                      <m:t>−</m:t>
                    </m:r>
                    <m:r>
                      <a:rPr lang="en-US" sz="1900" i="1">
                        <a:latin typeface="Cambria Math" panose="02040503050406030204" pitchFamily="18" charset="0"/>
                        <a:sym typeface="Wingdings" panose="05000000000000000000" pitchFamily="2" charset="2"/>
                      </a:rPr>
                      <m:t>h𝐿𝑓</m:t>
                    </m:r>
                    <m:d>
                      <m:dPr>
                        <m:ctrlPr>
                          <a:rPr lang="en-US" sz="1900" i="1">
                            <a:latin typeface="Cambria Math" panose="02040503050406030204" pitchFamily="18" charset="0"/>
                            <a:sym typeface="Wingdings" panose="05000000000000000000" pitchFamily="2" charset="2"/>
                          </a:rPr>
                        </m:ctrlPr>
                      </m:dPr>
                      <m:e>
                        <m:sSub>
                          <m:sSubPr>
                            <m:ctrlPr>
                              <a:rPr lang="en-US" sz="1900" i="1">
                                <a:latin typeface="Cambria Math" panose="02040503050406030204" pitchFamily="18" charset="0"/>
                                <a:sym typeface="Wingdings" panose="05000000000000000000" pitchFamily="2" charset="2"/>
                              </a:rPr>
                            </m:ctrlPr>
                          </m:sSubPr>
                          <m:e>
                            <m:r>
                              <a:rPr lang="en-US" sz="1900" i="1">
                                <a:latin typeface="Cambria Math" panose="02040503050406030204" pitchFamily="18" charset="0"/>
                                <a:sym typeface="Wingdings" panose="05000000000000000000" pitchFamily="2" charset="2"/>
                              </a:rPr>
                              <m:t>𝑡</m:t>
                            </m:r>
                          </m:e>
                          <m:sub>
                            <m:r>
                              <a:rPr lang="en-US" sz="1900" i="1">
                                <a:latin typeface="Cambria Math" panose="02040503050406030204" pitchFamily="18" charset="0"/>
                                <a:sym typeface="Wingdings" panose="05000000000000000000" pitchFamily="2" charset="2"/>
                              </a:rPr>
                              <m:t>𝑛</m:t>
                            </m:r>
                            <m:r>
                              <a:rPr lang="en-US" sz="1900" b="0" i="1" smtClean="0">
                                <a:latin typeface="Cambria Math" panose="02040503050406030204" pitchFamily="18" charset="0"/>
                                <a:sym typeface="Wingdings" panose="05000000000000000000" pitchFamily="2" charset="2"/>
                              </a:rPr>
                              <m:t>+1</m:t>
                            </m:r>
                          </m:sub>
                        </m:sSub>
                      </m:e>
                    </m:d>
                  </m:oMath>
                </a14:m>
                <a:endParaRPr lang="en-US" sz="1900" dirty="0">
                  <a:sym typeface="Wingdings" panose="05000000000000000000" pitchFamily="2" charset="2"/>
                </a:endParaRPr>
              </a:p>
              <a:p>
                <a:pPr marL="0" indent="0">
                  <a:lnSpc>
                    <a:spcPct val="90000"/>
                  </a:lnSpc>
                  <a:buNone/>
                </a:pPr>
                <a14:m>
                  <m:oMathPara xmlns:m="http://schemas.openxmlformats.org/officeDocument/2006/math">
                    <m:oMathParaPr>
                      <m:jc m:val="centerGroup"/>
                    </m:oMathParaPr>
                    <m:oMath xmlns:m="http://schemas.openxmlformats.org/officeDocument/2006/math">
                      <m:r>
                        <a:rPr lang="en-US" sz="1900" b="1" i="1">
                          <a:latin typeface="Cambria Math" panose="02040503050406030204" pitchFamily="18" charset="0"/>
                          <a:sym typeface="Wingdings" panose="05000000000000000000" pitchFamily="2" charset="2"/>
                        </a:rPr>
                        <m:t>𝒇</m:t>
                      </m:r>
                      <m:d>
                        <m:dPr>
                          <m:ctrlPr>
                            <a:rPr lang="en-US" sz="1900" b="1" i="1">
                              <a:latin typeface="Cambria Math" panose="02040503050406030204" pitchFamily="18" charset="0"/>
                              <a:sym typeface="Wingdings" panose="05000000000000000000" pitchFamily="2" charset="2"/>
                            </a:rPr>
                          </m:ctrlPr>
                        </m:dPr>
                        <m:e>
                          <m:sSub>
                            <m:sSubPr>
                              <m:ctrlPr>
                                <a:rPr lang="en-US" sz="1900" b="1" i="1">
                                  <a:latin typeface="Cambria Math" panose="02040503050406030204" pitchFamily="18" charset="0"/>
                                  <a:sym typeface="Wingdings" panose="05000000000000000000" pitchFamily="2" charset="2"/>
                                </a:rPr>
                              </m:ctrlPr>
                            </m:sSubPr>
                            <m:e>
                              <m:r>
                                <a:rPr lang="en-US" sz="1900" b="1" i="1">
                                  <a:latin typeface="Cambria Math" panose="02040503050406030204" pitchFamily="18" charset="0"/>
                                  <a:sym typeface="Wingdings" panose="05000000000000000000" pitchFamily="2" charset="2"/>
                                </a:rPr>
                                <m:t>𝒕</m:t>
                              </m:r>
                            </m:e>
                            <m:sub>
                              <m:r>
                                <a:rPr lang="en-US" sz="1900" b="1" i="1">
                                  <a:latin typeface="Cambria Math" panose="02040503050406030204" pitchFamily="18" charset="0"/>
                                  <a:sym typeface="Wingdings" panose="05000000000000000000" pitchFamily="2" charset="2"/>
                                </a:rPr>
                                <m:t>𝒏</m:t>
                              </m:r>
                              <m:r>
                                <a:rPr lang="en-US" sz="1900" b="1" i="1">
                                  <a:latin typeface="Cambria Math" panose="02040503050406030204" pitchFamily="18" charset="0"/>
                                  <a:sym typeface="Wingdings" panose="05000000000000000000" pitchFamily="2" charset="2"/>
                                </a:rPr>
                                <m:t>+</m:t>
                              </m:r>
                              <m:r>
                                <a:rPr lang="en-US" sz="1900" b="1" i="1">
                                  <a:latin typeface="Cambria Math" panose="02040503050406030204" pitchFamily="18" charset="0"/>
                                  <a:sym typeface="Wingdings" panose="05000000000000000000" pitchFamily="2" charset="2"/>
                                </a:rPr>
                                <m:t>𝟏</m:t>
                              </m:r>
                            </m:sub>
                          </m:sSub>
                        </m:e>
                      </m:d>
                      <m:r>
                        <a:rPr lang="en-US" sz="1900" b="1" i="1" smtClean="0">
                          <a:latin typeface="Cambria Math" panose="02040503050406030204" pitchFamily="18" charset="0"/>
                          <a:sym typeface="Wingdings" panose="05000000000000000000" pitchFamily="2" charset="2"/>
                        </a:rPr>
                        <m:t>≈</m:t>
                      </m:r>
                      <m:r>
                        <a:rPr lang="en-US" sz="1900" b="1" i="1">
                          <a:latin typeface="Cambria Math" panose="02040503050406030204" pitchFamily="18" charset="0"/>
                          <a:sym typeface="Wingdings" panose="05000000000000000000" pitchFamily="2" charset="2"/>
                        </a:rPr>
                        <m:t>𝒇</m:t>
                      </m:r>
                      <m:d>
                        <m:dPr>
                          <m:ctrlPr>
                            <a:rPr lang="en-US" sz="1900" b="1" i="1">
                              <a:latin typeface="Cambria Math" panose="02040503050406030204" pitchFamily="18" charset="0"/>
                              <a:sym typeface="Wingdings" panose="05000000000000000000" pitchFamily="2" charset="2"/>
                            </a:rPr>
                          </m:ctrlPr>
                        </m:dPr>
                        <m:e>
                          <m:sSub>
                            <m:sSubPr>
                              <m:ctrlPr>
                                <a:rPr lang="en-US" sz="1900" b="1" i="1">
                                  <a:latin typeface="Cambria Math" panose="02040503050406030204" pitchFamily="18" charset="0"/>
                                  <a:sym typeface="Wingdings" panose="05000000000000000000" pitchFamily="2" charset="2"/>
                                </a:rPr>
                              </m:ctrlPr>
                            </m:sSubPr>
                            <m:e>
                              <m:r>
                                <a:rPr lang="en-US" sz="1900" b="1" i="1">
                                  <a:latin typeface="Cambria Math" panose="02040503050406030204" pitchFamily="18" charset="0"/>
                                  <a:sym typeface="Wingdings" panose="05000000000000000000" pitchFamily="2" charset="2"/>
                                </a:rPr>
                                <m:t>𝒕</m:t>
                              </m:r>
                            </m:e>
                            <m:sub>
                              <m:r>
                                <a:rPr lang="en-US" sz="1900" b="1" i="1">
                                  <a:latin typeface="Cambria Math" panose="02040503050406030204" pitchFamily="18" charset="0"/>
                                  <a:sym typeface="Wingdings" panose="05000000000000000000" pitchFamily="2" charset="2"/>
                                </a:rPr>
                                <m:t>𝒏</m:t>
                              </m:r>
                            </m:sub>
                          </m:sSub>
                        </m:e>
                      </m:d>
                      <m:r>
                        <a:rPr lang="en-US" sz="1900" b="1" i="1" smtClean="0">
                          <a:latin typeface="Cambria Math" panose="02040503050406030204" pitchFamily="18" charset="0"/>
                          <a:sym typeface="Wingdings" panose="05000000000000000000" pitchFamily="2" charset="2"/>
                        </a:rPr>
                        <m:t>+</m:t>
                      </m:r>
                      <m:r>
                        <a:rPr lang="en-US" sz="1900" b="1" i="1">
                          <a:latin typeface="Cambria Math" panose="02040503050406030204" pitchFamily="18" charset="0"/>
                          <a:sym typeface="Wingdings" panose="05000000000000000000" pitchFamily="2" charset="2"/>
                        </a:rPr>
                        <m:t>𝒉𝑳𝒇</m:t>
                      </m:r>
                      <m:d>
                        <m:dPr>
                          <m:ctrlPr>
                            <a:rPr lang="en-US" sz="1900" b="1" i="1">
                              <a:latin typeface="Cambria Math" panose="02040503050406030204" pitchFamily="18" charset="0"/>
                              <a:sym typeface="Wingdings" panose="05000000000000000000" pitchFamily="2" charset="2"/>
                            </a:rPr>
                          </m:ctrlPr>
                        </m:dPr>
                        <m:e>
                          <m:sSub>
                            <m:sSubPr>
                              <m:ctrlPr>
                                <a:rPr lang="en-US" sz="1900" b="1" i="1">
                                  <a:latin typeface="Cambria Math" panose="02040503050406030204" pitchFamily="18" charset="0"/>
                                  <a:sym typeface="Wingdings" panose="05000000000000000000" pitchFamily="2" charset="2"/>
                                </a:rPr>
                              </m:ctrlPr>
                            </m:sSubPr>
                            <m:e>
                              <m:r>
                                <a:rPr lang="en-US" sz="1900" b="1" i="1">
                                  <a:latin typeface="Cambria Math" panose="02040503050406030204" pitchFamily="18" charset="0"/>
                                  <a:sym typeface="Wingdings" panose="05000000000000000000" pitchFamily="2" charset="2"/>
                                </a:rPr>
                                <m:t>𝒕</m:t>
                              </m:r>
                            </m:e>
                            <m:sub>
                              <m:r>
                                <a:rPr lang="en-US" sz="1900" b="1" i="1">
                                  <a:latin typeface="Cambria Math" panose="02040503050406030204" pitchFamily="18" charset="0"/>
                                  <a:sym typeface="Wingdings" panose="05000000000000000000" pitchFamily="2" charset="2"/>
                                </a:rPr>
                                <m:t>𝒏</m:t>
                              </m:r>
                              <m:r>
                                <a:rPr lang="en-US" sz="1900" b="1" i="1">
                                  <a:latin typeface="Cambria Math" panose="02040503050406030204" pitchFamily="18" charset="0"/>
                                  <a:sym typeface="Wingdings" panose="05000000000000000000" pitchFamily="2" charset="2"/>
                                </a:rPr>
                                <m:t>+</m:t>
                              </m:r>
                              <m:r>
                                <a:rPr lang="en-US" sz="1900" b="1" i="1">
                                  <a:latin typeface="Cambria Math" panose="02040503050406030204" pitchFamily="18" charset="0"/>
                                  <a:sym typeface="Wingdings" panose="05000000000000000000" pitchFamily="2" charset="2"/>
                                </a:rPr>
                                <m:t>𝟏</m:t>
                              </m:r>
                            </m:sub>
                          </m:sSub>
                        </m:e>
                      </m:d>
                    </m:oMath>
                  </m:oMathPara>
                </a14:m>
                <a:endParaRPr lang="en-US" sz="1900" b="1" dirty="0">
                  <a:sym typeface="Wingdings" panose="05000000000000000000" pitchFamily="2" charset="2"/>
                </a:endParaRPr>
              </a:p>
              <a:p>
                <a:pPr>
                  <a:lnSpc>
                    <a:spcPct val="90000"/>
                  </a:lnSpc>
                </a:pPr>
                <a:r>
                  <a:rPr lang="en-US" sz="1900" dirty="0">
                    <a:sym typeface="Wingdings" panose="05000000000000000000" pitchFamily="2" charset="2"/>
                  </a:rPr>
                  <a:t>This is an implicit method and we must solve the following matrix system to obtain the function evaluation at next time-step:</a:t>
                </a:r>
              </a:p>
              <a:p>
                <a:pPr marL="0" indent="0">
                  <a:lnSpc>
                    <a:spcPct val="90000"/>
                  </a:lnSpc>
                  <a:buNone/>
                </a:pPr>
                <a14:m>
                  <m:oMathPara xmlns:m="http://schemas.openxmlformats.org/officeDocument/2006/math">
                    <m:oMathParaPr>
                      <m:jc m:val="center"/>
                    </m:oMathParaPr>
                    <m:oMath xmlns:m="http://schemas.openxmlformats.org/officeDocument/2006/math">
                      <m:d>
                        <m:dPr>
                          <m:ctrlPr>
                            <a:rPr lang="en-US" sz="1900" b="0" i="1" smtClean="0">
                              <a:latin typeface="Cambria Math" panose="02040503050406030204" pitchFamily="18" charset="0"/>
                              <a:sym typeface="Wingdings" panose="05000000000000000000" pitchFamily="2" charset="2"/>
                            </a:rPr>
                          </m:ctrlPr>
                        </m:dPr>
                        <m:e>
                          <m:r>
                            <a:rPr lang="en-US" sz="1900" b="0" i="1" smtClean="0">
                              <a:latin typeface="Cambria Math" panose="02040503050406030204" pitchFamily="18" charset="0"/>
                              <a:sym typeface="Wingdings" panose="05000000000000000000" pitchFamily="2" charset="2"/>
                            </a:rPr>
                            <m:t>𝐼</m:t>
                          </m:r>
                          <m:r>
                            <a:rPr lang="en-US" sz="1900" b="0" i="1" smtClean="0">
                              <a:latin typeface="Cambria Math" panose="02040503050406030204" pitchFamily="18" charset="0"/>
                              <a:sym typeface="Wingdings" panose="05000000000000000000" pitchFamily="2" charset="2"/>
                            </a:rPr>
                            <m:t> −</m:t>
                          </m:r>
                          <m:r>
                            <a:rPr lang="en-US" sz="1900" b="0" i="1" smtClean="0">
                              <a:latin typeface="Cambria Math" panose="02040503050406030204" pitchFamily="18" charset="0"/>
                              <a:sym typeface="Wingdings" panose="05000000000000000000" pitchFamily="2" charset="2"/>
                            </a:rPr>
                            <m:t>h𝐿</m:t>
                          </m:r>
                        </m:e>
                      </m:d>
                      <m:r>
                        <a:rPr lang="en-US" sz="1900" i="1">
                          <a:latin typeface="Cambria Math" panose="02040503050406030204" pitchFamily="18" charset="0"/>
                          <a:sym typeface="Wingdings" panose="05000000000000000000" pitchFamily="2" charset="2"/>
                        </a:rPr>
                        <m:t>𝑓</m:t>
                      </m:r>
                      <m:d>
                        <m:dPr>
                          <m:ctrlPr>
                            <a:rPr lang="en-US" sz="1900" i="1">
                              <a:latin typeface="Cambria Math" panose="02040503050406030204" pitchFamily="18" charset="0"/>
                              <a:sym typeface="Wingdings" panose="05000000000000000000" pitchFamily="2" charset="2"/>
                            </a:rPr>
                          </m:ctrlPr>
                        </m:dPr>
                        <m:e>
                          <m:sSub>
                            <m:sSubPr>
                              <m:ctrlPr>
                                <a:rPr lang="en-US" sz="1900" i="1">
                                  <a:latin typeface="Cambria Math" panose="02040503050406030204" pitchFamily="18" charset="0"/>
                                  <a:sym typeface="Wingdings" panose="05000000000000000000" pitchFamily="2" charset="2"/>
                                </a:rPr>
                              </m:ctrlPr>
                            </m:sSubPr>
                            <m:e>
                              <m:r>
                                <a:rPr lang="en-US" sz="1900" i="1">
                                  <a:latin typeface="Cambria Math" panose="02040503050406030204" pitchFamily="18" charset="0"/>
                                  <a:sym typeface="Wingdings" panose="05000000000000000000" pitchFamily="2" charset="2"/>
                                </a:rPr>
                                <m:t>𝑡</m:t>
                              </m:r>
                            </m:e>
                            <m:sub>
                              <m:r>
                                <a:rPr lang="en-US" sz="1900" i="1">
                                  <a:latin typeface="Cambria Math" panose="02040503050406030204" pitchFamily="18" charset="0"/>
                                  <a:sym typeface="Wingdings" panose="05000000000000000000" pitchFamily="2" charset="2"/>
                                </a:rPr>
                                <m:t>𝑛</m:t>
                              </m:r>
                              <m:r>
                                <a:rPr lang="en-US" sz="1900" i="1">
                                  <a:latin typeface="Cambria Math" panose="02040503050406030204" pitchFamily="18" charset="0"/>
                                  <a:sym typeface="Wingdings" panose="05000000000000000000" pitchFamily="2" charset="2"/>
                                </a:rPr>
                                <m:t>+1</m:t>
                              </m:r>
                            </m:sub>
                          </m:sSub>
                        </m:e>
                      </m:d>
                      <m:r>
                        <a:rPr lang="en-US" sz="1900" b="0" i="1" smtClean="0">
                          <a:latin typeface="Cambria Math" panose="02040503050406030204" pitchFamily="18" charset="0"/>
                          <a:sym typeface="Wingdings" panose="05000000000000000000" pitchFamily="2" charset="2"/>
                        </a:rPr>
                        <m:t>=</m:t>
                      </m:r>
                      <m:r>
                        <a:rPr lang="en-US" sz="1900" i="1">
                          <a:latin typeface="Cambria Math" panose="02040503050406030204" pitchFamily="18" charset="0"/>
                          <a:sym typeface="Wingdings" panose="05000000000000000000" pitchFamily="2" charset="2"/>
                        </a:rPr>
                        <m:t>𝑓</m:t>
                      </m:r>
                      <m:d>
                        <m:dPr>
                          <m:ctrlPr>
                            <a:rPr lang="en-US" sz="1900" i="1">
                              <a:latin typeface="Cambria Math" panose="02040503050406030204" pitchFamily="18" charset="0"/>
                              <a:sym typeface="Wingdings" panose="05000000000000000000" pitchFamily="2" charset="2"/>
                            </a:rPr>
                          </m:ctrlPr>
                        </m:dPr>
                        <m:e>
                          <m:sSub>
                            <m:sSubPr>
                              <m:ctrlPr>
                                <a:rPr lang="en-US" sz="1900" i="1">
                                  <a:latin typeface="Cambria Math" panose="02040503050406030204" pitchFamily="18" charset="0"/>
                                  <a:sym typeface="Wingdings" panose="05000000000000000000" pitchFamily="2" charset="2"/>
                                </a:rPr>
                              </m:ctrlPr>
                            </m:sSubPr>
                            <m:e>
                              <m:r>
                                <a:rPr lang="en-US" sz="1900" i="1">
                                  <a:latin typeface="Cambria Math" panose="02040503050406030204" pitchFamily="18" charset="0"/>
                                  <a:sym typeface="Wingdings" panose="05000000000000000000" pitchFamily="2" charset="2"/>
                                </a:rPr>
                                <m:t>𝑡</m:t>
                              </m:r>
                            </m:e>
                            <m:sub>
                              <m:r>
                                <a:rPr lang="en-US" sz="1900" i="1">
                                  <a:latin typeface="Cambria Math" panose="02040503050406030204" pitchFamily="18" charset="0"/>
                                  <a:sym typeface="Wingdings" panose="05000000000000000000" pitchFamily="2" charset="2"/>
                                </a:rPr>
                                <m:t>𝑛</m:t>
                              </m:r>
                            </m:sub>
                          </m:sSub>
                        </m:e>
                      </m:d>
                      <m:r>
                        <a:rPr lang="en-US" sz="1900" b="0" i="1" smtClean="0">
                          <a:latin typeface="Cambria Math" panose="02040503050406030204" pitchFamily="18" charset="0"/>
                          <a:sym typeface="Wingdings" panose="05000000000000000000" pitchFamily="2" charset="2"/>
                        </a:rPr>
                        <m:t>→</m:t>
                      </m:r>
                      <m:r>
                        <a:rPr lang="en-US" sz="1900" b="0" i="1" smtClean="0">
                          <a:latin typeface="Cambria Math" panose="02040503050406030204" pitchFamily="18" charset="0"/>
                          <a:sym typeface="Wingdings" panose="05000000000000000000" pitchFamily="2" charset="2"/>
                        </a:rPr>
                        <m:t>𝑓</m:t>
                      </m:r>
                      <m:d>
                        <m:dPr>
                          <m:ctrlPr>
                            <a:rPr lang="en-US" sz="1900" b="0" i="1" smtClean="0">
                              <a:latin typeface="Cambria Math" panose="02040503050406030204" pitchFamily="18" charset="0"/>
                              <a:sym typeface="Wingdings" panose="05000000000000000000" pitchFamily="2" charset="2"/>
                            </a:rPr>
                          </m:ctrlPr>
                        </m:dPr>
                        <m:e>
                          <m:sSub>
                            <m:sSubPr>
                              <m:ctrlPr>
                                <a:rPr lang="en-US" sz="1900" b="0" i="1" smtClean="0">
                                  <a:latin typeface="Cambria Math" panose="02040503050406030204" pitchFamily="18" charset="0"/>
                                  <a:sym typeface="Wingdings" panose="05000000000000000000" pitchFamily="2" charset="2"/>
                                </a:rPr>
                              </m:ctrlPr>
                            </m:sSubPr>
                            <m:e>
                              <m:r>
                                <a:rPr lang="en-US" sz="1900" b="0" i="1" smtClean="0">
                                  <a:latin typeface="Cambria Math" panose="02040503050406030204" pitchFamily="18" charset="0"/>
                                  <a:sym typeface="Wingdings" panose="05000000000000000000" pitchFamily="2" charset="2"/>
                                </a:rPr>
                                <m:t>𝑡</m:t>
                              </m:r>
                            </m:e>
                            <m:sub>
                              <m:r>
                                <a:rPr lang="en-US" sz="1900" b="0" i="1" smtClean="0">
                                  <a:latin typeface="Cambria Math" panose="02040503050406030204" pitchFamily="18" charset="0"/>
                                  <a:sym typeface="Wingdings" panose="05000000000000000000" pitchFamily="2" charset="2"/>
                                </a:rPr>
                                <m:t>𝑛</m:t>
                              </m:r>
                              <m:r>
                                <a:rPr lang="en-US" sz="1900" b="0" i="1" smtClean="0">
                                  <a:latin typeface="Cambria Math" panose="02040503050406030204" pitchFamily="18" charset="0"/>
                                  <a:sym typeface="Wingdings" panose="05000000000000000000" pitchFamily="2" charset="2"/>
                                </a:rPr>
                                <m:t>+1</m:t>
                              </m:r>
                            </m:sub>
                          </m:sSub>
                        </m:e>
                      </m:d>
                      <m:r>
                        <a:rPr lang="en-US" sz="1900" b="0" i="1" smtClean="0">
                          <a:latin typeface="Cambria Math" panose="02040503050406030204" pitchFamily="18" charset="0"/>
                          <a:sym typeface="Wingdings" panose="05000000000000000000" pitchFamily="2" charset="2"/>
                        </a:rPr>
                        <m:t>=</m:t>
                      </m:r>
                      <m:sSup>
                        <m:sSupPr>
                          <m:ctrlPr>
                            <a:rPr lang="en-US" sz="1900" b="0" i="1" smtClean="0">
                              <a:latin typeface="Cambria Math" panose="02040503050406030204" pitchFamily="18" charset="0"/>
                              <a:sym typeface="Wingdings" panose="05000000000000000000" pitchFamily="2" charset="2"/>
                            </a:rPr>
                          </m:ctrlPr>
                        </m:sSupPr>
                        <m:e>
                          <m:d>
                            <m:dPr>
                              <m:ctrlPr>
                                <a:rPr lang="en-US" sz="1900" b="0" i="1" smtClean="0">
                                  <a:latin typeface="Cambria Math" panose="02040503050406030204" pitchFamily="18" charset="0"/>
                                  <a:sym typeface="Wingdings" panose="05000000000000000000" pitchFamily="2" charset="2"/>
                                </a:rPr>
                              </m:ctrlPr>
                            </m:dPr>
                            <m:e>
                              <m:r>
                                <a:rPr lang="en-US" sz="1900" b="0" i="1" smtClean="0">
                                  <a:latin typeface="Cambria Math" panose="02040503050406030204" pitchFamily="18" charset="0"/>
                                  <a:sym typeface="Wingdings" panose="05000000000000000000" pitchFamily="2" charset="2"/>
                                </a:rPr>
                                <m:t>𝐼</m:t>
                              </m:r>
                              <m:r>
                                <a:rPr lang="en-US" sz="1900" b="0" i="1" smtClean="0">
                                  <a:latin typeface="Cambria Math" panose="02040503050406030204" pitchFamily="18" charset="0"/>
                                  <a:sym typeface="Wingdings" panose="05000000000000000000" pitchFamily="2" charset="2"/>
                                </a:rPr>
                                <m:t>−</m:t>
                              </m:r>
                              <m:r>
                                <a:rPr lang="en-US" sz="1900" b="0" i="1" smtClean="0">
                                  <a:latin typeface="Cambria Math" panose="02040503050406030204" pitchFamily="18" charset="0"/>
                                  <a:sym typeface="Wingdings" panose="05000000000000000000" pitchFamily="2" charset="2"/>
                                </a:rPr>
                                <m:t>h𝐿</m:t>
                              </m:r>
                            </m:e>
                          </m:d>
                        </m:e>
                        <m:sup>
                          <m:r>
                            <a:rPr lang="en-US" sz="1900" b="0" i="1" smtClean="0">
                              <a:latin typeface="Cambria Math" panose="02040503050406030204" pitchFamily="18" charset="0"/>
                              <a:sym typeface="Wingdings" panose="05000000000000000000" pitchFamily="2" charset="2"/>
                            </a:rPr>
                            <m:t>−1</m:t>
                          </m:r>
                        </m:sup>
                      </m:sSup>
                      <m:r>
                        <a:rPr lang="en-US" sz="1900" b="0" i="1" smtClean="0">
                          <a:latin typeface="Cambria Math" panose="02040503050406030204" pitchFamily="18" charset="0"/>
                          <a:sym typeface="Wingdings" panose="05000000000000000000" pitchFamily="2" charset="2"/>
                        </a:rPr>
                        <m:t>𝑓</m:t>
                      </m:r>
                      <m:r>
                        <a:rPr lang="en-US" sz="1900" b="0" i="1" smtClean="0">
                          <a:latin typeface="Cambria Math" panose="02040503050406030204" pitchFamily="18" charset="0"/>
                          <a:sym typeface="Wingdings" panose="05000000000000000000" pitchFamily="2" charset="2"/>
                        </a:rPr>
                        <m:t>(</m:t>
                      </m:r>
                      <m:sSub>
                        <m:sSubPr>
                          <m:ctrlPr>
                            <a:rPr lang="en-US" sz="1900" b="0" i="1" smtClean="0">
                              <a:latin typeface="Cambria Math" panose="02040503050406030204" pitchFamily="18" charset="0"/>
                              <a:sym typeface="Wingdings" panose="05000000000000000000" pitchFamily="2" charset="2"/>
                            </a:rPr>
                          </m:ctrlPr>
                        </m:sSubPr>
                        <m:e>
                          <m:r>
                            <a:rPr lang="en-US" sz="1900" b="0" i="1" smtClean="0">
                              <a:latin typeface="Cambria Math" panose="02040503050406030204" pitchFamily="18" charset="0"/>
                              <a:sym typeface="Wingdings" panose="05000000000000000000" pitchFamily="2" charset="2"/>
                            </a:rPr>
                            <m:t>𝑡</m:t>
                          </m:r>
                        </m:e>
                        <m:sub>
                          <m:r>
                            <a:rPr lang="en-US" sz="1900" b="0" i="1" smtClean="0">
                              <a:latin typeface="Cambria Math" panose="02040503050406030204" pitchFamily="18" charset="0"/>
                              <a:sym typeface="Wingdings" panose="05000000000000000000" pitchFamily="2" charset="2"/>
                            </a:rPr>
                            <m:t>𝑛</m:t>
                          </m:r>
                        </m:sub>
                      </m:sSub>
                      <m:r>
                        <a:rPr lang="en-US" sz="1900" b="0" i="1" smtClean="0">
                          <a:latin typeface="Cambria Math" panose="02040503050406030204" pitchFamily="18" charset="0"/>
                          <a:sym typeface="Wingdings" panose="05000000000000000000" pitchFamily="2" charset="2"/>
                        </a:rPr>
                        <m:t>)</m:t>
                      </m:r>
                    </m:oMath>
                  </m:oMathPara>
                </a14:m>
                <a:endParaRPr lang="en-US" sz="1900" dirty="0">
                  <a:sym typeface="Wingdings" panose="05000000000000000000" pitchFamily="2" charset="2"/>
                </a:endParaRPr>
              </a:p>
              <a:p>
                <a:pPr marL="0" indent="0">
                  <a:lnSpc>
                    <a:spcPct val="90000"/>
                  </a:lnSpc>
                  <a:buNone/>
                </a:pPr>
                <a:endParaRPr lang="en-US" sz="1500" dirty="0">
                  <a:sym typeface="Wingdings" panose="05000000000000000000" pitchFamily="2" charset="2"/>
                </a:endParaRPr>
              </a:p>
              <a:p>
                <a:pPr>
                  <a:lnSpc>
                    <a:spcPct val="90000"/>
                  </a:lnSpc>
                </a:pPr>
                <a:endParaRPr lang="en-US" sz="1500" dirty="0">
                  <a:sym typeface="Wingdings" panose="05000000000000000000" pitchFamily="2" charset="2"/>
                </a:endParaRP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96205" y="756190"/>
                <a:ext cx="10102441" cy="6068409"/>
              </a:xfrm>
              <a:blipFill>
                <a:blip r:embed="rId2"/>
                <a:stretch>
                  <a:fillRect l="-302" r="-362"/>
                </a:stretch>
              </a:blipFill>
            </p:spPr>
            <p:txBody>
              <a:bodyPr/>
              <a:lstStyle/>
              <a:p>
                <a:r>
                  <a:rPr lang="en-US">
                    <a:noFill/>
                  </a:rPr>
                  <a:t> </a:t>
                </a:r>
              </a:p>
            </p:txBody>
          </p:sp>
        </mc:Fallback>
      </mc:AlternateContent>
    </p:spTree>
    <p:extLst>
      <p:ext uri="{BB962C8B-B14F-4D97-AF65-F5344CB8AC3E}">
        <p14:creationId xmlns:p14="http://schemas.microsoft.com/office/powerpoint/2010/main" val="1520054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239086"/>
            <a:ext cx="10799589" cy="518718"/>
          </a:xfrm>
        </p:spPr>
        <p:txBody>
          <a:bodyPr>
            <a:normAutofit/>
          </a:bodyPr>
          <a:lstStyle/>
          <a:p>
            <a:r>
              <a:rPr lang="en-US" sz="2800" dirty="0"/>
              <a:t>Chapter summary</a:t>
            </a:r>
          </a:p>
        </p:txBody>
      </p:sp>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706608" y="1015069"/>
            <a:ext cx="10102441" cy="5603846"/>
          </a:xfrm>
        </p:spPr>
        <p:txBody>
          <a:bodyPr>
            <a:normAutofit/>
          </a:bodyPr>
          <a:lstStyle/>
          <a:p>
            <a:pPr>
              <a:lnSpc>
                <a:spcPct val="90000"/>
              </a:lnSpc>
            </a:pPr>
            <a:r>
              <a:rPr lang="en-US" sz="1600" dirty="0">
                <a:sym typeface="Wingdings" panose="05000000000000000000" pitchFamily="2" charset="2"/>
              </a:rPr>
              <a:t>So far we said hello to fundamental particles – leptons (weak force…exchange gluons – electrons, neutrinos) and hadrons (force is strong with hadrons…exchange quarks – protons and neutrons)</a:t>
            </a:r>
          </a:p>
          <a:p>
            <a:pPr>
              <a:lnSpc>
                <a:spcPct val="90000"/>
              </a:lnSpc>
            </a:pPr>
            <a:r>
              <a:rPr lang="en-US" sz="1600" dirty="0">
                <a:sym typeface="Wingdings" panose="05000000000000000000" pitchFamily="2" charset="2"/>
              </a:rPr>
              <a:t>We briefly saw what people think an atom looks like</a:t>
            </a:r>
          </a:p>
          <a:p>
            <a:pPr>
              <a:lnSpc>
                <a:spcPct val="90000"/>
              </a:lnSpc>
            </a:pPr>
            <a:r>
              <a:rPr lang="en-US" sz="1600" dirty="0">
                <a:sym typeface="Wingdings" panose="05000000000000000000" pitchFamily="2" charset="2"/>
              </a:rPr>
              <a:t>We introduced basic definitions</a:t>
            </a:r>
          </a:p>
          <a:p>
            <a:pPr>
              <a:lnSpc>
                <a:spcPct val="90000"/>
              </a:lnSpc>
            </a:pPr>
            <a:r>
              <a:rPr lang="en-US" sz="1600" dirty="0">
                <a:sym typeface="Wingdings" panose="05000000000000000000" pitchFamily="2" charset="2"/>
              </a:rPr>
              <a:t>Mass-energy equivalence</a:t>
            </a:r>
          </a:p>
          <a:p>
            <a:pPr>
              <a:lnSpc>
                <a:spcPct val="90000"/>
              </a:lnSpc>
            </a:pPr>
            <a:r>
              <a:rPr lang="en-US" sz="1600" dirty="0">
                <a:sym typeface="Wingdings" panose="05000000000000000000" pitchFamily="2" charset="2"/>
              </a:rPr>
              <a:t>Binding energy</a:t>
            </a:r>
          </a:p>
          <a:p>
            <a:pPr>
              <a:lnSpc>
                <a:spcPct val="90000"/>
              </a:lnSpc>
            </a:pPr>
            <a:r>
              <a:rPr lang="en-US" sz="1600" dirty="0">
                <a:sym typeface="Wingdings" panose="05000000000000000000" pitchFamily="2" charset="2"/>
              </a:rPr>
              <a:t>Then we looked at what fission and fusion reactions were</a:t>
            </a:r>
          </a:p>
          <a:p>
            <a:pPr>
              <a:lnSpc>
                <a:spcPct val="90000"/>
              </a:lnSpc>
            </a:pPr>
            <a:r>
              <a:rPr lang="en-US" sz="1600" dirty="0">
                <a:sym typeface="Wingdings" panose="05000000000000000000" pitchFamily="2" charset="2"/>
              </a:rPr>
              <a:t>We looked at nuclear stability and looked at some decay calculations</a:t>
            </a:r>
          </a:p>
          <a:p>
            <a:pPr>
              <a:lnSpc>
                <a:spcPct val="90000"/>
              </a:lnSpc>
            </a:pPr>
            <a:r>
              <a:rPr lang="en-US" sz="1600" dirty="0">
                <a:sym typeface="Wingdings" panose="05000000000000000000" pitchFamily="2" charset="2"/>
              </a:rPr>
              <a:t>Other basic concepts like activity and number density</a:t>
            </a:r>
          </a:p>
          <a:p>
            <a:pPr>
              <a:lnSpc>
                <a:spcPct val="90000"/>
              </a:lnSpc>
            </a:pPr>
            <a:r>
              <a:rPr lang="en-US" sz="1600" dirty="0">
                <a:sym typeface="Wingdings" panose="05000000000000000000" pitchFamily="2" charset="2"/>
              </a:rPr>
              <a:t>We closed the chapter with some basic numerical method to solve ODEs and systems of ODEs</a:t>
            </a:r>
          </a:p>
          <a:p>
            <a:pPr>
              <a:lnSpc>
                <a:spcPct val="90000"/>
              </a:lnSpc>
            </a:pPr>
            <a:endParaRPr lang="en-US" sz="1600" dirty="0">
              <a:sym typeface="Wingdings" panose="05000000000000000000" pitchFamily="2" charset="2"/>
            </a:endParaRPr>
          </a:p>
          <a:p>
            <a:pPr>
              <a:lnSpc>
                <a:spcPct val="90000"/>
              </a:lnSpc>
            </a:pPr>
            <a:r>
              <a:rPr lang="en-US" sz="1600" dirty="0">
                <a:sym typeface="Wingdings" panose="05000000000000000000" pitchFamily="2" charset="2"/>
              </a:rPr>
              <a:t>All these are basic concepts that we will build on in the future chapters. </a:t>
            </a:r>
          </a:p>
          <a:p>
            <a:pPr>
              <a:lnSpc>
                <a:spcPct val="90000"/>
              </a:lnSpc>
            </a:pPr>
            <a:endParaRPr lang="en-US" sz="1600" dirty="0">
              <a:sym typeface="Wingdings" panose="05000000000000000000" pitchFamily="2" charset="2"/>
            </a:endParaRPr>
          </a:p>
          <a:p>
            <a:pPr>
              <a:lnSpc>
                <a:spcPct val="90000"/>
              </a:lnSpc>
            </a:pPr>
            <a:r>
              <a:rPr lang="en-US" sz="1600" dirty="0">
                <a:sym typeface="Wingdings" panose="05000000000000000000" pitchFamily="2" charset="2"/>
              </a:rPr>
              <a:t>Any questions?</a:t>
            </a:r>
          </a:p>
          <a:p>
            <a:pPr marL="0" indent="0">
              <a:lnSpc>
                <a:spcPct val="90000"/>
              </a:lnSpc>
              <a:buNone/>
            </a:pPr>
            <a:endParaRPr lang="en-US" sz="1500" dirty="0">
              <a:sym typeface="Wingdings" panose="05000000000000000000" pitchFamily="2" charset="2"/>
            </a:endParaRPr>
          </a:p>
          <a:p>
            <a:pPr marL="0" indent="0">
              <a:lnSpc>
                <a:spcPct val="90000"/>
              </a:lnSpc>
              <a:buNone/>
            </a:pPr>
            <a:endParaRPr lang="en-US" sz="1500" dirty="0">
              <a:sym typeface="Wingdings" panose="05000000000000000000" pitchFamily="2" charset="2"/>
            </a:endParaRPr>
          </a:p>
          <a:p>
            <a:pPr>
              <a:lnSpc>
                <a:spcPct val="90000"/>
              </a:lnSpc>
            </a:pPr>
            <a:endParaRPr lang="en-US" sz="1500" dirty="0">
              <a:sym typeface="Wingdings" panose="05000000000000000000" pitchFamily="2" charset="2"/>
            </a:endParaRPr>
          </a:p>
        </p:txBody>
      </p:sp>
    </p:spTree>
    <p:extLst>
      <p:ext uri="{BB962C8B-B14F-4D97-AF65-F5344CB8AC3E}">
        <p14:creationId xmlns:p14="http://schemas.microsoft.com/office/powerpoint/2010/main" val="3729871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239086"/>
            <a:ext cx="10799589" cy="518718"/>
          </a:xfrm>
        </p:spPr>
        <p:txBody>
          <a:bodyPr>
            <a:normAutofit/>
          </a:bodyPr>
          <a:lstStyle/>
          <a:p>
            <a:r>
              <a:rPr lang="en-US" sz="2800" dirty="0"/>
              <a:t>Next time</a:t>
            </a:r>
          </a:p>
        </p:txBody>
      </p:sp>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706608" y="1015069"/>
            <a:ext cx="10102441" cy="5603846"/>
          </a:xfrm>
        </p:spPr>
        <p:txBody>
          <a:bodyPr>
            <a:normAutofit/>
          </a:bodyPr>
          <a:lstStyle/>
          <a:p>
            <a:pPr>
              <a:lnSpc>
                <a:spcPct val="90000"/>
              </a:lnSpc>
            </a:pPr>
            <a:r>
              <a:rPr lang="en-US" sz="1500" dirty="0">
                <a:sym typeface="Wingdings" panose="05000000000000000000" pitchFamily="2" charset="2"/>
              </a:rPr>
              <a:t>We start chapter 2 – Neutron Interactions.  </a:t>
            </a:r>
          </a:p>
          <a:p>
            <a:pPr lvl="1">
              <a:lnSpc>
                <a:spcPct val="90000"/>
              </a:lnSpc>
            </a:pPr>
            <a:r>
              <a:rPr lang="en-US" sz="1300" dirty="0">
                <a:sym typeface="Wingdings" panose="05000000000000000000" pitchFamily="2" charset="2"/>
              </a:rPr>
              <a:t>Neutron </a:t>
            </a:r>
            <a:r>
              <a:rPr lang="en-US" sz="1300" dirty="0" err="1">
                <a:sym typeface="Wingdings" panose="05000000000000000000" pitchFamily="2" charset="2"/>
              </a:rPr>
              <a:t>Xs</a:t>
            </a:r>
            <a:endParaRPr lang="en-US" sz="1300" dirty="0">
              <a:sym typeface="Wingdings" panose="05000000000000000000" pitchFamily="2" charset="2"/>
            </a:endParaRPr>
          </a:p>
          <a:p>
            <a:pPr lvl="1">
              <a:lnSpc>
                <a:spcPct val="90000"/>
              </a:lnSpc>
            </a:pPr>
            <a:r>
              <a:rPr lang="en-US" sz="1300" dirty="0" err="1">
                <a:sym typeface="Wingdings" panose="05000000000000000000" pitchFamily="2" charset="2"/>
              </a:rPr>
              <a:t>Uncollided</a:t>
            </a:r>
            <a:r>
              <a:rPr lang="en-US" sz="1300" dirty="0">
                <a:sym typeface="Wingdings" panose="05000000000000000000" pitchFamily="2" charset="2"/>
              </a:rPr>
              <a:t> flux</a:t>
            </a:r>
          </a:p>
          <a:p>
            <a:pPr lvl="1">
              <a:lnSpc>
                <a:spcPct val="90000"/>
              </a:lnSpc>
            </a:pPr>
            <a:r>
              <a:rPr lang="en-US" sz="1300" dirty="0">
                <a:sym typeface="Wingdings" panose="05000000000000000000" pitchFamily="2" charset="2"/>
              </a:rPr>
              <a:t>Nuclide densities</a:t>
            </a:r>
          </a:p>
          <a:p>
            <a:pPr lvl="1">
              <a:lnSpc>
                <a:spcPct val="90000"/>
              </a:lnSpc>
            </a:pPr>
            <a:r>
              <a:rPr lang="en-US" sz="1300" dirty="0">
                <a:sym typeface="Wingdings" panose="05000000000000000000" pitchFamily="2" charset="2"/>
              </a:rPr>
              <a:t>Neutron energy range</a:t>
            </a:r>
          </a:p>
          <a:p>
            <a:pPr lvl="1">
              <a:lnSpc>
                <a:spcPct val="90000"/>
              </a:lnSpc>
            </a:pPr>
            <a:r>
              <a:rPr lang="en-US" sz="1300" dirty="0">
                <a:sym typeface="Wingdings" panose="05000000000000000000" pitchFamily="2" charset="2"/>
              </a:rPr>
              <a:t>Cross-section energy dependence</a:t>
            </a:r>
          </a:p>
          <a:p>
            <a:pPr lvl="1">
              <a:lnSpc>
                <a:spcPct val="90000"/>
              </a:lnSpc>
            </a:pPr>
            <a:r>
              <a:rPr lang="en-US" sz="1300" dirty="0">
                <a:sym typeface="Wingdings" panose="05000000000000000000" pitchFamily="2" charset="2"/>
              </a:rPr>
              <a:t>Neutron scattering</a:t>
            </a:r>
          </a:p>
          <a:p>
            <a:pPr marL="0" indent="0">
              <a:lnSpc>
                <a:spcPct val="90000"/>
              </a:lnSpc>
              <a:buNone/>
            </a:pPr>
            <a:endParaRPr lang="en-US" sz="1500" dirty="0">
              <a:sym typeface="Wingdings" panose="05000000000000000000" pitchFamily="2" charset="2"/>
            </a:endParaRPr>
          </a:p>
          <a:p>
            <a:pPr marL="0" indent="0">
              <a:lnSpc>
                <a:spcPct val="90000"/>
              </a:lnSpc>
              <a:buNone/>
            </a:pPr>
            <a:endParaRPr lang="en-US" sz="1500" dirty="0">
              <a:sym typeface="Wingdings" panose="05000000000000000000" pitchFamily="2" charset="2"/>
            </a:endParaRPr>
          </a:p>
          <a:p>
            <a:pPr>
              <a:lnSpc>
                <a:spcPct val="90000"/>
              </a:lnSpc>
            </a:pPr>
            <a:endParaRPr lang="en-US" sz="1500" dirty="0">
              <a:sym typeface="Wingdings" panose="05000000000000000000" pitchFamily="2" charset="2"/>
            </a:endParaRPr>
          </a:p>
        </p:txBody>
      </p:sp>
    </p:spTree>
    <p:extLst>
      <p:ext uri="{BB962C8B-B14F-4D97-AF65-F5344CB8AC3E}">
        <p14:creationId xmlns:p14="http://schemas.microsoft.com/office/powerpoint/2010/main" val="3583681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772A2A-4BDD-47B4-A494-612FA432810D}"/>
              </a:ext>
            </a:extLst>
          </p:cNvPr>
          <p:cNvSpPr>
            <a:spLocks noGrp="1"/>
          </p:cNvSpPr>
          <p:nvPr>
            <p:ph type="title"/>
          </p:nvPr>
        </p:nvSpPr>
        <p:spPr>
          <a:xfrm>
            <a:off x="685801" y="609600"/>
            <a:ext cx="10131425" cy="1456267"/>
          </a:xfrm>
        </p:spPr>
        <p:txBody>
          <a:bodyPr/>
          <a:lstStyle/>
          <a:p>
            <a:r>
              <a:rPr lang="en-US" dirty="0"/>
              <a:t>references</a:t>
            </a:r>
          </a:p>
        </p:txBody>
      </p:sp>
      <p:sp>
        <p:nvSpPr>
          <p:cNvPr id="7" name="Content Placeholder 2">
            <a:extLst>
              <a:ext uri="{FF2B5EF4-FFF2-40B4-BE49-F238E27FC236}">
                <a16:creationId xmlns:a16="http://schemas.microsoft.com/office/drawing/2014/main" id="{4E3B2DD9-5CCB-42F7-B8CB-3CF0AE604CBF}"/>
              </a:ext>
            </a:extLst>
          </p:cNvPr>
          <p:cNvSpPr>
            <a:spLocks noGrp="1"/>
          </p:cNvSpPr>
          <p:nvPr>
            <p:ph idx="1"/>
          </p:nvPr>
        </p:nvSpPr>
        <p:spPr>
          <a:xfrm>
            <a:off x="685801" y="2142067"/>
            <a:ext cx="10131425" cy="3649133"/>
          </a:xfrm>
        </p:spPr>
        <p:txBody>
          <a:bodyPr/>
          <a:lstStyle/>
          <a:p>
            <a:pPr lvl="1"/>
            <a:r>
              <a:rPr lang="en-US" dirty="0"/>
              <a:t>Fundamentals of Nuclear Reactor Physics by E. E. Lewis</a:t>
            </a:r>
          </a:p>
          <a:p>
            <a:pPr lvl="1"/>
            <a:r>
              <a:rPr lang="en-US" dirty="0">
                <a:hlinkClick r:id="rId2"/>
              </a:rPr>
              <a:t>https://web.archive.org/web/20130927064244/http://chemistry.sfu.ca/assets/uploads/file/Course%20Materials%2012-1/NUSC%20342/L9.pdf</a:t>
            </a:r>
            <a:endParaRPr lang="en-US" dirty="0"/>
          </a:p>
          <a:p>
            <a:pPr lvl="1"/>
            <a:r>
              <a:rPr lang="en-US" dirty="0">
                <a:hlinkClick r:id="rId3"/>
              </a:rPr>
              <a:t>https://en.wikipedia.org/wiki/Bateman_equation</a:t>
            </a:r>
            <a:endParaRPr lang="en-US" dirty="0"/>
          </a:p>
          <a:p>
            <a:pPr lvl="1"/>
            <a:r>
              <a:rPr lang="en-US" dirty="0">
                <a:hlinkClick r:id="rId4"/>
              </a:rPr>
              <a:t>https://en.wikipedia.org/wiki/Matrix_exponential</a:t>
            </a:r>
            <a:endParaRPr lang="en-US" dirty="0"/>
          </a:p>
          <a:p>
            <a:pPr lvl="1"/>
            <a:r>
              <a:rPr lang="en-US" dirty="0">
                <a:hlinkClick r:id="rId5"/>
              </a:rPr>
              <a:t>http://metronu.ulb.ac.be/npauly/art_2013_2014/cetnar_2006.pdf</a:t>
            </a:r>
            <a:endParaRPr lang="en-US" dirty="0"/>
          </a:p>
          <a:p>
            <a:pPr lvl="1"/>
            <a:r>
              <a:rPr lang="en-US" dirty="0">
                <a:hlinkClick r:id="rId6"/>
              </a:rPr>
              <a:t>http://web.mit.edu/10.001/Web/Course_Notes/Differential_Equations_Notes/node3.html</a:t>
            </a:r>
            <a:endParaRPr lang="en-US" dirty="0"/>
          </a:p>
          <a:p>
            <a:pPr lvl="1"/>
            <a:r>
              <a:rPr lang="en-US" dirty="0"/>
              <a:t>http://mathfaculty.fullerton.edu/mathews/n2003/differentiation/numericaldiffproof.pdf</a:t>
            </a:r>
          </a:p>
          <a:p>
            <a:pPr marL="0" indent="0">
              <a:buNone/>
            </a:pPr>
            <a:endParaRPr lang="en-US" dirty="0"/>
          </a:p>
        </p:txBody>
      </p:sp>
    </p:spTree>
    <p:extLst>
      <p:ext uri="{BB962C8B-B14F-4D97-AF65-F5344CB8AC3E}">
        <p14:creationId xmlns:p14="http://schemas.microsoft.com/office/powerpoint/2010/main" val="3385430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3E5F51-CDFA-4719-9539-E6D9C2A292C0}"/>
              </a:ext>
            </a:extLst>
          </p:cNvPr>
          <p:cNvSpPr>
            <a:spLocks noGrp="1"/>
          </p:cNvSpPr>
          <p:nvPr>
            <p:ph type="title"/>
          </p:nvPr>
        </p:nvSpPr>
        <p:spPr>
          <a:xfrm>
            <a:off x="685800" y="114650"/>
            <a:ext cx="10131425" cy="665527"/>
          </a:xfrm>
        </p:spPr>
        <p:txBody>
          <a:bodyPr>
            <a:normAutofit/>
          </a:bodyPr>
          <a:lstStyle/>
          <a:p>
            <a:r>
              <a:rPr lang="en-US" sz="2800" dirty="0"/>
              <a:t>Outline</a:t>
            </a:r>
          </a:p>
        </p:txBody>
      </p:sp>
      <p:sp>
        <p:nvSpPr>
          <p:cNvPr id="5" name="Content Placeholder 2">
            <a:extLst>
              <a:ext uri="{FF2B5EF4-FFF2-40B4-BE49-F238E27FC236}">
                <a16:creationId xmlns:a16="http://schemas.microsoft.com/office/drawing/2014/main" id="{A2653776-887F-41F9-B4B8-2EA5B2EF764C}"/>
              </a:ext>
            </a:extLst>
          </p:cNvPr>
          <p:cNvSpPr>
            <a:spLocks noGrp="1"/>
          </p:cNvSpPr>
          <p:nvPr>
            <p:ph idx="1"/>
          </p:nvPr>
        </p:nvSpPr>
        <p:spPr>
          <a:xfrm>
            <a:off x="685799" y="780177"/>
            <a:ext cx="10131425" cy="5813571"/>
          </a:xfrm>
        </p:spPr>
        <p:txBody>
          <a:bodyPr>
            <a:normAutofit/>
          </a:bodyPr>
          <a:lstStyle/>
          <a:p>
            <a:r>
              <a:rPr lang="en-US" dirty="0"/>
              <a:t>Saturation activity review </a:t>
            </a:r>
          </a:p>
          <a:p>
            <a:r>
              <a:rPr lang="en-US" dirty="0"/>
              <a:t>Decay chains</a:t>
            </a:r>
          </a:p>
          <a:p>
            <a:r>
              <a:rPr lang="en-US"/>
              <a:t>Numerical methods for ODEs</a:t>
            </a:r>
            <a:endParaRPr lang="en-US" dirty="0"/>
          </a:p>
        </p:txBody>
      </p:sp>
    </p:spTree>
    <p:extLst>
      <p:ext uri="{BB962C8B-B14F-4D97-AF65-F5344CB8AC3E}">
        <p14:creationId xmlns:p14="http://schemas.microsoft.com/office/powerpoint/2010/main" val="425202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239086"/>
            <a:ext cx="10799589" cy="518718"/>
          </a:xfrm>
        </p:spPr>
        <p:txBody>
          <a:bodyPr>
            <a:normAutofit/>
          </a:bodyPr>
          <a:lstStyle/>
          <a:p>
            <a:r>
              <a:rPr lang="en-US" sz="2800" dirty="0"/>
              <a:t>Saturation activity 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706608" y="1568742"/>
                <a:ext cx="8045506" cy="5050172"/>
              </a:xfrm>
            </p:spPr>
            <p:txBody>
              <a:bodyPr>
                <a:normAutofit/>
              </a:bodyPr>
              <a:lstStyle/>
              <a:p>
                <a:pPr>
                  <a:lnSpc>
                    <a:spcPct val="90000"/>
                  </a:lnSpc>
                </a:pPr>
                <a:r>
                  <a:rPr lang="en-US" sz="1700" dirty="0">
                    <a:sym typeface="Wingdings" panose="05000000000000000000" pitchFamily="2" charset="2"/>
                  </a:rPr>
                  <a:t>Radionuclides are produced at a constant rate in reactors – reactors operating at constant power will generally produce fission fragments at a constant rate. </a:t>
                </a:r>
              </a:p>
              <a:p>
                <a:pPr>
                  <a:lnSpc>
                    <a:spcPct val="90000"/>
                  </a:lnSpc>
                </a:pPr>
                <a:r>
                  <a:rPr lang="en-US" sz="1700" dirty="0">
                    <a:sym typeface="Wingdings" panose="05000000000000000000" pitchFamily="2" charset="2"/>
                  </a:rPr>
                  <a:t>In such situations, we determine time-dependence of inventory of an isotope produced in reactor at a rate of </a:t>
                </a:r>
                <a14:m>
                  <m:oMath xmlns:m="http://schemas.openxmlformats.org/officeDocument/2006/math">
                    <m:sSub>
                      <m:sSubPr>
                        <m:ctrlPr>
                          <a:rPr lang="en-US" sz="1700" b="0" i="1" smtClean="0">
                            <a:latin typeface="Cambria Math" panose="02040503050406030204" pitchFamily="18" charset="0"/>
                            <a:sym typeface="Wingdings" panose="05000000000000000000" pitchFamily="2" charset="2"/>
                          </a:rPr>
                        </m:ctrlPr>
                      </m:sSubPr>
                      <m:e>
                        <m:r>
                          <a:rPr lang="en-US" sz="1700" b="0" i="1" smtClean="0">
                            <a:latin typeface="Cambria Math" panose="02040503050406030204" pitchFamily="18" charset="0"/>
                            <a:sym typeface="Wingdings" panose="05000000000000000000" pitchFamily="2" charset="2"/>
                          </a:rPr>
                          <m:t>𝐴</m:t>
                        </m:r>
                      </m:e>
                      <m:sub>
                        <m:r>
                          <a:rPr lang="en-US" sz="1700" b="0" i="1" smtClean="0">
                            <a:latin typeface="Cambria Math" panose="02040503050406030204" pitchFamily="18" charset="0"/>
                            <a:sym typeface="Wingdings" panose="05000000000000000000" pitchFamily="2" charset="2"/>
                          </a:rPr>
                          <m:t>0</m:t>
                        </m:r>
                      </m:sub>
                    </m:sSub>
                  </m:oMath>
                </a14:m>
                <a:r>
                  <a:rPr lang="en-US" sz="1700" dirty="0">
                    <a:sym typeface="Wingdings" panose="05000000000000000000" pitchFamily="2" charset="2"/>
                  </a:rPr>
                  <a:t> nuclei per unit time by adding a source term to the decay law equation:</a:t>
                </a:r>
              </a:p>
              <a:p>
                <a:pPr marL="0" indent="0">
                  <a:lnSpc>
                    <a:spcPct val="90000"/>
                  </a:lnSpc>
                  <a:buNone/>
                </a:pPr>
                <a14:m>
                  <m:oMathPara xmlns:m="http://schemas.openxmlformats.org/officeDocument/2006/math">
                    <m:oMathParaPr>
                      <m:jc m:val="centerGroup"/>
                    </m:oMathParaPr>
                    <m:oMath xmlns:m="http://schemas.openxmlformats.org/officeDocument/2006/math">
                      <m:f>
                        <m:fPr>
                          <m:ctrlPr>
                            <a:rPr lang="en-US" sz="1700" i="1" smtClean="0">
                              <a:latin typeface="Cambria Math" panose="02040503050406030204" pitchFamily="18" charset="0"/>
                              <a:sym typeface="Wingdings" panose="05000000000000000000" pitchFamily="2" charset="2"/>
                            </a:rPr>
                          </m:ctrlPr>
                        </m:fPr>
                        <m:num>
                          <m:r>
                            <a:rPr lang="en-US" sz="1700" i="1">
                              <a:latin typeface="Cambria Math" panose="02040503050406030204" pitchFamily="18" charset="0"/>
                              <a:sym typeface="Wingdings" panose="05000000000000000000" pitchFamily="2" charset="2"/>
                            </a:rPr>
                            <m:t>𝑑𝑁</m:t>
                          </m:r>
                        </m:num>
                        <m:den>
                          <m:r>
                            <a:rPr lang="en-US" sz="1700" i="1">
                              <a:latin typeface="Cambria Math" panose="02040503050406030204" pitchFamily="18" charset="0"/>
                              <a:sym typeface="Wingdings" panose="05000000000000000000" pitchFamily="2" charset="2"/>
                            </a:rPr>
                            <m:t>𝑑𝑡</m:t>
                          </m:r>
                        </m:den>
                      </m:f>
                      <m:r>
                        <a:rPr lang="en-US" sz="1700" i="1">
                          <a:latin typeface="Cambria Math" panose="02040503050406030204" pitchFamily="18" charset="0"/>
                          <a:sym typeface="Wingdings" panose="05000000000000000000" pitchFamily="2" charset="2"/>
                        </a:rPr>
                        <m:t>=−</m:t>
                      </m:r>
                      <m:r>
                        <a:rPr lang="en-US" sz="1700" i="1">
                          <a:latin typeface="Cambria Math" panose="02040503050406030204" pitchFamily="18" charset="0"/>
                          <a:ea typeface="Cambria Math" panose="02040503050406030204" pitchFamily="18" charset="0"/>
                          <a:sym typeface="Wingdings" panose="05000000000000000000" pitchFamily="2" charset="2"/>
                        </a:rPr>
                        <m:t>𝜆</m:t>
                      </m:r>
                      <m:r>
                        <a:rPr lang="en-US" sz="1700" i="1">
                          <a:latin typeface="Cambria Math" panose="02040503050406030204" pitchFamily="18" charset="0"/>
                          <a:ea typeface="Cambria Math" panose="02040503050406030204" pitchFamily="18" charset="0"/>
                          <a:sym typeface="Wingdings" panose="05000000000000000000" pitchFamily="2" charset="2"/>
                        </a:rPr>
                        <m:t>𝑁</m:t>
                      </m:r>
                      <m:r>
                        <a:rPr lang="en-US" sz="1700" b="0" i="0"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sz="17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sz="1700" b="0" i="1" smtClean="0">
                              <a:latin typeface="Cambria Math" panose="02040503050406030204" pitchFamily="18" charset="0"/>
                              <a:ea typeface="Cambria Math" panose="02040503050406030204" pitchFamily="18" charset="0"/>
                              <a:sym typeface="Wingdings" panose="05000000000000000000" pitchFamily="2" charset="2"/>
                            </a:rPr>
                            <m:t>𝐴</m:t>
                          </m:r>
                        </m:e>
                        <m:sub>
                          <m:r>
                            <a:rPr lang="en-US" sz="1700" b="0" i="1" smtClean="0">
                              <a:latin typeface="Cambria Math" panose="02040503050406030204" pitchFamily="18" charset="0"/>
                              <a:ea typeface="Cambria Math" panose="02040503050406030204" pitchFamily="18" charset="0"/>
                              <a:sym typeface="Wingdings" panose="05000000000000000000" pitchFamily="2" charset="2"/>
                            </a:rPr>
                            <m:t>0</m:t>
                          </m:r>
                        </m:sub>
                      </m:sSub>
                      <m:r>
                        <a:rPr lang="en-US" sz="1700" b="0" i="1" smtClean="0">
                          <a:latin typeface="Cambria Math" panose="02040503050406030204" pitchFamily="18" charset="0"/>
                          <a:ea typeface="Cambria Math" panose="02040503050406030204" pitchFamily="18" charset="0"/>
                          <a:sym typeface="Wingdings" panose="05000000000000000000" pitchFamily="2" charset="2"/>
                        </a:rPr>
                        <m:t> →</m:t>
                      </m:r>
                      <m:f>
                        <m:fPr>
                          <m:ctrlPr>
                            <a:rPr lang="en-US" sz="1700" i="1">
                              <a:latin typeface="Cambria Math" panose="02040503050406030204" pitchFamily="18" charset="0"/>
                              <a:sym typeface="Wingdings" panose="05000000000000000000" pitchFamily="2" charset="2"/>
                            </a:rPr>
                          </m:ctrlPr>
                        </m:fPr>
                        <m:num>
                          <m:r>
                            <a:rPr lang="en-US" sz="1700" i="1">
                              <a:latin typeface="Cambria Math" panose="02040503050406030204" pitchFamily="18" charset="0"/>
                              <a:sym typeface="Wingdings" panose="05000000000000000000" pitchFamily="2" charset="2"/>
                            </a:rPr>
                            <m:t>𝑑𝑁</m:t>
                          </m:r>
                        </m:num>
                        <m:den>
                          <m:r>
                            <a:rPr lang="en-US" sz="1700" i="1">
                              <a:latin typeface="Cambria Math" panose="02040503050406030204" pitchFamily="18" charset="0"/>
                              <a:sym typeface="Wingdings" panose="05000000000000000000" pitchFamily="2" charset="2"/>
                            </a:rPr>
                            <m:t>𝑑𝑡</m:t>
                          </m:r>
                        </m:den>
                      </m:f>
                      <m:r>
                        <a:rPr lang="en-US" sz="1700" b="0" i="1" smtClean="0">
                          <a:latin typeface="Cambria Math" panose="02040503050406030204" pitchFamily="18" charset="0"/>
                          <a:sym typeface="Wingdings" panose="05000000000000000000" pitchFamily="2" charset="2"/>
                        </a:rPr>
                        <m:t>+</m:t>
                      </m:r>
                      <m:r>
                        <a:rPr lang="en-US" sz="1700" i="1">
                          <a:latin typeface="Cambria Math" panose="02040503050406030204" pitchFamily="18" charset="0"/>
                          <a:ea typeface="Cambria Math" panose="02040503050406030204" pitchFamily="18" charset="0"/>
                          <a:sym typeface="Wingdings" panose="05000000000000000000" pitchFamily="2" charset="2"/>
                        </a:rPr>
                        <m:t>𝜆</m:t>
                      </m:r>
                      <m:r>
                        <a:rPr lang="en-US" sz="1700" i="1">
                          <a:latin typeface="Cambria Math" panose="02040503050406030204" pitchFamily="18" charset="0"/>
                          <a:ea typeface="Cambria Math" panose="02040503050406030204" pitchFamily="18" charset="0"/>
                          <a:sym typeface="Wingdings" panose="05000000000000000000" pitchFamily="2" charset="2"/>
                        </a:rPr>
                        <m:t>𝑁</m:t>
                      </m:r>
                      <m:r>
                        <a:rPr lang="en-US" sz="1700" b="0" i="0"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sz="1700" i="1">
                              <a:latin typeface="Cambria Math" panose="02040503050406030204" pitchFamily="18" charset="0"/>
                              <a:ea typeface="Cambria Math" panose="02040503050406030204" pitchFamily="18" charset="0"/>
                              <a:sym typeface="Wingdings" panose="05000000000000000000" pitchFamily="2" charset="2"/>
                            </a:rPr>
                          </m:ctrlPr>
                        </m:sSubPr>
                        <m:e>
                          <m:r>
                            <a:rPr lang="en-US" sz="1700" i="1">
                              <a:latin typeface="Cambria Math" panose="02040503050406030204" pitchFamily="18" charset="0"/>
                              <a:ea typeface="Cambria Math" panose="02040503050406030204" pitchFamily="18" charset="0"/>
                              <a:sym typeface="Wingdings" panose="05000000000000000000" pitchFamily="2" charset="2"/>
                            </a:rPr>
                            <m:t>𝐴</m:t>
                          </m:r>
                        </m:e>
                        <m:sub>
                          <m:r>
                            <a:rPr lang="en-US" sz="1700" i="1">
                              <a:latin typeface="Cambria Math" panose="02040503050406030204" pitchFamily="18" charset="0"/>
                              <a:ea typeface="Cambria Math" panose="02040503050406030204" pitchFamily="18" charset="0"/>
                              <a:sym typeface="Wingdings" panose="05000000000000000000" pitchFamily="2" charset="2"/>
                            </a:rPr>
                            <m:t>0</m:t>
                          </m:r>
                        </m:sub>
                      </m:sSub>
                      <m:r>
                        <a:rPr lang="en-US" sz="1700" b="0" i="1" smtClean="0">
                          <a:latin typeface="Cambria Math" panose="02040503050406030204" pitchFamily="18" charset="0"/>
                          <a:ea typeface="Cambria Math" panose="02040503050406030204" pitchFamily="18" charset="0"/>
                          <a:sym typeface="Wingdings" panose="05000000000000000000" pitchFamily="2" charset="2"/>
                        </a:rPr>
                        <m:t>→</m:t>
                      </m:r>
                      <m:r>
                        <a:rPr lang="en-US" sz="1700" i="1">
                          <a:latin typeface="Cambria Math" panose="02040503050406030204" pitchFamily="18" charset="0"/>
                          <a:ea typeface="Cambria Math" panose="02040503050406030204" pitchFamily="18" charset="0"/>
                          <a:sym typeface="Wingdings" panose="05000000000000000000" pitchFamily="2" charset="2"/>
                        </a:rPr>
                        <m:t>𝜆</m:t>
                      </m:r>
                      <m:sSub>
                        <m:sSubPr>
                          <m:ctrlPr>
                            <a:rPr lang="en-US" sz="1700" i="1">
                              <a:latin typeface="Cambria Math" panose="02040503050406030204" pitchFamily="18" charset="0"/>
                              <a:sym typeface="Wingdings" panose="05000000000000000000" pitchFamily="2" charset="2"/>
                            </a:rPr>
                          </m:ctrlPr>
                        </m:sSubPr>
                        <m:e>
                          <m:r>
                            <a:rPr lang="en-US" sz="1700" i="1">
                              <a:latin typeface="Cambria Math" panose="02040503050406030204" pitchFamily="18" charset="0"/>
                              <a:sym typeface="Wingdings" panose="05000000000000000000" pitchFamily="2" charset="2"/>
                            </a:rPr>
                            <m:t>𝑁</m:t>
                          </m:r>
                        </m:e>
                        <m:sub>
                          <m:r>
                            <a:rPr lang="en-US" sz="1700" i="1">
                              <a:latin typeface="Cambria Math" panose="02040503050406030204" pitchFamily="18" charset="0"/>
                              <a:sym typeface="Wingdings" panose="05000000000000000000" pitchFamily="2" charset="2"/>
                            </a:rPr>
                            <m:t>𝑡</m:t>
                          </m:r>
                        </m:sub>
                      </m:sSub>
                      <m:r>
                        <a:rPr lang="en-US" sz="1700" i="1">
                          <a:latin typeface="Cambria Math" panose="02040503050406030204" pitchFamily="18" charset="0"/>
                          <a:ea typeface="Cambria Math" panose="02040503050406030204" pitchFamily="18" charset="0"/>
                          <a:sym typeface="Wingdings" panose="05000000000000000000" pitchFamily="2" charset="2"/>
                        </a:rPr>
                        <m:t>=</m:t>
                      </m:r>
                      <m:sSub>
                        <m:sSubPr>
                          <m:ctrlPr>
                            <a:rPr lang="en-US" sz="1700" i="1">
                              <a:latin typeface="Cambria Math" panose="02040503050406030204" pitchFamily="18" charset="0"/>
                              <a:ea typeface="Cambria Math" panose="02040503050406030204" pitchFamily="18" charset="0"/>
                              <a:sym typeface="Wingdings" panose="05000000000000000000" pitchFamily="2" charset="2"/>
                            </a:rPr>
                          </m:ctrlPr>
                        </m:sSubPr>
                        <m:e>
                          <m:r>
                            <a:rPr lang="en-US" sz="1700" i="1">
                              <a:latin typeface="Cambria Math" panose="02040503050406030204" pitchFamily="18" charset="0"/>
                              <a:ea typeface="Cambria Math" panose="02040503050406030204" pitchFamily="18" charset="0"/>
                              <a:sym typeface="Wingdings" panose="05000000000000000000" pitchFamily="2" charset="2"/>
                            </a:rPr>
                            <m:t>𝐴</m:t>
                          </m:r>
                        </m:e>
                        <m:sub>
                          <m:r>
                            <a:rPr lang="en-US" sz="1700" i="1">
                              <a:latin typeface="Cambria Math" panose="02040503050406030204" pitchFamily="18" charset="0"/>
                              <a:ea typeface="Cambria Math" panose="02040503050406030204" pitchFamily="18" charset="0"/>
                              <a:sym typeface="Wingdings" panose="05000000000000000000" pitchFamily="2" charset="2"/>
                            </a:rPr>
                            <m:t>0</m:t>
                          </m:r>
                        </m:sub>
                      </m:sSub>
                      <m:d>
                        <m:dPr>
                          <m:ctrlPr>
                            <a:rPr lang="en-US" sz="1700" i="1">
                              <a:latin typeface="Cambria Math" panose="02040503050406030204" pitchFamily="18" charset="0"/>
                              <a:ea typeface="Cambria Math" panose="02040503050406030204" pitchFamily="18" charset="0"/>
                              <a:sym typeface="Wingdings" panose="05000000000000000000" pitchFamily="2" charset="2"/>
                            </a:rPr>
                          </m:ctrlPr>
                        </m:dPr>
                        <m:e>
                          <m:r>
                            <a:rPr lang="en-US" sz="1700" i="1">
                              <a:latin typeface="Cambria Math" panose="02040503050406030204" pitchFamily="18" charset="0"/>
                              <a:ea typeface="Cambria Math" panose="02040503050406030204" pitchFamily="18" charset="0"/>
                              <a:sym typeface="Wingdings" panose="05000000000000000000" pitchFamily="2" charset="2"/>
                            </a:rPr>
                            <m:t>1−</m:t>
                          </m:r>
                          <m:sSup>
                            <m:sSupPr>
                              <m:ctrlPr>
                                <a:rPr lang="en-US" sz="1700" i="1">
                                  <a:latin typeface="Cambria Math" panose="02040503050406030204" pitchFamily="18" charset="0"/>
                                  <a:ea typeface="Cambria Math" panose="02040503050406030204" pitchFamily="18" charset="0"/>
                                  <a:sym typeface="Wingdings" panose="05000000000000000000" pitchFamily="2" charset="2"/>
                                </a:rPr>
                              </m:ctrlPr>
                            </m:sSupPr>
                            <m:e>
                              <m:r>
                                <a:rPr lang="en-US" sz="1700" i="1">
                                  <a:latin typeface="Cambria Math" panose="02040503050406030204" pitchFamily="18" charset="0"/>
                                  <a:ea typeface="Cambria Math" panose="02040503050406030204" pitchFamily="18" charset="0"/>
                                  <a:sym typeface="Wingdings" panose="05000000000000000000" pitchFamily="2" charset="2"/>
                                </a:rPr>
                                <m:t>𝑒</m:t>
                              </m:r>
                            </m:e>
                            <m:sup>
                              <m:r>
                                <a:rPr lang="en-US" sz="1700" i="1">
                                  <a:latin typeface="Cambria Math" panose="02040503050406030204" pitchFamily="18" charset="0"/>
                                  <a:ea typeface="Cambria Math" panose="02040503050406030204" pitchFamily="18" charset="0"/>
                                  <a:sym typeface="Wingdings" panose="05000000000000000000" pitchFamily="2" charset="2"/>
                                </a:rPr>
                                <m:t>−</m:t>
                              </m:r>
                              <m:r>
                                <a:rPr lang="en-US" sz="1700" i="1">
                                  <a:latin typeface="Cambria Math" panose="02040503050406030204" pitchFamily="18" charset="0"/>
                                  <a:ea typeface="Cambria Math" panose="02040503050406030204" pitchFamily="18" charset="0"/>
                                  <a:sym typeface="Wingdings" panose="05000000000000000000" pitchFamily="2" charset="2"/>
                                </a:rPr>
                                <m:t>𝜆</m:t>
                              </m:r>
                              <m:r>
                                <a:rPr lang="en-US" sz="1700" i="1">
                                  <a:latin typeface="Cambria Math" panose="02040503050406030204" pitchFamily="18" charset="0"/>
                                  <a:ea typeface="Cambria Math" panose="02040503050406030204" pitchFamily="18" charset="0"/>
                                  <a:sym typeface="Wingdings" panose="05000000000000000000" pitchFamily="2" charset="2"/>
                                </a:rPr>
                                <m:t>𝑡</m:t>
                              </m:r>
                            </m:sup>
                          </m:sSup>
                        </m:e>
                      </m:d>
                    </m:oMath>
                  </m:oMathPara>
                </a14:m>
                <a:endParaRPr lang="en-US" sz="1700" i="1" dirty="0">
                  <a:sym typeface="Wingdings" panose="05000000000000000000" pitchFamily="2" charset="2"/>
                </a:endParaRPr>
              </a:p>
              <a:p>
                <a:pPr>
                  <a:lnSpc>
                    <a:spcPct val="90000"/>
                  </a:lnSpc>
                </a:pPr>
                <a:r>
                  <a:rPr lang="en-US" sz="1700" dirty="0">
                    <a:sym typeface="Wingdings" panose="05000000000000000000" pitchFamily="2" charset="2"/>
                  </a:rPr>
                  <a:t>Therefore, activity at time t (measured in number of nuclei formed per unit time), </a:t>
                </a:r>
                <a14:m>
                  <m:oMath xmlns:m="http://schemas.openxmlformats.org/officeDocument/2006/math">
                    <m:sSub>
                      <m:sSubPr>
                        <m:ctrlPr>
                          <a:rPr lang="en-US" sz="17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sz="1700" b="0" i="1" smtClean="0">
                            <a:latin typeface="Cambria Math" panose="02040503050406030204" pitchFamily="18" charset="0"/>
                            <a:ea typeface="Cambria Math" panose="02040503050406030204" pitchFamily="18" charset="0"/>
                            <a:sym typeface="Wingdings" panose="05000000000000000000" pitchFamily="2" charset="2"/>
                          </a:rPr>
                          <m:t>𝐴</m:t>
                        </m:r>
                      </m:e>
                      <m:sub>
                        <m:r>
                          <a:rPr lang="en-US" sz="1700" b="0" i="1" smtClean="0">
                            <a:latin typeface="Cambria Math" panose="02040503050406030204" pitchFamily="18" charset="0"/>
                            <a:ea typeface="Cambria Math" panose="02040503050406030204" pitchFamily="18" charset="0"/>
                            <a:sym typeface="Wingdings" panose="05000000000000000000" pitchFamily="2" charset="2"/>
                          </a:rPr>
                          <m:t>𝑡</m:t>
                        </m:r>
                      </m:sub>
                    </m:sSub>
                    <m:r>
                      <a:rPr lang="en-US" sz="1700" b="0" i="0" smtClean="0">
                        <a:latin typeface="Cambria Math" panose="02040503050406030204" pitchFamily="18" charset="0"/>
                        <a:ea typeface="Cambria Math" panose="02040503050406030204" pitchFamily="18" charset="0"/>
                        <a:sym typeface="Wingdings" panose="05000000000000000000" pitchFamily="2" charset="2"/>
                      </a:rPr>
                      <m:t>=</m:t>
                    </m:r>
                    <m:r>
                      <a:rPr lang="en-US" sz="1700" i="1">
                        <a:latin typeface="Cambria Math" panose="02040503050406030204" pitchFamily="18" charset="0"/>
                        <a:ea typeface="Cambria Math" panose="02040503050406030204" pitchFamily="18" charset="0"/>
                        <a:sym typeface="Wingdings" panose="05000000000000000000" pitchFamily="2" charset="2"/>
                      </a:rPr>
                      <m:t>𝜆</m:t>
                    </m:r>
                    <m:sSub>
                      <m:sSubPr>
                        <m:ctrlPr>
                          <a:rPr lang="en-US" sz="1700" i="1">
                            <a:latin typeface="Cambria Math" panose="02040503050406030204" pitchFamily="18" charset="0"/>
                            <a:sym typeface="Wingdings" panose="05000000000000000000" pitchFamily="2" charset="2"/>
                          </a:rPr>
                        </m:ctrlPr>
                      </m:sSubPr>
                      <m:e>
                        <m:r>
                          <a:rPr lang="en-US" sz="1700" i="1">
                            <a:latin typeface="Cambria Math" panose="02040503050406030204" pitchFamily="18" charset="0"/>
                            <a:sym typeface="Wingdings" panose="05000000000000000000" pitchFamily="2" charset="2"/>
                          </a:rPr>
                          <m:t>𝑁</m:t>
                        </m:r>
                      </m:e>
                      <m:sub>
                        <m:r>
                          <a:rPr lang="en-US" sz="1700" i="1">
                            <a:latin typeface="Cambria Math" panose="02040503050406030204" pitchFamily="18" charset="0"/>
                            <a:sym typeface="Wingdings" panose="05000000000000000000" pitchFamily="2" charset="2"/>
                          </a:rPr>
                          <m:t>𝑡</m:t>
                        </m:r>
                      </m:sub>
                    </m:sSub>
                  </m:oMath>
                </a14:m>
                <a:r>
                  <a:rPr lang="en-US" sz="1700" dirty="0">
                    <a:sym typeface="Wingdings" panose="05000000000000000000" pitchFamily="2" charset="2"/>
                  </a:rPr>
                  <a:t>, will increase linearly with time because for, </a:t>
                </a:r>
                <a14:m>
                  <m:oMath xmlns:m="http://schemas.openxmlformats.org/officeDocument/2006/math">
                    <m:r>
                      <a:rPr lang="en-US" sz="1700" i="1">
                        <a:latin typeface="Cambria Math" panose="02040503050406030204" pitchFamily="18" charset="0"/>
                        <a:sym typeface="Wingdings" panose="05000000000000000000" pitchFamily="2" charset="2"/>
                      </a:rPr>
                      <m:t>𝜆</m:t>
                    </m:r>
                    <m:r>
                      <a:rPr lang="en-US" sz="1700" i="1">
                        <a:latin typeface="Cambria Math" panose="02040503050406030204" pitchFamily="18" charset="0"/>
                        <a:sym typeface="Wingdings" panose="05000000000000000000" pitchFamily="2" charset="2"/>
                      </a:rPr>
                      <m:t>𝑡</m:t>
                    </m:r>
                    <m:r>
                      <a:rPr lang="en-US" sz="1700" i="1">
                        <a:latin typeface="Cambria Math" panose="02040503050406030204" pitchFamily="18" charset="0"/>
                        <a:sym typeface="Wingdings" panose="05000000000000000000" pitchFamily="2" charset="2"/>
                      </a:rPr>
                      <m:t>≪1 (~0)</m:t>
                    </m:r>
                  </m:oMath>
                </a14:m>
                <a:r>
                  <a:rPr lang="en-US" sz="1700" dirty="0">
                    <a:sym typeface="Wingdings" panose="05000000000000000000" pitchFamily="2" charset="2"/>
                  </a:rPr>
                  <a:t>, </a:t>
                </a:r>
                <a14:m>
                  <m:oMath xmlns:m="http://schemas.openxmlformats.org/officeDocument/2006/math">
                    <m:sSup>
                      <m:sSupPr>
                        <m:ctrlPr>
                          <a:rPr lang="en-US" sz="1700" i="1">
                            <a:latin typeface="Cambria Math" panose="02040503050406030204" pitchFamily="18" charset="0"/>
                            <a:ea typeface="Cambria Math" panose="02040503050406030204" pitchFamily="18" charset="0"/>
                            <a:sym typeface="Wingdings" panose="05000000000000000000" pitchFamily="2" charset="2"/>
                          </a:rPr>
                        </m:ctrlPr>
                      </m:sSupPr>
                      <m:e>
                        <m:r>
                          <a:rPr lang="en-US" sz="1700" i="1">
                            <a:latin typeface="Cambria Math" panose="02040503050406030204" pitchFamily="18" charset="0"/>
                            <a:ea typeface="Cambria Math" panose="02040503050406030204" pitchFamily="18" charset="0"/>
                            <a:sym typeface="Wingdings" panose="05000000000000000000" pitchFamily="2" charset="2"/>
                          </a:rPr>
                          <m:t>𝑒</m:t>
                        </m:r>
                      </m:e>
                      <m:sup>
                        <m:r>
                          <a:rPr lang="en-US" sz="1700" i="1">
                            <a:latin typeface="Cambria Math" panose="02040503050406030204" pitchFamily="18" charset="0"/>
                            <a:ea typeface="Cambria Math" panose="02040503050406030204" pitchFamily="18" charset="0"/>
                            <a:sym typeface="Wingdings" panose="05000000000000000000" pitchFamily="2" charset="2"/>
                          </a:rPr>
                          <m:t>−</m:t>
                        </m:r>
                        <m:r>
                          <a:rPr lang="en-US" sz="1700" i="1">
                            <a:latin typeface="Cambria Math" panose="02040503050406030204" pitchFamily="18" charset="0"/>
                            <a:ea typeface="Cambria Math" panose="02040503050406030204" pitchFamily="18" charset="0"/>
                            <a:sym typeface="Wingdings" panose="05000000000000000000" pitchFamily="2" charset="2"/>
                          </a:rPr>
                          <m:t>𝜆</m:t>
                        </m:r>
                        <m:r>
                          <a:rPr lang="en-US" sz="1700" i="1">
                            <a:latin typeface="Cambria Math" panose="02040503050406030204" pitchFamily="18" charset="0"/>
                            <a:ea typeface="Cambria Math" panose="02040503050406030204" pitchFamily="18" charset="0"/>
                            <a:sym typeface="Wingdings" panose="05000000000000000000" pitchFamily="2" charset="2"/>
                          </a:rPr>
                          <m:t>𝑡</m:t>
                        </m:r>
                      </m:sup>
                    </m:sSup>
                    <m:r>
                      <a:rPr lang="en-US" sz="1700" i="1">
                        <a:latin typeface="Cambria Math" panose="02040503050406030204" pitchFamily="18" charset="0"/>
                        <a:ea typeface="Cambria Math" panose="02040503050406030204" pitchFamily="18" charset="0"/>
                        <a:sym typeface="Wingdings" panose="05000000000000000000" pitchFamily="2" charset="2"/>
                      </a:rPr>
                      <m:t>~1−</m:t>
                    </m:r>
                    <m:r>
                      <a:rPr lang="en-US" sz="1700" i="1">
                        <a:latin typeface="Cambria Math" panose="02040503050406030204" pitchFamily="18" charset="0"/>
                        <a:ea typeface="Cambria Math" panose="02040503050406030204" pitchFamily="18" charset="0"/>
                        <a:sym typeface="Wingdings" panose="05000000000000000000" pitchFamily="2" charset="2"/>
                      </a:rPr>
                      <m:t>𝜆</m:t>
                    </m:r>
                    <m:r>
                      <a:rPr lang="en-US" sz="1700" i="1">
                        <a:latin typeface="Cambria Math" panose="02040503050406030204" pitchFamily="18" charset="0"/>
                        <a:ea typeface="Cambria Math" panose="02040503050406030204" pitchFamily="18" charset="0"/>
                        <a:sym typeface="Wingdings" panose="05000000000000000000" pitchFamily="2" charset="2"/>
                      </a:rPr>
                      <m:t>𝑡</m:t>
                    </m:r>
                  </m:oMath>
                </a14:m>
                <a:endParaRPr lang="en-US" sz="1700" dirty="0">
                  <a:sym typeface="Wingdings" panose="05000000000000000000" pitchFamily="2" charset="2"/>
                </a:endParaRPr>
              </a:p>
              <a:p>
                <a:pPr>
                  <a:lnSpc>
                    <a:spcPct val="90000"/>
                  </a:lnSpc>
                </a:pPr>
                <a:r>
                  <a:rPr lang="en-US" sz="1700" dirty="0">
                    <a:sym typeface="Wingdings" panose="05000000000000000000" pitchFamily="2" charset="2"/>
                  </a:rPr>
                  <a:t>After several half-lives, the exponential term will become vanishingly small. At that time we see the activity reach a maximum value and become nearly constant  </a:t>
                </a:r>
                <a14:m>
                  <m:oMath xmlns:m="http://schemas.openxmlformats.org/officeDocument/2006/math">
                    <m:r>
                      <a:rPr lang="en-US" sz="1700" i="1">
                        <a:latin typeface="Cambria Math" panose="02040503050406030204" pitchFamily="18" charset="0"/>
                        <a:sym typeface="Wingdings" panose="05000000000000000000" pitchFamily="2" charset="2"/>
                      </a:rPr>
                      <m:t>𝜆</m:t>
                    </m:r>
                    <m:sSub>
                      <m:sSubPr>
                        <m:ctrlPr>
                          <a:rPr lang="en-US" sz="1700" i="1">
                            <a:latin typeface="Cambria Math" panose="02040503050406030204" pitchFamily="18" charset="0"/>
                            <a:sym typeface="Wingdings" panose="05000000000000000000" pitchFamily="2" charset="2"/>
                          </a:rPr>
                        </m:ctrlPr>
                      </m:sSubPr>
                      <m:e>
                        <m:r>
                          <a:rPr lang="en-US" sz="1700" i="1">
                            <a:latin typeface="Cambria Math" panose="02040503050406030204" pitchFamily="18" charset="0"/>
                            <a:sym typeface="Wingdings" panose="05000000000000000000" pitchFamily="2" charset="2"/>
                          </a:rPr>
                          <m:t>𝑁</m:t>
                        </m:r>
                      </m:e>
                      <m:sub>
                        <m:r>
                          <a:rPr lang="en-US" sz="1700" i="1">
                            <a:latin typeface="Cambria Math" panose="02040503050406030204" pitchFamily="18" charset="0"/>
                            <a:sym typeface="Wingdings" panose="05000000000000000000" pitchFamily="2" charset="2"/>
                          </a:rPr>
                          <m:t>∞</m:t>
                        </m:r>
                      </m:sub>
                    </m:sSub>
                    <m:r>
                      <a:rPr lang="en-US" sz="1700" i="1">
                        <a:latin typeface="Cambria Math" panose="02040503050406030204" pitchFamily="18" charset="0"/>
                        <a:sym typeface="Wingdings" panose="05000000000000000000" pitchFamily="2" charset="2"/>
                      </a:rPr>
                      <m:t>≈</m:t>
                    </m:r>
                    <m:sSub>
                      <m:sSubPr>
                        <m:ctrlPr>
                          <a:rPr lang="en-US" sz="1700" i="1">
                            <a:latin typeface="Cambria Math" panose="02040503050406030204" pitchFamily="18" charset="0"/>
                            <a:sym typeface="Wingdings" panose="05000000000000000000" pitchFamily="2" charset="2"/>
                          </a:rPr>
                        </m:ctrlPr>
                      </m:sSubPr>
                      <m:e>
                        <m:r>
                          <a:rPr lang="en-US" sz="1700" i="1">
                            <a:latin typeface="Cambria Math" panose="02040503050406030204" pitchFamily="18" charset="0"/>
                            <a:sym typeface="Wingdings" panose="05000000000000000000" pitchFamily="2" charset="2"/>
                          </a:rPr>
                          <m:t>𝐴</m:t>
                        </m:r>
                      </m:e>
                      <m:sub>
                        <m:r>
                          <a:rPr lang="en-US" sz="1700" i="1">
                            <a:latin typeface="Cambria Math" panose="02040503050406030204" pitchFamily="18" charset="0"/>
                            <a:sym typeface="Wingdings" panose="05000000000000000000" pitchFamily="2" charset="2"/>
                          </a:rPr>
                          <m:t>0</m:t>
                        </m:r>
                      </m:sub>
                    </m:sSub>
                  </m:oMath>
                </a14:m>
                <a:r>
                  <a:rPr lang="en-US" sz="1700" dirty="0">
                    <a:sym typeface="Wingdings" panose="05000000000000000000" pitchFamily="2" charset="2"/>
                  </a:rPr>
                  <a:t>. This is saturation activity. We can see the buildup to saturation activity in the adjoining figure. </a:t>
                </a:r>
              </a:p>
              <a:p>
                <a:pPr>
                  <a:lnSpc>
                    <a:spcPct val="90000"/>
                  </a:lnSpc>
                </a:pPr>
                <a:r>
                  <a:rPr lang="en-US" sz="1700" dirty="0">
                    <a:sym typeface="Wingdings" panose="05000000000000000000" pitchFamily="2" charset="2"/>
                  </a:rPr>
                  <a:t>Radioisotopes with shorter half-lives achieve saturation activity faster. </a:t>
                </a:r>
              </a:p>
              <a:p>
                <a:pPr>
                  <a:lnSpc>
                    <a:spcPct val="90000"/>
                  </a:lnSpc>
                </a:pPr>
                <a:r>
                  <a:rPr lang="en-US" sz="1700" dirty="0">
                    <a:sym typeface="Wingdings" panose="05000000000000000000" pitchFamily="2" charset="2"/>
                  </a:rPr>
                  <a:t>This is an important concept because, radioisotopes affect core composition and core-composition determines how efficiently your reactor works. </a:t>
                </a:r>
              </a:p>
              <a:p>
                <a:pPr>
                  <a:lnSpc>
                    <a:spcPct val="90000"/>
                  </a:lnSpc>
                </a:pPr>
                <a:endParaRPr lang="en-US" sz="1500" dirty="0">
                  <a:sym typeface="Wingdings" panose="05000000000000000000" pitchFamily="2" charset="2"/>
                </a:endParaRPr>
              </a:p>
              <a:p>
                <a:pPr marL="0" indent="0">
                  <a:lnSpc>
                    <a:spcPct val="90000"/>
                  </a:lnSpc>
                  <a:buNone/>
                </a:pPr>
                <a:endParaRPr lang="en-US" sz="1500" dirty="0">
                  <a:sym typeface="Wingdings" panose="05000000000000000000" pitchFamily="2" charset="2"/>
                </a:endParaRPr>
              </a:p>
              <a:p>
                <a:pPr marL="0" indent="0">
                  <a:lnSpc>
                    <a:spcPct val="90000"/>
                  </a:lnSpc>
                  <a:buNone/>
                </a:pPr>
                <a:endParaRPr lang="en-US" sz="1500" dirty="0">
                  <a:sym typeface="Wingdings" panose="05000000000000000000" pitchFamily="2" charset="2"/>
                </a:endParaRPr>
              </a:p>
              <a:p>
                <a:pPr>
                  <a:lnSpc>
                    <a:spcPct val="90000"/>
                  </a:lnSpc>
                </a:pPr>
                <a:endParaRPr lang="en-US" sz="1500" dirty="0">
                  <a:sym typeface="Wingdings" panose="05000000000000000000" pitchFamily="2" charset="2"/>
                </a:endParaRP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706608" y="1568742"/>
                <a:ext cx="8045506" cy="5050172"/>
              </a:xfrm>
              <a:blipFill>
                <a:blip r:embed="rId2"/>
                <a:stretch>
                  <a:fillRect l="-379" t="-9288" r="-45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C69CEEC-5311-43B2-8A3B-277A57B7F1F3}"/>
              </a:ext>
            </a:extLst>
          </p:cNvPr>
          <p:cNvPicPr>
            <a:picLocks noChangeAspect="1"/>
          </p:cNvPicPr>
          <p:nvPr/>
        </p:nvPicPr>
        <p:blipFill>
          <a:blip r:embed="rId3"/>
          <a:stretch>
            <a:fillRect/>
          </a:stretch>
        </p:blipFill>
        <p:spPr>
          <a:xfrm>
            <a:off x="8752114" y="1183104"/>
            <a:ext cx="2964110" cy="2397114"/>
          </a:xfrm>
          <a:prstGeom prst="rect">
            <a:avLst/>
          </a:prstGeom>
        </p:spPr>
      </p:pic>
    </p:spTree>
    <p:extLst>
      <p:ext uri="{BB962C8B-B14F-4D97-AF65-F5344CB8AC3E}">
        <p14:creationId xmlns:p14="http://schemas.microsoft.com/office/powerpoint/2010/main" val="1829509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1740F2-73F7-4C26-AA2F-8440AB67B73E}"/>
              </a:ext>
            </a:extLst>
          </p:cNvPr>
          <p:cNvPicPr>
            <a:picLocks noChangeAspect="1"/>
          </p:cNvPicPr>
          <p:nvPr/>
        </p:nvPicPr>
        <p:blipFill>
          <a:blip r:embed="rId2"/>
          <a:stretch>
            <a:fillRect/>
          </a:stretch>
        </p:blipFill>
        <p:spPr>
          <a:xfrm>
            <a:off x="5942895" y="1363340"/>
            <a:ext cx="6095593" cy="396908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802178" y="80267"/>
            <a:ext cx="5140717" cy="968357"/>
          </a:xfrm>
        </p:spPr>
        <p:txBody>
          <a:bodyPr>
            <a:normAutofit/>
          </a:bodyPr>
          <a:lstStyle/>
          <a:p>
            <a:r>
              <a:rPr lang="en-US" dirty="0"/>
              <a:t>Decay chains - 2 Stage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802178" y="1069725"/>
                <a:ext cx="4926818" cy="4869509"/>
              </a:xfrm>
            </p:spPr>
            <p:txBody>
              <a:bodyPr>
                <a:normAutofit/>
              </a:bodyPr>
              <a:lstStyle/>
              <a:p>
                <a:pPr>
                  <a:lnSpc>
                    <a:spcPct val="90000"/>
                  </a:lnSpc>
                </a:pPr>
                <a:r>
                  <a:rPr lang="en-US" sz="1700" dirty="0">
                    <a:sym typeface="Wingdings" panose="05000000000000000000" pitchFamily="2" charset="2"/>
                  </a:rPr>
                  <a:t>Chains often occur in reactors. Let us now look at how chains evolve using a simple 2-stage example.</a:t>
                </a:r>
              </a:p>
              <a:p>
                <a:pPr>
                  <a:lnSpc>
                    <a:spcPct val="90000"/>
                  </a:lnSpc>
                </a:pPr>
                <a:r>
                  <a:rPr lang="en-US" sz="1700" dirty="0">
                    <a:sym typeface="Wingdings" panose="05000000000000000000" pitchFamily="2" charset="2"/>
                  </a:rPr>
                  <a:t>Consider the following decay chain: </a:t>
                </a:r>
                <a14:m>
                  <m:oMath xmlns:m="http://schemas.openxmlformats.org/officeDocument/2006/math">
                    <m:r>
                      <a:rPr lang="en-US" sz="1700" b="0" i="1" smtClean="0">
                        <a:latin typeface="Cambria Math" panose="02040503050406030204" pitchFamily="18" charset="0"/>
                        <a:sym typeface="Wingdings" panose="05000000000000000000" pitchFamily="2" charset="2"/>
                      </a:rPr>
                      <m:t>𝐴</m:t>
                    </m:r>
                    <m:groupChr>
                      <m:groupChrPr>
                        <m:chr m:val="→"/>
                        <m:vertJc m:val="bot"/>
                        <m:ctrlPr>
                          <a:rPr lang="en-US" sz="1700" i="1">
                            <a:latin typeface="Cambria Math" panose="02040503050406030204" pitchFamily="18" charset="0"/>
                            <a:sym typeface="Wingdings" panose="05000000000000000000" pitchFamily="2" charset="2"/>
                          </a:rPr>
                        </m:ctrlPr>
                      </m:groupChrPr>
                      <m:e>
                        <m:r>
                          <m:rPr>
                            <m:brk m:alnAt="2"/>
                          </m:rPr>
                          <a:rPr lang="en-US" sz="1700" b="0" i="1" smtClean="0">
                            <a:latin typeface="Cambria Math" panose="02040503050406030204" pitchFamily="18" charset="0"/>
                            <a:sym typeface="Wingdings" panose="05000000000000000000" pitchFamily="2" charset="2"/>
                          </a:rPr>
                          <m:t>𝐶</m:t>
                        </m:r>
                      </m:e>
                    </m:groupChr>
                    <m:r>
                      <a:rPr lang="en-US" sz="1700" b="0" i="1" smtClean="0">
                        <a:latin typeface="Cambria Math" panose="02040503050406030204" pitchFamily="18" charset="0"/>
                        <a:sym typeface="Wingdings" panose="05000000000000000000" pitchFamily="2" charset="2"/>
                      </a:rPr>
                      <m:t>𝐵</m:t>
                    </m:r>
                    <m:r>
                      <a:rPr lang="en-US" sz="1700" b="0" i="1" smtClean="0">
                        <a:latin typeface="Cambria Math" panose="02040503050406030204" pitchFamily="18" charset="0"/>
                        <a:sym typeface="Wingdings" panose="05000000000000000000" pitchFamily="2" charset="2"/>
                      </a:rPr>
                      <m:t> </m:t>
                    </m:r>
                    <m:groupChr>
                      <m:groupChrPr>
                        <m:chr m:val="→"/>
                        <m:vertJc m:val="bot"/>
                        <m:ctrlPr>
                          <a:rPr lang="en-US" sz="1700" b="0" i="1" smtClean="0">
                            <a:latin typeface="Cambria Math" panose="02040503050406030204" pitchFamily="18" charset="0"/>
                            <a:sym typeface="Wingdings" panose="05000000000000000000" pitchFamily="2" charset="2"/>
                          </a:rPr>
                        </m:ctrlPr>
                      </m:groupChrPr>
                      <m:e>
                        <m:r>
                          <m:rPr>
                            <m:brk m:alnAt="2"/>
                          </m:rPr>
                          <a:rPr lang="en-US" sz="1700" b="0" i="1" smtClean="0">
                            <a:latin typeface="Cambria Math" panose="02040503050406030204" pitchFamily="18" charset="0"/>
                            <a:sym typeface="Wingdings" panose="05000000000000000000" pitchFamily="2" charset="2"/>
                          </a:rPr>
                          <m:t>𝐸</m:t>
                        </m:r>
                      </m:e>
                    </m:groupChr>
                    <m:r>
                      <a:rPr lang="en-US" sz="1700" b="0" i="1" smtClean="0">
                        <a:latin typeface="Cambria Math" panose="02040503050406030204" pitchFamily="18" charset="0"/>
                        <a:sym typeface="Wingdings" panose="05000000000000000000" pitchFamily="2" charset="2"/>
                      </a:rPr>
                      <m:t>𝐷</m:t>
                    </m:r>
                  </m:oMath>
                </a14:m>
                <a:endParaRPr lang="en-US" sz="1700" dirty="0">
                  <a:sym typeface="Wingdings" panose="05000000000000000000" pitchFamily="2" charset="2"/>
                </a:endParaRPr>
              </a:p>
              <a:p>
                <a:pPr>
                  <a:lnSpc>
                    <a:spcPct val="90000"/>
                  </a:lnSpc>
                </a:pPr>
                <a:r>
                  <a:rPr lang="en-US" sz="1700" dirty="0">
                    <a:sym typeface="Wingdings" panose="05000000000000000000" pitchFamily="2" charset="2"/>
                  </a:rPr>
                  <a:t>Let decay constants of A and B be </a:t>
                </a:r>
                <a14:m>
                  <m:oMath xmlns:m="http://schemas.openxmlformats.org/officeDocument/2006/math">
                    <m:sSub>
                      <m:sSubPr>
                        <m:ctrlPr>
                          <a:rPr lang="en-US" sz="1700" b="0" i="1" smtClean="0">
                            <a:latin typeface="Cambria Math" panose="02040503050406030204" pitchFamily="18" charset="0"/>
                            <a:sym typeface="Wingdings" panose="05000000000000000000" pitchFamily="2" charset="2"/>
                          </a:rPr>
                        </m:ctrlPr>
                      </m:sSubPr>
                      <m:e>
                        <m:r>
                          <a:rPr lang="en-US" sz="1700" b="0" i="1" smtClean="0">
                            <a:latin typeface="Cambria Math" panose="02040503050406030204" pitchFamily="18" charset="0"/>
                            <a:sym typeface="Wingdings" panose="05000000000000000000" pitchFamily="2" charset="2"/>
                          </a:rPr>
                          <m:t>𝜆</m:t>
                        </m:r>
                      </m:e>
                      <m:sub>
                        <m:r>
                          <a:rPr lang="en-US" sz="1700" b="0" i="1" smtClean="0">
                            <a:latin typeface="Cambria Math" panose="02040503050406030204" pitchFamily="18" charset="0"/>
                            <a:sym typeface="Wingdings" panose="05000000000000000000" pitchFamily="2" charset="2"/>
                          </a:rPr>
                          <m:t>𝐴</m:t>
                        </m:r>
                      </m:sub>
                    </m:sSub>
                  </m:oMath>
                </a14:m>
                <a:r>
                  <a:rPr lang="en-US" sz="1700" dirty="0">
                    <a:sym typeface="Wingdings" panose="05000000000000000000" pitchFamily="2" charset="2"/>
                  </a:rPr>
                  <a:t> and </a:t>
                </a:r>
                <a14:m>
                  <m:oMath xmlns:m="http://schemas.openxmlformats.org/officeDocument/2006/math">
                    <m:sSub>
                      <m:sSubPr>
                        <m:ctrlPr>
                          <a:rPr lang="en-US" sz="1700" b="0" i="1" smtClean="0">
                            <a:latin typeface="Cambria Math" panose="02040503050406030204" pitchFamily="18" charset="0"/>
                            <a:sym typeface="Wingdings" panose="05000000000000000000" pitchFamily="2" charset="2"/>
                          </a:rPr>
                        </m:ctrlPr>
                      </m:sSubPr>
                      <m:e>
                        <m:r>
                          <a:rPr lang="en-US" sz="1700" b="0" i="1" smtClean="0">
                            <a:latin typeface="Cambria Math" panose="02040503050406030204" pitchFamily="18" charset="0"/>
                            <a:sym typeface="Wingdings" panose="05000000000000000000" pitchFamily="2" charset="2"/>
                          </a:rPr>
                          <m:t>𝜆</m:t>
                        </m:r>
                      </m:e>
                      <m:sub>
                        <m:r>
                          <a:rPr lang="en-US" sz="1700" b="0" i="1" smtClean="0">
                            <a:latin typeface="Cambria Math" panose="02040503050406030204" pitchFamily="18" charset="0"/>
                            <a:sym typeface="Wingdings" panose="05000000000000000000" pitchFamily="2" charset="2"/>
                          </a:rPr>
                          <m:t>𝐵</m:t>
                        </m:r>
                      </m:sub>
                    </m:sSub>
                  </m:oMath>
                </a14:m>
                <a:r>
                  <a:rPr lang="en-US" sz="1700" dirty="0">
                    <a:sym typeface="Wingdings" panose="05000000000000000000" pitchFamily="2" charset="2"/>
                  </a:rPr>
                  <a:t>.</a:t>
                </a:r>
              </a:p>
              <a:p>
                <a:pPr>
                  <a:lnSpc>
                    <a:spcPct val="90000"/>
                  </a:lnSpc>
                </a:pPr>
                <a:r>
                  <a:rPr lang="en-US" sz="1700" dirty="0">
                    <a:sym typeface="Wingdings" panose="05000000000000000000" pitchFamily="2" charset="2"/>
                  </a:rPr>
                  <a:t>For A, we already have a decay law: </a:t>
                </a:r>
                <a14:m>
                  <m:oMath xmlns:m="http://schemas.openxmlformats.org/officeDocument/2006/math">
                    <m:sSub>
                      <m:sSubPr>
                        <m:ctrlPr>
                          <a:rPr lang="en-US" sz="1700" b="0" i="1" smtClean="0">
                            <a:latin typeface="Cambria Math" panose="02040503050406030204" pitchFamily="18" charset="0"/>
                            <a:sym typeface="Wingdings" panose="05000000000000000000" pitchFamily="2" charset="2"/>
                          </a:rPr>
                        </m:ctrlPr>
                      </m:sSubPr>
                      <m:e>
                        <m:r>
                          <a:rPr lang="en-US" sz="1700" b="0" i="1" smtClean="0">
                            <a:latin typeface="Cambria Math" panose="02040503050406030204" pitchFamily="18" charset="0"/>
                            <a:sym typeface="Wingdings" panose="05000000000000000000" pitchFamily="2" charset="2"/>
                          </a:rPr>
                          <m:t>𝑁</m:t>
                        </m:r>
                      </m:e>
                      <m:sub>
                        <m:r>
                          <a:rPr lang="en-US" sz="1700" b="0" i="1" smtClean="0">
                            <a:latin typeface="Cambria Math" panose="02040503050406030204" pitchFamily="18" charset="0"/>
                            <a:sym typeface="Wingdings" panose="05000000000000000000" pitchFamily="2" charset="2"/>
                          </a:rPr>
                          <m:t>𝐴</m:t>
                        </m:r>
                      </m:sub>
                    </m:sSub>
                    <m:d>
                      <m:dPr>
                        <m:ctrlPr>
                          <a:rPr lang="en-US" sz="1700" b="0" i="1" smtClean="0">
                            <a:latin typeface="Cambria Math" panose="02040503050406030204" pitchFamily="18" charset="0"/>
                            <a:sym typeface="Wingdings" panose="05000000000000000000" pitchFamily="2" charset="2"/>
                          </a:rPr>
                        </m:ctrlPr>
                      </m:dPr>
                      <m:e>
                        <m:r>
                          <a:rPr lang="en-US" sz="1700" b="0" i="1" smtClean="0">
                            <a:latin typeface="Cambria Math" panose="02040503050406030204" pitchFamily="18" charset="0"/>
                            <a:sym typeface="Wingdings" panose="05000000000000000000" pitchFamily="2" charset="2"/>
                          </a:rPr>
                          <m:t>𝑡</m:t>
                        </m:r>
                      </m:e>
                    </m:d>
                    <m:r>
                      <a:rPr lang="en-US" sz="1700" b="0" i="1" smtClean="0">
                        <a:latin typeface="Cambria Math" panose="02040503050406030204" pitchFamily="18" charset="0"/>
                        <a:sym typeface="Wingdings" panose="05000000000000000000" pitchFamily="2" charset="2"/>
                      </a:rPr>
                      <m:t>=</m:t>
                    </m:r>
                    <m:sSub>
                      <m:sSubPr>
                        <m:ctrlPr>
                          <a:rPr lang="en-US" sz="1700" b="0" i="1" smtClean="0">
                            <a:latin typeface="Cambria Math" panose="02040503050406030204" pitchFamily="18" charset="0"/>
                            <a:sym typeface="Wingdings" panose="05000000000000000000" pitchFamily="2" charset="2"/>
                          </a:rPr>
                        </m:ctrlPr>
                      </m:sSubPr>
                      <m:e>
                        <m:r>
                          <a:rPr lang="en-US" sz="1700" b="0" i="1" smtClean="0">
                            <a:latin typeface="Cambria Math" panose="02040503050406030204" pitchFamily="18" charset="0"/>
                            <a:sym typeface="Wingdings" panose="05000000000000000000" pitchFamily="2" charset="2"/>
                          </a:rPr>
                          <m:t>𝑁</m:t>
                        </m:r>
                      </m:e>
                      <m:sub>
                        <m:r>
                          <a:rPr lang="en-US" sz="1700" b="0" i="1" smtClean="0">
                            <a:latin typeface="Cambria Math" panose="02040503050406030204" pitchFamily="18" charset="0"/>
                            <a:sym typeface="Wingdings" panose="05000000000000000000" pitchFamily="2" charset="2"/>
                          </a:rPr>
                          <m:t>𝐴</m:t>
                        </m:r>
                      </m:sub>
                    </m:sSub>
                    <m:d>
                      <m:dPr>
                        <m:ctrlPr>
                          <a:rPr lang="en-US" sz="1700" b="0" i="1" smtClean="0">
                            <a:latin typeface="Cambria Math" panose="02040503050406030204" pitchFamily="18" charset="0"/>
                            <a:sym typeface="Wingdings" panose="05000000000000000000" pitchFamily="2" charset="2"/>
                          </a:rPr>
                        </m:ctrlPr>
                      </m:dPr>
                      <m:e>
                        <m:r>
                          <a:rPr lang="en-US" sz="1700" b="0" i="1" smtClean="0">
                            <a:latin typeface="Cambria Math" panose="02040503050406030204" pitchFamily="18" charset="0"/>
                            <a:sym typeface="Wingdings" panose="05000000000000000000" pitchFamily="2" charset="2"/>
                          </a:rPr>
                          <m:t>0</m:t>
                        </m:r>
                      </m:e>
                    </m:d>
                    <m:sSup>
                      <m:sSupPr>
                        <m:ctrlPr>
                          <a:rPr lang="en-US" sz="1700" b="0" i="1" smtClean="0">
                            <a:latin typeface="Cambria Math" panose="02040503050406030204" pitchFamily="18" charset="0"/>
                            <a:sym typeface="Wingdings" panose="05000000000000000000" pitchFamily="2" charset="2"/>
                          </a:rPr>
                        </m:ctrlPr>
                      </m:sSupPr>
                      <m:e>
                        <m:r>
                          <a:rPr lang="en-US" sz="1700" b="0" i="1" smtClean="0">
                            <a:latin typeface="Cambria Math" panose="02040503050406030204" pitchFamily="18" charset="0"/>
                            <a:sym typeface="Wingdings" panose="05000000000000000000" pitchFamily="2" charset="2"/>
                          </a:rPr>
                          <m:t>𝑒</m:t>
                        </m:r>
                      </m:e>
                      <m:sup>
                        <m:r>
                          <a:rPr lang="en-US" sz="1700" b="0" i="1" smtClean="0">
                            <a:latin typeface="Cambria Math" panose="02040503050406030204" pitchFamily="18" charset="0"/>
                            <a:sym typeface="Wingdings" panose="05000000000000000000" pitchFamily="2" charset="2"/>
                          </a:rPr>
                          <m:t>−</m:t>
                        </m:r>
                        <m:sSub>
                          <m:sSubPr>
                            <m:ctrlPr>
                              <a:rPr lang="en-US" sz="1700" b="0" i="1" smtClean="0">
                                <a:latin typeface="Cambria Math" panose="02040503050406030204" pitchFamily="18" charset="0"/>
                                <a:sym typeface="Wingdings" panose="05000000000000000000" pitchFamily="2" charset="2"/>
                              </a:rPr>
                            </m:ctrlPr>
                          </m:sSubPr>
                          <m:e>
                            <m:r>
                              <a:rPr lang="en-US" sz="1700" b="0" i="1" smtClean="0">
                                <a:latin typeface="Cambria Math" panose="02040503050406030204" pitchFamily="18" charset="0"/>
                                <a:sym typeface="Wingdings" panose="05000000000000000000" pitchFamily="2" charset="2"/>
                              </a:rPr>
                              <m:t>𝜆</m:t>
                            </m:r>
                          </m:e>
                          <m:sub>
                            <m:r>
                              <a:rPr lang="en-US" sz="1700" b="0" i="1" smtClean="0">
                                <a:latin typeface="Cambria Math" panose="02040503050406030204" pitchFamily="18" charset="0"/>
                                <a:sym typeface="Wingdings" panose="05000000000000000000" pitchFamily="2" charset="2"/>
                              </a:rPr>
                              <m:t>𝐴</m:t>
                            </m:r>
                          </m:sub>
                        </m:sSub>
                        <m:r>
                          <a:rPr lang="en-US" sz="1700" b="0" i="1" smtClean="0">
                            <a:latin typeface="Cambria Math" panose="02040503050406030204" pitchFamily="18" charset="0"/>
                            <a:sym typeface="Wingdings" panose="05000000000000000000" pitchFamily="2" charset="2"/>
                          </a:rPr>
                          <m:t>𝑡</m:t>
                        </m:r>
                      </m:sup>
                    </m:sSup>
                  </m:oMath>
                </a14:m>
                <a:endParaRPr lang="en-US" sz="1700" dirty="0">
                  <a:sym typeface="Wingdings" panose="05000000000000000000" pitchFamily="2" charset="2"/>
                </a:endParaRPr>
              </a:p>
              <a:p>
                <a:pPr>
                  <a:lnSpc>
                    <a:spcPct val="90000"/>
                  </a:lnSpc>
                </a:pPr>
                <a:r>
                  <a:rPr lang="en-US" sz="1700" dirty="0">
                    <a:sym typeface="Wingdings" panose="05000000000000000000" pitchFamily="2" charset="2"/>
                  </a:rPr>
                  <a:t>The number of A nuclei decaying per unit time at time t is </a:t>
                </a:r>
                <a14:m>
                  <m:oMath xmlns:m="http://schemas.openxmlformats.org/officeDocument/2006/math">
                    <m:sSub>
                      <m:sSubPr>
                        <m:ctrlPr>
                          <a:rPr lang="en-US" sz="1700" i="1">
                            <a:latin typeface="Cambria Math" panose="02040503050406030204" pitchFamily="18" charset="0"/>
                            <a:sym typeface="Wingdings" panose="05000000000000000000" pitchFamily="2" charset="2"/>
                          </a:rPr>
                        </m:ctrlPr>
                      </m:sSubPr>
                      <m:e>
                        <m:r>
                          <a:rPr lang="en-US" sz="1700" i="1">
                            <a:latin typeface="Cambria Math" panose="02040503050406030204" pitchFamily="18" charset="0"/>
                            <a:sym typeface="Wingdings" panose="05000000000000000000" pitchFamily="2" charset="2"/>
                          </a:rPr>
                          <m:t>𝑁</m:t>
                        </m:r>
                      </m:e>
                      <m:sub>
                        <m:r>
                          <a:rPr lang="en-US" sz="1700" i="1">
                            <a:latin typeface="Cambria Math" panose="02040503050406030204" pitchFamily="18" charset="0"/>
                            <a:sym typeface="Wingdings" panose="05000000000000000000" pitchFamily="2" charset="2"/>
                          </a:rPr>
                          <m:t>𝐴</m:t>
                        </m:r>
                      </m:sub>
                    </m:sSub>
                    <m:d>
                      <m:dPr>
                        <m:ctrlPr>
                          <a:rPr lang="en-US" sz="1700" i="1">
                            <a:latin typeface="Cambria Math" panose="02040503050406030204" pitchFamily="18" charset="0"/>
                            <a:sym typeface="Wingdings" panose="05000000000000000000" pitchFamily="2" charset="2"/>
                          </a:rPr>
                        </m:ctrlPr>
                      </m:dPr>
                      <m:e>
                        <m:r>
                          <a:rPr lang="en-US" sz="1700" i="1">
                            <a:latin typeface="Cambria Math" panose="02040503050406030204" pitchFamily="18" charset="0"/>
                            <a:sym typeface="Wingdings" panose="05000000000000000000" pitchFamily="2" charset="2"/>
                          </a:rPr>
                          <m:t>𝑡</m:t>
                        </m:r>
                      </m:e>
                    </m:d>
                  </m:oMath>
                </a14:m>
                <a:r>
                  <a:rPr lang="en-US" sz="1700" dirty="0">
                    <a:sym typeface="Wingdings" panose="05000000000000000000" pitchFamily="2" charset="2"/>
                  </a:rPr>
                  <a:t> </a:t>
                </a:r>
                <a14:m>
                  <m:oMath xmlns:m="http://schemas.openxmlformats.org/officeDocument/2006/math">
                    <m:sSub>
                      <m:sSubPr>
                        <m:ctrlPr>
                          <a:rPr lang="en-US" sz="1700" i="1">
                            <a:latin typeface="Cambria Math" panose="02040503050406030204" pitchFamily="18" charset="0"/>
                            <a:sym typeface="Wingdings" panose="05000000000000000000" pitchFamily="2" charset="2"/>
                          </a:rPr>
                        </m:ctrlPr>
                      </m:sSubPr>
                      <m:e>
                        <m:r>
                          <a:rPr lang="en-US" sz="1700" i="1">
                            <a:latin typeface="Cambria Math" panose="02040503050406030204" pitchFamily="18" charset="0"/>
                            <a:sym typeface="Wingdings" panose="05000000000000000000" pitchFamily="2" charset="2"/>
                          </a:rPr>
                          <m:t>𝜆</m:t>
                        </m:r>
                      </m:e>
                      <m:sub>
                        <m:r>
                          <a:rPr lang="en-US" sz="1700" i="1">
                            <a:latin typeface="Cambria Math" panose="02040503050406030204" pitchFamily="18" charset="0"/>
                            <a:sym typeface="Wingdings" panose="05000000000000000000" pitchFamily="2" charset="2"/>
                          </a:rPr>
                          <m:t>𝐴</m:t>
                        </m:r>
                      </m:sub>
                    </m:sSub>
                  </m:oMath>
                </a14:m>
                <a:endParaRPr lang="en-US" sz="1700" dirty="0">
                  <a:sym typeface="Wingdings" panose="05000000000000000000" pitchFamily="2" charset="2"/>
                </a:endParaRPr>
              </a:p>
              <a:p>
                <a:pPr>
                  <a:lnSpc>
                    <a:spcPct val="90000"/>
                  </a:lnSpc>
                </a:pPr>
                <a:r>
                  <a:rPr lang="en-US" sz="1700" dirty="0">
                    <a:sym typeface="Wingdings" panose="05000000000000000000" pitchFamily="2" charset="2"/>
                  </a:rPr>
                  <a:t>The only source of B nuclei if decay of A nuclei. Therefore, B nuclei are produced at a rate of </a:t>
                </a:r>
                <a14:m>
                  <m:oMath xmlns:m="http://schemas.openxmlformats.org/officeDocument/2006/math">
                    <m:sSub>
                      <m:sSubPr>
                        <m:ctrlPr>
                          <a:rPr lang="en-US" sz="1700" i="1">
                            <a:latin typeface="Cambria Math" panose="02040503050406030204" pitchFamily="18" charset="0"/>
                            <a:sym typeface="Wingdings" panose="05000000000000000000" pitchFamily="2" charset="2"/>
                          </a:rPr>
                        </m:ctrlPr>
                      </m:sSubPr>
                      <m:e>
                        <m:r>
                          <a:rPr lang="en-US" sz="1700" i="1">
                            <a:latin typeface="Cambria Math" panose="02040503050406030204" pitchFamily="18" charset="0"/>
                            <a:sym typeface="Wingdings" panose="05000000000000000000" pitchFamily="2" charset="2"/>
                          </a:rPr>
                          <m:t>𝑁</m:t>
                        </m:r>
                      </m:e>
                      <m:sub>
                        <m:r>
                          <a:rPr lang="en-US" sz="1700" i="1">
                            <a:latin typeface="Cambria Math" panose="02040503050406030204" pitchFamily="18" charset="0"/>
                            <a:sym typeface="Wingdings" panose="05000000000000000000" pitchFamily="2" charset="2"/>
                          </a:rPr>
                          <m:t>𝐴</m:t>
                        </m:r>
                      </m:sub>
                    </m:sSub>
                    <m:d>
                      <m:dPr>
                        <m:ctrlPr>
                          <a:rPr lang="en-US" sz="1700" i="1">
                            <a:latin typeface="Cambria Math" panose="02040503050406030204" pitchFamily="18" charset="0"/>
                            <a:sym typeface="Wingdings" panose="05000000000000000000" pitchFamily="2" charset="2"/>
                          </a:rPr>
                        </m:ctrlPr>
                      </m:dPr>
                      <m:e>
                        <m:r>
                          <a:rPr lang="en-US" sz="1700" i="1">
                            <a:latin typeface="Cambria Math" panose="02040503050406030204" pitchFamily="18" charset="0"/>
                            <a:sym typeface="Wingdings" panose="05000000000000000000" pitchFamily="2" charset="2"/>
                          </a:rPr>
                          <m:t>𝑡</m:t>
                        </m:r>
                      </m:e>
                    </m:d>
                  </m:oMath>
                </a14:m>
                <a:r>
                  <a:rPr lang="en-US" sz="1700" dirty="0">
                    <a:sym typeface="Wingdings" panose="05000000000000000000" pitchFamily="2" charset="2"/>
                  </a:rPr>
                  <a:t> </a:t>
                </a:r>
                <a14:m>
                  <m:oMath xmlns:m="http://schemas.openxmlformats.org/officeDocument/2006/math">
                    <m:sSub>
                      <m:sSubPr>
                        <m:ctrlPr>
                          <a:rPr lang="en-US" sz="1700" i="1">
                            <a:latin typeface="Cambria Math" panose="02040503050406030204" pitchFamily="18" charset="0"/>
                            <a:sym typeface="Wingdings" panose="05000000000000000000" pitchFamily="2" charset="2"/>
                          </a:rPr>
                        </m:ctrlPr>
                      </m:sSubPr>
                      <m:e>
                        <m:r>
                          <a:rPr lang="en-US" sz="1700" i="1">
                            <a:latin typeface="Cambria Math" panose="02040503050406030204" pitchFamily="18" charset="0"/>
                            <a:sym typeface="Wingdings" panose="05000000000000000000" pitchFamily="2" charset="2"/>
                          </a:rPr>
                          <m:t>𝜆</m:t>
                        </m:r>
                      </m:e>
                      <m:sub>
                        <m:r>
                          <a:rPr lang="en-US" sz="1700" i="1">
                            <a:latin typeface="Cambria Math" panose="02040503050406030204" pitchFamily="18" charset="0"/>
                            <a:sym typeface="Wingdings" panose="05000000000000000000" pitchFamily="2" charset="2"/>
                          </a:rPr>
                          <m:t>𝐴</m:t>
                        </m:r>
                      </m:sub>
                    </m:sSub>
                  </m:oMath>
                </a14:m>
                <a:r>
                  <a:rPr lang="en-US" sz="1700" dirty="0">
                    <a:sym typeface="Wingdings" panose="05000000000000000000" pitchFamily="2" charset="2"/>
                  </a:rPr>
                  <a:t>.</a:t>
                </a:r>
              </a:p>
              <a:p>
                <a:pPr>
                  <a:lnSpc>
                    <a:spcPct val="90000"/>
                  </a:lnSpc>
                </a:pPr>
                <a:r>
                  <a:rPr lang="en-US" sz="1700" dirty="0">
                    <a:sym typeface="Wingdings" panose="05000000000000000000" pitchFamily="2" charset="2"/>
                  </a:rPr>
                  <a:t>The decay rate for B will be </a:t>
                </a:r>
                <a14:m>
                  <m:oMath xmlns:m="http://schemas.openxmlformats.org/officeDocument/2006/math">
                    <m:sSub>
                      <m:sSubPr>
                        <m:ctrlPr>
                          <a:rPr lang="en-US" sz="1700" i="1">
                            <a:latin typeface="Cambria Math" panose="02040503050406030204" pitchFamily="18" charset="0"/>
                            <a:sym typeface="Wingdings" panose="05000000000000000000" pitchFamily="2" charset="2"/>
                          </a:rPr>
                        </m:ctrlPr>
                      </m:sSubPr>
                      <m:e>
                        <m:r>
                          <a:rPr lang="en-US" sz="1700" i="1">
                            <a:latin typeface="Cambria Math" panose="02040503050406030204" pitchFamily="18" charset="0"/>
                            <a:sym typeface="Wingdings" panose="05000000000000000000" pitchFamily="2" charset="2"/>
                          </a:rPr>
                          <m:t>𝑁</m:t>
                        </m:r>
                      </m:e>
                      <m:sub>
                        <m:r>
                          <a:rPr lang="en-US" sz="1700" b="0" i="1" smtClean="0">
                            <a:latin typeface="Cambria Math" panose="02040503050406030204" pitchFamily="18" charset="0"/>
                            <a:sym typeface="Wingdings" panose="05000000000000000000" pitchFamily="2" charset="2"/>
                          </a:rPr>
                          <m:t>𝐵</m:t>
                        </m:r>
                      </m:sub>
                    </m:sSub>
                    <m:d>
                      <m:dPr>
                        <m:ctrlPr>
                          <a:rPr lang="en-US" sz="1700" i="1">
                            <a:latin typeface="Cambria Math" panose="02040503050406030204" pitchFamily="18" charset="0"/>
                            <a:sym typeface="Wingdings" panose="05000000000000000000" pitchFamily="2" charset="2"/>
                          </a:rPr>
                        </m:ctrlPr>
                      </m:dPr>
                      <m:e>
                        <m:r>
                          <a:rPr lang="en-US" sz="1700" i="1">
                            <a:latin typeface="Cambria Math" panose="02040503050406030204" pitchFamily="18" charset="0"/>
                            <a:sym typeface="Wingdings" panose="05000000000000000000" pitchFamily="2" charset="2"/>
                          </a:rPr>
                          <m:t>𝑡</m:t>
                        </m:r>
                      </m:e>
                    </m:d>
                  </m:oMath>
                </a14:m>
                <a:r>
                  <a:rPr lang="en-US" sz="1700" dirty="0">
                    <a:sym typeface="Wingdings" panose="05000000000000000000" pitchFamily="2" charset="2"/>
                  </a:rPr>
                  <a:t> </a:t>
                </a:r>
                <a14:m>
                  <m:oMath xmlns:m="http://schemas.openxmlformats.org/officeDocument/2006/math">
                    <m:sSub>
                      <m:sSubPr>
                        <m:ctrlPr>
                          <a:rPr lang="en-US" sz="1700" i="1">
                            <a:latin typeface="Cambria Math" panose="02040503050406030204" pitchFamily="18" charset="0"/>
                            <a:sym typeface="Wingdings" panose="05000000000000000000" pitchFamily="2" charset="2"/>
                          </a:rPr>
                        </m:ctrlPr>
                      </m:sSubPr>
                      <m:e>
                        <m:r>
                          <a:rPr lang="en-US" sz="1700" i="1">
                            <a:latin typeface="Cambria Math" panose="02040503050406030204" pitchFamily="18" charset="0"/>
                            <a:sym typeface="Wingdings" panose="05000000000000000000" pitchFamily="2" charset="2"/>
                          </a:rPr>
                          <m:t>𝜆</m:t>
                        </m:r>
                      </m:e>
                      <m:sub>
                        <m:r>
                          <a:rPr lang="en-US" sz="1700" b="0" i="1" smtClean="0">
                            <a:latin typeface="Cambria Math" panose="02040503050406030204" pitchFamily="18" charset="0"/>
                            <a:sym typeface="Wingdings" panose="05000000000000000000" pitchFamily="2" charset="2"/>
                          </a:rPr>
                          <m:t>𝐵</m:t>
                        </m:r>
                      </m:sub>
                    </m:sSub>
                  </m:oMath>
                </a14:m>
                <a:r>
                  <a:rPr lang="en-US" sz="1700" dirty="0">
                    <a:sym typeface="Wingdings" panose="05000000000000000000" pitchFamily="2" charset="2"/>
                  </a:rPr>
                  <a:t>. Then the net rate of creation will be:</a:t>
                </a:r>
              </a:p>
              <a:p>
                <a:pPr marL="0" indent="0">
                  <a:lnSpc>
                    <a:spcPct val="90000"/>
                  </a:lnSpc>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sym typeface="Wingdings" panose="05000000000000000000" pitchFamily="2" charset="2"/>
                            </a:rPr>
                          </m:ctrlPr>
                        </m:fPr>
                        <m:num>
                          <m:r>
                            <a:rPr lang="en-US" i="1">
                              <a:latin typeface="Cambria Math" panose="02040503050406030204" pitchFamily="18" charset="0"/>
                              <a:sym typeface="Wingdings" panose="05000000000000000000" pitchFamily="2" charset="2"/>
                            </a:rPr>
                            <m:t>𝑑</m:t>
                          </m:r>
                        </m:num>
                        <m:den>
                          <m:r>
                            <a:rPr lang="en-US" i="1">
                              <a:latin typeface="Cambria Math" panose="02040503050406030204" pitchFamily="18" charset="0"/>
                              <a:sym typeface="Wingdings" panose="05000000000000000000" pitchFamily="2" charset="2"/>
                            </a:rPr>
                            <m:t>𝑑𝑡</m:t>
                          </m:r>
                        </m:den>
                      </m:f>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i="1">
                              <a:latin typeface="Cambria Math" panose="02040503050406030204" pitchFamily="18" charset="0"/>
                              <a:sym typeface="Wingdings" panose="05000000000000000000" pitchFamily="2" charset="2"/>
                            </a:rPr>
                            <m:t>𝐵</m:t>
                          </m:r>
                        </m:sub>
                      </m:sSub>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𝑡</m:t>
                      </m:r>
                      <m:r>
                        <a:rPr lang="en-US" b="0" i="1" smtClean="0">
                          <a:latin typeface="Cambria Math" panose="02040503050406030204" pitchFamily="18" charset="0"/>
                          <a:sym typeface="Wingdings" panose="05000000000000000000" pitchFamily="2" charset="2"/>
                        </a:rPr>
                        <m:t>)=</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i="1">
                              <a:latin typeface="Cambria Math" panose="02040503050406030204" pitchFamily="18" charset="0"/>
                              <a:sym typeface="Wingdings" panose="05000000000000000000" pitchFamily="2" charset="2"/>
                            </a:rPr>
                            <m:t>𝐴</m:t>
                          </m:r>
                        </m:sub>
                      </m:sSub>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𝑡</m:t>
                          </m:r>
                        </m:e>
                      </m:d>
                      <m:r>
                        <m:rPr>
                          <m:nor/>
                        </m:rPr>
                        <a:rPr lang="en-US" dirty="0">
                          <a:sym typeface="Wingdings" panose="05000000000000000000" pitchFamily="2" charset="2"/>
                        </a:rPr>
                        <m:t> </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𝜆</m:t>
                          </m:r>
                        </m:e>
                        <m:sub>
                          <m:r>
                            <a:rPr lang="en-US" i="1">
                              <a:latin typeface="Cambria Math" panose="02040503050406030204" pitchFamily="18" charset="0"/>
                              <a:sym typeface="Wingdings" panose="05000000000000000000" pitchFamily="2" charset="2"/>
                            </a:rPr>
                            <m:t>𝐴</m:t>
                          </m:r>
                        </m:sub>
                      </m:sSub>
                      <m:r>
                        <a:rPr lang="en-US" i="1">
                          <a:latin typeface="Cambria Math" panose="02040503050406030204" pitchFamily="18" charset="0"/>
                          <a:sym typeface="Wingdings" panose="05000000000000000000" pitchFamily="2" charset="2"/>
                        </a:rPr>
                        <m:t>−</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b="0" i="1" smtClean="0">
                              <a:latin typeface="Cambria Math" panose="02040503050406030204" pitchFamily="18" charset="0"/>
                              <a:sym typeface="Wingdings" panose="05000000000000000000" pitchFamily="2" charset="2"/>
                            </a:rPr>
                            <m:t>𝐵</m:t>
                          </m:r>
                        </m:sub>
                      </m:sSub>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𝑡</m:t>
                          </m:r>
                        </m:e>
                      </m:d>
                      <m:r>
                        <m:rPr>
                          <m:nor/>
                        </m:rPr>
                        <a:rPr lang="en-US" dirty="0">
                          <a:sym typeface="Wingdings" panose="05000000000000000000" pitchFamily="2" charset="2"/>
                        </a:rPr>
                        <m:t> </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𝜆</m:t>
                          </m:r>
                        </m:e>
                        <m:sub>
                          <m:r>
                            <a:rPr lang="en-US" b="0" i="1" smtClean="0">
                              <a:latin typeface="Cambria Math" panose="02040503050406030204" pitchFamily="18" charset="0"/>
                              <a:sym typeface="Wingdings" panose="05000000000000000000" pitchFamily="2" charset="2"/>
                            </a:rPr>
                            <m:t>𝐵</m:t>
                          </m:r>
                        </m:sub>
                      </m:sSub>
                    </m:oMath>
                  </m:oMathPara>
                </a14:m>
                <a:endParaRPr lang="en-US" dirty="0">
                  <a:sym typeface="Wingdings" panose="05000000000000000000" pitchFamily="2" charset="2"/>
                </a:endParaRPr>
              </a:p>
              <a:p>
                <a:pPr marL="0" indent="0">
                  <a:lnSpc>
                    <a:spcPct val="90000"/>
                  </a:lnSpc>
                  <a:buNone/>
                </a:pPr>
                <a:endParaRPr lang="en-US" sz="1700" dirty="0">
                  <a:sym typeface="Wingdings" panose="05000000000000000000" pitchFamily="2" charset="2"/>
                </a:endParaRP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802178" y="1069725"/>
                <a:ext cx="4926818" cy="4869509"/>
              </a:xfrm>
              <a:blipFill>
                <a:blip r:embed="rId3"/>
                <a:stretch>
                  <a:fillRect l="-619" t="-1502" r="-1733"/>
                </a:stretch>
              </a:blipFill>
            </p:spPr>
            <p:txBody>
              <a:bodyPr/>
              <a:lstStyle/>
              <a:p>
                <a:r>
                  <a:rPr lang="en-US">
                    <a:noFill/>
                  </a:rPr>
                  <a:t> </a:t>
                </a:r>
              </a:p>
            </p:txBody>
          </p:sp>
        </mc:Fallback>
      </mc:AlternateContent>
    </p:spTree>
    <p:extLst>
      <p:ext uri="{BB962C8B-B14F-4D97-AF65-F5344CB8AC3E}">
        <p14:creationId xmlns:p14="http://schemas.microsoft.com/office/powerpoint/2010/main" val="4150895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239086"/>
            <a:ext cx="10799589" cy="518718"/>
          </a:xfrm>
        </p:spPr>
        <p:txBody>
          <a:bodyPr>
            <a:normAutofit/>
          </a:bodyPr>
          <a:lstStyle/>
          <a:p>
            <a:r>
              <a:rPr lang="en-US" sz="2800" dirty="0"/>
              <a:t>2-Stage decay – the math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706608" y="1015069"/>
                <a:ext cx="10102441" cy="5603846"/>
              </a:xfrm>
            </p:spPr>
            <p:txBody>
              <a:bodyPr>
                <a:normAutofit/>
              </a:bodyPr>
              <a:lstStyle/>
              <a:p>
                <a:pPr>
                  <a:lnSpc>
                    <a:spcPct val="90000"/>
                  </a:lnSpc>
                </a:pPr>
                <a:endParaRPr lang="en-US" sz="1500" dirty="0">
                  <a:sym typeface="Wingdings" panose="05000000000000000000" pitchFamily="2" charset="2"/>
                </a:endParaRPr>
              </a:p>
              <a:p>
                <a:pPr>
                  <a:lnSpc>
                    <a:spcPct val="90000"/>
                  </a:lnSpc>
                </a:pPr>
                <a:r>
                  <a:rPr lang="en-US" sz="1500" dirty="0">
                    <a:sym typeface="Wingdings" panose="05000000000000000000" pitchFamily="2" charset="2"/>
                  </a:rPr>
                  <a:t>We, now, want to see how the population of B nuclei evolves over time.</a:t>
                </a:r>
              </a:p>
              <a:p>
                <a:pPr>
                  <a:lnSpc>
                    <a:spcPct val="90000"/>
                  </a:lnSpc>
                </a:pPr>
                <a:r>
                  <a:rPr lang="en-US" sz="1600" dirty="0">
                    <a:sym typeface="Wingdings" panose="05000000000000000000" pitchFamily="2" charset="2"/>
                  </a:rPr>
                  <a:t>Then the net rate of creation is: </a:t>
                </a:r>
                <a14:m>
                  <m:oMath xmlns:m="http://schemas.openxmlformats.org/officeDocument/2006/math">
                    <m:f>
                      <m:fPr>
                        <m:ctrlPr>
                          <a:rPr lang="en-US" sz="1600" i="1">
                            <a:latin typeface="Cambria Math" panose="02040503050406030204" pitchFamily="18" charset="0"/>
                            <a:sym typeface="Wingdings" panose="05000000000000000000" pitchFamily="2" charset="2"/>
                          </a:rPr>
                        </m:ctrlPr>
                      </m:fPr>
                      <m:num>
                        <m:r>
                          <a:rPr lang="en-US" sz="1600" i="1">
                            <a:latin typeface="Cambria Math" panose="02040503050406030204" pitchFamily="18" charset="0"/>
                            <a:sym typeface="Wingdings" panose="05000000000000000000" pitchFamily="2" charset="2"/>
                          </a:rPr>
                          <m:t>𝑑</m:t>
                        </m:r>
                      </m:num>
                      <m:den>
                        <m:r>
                          <a:rPr lang="en-US" sz="1600" i="1">
                            <a:latin typeface="Cambria Math" panose="02040503050406030204" pitchFamily="18" charset="0"/>
                            <a:sym typeface="Wingdings" panose="05000000000000000000" pitchFamily="2" charset="2"/>
                          </a:rPr>
                          <m:t>𝑑𝑡</m:t>
                        </m:r>
                      </m:den>
                    </m:f>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𝐵</m:t>
                        </m:r>
                      </m:sub>
                    </m:sSub>
                    <m:r>
                      <a:rPr lang="en-US" sz="1600" i="1">
                        <a:latin typeface="Cambria Math" panose="02040503050406030204" pitchFamily="18" charset="0"/>
                        <a:sym typeface="Wingdings" panose="05000000000000000000" pitchFamily="2" charset="2"/>
                      </a:rPr>
                      <m:t>(</m:t>
                    </m:r>
                    <m:r>
                      <a:rPr lang="en-US" sz="1600" i="1">
                        <a:latin typeface="Cambria Math" panose="02040503050406030204" pitchFamily="18" charset="0"/>
                        <a:sym typeface="Wingdings" panose="05000000000000000000" pitchFamily="2" charset="2"/>
                      </a:rPr>
                      <m:t>𝑡</m:t>
                    </m:r>
                    <m:r>
                      <a:rPr lang="en-US" sz="1600" i="1">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𝐴</m:t>
                        </m:r>
                      </m:sub>
                    </m:sSub>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𝑡</m:t>
                        </m:r>
                      </m:e>
                    </m:d>
                    <m:r>
                      <m:rPr>
                        <m:nor/>
                      </m:rPr>
                      <a:rPr lang="en-US" sz="1600" dirty="0">
                        <a:sym typeface="Wingdings" panose="05000000000000000000" pitchFamily="2" charset="2"/>
                      </a:rPr>
                      <m:t> </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𝐴</m:t>
                        </m:r>
                      </m:sub>
                    </m:sSub>
                    <m:r>
                      <a:rPr lang="en-US" sz="1600" i="1">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𝐵</m:t>
                        </m:r>
                      </m:sub>
                    </m:sSub>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𝑡</m:t>
                        </m:r>
                      </m:e>
                    </m:d>
                    <m:r>
                      <m:rPr>
                        <m:nor/>
                      </m:rPr>
                      <a:rPr lang="en-US" sz="1600" dirty="0">
                        <a:sym typeface="Wingdings" panose="05000000000000000000" pitchFamily="2" charset="2"/>
                      </a:rPr>
                      <m:t> </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𝐵</m:t>
                        </m:r>
                      </m:sub>
                    </m:sSub>
                  </m:oMath>
                </a14:m>
                <a:endParaRPr lang="en-US" sz="1500" dirty="0">
                  <a:sym typeface="Wingdings" panose="05000000000000000000" pitchFamily="2" charset="2"/>
                </a:endParaRPr>
              </a:p>
              <a:p>
                <a:pPr>
                  <a:lnSpc>
                    <a:spcPct val="90000"/>
                  </a:lnSpc>
                </a:pPr>
                <a:r>
                  <a:rPr lang="en-US" sz="1500" dirty="0">
                    <a:sym typeface="Wingdings" panose="05000000000000000000" pitchFamily="2" charset="2"/>
                  </a:rPr>
                  <a:t>In order to solve the above equation, first replace </a:t>
                </a:r>
                <a14:m>
                  <m:oMath xmlns:m="http://schemas.openxmlformats.org/officeDocument/2006/math">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𝑁</m:t>
                        </m:r>
                      </m:e>
                      <m:sub>
                        <m:r>
                          <a:rPr lang="en-US" sz="1500" b="0" i="1" smtClean="0">
                            <a:latin typeface="Cambria Math" panose="02040503050406030204" pitchFamily="18" charset="0"/>
                            <a:sym typeface="Wingdings" panose="05000000000000000000" pitchFamily="2" charset="2"/>
                          </a:rPr>
                          <m:t>𝐴</m:t>
                        </m:r>
                      </m:sub>
                    </m:sSub>
                    <m:d>
                      <m:dPr>
                        <m:ctrlPr>
                          <a:rPr lang="en-US" sz="1500" b="0" i="1" smtClean="0">
                            <a:latin typeface="Cambria Math" panose="02040503050406030204" pitchFamily="18" charset="0"/>
                            <a:sym typeface="Wingdings" panose="05000000000000000000" pitchFamily="2" charset="2"/>
                          </a:rPr>
                        </m:ctrlPr>
                      </m:dPr>
                      <m:e>
                        <m:r>
                          <a:rPr lang="en-US" sz="1500" b="0" i="1" smtClean="0">
                            <a:latin typeface="Cambria Math" panose="02040503050406030204" pitchFamily="18" charset="0"/>
                            <a:sym typeface="Wingdings" panose="05000000000000000000" pitchFamily="2" charset="2"/>
                          </a:rPr>
                          <m:t>𝑡</m:t>
                        </m:r>
                      </m:e>
                    </m:d>
                  </m:oMath>
                </a14:m>
                <a:r>
                  <a:rPr lang="en-US" sz="1500" dirty="0">
                    <a:sym typeface="Wingdings" panose="05000000000000000000" pitchFamily="2" charset="2"/>
                  </a:rPr>
                  <a:t> using its decay law and rearrange to get</a:t>
                </a:r>
                <a:r>
                  <a:rPr lang="en-US" sz="1400" dirty="0">
                    <a:sym typeface="Wingdings" panose="05000000000000000000" pitchFamily="2" charset="2"/>
                  </a:rPr>
                  <a:t>: </a:t>
                </a:r>
              </a:p>
              <a:p>
                <a:pPr marL="0" indent="0">
                  <a:lnSpc>
                    <a:spcPct val="90000"/>
                  </a:lnSpc>
                  <a:buNone/>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sym typeface="Wingdings" panose="05000000000000000000" pitchFamily="2" charset="2"/>
                            </a:rPr>
                          </m:ctrlPr>
                        </m:fPr>
                        <m:num>
                          <m:r>
                            <a:rPr lang="en-US" sz="1400" i="1">
                              <a:latin typeface="Cambria Math" panose="02040503050406030204" pitchFamily="18" charset="0"/>
                              <a:sym typeface="Wingdings" panose="05000000000000000000" pitchFamily="2" charset="2"/>
                            </a:rPr>
                            <m:t>𝑑</m:t>
                          </m:r>
                        </m:num>
                        <m:den>
                          <m:r>
                            <a:rPr lang="en-US" sz="1400" i="1">
                              <a:latin typeface="Cambria Math" panose="02040503050406030204" pitchFamily="18" charset="0"/>
                              <a:sym typeface="Wingdings" panose="05000000000000000000" pitchFamily="2" charset="2"/>
                            </a:rPr>
                            <m:t>𝑑𝑡</m:t>
                          </m:r>
                        </m:den>
                      </m:f>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𝑁</m:t>
                          </m:r>
                        </m:e>
                        <m:sub>
                          <m:r>
                            <a:rPr lang="en-US" sz="1400" i="1">
                              <a:latin typeface="Cambria Math" panose="02040503050406030204" pitchFamily="18" charset="0"/>
                              <a:sym typeface="Wingdings" panose="05000000000000000000" pitchFamily="2" charset="2"/>
                            </a:rPr>
                            <m:t>𝐵</m:t>
                          </m:r>
                        </m:sub>
                      </m:sSub>
                      <m:d>
                        <m:dPr>
                          <m:ctrlPr>
                            <a:rPr lang="en-US" sz="1400" i="1">
                              <a:latin typeface="Cambria Math" panose="02040503050406030204" pitchFamily="18" charset="0"/>
                              <a:sym typeface="Wingdings" panose="05000000000000000000" pitchFamily="2" charset="2"/>
                            </a:rPr>
                          </m:ctrlPr>
                        </m:dPr>
                        <m:e>
                          <m:r>
                            <a:rPr lang="en-US" sz="1400" i="1">
                              <a:latin typeface="Cambria Math" panose="02040503050406030204" pitchFamily="18" charset="0"/>
                              <a:sym typeface="Wingdings" panose="05000000000000000000" pitchFamily="2" charset="2"/>
                            </a:rPr>
                            <m:t>𝑡</m:t>
                          </m:r>
                        </m:e>
                      </m:d>
                      <m:r>
                        <a:rPr lang="en-US" sz="1400" b="0" i="1" smtClean="0">
                          <a:latin typeface="Cambria Math" panose="02040503050406030204" pitchFamily="18" charset="0"/>
                          <a:sym typeface="Wingdings" panose="05000000000000000000" pitchFamily="2" charset="2"/>
                        </a:rPr>
                        <m:t>+</m:t>
                      </m:r>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𝜆</m:t>
                          </m:r>
                        </m:e>
                        <m:sub>
                          <m:r>
                            <a:rPr lang="en-US" sz="1400" i="1">
                              <a:latin typeface="Cambria Math" panose="02040503050406030204" pitchFamily="18" charset="0"/>
                              <a:sym typeface="Wingdings" panose="05000000000000000000" pitchFamily="2" charset="2"/>
                            </a:rPr>
                            <m:t>𝐵</m:t>
                          </m:r>
                        </m:sub>
                      </m:sSub>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𝑁</m:t>
                          </m:r>
                        </m:e>
                        <m:sub>
                          <m:r>
                            <a:rPr lang="en-US" sz="1400" i="1">
                              <a:latin typeface="Cambria Math" panose="02040503050406030204" pitchFamily="18" charset="0"/>
                              <a:sym typeface="Wingdings" panose="05000000000000000000" pitchFamily="2" charset="2"/>
                            </a:rPr>
                            <m:t>𝐵</m:t>
                          </m:r>
                        </m:sub>
                      </m:sSub>
                      <m:d>
                        <m:dPr>
                          <m:ctrlPr>
                            <a:rPr lang="en-US" sz="1400" i="1">
                              <a:latin typeface="Cambria Math" panose="02040503050406030204" pitchFamily="18" charset="0"/>
                              <a:sym typeface="Wingdings" panose="05000000000000000000" pitchFamily="2" charset="2"/>
                            </a:rPr>
                          </m:ctrlPr>
                        </m:dPr>
                        <m:e>
                          <m:r>
                            <a:rPr lang="en-US" sz="1400" i="1">
                              <a:latin typeface="Cambria Math" panose="02040503050406030204" pitchFamily="18" charset="0"/>
                              <a:sym typeface="Wingdings" panose="05000000000000000000" pitchFamily="2" charset="2"/>
                            </a:rPr>
                            <m:t>𝑡</m:t>
                          </m:r>
                        </m:e>
                      </m:d>
                      <m:r>
                        <m:rPr>
                          <m:nor/>
                        </m:rPr>
                        <a:rPr lang="en-US" sz="1400" dirty="0">
                          <a:sym typeface="Wingdings" panose="05000000000000000000" pitchFamily="2" charset="2"/>
                        </a:rPr>
                        <m:t> </m:t>
                      </m:r>
                      <m:r>
                        <a:rPr lang="en-US" sz="1400" i="1">
                          <a:latin typeface="Cambria Math" panose="02040503050406030204" pitchFamily="18" charset="0"/>
                          <a:sym typeface="Wingdings" panose="05000000000000000000" pitchFamily="2" charset="2"/>
                        </a:rPr>
                        <m:t>=</m:t>
                      </m:r>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𝜆</m:t>
                          </m:r>
                        </m:e>
                        <m:sub>
                          <m:r>
                            <a:rPr lang="en-US" sz="1400" i="1">
                              <a:latin typeface="Cambria Math" panose="02040503050406030204" pitchFamily="18" charset="0"/>
                              <a:sym typeface="Wingdings" panose="05000000000000000000" pitchFamily="2" charset="2"/>
                            </a:rPr>
                            <m:t>𝐴</m:t>
                          </m:r>
                        </m:sub>
                      </m:sSub>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𝑁</m:t>
                          </m:r>
                        </m:e>
                        <m:sub>
                          <m:r>
                            <a:rPr lang="en-US" sz="1400" i="1">
                              <a:latin typeface="Cambria Math" panose="02040503050406030204" pitchFamily="18" charset="0"/>
                              <a:sym typeface="Wingdings" panose="05000000000000000000" pitchFamily="2" charset="2"/>
                            </a:rPr>
                            <m:t>𝐴</m:t>
                          </m:r>
                        </m:sub>
                      </m:sSub>
                      <m:d>
                        <m:dPr>
                          <m:ctrlPr>
                            <a:rPr lang="en-US" sz="1400" i="1">
                              <a:latin typeface="Cambria Math" panose="02040503050406030204" pitchFamily="18" charset="0"/>
                              <a:sym typeface="Wingdings" panose="05000000000000000000" pitchFamily="2" charset="2"/>
                            </a:rPr>
                          </m:ctrlPr>
                        </m:dPr>
                        <m:e>
                          <m:r>
                            <a:rPr lang="en-US" sz="1400" i="1">
                              <a:latin typeface="Cambria Math" panose="02040503050406030204" pitchFamily="18" charset="0"/>
                              <a:sym typeface="Wingdings" panose="05000000000000000000" pitchFamily="2" charset="2"/>
                            </a:rPr>
                            <m:t>0</m:t>
                          </m:r>
                        </m:e>
                      </m:d>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𝑒</m:t>
                          </m:r>
                        </m:e>
                        <m:sup>
                          <m:r>
                            <a:rPr lang="en-US" sz="1600" i="1">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𝐴</m:t>
                              </m:r>
                            </m:sub>
                          </m:sSub>
                          <m:r>
                            <a:rPr lang="en-US" sz="1600" i="1">
                              <a:latin typeface="Cambria Math" panose="02040503050406030204" pitchFamily="18" charset="0"/>
                              <a:sym typeface="Wingdings" panose="05000000000000000000" pitchFamily="2" charset="2"/>
                            </a:rPr>
                            <m:t>𝑡</m:t>
                          </m:r>
                        </m:sup>
                      </m:sSup>
                    </m:oMath>
                  </m:oMathPara>
                </a14:m>
                <a:endParaRPr lang="en-US" sz="1500" dirty="0">
                  <a:sym typeface="Wingdings" panose="05000000000000000000" pitchFamily="2" charset="2"/>
                </a:endParaRPr>
              </a:p>
              <a:p>
                <a:pPr>
                  <a:lnSpc>
                    <a:spcPct val="90000"/>
                  </a:lnSpc>
                </a:pPr>
                <a:r>
                  <a:rPr lang="en-US" sz="1500" dirty="0">
                    <a:sym typeface="Wingdings" panose="05000000000000000000" pitchFamily="2" charset="2"/>
                  </a:rPr>
                  <a:t>Looks familiar? We will use integrating factor again. Our integrating factor will be </a:t>
                </a:r>
                <a14:m>
                  <m:oMath xmlns:m="http://schemas.openxmlformats.org/officeDocument/2006/math">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𝑒</m:t>
                        </m:r>
                      </m:e>
                      <m:sup>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𝜆</m:t>
                            </m:r>
                          </m:e>
                          <m:sub>
                            <m:r>
                              <a:rPr lang="en-US" sz="1500" b="0" i="1" smtClean="0">
                                <a:latin typeface="Cambria Math" panose="02040503050406030204" pitchFamily="18" charset="0"/>
                                <a:sym typeface="Wingdings" panose="05000000000000000000" pitchFamily="2" charset="2"/>
                              </a:rPr>
                              <m:t>𝐵</m:t>
                            </m:r>
                          </m:sub>
                        </m:sSub>
                        <m:r>
                          <a:rPr lang="en-US" sz="1500" b="0" i="1" smtClean="0">
                            <a:latin typeface="Cambria Math" panose="02040503050406030204" pitchFamily="18" charset="0"/>
                            <a:sym typeface="Wingdings" panose="05000000000000000000" pitchFamily="2" charset="2"/>
                          </a:rPr>
                          <m:t>𝑡</m:t>
                        </m:r>
                      </m:sup>
                    </m:sSup>
                  </m:oMath>
                </a14:m>
                <a:r>
                  <a:rPr lang="en-US" sz="1500" dirty="0">
                    <a:sym typeface="Wingdings" panose="05000000000000000000" pitchFamily="2" charset="2"/>
                  </a:rPr>
                  <a:t>. Therefore multiply both sides of the above equation by the integrating factor to get</a:t>
                </a:r>
              </a:p>
              <a:p>
                <a:pPr marL="0" indent="0">
                  <a:lnSpc>
                    <a:spcPct val="90000"/>
                  </a:lnSpc>
                  <a:buNone/>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sym typeface="Wingdings" panose="05000000000000000000" pitchFamily="2" charset="2"/>
                            </a:rPr>
                          </m:ctrlPr>
                        </m:fPr>
                        <m:num>
                          <m:r>
                            <a:rPr lang="en-US" sz="1600" i="1">
                              <a:latin typeface="Cambria Math" panose="02040503050406030204" pitchFamily="18" charset="0"/>
                              <a:sym typeface="Wingdings" panose="05000000000000000000" pitchFamily="2" charset="2"/>
                            </a:rPr>
                            <m:t>𝑑</m:t>
                          </m:r>
                        </m:num>
                        <m:den>
                          <m:r>
                            <a:rPr lang="en-US" sz="1600" i="1">
                              <a:latin typeface="Cambria Math" panose="02040503050406030204" pitchFamily="18" charset="0"/>
                              <a:sym typeface="Wingdings" panose="05000000000000000000" pitchFamily="2" charset="2"/>
                            </a:rPr>
                            <m:t>𝑑𝑡</m:t>
                          </m:r>
                        </m:den>
                      </m:f>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𝐵</m:t>
                          </m:r>
                        </m:sub>
                      </m:sSub>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𝑡</m:t>
                          </m:r>
                        </m:e>
                      </m:d>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𝑒</m:t>
                          </m:r>
                        </m:e>
                        <m:sup>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𝐵</m:t>
                              </m:r>
                            </m:sub>
                          </m:sSub>
                          <m:r>
                            <a:rPr lang="en-US" sz="1600" i="1">
                              <a:latin typeface="Cambria Math" panose="02040503050406030204" pitchFamily="18" charset="0"/>
                              <a:sym typeface="Wingdings" panose="05000000000000000000" pitchFamily="2" charset="2"/>
                            </a:rPr>
                            <m:t>𝑡</m:t>
                          </m:r>
                        </m:sup>
                      </m:sSup>
                      <m:r>
                        <a:rPr lang="en-US" sz="1600" i="1">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𝐵</m:t>
                          </m:r>
                        </m:sub>
                      </m:sSub>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𝐵</m:t>
                          </m:r>
                        </m:sub>
                      </m:sSub>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𝑡</m:t>
                          </m:r>
                        </m:e>
                      </m:d>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𝑒</m:t>
                          </m:r>
                        </m:e>
                        <m:sup>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𝐵</m:t>
                              </m:r>
                            </m:sub>
                          </m:sSub>
                          <m:r>
                            <a:rPr lang="en-US" sz="1600" i="1">
                              <a:latin typeface="Cambria Math" panose="02040503050406030204" pitchFamily="18" charset="0"/>
                              <a:sym typeface="Wingdings" panose="05000000000000000000" pitchFamily="2" charset="2"/>
                            </a:rPr>
                            <m:t>𝑡</m:t>
                          </m:r>
                        </m:sup>
                      </m:sSup>
                      <m:r>
                        <a:rPr lang="en-US" sz="1600" i="1">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𝐴</m:t>
                          </m:r>
                        </m:sub>
                      </m:sSub>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𝐴</m:t>
                          </m:r>
                        </m:sub>
                      </m:sSub>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0</m:t>
                          </m:r>
                        </m:e>
                      </m:d>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𝑒</m:t>
                          </m:r>
                        </m:e>
                        <m:sup>
                          <m:r>
                            <a:rPr lang="en-US" i="1">
                              <a:latin typeface="Cambria Math" panose="02040503050406030204" pitchFamily="18" charset="0"/>
                              <a:sym typeface="Wingdings" panose="05000000000000000000" pitchFamily="2" charset="2"/>
                            </a:rPr>
                            <m:t>−</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𝜆</m:t>
                              </m:r>
                            </m:e>
                            <m:sub>
                              <m:r>
                                <a:rPr lang="en-US" i="1">
                                  <a:latin typeface="Cambria Math" panose="02040503050406030204" pitchFamily="18" charset="0"/>
                                  <a:sym typeface="Wingdings" panose="05000000000000000000" pitchFamily="2" charset="2"/>
                                </a:rPr>
                                <m:t>𝐴</m:t>
                              </m:r>
                            </m:sub>
                          </m:sSub>
                          <m:r>
                            <a:rPr lang="en-US" i="1">
                              <a:latin typeface="Cambria Math" panose="02040503050406030204" pitchFamily="18" charset="0"/>
                              <a:sym typeface="Wingdings" panose="05000000000000000000" pitchFamily="2" charset="2"/>
                            </a:rPr>
                            <m:t>𝑡</m:t>
                          </m:r>
                        </m:sup>
                      </m:sSup>
                      <m:sSup>
                        <m:sSupPr>
                          <m:ctrlPr>
                            <a:rPr lang="en-US" sz="1500" i="1">
                              <a:latin typeface="Cambria Math" panose="02040503050406030204" pitchFamily="18" charset="0"/>
                              <a:sym typeface="Wingdings" panose="05000000000000000000" pitchFamily="2" charset="2"/>
                            </a:rPr>
                          </m:ctrlPr>
                        </m:sSupPr>
                        <m:e>
                          <m:r>
                            <a:rPr lang="en-US" sz="1500" i="1">
                              <a:latin typeface="Cambria Math" panose="02040503050406030204" pitchFamily="18" charset="0"/>
                              <a:sym typeface="Wingdings" panose="05000000000000000000" pitchFamily="2" charset="2"/>
                            </a:rPr>
                            <m:t>𝑒</m:t>
                          </m:r>
                        </m:e>
                        <m:sup>
                          <m:sSub>
                            <m:sSubPr>
                              <m:ctrlPr>
                                <a:rPr lang="en-US" sz="1500" i="1">
                                  <a:latin typeface="Cambria Math" panose="02040503050406030204" pitchFamily="18" charset="0"/>
                                  <a:sym typeface="Wingdings" panose="05000000000000000000" pitchFamily="2" charset="2"/>
                                </a:rPr>
                              </m:ctrlPr>
                            </m:sSubPr>
                            <m:e>
                              <m:r>
                                <a:rPr lang="en-US" sz="1500" i="1">
                                  <a:latin typeface="Cambria Math" panose="02040503050406030204" pitchFamily="18" charset="0"/>
                                  <a:sym typeface="Wingdings" panose="05000000000000000000" pitchFamily="2" charset="2"/>
                                </a:rPr>
                                <m:t>𝜆</m:t>
                              </m:r>
                            </m:e>
                            <m:sub>
                              <m:r>
                                <a:rPr lang="en-US" sz="1500" i="1">
                                  <a:latin typeface="Cambria Math" panose="02040503050406030204" pitchFamily="18" charset="0"/>
                                  <a:sym typeface="Wingdings" panose="05000000000000000000" pitchFamily="2" charset="2"/>
                                </a:rPr>
                                <m:t>𝐵</m:t>
                              </m:r>
                            </m:sub>
                          </m:sSub>
                          <m:r>
                            <a:rPr lang="en-US" sz="1500" i="1">
                              <a:latin typeface="Cambria Math" panose="02040503050406030204" pitchFamily="18" charset="0"/>
                              <a:sym typeface="Wingdings" panose="05000000000000000000" pitchFamily="2" charset="2"/>
                            </a:rPr>
                            <m:t>𝑡</m:t>
                          </m:r>
                        </m:sup>
                      </m:sSup>
                    </m:oMath>
                  </m:oMathPara>
                </a14:m>
                <a:endParaRPr lang="en-US" sz="1500" dirty="0">
                  <a:sym typeface="Wingdings" panose="05000000000000000000" pitchFamily="2" charset="2"/>
                </a:endParaRPr>
              </a:p>
              <a:p>
                <a:pPr>
                  <a:lnSpc>
                    <a:spcPct val="90000"/>
                  </a:lnSpc>
                </a:pPr>
                <a:r>
                  <a:rPr lang="en-US" sz="1500" dirty="0">
                    <a:sym typeface="Wingdings" panose="05000000000000000000" pitchFamily="2" charset="2"/>
                  </a:rPr>
                  <a:t>After taking a closer look at the LHS, we realize that </a:t>
                </a:r>
                <a14:m>
                  <m:oMath xmlns:m="http://schemas.openxmlformats.org/officeDocument/2006/math">
                    <m:f>
                      <m:fPr>
                        <m:ctrlPr>
                          <a:rPr lang="en-US" sz="1400" i="1">
                            <a:latin typeface="Cambria Math" panose="02040503050406030204" pitchFamily="18" charset="0"/>
                            <a:sym typeface="Wingdings" panose="05000000000000000000" pitchFamily="2" charset="2"/>
                          </a:rPr>
                        </m:ctrlPr>
                      </m:fPr>
                      <m:num>
                        <m:r>
                          <a:rPr lang="en-US" sz="1400" i="1">
                            <a:latin typeface="Cambria Math" panose="02040503050406030204" pitchFamily="18" charset="0"/>
                            <a:sym typeface="Wingdings" panose="05000000000000000000" pitchFamily="2" charset="2"/>
                          </a:rPr>
                          <m:t>𝑑</m:t>
                        </m:r>
                      </m:num>
                      <m:den>
                        <m:r>
                          <a:rPr lang="en-US" sz="1400" i="1">
                            <a:latin typeface="Cambria Math" panose="02040503050406030204" pitchFamily="18" charset="0"/>
                            <a:sym typeface="Wingdings" panose="05000000000000000000" pitchFamily="2" charset="2"/>
                          </a:rPr>
                          <m:t>𝑑𝑡</m:t>
                        </m:r>
                      </m:den>
                    </m:f>
                    <m:r>
                      <a:rPr lang="en-US" sz="1400" b="0" i="1" smtClean="0">
                        <a:latin typeface="Cambria Math" panose="02040503050406030204" pitchFamily="18" charset="0"/>
                        <a:sym typeface="Wingdings" panose="05000000000000000000" pitchFamily="2" charset="2"/>
                      </a:rPr>
                      <m:t>(</m:t>
                    </m:r>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𝑁</m:t>
                        </m:r>
                      </m:e>
                      <m:sub>
                        <m:r>
                          <a:rPr lang="en-US" sz="1400" i="1">
                            <a:latin typeface="Cambria Math" panose="02040503050406030204" pitchFamily="18" charset="0"/>
                            <a:sym typeface="Wingdings" panose="05000000000000000000" pitchFamily="2" charset="2"/>
                          </a:rPr>
                          <m:t>𝐵</m:t>
                        </m:r>
                      </m:sub>
                    </m:sSub>
                    <m:d>
                      <m:dPr>
                        <m:ctrlPr>
                          <a:rPr lang="en-US" sz="1400" i="1">
                            <a:latin typeface="Cambria Math" panose="02040503050406030204" pitchFamily="18" charset="0"/>
                            <a:sym typeface="Wingdings" panose="05000000000000000000" pitchFamily="2" charset="2"/>
                          </a:rPr>
                        </m:ctrlPr>
                      </m:dPr>
                      <m:e>
                        <m:r>
                          <a:rPr lang="en-US" sz="1400" i="1">
                            <a:latin typeface="Cambria Math" panose="02040503050406030204" pitchFamily="18" charset="0"/>
                            <a:sym typeface="Wingdings" panose="05000000000000000000" pitchFamily="2" charset="2"/>
                          </a:rPr>
                          <m:t>𝑡</m:t>
                        </m:r>
                      </m:e>
                    </m:d>
                    <m:sSup>
                      <m:sSupPr>
                        <m:ctrlPr>
                          <a:rPr lang="en-US" sz="1400" i="1">
                            <a:latin typeface="Cambria Math" panose="02040503050406030204" pitchFamily="18" charset="0"/>
                            <a:sym typeface="Wingdings" panose="05000000000000000000" pitchFamily="2" charset="2"/>
                          </a:rPr>
                        </m:ctrlPr>
                      </m:sSupPr>
                      <m:e>
                        <m:r>
                          <a:rPr lang="en-US" sz="1400" i="1">
                            <a:latin typeface="Cambria Math" panose="02040503050406030204" pitchFamily="18" charset="0"/>
                            <a:sym typeface="Wingdings" panose="05000000000000000000" pitchFamily="2" charset="2"/>
                          </a:rPr>
                          <m:t>𝑒</m:t>
                        </m:r>
                      </m:e>
                      <m:sup>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𝜆</m:t>
                            </m:r>
                          </m:e>
                          <m:sub>
                            <m:r>
                              <a:rPr lang="en-US" sz="1400" i="1">
                                <a:latin typeface="Cambria Math" panose="02040503050406030204" pitchFamily="18" charset="0"/>
                                <a:sym typeface="Wingdings" panose="05000000000000000000" pitchFamily="2" charset="2"/>
                              </a:rPr>
                              <m:t>𝐵</m:t>
                            </m:r>
                          </m:sub>
                        </m:sSub>
                        <m:r>
                          <a:rPr lang="en-US" sz="1400" i="1">
                            <a:latin typeface="Cambria Math" panose="02040503050406030204" pitchFamily="18" charset="0"/>
                            <a:sym typeface="Wingdings" panose="05000000000000000000" pitchFamily="2" charset="2"/>
                          </a:rPr>
                          <m:t>𝑡</m:t>
                        </m:r>
                      </m:sup>
                    </m:sSup>
                    <m:r>
                      <a:rPr lang="en-US" sz="1400" b="0" i="1" smtClean="0">
                        <a:latin typeface="Cambria Math" panose="02040503050406030204" pitchFamily="18" charset="0"/>
                        <a:sym typeface="Wingdings" panose="05000000000000000000" pitchFamily="2" charset="2"/>
                      </a:rPr>
                      <m:t>)=</m:t>
                    </m:r>
                    <m:r>
                      <a:rPr lang="en-US" sz="1400" i="1">
                        <a:latin typeface="Cambria Math" panose="02040503050406030204" pitchFamily="18" charset="0"/>
                        <a:sym typeface="Wingdings" panose="05000000000000000000" pitchFamily="2" charset="2"/>
                      </a:rPr>
                      <m:t> </m:t>
                    </m:r>
                    <m:f>
                      <m:fPr>
                        <m:ctrlPr>
                          <a:rPr lang="en-US" sz="1400" i="1">
                            <a:latin typeface="Cambria Math" panose="02040503050406030204" pitchFamily="18" charset="0"/>
                            <a:sym typeface="Wingdings" panose="05000000000000000000" pitchFamily="2" charset="2"/>
                          </a:rPr>
                        </m:ctrlPr>
                      </m:fPr>
                      <m:num>
                        <m:r>
                          <a:rPr lang="en-US" sz="1400" i="1">
                            <a:latin typeface="Cambria Math" panose="02040503050406030204" pitchFamily="18" charset="0"/>
                            <a:sym typeface="Wingdings" panose="05000000000000000000" pitchFamily="2" charset="2"/>
                          </a:rPr>
                          <m:t>𝑑</m:t>
                        </m:r>
                      </m:num>
                      <m:den>
                        <m:r>
                          <a:rPr lang="en-US" sz="1400" i="1">
                            <a:latin typeface="Cambria Math" panose="02040503050406030204" pitchFamily="18" charset="0"/>
                            <a:sym typeface="Wingdings" panose="05000000000000000000" pitchFamily="2" charset="2"/>
                          </a:rPr>
                          <m:t>𝑑𝑡</m:t>
                        </m:r>
                      </m:den>
                    </m:f>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𝑁</m:t>
                        </m:r>
                      </m:e>
                      <m:sub>
                        <m:r>
                          <a:rPr lang="en-US" sz="1400" i="1">
                            <a:latin typeface="Cambria Math" panose="02040503050406030204" pitchFamily="18" charset="0"/>
                            <a:sym typeface="Wingdings" panose="05000000000000000000" pitchFamily="2" charset="2"/>
                          </a:rPr>
                          <m:t>𝐵</m:t>
                        </m:r>
                      </m:sub>
                    </m:sSub>
                    <m:d>
                      <m:dPr>
                        <m:ctrlPr>
                          <a:rPr lang="en-US" sz="1400" i="1">
                            <a:latin typeface="Cambria Math" panose="02040503050406030204" pitchFamily="18" charset="0"/>
                            <a:sym typeface="Wingdings" panose="05000000000000000000" pitchFamily="2" charset="2"/>
                          </a:rPr>
                        </m:ctrlPr>
                      </m:dPr>
                      <m:e>
                        <m:r>
                          <a:rPr lang="en-US" sz="1400" i="1">
                            <a:latin typeface="Cambria Math" panose="02040503050406030204" pitchFamily="18" charset="0"/>
                            <a:sym typeface="Wingdings" panose="05000000000000000000" pitchFamily="2" charset="2"/>
                          </a:rPr>
                          <m:t>𝑡</m:t>
                        </m:r>
                      </m:e>
                    </m:d>
                    <m:sSup>
                      <m:sSupPr>
                        <m:ctrlPr>
                          <a:rPr lang="en-US" sz="1400" i="1">
                            <a:latin typeface="Cambria Math" panose="02040503050406030204" pitchFamily="18" charset="0"/>
                            <a:sym typeface="Wingdings" panose="05000000000000000000" pitchFamily="2" charset="2"/>
                          </a:rPr>
                        </m:ctrlPr>
                      </m:sSupPr>
                      <m:e>
                        <m:r>
                          <a:rPr lang="en-US" sz="1400" i="1">
                            <a:latin typeface="Cambria Math" panose="02040503050406030204" pitchFamily="18" charset="0"/>
                            <a:sym typeface="Wingdings" panose="05000000000000000000" pitchFamily="2" charset="2"/>
                          </a:rPr>
                          <m:t>𝑒</m:t>
                        </m:r>
                      </m:e>
                      <m:sup>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𝜆</m:t>
                            </m:r>
                          </m:e>
                          <m:sub>
                            <m:r>
                              <a:rPr lang="en-US" sz="1400" i="1">
                                <a:latin typeface="Cambria Math" panose="02040503050406030204" pitchFamily="18" charset="0"/>
                                <a:sym typeface="Wingdings" panose="05000000000000000000" pitchFamily="2" charset="2"/>
                              </a:rPr>
                              <m:t>𝐵</m:t>
                            </m:r>
                          </m:sub>
                        </m:sSub>
                        <m:r>
                          <a:rPr lang="en-US" sz="1400" i="1">
                            <a:latin typeface="Cambria Math" panose="02040503050406030204" pitchFamily="18" charset="0"/>
                            <a:sym typeface="Wingdings" panose="05000000000000000000" pitchFamily="2" charset="2"/>
                          </a:rPr>
                          <m:t>𝑡</m:t>
                        </m:r>
                      </m:sup>
                    </m:sSup>
                    <m:r>
                      <a:rPr lang="en-US" sz="1400" i="1">
                        <a:latin typeface="Cambria Math" panose="02040503050406030204" pitchFamily="18" charset="0"/>
                        <a:sym typeface="Wingdings" panose="05000000000000000000" pitchFamily="2" charset="2"/>
                      </a:rPr>
                      <m:t>+</m:t>
                    </m:r>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𝜆</m:t>
                        </m:r>
                      </m:e>
                      <m:sub>
                        <m:r>
                          <a:rPr lang="en-US" sz="1400" i="1">
                            <a:latin typeface="Cambria Math" panose="02040503050406030204" pitchFamily="18" charset="0"/>
                            <a:sym typeface="Wingdings" panose="05000000000000000000" pitchFamily="2" charset="2"/>
                          </a:rPr>
                          <m:t>𝐵</m:t>
                        </m:r>
                      </m:sub>
                    </m:sSub>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𝑁</m:t>
                        </m:r>
                      </m:e>
                      <m:sub>
                        <m:r>
                          <a:rPr lang="en-US" sz="1400" i="1">
                            <a:latin typeface="Cambria Math" panose="02040503050406030204" pitchFamily="18" charset="0"/>
                            <a:sym typeface="Wingdings" panose="05000000000000000000" pitchFamily="2" charset="2"/>
                          </a:rPr>
                          <m:t>𝐵</m:t>
                        </m:r>
                      </m:sub>
                    </m:sSub>
                    <m:d>
                      <m:dPr>
                        <m:ctrlPr>
                          <a:rPr lang="en-US" sz="1400" i="1">
                            <a:latin typeface="Cambria Math" panose="02040503050406030204" pitchFamily="18" charset="0"/>
                            <a:sym typeface="Wingdings" panose="05000000000000000000" pitchFamily="2" charset="2"/>
                          </a:rPr>
                        </m:ctrlPr>
                      </m:dPr>
                      <m:e>
                        <m:r>
                          <a:rPr lang="en-US" sz="1400" i="1">
                            <a:latin typeface="Cambria Math" panose="02040503050406030204" pitchFamily="18" charset="0"/>
                            <a:sym typeface="Wingdings" panose="05000000000000000000" pitchFamily="2" charset="2"/>
                          </a:rPr>
                          <m:t>𝑡</m:t>
                        </m:r>
                      </m:e>
                    </m:d>
                    <m:sSup>
                      <m:sSupPr>
                        <m:ctrlPr>
                          <a:rPr lang="en-US" sz="1400" i="1">
                            <a:latin typeface="Cambria Math" panose="02040503050406030204" pitchFamily="18" charset="0"/>
                            <a:sym typeface="Wingdings" panose="05000000000000000000" pitchFamily="2" charset="2"/>
                          </a:rPr>
                        </m:ctrlPr>
                      </m:sSupPr>
                      <m:e>
                        <m:r>
                          <a:rPr lang="en-US" sz="1400" i="1">
                            <a:latin typeface="Cambria Math" panose="02040503050406030204" pitchFamily="18" charset="0"/>
                            <a:sym typeface="Wingdings" panose="05000000000000000000" pitchFamily="2" charset="2"/>
                          </a:rPr>
                          <m:t>𝑒</m:t>
                        </m:r>
                      </m:e>
                      <m:sup>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𝜆</m:t>
                            </m:r>
                          </m:e>
                          <m:sub>
                            <m:r>
                              <a:rPr lang="en-US" sz="1400" i="1">
                                <a:latin typeface="Cambria Math" panose="02040503050406030204" pitchFamily="18" charset="0"/>
                                <a:sym typeface="Wingdings" panose="05000000000000000000" pitchFamily="2" charset="2"/>
                              </a:rPr>
                              <m:t>𝐵</m:t>
                            </m:r>
                          </m:sub>
                        </m:sSub>
                        <m:r>
                          <a:rPr lang="en-US" sz="1400" i="1">
                            <a:latin typeface="Cambria Math" panose="02040503050406030204" pitchFamily="18" charset="0"/>
                            <a:sym typeface="Wingdings" panose="05000000000000000000" pitchFamily="2" charset="2"/>
                          </a:rPr>
                          <m:t>𝑡</m:t>
                        </m:r>
                      </m:sup>
                    </m:sSup>
                  </m:oMath>
                </a14:m>
                <a:r>
                  <a:rPr lang="en-US" sz="1500" dirty="0">
                    <a:sym typeface="Wingdings" panose="05000000000000000000" pitchFamily="2" charset="2"/>
                  </a:rPr>
                  <a:t>. So then we substitute that in the LHS and simplify RHS to get:</a:t>
                </a:r>
              </a:p>
              <a:p>
                <a:pPr marL="0" indent="0">
                  <a:lnSpc>
                    <a:spcPct val="90000"/>
                  </a:lnSpc>
                  <a:buNone/>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sym typeface="Wingdings" panose="05000000000000000000" pitchFamily="2" charset="2"/>
                            </a:rPr>
                          </m:ctrlPr>
                        </m:fPr>
                        <m:num>
                          <m:r>
                            <a:rPr lang="en-US" sz="1400" i="1">
                              <a:latin typeface="Cambria Math" panose="02040503050406030204" pitchFamily="18" charset="0"/>
                              <a:sym typeface="Wingdings" panose="05000000000000000000" pitchFamily="2" charset="2"/>
                            </a:rPr>
                            <m:t>𝑑</m:t>
                          </m:r>
                        </m:num>
                        <m:den>
                          <m:r>
                            <a:rPr lang="en-US" sz="1400" i="1">
                              <a:latin typeface="Cambria Math" panose="02040503050406030204" pitchFamily="18" charset="0"/>
                              <a:sym typeface="Wingdings" panose="05000000000000000000" pitchFamily="2" charset="2"/>
                            </a:rPr>
                            <m:t>𝑑𝑡</m:t>
                          </m:r>
                        </m:den>
                      </m:f>
                      <m:r>
                        <a:rPr lang="en-US" sz="1400" i="1">
                          <a:latin typeface="Cambria Math" panose="02040503050406030204" pitchFamily="18" charset="0"/>
                          <a:sym typeface="Wingdings" panose="05000000000000000000" pitchFamily="2" charset="2"/>
                        </a:rPr>
                        <m:t>(</m:t>
                      </m:r>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𝑁</m:t>
                          </m:r>
                        </m:e>
                        <m:sub>
                          <m:r>
                            <a:rPr lang="en-US" sz="1400" i="1">
                              <a:latin typeface="Cambria Math" panose="02040503050406030204" pitchFamily="18" charset="0"/>
                              <a:sym typeface="Wingdings" panose="05000000000000000000" pitchFamily="2" charset="2"/>
                            </a:rPr>
                            <m:t>𝐵</m:t>
                          </m:r>
                        </m:sub>
                      </m:sSub>
                      <m:d>
                        <m:dPr>
                          <m:ctrlPr>
                            <a:rPr lang="en-US" sz="1400" i="1">
                              <a:latin typeface="Cambria Math" panose="02040503050406030204" pitchFamily="18" charset="0"/>
                              <a:sym typeface="Wingdings" panose="05000000000000000000" pitchFamily="2" charset="2"/>
                            </a:rPr>
                          </m:ctrlPr>
                        </m:dPr>
                        <m:e>
                          <m:r>
                            <a:rPr lang="en-US" sz="1400" i="1">
                              <a:latin typeface="Cambria Math" panose="02040503050406030204" pitchFamily="18" charset="0"/>
                              <a:sym typeface="Wingdings" panose="05000000000000000000" pitchFamily="2" charset="2"/>
                            </a:rPr>
                            <m:t>𝑡</m:t>
                          </m:r>
                        </m:e>
                      </m:d>
                      <m:sSup>
                        <m:sSupPr>
                          <m:ctrlPr>
                            <a:rPr lang="en-US" sz="1400" i="1">
                              <a:latin typeface="Cambria Math" panose="02040503050406030204" pitchFamily="18" charset="0"/>
                              <a:sym typeface="Wingdings" panose="05000000000000000000" pitchFamily="2" charset="2"/>
                            </a:rPr>
                          </m:ctrlPr>
                        </m:sSupPr>
                        <m:e>
                          <m:r>
                            <a:rPr lang="en-US" sz="1400" i="1">
                              <a:latin typeface="Cambria Math" panose="02040503050406030204" pitchFamily="18" charset="0"/>
                              <a:sym typeface="Wingdings" panose="05000000000000000000" pitchFamily="2" charset="2"/>
                            </a:rPr>
                            <m:t>𝑒</m:t>
                          </m:r>
                        </m:e>
                        <m:sup>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𝜆</m:t>
                              </m:r>
                            </m:e>
                            <m:sub>
                              <m:r>
                                <a:rPr lang="en-US" sz="1400" i="1">
                                  <a:latin typeface="Cambria Math" panose="02040503050406030204" pitchFamily="18" charset="0"/>
                                  <a:sym typeface="Wingdings" panose="05000000000000000000" pitchFamily="2" charset="2"/>
                                </a:rPr>
                                <m:t>𝐵</m:t>
                              </m:r>
                            </m:sub>
                          </m:sSub>
                          <m:r>
                            <a:rPr lang="en-US" sz="1400" i="1">
                              <a:latin typeface="Cambria Math" panose="02040503050406030204" pitchFamily="18" charset="0"/>
                              <a:sym typeface="Wingdings" panose="05000000000000000000" pitchFamily="2" charset="2"/>
                            </a:rPr>
                            <m:t>𝑡</m:t>
                          </m:r>
                        </m:sup>
                      </m:sSup>
                      <m:r>
                        <a:rPr lang="en-US" sz="1400" i="1">
                          <a:latin typeface="Cambria Math" panose="02040503050406030204" pitchFamily="18" charset="0"/>
                          <a:sym typeface="Wingdings" panose="05000000000000000000" pitchFamily="2" charset="2"/>
                        </a:rPr>
                        <m:t>)=</m:t>
                      </m:r>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𝜆</m:t>
                          </m:r>
                        </m:e>
                        <m:sub>
                          <m:r>
                            <a:rPr lang="en-US" sz="1400" i="1">
                              <a:latin typeface="Cambria Math" panose="02040503050406030204" pitchFamily="18" charset="0"/>
                              <a:sym typeface="Wingdings" panose="05000000000000000000" pitchFamily="2" charset="2"/>
                            </a:rPr>
                            <m:t>𝐴</m:t>
                          </m:r>
                        </m:sub>
                      </m:sSub>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𝑁</m:t>
                          </m:r>
                        </m:e>
                        <m:sub>
                          <m:r>
                            <a:rPr lang="en-US" sz="1400" i="1">
                              <a:latin typeface="Cambria Math" panose="02040503050406030204" pitchFamily="18" charset="0"/>
                              <a:sym typeface="Wingdings" panose="05000000000000000000" pitchFamily="2" charset="2"/>
                            </a:rPr>
                            <m:t>𝐴</m:t>
                          </m:r>
                        </m:sub>
                      </m:sSub>
                      <m:d>
                        <m:dPr>
                          <m:ctrlPr>
                            <a:rPr lang="en-US" sz="1400" i="1">
                              <a:latin typeface="Cambria Math" panose="02040503050406030204" pitchFamily="18" charset="0"/>
                              <a:sym typeface="Wingdings" panose="05000000000000000000" pitchFamily="2" charset="2"/>
                            </a:rPr>
                          </m:ctrlPr>
                        </m:dPr>
                        <m:e>
                          <m:r>
                            <a:rPr lang="en-US" sz="1400" i="1">
                              <a:latin typeface="Cambria Math" panose="02040503050406030204" pitchFamily="18" charset="0"/>
                              <a:sym typeface="Wingdings" panose="05000000000000000000" pitchFamily="2" charset="2"/>
                            </a:rPr>
                            <m:t>0</m:t>
                          </m:r>
                        </m:e>
                      </m:d>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𝑒</m:t>
                          </m:r>
                        </m:e>
                        <m:sup>
                          <m:r>
                            <a:rPr lang="en-US" sz="1600" b="0" i="1" smtClean="0">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𝐵</m:t>
                              </m:r>
                            </m:sub>
                          </m:sSub>
                          <m:r>
                            <a:rPr lang="en-US" sz="1600" i="1">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𝐴</m:t>
                              </m:r>
                            </m:sub>
                          </m:sSub>
                          <m:r>
                            <a:rPr lang="en-US" sz="1600" b="0" i="1" smtClean="0">
                              <a:latin typeface="Cambria Math" panose="02040503050406030204" pitchFamily="18" charset="0"/>
                              <a:sym typeface="Wingdings" panose="05000000000000000000" pitchFamily="2" charset="2"/>
                            </a:rPr>
                            <m:t>)</m:t>
                          </m:r>
                          <m:r>
                            <a:rPr lang="en-US" sz="1600" i="1">
                              <a:latin typeface="Cambria Math" panose="02040503050406030204" pitchFamily="18" charset="0"/>
                              <a:sym typeface="Wingdings" panose="05000000000000000000" pitchFamily="2" charset="2"/>
                            </a:rPr>
                            <m:t>𝑡</m:t>
                          </m:r>
                        </m:sup>
                      </m:sSup>
                    </m:oMath>
                  </m:oMathPara>
                </a14:m>
                <a:endParaRPr lang="en-US" sz="1500" dirty="0">
                  <a:sym typeface="Wingdings" panose="05000000000000000000" pitchFamily="2" charset="2"/>
                </a:endParaRPr>
              </a:p>
              <a:p>
                <a:pPr>
                  <a:lnSpc>
                    <a:spcPct val="90000"/>
                  </a:lnSpc>
                </a:pPr>
                <a:r>
                  <a:rPr lang="en-US" sz="1500" dirty="0">
                    <a:sym typeface="Wingdings" panose="05000000000000000000" pitchFamily="2" charset="2"/>
                  </a:rPr>
                  <a:t>Now integrate both sides from 0 to t:</a:t>
                </a:r>
              </a:p>
              <a:p>
                <a:pPr marL="0" indent="0">
                  <a:lnSpc>
                    <a:spcPct val="90000"/>
                  </a:lnSpc>
                  <a:buNone/>
                </a:pPr>
                <a14:m>
                  <m:oMathPara xmlns:m="http://schemas.openxmlformats.org/officeDocument/2006/math">
                    <m:oMathParaPr>
                      <m:jc m:val="centerGroup"/>
                    </m:oMathParaPr>
                    <m:oMath xmlns:m="http://schemas.openxmlformats.org/officeDocument/2006/math">
                      <m:nary>
                        <m:naryPr>
                          <m:ctrlPr>
                            <a:rPr lang="en-US" sz="1500" i="1">
                              <a:latin typeface="Cambria Math" panose="02040503050406030204" pitchFamily="18" charset="0"/>
                              <a:sym typeface="Wingdings" panose="05000000000000000000" pitchFamily="2" charset="2"/>
                            </a:rPr>
                          </m:ctrlPr>
                        </m:naryPr>
                        <m:sub>
                          <m:r>
                            <m:rPr>
                              <m:brk m:alnAt="23"/>
                            </m:rPr>
                            <a:rPr lang="en-US" sz="1500" i="1">
                              <a:latin typeface="Cambria Math" panose="02040503050406030204" pitchFamily="18" charset="0"/>
                              <a:sym typeface="Wingdings" panose="05000000000000000000" pitchFamily="2" charset="2"/>
                            </a:rPr>
                            <m:t>0</m:t>
                          </m:r>
                        </m:sub>
                        <m:sup>
                          <m:r>
                            <a:rPr lang="en-US" sz="1500" i="1">
                              <a:latin typeface="Cambria Math" panose="02040503050406030204" pitchFamily="18" charset="0"/>
                              <a:sym typeface="Wingdings" panose="05000000000000000000" pitchFamily="2" charset="2"/>
                            </a:rPr>
                            <m:t>𝑡</m:t>
                          </m:r>
                        </m:sup>
                        <m:e>
                          <m:r>
                            <a:rPr lang="en-US" sz="1500" i="1">
                              <a:latin typeface="Cambria Math" panose="02040503050406030204" pitchFamily="18" charset="0"/>
                              <a:sym typeface="Wingdings" panose="05000000000000000000" pitchFamily="2" charset="2"/>
                            </a:rPr>
                            <m:t>𝑑𝑡</m:t>
                          </m:r>
                        </m:e>
                      </m:nary>
                      <m:f>
                        <m:fPr>
                          <m:ctrlPr>
                            <a:rPr lang="en-US" sz="1600" i="1">
                              <a:latin typeface="Cambria Math" panose="02040503050406030204" pitchFamily="18" charset="0"/>
                              <a:sym typeface="Wingdings" panose="05000000000000000000" pitchFamily="2" charset="2"/>
                            </a:rPr>
                          </m:ctrlPr>
                        </m:fPr>
                        <m:num>
                          <m:r>
                            <a:rPr lang="en-US" sz="1600" i="1">
                              <a:latin typeface="Cambria Math" panose="02040503050406030204" pitchFamily="18" charset="0"/>
                              <a:sym typeface="Wingdings" panose="05000000000000000000" pitchFamily="2" charset="2"/>
                            </a:rPr>
                            <m:t>𝑑</m:t>
                          </m:r>
                        </m:num>
                        <m:den>
                          <m:r>
                            <a:rPr lang="en-US" sz="1600" i="1">
                              <a:latin typeface="Cambria Math" panose="02040503050406030204" pitchFamily="18" charset="0"/>
                              <a:sym typeface="Wingdings" panose="05000000000000000000" pitchFamily="2" charset="2"/>
                            </a:rPr>
                            <m:t>𝑑𝑡</m:t>
                          </m:r>
                        </m:den>
                      </m:f>
                      <m:r>
                        <a:rPr lang="en-US" sz="1600" i="1">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𝐵</m:t>
                          </m:r>
                        </m:sub>
                      </m:sSub>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𝑡</m:t>
                          </m:r>
                        </m:e>
                      </m:d>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𝑒</m:t>
                          </m:r>
                        </m:e>
                        <m:sup>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𝐵</m:t>
                              </m:r>
                            </m:sub>
                          </m:sSub>
                          <m:r>
                            <a:rPr lang="en-US" sz="1600" i="1">
                              <a:latin typeface="Cambria Math" panose="02040503050406030204" pitchFamily="18" charset="0"/>
                              <a:sym typeface="Wingdings" panose="05000000000000000000" pitchFamily="2" charset="2"/>
                            </a:rPr>
                            <m:t>𝑡</m:t>
                          </m:r>
                        </m:sup>
                      </m:sSup>
                      <m:r>
                        <a:rPr lang="en-US" sz="1600" i="1">
                          <a:latin typeface="Cambria Math" panose="02040503050406030204" pitchFamily="18" charset="0"/>
                          <a:sym typeface="Wingdings" panose="05000000000000000000" pitchFamily="2" charset="2"/>
                        </a:rPr>
                        <m:t>)=</m:t>
                      </m:r>
                      <m:nary>
                        <m:naryPr>
                          <m:ctrlPr>
                            <a:rPr lang="en-US" sz="1400" i="1">
                              <a:latin typeface="Cambria Math" panose="02040503050406030204" pitchFamily="18" charset="0"/>
                              <a:sym typeface="Wingdings" panose="05000000000000000000" pitchFamily="2" charset="2"/>
                            </a:rPr>
                          </m:ctrlPr>
                        </m:naryPr>
                        <m:sub>
                          <m:r>
                            <m:rPr>
                              <m:brk m:alnAt="23"/>
                            </m:rPr>
                            <a:rPr lang="en-US" sz="1400" i="1">
                              <a:latin typeface="Cambria Math" panose="02040503050406030204" pitchFamily="18" charset="0"/>
                              <a:sym typeface="Wingdings" panose="05000000000000000000" pitchFamily="2" charset="2"/>
                            </a:rPr>
                            <m:t>0</m:t>
                          </m:r>
                        </m:sub>
                        <m:sup>
                          <m:r>
                            <a:rPr lang="en-US" sz="1400" i="1">
                              <a:latin typeface="Cambria Math" panose="02040503050406030204" pitchFamily="18" charset="0"/>
                              <a:sym typeface="Wingdings" panose="05000000000000000000" pitchFamily="2" charset="2"/>
                            </a:rPr>
                            <m:t>𝑡</m:t>
                          </m:r>
                        </m:sup>
                        <m:e>
                          <m:r>
                            <a:rPr lang="en-US" sz="1400" i="1">
                              <a:latin typeface="Cambria Math" panose="02040503050406030204" pitchFamily="18" charset="0"/>
                              <a:sym typeface="Wingdings" panose="05000000000000000000" pitchFamily="2" charset="2"/>
                            </a:rPr>
                            <m:t>𝑑𝑡</m:t>
                          </m:r>
                        </m:e>
                      </m:nary>
                      <m:sSub>
                        <m:sSubPr>
                          <m:ctrlPr>
                            <a:rPr lang="en-US" sz="1200" i="1">
                              <a:latin typeface="Cambria Math" panose="02040503050406030204" pitchFamily="18" charset="0"/>
                              <a:sym typeface="Wingdings" panose="05000000000000000000" pitchFamily="2" charset="2"/>
                            </a:rPr>
                          </m:ctrlPr>
                        </m:sSubPr>
                        <m:e>
                          <m:r>
                            <a:rPr lang="en-US" sz="1200" i="1">
                              <a:latin typeface="Cambria Math" panose="02040503050406030204" pitchFamily="18" charset="0"/>
                              <a:sym typeface="Wingdings" panose="05000000000000000000" pitchFamily="2" charset="2"/>
                            </a:rPr>
                            <m:t>𝜆</m:t>
                          </m:r>
                        </m:e>
                        <m:sub>
                          <m:r>
                            <a:rPr lang="en-US" sz="1200" i="1">
                              <a:latin typeface="Cambria Math" panose="02040503050406030204" pitchFamily="18" charset="0"/>
                              <a:sym typeface="Wingdings" panose="05000000000000000000" pitchFamily="2" charset="2"/>
                            </a:rPr>
                            <m:t>𝐴</m:t>
                          </m:r>
                        </m:sub>
                      </m:sSub>
                      <m:sSub>
                        <m:sSubPr>
                          <m:ctrlPr>
                            <a:rPr lang="en-US" sz="1200" i="1">
                              <a:latin typeface="Cambria Math" panose="02040503050406030204" pitchFamily="18" charset="0"/>
                              <a:sym typeface="Wingdings" panose="05000000000000000000" pitchFamily="2" charset="2"/>
                            </a:rPr>
                          </m:ctrlPr>
                        </m:sSubPr>
                        <m:e>
                          <m:r>
                            <a:rPr lang="en-US" sz="1200" i="1">
                              <a:latin typeface="Cambria Math" panose="02040503050406030204" pitchFamily="18" charset="0"/>
                              <a:sym typeface="Wingdings" panose="05000000000000000000" pitchFamily="2" charset="2"/>
                            </a:rPr>
                            <m:t>𝑁</m:t>
                          </m:r>
                        </m:e>
                        <m:sub>
                          <m:r>
                            <a:rPr lang="en-US" sz="1200" i="1">
                              <a:latin typeface="Cambria Math" panose="02040503050406030204" pitchFamily="18" charset="0"/>
                              <a:sym typeface="Wingdings" panose="05000000000000000000" pitchFamily="2" charset="2"/>
                            </a:rPr>
                            <m:t>𝐴</m:t>
                          </m:r>
                        </m:sub>
                      </m:sSub>
                      <m:d>
                        <m:dPr>
                          <m:ctrlPr>
                            <a:rPr lang="en-US" sz="1200" i="1">
                              <a:latin typeface="Cambria Math" panose="02040503050406030204" pitchFamily="18" charset="0"/>
                              <a:sym typeface="Wingdings" panose="05000000000000000000" pitchFamily="2" charset="2"/>
                            </a:rPr>
                          </m:ctrlPr>
                        </m:dPr>
                        <m:e>
                          <m:r>
                            <a:rPr lang="en-US" sz="1200" i="1">
                              <a:latin typeface="Cambria Math" panose="02040503050406030204" pitchFamily="18" charset="0"/>
                              <a:sym typeface="Wingdings" panose="05000000000000000000" pitchFamily="2" charset="2"/>
                            </a:rPr>
                            <m:t>0</m:t>
                          </m:r>
                        </m:e>
                      </m:d>
                      <m:sSup>
                        <m:sSupPr>
                          <m:ctrlPr>
                            <a:rPr lang="en-US" sz="1400" i="1">
                              <a:latin typeface="Cambria Math" panose="02040503050406030204" pitchFamily="18" charset="0"/>
                              <a:sym typeface="Wingdings" panose="05000000000000000000" pitchFamily="2" charset="2"/>
                            </a:rPr>
                          </m:ctrlPr>
                        </m:sSupPr>
                        <m:e>
                          <m:r>
                            <a:rPr lang="en-US" sz="1400" i="1">
                              <a:latin typeface="Cambria Math" panose="02040503050406030204" pitchFamily="18" charset="0"/>
                              <a:sym typeface="Wingdings" panose="05000000000000000000" pitchFamily="2" charset="2"/>
                            </a:rPr>
                            <m:t>𝑒</m:t>
                          </m:r>
                        </m:e>
                        <m:sup>
                          <m:r>
                            <a:rPr lang="en-US" sz="1400" i="1">
                              <a:latin typeface="Cambria Math" panose="02040503050406030204" pitchFamily="18" charset="0"/>
                              <a:sym typeface="Wingdings" panose="05000000000000000000" pitchFamily="2" charset="2"/>
                            </a:rPr>
                            <m:t>(</m:t>
                          </m:r>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𝜆</m:t>
                              </m:r>
                            </m:e>
                            <m:sub>
                              <m:r>
                                <a:rPr lang="en-US" sz="1400" i="1">
                                  <a:latin typeface="Cambria Math" panose="02040503050406030204" pitchFamily="18" charset="0"/>
                                  <a:sym typeface="Wingdings" panose="05000000000000000000" pitchFamily="2" charset="2"/>
                                </a:rPr>
                                <m:t>𝐵</m:t>
                              </m:r>
                            </m:sub>
                          </m:sSub>
                          <m:r>
                            <a:rPr lang="en-US" sz="1400" i="1">
                              <a:latin typeface="Cambria Math" panose="02040503050406030204" pitchFamily="18" charset="0"/>
                              <a:sym typeface="Wingdings" panose="05000000000000000000" pitchFamily="2" charset="2"/>
                            </a:rPr>
                            <m:t>−</m:t>
                          </m:r>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𝜆</m:t>
                              </m:r>
                            </m:e>
                            <m:sub>
                              <m:r>
                                <a:rPr lang="en-US" sz="1400" i="1">
                                  <a:latin typeface="Cambria Math" panose="02040503050406030204" pitchFamily="18" charset="0"/>
                                  <a:sym typeface="Wingdings" panose="05000000000000000000" pitchFamily="2" charset="2"/>
                                </a:rPr>
                                <m:t>𝐴</m:t>
                              </m:r>
                            </m:sub>
                          </m:sSub>
                          <m:r>
                            <a:rPr lang="en-US" sz="1400" i="1">
                              <a:latin typeface="Cambria Math" panose="02040503050406030204" pitchFamily="18" charset="0"/>
                              <a:sym typeface="Wingdings" panose="05000000000000000000" pitchFamily="2" charset="2"/>
                            </a:rPr>
                            <m:t>)</m:t>
                          </m:r>
                          <m:r>
                            <a:rPr lang="en-US" sz="1400" i="1">
                              <a:latin typeface="Cambria Math" panose="02040503050406030204" pitchFamily="18" charset="0"/>
                              <a:sym typeface="Wingdings" panose="05000000000000000000" pitchFamily="2" charset="2"/>
                            </a:rPr>
                            <m:t>𝑡</m:t>
                          </m:r>
                        </m:sup>
                      </m:sSup>
                    </m:oMath>
                  </m:oMathPara>
                </a14:m>
                <a:endParaRPr lang="en-US" sz="1400" dirty="0">
                  <a:sym typeface="Wingdings" panose="05000000000000000000" pitchFamily="2" charset="2"/>
                </a:endParaRPr>
              </a:p>
              <a:p>
                <a:pPr marL="0" indent="0">
                  <a:lnSpc>
                    <a:spcPct val="90000"/>
                  </a:lnSpc>
                  <a:buNone/>
                </a:pPr>
                <a:endParaRPr lang="en-US" sz="1500" dirty="0">
                  <a:sym typeface="Wingdings" panose="05000000000000000000" pitchFamily="2" charset="2"/>
                </a:endParaRP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706608" y="1015069"/>
                <a:ext cx="10102441" cy="5603846"/>
              </a:xfrm>
              <a:blipFill>
                <a:blip r:embed="rId2"/>
                <a:stretch>
                  <a:fillRect l="-241" r="-543"/>
                </a:stretch>
              </a:blipFill>
            </p:spPr>
            <p:txBody>
              <a:bodyPr/>
              <a:lstStyle/>
              <a:p>
                <a:r>
                  <a:rPr lang="en-US">
                    <a:noFill/>
                  </a:rPr>
                  <a:t> </a:t>
                </a:r>
              </a:p>
            </p:txBody>
          </p:sp>
        </mc:Fallback>
      </mc:AlternateContent>
    </p:spTree>
    <p:extLst>
      <p:ext uri="{BB962C8B-B14F-4D97-AF65-F5344CB8AC3E}">
        <p14:creationId xmlns:p14="http://schemas.microsoft.com/office/powerpoint/2010/main" val="34905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239086"/>
            <a:ext cx="10799589" cy="518718"/>
          </a:xfrm>
        </p:spPr>
        <p:txBody>
          <a:bodyPr>
            <a:normAutofit/>
          </a:bodyPr>
          <a:lstStyle/>
          <a:p>
            <a:r>
              <a:rPr lang="en-US" sz="2800" dirty="0"/>
              <a:t>2-Stage decay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706608" y="1015069"/>
                <a:ext cx="10102441" cy="5603846"/>
              </a:xfrm>
            </p:spPr>
            <p:txBody>
              <a:bodyPr>
                <a:normAutofit/>
              </a:bodyPr>
              <a:lstStyle/>
              <a:p>
                <a:pPr>
                  <a:lnSpc>
                    <a:spcPct val="90000"/>
                  </a:lnSpc>
                </a:pPr>
                <a:r>
                  <a:rPr lang="en-US" sz="1600" dirty="0">
                    <a:sym typeface="Wingdings" panose="05000000000000000000" pitchFamily="2" charset="2"/>
                  </a:rPr>
                  <a:t>Integrating LHS:</a:t>
                </a:r>
                <a14:m>
                  <m:oMath xmlns:m="http://schemas.openxmlformats.org/officeDocument/2006/math">
                    <m:r>
                      <a:rPr lang="en-US" sz="1600" b="0" i="0" smtClean="0">
                        <a:latin typeface="Cambria Math" panose="02040503050406030204" pitchFamily="18" charset="0"/>
                        <a:sym typeface="Wingdings" panose="05000000000000000000" pitchFamily="2" charset="2"/>
                      </a:rPr>
                      <m:t> </m:t>
                    </m:r>
                  </m:oMath>
                </a14:m>
                <a:endParaRPr lang="en-US" sz="1600" b="0" i="0" dirty="0">
                  <a:latin typeface="Cambria Math" panose="02040503050406030204" pitchFamily="18" charset="0"/>
                  <a:sym typeface="Wingdings" panose="05000000000000000000" pitchFamily="2" charset="2"/>
                </a:endParaRPr>
              </a:p>
              <a:p>
                <a:pPr marL="0" indent="0">
                  <a:lnSpc>
                    <a:spcPct val="90000"/>
                  </a:lnSpc>
                  <a:buNone/>
                </a:pPr>
                <a14:m>
                  <m:oMathPara xmlns:m="http://schemas.openxmlformats.org/officeDocument/2006/math">
                    <m:oMathParaPr>
                      <m:jc m:val="centerGroup"/>
                    </m:oMathParaPr>
                    <m:oMath xmlns:m="http://schemas.openxmlformats.org/officeDocument/2006/math">
                      <m:nary>
                        <m:naryPr>
                          <m:ctrlPr>
                            <a:rPr lang="en-US" sz="1600" i="1">
                              <a:latin typeface="Cambria Math" panose="02040503050406030204" pitchFamily="18" charset="0"/>
                              <a:sym typeface="Wingdings" panose="05000000000000000000" pitchFamily="2" charset="2"/>
                            </a:rPr>
                          </m:ctrlPr>
                        </m:naryPr>
                        <m:sub>
                          <m:r>
                            <m:rPr>
                              <m:brk m:alnAt="23"/>
                            </m:rPr>
                            <a:rPr lang="en-US" sz="1600" i="1">
                              <a:latin typeface="Cambria Math" panose="02040503050406030204" pitchFamily="18" charset="0"/>
                              <a:sym typeface="Wingdings" panose="05000000000000000000" pitchFamily="2" charset="2"/>
                            </a:rPr>
                            <m:t>0</m:t>
                          </m:r>
                        </m:sub>
                        <m:sup>
                          <m:r>
                            <a:rPr lang="en-US" sz="1600" i="1">
                              <a:latin typeface="Cambria Math" panose="02040503050406030204" pitchFamily="18" charset="0"/>
                              <a:sym typeface="Wingdings" panose="05000000000000000000" pitchFamily="2" charset="2"/>
                            </a:rPr>
                            <m:t>𝑡</m:t>
                          </m:r>
                        </m:sup>
                        <m:e>
                          <m:r>
                            <a:rPr lang="en-US" sz="1600" i="1">
                              <a:latin typeface="Cambria Math" panose="02040503050406030204" pitchFamily="18" charset="0"/>
                              <a:sym typeface="Wingdings" panose="05000000000000000000" pitchFamily="2" charset="2"/>
                            </a:rPr>
                            <m:t>𝑑𝑡</m:t>
                          </m:r>
                        </m:e>
                      </m:nary>
                      <m:f>
                        <m:fPr>
                          <m:ctrlPr>
                            <a:rPr lang="en-US" sz="1600" i="1">
                              <a:latin typeface="Cambria Math" panose="02040503050406030204" pitchFamily="18" charset="0"/>
                              <a:sym typeface="Wingdings" panose="05000000000000000000" pitchFamily="2" charset="2"/>
                            </a:rPr>
                          </m:ctrlPr>
                        </m:fPr>
                        <m:num>
                          <m:r>
                            <a:rPr lang="en-US" sz="1600" i="1">
                              <a:latin typeface="Cambria Math" panose="02040503050406030204" pitchFamily="18" charset="0"/>
                              <a:sym typeface="Wingdings" panose="05000000000000000000" pitchFamily="2" charset="2"/>
                            </a:rPr>
                            <m:t>𝑑</m:t>
                          </m:r>
                        </m:num>
                        <m:den>
                          <m:r>
                            <a:rPr lang="en-US" sz="1600" i="1">
                              <a:latin typeface="Cambria Math" panose="02040503050406030204" pitchFamily="18" charset="0"/>
                              <a:sym typeface="Wingdings" panose="05000000000000000000" pitchFamily="2" charset="2"/>
                            </a:rPr>
                            <m:t>𝑑𝑡</m:t>
                          </m:r>
                        </m:den>
                      </m:f>
                      <m:d>
                        <m:dPr>
                          <m:ctrlPr>
                            <a:rPr lang="en-US" sz="1600" i="1">
                              <a:latin typeface="Cambria Math" panose="02040503050406030204" pitchFamily="18" charset="0"/>
                              <a:sym typeface="Wingdings" panose="05000000000000000000" pitchFamily="2" charset="2"/>
                            </a:rPr>
                          </m:ctrlPr>
                        </m:dPr>
                        <m:e>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𝐵</m:t>
                              </m:r>
                            </m:sub>
                          </m:sSub>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𝑡</m:t>
                              </m:r>
                            </m:e>
                          </m:d>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𝑒</m:t>
                              </m:r>
                            </m:e>
                            <m:sup>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𝐵</m:t>
                                  </m:r>
                                </m:sub>
                              </m:sSub>
                              <m:r>
                                <a:rPr lang="en-US" sz="1600" i="1">
                                  <a:latin typeface="Cambria Math" panose="02040503050406030204" pitchFamily="18" charset="0"/>
                                  <a:sym typeface="Wingdings" panose="05000000000000000000" pitchFamily="2" charset="2"/>
                                </a:rPr>
                                <m:t>𝑡</m:t>
                              </m:r>
                            </m:sup>
                          </m:sSup>
                        </m:e>
                      </m:d>
                      <m:r>
                        <a:rPr lang="en-US" sz="1600" i="1">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𝐵</m:t>
                          </m:r>
                        </m:sub>
                      </m:sSub>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𝑡</m:t>
                          </m:r>
                        </m:e>
                      </m:d>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𝑒</m:t>
                          </m:r>
                        </m:e>
                        <m:sup>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𝐵</m:t>
                              </m:r>
                            </m:sub>
                          </m:sSub>
                          <m:r>
                            <a:rPr lang="en-US" sz="1600" i="1">
                              <a:latin typeface="Cambria Math" panose="02040503050406030204" pitchFamily="18" charset="0"/>
                              <a:sym typeface="Wingdings" panose="05000000000000000000" pitchFamily="2" charset="2"/>
                            </a:rPr>
                            <m:t>𝑡</m:t>
                          </m:r>
                        </m:sup>
                      </m:sSup>
                      <m:r>
                        <a:rPr lang="en-US" sz="1600" b="0" i="1" smtClean="0">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𝐵</m:t>
                          </m:r>
                        </m:sub>
                      </m:sSub>
                      <m:d>
                        <m:dPr>
                          <m:ctrlPr>
                            <a:rPr lang="en-US" sz="1600" i="1">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0</m:t>
                          </m:r>
                        </m:e>
                      </m:d>
                    </m:oMath>
                  </m:oMathPara>
                </a14:m>
                <a:endParaRPr lang="en-US" sz="1600" dirty="0">
                  <a:sym typeface="Wingdings" panose="05000000000000000000" pitchFamily="2" charset="2"/>
                </a:endParaRPr>
              </a:p>
              <a:p>
                <a:pPr>
                  <a:lnSpc>
                    <a:spcPct val="90000"/>
                  </a:lnSpc>
                </a:pPr>
                <a:r>
                  <a:rPr lang="en-US" sz="1600" dirty="0">
                    <a:sym typeface="Wingdings" panose="05000000000000000000" pitchFamily="2" charset="2"/>
                  </a:rPr>
                  <a:t>Integrating RHS:</a:t>
                </a:r>
              </a:p>
              <a:p>
                <a:pPr marL="0" indent="0" algn="ctr">
                  <a:lnSpc>
                    <a:spcPct val="90000"/>
                  </a:lnSpc>
                  <a:buNone/>
                </a:pPr>
                <a:r>
                  <a:rPr lang="en-US" sz="1600" dirty="0">
                    <a:sym typeface="Wingdings" panose="05000000000000000000" pitchFamily="2" charset="2"/>
                  </a:rPr>
                  <a:t> </a:t>
                </a:r>
                <a14:m>
                  <m:oMath xmlns:m="http://schemas.openxmlformats.org/officeDocument/2006/math">
                    <m:nary>
                      <m:naryPr>
                        <m:ctrlPr>
                          <a:rPr lang="en-US" sz="1600" i="1">
                            <a:latin typeface="Cambria Math" panose="02040503050406030204" pitchFamily="18" charset="0"/>
                            <a:sym typeface="Wingdings" panose="05000000000000000000" pitchFamily="2" charset="2"/>
                          </a:rPr>
                        </m:ctrlPr>
                      </m:naryPr>
                      <m:sub>
                        <m:r>
                          <m:rPr>
                            <m:brk m:alnAt="23"/>
                          </m:rPr>
                          <a:rPr lang="en-US" sz="1600" i="1">
                            <a:latin typeface="Cambria Math" panose="02040503050406030204" pitchFamily="18" charset="0"/>
                            <a:sym typeface="Wingdings" panose="05000000000000000000" pitchFamily="2" charset="2"/>
                          </a:rPr>
                          <m:t>0</m:t>
                        </m:r>
                      </m:sub>
                      <m:sup>
                        <m:r>
                          <a:rPr lang="en-US" sz="1600" i="1">
                            <a:latin typeface="Cambria Math" panose="02040503050406030204" pitchFamily="18" charset="0"/>
                            <a:sym typeface="Wingdings" panose="05000000000000000000" pitchFamily="2" charset="2"/>
                          </a:rPr>
                          <m:t>𝑡</m:t>
                        </m:r>
                      </m:sup>
                      <m:e>
                        <m:r>
                          <a:rPr lang="en-US" sz="1600" i="1">
                            <a:latin typeface="Cambria Math" panose="02040503050406030204" pitchFamily="18" charset="0"/>
                            <a:sym typeface="Wingdings" panose="05000000000000000000" pitchFamily="2" charset="2"/>
                          </a:rPr>
                          <m:t>𝑑𝑡</m:t>
                        </m:r>
                      </m:e>
                    </m:nary>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𝐴</m:t>
                        </m:r>
                      </m:sub>
                    </m:sSub>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𝐴</m:t>
                        </m:r>
                      </m:sub>
                    </m:sSub>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0</m:t>
                        </m:r>
                      </m:e>
                    </m:d>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𝑒</m:t>
                        </m:r>
                      </m:e>
                      <m:sup>
                        <m:r>
                          <a:rPr lang="en-US" sz="1600" i="1">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𝐵</m:t>
                            </m:r>
                          </m:sub>
                        </m:sSub>
                        <m:r>
                          <a:rPr lang="en-US" sz="1600" i="1">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𝐴</m:t>
                            </m:r>
                          </m:sub>
                        </m:sSub>
                        <m:r>
                          <a:rPr lang="en-US" sz="1600" i="1">
                            <a:latin typeface="Cambria Math" panose="02040503050406030204" pitchFamily="18" charset="0"/>
                            <a:sym typeface="Wingdings" panose="05000000000000000000" pitchFamily="2" charset="2"/>
                          </a:rPr>
                          <m:t>)</m:t>
                        </m:r>
                        <m:r>
                          <a:rPr lang="en-US" sz="1600" i="1">
                            <a:latin typeface="Cambria Math" panose="02040503050406030204" pitchFamily="18" charset="0"/>
                            <a:sym typeface="Wingdings" panose="05000000000000000000" pitchFamily="2" charset="2"/>
                          </a:rPr>
                          <m:t>𝑡</m:t>
                        </m:r>
                      </m:sup>
                    </m:sSup>
                    <m:r>
                      <a:rPr lang="en-US" sz="1600" b="0" i="1" smtClean="0">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𝐴</m:t>
                        </m:r>
                      </m:sub>
                    </m:sSub>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𝐴</m:t>
                        </m:r>
                      </m:sub>
                    </m:sSub>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0</m:t>
                        </m:r>
                      </m:e>
                    </m:d>
                    <m:nary>
                      <m:naryPr>
                        <m:ctrlPr>
                          <a:rPr lang="en-US" sz="1600" i="1">
                            <a:latin typeface="Cambria Math" panose="02040503050406030204" pitchFamily="18" charset="0"/>
                            <a:sym typeface="Wingdings" panose="05000000000000000000" pitchFamily="2" charset="2"/>
                          </a:rPr>
                        </m:ctrlPr>
                      </m:naryPr>
                      <m:sub>
                        <m:r>
                          <m:rPr>
                            <m:brk m:alnAt="23"/>
                          </m:rPr>
                          <a:rPr lang="en-US" sz="1600" i="1">
                            <a:latin typeface="Cambria Math" panose="02040503050406030204" pitchFamily="18" charset="0"/>
                            <a:sym typeface="Wingdings" panose="05000000000000000000" pitchFamily="2" charset="2"/>
                          </a:rPr>
                          <m:t>0</m:t>
                        </m:r>
                      </m:sub>
                      <m:sup>
                        <m:r>
                          <a:rPr lang="en-US" sz="1600" i="1">
                            <a:latin typeface="Cambria Math" panose="02040503050406030204" pitchFamily="18" charset="0"/>
                            <a:sym typeface="Wingdings" panose="05000000000000000000" pitchFamily="2" charset="2"/>
                          </a:rPr>
                          <m:t>𝑡</m:t>
                        </m:r>
                      </m:sup>
                      <m:e>
                        <m:r>
                          <a:rPr lang="en-US" sz="1600" i="1">
                            <a:latin typeface="Cambria Math" panose="02040503050406030204" pitchFamily="18" charset="0"/>
                            <a:sym typeface="Wingdings" panose="05000000000000000000" pitchFamily="2" charset="2"/>
                          </a:rPr>
                          <m:t>𝑑𝑡</m:t>
                        </m:r>
                      </m:e>
                    </m:nary>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𝑒</m:t>
                        </m:r>
                      </m:e>
                      <m:sup>
                        <m:r>
                          <a:rPr lang="en-US" sz="1600" i="1">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𝐵</m:t>
                            </m:r>
                          </m:sub>
                        </m:sSub>
                        <m:r>
                          <a:rPr lang="en-US" sz="1600" i="1">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𝐴</m:t>
                            </m:r>
                          </m:sub>
                        </m:sSub>
                        <m:r>
                          <a:rPr lang="en-US" sz="1600" i="1">
                            <a:latin typeface="Cambria Math" panose="02040503050406030204" pitchFamily="18" charset="0"/>
                            <a:sym typeface="Wingdings" panose="05000000000000000000" pitchFamily="2" charset="2"/>
                          </a:rPr>
                          <m:t>)</m:t>
                        </m:r>
                        <m:r>
                          <a:rPr lang="en-US" sz="1600" i="1">
                            <a:latin typeface="Cambria Math" panose="02040503050406030204" pitchFamily="18" charset="0"/>
                            <a:sym typeface="Wingdings" panose="05000000000000000000" pitchFamily="2" charset="2"/>
                          </a:rPr>
                          <m:t>𝑡</m:t>
                        </m:r>
                      </m:sup>
                    </m:sSup>
                    <m:r>
                      <a:rPr lang="en-US" sz="1600" i="1">
                        <a:latin typeface="Cambria Math" panose="02040503050406030204" pitchFamily="18" charset="0"/>
                        <a:sym typeface="Wingdings" panose="05000000000000000000" pitchFamily="2" charset="2"/>
                      </a:rPr>
                      <m:t>=</m:t>
                    </m:r>
                    <m:f>
                      <m:fPr>
                        <m:ctrlPr>
                          <a:rPr lang="en-US" sz="1600" i="1" smtClean="0">
                            <a:latin typeface="Cambria Math" panose="02040503050406030204" pitchFamily="18" charset="0"/>
                            <a:sym typeface="Wingdings" panose="05000000000000000000" pitchFamily="2" charset="2"/>
                          </a:rPr>
                        </m:ctrlPr>
                      </m:fPr>
                      <m:num>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𝐴</m:t>
                            </m:r>
                          </m:sub>
                        </m:sSub>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𝐴</m:t>
                            </m:r>
                          </m:sub>
                        </m:sSub>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0</m:t>
                            </m:r>
                          </m:e>
                        </m:d>
                      </m:num>
                      <m:den>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𝐵</m:t>
                            </m:r>
                          </m:sub>
                        </m:sSub>
                        <m:r>
                          <a:rPr lang="en-US" sz="1600" i="1">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𝐴</m:t>
                            </m:r>
                          </m:sub>
                        </m:sSub>
                      </m:den>
                    </m:f>
                    <m:d>
                      <m:dPr>
                        <m:ctrlPr>
                          <a:rPr lang="en-US" sz="1600" b="0" i="1" smtClean="0">
                            <a:latin typeface="Cambria Math" panose="02040503050406030204" pitchFamily="18" charset="0"/>
                            <a:sym typeface="Wingdings" panose="05000000000000000000" pitchFamily="2" charset="2"/>
                          </a:rPr>
                        </m:ctrlPr>
                      </m:dPr>
                      <m:e>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𝑒</m:t>
                            </m:r>
                          </m:e>
                          <m:sup>
                            <m:d>
                              <m:dPr>
                                <m:ctrlPr>
                                  <a:rPr lang="en-US" sz="1600" i="1">
                                    <a:latin typeface="Cambria Math" panose="02040503050406030204" pitchFamily="18" charset="0"/>
                                    <a:sym typeface="Wingdings" panose="05000000000000000000" pitchFamily="2" charset="2"/>
                                  </a:rPr>
                                </m:ctrlPr>
                              </m:dPr>
                              <m:e>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𝐵</m:t>
                                    </m:r>
                                  </m:sub>
                                </m:sSub>
                                <m:r>
                                  <a:rPr lang="en-US" sz="1600" i="1">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𝐴</m:t>
                                    </m:r>
                                  </m:sub>
                                </m:sSub>
                              </m:e>
                            </m:d>
                            <m:r>
                              <a:rPr lang="en-US" sz="1600" i="1">
                                <a:latin typeface="Cambria Math" panose="02040503050406030204" pitchFamily="18" charset="0"/>
                                <a:sym typeface="Wingdings" panose="05000000000000000000" pitchFamily="2" charset="2"/>
                              </a:rPr>
                              <m:t>𝑡</m:t>
                            </m:r>
                          </m:sup>
                        </m:sSup>
                        <m:r>
                          <a:rPr lang="en-US" sz="1600" b="0" i="1" smtClean="0">
                            <a:latin typeface="Cambria Math" panose="02040503050406030204" pitchFamily="18" charset="0"/>
                            <a:sym typeface="Wingdings" panose="05000000000000000000" pitchFamily="2" charset="2"/>
                          </a:rPr>
                          <m:t>−</m:t>
                        </m:r>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𝑒</m:t>
                            </m:r>
                          </m:e>
                          <m:sup>
                            <m:d>
                              <m:dPr>
                                <m:ctrlPr>
                                  <a:rPr lang="en-US" sz="1600" i="1">
                                    <a:latin typeface="Cambria Math" panose="02040503050406030204" pitchFamily="18" charset="0"/>
                                    <a:sym typeface="Wingdings" panose="05000000000000000000" pitchFamily="2" charset="2"/>
                                  </a:rPr>
                                </m:ctrlPr>
                              </m:dPr>
                              <m:e>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𝐵</m:t>
                                    </m:r>
                                  </m:sub>
                                </m:sSub>
                                <m:r>
                                  <a:rPr lang="en-US" sz="1600" i="1">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𝐴</m:t>
                                    </m:r>
                                  </m:sub>
                                </m:sSub>
                              </m:e>
                            </m:d>
                            <m:r>
                              <a:rPr lang="en-US" sz="1600" b="0" i="1" smtClean="0">
                                <a:latin typeface="Cambria Math" panose="02040503050406030204" pitchFamily="18" charset="0"/>
                                <a:sym typeface="Wingdings" panose="05000000000000000000" pitchFamily="2" charset="2"/>
                              </a:rPr>
                              <m:t>0</m:t>
                            </m:r>
                          </m:sup>
                        </m:sSup>
                      </m:e>
                    </m:d>
                    <m:r>
                      <a:rPr lang="en-US" sz="1600" b="0" i="1" smtClean="0">
                        <a:latin typeface="Cambria Math" panose="02040503050406030204" pitchFamily="18" charset="0"/>
                        <a:sym typeface="Wingdings" panose="05000000000000000000" pitchFamily="2" charset="2"/>
                      </a:rPr>
                      <m:t>=</m:t>
                    </m:r>
                    <m:f>
                      <m:fPr>
                        <m:ctrlPr>
                          <a:rPr lang="en-US" sz="1600" i="1">
                            <a:latin typeface="Cambria Math" panose="02040503050406030204" pitchFamily="18" charset="0"/>
                            <a:sym typeface="Wingdings" panose="05000000000000000000" pitchFamily="2" charset="2"/>
                          </a:rPr>
                        </m:ctrlPr>
                      </m:fPr>
                      <m:num>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𝐴</m:t>
                            </m:r>
                          </m:sub>
                        </m:sSub>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𝐴</m:t>
                            </m:r>
                          </m:sub>
                        </m:sSub>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0</m:t>
                            </m:r>
                          </m:e>
                        </m:d>
                      </m:num>
                      <m:den>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𝐵</m:t>
                            </m:r>
                          </m:sub>
                        </m:sSub>
                        <m:r>
                          <a:rPr lang="en-US" sz="1600" i="1">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𝐴</m:t>
                            </m:r>
                          </m:sub>
                        </m:sSub>
                      </m:den>
                    </m:f>
                    <m:d>
                      <m:dPr>
                        <m:ctrlPr>
                          <a:rPr lang="en-US" sz="1600" i="1">
                            <a:latin typeface="Cambria Math" panose="02040503050406030204" pitchFamily="18" charset="0"/>
                            <a:sym typeface="Wingdings" panose="05000000000000000000" pitchFamily="2" charset="2"/>
                          </a:rPr>
                        </m:ctrlPr>
                      </m:dPr>
                      <m:e>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𝑒</m:t>
                            </m:r>
                          </m:e>
                          <m:sup>
                            <m:d>
                              <m:dPr>
                                <m:ctrlPr>
                                  <a:rPr lang="en-US" sz="1600" i="1">
                                    <a:latin typeface="Cambria Math" panose="02040503050406030204" pitchFamily="18" charset="0"/>
                                    <a:sym typeface="Wingdings" panose="05000000000000000000" pitchFamily="2" charset="2"/>
                                  </a:rPr>
                                </m:ctrlPr>
                              </m:dPr>
                              <m:e>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𝐵</m:t>
                                    </m:r>
                                  </m:sub>
                                </m:sSub>
                                <m:r>
                                  <a:rPr lang="en-US" sz="1600" i="1">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𝐴</m:t>
                                    </m:r>
                                  </m:sub>
                                </m:sSub>
                              </m:e>
                            </m:d>
                            <m:r>
                              <a:rPr lang="en-US" sz="1600" i="1">
                                <a:latin typeface="Cambria Math" panose="02040503050406030204" pitchFamily="18" charset="0"/>
                                <a:sym typeface="Wingdings" panose="05000000000000000000" pitchFamily="2" charset="2"/>
                              </a:rPr>
                              <m:t>𝑡</m:t>
                            </m:r>
                          </m:sup>
                        </m:sSup>
                        <m:r>
                          <a:rPr lang="en-US" sz="1600" i="1">
                            <a:latin typeface="Cambria Math" panose="02040503050406030204" pitchFamily="18" charset="0"/>
                            <a:sym typeface="Wingdings" panose="05000000000000000000" pitchFamily="2" charset="2"/>
                          </a:rPr>
                          <m:t>−</m:t>
                        </m:r>
                        <m:r>
                          <a:rPr lang="en-US" sz="1600" b="0" i="1" smtClean="0">
                            <a:latin typeface="Cambria Math" panose="02040503050406030204" pitchFamily="18" charset="0"/>
                            <a:sym typeface="Wingdings" panose="05000000000000000000" pitchFamily="2" charset="2"/>
                          </a:rPr>
                          <m:t>1</m:t>
                        </m:r>
                      </m:e>
                    </m:d>
                  </m:oMath>
                </a14:m>
                <a:endParaRPr lang="en-US" sz="1600" dirty="0">
                  <a:sym typeface="Wingdings" panose="05000000000000000000" pitchFamily="2" charset="2"/>
                </a:endParaRPr>
              </a:p>
              <a:p>
                <a:pPr marL="0" indent="0">
                  <a:lnSpc>
                    <a:spcPct val="90000"/>
                  </a:lnSpc>
                  <a:buNone/>
                </a:pPr>
                <a:endParaRPr lang="en-US" sz="1500" dirty="0">
                  <a:sym typeface="Wingdings" panose="05000000000000000000" pitchFamily="2" charset="2"/>
                </a:endParaRPr>
              </a:p>
              <a:p>
                <a:pPr>
                  <a:lnSpc>
                    <a:spcPct val="90000"/>
                  </a:lnSpc>
                </a:pPr>
                <a:r>
                  <a:rPr lang="en-US" sz="1500" dirty="0">
                    <a:sym typeface="Wingdings" panose="05000000000000000000" pitchFamily="2" charset="2"/>
                  </a:rPr>
                  <a:t>Assuming there the population of B is 0 initially and equating LHS and RHS, we have: </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𝑁</m:t>
                          </m:r>
                        </m:e>
                        <m:sub>
                          <m:r>
                            <a:rPr lang="en-US" sz="1400" i="1">
                              <a:latin typeface="Cambria Math" panose="02040503050406030204" pitchFamily="18" charset="0"/>
                              <a:sym typeface="Wingdings" panose="05000000000000000000" pitchFamily="2" charset="2"/>
                            </a:rPr>
                            <m:t>𝐵</m:t>
                          </m:r>
                        </m:sub>
                      </m:sSub>
                      <m:d>
                        <m:dPr>
                          <m:ctrlPr>
                            <a:rPr lang="en-US" sz="1400" i="1">
                              <a:latin typeface="Cambria Math" panose="02040503050406030204" pitchFamily="18" charset="0"/>
                              <a:sym typeface="Wingdings" panose="05000000000000000000" pitchFamily="2" charset="2"/>
                            </a:rPr>
                          </m:ctrlPr>
                        </m:dPr>
                        <m:e>
                          <m:r>
                            <a:rPr lang="en-US" sz="1400" i="1">
                              <a:latin typeface="Cambria Math" panose="02040503050406030204" pitchFamily="18" charset="0"/>
                              <a:sym typeface="Wingdings" panose="05000000000000000000" pitchFamily="2" charset="2"/>
                            </a:rPr>
                            <m:t>𝑡</m:t>
                          </m:r>
                        </m:e>
                      </m:d>
                      <m:sSup>
                        <m:sSupPr>
                          <m:ctrlPr>
                            <a:rPr lang="en-US" sz="1400" i="1">
                              <a:latin typeface="Cambria Math" panose="02040503050406030204" pitchFamily="18" charset="0"/>
                              <a:sym typeface="Wingdings" panose="05000000000000000000" pitchFamily="2" charset="2"/>
                            </a:rPr>
                          </m:ctrlPr>
                        </m:sSupPr>
                        <m:e>
                          <m:r>
                            <a:rPr lang="en-US" sz="1400" i="1">
                              <a:latin typeface="Cambria Math" panose="02040503050406030204" pitchFamily="18" charset="0"/>
                              <a:sym typeface="Wingdings" panose="05000000000000000000" pitchFamily="2" charset="2"/>
                            </a:rPr>
                            <m:t>𝑒</m:t>
                          </m:r>
                        </m:e>
                        <m:sup>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𝜆</m:t>
                              </m:r>
                            </m:e>
                            <m:sub>
                              <m:r>
                                <a:rPr lang="en-US" sz="1400" i="1">
                                  <a:latin typeface="Cambria Math" panose="02040503050406030204" pitchFamily="18" charset="0"/>
                                  <a:sym typeface="Wingdings" panose="05000000000000000000" pitchFamily="2" charset="2"/>
                                </a:rPr>
                                <m:t>𝐵</m:t>
                              </m:r>
                            </m:sub>
                          </m:sSub>
                          <m:r>
                            <a:rPr lang="en-US" sz="1400" i="1">
                              <a:latin typeface="Cambria Math" panose="02040503050406030204" pitchFamily="18" charset="0"/>
                              <a:sym typeface="Wingdings" panose="05000000000000000000" pitchFamily="2" charset="2"/>
                            </a:rPr>
                            <m:t>𝑡</m:t>
                          </m:r>
                        </m:sup>
                      </m:sSup>
                      <m:r>
                        <a:rPr lang="en-US" sz="1400" b="0" i="1" smtClean="0">
                          <a:latin typeface="Cambria Math" panose="02040503050406030204" pitchFamily="18" charset="0"/>
                          <a:sym typeface="Wingdings" panose="05000000000000000000" pitchFamily="2" charset="2"/>
                        </a:rPr>
                        <m:t>=</m:t>
                      </m:r>
                      <m:f>
                        <m:fPr>
                          <m:ctrlPr>
                            <a:rPr lang="en-US" sz="1400" i="1">
                              <a:latin typeface="Cambria Math" panose="02040503050406030204" pitchFamily="18" charset="0"/>
                              <a:sym typeface="Wingdings" panose="05000000000000000000" pitchFamily="2" charset="2"/>
                            </a:rPr>
                          </m:ctrlPr>
                        </m:fPr>
                        <m:num>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𝜆</m:t>
                              </m:r>
                            </m:e>
                            <m:sub>
                              <m:r>
                                <a:rPr lang="en-US" sz="1400" i="1">
                                  <a:latin typeface="Cambria Math" panose="02040503050406030204" pitchFamily="18" charset="0"/>
                                  <a:sym typeface="Wingdings" panose="05000000000000000000" pitchFamily="2" charset="2"/>
                                </a:rPr>
                                <m:t>𝐴</m:t>
                              </m:r>
                            </m:sub>
                          </m:sSub>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𝑁</m:t>
                              </m:r>
                            </m:e>
                            <m:sub>
                              <m:r>
                                <a:rPr lang="en-US" sz="1400" i="1">
                                  <a:latin typeface="Cambria Math" panose="02040503050406030204" pitchFamily="18" charset="0"/>
                                  <a:sym typeface="Wingdings" panose="05000000000000000000" pitchFamily="2" charset="2"/>
                                </a:rPr>
                                <m:t>𝐴</m:t>
                              </m:r>
                            </m:sub>
                          </m:sSub>
                          <m:d>
                            <m:dPr>
                              <m:ctrlPr>
                                <a:rPr lang="en-US" sz="1400" i="1">
                                  <a:latin typeface="Cambria Math" panose="02040503050406030204" pitchFamily="18" charset="0"/>
                                  <a:sym typeface="Wingdings" panose="05000000000000000000" pitchFamily="2" charset="2"/>
                                </a:rPr>
                              </m:ctrlPr>
                            </m:dPr>
                            <m:e>
                              <m:r>
                                <a:rPr lang="en-US" sz="1400" i="1">
                                  <a:latin typeface="Cambria Math" panose="02040503050406030204" pitchFamily="18" charset="0"/>
                                  <a:sym typeface="Wingdings" panose="05000000000000000000" pitchFamily="2" charset="2"/>
                                </a:rPr>
                                <m:t>0</m:t>
                              </m:r>
                            </m:e>
                          </m:d>
                        </m:num>
                        <m:den>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𝜆</m:t>
                              </m:r>
                            </m:e>
                            <m:sub>
                              <m:r>
                                <a:rPr lang="en-US" sz="1400" i="1">
                                  <a:latin typeface="Cambria Math" panose="02040503050406030204" pitchFamily="18" charset="0"/>
                                  <a:sym typeface="Wingdings" panose="05000000000000000000" pitchFamily="2" charset="2"/>
                                </a:rPr>
                                <m:t>𝐵</m:t>
                              </m:r>
                            </m:sub>
                          </m:sSub>
                          <m:r>
                            <a:rPr lang="en-US" sz="1400" i="1">
                              <a:latin typeface="Cambria Math" panose="02040503050406030204" pitchFamily="18" charset="0"/>
                              <a:sym typeface="Wingdings" panose="05000000000000000000" pitchFamily="2" charset="2"/>
                            </a:rPr>
                            <m:t>−</m:t>
                          </m:r>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𝜆</m:t>
                              </m:r>
                            </m:e>
                            <m:sub>
                              <m:r>
                                <a:rPr lang="en-US" sz="1400" i="1">
                                  <a:latin typeface="Cambria Math" panose="02040503050406030204" pitchFamily="18" charset="0"/>
                                  <a:sym typeface="Wingdings" panose="05000000000000000000" pitchFamily="2" charset="2"/>
                                </a:rPr>
                                <m:t>𝐴</m:t>
                              </m:r>
                            </m:sub>
                          </m:sSub>
                        </m:den>
                      </m:f>
                      <m:d>
                        <m:dPr>
                          <m:ctrlPr>
                            <a:rPr lang="en-US" sz="1400" i="1">
                              <a:latin typeface="Cambria Math" panose="02040503050406030204" pitchFamily="18" charset="0"/>
                              <a:sym typeface="Wingdings" panose="05000000000000000000" pitchFamily="2" charset="2"/>
                            </a:rPr>
                          </m:ctrlPr>
                        </m:dPr>
                        <m:e>
                          <m:sSup>
                            <m:sSupPr>
                              <m:ctrlPr>
                                <a:rPr lang="en-US" sz="1400" i="1">
                                  <a:latin typeface="Cambria Math" panose="02040503050406030204" pitchFamily="18" charset="0"/>
                                  <a:sym typeface="Wingdings" panose="05000000000000000000" pitchFamily="2" charset="2"/>
                                </a:rPr>
                              </m:ctrlPr>
                            </m:sSupPr>
                            <m:e>
                              <m:r>
                                <a:rPr lang="en-US" sz="1400" i="1">
                                  <a:latin typeface="Cambria Math" panose="02040503050406030204" pitchFamily="18" charset="0"/>
                                  <a:sym typeface="Wingdings" panose="05000000000000000000" pitchFamily="2" charset="2"/>
                                </a:rPr>
                                <m:t>𝑒</m:t>
                              </m:r>
                            </m:e>
                            <m:sup>
                              <m:d>
                                <m:dPr>
                                  <m:ctrlPr>
                                    <a:rPr lang="en-US" sz="1400" i="1">
                                      <a:latin typeface="Cambria Math" panose="02040503050406030204" pitchFamily="18" charset="0"/>
                                      <a:sym typeface="Wingdings" panose="05000000000000000000" pitchFamily="2" charset="2"/>
                                    </a:rPr>
                                  </m:ctrlPr>
                                </m:dPr>
                                <m:e>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𝜆</m:t>
                                      </m:r>
                                    </m:e>
                                    <m:sub>
                                      <m:r>
                                        <a:rPr lang="en-US" sz="1400" i="1">
                                          <a:latin typeface="Cambria Math" panose="02040503050406030204" pitchFamily="18" charset="0"/>
                                          <a:sym typeface="Wingdings" panose="05000000000000000000" pitchFamily="2" charset="2"/>
                                        </a:rPr>
                                        <m:t>𝐵</m:t>
                                      </m:r>
                                    </m:sub>
                                  </m:sSub>
                                  <m:r>
                                    <a:rPr lang="en-US" sz="1400" i="1">
                                      <a:latin typeface="Cambria Math" panose="02040503050406030204" pitchFamily="18" charset="0"/>
                                      <a:sym typeface="Wingdings" panose="05000000000000000000" pitchFamily="2" charset="2"/>
                                    </a:rPr>
                                    <m:t>−</m:t>
                                  </m:r>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𝜆</m:t>
                                      </m:r>
                                    </m:e>
                                    <m:sub>
                                      <m:r>
                                        <a:rPr lang="en-US" sz="1400" i="1">
                                          <a:latin typeface="Cambria Math" panose="02040503050406030204" pitchFamily="18" charset="0"/>
                                          <a:sym typeface="Wingdings" panose="05000000000000000000" pitchFamily="2" charset="2"/>
                                        </a:rPr>
                                        <m:t>𝐴</m:t>
                                      </m:r>
                                    </m:sub>
                                  </m:sSub>
                                </m:e>
                              </m:d>
                              <m:r>
                                <a:rPr lang="en-US" sz="1400" i="1">
                                  <a:latin typeface="Cambria Math" panose="02040503050406030204" pitchFamily="18" charset="0"/>
                                  <a:sym typeface="Wingdings" panose="05000000000000000000" pitchFamily="2" charset="2"/>
                                </a:rPr>
                                <m:t>𝑡</m:t>
                              </m:r>
                            </m:sup>
                          </m:sSup>
                          <m:r>
                            <a:rPr lang="en-US" sz="1400" i="1">
                              <a:latin typeface="Cambria Math" panose="02040503050406030204" pitchFamily="18" charset="0"/>
                              <a:sym typeface="Wingdings" panose="05000000000000000000" pitchFamily="2" charset="2"/>
                            </a:rPr>
                            <m:t>−1</m:t>
                          </m:r>
                        </m:e>
                      </m:d>
                    </m:oMath>
                  </m:oMathPara>
                </a14:m>
                <a:endParaRPr lang="en-US" sz="1500" dirty="0">
                  <a:sym typeface="Wingdings" panose="05000000000000000000" pitchFamily="2" charset="2"/>
                </a:endParaRPr>
              </a:p>
              <a:p>
                <a:pPr>
                  <a:lnSpc>
                    <a:spcPct val="90000"/>
                  </a:lnSpc>
                </a:pPr>
                <a:r>
                  <a:rPr lang="en-US" sz="1500" dirty="0">
                    <a:sym typeface="Wingdings" panose="05000000000000000000" pitchFamily="2" charset="2"/>
                  </a:rPr>
                  <a:t>Upon simplification, we get:</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𝐵</m:t>
                          </m:r>
                        </m:sub>
                      </m:sSub>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𝑡</m:t>
                          </m:r>
                        </m:e>
                      </m:d>
                      <m:r>
                        <a:rPr lang="en-US" sz="1600" i="1">
                          <a:latin typeface="Cambria Math" panose="02040503050406030204" pitchFamily="18" charset="0"/>
                          <a:sym typeface="Wingdings" panose="05000000000000000000" pitchFamily="2" charset="2"/>
                        </a:rPr>
                        <m:t>=</m:t>
                      </m:r>
                      <m:f>
                        <m:fPr>
                          <m:ctrlPr>
                            <a:rPr lang="en-US" sz="1600" i="1">
                              <a:latin typeface="Cambria Math" panose="02040503050406030204" pitchFamily="18" charset="0"/>
                              <a:sym typeface="Wingdings" panose="05000000000000000000" pitchFamily="2" charset="2"/>
                            </a:rPr>
                          </m:ctrlPr>
                        </m:fPr>
                        <m:num>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𝐴</m:t>
                              </m:r>
                            </m:sub>
                          </m:sSub>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𝐴</m:t>
                              </m:r>
                            </m:sub>
                          </m:sSub>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0</m:t>
                              </m:r>
                            </m:e>
                          </m:d>
                        </m:num>
                        <m:den>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𝐵</m:t>
                              </m:r>
                            </m:sub>
                          </m:sSub>
                          <m:r>
                            <a:rPr lang="en-US" sz="1600" i="1">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𝐴</m:t>
                              </m:r>
                            </m:sub>
                          </m:sSub>
                        </m:den>
                      </m:f>
                      <m:d>
                        <m:dPr>
                          <m:ctrlPr>
                            <a:rPr lang="en-US" sz="1600" i="1">
                              <a:latin typeface="Cambria Math" panose="02040503050406030204" pitchFamily="18" charset="0"/>
                              <a:sym typeface="Wingdings" panose="05000000000000000000" pitchFamily="2" charset="2"/>
                            </a:rPr>
                          </m:ctrlPr>
                        </m:dPr>
                        <m:e>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𝑒</m:t>
                              </m:r>
                            </m:e>
                            <m:sup>
                              <m:sSub>
                                <m:sSubPr>
                                  <m:ctrlPr>
                                    <a:rPr lang="en-US" sz="1600" i="1">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m:t>
                                  </m:r>
                                  <m:r>
                                    <a:rPr lang="en-US" sz="1600" i="1">
                                      <a:latin typeface="Cambria Math" panose="02040503050406030204" pitchFamily="18" charset="0"/>
                                      <a:sym typeface="Wingdings" panose="05000000000000000000" pitchFamily="2" charset="2"/>
                                    </a:rPr>
                                    <m:t>𝜆</m:t>
                                  </m:r>
                                </m:e>
                                <m:sub>
                                  <m:r>
                                    <a:rPr lang="en-US" sz="1600" b="0" i="1" smtClean="0">
                                      <a:latin typeface="Cambria Math" panose="02040503050406030204" pitchFamily="18" charset="0"/>
                                      <a:sym typeface="Wingdings" panose="05000000000000000000" pitchFamily="2" charset="2"/>
                                    </a:rPr>
                                    <m:t>𝐴</m:t>
                                  </m:r>
                                </m:sub>
                              </m:sSub>
                              <m:r>
                                <a:rPr lang="en-US" sz="1600" i="1">
                                  <a:latin typeface="Cambria Math" panose="02040503050406030204" pitchFamily="18" charset="0"/>
                                  <a:sym typeface="Wingdings" panose="05000000000000000000" pitchFamily="2" charset="2"/>
                                </a:rPr>
                                <m:t>𝑡</m:t>
                              </m:r>
                            </m:sup>
                          </m:sSup>
                          <m:r>
                            <a:rPr lang="en-US" sz="1600" i="1">
                              <a:latin typeface="Cambria Math" panose="02040503050406030204" pitchFamily="18" charset="0"/>
                              <a:sym typeface="Wingdings" panose="05000000000000000000" pitchFamily="2" charset="2"/>
                            </a:rPr>
                            <m:t>−</m:t>
                          </m:r>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𝑒</m:t>
                              </m:r>
                            </m:e>
                            <m:sup>
                              <m:sSub>
                                <m:sSubPr>
                                  <m:ctrlPr>
                                    <a:rPr lang="en-US" sz="1600" i="1">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m:t>
                                  </m:r>
                                  <m:r>
                                    <a:rPr lang="en-US" sz="1600" i="1">
                                      <a:latin typeface="Cambria Math" panose="02040503050406030204" pitchFamily="18" charset="0"/>
                                      <a:sym typeface="Wingdings" panose="05000000000000000000" pitchFamily="2" charset="2"/>
                                    </a:rPr>
                                    <m:t>𝜆</m:t>
                                  </m:r>
                                </m:e>
                                <m:sub>
                                  <m:r>
                                    <a:rPr lang="en-US" sz="1600" i="1">
                                      <a:latin typeface="Cambria Math" panose="02040503050406030204" pitchFamily="18" charset="0"/>
                                      <a:sym typeface="Wingdings" panose="05000000000000000000" pitchFamily="2" charset="2"/>
                                    </a:rPr>
                                    <m:t>𝐵</m:t>
                                  </m:r>
                                </m:sub>
                              </m:sSub>
                              <m:r>
                                <a:rPr lang="en-US" sz="1600" i="1">
                                  <a:latin typeface="Cambria Math" panose="02040503050406030204" pitchFamily="18" charset="0"/>
                                  <a:sym typeface="Wingdings" panose="05000000000000000000" pitchFamily="2" charset="2"/>
                                </a:rPr>
                                <m:t>𝑡</m:t>
                              </m:r>
                            </m:sup>
                          </m:sSup>
                        </m:e>
                      </m:d>
                    </m:oMath>
                  </m:oMathPara>
                </a14:m>
                <a:endParaRPr lang="en-US" sz="1500" dirty="0">
                  <a:sym typeface="Wingdings" panose="05000000000000000000" pitchFamily="2" charset="2"/>
                </a:endParaRP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706608" y="1015069"/>
                <a:ext cx="10102441" cy="5603846"/>
              </a:xfrm>
              <a:blipFill>
                <a:blip r:embed="rId2"/>
                <a:stretch>
                  <a:fillRect l="-543"/>
                </a:stretch>
              </a:blipFill>
            </p:spPr>
            <p:txBody>
              <a:bodyPr/>
              <a:lstStyle/>
              <a:p>
                <a:r>
                  <a:rPr lang="en-US">
                    <a:noFill/>
                  </a:rPr>
                  <a:t> </a:t>
                </a:r>
              </a:p>
            </p:txBody>
          </p:sp>
        </mc:Fallback>
      </mc:AlternateContent>
    </p:spTree>
    <p:extLst>
      <p:ext uri="{BB962C8B-B14F-4D97-AF65-F5344CB8AC3E}">
        <p14:creationId xmlns:p14="http://schemas.microsoft.com/office/powerpoint/2010/main" val="320949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52AD56BD-990B-44EE-8F91-257C432E4C6A}"/>
              </a:ext>
            </a:extLst>
          </p:cNvPr>
          <p:cNvPicPr>
            <a:picLocks noChangeAspect="1"/>
          </p:cNvPicPr>
          <p:nvPr/>
        </p:nvPicPr>
        <p:blipFill>
          <a:blip r:embed="rId2"/>
          <a:stretch>
            <a:fillRect/>
          </a:stretch>
        </p:blipFill>
        <p:spPr>
          <a:xfrm>
            <a:off x="6165908" y="796413"/>
            <a:ext cx="5738070"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802178" y="167780"/>
            <a:ext cx="3979205" cy="910790"/>
          </a:xfrm>
        </p:spPr>
        <p:txBody>
          <a:bodyPr>
            <a:normAutofit fontScale="90000"/>
          </a:bodyPr>
          <a:lstStyle/>
          <a:p>
            <a:r>
              <a:rPr lang="en-US" dirty="0"/>
              <a:t>2-Stage decay simple cases...</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802178" y="2099548"/>
                <a:ext cx="5086894" cy="4590672"/>
              </a:xfrm>
            </p:spPr>
            <p:txBody>
              <a:bodyPr>
                <a:normAutofit/>
              </a:bodyPr>
              <a:lstStyle/>
              <a:p>
                <a:r>
                  <a:rPr lang="en-US" dirty="0"/>
                  <a:t>Lets look at time dependent activities for A and B</a:t>
                </a:r>
              </a:p>
              <a:p>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i="1">
                            <a:latin typeface="Cambria Math" panose="02040503050406030204" pitchFamily="18" charset="0"/>
                            <a:sym typeface="Wingdings" panose="05000000000000000000" pitchFamily="2" charset="2"/>
                          </a:rPr>
                          <m:t>𝐵</m:t>
                        </m:r>
                      </m:sub>
                    </m:sSub>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𝑡</m:t>
                        </m:r>
                      </m:e>
                    </m:d>
                    <m:r>
                      <a:rPr lang="en-US" i="1">
                        <a:latin typeface="Cambria Math" panose="02040503050406030204" pitchFamily="18" charset="0"/>
                        <a:sym typeface="Wingdings" panose="05000000000000000000" pitchFamily="2" charset="2"/>
                      </a:rPr>
                      <m:t>=</m:t>
                    </m:r>
                    <m:f>
                      <m:fPr>
                        <m:ctrlPr>
                          <a:rPr lang="en-US" i="1">
                            <a:latin typeface="Cambria Math" panose="02040503050406030204" pitchFamily="18" charset="0"/>
                            <a:sym typeface="Wingdings" panose="05000000000000000000" pitchFamily="2" charset="2"/>
                          </a:rPr>
                        </m:ctrlPr>
                      </m:fPr>
                      <m:num>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𝜆</m:t>
                            </m:r>
                          </m:e>
                          <m:sub>
                            <m:r>
                              <a:rPr lang="en-US" i="1">
                                <a:latin typeface="Cambria Math" panose="02040503050406030204" pitchFamily="18" charset="0"/>
                                <a:sym typeface="Wingdings" panose="05000000000000000000" pitchFamily="2" charset="2"/>
                              </a:rPr>
                              <m:t>𝐴</m:t>
                            </m:r>
                          </m:sub>
                        </m:sSub>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i="1">
                                <a:latin typeface="Cambria Math" panose="02040503050406030204" pitchFamily="18" charset="0"/>
                                <a:sym typeface="Wingdings" panose="05000000000000000000" pitchFamily="2" charset="2"/>
                              </a:rPr>
                              <m:t>𝐴</m:t>
                            </m:r>
                          </m:sub>
                        </m:sSub>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0</m:t>
                            </m:r>
                          </m:e>
                        </m:d>
                      </m:num>
                      <m:den>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𝜆</m:t>
                            </m:r>
                          </m:e>
                          <m:sub>
                            <m:r>
                              <a:rPr lang="en-US" i="1">
                                <a:latin typeface="Cambria Math" panose="02040503050406030204" pitchFamily="18" charset="0"/>
                                <a:sym typeface="Wingdings" panose="05000000000000000000" pitchFamily="2" charset="2"/>
                              </a:rPr>
                              <m:t>𝐵</m:t>
                            </m:r>
                          </m:sub>
                        </m:sSub>
                        <m:r>
                          <a:rPr lang="en-US" i="1">
                            <a:latin typeface="Cambria Math" panose="02040503050406030204" pitchFamily="18" charset="0"/>
                            <a:sym typeface="Wingdings" panose="05000000000000000000" pitchFamily="2" charset="2"/>
                          </a:rPr>
                          <m:t>−</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𝜆</m:t>
                            </m:r>
                          </m:e>
                          <m:sub>
                            <m:r>
                              <a:rPr lang="en-US" i="1">
                                <a:latin typeface="Cambria Math" panose="02040503050406030204" pitchFamily="18" charset="0"/>
                                <a:sym typeface="Wingdings" panose="05000000000000000000" pitchFamily="2" charset="2"/>
                              </a:rPr>
                              <m:t>𝐴</m:t>
                            </m:r>
                          </m:sub>
                        </m:sSub>
                      </m:den>
                    </m:f>
                    <m:d>
                      <m:dPr>
                        <m:ctrlPr>
                          <a:rPr lang="en-US" i="1">
                            <a:latin typeface="Cambria Math" panose="02040503050406030204" pitchFamily="18" charset="0"/>
                            <a:sym typeface="Wingdings" panose="05000000000000000000" pitchFamily="2" charset="2"/>
                          </a:rPr>
                        </m:ctrlPr>
                      </m:dPr>
                      <m:e>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𝑒</m:t>
                            </m:r>
                          </m:e>
                          <m:sup>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𝜆</m:t>
                                </m:r>
                              </m:e>
                              <m:sub>
                                <m:r>
                                  <a:rPr lang="en-US" i="1">
                                    <a:latin typeface="Cambria Math" panose="02040503050406030204" pitchFamily="18" charset="0"/>
                                    <a:sym typeface="Wingdings" panose="05000000000000000000" pitchFamily="2" charset="2"/>
                                  </a:rPr>
                                  <m:t>𝐴</m:t>
                                </m:r>
                              </m:sub>
                            </m:sSub>
                            <m:r>
                              <a:rPr lang="en-US" i="1">
                                <a:latin typeface="Cambria Math" panose="02040503050406030204" pitchFamily="18" charset="0"/>
                                <a:sym typeface="Wingdings" panose="05000000000000000000" pitchFamily="2" charset="2"/>
                              </a:rPr>
                              <m:t>𝑡</m:t>
                            </m:r>
                          </m:sup>
                        </m:sSup>
                        <m:r>
                          <a:rPr lang="en-US" i="1">
                            <a:latin typeface="Cambria Math" panose="02040503050406030204" pitchFamily="18" charset="0"/>
                            <a:sym typeface="Wingdings" panose="05000000000000000000" pitchFamily="2" charset="2"/>
                          </a:rPr>
                          <m:t>−</m:t>
                        </m:r>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𝑒</m:t>
                            </m:r>
                          </m:e>
                          <m:sup>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𝜆</m:t>
                                </m:r>
                              </m:e>
                              <m:sub>
                                <m:r>
                                  <a:rPr lang="en-US" i="1">
                                    <a:latin typeface="Cambria Math" panose="02040503050406030204" pitchFamily="18" charset="0"/>
                                    <a:sym typeface="Wingdings" panose="05000000000000000000" pitchFamily="2" charset="2"/>
                                  </a:rPr>
                                  <m:t>𝐵</m:t>
                                </m:r>
                              </m:sub>
                            </m:sSub>
                            <m:r>
                              <a:rPr lang="en-US" i="1">
                                <a:latin typeface="Cambria Math" panose="02040503050406030204" pitchFamily="18" charset="0"/>
                                <a:sym typeface="Wingdings" panose="05000000000000000000" pitchFamily="2" charset="2"/>
                              </a:rPr>
                              <m:t>𝑡</m:t>
                            </m:r>
                          </m:sup>
                        </m:sSup>
                      </m:e>
                    </m:d>
                  </m:oMath>
                </a14:m>
                <a:r>
                  <a:rPr lang="en-US" dirty="0"/>
                  <a:t> </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𝐴</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𝐴</m:t>
                        </m:r>
                      </m:sub>
                    </m:sSub>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𝐵</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b="0" i="1" smtClean="0">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𝐵</m:t>
                        </m:r>
                      </m:sub>
                    </m:sSub>
                    <m:d>
                      <m:dPr>
                        <m:ctrlPr>
                          <a:rPr lang="en-US" i="1">
                            <a:latin typeface="Cambria Math" panose="02040503050406030204" pitchFamily="18" charset="0"/>
                          </a:rPr>
                        </m:ctrlPr>
                      </m:dPr>
                      <m:e>
                        <m:r>
                          <a:rPr lang="en-US" i="1">
                            <a:latin typeface="Cambria Math" panose="02040503050406030204" pitchFamily="18" charset="0"/>
                          </a:rPr>
                          <m:t>𝑡</m:t>
                        </m:r>
                      </m:e>
                    </m:d>
                  </m:oMath>
                </a14:m>
                <a:endParaRPr lang="en-US" dirty="0"/>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𝐵</m:t>
                        </m:r>
                      </m:sub>
                    </m:sSub>
                  </m:oMath>
                </a14:m>
                <a:r>
                  <a:rPr lang="en-US" dirty="0"/>
                  <a:t>:  Half-life of A is much longer than B’s. B decays much faster than A. Then, after a few half-lives,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𝐴</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𝐴</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𝐵</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𝐵</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oMath>
                </a14:m>
                <a:r>
                  <a:rPr lang="en-US" dirty="0"/>
                  <a:t>.how? The fraction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𝐵</m:t>
                        </m:r>
                      </m:sub>
                    </m:sSub>
                  </m:oMath>
                </a14:m>
                <a:r>
                  <a:rPr lang="en-US" dirty="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𝜆</m:t>
                            </m:r>
                          </m:e>
                          <m:sub>
                            <m:r>
                              <a:rPr lang="en-US" b="0" i="1" smtClean="0">
                                <a:latin typeface="Cambria Math" panose="02040503050406030204" pitchFamily="18" charset="0"/>
                              </a:rPr>
                              <m:t>𝐵</m:t>
                            </m:r>
                          </m:sub>
                        </m:sSub>
                        <m:r>
                          <a:rPr lang="en-US" b="0" i="1" smtClean="0">
                            <a:latin typeface="Cambria Math" panose="02040503050406030204" pitchFamily="18" charset="0"/>
                          </a:rPr>
                          <m:t>𝑡</m:t>
                        </m:r>
                      </m:sup>
                    </m:sSup>
                    <m:r>
                      <a:rPr lang="en-US" b="0" i="1" smtClean="0">
                        <a:latin typeface="Cambria Math" panose="02040503050406030204" pitchFamily="18" charset="0"/>
                      </a:rPr>
                      <m:t>~0</m:t>
                    </m:r>
                  </m:oMath>
                </a14:m>
                <a:r>
                  <a:rPr lang="en-US" dirty="0"/>
                  <a:t>. This is called secular equilibrium. </a:t>
                </a:r>
              </a:p>
              <a:p>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𝐴</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𝐵</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𝐵</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𝐴</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𝐵</m:t>
                            </m:r>
                          </m:sub>
                        </m:sSub>
                        <m:r>
                          <a:rPr lang="en-US" b="0" i="1" smtClean="0">
                            <a:latin typeface="Cambria Math" panose="02040503050406030204" pitchFamily="18" charset="0"/>
                          </a:rPr>
                          <m:t>𝑡</m:t>
                        </m:r>
                      </m:sup>
                    </m:sSup>
                  </m:oMath>
                </a14:m>
                <a:r>
                  <a:rPr lang="en-US" dirty="0"/>
                  <a:t>…this is called religious equilibrium! No </a:t>
                </a:r>
                <a:r>
                  <a:rPr lang="en-US" dirty="0" err="1"/>
                  <a:t>jk</a:t>
                </a:r>
                <a:r>
                  <a:rPr lang="en-US" dirty="0"/>
                  <a:t>. </a:t>
                </a:r>
              </a:p>
              <a:p>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𝐴</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𝐵</m:t>
                        </m:r>
                      </m:sub>
                    </m:sSub>
                  </m:oMath>
                </a14:m>
                <a:r>
                  <a:rPr lang="en-US" dirty="0"/>
                  <a:t>, neither of the above simplifications apply.</a:t>
                </a:r>
              </a:p>
              <a:p>
                <a:endParaRPr lang="en-US" dirty="0"/>
              </a:p>
              <a:p>
                <a:endParaRPr lang="en-US" dirty="0"/>
              </a:p>
              <a:p>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802178" y="2099548"/>
                <a:ext cx="5086894" cy="4590672"/>
              </a:xfrm>
              <a:blipFill>
                <a:blip r:embed="rId3"/>
                <a:stretch>
                  <a:fillRect l="-839" t="-9695" r="-959"/>
                </a:stretch>
              </a:blipFill>
            </p:spPr>
            <p:txBody>
              <a:bodyPr/>
              <a:lstStyle/>
              <a:p>
                <a:r>
                  <a:rPr lang="en-US">
                    <a:noFill/>
                  </a:rPr>
                  <a:t> </a:t>
                </a:r>
              </a:p>
            </p:txBody>
          </p:sp>
        </mc:Fallback>
      </mc:AlternateContent>
    </p:spTree>
    <p:extLst>
      <p:ext uri="{BB962C8B-B14F-4D97-AF65-F5344CB8AC3E}">
        <p14:creationId xmlns:p14="http://schemas.microsoft.com/office/powerpoint/2010/main" val="2582521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jason bateman identity thief">
            <a:extLst>
              <a:ext uri="{FF2B5EF4-FFF2-40B4-BE49-F238E27FC236}">
                <a16:creationId xmlns:a16="http://schemas.microsoft.com/office/drawing/2014/main" id="{C6FC8F0D-38A8-466C-961B-0B3E06140F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3255" y="905070"/>
            <a:ext cx="3227611" cy="4816222"/>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802178" y="143271"/>
            <a:ext cx="6886246" cy="500541"/>
          </a:xfrm>
        </p:spPr>
        <p:txBody>
          <a:bodyPr>
            <a:normAutofit fontScale="90000"/>
          </a:bodyPr>
          <a:lstStyle/>
          <a:p>
            <a:r>
              <a:rPr lang="en-US" dirty="0"/>
              <a:t>Bateman equation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802178" y="1405611"/>
                <a:ext cx="7763324" cy="5309118"/>
              </a:xfrm>
            </p:spPr>
            <p:txBody>
              <a:bodyPr>
                <a:normAutofit fontScale="77500" lnSpcReduction="20000"/>
              </a:bodyPr>
              <a:lstStyle/>
              <a:p>
                <a:r>
                  <a:rPr lang="en-US" dirty="0">
                    <a:sym typeface="Wingdings" panose="05000000000000000000" pitchFamily="2" charset="2"/>
                  </a:rPr>
                  <a:t>In the previous slides we saw isotope populations evolves in a 2-stage decay chain. </a:t>
                </a:r>
              </a:p>
              <a:p>
                <a:r>
                  <a:rPr lang="en-US" dirty="0">
                    <a:sym typeface="Wingdings" panose="05000000000000000000" pitchFamily="2" charset="2"/>
                  </a:rPr>
                  <a:t>In most practical reactor situations, the decay chains are much longer. </a:t>
                </a:r>
              </a:p>
              <a:p>
                <a:r>
                  <a:rPr lang="en-US" dirty="0">
                    <a:sym typeface="Wingdings" panose="05000000000000000000" pitchFamily="2" charset="2"/>
                  </a:rPr>
                  <a:t>In order to quantify time-behavior of nuclide populations, Jason Bateman did not derive Bateman equation….Harry Bateman did. He was Jason Bateman’s grandfather…not really. </a:t>
                </a:r>
              </a:p>
              <a:p>
                <a:r>
                  <a:rPr lang="en-US" dirty="0">
                    <a:sym typeface="Wingdings" panose="05000000000000000000" pitchFamily="2" charset="2"/>
                  </a:rPr>
                  <a:t>Bateman equation is essentially a generalization of the equation we had for 2-stage decay.</a:t>
                </a:r>
              </a:p>
              <a:p>
                <a:r>
                  <a:rPr lang="en-US" dirty="0">
                    <a:sym typeface="Wingdings" panose="05000000000000000000" pitchFamily="2" charset="2"/>
                  </a:rPr>
                  <a:t>Consider the following decay chain: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sym typeface="Wingdings" panose="05000000000000000000" pitchFamily="2" charset="2"/>
                        </a:rPr>
                        <m:t>𝐴</m:t>
                      </m:r>
                      <m:groupChr>
                        <m:groupChrPr>
                          <m:chr m:val="→"/>
                          <m:vertJc m:val="bot"/>
                          <m:ctrlPr>
                            <a:rPr lang="en-US" i="1">
                              <a:latin typeface="Cambria Math" panose="02040503050406030204" pitchFamily="18" charset="0"/>
                              <a:sym typeface="Wingdings" panose="05000000000000000000" pitchFamily="2" charset="2"/>
                            </a:rPr>
                          </m:ctrlPr>
                        </m:groupChrPr>
                        <m:e>
                          <m:sSub>
                            <m:sSubPr>
                              <m:ctrlPr>
                                <a:rPr lang="en-US" b="0" i="1" smtClean="0">
                                  <a:latin typeface="Cambria Math" panose="02040503050406030204" pitchFamily="18" charset="0"/>
                                  <a:sym typeface="Wingdings" panose="05000000000000000000" pitchFamily="2" charset="2"/>
                                </a:rPr>
                              </m:ctrlPr>
                            </m:sSubPr>
                            <m:e>
                              <m:r>
                                <m:rPr>
                                  <m:brk m:alnAt="2"/>
                                </m:rPr>
                                <a:rPr lang="en-US" b="0" i="1" smtClean="0">
                                  <a:latin typeface="Cambria Math" panose="02040503050406030204" pitchFamily="18" charset="0"/>
                                  <a:sym typeface="Wingdings" panose="05000000000000000000" pitchFamily="2" charset="2"/>
                                </a:rPr>
                                <m:t>𝑝</m:t>
                              </m:r>
                            </m:e>
                            <m:sub>
                              <m:r>
                                <m:rPr>
                                  <m:brk m:alnAt="2"/>
                                </m:rPr>
                                <a:rPr lang="en-US" b="0" i="1" smtClean="0">
                                  <a:latin typeface="Cambria Math" panose="02040503050406030204" pitchFamily="18" charset="0"/>
                                  <a:sym typeface="Wingdings" panose="05000000000000000000" pitchFamily="2" charset="2"/>
                                </a:rPr>
                                <m:t>𝑎</m:t>
                              </m:r>
                            </m:sub>
                          </m:sSub>
                        </m:e>
                      </m:groupChr>
                      <m:r>
                        <a:rPr lang="en-US" i="1">
                          <a:latin typeface="Cambria Math" panose="02040503050406030204" pitchFamily="18" charset="0"/>
                          <a:sym typeface="Wingdings" panose="05000000000000000000" pitchFamily="2" charset="2"/>
                        </a:rPr>
                        <m:t>𝐵</m:t>
                      </m:r>
                      <m:r>
                        <a:rPr lang="en-US" i="1">
                          <a:latin typeface="Cambria Math" panose="02040503050406030204" pitchFamily="18" charset="0"/>
                          <a:sym typeface="Wingdings" panose="05000000000000000000" pitchFamily="2" charset="2"/>
                        </a:rPr>
                        <m:t> </m:t>
                      </m:r>
                      <m:groupChr>
                        <m:groupChrPr>
                          <m:chr m:val="→"/>
                          <m:vertJc m:val="bot"/>
                          <m:ctrlPr>
                            <a:rPr lang="en-US" i="1">
                              <a:latin typeface="Cambria Math" panose="02040503050406030204" pitchFamily="18" charset="0"/>
                              <a:sym typeface="Wingdings" panose="05000000000000000000" pitchFamily="2" charset="2"/>
                            </a:rPr>
                          </m:ctrlPr>
                        </m:groupChrPr>
                        <m:e>
                          <m:sSub>
                            <m:sSubPr>
                              <m:ctrlPr>
                                <a:rPr lang="en-US" b="0" i="1" smtClean="0">
                                  <a:latin typeface="Cambria Math" panose="02040503050406030204" pitchFamily="18" charset="0"/>
                                  <a:sym typeface="Wingdings" panose="05000000000000000000" pitchFamily="2" charset="2"/>
                                </a:rPr>
                              </m:ctrlPr>
                            </m:sSubPr>
                            <m:e>
                              <m:r>
                                <m:rPr>
                                  <m:brk m:alnAt="2"/>
                                </m:rPr>
                                <a:rPr lang="en-US" b="0" i="1" smtClean="0">
                                  <a:latin typeface="Cambria Math" panose="02040503050406030204" pitchFamily="18" charset="0"/>
                                  <a:sym typeface="Wingdings" panose="05000000000000000000" pitchFamily="2" charset="2"/>
                                </a:rPr>
                                <m:t>𝑝</m:t>
                              </m:r>
                            </m:e>
                            <m:sub>
                              <m:r>
                                <m:rPr>
                                  <m:brk m:alnAt="2"/>
                                </m:rPr>
                                <a:rPr lang="en-US" b="0" i="1" smtClean="0">
                                  <a:latin typeface="Cambria Math" panose="02040503050406030204" pitchFamily="18" charset="0"/>
                                  <a:sym typeface="Wingdings" panose="05000000000000000000" pitchFamily="2" charset="2"/>
                                </a:rPr>
                                <m:t>𝑏</m:t>
                              </m:r>
                            </m:sub>
                          </m:sSub>
                        </m:e>
                      </m:groupChr>
                      <m:r>
                        <a:rPr lang="en-US" b="0" i="1" smtClean="0">
                          <a:latin typeface="Cambria Math" panose="02040503050406030204" pitchFamily="18" charset="0"/>
                          <a:sym typeface="Wingdings" panose="05000000000000000000" pitchFamily="2" charset="2"/>
                        </a:rPr>
                        <m:t>𝐶</m:t>
                      </m:r>
                      <m:groupChr>
                        <m:groupChrPr>
                          <m:chr m:val="→"/>
                          <m:vertJc m:val="bot"/>
                          <m:ctrlPr>
                            <a:rPr lang="en-US" i="1">
                              <a:latin typeface="Cambria Math" panose="02040503050406030204" pitchFamily="18" charset="0"/>
                              <a:sym typeface="Wingdings" panose="05000000000000000000" pitchFamily="2" charset="2"/>
                            </a:rPr>
                          </m:ctrlPr>
                        </m:groupChrPr>
                        <m:e>
                          <m:sSub>
                            <m:sSubPr>
                              <m:ctrlPr>
                                <a:rPr lang="en-US" b="0" i="1" smtClean="0">
                                  <a:latin typeface="Cambria Math" panose="02040503050406030204" pitchFamily="18" charset="0"/>
                                  <a:sym typeface="Wingdings" panose="05000000000000000000" pitchFamily="2" charset="2"/>
                                </a:rPr>
                              </m:ctrlPr>
                            </m:sSubPr>
                            <m:e>
                              <m:r>
                                <m:rPr>
                                  <m:brk m:alnAt="2"/>
                                </m:rPr>
                                <a:rPr lang="en-US" b="0" i="1" smtClean="0">
                                  <a:latin typeface="Cambria Math" panose="02040503050406030204" pitchFamily="18" charset="0"/>
                                  <a:sym typeface="Wingdings" panose="05000000000000000000" pitchFamily="2" charset="2"/>
                                </a:rPr>
                                <m:t>𝑝</m:t>
                              </m:r>
                            </m:e>
                            <m:sub>
                              <m:r>
                                <m:rPr>
                                  <m:brk m:alnAt="2"/>
                                </m:rPr>
                                <a:rPr lang="en-US" b="0" i="1" smtClean="0">
                                  <a:latin typeface="Cambria Math" panose="02040503050406030204" pitchFamily="18" charset="0"/>
                                  <a:sym typeface="Wingdings" panose="05000000000000000000" pitchFamily="2" charset="2"/>
                                </a:rPr>
                                <m:t>𝑐</m:t>
                              </m:r>
                            </m:sub>
                          </m:sSub>
                        </m:e>
                      </m:groupChr>
                      <m:r>
                        <a:rPr lang="en-US" b="0" i="1" smtClean="0">
                          <a:latin typeface="Cambria Math" panose="02040503050406030204" pitchFamily="18" charset="0"/>
                          <a:sym typeface="Wingdings" panose="05000000000000000000" pitchFamily="2" charset="2"/>
                        </a:rPr>
                        <m:t>…</m:t>
                      </m:r>
                      <m:groupChr>
                        <m:groupChrPr>
                          <m:chr m:val="→"/>
                          <m:vertJc m:val="bot"/>
                          <m:ctrlPr>
                            <a:rPr lang="en-US" i="1">
                              <a:latin typeface="Cambria Math" panose="02040503050406030204" pitchFamily="18" charset="0"/>
                              <a:sym typeface="Wingdings" panose="05000000000000000000" pitchFamily="2" charset="2"/>
                            </a:rPr>
                          </m:ctrlPr>
                        </m:groupChrPr>
                        <m:e>
                          <m:sSub>
                            <m:sSubPr>
                              <m:ctrlPr>
                                <a:rPr lang="en-US" b="0" i="1" smtClean="0">
                                  <a:latin typeface="Cambria Math" panose="02040503050406030204" pitchFamily="18" charset="0"/>
                                  <a:sym typeface="Wingdings" panose="05000000000000000000" pitchFamily="2" charset="2"/>
                                </a:rPr>
                              </m:ctrlPr>
                            </m:sSubPr>
                            <m:e>
                              <m:r>
                                <m:rPr>
                                  <m:brk m:alnAt="2"/>
                                </m:rPr>
                                <a:rPr lang="en-US" b="0" i="1" smtClean="0">
                                  <a:latin typeface="Cambria Math" panose="02040503050406030204" pitchFamily="18" charset="0"/>
                                  <a:sym typeface="Wingdings" panose="05000000000000000000" pitchFamily="2" charset="2"/>
                                </a:rPr>
                                <m:t>𝑝</m:t>
                              </m:r>
                            </m:e>
                            <m:sub>
                              <m:r>
                                <m:rPr>
                                  <m:brk m:alnAt="2"/>
                                </m:rPr>
                                <a:rPr lang="en-US" b="0" i="1" smtClean="0">
                                  <a:latin typeface="Cambria Math" panose="02040503050406030204" pitchFamily="18" charset="0"/>
                                  <a:sym typeface="Wingdings" panose="05000000000000000000" pitchFamily="2" charset="2"/>
                                </a:rPr>
                                <m:t>𝑖</m:t>
                              </m:r>
                            </m:sub>
                          </m:sSub>
                        </m:e>
                      </m:groupChr>
                      <m:r>
                        <a:rPr lang="en-US" b="0" i="1" smtClean="0">
                          <a:latin typeface="Cambria Math" panose="02040503050406030204" pitchFamily="18" charset="0"/>
                          <a:sym typeface="Wingdings" panose="05000000000000000000" pitchFamily="2" charset="2"/>
                        </a:rPr>
                        <m:t>𝐼</m:t>
                      </m:r>
                      <m:r>
                        <a:rPr lang="en-US" b="0" i="1" smtClean="0">
                          <a:latin typeface="Cambria Math" panose="02040503050406030204" pitchFamily="18" charset="0"/>
                          <a:sym typeface="Wingdings" panose="05000000000000000000" pitchFamily="2" charset="2"/>
                        </a:rPr>
                        <m:t>→…</m:t>
                      </m:r>
                      <m:groupChr>
                        <m:groupChrPr>
                          <m:chr m:val="→"/>
                          <m:vertJc m:val="bot"/>
                          <m:ctrlPr>
                            <a:rPr lang="en-US" i="1">
                              <a:latin typeface="Cambria Math" panose="02040503050406030204" pitchFamily="18" charset="0"/>
                              <a:sym typeface="Wingdings" panose="05000000000000000000" pitchFamily="2" charset="2"/>
                            </a:rPr>
                          </m:ctrlPr>
                        </m:groupChrPr>
                        <m:e>
                          <m:sSub>
                            <m:sSubPr>
                              <m:ctrlPr>
                                <a:rPr lang="en-US" b="0" i="1" smtClean="0">
                                  <a:latin typeface="Cambria Math" panose="02040503050406030204" pitchFamily="18" charset="0"/>
                                  <a:sym typeface="Wingdings" panose="05000000000000000000" pitchFamily="2" charset="2"/>
                                </a:rPr>
                              </m:ctrlPr>
                            </m:sSubPr>
                            <m:e>
                              <m:r>
                                <m:rPr>
                                  <m:brk m:alnAt="2"/>
                                </m:rPr>
                                <a:rPr lang="en-US" b="0" i="1" smtClean="0">
                                  <a:latin typeface="Cambria Math" panose="02040503050406030204" pitchFamily="18" charset="0"/>
                                  <a:sym typeface="Wingdings" panose="05000000000000000000" pitchFamily="2" charset="2"/>
                                </a:rPr>
                                <m:t>𝑝</m:t>
                              </m:r>
                            </m:e>
                            <m:sub>
                              <m:r>
                                <m:rPr>
                                  <m:brk m:alnAt="2"/>
                                </m:rPr>
                                <a:rPr lang="en-US" i="1">
                                  <a:latin typeface="Cambria Math" panose="02040503050406030204" pitchFamily="18" charset="0"/>
                                  <a:sym typeface="Wingdings" panose="05000000000000000000" pitchFamily="2" charset="2"/>
                                </a:rPr>
                                <m:t>𝑘</m:t>
                              </m:r>
                              <m:r>
                                <a:rPr lang="en-US" i="1">
                                  <a:latin typeface="Cambria Math" panose="02040503050406030204" pitchFamily="18" charset="0"/>
                                  <a:sym typeface="Wingdings" panose="05000000000000000000" pitchFamily="2" charset="2"/>
                                </a:rPr>
                                <m:t>−1</m:t>
                              </m:r>
                            </m:sub>
                          </m:sSub>
                        </m:e>
                      </m:groupChr>
                      <m:r>
                        <a:rPr lang="en-US" b="0" i="1" smtClean="0">
                          <a:latin typeface="Cambria Math" panose="02040503050406030204" pitchFamily="18" charset="0"/>
                          <a:sym typeface="Wingdings" panose="05000000000000000000" pitchFamily="2" charset="2"/>
                        </a:rPr>
                        <m:t>𝐾</m:t>
                      </m:r>
                    </m:oMath>
                  </m:oMathPara>
                </a14:m>
                <a:endParaRPr lang="en-US" dirty="0">
                  <a:sym typeface="Wingdings" panose="05000000000000000000" pitchFamily="2" charset="2"/>
                </a:endParaRPr>
              </a:p>
              <a:p>
                <a:pPr marL="0" indent="0">
                  <a:buNone/>
                </a:pPr>
                <a:r>
                  <a:rPr lang="en-US" dirty="0">
                    <a:sym typeface="Wingdings" panose="05000000000000000000" pitchFamily="2" charset="2"/>
                  </a:rPr>
                  <a:t>Then, the decay constants will be according to the notation above and sources will come from parent nuclei. In that case the 2-stage equation will be generalized to:</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sym typeface="Wingdings" panose="05000000000000000000" pitchFamily="2" charset="2"/>
                            </a:rPr>
                          </m:ctrlPr>
                        </m:fPr>
                        <m:num>
                          <m:r>
                            <a:rPr lang="en-US" i="1">
                              <a:latin typeface="Cambria Math" panose="02040503050406030204" pitchFamily="18" charset="0"/>
                              <a:sym typeface="Wingdings" panose="05000000000000000000" pitchFamily="2" charset="2"/>
                            </a:rPr>
                            <m:t>𝑑</m:t>
                          </m:r>
                        </m:num>
                        <m:den>
                          <m:r>
                            <a:rPr lang="en-US" i="1">
                              <a:latin typeface="Cambria Math" panose="02040503050406030204" pitchFamily="18" charset="0"/>
                              <a:sym typeface="Wingdings" panose="05000000000000000000" pitchFamily="2" charset="2"/>
                            </a:rPr>
                            <m:t>𝑑𝑡</m:t>
                          </m:r>
                        </m:den>
                      </m:f>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b="0" i="1" smtClean="0">
                              <a:latin typeface="Cambria Math" panose="02040503050406030204" pitchFamily="18" charset="0"/>
                              <a:sym typeface="Wingdings" panose="05000000000000000000" pitchFamily="2" charset="2"/>
                            </a:rPr>
                            <m:t>𝐴</m:t>
                          </m:r>
                        </m:sub>
                      </m:sSub>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𝑡</m:t>
                          </m:r>
                        </m:e>
                      </m:d>
                      <m:r>
                        <a:rPr lang="en-US" i="1">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𝜆</m:t>
                          </m:r>
                        </m:e>
                        <m:sub>
                          <m:r>
                            <a:rPr lang="en-US" i="1">
                              <a:latin typeface="Cambria Math" panose="02040503050406030204" pitchFamily="18" charset="0"/>
                              <a:sym typeface="Wingdings" panose="05000000000000000000" pitchFamily="2" charset="2"/>
                            </a:rPr>
                            <m:t>𝐴</m:t>
                          </m:r>
                        </m:sub>
                      </m:sSub>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i="1">
                              <a:latin typeface="Cambria Math" panose="02040503050406030204" pitchFamily="18" charset="0"/>
                              <a:sym typeface="Wingdings" panose="05000000000000000000" pitchFamily="2" charset="2"/>
                            </a:rPr>
                            <m:t>𝐴</m:t>
                          </m:r>
                        </m:sub>
                      </m:sSub>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𝑡</m:t>
                          </m:r>
                        </m:e>
                      </m:d>
                    </m:oMath>
                  </m:oMathPara>
                </a14:m>
                <a:endParaRPr lang="en-US" dirty="0">
                  <a:sym typeface="Wingdings" panose="05000000000000000000" pitchFamily="2" charset="2"/>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sym typeface="Wingdings" panose="05000000000000000000" pitchFamily="2" charset="2"/>
                            </a:rPr>
                          </m:ctrlPr>
                        </m:fPr>
                        <m:num>
                          <m:r>
                            <a:rPr lang="en-US" i="1">
                              <a:latin typeface="Cambria Math" panose="02040503050406030204" pitchFamily="18" charset="0"/>
                              <a:sym typeface="Wingdings" panose="05000000000000000000" pitchFamily="2" charset="2"/>
                            </a:rPr>
                            <m:t>𝑑</m:t>
                          </m:r>
                        </m:num>
                        <m:den>
                          <m:r>
                            <a:rPr lang="en-US" i="1">
                              <a:latin typeface="Cambria Math" panose="02040503050406030204" pitchFamily="18" charset="0"/>
                              <a:sym typeface="Wingdings" panose="05000000000000000000" pitchFamily="2" charset="2"/>
                            </a:rPr>
                            <m:t>𝑑𝑡</m:t>
                          </m:r>
                        </m:den>
                      </m:f>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b="0" i="1" smtClean="0">
                              <a:latin typeface="Cambria Math" panose="02040503050406030204" pitchFamily="18" charset="0"/>
                              <a:sym typeface="Wingdings" panose="05000000000000000000" pitchFamily="2" charset="2"/>
                            </a:rPr>
                            <m:t>𝐵</m:t>
                          </m:r>
                        </m:sub>
                      </m:sSub>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𝑡</m:t>
                          </m:r>
                        </m:e>
                      </m:d>
                      <m:r>
                        <a:rPr lang="en-US" i="1">
                          <a:latin typeface="Cambria Math" panose="02040503050406030204" pitchFamily="18" charset="0"/>
                          <a:sym typeface="Wingdings" panose="05000000000000000000" pitchFamily="2" charset="2"/>
                        </a:rPr>
                        <m:t>=</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𝜆</m:t>
                          </m:r>
                        </m:e>
                        <m:sub>
                          <m:r>
                            <a:rPr lang="en-US" i="1">
                              <a:latin typeface="Cambria Math" panose="02040503050406030204" pitchFamily="18" charset="0"/>
                              <a:sym typeface="Wingdings" panose="05000000000000000000" pitchFamily="2" charset="2"/>
                            </a:rPr>
                            <m:t>𝐴</m:t>
                          </m:r>
                        </m:sub>
                      </m:sSub>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i="1">
                              <a:latin typeface="Cambria Math" panose="02040503050406030204" pitchFamily="18" charset="0"/>
                              <a:sym typeface="Wingdings" panose="05000000000000000000" pitchFamily="2" charset="2"/>
                            </a:rPr>
                            <m:t>𝐴</m:t>
                          </m:r>
                        </m:sub>
                      </m:sSub>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𝑡</m:t>
                          </m:r>
                        </m:e>
                      </m:d>
                      <m:r>
                        <a:rPr lang="en-US" b="0" i="1" smtClean="0">
                          <a:latin typeface="Cambria Math" panose="02040503050406030204" pitchFamily="18" charset="0"/>
                          <a:sym typeface="Wingdings" panose="05000000000000000000" pitchFamily="2" charset="2"/>
                        </a:rPr>
                        <m:t>−</m:t>
                      </m:r>
                      <m:sSub>
                        <m:sSubPr>
                          <m:ctrlPr>
                            <a:rPr lang="en-US" i="1" smtClean="0">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𝜆</m:t>
                          </m:r>
                        </m:e>
                        <m:sub>
                          <m:r>
                            <a:rPr lang="en-US" b="0" i="1" smtClean="0">
                              <a:latin typeface="Cambria Math" panose="02040503050406030204" pitchFamily="18" charset="0"/>
                              <a:sym typeface="Wingdings" panose="05000000000000000000" pitchFamily="2" charset="2"/>
                            </a:rPr>
                            <m:t>𝐵</m:t>
                          </m:r>
                        </m:sub>
                      </m:sSub>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b="0" i="1" smtClean="0">
                              <a:latin typeface="Cambria Math" panose="02040503050406030204" pitchFamily="18" charset="0"/>
                              <a:sym typeface="Wingdings" panose="05000000000000000000" pitchFamily="2" charset="2"/>
                            </a:rPr>
                            <m:t>𝐵</m:t>
                          </m:r>
                        </m:sub>
                      </m:sSub>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𝑡</m:t>
                          </m:r>
                        </m:e>
                      </m:d>
                    </m:oMath>
                  </m:oMathPara>
                </a14:m>
                <a:endParaRPr lang="en-US" dirty="0">
                  <a:sym typeface="Wingdings" panose="05000000000000000000" pitchFamily="2" charset="2"/>
                </a:endParaRP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sym typeface="Wingdings" panose="05000000000000000000" pitchFamily="2" charset="2"/>
                        </a:rPr>
                        <m:t>…</m:t>
                      </m:r>
                    </m:oMath>
                  </m:oMathPara>
                </a14:m>
                <a:endParaRPr lang="en-US" dirty="0">
                  <a:sym typeface="Wingdings" panose="05000000000000000000" pitchFamily="2" charset="2"/>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sym typeface="Wingdings" panose="05000000000000000000" pitchFamily="2" charset="2"/>
                            </a:rPr>
                          </m:ctrlPr>
                        </m:fPr>
                        <m:num>
                          <m:r>
                            <a:rPr lang="en-US" i="1">
                              <a:latin typeface="Cambria Math" panose="02040503050406030204" pitchFamily="18" charset="0"/>
                              <a:sym typeface="Wingdings" panose="05000000000000000000" pitchFamily="2" charset="2"/>
                            </a:rPr>
                            <m:t>𝑑</m:t>
                          </m:r>
                        </m:num>
                        <m:den>
                          <m:r>
                            <a:rPr lang="en-US" i="1">
                              <a:latin typeface="Cambria Math" panose="02040503050406030204" pitchFamily="18" charset="0"/>
                              <a:sym typeface="Wingdings" panose="05000000000000000000" pitchFamily="2" charset="2"/>
                            </a:rPr>
                            <m:t>𝑑𝑡</m:t>
                          </m:r>
                        </m:den>
                      </m:f>
                      <m:sSub>
                        <m:sSubPr>
                          <m:ctrlPr>
                            <a:rPr lang="en-US" i="1" smtClean="0">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b="0" i="1" smtClean="0">
                              <a:latin typeface="Cambria Math" panose="02040503050406030204" pitchFamily="18" charset="0"/>
                              <a:sym typeface="Wingdings" panose="05000000000000000000" pitchFamily="2" charset="2"/>
                            </a:rPr>
                            <m:t>𝐼</m:t>
                          </m:r>
                        </m:sub>
                      </m:sSub>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𝑡</m:t>
                          </m:r>
                        </m:e>
                      </m:d>
                      <m:r>
                        <a:rPr lang="en-US" i="1">
                          <a:latin typeface="Cambria Math" panose="02040503050406030204" pitchFamily="18" charset="0"/>
                          <a:sym typeface="Wingdings" panose="05000000000000000000" pitchFamily="2" charset="2"/>
                        </a:rPr>
                        <m:t>=</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𝜆</m:t>
                          </m:r>
                        </m:e>
                        <m:sub>
                          <m:r>
                            <a:rPr lang="en-US" b="0" i="1" smtClean="0">
                              <a:latin typeface="Cambria Math" panose="02040503050406030204" pitchFamily="18" charset="0"/>
                              <a:sym typeface="Wingdings" panose="05000000000000000000" pitchFamily="2" charset="2"/>
                            </a:rPr>
                            <m:t>𝐼</m:t>
                          </m:r>
                          <m:r>
                            <a:rPr lang="en-US" b="0" i="1" smtClean="0">
                              <a:latin typeface="Cambria Math" panose="02040503050406030204" pitchFamily="18" charset="0"/>
                              <a:sym typeface="Wingdings" panose="05000000000000000000" pitchFamily="2" charset="2"/>
                            </a:rPr>
                            <m:t>−1</m:t>
                          </m:r>
                        </m:sub>
                      </m:sSub>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b="0" i="1" smtClean="0">
                              <a:latin typeface="Cambria Math" panose="02040503050406030204" pitchFamily="18" charset="0"/>
                              <a:sym typeface="Wingdings" panose="05000000000000000000" pitchFamily="2" charset="2"/>
                            </a:rPr>
                            <m:t>𝐼</m:t>
                          </m:r>
                          <m:r>
                            <a:rPr lang="en-US" b="0" i="1" smtClean="0">
                              <a:latin typeface="Cambria Math" panose="02040503050406030204" pitchFamily="18" charset="0"/>
                              <a:sym typeface="Wingdings" panose="05000000000000000000" pitchFamily="2" charset="2"/>
                            </a:rPr>
                            <m:t>−1</m:t>
                          </m:r>
                        </m:sub>
                      </m:sSub>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𝑡</m:t>
                          </m:r>
                        </m:e>
                      </m:d>
                      <m:r>
                        <a:rPr lang="en-US" i="1">
                          <a:latin typeface="Cambria Math" panose="02040503050406030204" pitchFamily="18" charset="0"/>
                          <a:sym typeface="Wingdings" panose="05000000000000000000" pitchFamily="2" charset="2"/>
                        </a:rPr>
                        <m:t>−</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𝜆</m:t>
                          </m:r>
                        </m:e>
                        <m:sub>
                          <m:r>
                            <a:rPr lang="en-US" b="0" i="1" smtClean="0">
                              <a:latin typeface="Cambria Math" panose="02040503050406030204" pitchFamily="18" charset="0"/>
                              <a:sym typeface="Wingdings" panose="05000000000000000000" pitchFamily="2" charset="2"/>
                            </a:rPr>
                            <m:t>𝐼</m:t>
                          </m:r>
                        </m:sub>
                      </m:sSub>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b="0" i="1" smtClean="0">
                              <a:latin typeface="Cambria Math" panose="02040503050406030204" pitchFamily="18" charset="0"/>
                              <a:sym typeface="Wingdings" panose="05000000000000000000" pitchFamily="2" charset="2"/>
                            </a:rPr>
                            <m:t>𝐼</m:t>
                          </m:r>
                        </m:sub>
                      </m:sSub>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𝑡</m:t>
                          </m:r>
                        </m:e>
                      </m:d>
                    </m:oMath>
                  </m:oMathPara>
                </a14:m>
                <a:endParaRPr lang="en-US" dirty="0">
                  <a:sym typeface="Wingdings" panose="05000000000000000000" pitchFamily="2" charset="2"/>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sym typeface="Wingdings" panose="05000000000000000000" pitchFamily="2" charset="2"/>
                            </a:rPr>
                          </m:ctrlPr>
                        </m:fPr>
                        <m:num>
                          <m:r>
                            <a:rPr lang="en-US" i="1">
                              <a:latin typeface="Cambria Math" panose="02040503050406030204" pitchFamily="18" charset="0"/>
                              <a:sym typeface="Wingdings" panose="05000000000000000000" pitchFamily="2" charset="2"/>
                            </a:rPr>
                            <m:t>𝑑</m:t>
                          </m:r>
                        </m:num>
                        <m:den>
                          <m:r>
                            <a:rPr lang="en-US" i="1">
                              <a:latin typeface="Cambria Math" panose="02040503050406030204" pitchFamily="18" charset="0"/>
                              <a:sym typeface="Wingdings" panose="05000000000000000000" pitchFamily="2" charset="2"/>
                            </a:rPr>
                            <m:t>𝑑𝑡</m:t>
                          </m:r>
                        </m:den>
                      </m:f>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b="0" i="1" smtClean="0">
                              <a:latin typeface="Cambria Math" panose="02040503050406030204" pitchFamily="18" charset="0"/>
                              <a:sym typeface="Wingdings" panose="05000000000000000000" pitchFamily="2" charset="2"/>
                            </a:rPr>
                            <m:t>𝐾</m:t>
                          </m:r>
                        </m:sub>
                      </m:sSub>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𝑡</m:t>
                          </m:r>
                        </m:e>
                      </m:d>
                      <m:r>
                        <a:rPr lang="en-US" i="1">
                          <a:latin typeface="Cambria Math" panose="02040503050406030204" pitchFamily="18" charset="0"/>
                          <a:sym typeface="Wingdings" panose="05000000000000000000" pitchFamily="2" charset="2"/>
                        </a:rPr>
                        <m:t>=</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𝜆</m:t>
                          </m:r>
                        </m:e>
                        <m:sub>
                          <m:r>
                            <a:rPr lang="en-US" b="0" i="1" smtClean="0">
                              <a:latin typeface="Cambria Math" panose="02040503050406030204" pitchFamily="18" charset="0"/>
                              <a:sym typeface="Wingdings" panose="05000000000000000000" pitchFamily="2" charset="2"/>
                            </a:rPr>
                            <m:t>𝐾</m:t>
                          </m:r>
                          <m:r>
                            <a:rPr lang="en-US" b="0" i="1" smtClean="0">
                              <a:latin typeface="Cambria Math" panose="02040503050406030204" pitchFamily="18" charset="0"/>
                              <a:sym typeface="Wingdings" panose="05000000000000000000" pitchFamily="2" charset="2"/>
                            </a:rPr>
                            <m:t>−1</m:t>
                          </m:r>
                        </m:sub>
                      </m:sSub>
                      <m:sSub>
                        <m:sSubPr>
                          <m:ctrlPr>
                            <a:rPr lang="en-US" i="1" smtClean="0">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b="0" i="1" smtClean="0">
                              <a:latin typeface="Cambria Math" panose="02040503050406030204" pitchFamily="18" charset="0"/>
                              <a:sym typeface="Wingdings" panose="05000000000000000000" pitchFamily="2" charset="2"/>
                            </a:rPr>
                            <m:t>𝐾</m:t>
                          </m:r>
                          <m:r>
                            <a:rPr lang="en-US" b="0" i="1" smtClean="0">
                              <a:latin typeface="Cambria Math" panose="02040503050406030204" pitchFamily="18" charset="0"/>
                              <a:sym typeface="Wingdings" panose="05000000000000000000" pitchFamily="2" charset="2"/>
                            </a:rPr>
                            <m:t>−1</m:t>
                          </m:r>
                        </m:sub>
                      </m:sSub>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𝑡</m:t>
                          </m:r>
                        </m:e>
                      </m:d>
                    </m:oMath>
                  </m:oMathPara>
                </a14:m>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endParaRPr lang="en-US" dirty="0">
                  <a:sym typeface="Wingdings" panose="05000000000000000000" pitchFamily="2" charset="2"/>
                </a:endParaRPr>
              </a:p>
            </p:txBody>
          </p:sp>
        </mc:Choice>
        <mc:Fallback>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802178" y="1405611"/>
                <a:ext cx="7763324" cy="5309118"/>
              </a:xfrm>
              <a:blipFill>
                <a:blip r:embed="rId3"/>
                <a:stretch>
                  <a:fillRect l="-236" t="-8851"/>
                </a:stretch>
              </a:blipFill>
            </p:spPr>
            <p:txBody>
              <a:bodyPr/>
              <a:lstStyle/>
              <a:p>
                <a:r>
                  <a:rPr lang="en-US">
                    <a:noFill/>
                  </a:rPr>
                  <a:t> </a:t>
                </a:r>
              </a:p>
            </p:txBody>
          </p:sp>
        </mc:Fallback>
      </mc:AlternateContent>
    </p:spTree>
    <p:extLst>
      <p:ext uri="{BB962C8B-B14F-4D97-AF65-F5344CB8AC3E}">
        <p14:creationId xmlns:p14="http://schemas.microsoft.com/office/powerpoint/2010/main" val="4054854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336</TotalTime>
  <Words>1839</Words>
  <Application>Microsoft Office PowerPoint</Application>
  <PresentationFormat>Widescreen</PresentationFormat>
  <Paragraphs>146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Wingdings</vt:lpstr>
      <vt:lpstr>Celestial</vt:lpstr>
      <vt:lpstr>AME 480/580 Introduction to nuclear engineering</vt:lpstr>
      <vt:lpstr>references</vt:lpstr>
      <vt:lpstr>Outline</vt:lpstr>
      <vt:lpstr>Saturation activity review</vt:lpstr>
      <vt:lpstr>Decay chains - 2 Stage</vt:lpstr>
      <vt:lpstr>2-Stage decay – the math</vt:lpstr>
      <vt:lpstr>2-Stage decay continued...</vt:lpstr>
      <vt:lpstr>2-Stage decay simple cases...</vt:lpstr>
      <vt:lpstr>Bateman equation</vt:lpstr>
      <vt:lpstr>Solving bateman equation</vt:lpstr>
      <vt:lpstr>Time-stepping (time integration)</vt:lpstr>
      <vt:lpstr>Forward and Backward euler</vt:lpstr>
      <vt:lpstr>Chapter summary</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Japan Ketan Patel</dc:creator>
  <cp:lastModifiedBy>Japan Ketan Patel</cp:lastModifiedBy>
  <cp:revision>201</cp:revision>
  <dcterms:created xsi:type="dcterms:W3CDTF">2018-01-21T21:48:22Z</dcterms:created>
  <dcterms:modified xsi:type="dcterms:W3CDTF">2018-01-22T16:37:20Z</dcterms:modified>
</cp:coreProperties>
</file>