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73" r:id="rId8"/>
    <p:sldId id="261" r:id="rId9"/>
    <p:sldId id="275" r:id="rId10"/>
    <p:sldId id="262" r:id="rId11"/>
    <p:sldId id="263" r:id="rId12"/>
    <p:sldId id="264" r:id="rId13"/>
    <p:sldId id="277" r:id="rId14"/>
    <p:sldId id="278" r:id="rId15"/>
    <p:sldId id="276" r:id="rId16"/>
    <p:sldId id="265" r:id="rId17"/>
    <p:sldId id="280" r:id="rId18"/>
    <p:sldId id="281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clear-power.net/nuclear-power/reactor-physics/nuclear-engineering-fundamentals/neutron-nuclear-reactions/macroscopic-cross-section/" TargetMode="External"/><Relationship Id="rId2" Type="http://schemas.openxmlformats.org/officeDocument/2006/relationships/hyperlink" Target="https://www.mathsisfun.com/data/probability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624AE7-070C-48A3-9BCD-3ED351DE7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n-US" sz="3200" dirty="0"/>
              <a:t>AME 480/580</a:t>
            </a:r>
            <a:br>
              <a:rPr lang="en-US" sz="2800" dirty="0"/>
            </a:br>
            <a:r>
              <a:rPr lang="en-US" sz="2800" dirty="0"/>
              <a:t>Introduction to nuclear engineering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2A2D28-5AEA-480C-8395-9148D978C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/>
          <a:lstStyle/>
          <a:p>
            <a:r>
              <a:rPr lang="en-US" dirty="0"/>
              <a:t>Neutron interactions</a:t>
            </a:r>
          </a:p>
          <a:p>
            <a:r>
              <a:rPr lang="en-US" dirty="0"/>
              <a:t>1/24/18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4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A29F-8940-40A4-BE5F-100B2F80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08" y="239086"/>
            <a:ext cx="10799589" cy="518718"/>
          </a:xfrm>
        </p:spPr>
        <p:txBody>
          <a:bodyPr>
            <a:normAutofit/>
          </a:bodyPr>
          <a:lstStyle/>
          <a:p>
            <a:r>
              <a:rPr lang="en-US" sz="2800" dirty="0"/>
              <a:t>Uncollided flux and attenuation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746" y="1015068"/>
                <a:ext cx="9034551" cy="560384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 Suppose the density of uncollided neutrons in a system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′′′</m:t>
                        </m:r>
                      </m:sup>
                    </m:sSub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𝑛𝑒𝑢𝑡𝑟𝑜𝑛𝑠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𝑐𝑐</m:t>
                        </m:r>
                      </m:den>
                    </m:f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, and neutron speed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𝑐𝑚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. Then uncollided flux of neutrons,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′′′</m:t>
                        </m:r>
                      </m:sup>
                    </m:sSub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𝑛𝑒𝑢𝑡𝑟𝑜𝑛𝑠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𝑝𝑒𝑟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𝑝𝑒𝑟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. This is the same quantity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which included neutrons that had not made a collision.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Consider a point source that emits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b="0" dirty="0">
                    <a:sym typeface="Wingdings" panose="05000000000000000000" pitchFamily="2" charset="2"/>
                  </a:rPr>
                  <a:t> neutrons per unit time.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In a vacuum, there is no material attenuation and are attenuated only in a geometric sense.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At any location, all uncollided neutrons will travel radially outward from the source.</a:t>
                </a:r>
                <a:r>
                  <a:rPr lang="en-US" sz="1600" b="0" dirty="0">
                    <a:sym typeface="Wingdings" panose="05000000000000000000" pitchFamily="2" charset="2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Then at a distance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</m:oMath>
                </a14:m>
                <a:r>
                  <a:rPr lang="en-US" sz="1600" b="0" dirty="0">
                    <a:sym typeface="Wingdings" panose="05000000000000000000" pitchFamily="2" charset="2"/>
                  </a:rPr>
                  <a:t>, neutrons will pass through a surface area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b="0" dirty="0">
                    <a:sym typeface="Wingdings" panose="05000000000000000000" pitchFamily="2" charset="2"/>
                  </a:rPr>
                  <a:t> (because that is the area of a sphere). Then the number of uncollided neutrons passing unit area </a:t>
                </a:r>
                <a:r>
                  <a:rPr lang="en-US" sz="1600" dirty="0">
                    <a:sym typeface="Wingdings" panose="05000000000000000000" pitchFamily="2" charset="2"/>
                  </a:rPr>
                  <a:t>at a distance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</m:oMath>
                </a14:m>
                <a:r>
                  <a:rPr lang="en-US" sz="1600" b="0" dirty="0">
                    <a:sym typeface="Wingdings" panose="05000000000000000000" pitchFamily="2" charset="2"/>
                  </a:rPr>
                  <a:t> is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𝜙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𝑟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b="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With neutron traveling further in radial direction (increasing r), the area increases and the flux decreases. This is geometric attenuation.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sym typeface="Wingdings" panose="05000000000000000000" pitchFamily="2" charset="2"/>
                  </a:rPr>
                  <a:t>If we were to incorporate material effects and material attenuation,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b="0" dirty="0">
                    <a:sym typeface="Wingdings" panose="05000000000000000000" pitchFamily="2" charset="2"/>
                  </a:rPr>
                  <a:t> fraction of neutrons will survive a distance r. Therefore after accountin</a:t>
                </a:r>
                <a:r>
                  <a:rPr lang="en-US" sz="1600" dirty="0">
                    <a:sym typeface="Wingdings" panose="05000000000000000000" pitchFamily="2" charset="2"/>
                  </a:rPr>
                  <a:t>g for both material and geometric attenuation,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𝜙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𝑟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𝑟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4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b="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endParaRPr lang="en-US" sz="16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746" y="1015068"/>
                <a:ext cx="9034551" cy="5603846"/>
              </a:xfrm>
              <a:blipFill>
                <a:blip r:embed="rId2"/>
                <a:stretch>
                  <a:fillRect l="-270" r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Image result for geometric attenuation point source">
            <a:extLst>
              <a:ext uri="{FF2B5EF4-FFF2-40B4-BE49-F238E27FC236}">
                <a16:creationId xmlns:a16="http://schemas.microsoft.com/office/drawing/2014/main" id="{592E078A-CA69-4927-9872-EA0A72D2A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139" y="576531"/>
            <a:ext cx="2707821" cy="285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3409A2-47AE-4A55-8628-DBD83DDF6EE6}"/>
              </a:ext>
            </a:extLst>
          </p:cNvPr>
          <p:cNvSpPr txBox="1"/>
          <p:nvPr/>
        </p:nvSpPr>
        <p:spPr>
          <a:xfrm>
            <a:off x="8956679" y="3766445"/>
            <a:ext cx="3004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Note: </a:t>
            </a:r>
            <a:r>
              <a:rPr lang="en-US" dirty="0"/>
              <a:t>We care about attenuation for shielding and detection purposes. </a:t>
            </a:r>
          </a:p>
        </p:txBody>
      </p:sp>
    </p:spTree>
    <p:extLst>
      <p:ext uri="{BB962C8B-B14F-4D97-AF65-F5344CB8AC3E}">
        <p14:creationId xmlns:p14="http://schemas.microsoft.com/office/powerpoint/2010/main" val="109689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A29F-8940-40A4-BE5F-100B2F80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03" y="149461"/>
            <a:ext cx="10799589" cy="29275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Homework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559D2-4515-4474-BE9A-CBAB024EC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96" y="822636"/>
            <a:ext cx="9454654" cy="3128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934ACC-E622-45BB-BEBC-7D13C159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896" y="3429000"/>
            <a:ext cx="9454654" cy="245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7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A29F-8940-40A4-BE5F-100B2F80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08" y="239086"/>
            <a:ext cx="10799589" cy="518718"/>
          </a:xfrm>
        </p:spPr>
        <p:txBody>
          <a:bodyPr>
            <a:normAutofit/>
          </a:bodyPr>
          <a:lstStyle/>
          <a:p>
            <a:r>
              <a:rPr lang="en-US" sz="2800" dirty="0"/>
              <a:t>Nuclide/number density and macroscopic cross-sections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6608" y="1041633"/>
                <a:ext cx="10102441" cy="50585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So far we have encountered several formulas that require number densities. E.g. macroscopic cross-section.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We had defined number density of a nuclide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𝜌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𝑔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𝑐𝑐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was the mass density of the nuclide,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is the Avogadro’s number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[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g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is the atomic weight.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The macroscopic cross section, then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𝜌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𝜎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More often than not, however, we will be dealing with mixtures of nuclides. In such situations how do we find atom densities and macroscopic cross-sections?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In such situations, we find out atomic fractions of each constituent and work with those fractions.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𝑑𝑒𝑛𝑠𝑖𝑡𝑦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𝑛𝑢𝑐𝑙𝑖𝑑𝑒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𝑖𝑛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𝑚𝑖𝑥𝑡𝑢𝑟𝑒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𝑑𝑒𝑛𝑠𝑖𝑡𝑦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𝑚𝑖𝑥𝑡𝑢𝑟𝑒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𝑎𝑡𝑜𝑚𝑠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𝑛𝑢𝑐𝑙𝑖𝑑𝑒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𝑖𝑛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𝑡h𝑒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𝑚𝑖𝑥𝑡𝑢𝑟𝑒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𝑎𝑡𝑜𝑚𝑠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𝑚𝑖𝑥𝑡𝑢𝑟𝑒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atomic fraction of nuclide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Then atomic weight of the mixture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…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is an index used to represent different nuclides of that mixture.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The macroscopic cross-section of a mixture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𝜌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𝜌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608" y="1041633"/>
                <a:ext cx="10102441" cy="5058563"/>
              </a:xfrm>
              <a:blipFill>
                <a:blip r:embed="rId2"/>
                <a:stretch>
                  <a:fillRect l="-422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999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A29F-8940-40A4-BE5F-100B2F80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08" y="239086"/>
            <a:ext cx="10799589" cy="518718"/>
          </a:xfrm>
        </p:spPr>
        <p:txBody>
          <a:bodyPr>
            <a:normAutofit/>
          </a:bodyPr>
          <a:lstStyle/>
          <a:p>
            <a:r>
              <a:rPr lang="en-US" sz="2800" dirty="0"/>
              <a:t>Nuclide density and macroscopic cross-sections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6608" y="1041633"/>
                <a:ext cx="10102441" cy="505856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600" b="1" dirty="0">
                    <a:sym typeface="Wingdings" panose="05000000000000000000" pitchFamily="2" charset="2"/>
                  </a:rPr>
                  <a:t>Example:</a:t>
                </a:r>
                <a:r>
                  <a:rPr lang="en-US" sz="1600" dirty="0">
                    <a:sym typeface="Wingdings" panose="05000000000000000000" pitchFamily="2" charset="2"/>
                  </a:rPr>
                  <a:t> Microscopic cross-section of H and O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respectively. Calculate macroscopic cross-section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600" dirty="0">
                    <a:sym typeface="Wingdings" panose="05000000000000000000" pitchFamily="2" charset="2"/>
                  </a:rPr>
                  <a:t>The macroscopic cross-section of a mixture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Σ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𝜌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𝜌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600" dirty="0">
                    <a:sym typeface="Wingdings" panose="05000000000000000000" pitchFamily="2" charset="2"/>
                  </a:rPr>
                  <a:t>For water, we have two atoms of H and one atom of O per one molecule of water.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600" dirty="0">
                    <a:sym typeface="Wingdings" panose="05000000000000000000" pitchFamily="2" charset="2"/>
                  </a:rPr>
                  <a:t>Then,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Σ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𝜌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𝜌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𝑂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𝑂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𝑂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𝜌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𝑂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𝑂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𝑂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600" dirty="0">
                    <a:sym typeface="Wingdings" panose="05000000000000000000" pitchFamily="2" charset="2"/>
                  </a:rPr>
                  <a:t>We may define a composite number density and microscopic cross-section for molecules: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𝑂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𝑂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𝑂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𝑂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𝑂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600" dirty="0">
                    <a:sym typeface="Wingdings" panose="05000000000000000000" pitchFamily="2" charset="2"/>
                  </a:rPr>
                  <a:t>The macroscopic cross-section, then, is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Σ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𝑂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𝑂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𝑂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608" y="1041633"/>
                <a:ext cx="10102441" cy="5058563"/>
              </a:xfrm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39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A29F-8940-40A4-BE5F-100B2F80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08" y="239086"/>
            <a:ext cx="10799589" cy="518718"/>
          </a:xfrm>
        </p:spPr>
        <p:txBody>
          <a:bodyPr>
            <a:normAutofit/>
          </a:bodyPr>
          <a:lstStyle/>
          <a:p>
            <a:r>
              <a:rPr lang="en-US" sz="2800" dirty="0"/>
              <a:t>Volume and mass fraction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6608" y="1041633"/>
                <a:ext cx="10102441" cy="50585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Often we are given materials in terms of volume fractions.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be the volume of mixture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be volume of constituent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The volume fraction is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In such cases, the macroscopic cross-section is calculated by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</m:den>
                        </m:f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endParaRPr lang="en-US" sz="16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If we are given data in terms of mass fraction,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𝜌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,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If we combine definitions of mass fraction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Σ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</m:den>
                        </m:f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</m:den>
                        </m:f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, we get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Σ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16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</m:oMath>
                  </m:oMathPara>
                </a14:m>
                <a:endParaRPr lang="en-US" sz="1600" b="0" i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How exactly? Multiply and divide by density and combine density and volume to get respective mass</a:t>
                </a:r>
                <a:endParaRPr lang="en-US" sz="1600" b="0" i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608" y="1041633"/>
                <a:ext cx="10102441" cy="5058563"/>
              </a:xfrm>
              <a:blipFill>
                <a:blip r:embed="rId2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94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A29F-8940-40A4-BE5F-100B2F80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08" y="239086"/>
            <a:ext cx="10799589" cy="518718"/>
          </a:xfrm>
        </p:spPr>
        <p:txBody>
          <a:bodyPr>
            <a:normAutofit/>
          </a:bodyPr>
          <a:lstStyle/>
          <a:p>
            <a:r>
              <a:rPr lang="en-US" sz="2800" dirty="0"/>
              <a:t>Enriched uranium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6608" y="807552"/>
                <a:ext cx="8613561" cy="560384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endParaRPr lang="en-US" sz="15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Natural U contains ~0.7% U-235 and ~99.3% U-238 (atomic).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We do not use natural uranium in most nuclear systems. We often customize fuel such that the atomic fraction of U-235 is modified. This process is called enrichment.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ym typeface="Wingdings" panose="05000000000000000000" pitchFamily="2" charset="2"/>
                  </a:rPr>
                  <a:t>Atomic enrichment: </a:t>
                </a:r>
                <a:r>
                  <a:rPr lang="en-US" sz="1600" dirty="0">
                    <a:sym typeface="Wingdings" panose="05000000000000000000" pitchFamily="2" charset="2"/>
                  </a:rPr>
                  <a:t>The ratio of U-235 atoms to total number of U atoms.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235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235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238</m:t>
                              </m:r>
                            </m:sup>
                          </m:sSup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23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235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238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b="1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Σ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𝑈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𝑈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235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238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235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238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b="1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ym typeface="Wingdings" panose="05000000000000000000" pitchFamily="2" charset="2"/>
                  </a:rPr>
                  <a:t>Mass (or weight) enrichment:</a:t>
                </a:r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  <a:endParaRPr lang="en-US" sz="1600" b="1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235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235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238</m:t>
                              </m:r>
                            </m:sup>
                          </m:sSup>
                        </m:den>
                      </m:f>
                      <m:r>
                        <a:rPr lang="en-US" sz="14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238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235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238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Σ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𝑈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𝜌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235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235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235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23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8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23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8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23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8</m:t>
                              </m:r>
                            </m:sup>
                          </m:sSup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𝜌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235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235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238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238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4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600" b="1" dirty="0">
                    <a:sym typeface="Wingdings" panose="05000000000000000000" pitchFamily="2" charset="2"/>
                  </a:rPr>
                  <a:t>Homework (10 points): </a:t>
                </a:r>
                <a:r>
                  <a:rPr lang="en-US" sz="1600" dirty="0">
                    <a:sym typeface="Wingdings" panose="05000000000000000000" pitchFamily="2" charset="2"/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1.10276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r>
                          <a:rPr lang="en-US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(1+0.01276 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𝑤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. What is atomic enrichment if mass enrichment is 20%?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608" y="807552"/>
                <a:ext cx="8613561" cy="5603846"/>
              </a:xfrm>
              <a:blipFill>
                <a:blip r:embed="rId2"/>
                <a:stretch>
                  <a:fillRect l="-425" r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F456F0-C214-4A9C-A2F3-859C0270DBE2}"/>
                  </a:ext>
                </a:extLst>
              </p:cNvPr>
              <p:cNvSpPr txBox="1"/>
              <p:nvPr/>
            </p:nvSpPr>
            <p:spPr>
              <a:xfrm>
                <a:off x="9789953" y="2407640"/>
                <a:ext cx="2140472" cy="2403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Σ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Σ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𝑉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Σ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F456F0-C214-4A9C-A2F3-859C0270D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953" y="2407640"/>
                <a:ext cx="2140472" cy="2403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344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A29F-8940-40A4-BE5F-100B2F80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71" y="67439"/>
            <a:ext cx="10799589" cy="518718"/>
          </a:xfrm>
        </p:spPr>
        <p:txBody>
          <a:bodyPr>
            <a:normAutofit/>
          </a:bodyPr>
          <a:lstStyle/>
          <a:p>
            <a:r>
              <a:rPr lang="en-US" sz="2800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9725" y="671119"/>
                <a:ext cx="9212627" cy="5947796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endParaRPr lang="en-US" sz="15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Calculate macroscopic cross-section of 8% enriched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𝑈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(atomic) mixed in a 1:3 volume ratio with graphite (carbon). 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235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=607.5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238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,11.8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=3.5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=4.9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𝜌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𝑈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=11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𝑐𝑐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𝑎𝑛𝑑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𝜌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=1.6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𝑐𝑐</m:t>
                        </m:r>
                      </m:den>
                    </m:f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600" dirty="0">
                    <a:sym typeface="Wingdings" panose="05000000000000000000" pitchFamily="2" charset="2"/>
                  </a:rPr>
                  <a:t>Okay so lets look at the problem. We have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𝑈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where U is 8% enriched. Moreover that is then mixed with C in a volume ratio of 1:3. So lets do this step-by-step.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600" b="1" dirty="0">
                    <a:sym typeface="Wingdings" panose="05000000000000000000" pitchFamily="2" charset="2"/>
                  </a:rPr>
                  <a:t>Steps: </a:t>
                </a:r>
                <a:r>
                  <a:rPr lang="en-US" sz="1600" dirty="0">
                    <a:sym typeface="Wingdings" panose="05000000000000000000" pitchFamily="2" charset="2"/>
                  </a:rPr>
                  <a:t>Start from what you want. You want macroscopic </a:t>
                </a:r>
                <a:r>
                  <a:rPr lang="en-US" sz="1600" dirty="0" err="1">
                    <a:sym typeface="Wingdings" panose="05000000000000000000" pitchFamily="2" charset="2"/>
                  </a:rPr>
                  <a:t>xs</a:t>
                </a:r>
                <a:r>
                  <a:rPr lang="en-US" sz="1600" dirty="0">
                    <a:sym typeface="Wingdings" panose="05000000000000000000" pitchFamily="2" charset="2"/>
                  </a:rPr>
                  <a:t> of a 1:3 volume ratio mixture. Which means you use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Σ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𝑉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𝑤h𝑖𝑐h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𝑠𝑖𝑚𝑝𝑙𝑖𝑓𝑖𝑒𝑠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𝑡𝑜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𝑉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600" dirty="0">
                    <a:sym typeface="Wingdings" panose="05000000000000000000" pitchFamily="2" charset="2"/>
                  </a:rPr>
                  <a:t>We have two species in the mixture: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𝑈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and C. Therefore,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Σ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𝑓𝑟𝑎𝑐𝑡𝑖𝑜𝑛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Σ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𝑓𝑟𝑎𝑐𝑡𝑖𝑜𝑛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Σ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600" dirty="0">
                    <a:sym typeface="Wingdings" panose="05000000000000000000" pitchFamily="2" charset="2"/>
                  </a:rPr>
                  <a:t>The volume fraction is 1:3 so there are 4 parts. Fractions will be ¼ and ¾ .  Therefore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Σ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𝑈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16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num>
                      <m:den>
                        <m:r>
                          <a:rPr lang="en-US" sz="16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600" dirty="0">
                    <a:sym typeface="Wingdings" panose="05000000000000000000" pitchFamily="2" charset="2"/>
                  </a:rPr>
                  <a:t>Now we have new </a:t>
                </a:r>
                <a:r>
                  <a:rPr lang="en-US" sz="1600" dirty="0" err="1">
                    <a:sym typeface="Wingdings" panose="05000000000000000000" pitchFamily="2" charset="2"/>
                  </a:rPr>
                  <a:t>unks</a:t>
                </a:r>
                <a:r>
                  <a:rPr lang="en-US" sz="1600" dirty="0">
                    <a:sym typeface="Wingdings" panose="05000000000000000000" pitchFamily="2" charset="2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𝑈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. Here use the formulas we have in the right hand column as shown in the next slide.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600" dirty="0">
                    <a:sym typeface="Wingdings" panose="05000000000000000000" pitchFamily="2" charset="2"/>
                  </a:rPr>
                  <a:t>Once we have both macroscopic cross-sections, we can calculate what we want to calculate.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4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5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725" y="671119"/>
                <a:ext cx="9212627" cy="5947796"/>
              </a:xfrm>
              <a:blipFill>
                <a:blip r:embed="rId2"/>
                <a:stretch>
                  <a:fillRect l="-331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AC12C3-17A7-4D97-B908-DE856C164701}"/>
                  </a:ext>
                </a:extLst>
              </p:cNvPr>
              <p:cNvSpPr txBox="1"/>
              <p:nvPr/>
            </p:nvSpPr>
            <p:spPr>
              <a:xfrm>
                <a:off x="9422353" y="1586989"/>
                <a:ext cx="2769647" cy="368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𝑐𝑜𝑚𝑝𝑜𝑠𝑖𝑡𝑒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𝑐𝑜𝑚𝑝𝑜𝑠𝑖𝑡𝑒</m:t>
                          </m:r>
                        </m:sup>
                      </m:sSup>
                    </m:oMath>
                  </m:oMathPara>
                </a14:m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Σ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Σ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AC12C3-17A7-4D97-B908-DE856C164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353" y="1586989"/>
                <a:ext cx="2769647" cy="3684022"/>
              </a:xfrm>
              <a:prstGeom prst="rect">
                <a:avLst/>
              </a:prstGeom>
              <a:blipFill>
                <a:blip r:embed="rId3"/>
                <a:stretch>
                  <a:fillRect r="-9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410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9726" y="119542"/>
                <a:ext cx="9212627" cy="661891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𝑼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600" dirty="0">
                    <a:sym typeface="Wingdings" panose="05000000000000000000" pitchFamily="2" charset="2"/>
                  </a:rPr>
                  <a:t>Start by calculating composite microscopic </a:t>
                </a:r>
                <a:r>
                  <a:rPr lang="en-US" sz="1600" dirty="0" err="1">
                    <a:sym typeface="Wingdings" panose="05000000000000000000" pitchFamily="2" charset="2"/>
                  </a:rPr>
                  <a:t>xs</a:t>
                </a:r>
                <a:r>
                  <a:rPr lang="en-US" sz="1600" dirty="0">
                    <a:sym typeface="Wingdings" panose="05000000000000000000" pitchFamily="2" charset="2"/>
                  </a:rPr>
                  <a:t> (cross-section henceforth):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𝑈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235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238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=0.08∗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607.5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1600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1−0.08</m:t>
                          </m:r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∗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11.8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=59.5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𝑏</m:t>
                      </m:r>
                    </m:oMath>
                  </m:oMathPara>
                </a14:m>
                <a:endParaRPr lang="en-US" sz="1600" b="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𝑈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𝑂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=59.5+2∗3.5=66.5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𝑏</m:t>
                      </m:r>
                    </m:oMath>
                  </m:oMathPara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600" dirty="0">
                    <a:sym typeface="Wingdings" panose="05000000000000000000" pitchFamily="2" charset="2"/>
                  </a:rPr>
                  <a:t>Start by calculating atomic weight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𝑈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𝑈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𝑂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235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238</m:t>
                              </m:r>
                            </m:sup>
                          </m:sSup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𝑂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≈238+2∗16=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270</m:t>
                      </m:r>
                    </m:oMath>
                  </m:oMathPara>
                </a14:m>
                <a:endParaRPr lang="en-US" sz="1600" i="1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600" dirty="0">
                    <a:sym typeface="Wingdings" panose="05000000000000000000" pitchFamily="2" charset="2"/>
                  </a:rPr>
                  <a:t>Now calculate macroscopic </a:t>
                </a:r>
                <a:r>
                  <a:rPr lang="en-US" sz="1600" dirty="0" err="1">
                    <a:sym typeface="Wingdings" panose="05000000000000000000" pitchFamily="2" charset="2"/>
                  </a:rPr>
                  <a:t>xs</a:t>
                </a:r>
                <a:r>
                  <a:rPr lang="en-US" sz="1600" dirty="0">
                    <a:sym typeface="Wingdings" panose="05000000000000000000" pitchFamily="2" charset="2"/>
                  </a:rPr>
                  <a:t>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Σ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11∗0.6023∗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24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270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66.5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−24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=1.63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6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ym typeface="Wingdings" panose="05000000000000000000" pitchFamily="2" charset="2"/>
                  </a:rPr>
                  <a:t>Graphite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Σ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𝐶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𝐶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𝐶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𝐶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𝐶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𝐶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1.6∗0.6023∗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24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∗4.9∗10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−24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=0.39 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endParaRPr lang="en-US" sz="16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Now calculate the combined macroscopic cross-section of the mixture: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Σ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𝑉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dirty="0">
                          <a:sym typeface="Wingdings" panose="05000000000000000000" pitchFamily="2" charset="2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𝑉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𝑓𝑟𝑎𝑐𝑡𝑖𝑜𝑛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Σ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𝑓𝑟𝑎𝑐𝑡𝑖𝑜𝑛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Σ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𝐶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Σ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Σ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𝐶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=0.7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cm</m:t>
                          </m:r>
                        </m:e>
                        <m:sup>
                          <m:r>
                            <a:rPr lang="en-US" sz="16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4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5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726" y="119542"/>
                <a:ext cx="9212627" cy="6618915"/>
              </a:xfrm>
              <a:blipFill>
                <a:blip r:embed="rId2"/>
                <a:stretch>
                  <a:fillRect l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AC12C3-17A7-4D97-B908-DE856C164701}"/>
                  </a:ext>
                </a:extLst>
              </p:cNvPr>
              <p:cNvSpPr txBox="1"/>
              <p:nvPr/>
            </p:nvSpPr>
            <p:spPr>
              <a:xfrm>
                <a:off x="9422353" y="1586989"/>
                <a:ext cx="2769647" cy="368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𝑐𝑜𝑚𝑝𝑜𝑠𝑖𝑡𝑒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𝑐𝑜𝑚𝑝𝑜𝑠𝑖𝑡𝑒</m:t>
                          </m:r>
                        </m:sup>
                      </m:sSup>
                    </m:oMath>
                  </m:oMathPara>
                </a14:m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Σ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Σ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AC12C3-17A7-4D97-B908-DE856C164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353" y="1586989"/>
                <a:ext cx="2769647" cy="3684022"/>
              </a:xfrm>
              <a:prstGeom prst="rect">
                <a:avLst/>
              </a:prstGeom>
              <a:blipFill>
                <a:blip r:embed="rId3"/>
                <a:stretch>
                  <a:fillRect r="-9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49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47A8-AAD8-4A8F-B252-D5B6BF4F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854" y="0"/>
            <a:ext cx="10131425" cy="522914"/>
          </a:xfrm>
        </p:spPr>
        <p:txBody>
          <a:bodyPr>
            <a:normAutofit fontScale="90000"/>
          </a:bodyPr>
          <a:lstStyle/>
          <a:p>
            <a:r>
              <a:rPr lang="en-US" dirty="0"/>
              <a:t>Homework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EA75B-5CC0-4729-A6A9-43DC9C78D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36" y="655312"/>
            <a:ext cx="11616151" cy="2549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BBDF10-F9A8-44F6-9AD1-B949A2CE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36" y="3204593"/>
            <a:ext cx="11616151" cy="202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2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A29F-8940-40A4-BE5F-100B2F80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08" y="239086"/>
            <a:ext cx="10799589" cy="518718"/>
          </a:xfrm>
        </p:spPr>
        <p:txBody>
          <a:bodyPr>
            <a:normAutofit/>
          </a:bodyPr>
          <a:lstStyle/>
          <a:p>
            <a:r>
              <a:rPr lang="en-US" sz="2800" dirty="0"/>
              <a:t>Reaction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6608" y="1015069"/>
                <a:ext cx="10102441" cy="560384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endParaRPr lang="en-US" sz="16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Thus far we have considered the possibility of collision and the </a:t>
                </a:r>
                <a:r>
                  <a:rPr lang="en-US" sz="1600" dirty="0" err="1">
                    <a:sym typeface="Wingdings" panose="05000000000000000000" pitchFamily="2" charset="2"/>
                  </a:rPr>
                  <a:t>xs</a:t>
                </a:r>
                <a:r>
                  <a:rPr lang="en-US" sz="1600" dirty="0">
                    <a:sym typeface="Wingdings" panose="05000000000000000000" pitchFamily="2" charset="2"/>
                  </a:rPr>
                  <a:t> that characterizes that possibility is the total </a:t>
                </a:r>
                <a:r>
                  <a:rPr lang="en-US" sz="1600" dirty="0" err="1">
                    <a:sym typeface="Wingdings" panose="05000000000000000000" pitchFamily="2" charset="2"/>
                  </a:rPr>
                  <a:t>xs</a:t>
                </a:r>
                <a:r>
                  <a:rPr lang="en-US" sz="16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A neutron that collides with nucleus can either be absorbed or scattered.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Absorption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and scattering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sz="1600" dirty="0" err="1">
                    <a:sym typeface="Wingdings" panose="05000000000000000000" pitchFamily="2" charset="2"/>
                  </a:rPr>
                  <a:t>xs</a:t>
                </a:r>
                <a:r>
                  <a:rPr lang="en-US" sz="1600" dirty="0">
                    <a:sym typeface="Wingdings" panose="05000000000000000000" pitchFamily="2" charset="2"/>
                  </a:rPr>
                  <a:t> characterize neutron absorption and scattering respectively such that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Scattering process can be broken down into elastic (KE and momentum are conserved) and inelastic (momentum conserved, KE not …some energy of neutron given to nucleus). They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respectively.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Absorption can be broken down into capture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𝛾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and fission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where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The total </a:t>
                </a:r>
                <a:r>
                  <a:rPr lang="en-US" sz="1600" dirty="0" err="1">
                    <a:sym typeface="Wingdings" panose="05000000000000000000" pitchFamily="2" charset="2"/>
                  </a:rPr>
                  <a:t>xs</a:t>
                </a:r>
                <a:r>
                  <a:rPr lang="en-US" sz="1600" dirty="0">
                    <a:sym typeface="Wingdings" panose="05000000000000000000" pitchFamily="2" charset="2"/>
                  </a:rPr>
                  <a:t> is then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𝝈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𝝈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𝒂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𝝈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𝒔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𝝈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𝒇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𝝈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𝜸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𝝈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𝒏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𝝈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16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1600" b="1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Macroscopic </a:t>
                </a:r>
                <a:r>
                  <a:rPr lang="en-US" sz="1600" dirty="0" err="1">
                    <a:sym typeface="Wingdings" panose="05000000000000000000" pitchFamily="2" charset="2"/>
                  </a:rPr>
                  <a:t>xs</a:t>
                </a:r>
                <a:r>
                  <a:rPr lang="en-US" sz="1600" dirty="0">
                    <a:sym typeface="Wingdings" panose="05000000000000000000" pitchFamily="2" charset="2"/>
                  </a:rPr>
                  <a:t> are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𝑤h𝑒𝑟𝑒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lang="en-US" sz="1600" b="0" i="1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sym typeface="Wingdings" panose="05000000000000000000" pitchFamily="2" charset="2"/>
                  </a:rPr>
                  <a:t>Moreover,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𝜮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𝜮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𝒂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𝜮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𝒔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𝜮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𝒇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𝜮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𝜸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𝜮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𝒏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𝜮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16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1600" b="1" i="1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608" y="1015069"/>
                <a:ext cx="10102441" cy="5603846"/>
              </a:xfrm>
              <a:blipFill>
                <a:blip r:embed="rId2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41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62BE-3961-4397-AED5-4EC7EB52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867F-5968-4716-8A6B-A32789637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Lewis </a:t>
            </a:r>
          </a:p>
          <a:p>
            <a:r>
              <a:rPr lang="en-US" dirty="0" err="1"/>
              <a:t>Lamarsh</a:t>
            </a:r>
            <a:r>
              <a:rPr lang="en-US" dirty="0"/>
              <a:t> and </a:t>
            </a:r>
            <a:r>
              <a:rPr lang="en-US" dirty="0" err="1"/>
              <a:t>Baratta</a:t>
            </a:r>
            <a:endParaRPr lang="en-US" dirty="0"/>
          </a:p>
          <a:p>
            <a:r>
              <a:rPr lang="en-US" dirty="0"/>
              <a:t>Lewis and Miller</a:t>
            </a:r>
          </a:p>
          <a:p>
            <a:r>
              <a:rPr lang="en-US" dirty="0">
                <a:hlinkClick r:id="rId2"/>
              </a:rPr>
              <a:t>https://www.mathsisfun.com/data/probability.html</a:t>
            </a:r>
            <a:endParaRPr lang="en-US" dirty="0"/>
          </a:p>
          <a:p>
            <a:r>
              <a:rPr lang="en-US" dirty="0">
                <a:hlinkClick r:id="rId3"/>
              </a:rPr>
              <a:t>https://www.nuclear-power.net/nuclear-power/reactor-physics/nuclear-engineering-fundamentals/neutron-nuclear-reactions/macroscopic-cross-section/</a:t>
            </a:r>
            <a:endParaRPr lang="en-US" dirty="0"/>
          </a:p>
          <a:p>
            <a:r>
              <a:rPr lang="en-US" dirty="0"/>
              <a:t>http://www.kayelaby.npl.co.uk/atomic_and_nuclear_physics/4_7/4_7_3.html</a:t>
            </a:r>
          </a:p>
        </p:txBody>
      </p:sp>
    </p:spTree>
    <p:extLst>
      <p:ext uri="{BB962C8B-B14F-4D97-AF65-F5344CB8AC3E}">
        <p14:creationId xmlns:p14="http://schemas.microsoft.com/office/powerpoint/2010/main" val="119382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3E5F51-CDFA-4719-9539-E6D9C2A2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4650"/>
            <a:ext cx="10131425" cy="665527"/>
          </a:xfrm>
        </p:spPr>
        <p:txBody>
          <a:bodyPr>
            <a:norm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653776-887F-41F9-B4B8-2EA5B2EF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780177"/>
            <a:ext cx="10131425" cy="5813571"/>
          </a:xfrm>
        </p:spPr>
        <p:txBody>
          <a:bodyPr>
            <a:normAutofit/>
          </a:bodyPr>
          <a:lstStyle/>
          <a:p>
            <a:r>
              <a:rPr lang="en-US" dirty="0"/>
              <a:t>The behavior of nuclear reactors depends on the behavior of neutrons emitted from fission as they interact with matter. </a:t>
            </a:r>
          </a:p>
          <a:p>
            <a:r>
              <a:rPr lang="en-US" dirty="0"/>
              <a:t>On an average, one of the two of more neutrons that are created by fission must survive to create subsequent fission. </a:t>
            </a:r>
          </a:p>
          <a:p>
            <a:r>
              <a:rPr lang="en-US" dirty="0"/>
              <a:t>The concept of cross-section is at the core of neutron interactions. </a:t>
            </a:r>
          </a:p>
          <a:p>
            <a:r>
              <a:rPr lang="en-US" dirty="0"/>
              <a:t>These cross-sections, their dependence on neutron kinetic energy, and the relative probability that a collision will result in scattering, capture, or fission form the physical data on which properties of chain fission chain reaction rest.</a:t>
            </a:r>
          </a:p>
          <a:p>
            <a:r>
              <a:rPr lang="en-US" dirty="0"/>
              <a:t>In this chapter, we will study:</a:t>
            </a:r>
          </a:p>
          <a:p>
            <a:pPr lvl="1"/>
            <a:r>
              <a:rPr lang="en-US" dirty="0"/>
              <a:t>Neutrons’ behavior as they travel through material – cross-sections, mean free path</a:t>
            </a:r>
          </a:p>
          <a:p>
            <a:pPr lvl="1"/>
            <a:r>
              <a:rPr lang="en-US" dirty="0"/>
              <a:t>Different types of cross-section – scattering, absorption, fission</a:t>
            </a:r>
          </a:p>
          <a:p>
            <a:pPr lvl="1"/>
            <a:r>
              <a:rPr lang="en-US" dirty="0"/>
              <a:t>Neutron kinetic energy spectrum</a:t>
            </a:r>
          </a:p>
          <a:p>
            <a:pPr lvl="1"/>
            <a:r>
              <a:rPr lang="en-US" dirty="0"/>
              <a:t>Cross-section dependence on neutron kinetic energy</a:t>
            </a:r>
          </a:p>
          <a:p>
            <a:pPr lvl="1"/>
            <a:r>
              <a:rPr lang="en-US" dirty="0"/>
              <a:t>Distribution of energies of scattered neutrons</a:t>
            </a:r>
          </a:p>
        </p:txBody>
      </p:sp>
    </p:spTree>
    <p:extLst>
      <p:ext uri="{BB962C8B-B14F-4D97-AF65-F5344CB8AC3E}">
        <p14:creationId xmlns:p14="http://schemas.microsoft.com/office/powerpoint/2010/main" val="42520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A29F-8940-40A4-BE5F-100B2F80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08" y="239086"/>
            <a:ext cx="10799589" cy="518718"/>
          </a:xfrm>
        </p:spPr>
        <p:txBody>
          <a:bodyPr>
            <a:normAutofit/>
          </a:bodyPr>
          <a:lstStyle/>
          <a:p>
            <a:r>
              <a:rPr lang="en-US" sz="2800" dirty="0"/>
              <a:t>Outline-today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FF2F-6DD7-4C93-9017-969C9246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608" y="1015069"/>
            <a:ext cx="10102441" cy="56038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5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Neutron cross-sections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Microscopic and macroscopic cross-sections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Uncollided flux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Nuclide densities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Enriched Uranium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05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A29F-8940-40A4-BE5F-100B2F80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81" y="52473"/>
            <a:ext cx="10799589" cy="518718"/>
          </a:xfrm>
        </p:spPr>
        <p:txBody>
          <a:bodyPr>
            <a:normAutofit/>
          </a:bodyPr>
          <a:lstStyle/>
          <a:p>
            <a:r>
              <a:rPr lang="en-US" sz="2800" dirty="0"/>
              <a:t>Jimmy the Neutron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FF2F-6DD7-4C93-9017-969C9246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608" y="1015069"/>
            <a:ext cx="8278497" cy="56038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Neutrons are neutral particle (as everyone knows) 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Neither electrons surrounding nucleus nor electric field generated by protons in nucleus affect neutron path. 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Neutrons travel in straight lines. 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They only deviate from their path when they collide with a nucleus to be scattered into a new direction or absorbed. 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The life of a neutron consists typically of a large number of scattering collisions followed by absorption. 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Consider a single tightly packed layer of atoms perpendicular to neutron path.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The fraction of the tightly packed layer of atoms that will actually block a neutrons is an extremely small number.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To a neutron traveling through a solid, space appears to be quite empty. On an average neutrons penetrate many millions of layers of atoms between collisions with nuclei.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If the target material is thin (e.g. piece of paper) , nearly all neutrons are expected to pass through without any collision.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sym typeface="Wingdings" panose="05000000000000000000" pitchFamily="2" charset="2"/>
            </a:endParaRPr>
          </a:p>
        </p:txBody>
      </p:sp>
      <p:pic>
        <p:nvPicPr>
          <p:cNvPr id="1028" name="Picture 4" descr="Image result for neutron cartoon">
            <a:extLst>
              <a:ext uri="{FF2B5EF4-FFF2-40B4-BE49-F238E27FC236}">
                <a16:creationId xmlns:a16="http://schemas.microsoft.com/office/drawing/2014/main" id="{290FB6D3-7F1A-4D00-9290-C4C58CB12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207" y="1801586"/>
            <a:ext cx="2769959" cy="188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E219D7-9FDD-473C-A9DB-6440C6352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972" y="131685"/>
            <a:ext cx="3445714" cy="310342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72A29F-8940-40A4-BE5F-100B2F80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31685"/>
            <a:ext cx="6282266" cy="575388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Microscopic cross-section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574" y="828540"/>
                <a:ext cx="7842378" cy="569167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Consider a beam of neutrons traveling in x-direction as indicated in the adjoining figure. 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be the beam intensity after penetrating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𝑐𝑚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into the material. 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If the beam travels a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𝑑𝑥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the fraction of neutrons colliding with nuclei will be the same as the fraction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cross section area that is shadowed by nuclei. 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We will assume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𝑑𝑥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is small, and nuclei are randomly placed, shadowing of one nucleus by another can be ignored (except when we are looking at a single crystal). 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The shadowed area corresponding to one atom is </a:t>
                </a:r>
                <a:r>
                  <a:rPr lang="en-US" b="1" dirty="0">
                    <a:sym typeface="Wingdings" panose="05000000000000000000" pitchFamily="2" charset="2"/>
                  </a:rPr>
                  <a:t>the microscopic cross-section </a:t>
                </a:r>
                <a:r>
                  <a:rPr lang="en-US" dirty="0">
                    <a:sym typeface="Wingdings" panose="05000000000000000000" pitchFamily="2" charset="2"/>
                  </a:rPr>
                  <a:t>of that atom</a:t>
                </a:r>
                <a:r>
                  <a:rPr lang="en-US" b="1" dirty="0">
                    <a:sym typeface="Wingdings" panose="05000000000000000000" pitchFamily="2" charset="2"/>
                  </a:rPr>
                  <a:t>. </a:t>
                </a:r>
                <a:r>
                  <a:rPr lang="en-US" dirty="0">
                    <a:sym typeface="Wingdings" panose="05000000000000000000" pitchFamily="2" charset="2"/>
                  </a:rPr>
                  <a:t>This represents effective target area of a single target nucleus for an incident neutron.</a:t>
                </a:r>
                <a:endParaRPr lang="en-US" b="1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Another way to look at the idea of cross-section is through the idea of number of collisions in a target per second being proportional to the number of atoms in the target and beam intensity. The cross-section is the proportionality constant. 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Microscopic cross-section is measured in barns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−24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574" y="828540"/>
                <a:ext cx="7842378" cy="5691673"/>
              </a:xfrm>
              <a:blipFill>
                <a:blip r:embed="rId3"/>
                <a:stretch>
                  <a:fillRect l="-544" t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28C523-44CB-49FF-B822-9B4C55FE13AF}"/>
                  </a:ext>
                </a:extLst>
              </p:cNvPr>
              <p:cNvSpPr txBox="1"/>
              <p:nvPr/>
            </p:nvSpPr>
            <p:spPr>
              <a:xfrm>
                <a:off x="8456103" y="3674377"/>
                <a:ext cx="3597583" cy="1715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Let,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neutron speed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𝑐𝑚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beam’s neutron density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𝑛𝑒𝑢𝑡𝑟𝑜𝑛𝑠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𝑐𝑐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𝑛𝑒𝑢𝑡𝑟𝑜𝑛𝑠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neutron intensity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28C523-44CB-49FF-B822-9B4C55FE1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103" y="3674377"/>
                <a:ext cx="3597583" cy="1715662"/>
              </a:xfrm>
              <a:prstGeom prst="rect">
                <a:avLst/>
              </a:prstGeom>
              <a:blipFill>
                <a:blip r:embed="rId4"/>
                <a:stretch>
                  <a:fillRect l="-847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95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A29F-8940-40A4-BE5F-100B2F80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08" y="130029"/>
            <a:ext cx="10799589" cy="518718"/>
          </a:xfrm>
        </p:spPr>
        <p:txBody>
          <a:bodyPr>
            <a:normAutofit/>
          </a:bodyPr>
          <a:lstStyle/>
          <a:p>
            <a:r>
              <a:rPr lang="en-US" sz="2800" dirty="0"/>
              <a:t>Neutron attenuation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6608" y="1254154"/>
                <a:ext cx="10102441" cy="560384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As the neutron travels in target, the neutron intensity changes (reduces). This is called neutron attenuation. If attenuation occurs because of interaction with a material, it is called material attenuation.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If we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𝑛𝑢𝑐𝑙𝑒𝑖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𝑐𝑐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be the atom density of material, then there will be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𝑁𝑑𝑥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𝑛𝑢𝑐𝑙𝑒𝑖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in the infinitesimal thickness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𝑑𝑥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Assuming cross-sectional area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, the fraction of area blocked by nuclei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𝑁𝑑𝑥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is the number of neutrons striking the target per unit area per unit time at position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𝑐𝑚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perpendicular to the neutron beam direction, then the number of collisions in distance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𝑑𝑥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after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𝑐𝑚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per unit time is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𝜎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𝑁𝑑𝑥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If each collision removes neutron from neutron beam then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𝜎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𝑁𝑑𝑥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neutrons are removed in thickness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𝑐𝑚</m:t>
                    </m:r>
                  </m:oMath>
                </a14:m>
                <a:endParaRPr lang="en-US" sz="1600" b="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Moreover, the number of neutrons striking target per unit area per unit time at position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𝑑𝑥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𝑐𝑚</m:t>
                    </m:r>
                  </m:oMath>
                </a14:m>
                <a:r>
                  <a:rPr lang="en-US" sz="1600" i="1" dirty="0">
                    <a:sym typeface="Wingdings" panose="05000000000000000000" pitchFamily="2" charset="2"/>
                  </a:rPr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𝜎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𝑁𝑑𝑥</m:t>
                    </m:r>
                  </m:oMath>
                </a14:m>
                <a:r>
                  <a:rPr lang="en-US" sz="1600" i="1" dirty="0">
                    <a:sym typeface="Wingdings" panose="05000000000000000000" pitchFamily="2" charset="2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i.e.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𝐼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𝐼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𝐼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𝜎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𝑁𝑑𝑥</m:t>
                      </m:r>
                    </m:oMath>
                  </m:oMathPara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600" dirty="0">
                    <a:sym typeface="Wingdings" panose="05000000000000000000" pitchFamily="2" charset="2"/>
                  </a:rPr>
                  <a:t>Rearranging the equation returns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=−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𝐼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𝜎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</m:oMath>
                  </m:oMathPara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600" dirty="0">
                    <a:sym typeface="Wingdings" panose="05000000000000000000" pitchFamily="2" charset="2"/>
                  </a:rPr>
                  <a:t>Now assuming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𝑑𝑥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is infinitely small and using the definition of a derivative, we have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𝑑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𝐼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You have seen how to solve this several times in this class. We use separation of variables and integrate between 0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to get material attenuation equation: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𝐼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𝐼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6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endParaRPr lang="en-US" sz="14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5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608" y="1254154"/>
                <a:ext cx="10102441" cy="5603846"/>
              </a:xfrm>
              <a:blipFill>
                <a:blip r:embed="rId2"/>
                <a:stretch>
                  <a:fillRect l="-241" t="-6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58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A29F-8940-40A4-BE5F-100B2F80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08" y="239086"/>
            <a:ext cx="10799589" cy="518718"/>
          </a:xfrm>
        </p:spPr>
        <p:txBody>
          <a:bodyPr>
            <a:normAutofit/>
          </a:bodyPr>
          <a:lstStyle/>
          <a:p>
            <a:r>
              <a:rPr lang="en-US" sz="2800" dirty="0"/>
              <a:t>macroscopic cross-section and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6608" y="1015069"/>
                <a:ext cx="10102441" cy="560384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endParaRPr lang="en-US" sz="15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Macroscopic cross-section is the product of number density and microscopic cross-section. It represents effective target area of all nuclei contained in unit volume of the material.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ym typeface="Wingdings" panose="05000000000000000000" pitchFamily="2" charset="2"/>
                  </a:rPr>
                  <a:t>Probabilities: </a:t>
                </a:r>
                <a:endParaRPr lang="en-US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𝑃𝑟𝑜𝑏𝑎𝑏𝑖𝑙𝑖𝑡𝑦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𝑜𝑓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𝑎𝑛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𝑒𝑣𝑒𝑛𝑡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#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𝑒𝑣𝑒𝑛𝑡𝑠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𝑡𝑜𝑡𝑎𝑙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#</m:t>
                          </m:r>
                        </m:den>
                      </m:f>
                    </m:oMath>
                  </m:oMathPara>
                </a14:m>
                <a:endParaRPr lang="en-US" sz="15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# collisions in distance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𝑑𝑥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after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𝑐𝑚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per unit time is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𝜎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𝑁𝑑𝑥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# neutrons striking the target per unit area per unit time at position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𝑐𝑚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𝑑𝐼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𝑁𝑑𝑥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sz="1600" b="1" dirty="0">
                    <a:sym typeface="Wingdings" panose="05000000000000000000" pitchFamily="2" charset="2"/>
                  </a:rPr>
                  <a:t>probability will collide in the next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𝒅𝒙</m:t>
                    </m:r>
                  </m:oMath>
                </a14:m>
                <a:endParaRPr lang="en-US" sz="1600" b="1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endParaRPr lang="en-US" sz="1600" b="1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ym typeface="Wingdings" panose="05000000000000000000" pitchFamily="2" charset="2"/>
                  </a:rPr>
                  <a:t>If we recall the material attenuation equation,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, and rearrange it, 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e>
                        </m:d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p>
                    </m:sSup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#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neutrons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striking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the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target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per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unit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area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per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unit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time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at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position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𝑐𝑚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(0)=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#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neutrons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striking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the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target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per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unit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area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per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unit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time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at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position</m:t>
                    </m:r>
                    <m:r>
                      <m:rPr>
                        <m:nor/>
                      </m:rPr>
                      <a:rPr lang="en-US" sz="1600" dirty="0"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𝑐𝑚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e>
                        </m:d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sz="1600" b="1" dirty="0">
                    <a:sym typeface="Wingdings" panose="05000000000000000000" pitchFamily="2" charset="2"/>
                  </a:rPr>
                  <a:t>probability that a neutron will travel a distance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1600" b="1" dirty="0">
                    <a:sym typeface="Wingdings" panose="05000000000000000000" pitchFamily="2" charset="2"/>
                  </a:rPr>
                  <a:t> without making a collision</a:t>
                </a:r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en-US" sz="16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endParaRPr lang="en-US" sz="16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endParaRPr lang="en-US" sz="16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608" y="1015069"/>
                <a:ext cx="10102441" cy="5603846"/>
              </a:xfrm>
              <a:blipFill>
                <a:blip r:embed="rId2"/>
                <a:stretch>
                  <a:fillRect l="-241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67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A29F-8940-40A4-BE5F-100B2F80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08" y="239086"/>
            <a:ext cx="10799589" cy="518718"/>
          </a:xfrm>
        </p:spPr>
        <p:txBody>
          <a:bodyPr>
            <a:normAutofit/>
          </a:bodyPr>
          <a:lstStyle/>
          <a:p>
            <a:r>
              <a:rPr lang="en-US" sz="2800" dirty="0"/>
              <a:t>Probabilities and mean free path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6608" y="1015069"/>
                <a:ext cx="10102441" cy="5603846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90000"/>
                  </a:lnSpc>
                </a:pPr>
                <a:endParaRPr lang="en-US" sz="21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𝐽𝑜𝑖𝑛𝑡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𝑃𝑟𝑜𝑏𝑎𝑏𝑖𝑙𝑖𝑡𝑦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𝑜𝑓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𝑡𝑤𝑜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𝑒𝑣𝑒𝑛𝑡𝑠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𝐵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𝐵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𝐿𝑖𝑘𝑒𝑙𝑖h𝑜𝑜𝑑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𝑜𝑓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𝑚𝑜𝑟𝑒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𝑡h𝑎𝑛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𝑜𝑛𝑒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𝑒𝑣𝑒𝑛𝑡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𝑜𝑐𝑐𝑢𝑟𝑖𝑛𝑔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𝑠𝑖𝑚𝑢𝑙𝑡𝑎𝑛𝑒𝑜𝑢𝑠𝑙𝑦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</m:oMath>
                  </m:oMathPara>
                </a14:m>
                <a:endParaRPr lang="en-US" sz="21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1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100" dirty="0">
                    <a:sym typeface="Wingdings" panose="05000000000000000000" pitchFamily="2" charset="2"/>
                  </a:rPr>
                  <a:t>Find the probability that a neutron will make its first collision in dx.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100" dirty="0">
                    <a:sym typeface="Wingdings" panose="05000000000000000000" pitchFamily="2" charset="2"/>
                  </a:rPr>
                  <a:t>This is the probability that it survives till x and then collides in dx. Both these probabilities were calculated in the previous slide.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100" dirty="0">
                    <a:sym typeface="Wingdings" panose="05000000000000000000" pitchFamily="2" charset="2"/>
                  </a:rPr>
                  <a:t>Therefore the joint probability that a neutron will survive till x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p>
                    </m:sSup>
                    <m:r>
                      <a:rPr lang="en-US" sz="21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100" dirty="0">
                    <a:sym typeface="Wingdings" panose="05000000000000000000" pitchFamily="2" charset="2"/>
                  </a:rPr>
                  <a:t>) and that it will collide in dx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Σ</m:t>
                    </m:r>
                    <m:r>
                      <a:rPr lang="en-US" sz="21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𝑑𝑥</m:t>
                    </m:r>
                  </m:oMath>
                </a14:m>
                <a:r>
                  <a:rPr lang="en-US" sz="2100" dirty="0">
                    <a:sym typeface="Wingdings" panose="05000000000000000000" pitchFamily="2" charset="2"/>
                  </a:rPr>
                  <a:t>) is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</m:t>
                      </m:r>
                      <m:d>
                        <m:dPr>
                          <m:ctrlPr>
                            <a:rPr lang="en-US" sz="21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𝑑𝑥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100" b="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𝛴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𝑑𝑥</m:t>
                      </m:r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100" b="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p>
                          <m:r>
                            <a:rPr lang="en-US" sz="2100" b="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sz="2100" b="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𝛴</m:t>
                          </m:r>
                          <m:r>
                            <a:rPr lang="en-US" sz="2100" b="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1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endParaRPr lang="en-US" sz="2100" b="1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100" dirty="0">
                    <a:sym typeface="Wingdings" panose="05000000000000000000" pitchFamily="2" charset="2"/>
                  </a:rPr>
                  <a:t>The mean distance travelled by a neutron between collisions is called the </a:t>
                </a:r>
                <a:r>
                  <a:rPr lang="en-US" sz="2100" b="1" dirty="0">
                    <a:sym typeface="Wingdings" panose="05000000000000000000" pitchFamily="2" charset="2"/>
                  </a:rPr>
                  <a:t>mean free path.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𝐸𝑥𝑝𝑒𝑐𝑡𝑒𝑑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𝑣𝑎𝑙𝑢𝑒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∞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∞</m:t>
                          </m:r>
                        </m:sup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𝑑𝑥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 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𝑝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1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100" dirty="0">
                    <a:sym typeface="Wingdings" panose="05000000000000000000" pitchFamily="2" charset="2"/>
                  </a:rPr>
                  <a:t>We want to calculate </a:t>
                </a:r>
                <a:r>
                  <a:rPr lang="en-US" sz="2100" dirty="0" err="1">
                    <a:sym typeface="Wingdings" panose="05000000000000000000" pitchFamily="2" charset="2"/>
                  </a:rPr>
                  <a:t>mfp</a:t>
                </a:r>
                <a:r>
                  <a:rPr lang="en-US" sz="2100" dirty="0">
                    <a:sym typeface="Wingdings" panose="05000000000000000000" pitchFamily="2" charset="2"/>
                  </a:rPr>
                  <a:t> which is in terms of distance,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sz="2100" dirty="0">
                    <a:sym typeface="Wingdings" panose="05000000000000000000" pitchFamily="2" charset="2"/>
                  </a:rPr>
                  <a:t>. Therefore, the function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100" dirty="0">
                    <a:sym typeface="Wingdings" panose="05000000000000000000" pitchFamily="2" charset="2"/>
                  </a:rPr>
                  <a:t> will be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sz="2100" dirty="0">
                    <a:sym typeface="Wingdings" panose="05000000000000000000" pitchFamily="2" charset="2"/>
                  </a:rPr>
                  <a:t>. Moreover the limits of integration will go from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𝑡𝑜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∞</m:t>
                    </m:r>
                  </m:oMath>
                </a14:m>
                <a:r>
                  <a:rPr lang="en-US" sz="2100" dirty="0">
                    <a:sym typeface="Wingdings" panose="05000000000000000000" pitchFamily="2" charset="2"/>
                  </a:rPr>
                  <a:t> because our function is distance which can not be negative.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100" dirty="0">
                    <a:sym typeface="Wingdings" panose="05000000000000000000" pitchFamily="2" charset="2"/>
                  </a:rPr>
                  <a:t>The probability function will come from the joint probability we have defined above because we want the particle to travel a distance and then we want it to collide. Then,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𝑚𝑓𝑝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∞</m:t>
                          </m:r>
                        </m:sup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𝑑𝑥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sz="2100" b="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𝛴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100" b="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sz="2100" b="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𝛴</m:t>
                              </m:r>
                              <m:r>
                                <a:rPr lang="en-US" sz="2100" b="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100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Σ</m:t>
                          </m:r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</m:oMath>
                  </m:oMathPara>
                </a14:m>
                <a:endParaRPr lang="en-US" sz="21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6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9FF2F-6DD7-4C93-9017-969C92460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608" y="1015069"/>
                <a:ext cx="10102441" cy="5603846"/>
              </a:xfrm>
              <a:blipFill>
                <a:blip r:embed="rId2"/>
                <a:stretch>
                  <a:fillRect l="-181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487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1978</TotalTime>
  <Words>2595</Words>
  <Application>Microsoft Office PowerPoint</Application>
  <PresentationFormat>Widescreen</PresentationFormat>
  <Paragraphs>219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Celestial</vt:lpstr>
      <vt:lpstr>AME 480/580 Introduction to nuclear engineering</vt:lpstr>
      <vt:lpstr>references</vt:lpstr>
      <vt:lpstr>Introduction</vt:lpstr>
      <vt:lpstr>Outline-today</vt:lpstr>
      <vt:lpstr>Jimmy the Neutron</vt:lpstr>
      <vt:lpstr>Microscopic cross-section</vt:lpstr>
      <vt:lpstr>Neutron attenuation</vt:lpstr>
      <vt:lpstr>macroscopic cross-section and probabilities</vt:lpstr>
      <vt:lpstr>Probabilities and mean free path</vt:lpstr>
      <vt:lpstr>Uncollided flux and attenuation </vt:lpstr>
      <vt:lpstr>Homework</vt:lpstr>
      <vt:lpstr>Nuclide/number density and macroscopic cross-sections</vt:lpstr>
      <vt:lpstr>Nuclide density and macroscopic cross-sections continued</vt:lpstr>
      <vt:lpstr>Volume and mass fraction</vt:lpstr>
      <vt:lpstr>Enriched uranium</vt:lpstr>
      <vt:lpstr>Example </vt:lpstr>
      <vt:lpstr>PowerPoint Presentation</vt:lpstr>
      <vt:lpstr>Homework</vt:lpstr>
      <vt:lpstr>Reaction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 480/580 Introduction to nuclear engineering</dc:title>
  <dc:creator>Japan Ketan Patel</dc:creator>
  <cp:lastModifiedBy>Japan Ketan Patel</cp:lastModifiedBy>
  <cp:revision>389</cp:revision>
  <dcterms:created xsi:type="dcterms:W3CDTF">2018-01-22T17:40:18Z</dcterms:created>
  <dcterms:modified xsi:type="dcterms:W3CDTF">2018-01-26T00:35:44Z</dcterms:modified>
</cp:coreProperties>
</file>