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0" r:id="rId4"/>
    <p:sldId id="261" r:id="rId5"/>
    <p:sldId id="262" r:id="rId6"/>
    <p:sldId id="263" r:id="rId7"/>
    <p:sldId id="264" r:id="rId8"/>
    <p:sldId id="266" r:id="rId9"/>
    <p:sldId id="265" r:id="rId10"/>
    <p:sldId id="267" r:id="rId11"/>
    <p:sldId id="269" r:id="rId12"/>
    <p:sldId id="277" r:id="rId13"/>
    <p:sldId id="272" r:id="rId14"/>
    <p:sldId id="273" r:id="rId15"/>
    <p:sldId id="271"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8494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659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984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85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0895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013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833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86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95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45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486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85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15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59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64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46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03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1/28/2018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7138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532164-873E-4105-8909-930D78B18624}"/>
              </a:ext>
            </a:extLst>
          </p:cNvPr>
          <p:cNvSpPr>
            <a:spLocks noGrp="1"/>
          </p:cNvSpPr>
          <p:nvPr>
            <p:ph type="ctrTitle"/>
          </p:nvPr>
        </p:nvSpPr>
        <p:spPr/>
        <p:txBody>
          <a:bodyPr>
            <a:normAutofit/>
          </a:bodyPr>
          <a:lstStyle/>
          <a:p>
            <a:r>
              <a:rPr lang="en-US" sz="3200" dirty="0"/>
              <a:t>AME 480/580</a:t>
            </a:r>
            <a:br>
              <a:rPr lang="en-US" sz="2800" dirty="0"/>
            </a:br>
            <a:r>
              <a:rPr lang="en-US" sz="2800" dirty="0"/>
              <a:t>Introduction to nuclear engineering</a:t>
            </a:r>
          </a:p>
        </p:txBody>
      </p:sp>
      <p:sp>
        <p:nvSpPr>
          <p:cNvPr id="5" name="Subtitle 2">
            <a:extLst>
              <a:ext uri="{FF2B5EF4-FFF2-40B4-BE49-F238E27FC236}">
                <a16:creationId xmlns:a16="http://schemas.microsoft.com/office/drawing/2014/main" id="{81A3B5E4-E380-4A7B-8CE6-8F8FC5ABE4DC}"/>
              </a:ext>
            </a:extLst>
          </p:cNvPr>
          <p:cNvSpPr>
            <a:spLocks noGrp="1"/>
          </p:cNvSpPr>
          <p:nvPr>
            <p:ph type="subTitle" idx="1"/>
          </p:nvPr>
        </p:nvSpPr>
        <p:spPr/>
        <p:txBody>
          <a:bodyPr/>
          <a:lstStyle/>
          <a:p>
            <a:r>
              <a:rPr lang="en-US" dirty="0"/>
              <a:t>Neutron interactions</a:t>
            </a:r>
          </a:p>
          <a:p>
            <a:r>
              <a:rPr lang="en-US" dirty="0"/>
              <a:t>1/26/18</a:t>
            </a:r>
          </a:p>
          <a:p>
            <a:endParaRPr lang="en-US" dirty="0"/>
          </a:p>
        </p:txBody>
      </p:sp>
    </p:spTree>
    <p:extLst>
      <p:ext uri="{BB962C8B-B14F-4D97-AF65-F5344CB8AC3E}">
        <p14:creationId xmlns:p14="http://schemas.microsoft.com/office/powerpoint/2010/main" val="426989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C3327D-A683-480D-A930-C9C6E2DB284B}"/>
              </a:ext>
            </a:extLst>
          </p:cNvPr>
          <p:cNvPicPr>
            <a:picLocks noChangeAspect="1"/>
          </p:cNvPicPr>
          <p:nvPr/>
        </p:nvPicPr>
        <p:blipFill>
          <a:blip r:embed="rId2"/>
          <a:stretch>
            <a:fillRect/>
          </a:stretch>
        </p:blipFill>
        <p:spPr>
          <a:xfrm>
            <a:off x="7348755" y="1171927"/>
            <a:ext cx="4723003" cy="424868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802178" y="92278"/>
            <a:ext cx="3979205" cy="434791"/>
          </a:xfrm>
        </p:spPr>
        <p:txBody>
          <a:bodyPr>
            <a:normAutofit fontScale="90000"/>
          </a:bodyPr>
          <a:lstStyle/>
          <a:p>
            <a:r>
              <a:rPr lang="en-US" sz="2800" dirty="0"/>
              <a:t>Neutron energy range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262854" y="787148"/>
                <a:ext cx="6825843" cy="5538360"/>
              </a:xfrm>
            </p:spPr>
            <p:txBody>
              <a:bodyPr>
                <a:normAutofit lnSpcReduction="10000"/>
              </a:bodyPr>
              <a:lstStyle/>
              <a:p>
                <a:pPr>
                  <a:lnSpc>
                    <a:spcPct val="90000"/>
                  </a:lnSpc>
                </a:pPr>
                <a:r>
                  <a:rPr lang="en-US" sz="1600" dirty="0">
                    <a:sym typeface="Wingdings" panose="05000000000000000000" pitchFamily="2" charset="2"/>
                  </a:rPr>
                  <a:t>We have discussed in general about </a:t>
                </a:r>
                <a:r>
                  <a:rPr lang="en-US" sz="1600" dirty="0" err="1">
                    <a:sym typeface="Wingdings" panose="05000000000000000000" pitchFamily="2" charset="2"/>
                  </a:rPr>
                  <a:t>xs</a:t>
                </a:r>
                <a:r>
                  <a:rPr lang="en-US" sz="1600" dirty="0">
                    <a:sym typeface="Wingdings" panose="05000000000000000000" pitchFamily="2" charset="2"/>
                  </a:rPr>
                  <a:t> so far. Now let’s get a little more specific about what these interaction </a:t>
                </a:r>
                <a:r>
                  <a:rPr lang="en-US" sz="1600" dirty="0" err="1">
                    <a:sym typeface="Wingdings" panose="05000000000000000000" pitchFamily="2" charset="2"/>
                  </a:rPr>
                  <a:t>xs</a:t>
                </a:r>
                <a:r>
                  <a:rPr lang="en-US" sz="1600" dirty="0">
                    <a:sym typeface="Wingdings" panose="05000000000000000000" pitchFamily="2" charset="2"/>
                  </a:rPr>
                  <a:t> depend on. </a:t>
                </a:r>
              </a:p>
              <a:p>
                <a:pPr>
                  <a:lnSpc>
                    <a:spcPct val="90000"/>
                  </a:lnSpc>
                </a:pPr>
                <a:r>
                  <a:rPr lang="en-US" sz="1600" dirty="0">
                    <a:sym typeface="Wingdings" panose="05000000000000000000" pitchFamily="2" charset="2"/>
                  </a:rPr>
                  <a:t>Neutrons with different kinetic energy interact with the same material differently. We will talk about why a little later but for now let’s look at what kind of energies neutrons may be born with and what energy ranges they might slow down to due to aging - “thermalization”. </a:t>
                </a:r>
              </a:p>
              <a:p>
                <a:pPr>
                  <a:lnSpc>
                    <a:spcPct val="90000"/>
                  </a:lnSpc>
                </a:pPr>
                <a:r>
                  <a:rPr lang="en-US" sz="1600" dirty="0">
                    <a:sym typeface="Wingdings" panose="05000000000000000000" pitchFamily="2" charset="2"/>
                  </a:rPr>
                  <a:t>Neutrons in fission are distributed over a spectrum of energy. If we let </a:t>
                </a:r>
                <a14:m>
                  <m:oMath xmlns:m="http://schemas.openxmlformats.org/officeDocument/2006/math">
                    <m:r>
                      <a:rPr lang="en-US" sz="1600" b="0" i="1" smtClean="0">
                        <a:latin typeface="Cambria Math" panose="02040503050406030204" pitchFamily="18" charset="0"/>
                        <a:sym typeface="Wingdings" panose="05000000000000000000" pitchFamily="2" charset="2"/>
                      </a:rPr>
                      <m:t>𝜒</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𝑑𝐸</m:t>
                    </m:r>
                  </m:oMath>
                </a14:m>
                <a:r>
                  <a:rPr lang="en-US" sz="1600" b="0" dirty="0">
                    <a:sym typeface="Wingdings" panose="05000000000000000000" pitchFamily="2" charset="2"/>
                  </a:rPr>
                  <a:t> be the fraction of fission neutrons born with energies between </a:t>
                </a:r>
                <a14:m>
                  <m:oMath xmlns:m="http://schemas.openxmlformats.org/officeDocument/2006/math">
                    <m:r>
                      <a:rPr lang="en-US" sz="1600" b="0" i="1" smtClean="0">
                        <a:latin typeface="Cambria Math" panose="02040503050406030204" pitchFamily="18" charset="0"/>
                        <a:sym typeface="Wingdings" panose="05000000000000000000" pitchFamily="2" charset="2"/>
                      </a:rPr>
                      <m:t>𝐸</m:t>
                    </m:r>
                  </m:oMath>
                </a14:m>
                <a:r>
                  <a:rPr lang="en-US" sz="1600" b="0" dirty="0">
                    <a:sym typeface="Wingdings" panose="05000000000000000000" pitchFamily="2" charset="2"/>
                  </a:rPr>
                  <a:t> and </a:t>
                </a:r>
                <a14:m>
                  <m:oMath xmlns:m="http://schemas.openxmlformats.org/officeDocument/2006/math">
                    <m:r>
                      <a:rPr lang="en-US" sz="1600" b="0" i="1" smtClean="0">
                        <a:latin typeface="Cambria Math" panose="02040503050406030204" pitchFamily="18" charset="0"/>
                        <a:sym typeface="Wingdings" panose="05000000000000000000" pitchFamily="2" charset="2"/>
                      </a:rPr>
                      <m:t>𝐸</m:t>
                    </m:r>
                    <m:r>
                      <a:rPr lang="en-US" sz="1600" b="0" i="1"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𝑑𝐸</m:t>
                    </m:r>
                  </m:oMath>
                </a14:m>
                <a:r>
                  <a:rPr lang="en-US" sz="1600" b="0" dirty="0">
                    <a:sym typeface="Wingdings" panose="05000000000000000000" pitchFamily="2" charset="2"/>
                  </a:rPr>
                  <a:t>, fission spectrum can be approximated using:</a:t>
                </a:r>
              </a:p>
              <a:p>
                <a:pPr marL="0" indent="0">
                  <a:lnSpc>
                    <a:spcPct val="90000"/>
                  </a:lnSpc>
                  <a:buNone/>
                </a:pPr>
                <a:endParaRPr lang="en-US" sz="1600" dirty="0">
                  <a:sym typeface="Wingdings" panose="05000000000000000000" pitchFamily="2" charset="2"/>
                </a:endParaRPr>
              </a:p>
              <a:p>
                <a:pPr marL="0" indent="0">
                  <a:lnSpc>
                    <a:spcPct val="9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sym typeface="Wingdings" panose="05000000000000000000" pitchFamily="2" charset="2"/>
                        </a:rPr>
                        <m:t>𝜒</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=0.453</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𝑒</m:t>
                          </m:r>
                        </m:e>
                        <m:sup>
                          <m:r>
                            <a:rPr lang="en-US" sz="1600" b="0" i="1" smtClean="0">
                              <a:latin typeface="Cambria Math" panose="02040503050406030204" pitchFamily="18" charset="0"/>
                              <a:sym typeface="Wingdings" panose="05000000000000000000" pitchFamily="2" charset="2"/>
                            </a:rPr>
                            <m:t>−1.036</m:t>
                          </m:r>
                          <m:r>
                            <a:rPr lang="en-US" sz="1600" b="0" i="1" smtClean="0">
                              <a:latin typeface="Cambria Math" panose="02040503050406030204" pitchFamily="18" charset="0"/>
                              <a:sym typeface="Wingdings" panose="05000000000000000000" pitchFamily="2" charset="2"/>
                            </a:rPr>
                            <m:t>𝐸</m:t>
                          </m:r>
                        </m:sup>
                      </m:sSup>
                      <m:r>
                        <m:rPr>
                          <m:sty m:val="p"/>
                        </m:rPr>
                        <a:rPr lang="en-US" sz="1600" b="0" i="0" smtClean="0">
                          <a:latin typeface="Cambria Math" panose="02040503050406030204" pitchFamily="18" charset="0"/>
                          <a:sym typeface="Wingdings" panose="05000000000000000000" pitchFamily="2" charset="2"/>
                        </a:rPr>
                        <m:t>sinh</m:t>
                      </m:r>
                      <m:r>
                        <a:rPr lang="en-US" sz="1600" b="0" i="1" smtClean="0">
                          <a:latin typeface="Cambria Math" panose="02040503050406030204" pitchFamily="18" charset="0"/>
                          <a:sym typeface="Wingdings" panose="05000000000000000000" pitchFamily="2" charset="2"/>
                        </a:rPr>
                        <m:t>⁡(</m:t>
                      </m:r>
                      <m:rad>
                        <m:radPr>
                          <m:degHide m:val="on"/>
                          <m:ctrlPr>
                            <a:rPr lang="en-US" sz="1600" b="0" i="1" smtClean="0">
                              <a:latin typeface="Cambria Math" panose="02040503050406030204" pitchFamily="18" charset="0"/>
                              <a:sym typeface="Wingdings" panose="05000000000000000000" pitchFamily="2" charset="2"/>
                            </a:rPr>
                          </m:ctrlPr>
                        </m:radPr>
                        <m:deg/>
                        <m:e>
                          <m:r>
                            <a:rPr lang="en-US" sz="1600" b="0" i="1" smtClean="0">
                              <a:latin typeface="Cambria Math" panose="02040503050406030204" pitchFamily="18" charset="0"/>
                              <a:sym typeface="Wingdings" panose="05000000000000000000" pitchFamily="2" charset="2"/>
                            </a:rPr>
                            <m:t>2.29</m:t>
                          </m:r>
                          <m:r>
                            <a:rPr lang="en-US" sz="1600" b="0" i="1" smtClean="0">
                              <a:latin typeface="Cambria Math" panose="02040503050406030204" pitchFamily="18" charset="0"/>
                              <a:sym typeface="Wingdings" panose="05000000000000000000" pitchFamily="2" charset="2"/>
                            </a:rPr>
                            <m:t>𝐸</m:t>
                          </m:r>
                        </m:e>
                      </m:rad>
                      <m:r>
                        <a:rPr lang="en-US" sz="1600" b="0" i="1" smtClean="0">
                          <a:latin typeface="Cambria Math" panose="02040503050406030204" pitchFamily="18" charset="0"/>
                          <a:sym typeface="Wingdings" panose="05000000000000000000" pitchFamily="2" charset="2"/>
                        </a:rPr>
                        <m:t>)</m:t>
                      </m:r>
                    </m:oMath>
                  </m:oMathPara>
                </a14:m>
                <a:endParaRPr lang="en-US" sz="1600" b="0" dirty="0">
                  <a:sym typeface="Wingdings" panose="05000000000000000000" pitchFamily="2" charset="2"/>
                </a:endParaRPr>
              </a:p>
              <a:p>
                <a:pPr marL="0" indent="0">
                  <a:lnSpc>
                    <a:spcPct val="90000"/>
                  </a:lnSpc>
                  <a:buNone/>
                </a:pPr>
                <a:endParaRPr lang="en-US" sz="1600" b="0" dirty="0">
                  <a:sym typeface="Wingdings" panose="05000000000000000000" pitchFamily="2" charset="2"/>
                </a:endParaRPr>
              </a:p>
              <a:p>
                <a:pPr>
                  <a:lnSpc>
                    <a:spcPct val="90000"/>
                  </a:lnSpc>
                </a:pPr>
                <a:r>
                  <a:rPr lang="en-US" sz="1600" dirty="0">
                    <a:sym typeface="Wingdings" panose="05000000000000000000" pitchFamily="2" charset="2"/>
                  </a:rPr>
                  <a:t>E is in MeV and </a:t>
                </a:r>
                <a14:m>
                  <m:oMath xmlns:m="http://schemas.openxmlformats.org/officeDocument/2006/math">
                    <m:r>
                      <a:rPr lang="en-US" sz="1600" b="0" i="1" smtClean="0">
                        <a:latin typeface="Cambria Math" panose="02040503050406030204" pitchFamily="18" charset="0"/>
                        <a:sym typeface="Wingdings" panose="05000000000000000000" pitchFamily="2" charset="2"/>
                      </a:rPr>
                      <m:t>𝜒</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oMath>
                </a14:m>
                <a:r>
                  <a:rPr lang="en-US" sz="1600" b="0" dirty="0">
                    <a:sym typeface="Wingdings" panose="05000000000000000000" pitchFamily="2" charset="2"/>
                  </a:rPr>
                  <a:t> is normalized to unity. </a:t>
                </a:r>
              </a:p>
              <a:p>
                <a:pPr marL="0" indent="0">
                  <a:lnSpc>
                    <a:spcPct val="90000"/>
                  </a:lnSpc>
                  <a:buNone/>
                </a:pPr>
                <a14:m>
                  <m:oMathPara xmlns:m="http://schemas.openxmlformats.org/officeDocument/2006/math">
                    <m:oMathParaPr>
                      <m:jc m:val="centerGroup"/>
                    </m:oMathParaPr>
                    <m:oMath xmlns:m="http://schemas.openxmlformats.org/officeDocument/2006/math">
                      <m:nary>
                        <m:naryPr>
                          <m:ctrlPr>
                            <a:rPr lang="en-US" sz="1600" b="0" i="1" smtClean="0">
                              <a:latin typeface="Cambria Math" panose="02040503050406030204" pitchFamily="18" charset="0"/>
                              <a:sym typeface="Wingdings" panose="05000000000000000000" pitchFamily="2" charset="2"/>
                            </a:rPr>
                          </m:ctrlPr>
                        </m:naryPr>
                        <m:sub>
                          <m:r>
                            <m:rPr>
                              <m:brk m:alnAt="23"/>
                            </m:rPr>
                            <a:rPr lang="en-US" sz="1600" b="0" i="1" smtClean="0">
                              <a:latin typeface="Cambria Math" panose="02040503050406030204" pitchFamily="18" charset="0"/>
                              <a:sym typeface="Wingdings" panose="05000000000000000000" pitchFamily="2" charset="2"/>
                            </a:rPr>
                            <m:t>0</m:t>
                          </m:r>
                        </m:sub>
                        <m:sup>
                          <m:r>
                            <a:rPr lang="en-US" sz="1600" b="0" i="1" smtClean="0">
                              <a:latin typeface="Cambria Math" panose="02040503050406030204" pitchFamily="18" charset="0"/>
                              <a:sym typeface="Wingdings" panose="05000000000000000000" pitchFamily="2" charset="2"/>
                            </a:rPr>
                            <m:t>∞</m:t>
                          </m:r>
                        </m:sup>
                        <m:e>
                          <m:r>
                            <a:rPr lang="en-US" sz="1600" b="0" i="1" smtClean="0">
                              <a:latin typeface="Cambria Math" panose="02040503050406030204" pitchFamily="18" charset="0"/>
                              <a:sym typeface="Wingdings" panose="05000000000000000000" pitchFamily="2" charset="2"/>
                            </a:rPr>
                            <m:t>𝜒</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𝑑𝐸</m:t>
                          </m:r>
                        </m:e>
                      </m:nary>
                      <m:r>
                        <a:rPr lang="en-US" sz="1600" b="0" i="1" smtClean="0">
                          <a:latin typeface="Cambria Math" panose="02040503050406030204" pitchFamily="18" charset="0"/>
                          <a:sym typeface="Wingdings" panose="05000000000000000000" pitchFamily="2" charset="2"/>
                        </a:rPr>
                        <m:t>=1</m:t>
                      </m:r>
                    </m:oMath>
                  </m:oMathPara>
                </a14:m>
                <a:endParaRPr lang="en-US" sz="1600" b="0" dirty="0">
                  <a:sym typeface="Wingdings" panose="05000000000000000000" pitchFamily="2" charset="2"/>
                </a:endParaRPr>
              </a:p>
              <a:p>
                <a:pPr>
                  <a:lnSpc>
                    <a:spcPct val="90000"/>
                  </a:lnSpc>
                </a:pPr>
                <a:r>
                  <a:rPr lang="en-US" sz="1600" b="0" dirty="0">
                    <a:sym typeface="Wingdings" panose="05000000000000000000" pitchFamily="2" charset="2"/>
                  </a:rPr>
                  <a:t>The logarithmic plot on the right shows fission spectrum. </a:t>
                </a:r>
              </a:p>
              <a:p>
                <a:pPr>
                  <a:lnSpc>
                    <a:spcPct val="90000"/>
                  </a:lnSpc>
                </a:pPr>
                <a:r>
                  <a:rPr lang="en-US" sz="1600" dirty="0">
                    <a:sym typeface="Wingdings" panose="05000000000000000000" pitchFamily="2" charset="2"/>
                  </a:rPr>
                  <a:t>Most neutrons are born in the fission energy range. Average energy is about 2 MeV and most probable energy is about 0.75 MeV. </a:t>
                </a:r>
              </a:p>
              <a:p>
                <a:pPr>
                  <a:lnSpc>
                    <a:spcPct val="90000"/>
                  </a:lnSpc>
                </a:pPr>
                <a:r>
                  <a:rPr lang="en-US" sz="1600" b="0" dirty="0">
                    <a:sym typeface="Wingdings" panose="05000000000000000000" pitchFamily="2" charset="2"/>
                  </a:rPr>
                  <a:t>Very few neutrons are produced above 10 MeV. Therefore, we set that as the upper limit of neutron energy range. </a:t>
                </a:r>
              </a:p>
              <a:p>
                <a:pPr>
                  <a:lnSpc>
                    <a:spcPct val="90000"/>
                  </a:lnSpc>
                </a:pPr>
                <a:endParaRPr lang="en-US" sz="1600" b="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262854" y="787148"/>
                <a:ext cx="6825843" cy="5538360"/>
              </a:xfrm>
              <a:blipFill>
                <a:blip r:embed="rId3"/>
                <a:stretch>
                  <a:fillRect l="-357" t="-2750" r="-1071"/>
                </a:stretch>
              </a:blipFill>
            </p:spPr>
            <p:txBody>
              <a:bodyPr/>
              <a:lstStyle/>
              <a:p>
                <a:r>
                  <a:rPr lang="en-US">
                    <a:noFill/>
                  </a:rPr>
                  <a:t> </a:t>
                </a:r>
              </a:p>
            </p:txBody>
          </p:sp>
        </mc:Fallback>
      </mc:AlternateContent>
    </p:spTree>
    <p:extLst>
      <p:ext uri="{BB962C8B-B14F-4D97-AF65-F5344CB8AC3E}">
        <p14:creationId xmlns:p14="http://schemas.microsoft.com/office/powerpoint/2010/main" val="273284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75501"/>
            <a:ext cx="10799589" cy="518718"/>
          </a:xfrm>
        </p:spPr>
        <p:txBody>
          <a:bodyPr>
            <a:normAutofit/>
          </a:bodyPr>
          <a:lstStyle/>
          <a:p>
            <a:r>
              <a:rPr lang="en-US" sz="2800" dirty="0"/>
              <a:t>Neutron energy range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3" y="518718"/>
                <a:ext cx="10595294" cy="6100197"/>
              </a:xfrm>
            </p:spPr>
            <p:txBody>
              <a:bodyPr>
                <a:normAutofit fontScale="47500" lnSpcReduction="20000"/>
              </a:bodyPr>
              <a:lstStyle/>
              <a:p>
                <a:pPr>
                  <a:lnSpc>
                    <a:spcPct val="90000"/>
                  </a:lnSpc>
                </a:pPr>
                <a:endParaRPr lang="en-US" sz="3800" dirty="0">
                  <a:sym typeface="Wingdings" panose="05000000000000000000" pitchFamily="2" charset="2"/>
                </a:endParaRPr>
              </a:p>
              <a:p>
                <a:pPr>
                  <a:lnSpc>
                    <a:spcPct val="90000"/>
                  </a:lnSpc>
                </a:pPr>
                <a:r>
                  <a:rPr lang="en-US" sz="3800" dirty="0">
                    <a:sym typeface="Wingdings" panose="05000000000000000000" pitchFamily="2" charset="2"/>
                  </a:rPr>
                  <a:t>We saw what energy spectrum of baby neutrons looks like. Let’s look at energies of old neutrons. </a:t>
                </a:r>
              </a:p>
              <a:p>
                <a:pPr>
                  <a:lnSpc>
                    <a:spcPct val="90000"/>
                  </a:lnSpc>
                </a:pPr>
                <a:r>
                  <a:rPr lang="en-US" sz="3800" dirty="0">
                    <a:sym typeface="Wingdings" panose="05000000000000000000" pitchFamily="2" charset="2"/>
                  </a:rPr>
                  <a:t>As everyone knows, when we age, we </a:t>
                </a:r>
                <a:r>
                  <a:rPr lang="en-US" sz="3800" dirty="0" err="1">
                    <a:sym typeface="Wingdings" panose="05000000000000000000" pitchFamily="2" charset="2"/>
                  </a:rPr>
                  <a:t>sorta</a:t>
                </a:r>
                <a:r>
                  <a:rPr lang="en-US" sz="3800" dirty="0">
                    <a:sym typeface="Wingdings" panose="05000000000000000000" pitchFamily="2" charset="2"/>
                  </a:rPr>
                  <a:t> get weaker…unless we’re </a:t>
                </a:r>
                <a:r>
                  <a:rPr lang="en-US" sz="3800" dirty="0" err="1">
                    <a:sym typeface="Wingdings" panose="05000000000000000000" pitchFamily="2" charset="2"/>
                  </a:rPr>
                  <a:t>Goku</a:t>
                </a:r>
                <a:r>
                  <a:rPr lang="en-US" sz="3800" dirty="0">
                    <a:sym typeface="Wingdings" panose="05000000000000000000" pitchFamily="2" charset="2"/>
                  </a:rPr>
                  <a:t>. Neutron </a:t>
                </a:r>
                <a:r>
                  <a:rPr lang="en-US" sz="3800" dirty="0" err="1">
                    <a:sym typeface="Wingdings" panose="05000000000000000000" pitchFamily="2" charset="2"/>
                  </a:rPr>
                  <a:t>ain’t</a:t>
                </a:r>
                <a:r>
                  <a:rPr lang="en-US" sz="3800" dirty="0">
                    <a:sym typeface="Wingdings" panose="05000000000000000000" pitchFamily="2" charset="2"/>
                  </a:rPr>
                  <a:t> </a:t>
                </a:r>
                <a:r>
                  <a:rPr lang="en-US" sz="3800" dirty="0" err="1">
                    <a:sym typeface="Wingdings" panose="05000000000000000000" pitchFamily="2" charset="2"/>
                  </a:rPr>
                  <a:t>Goku</a:t>
                </a:r>
                <a:r>
                  <a:rPr lang="en-US" sz="3800" dirty="0">
                    <a:sym typeface="Wingdings" panose="05000000000000000000" pitchFamily="2" charset="2"/>
                  </a:rPr>
                  <a:t>.</a:t>
                </a:r>
              </a:p>
              <a:p>
                <a:pPr>
                  <a:lnSpc>
                    <a:spcPct val="90000"/>
                  </a:lnSpc>
                </a:pPr>
                <a:r>
                  <a:rPr lang="en-US" sz="3800" dirty="0">
                    <a:sym typeface="Wingdings" panose="05000000000000000000" pitchFamily="2" charset="2"/>
                  </a:rPr>
                  <a:t>So as neutrons age (due successive scattering events), they lose momentum and energy to the nuclei they collide with. </a:t>
                </a:r>
              </a:p>
              <a:p>
                <a:pPr>
                  <a:lnSpc>
                    <a:spcPct val="90000"/>
                  </a:lnSpc>
                </a:pPr>
                <a:r>
                  <a:rPr lang="en-US" sz="3800" dirty="0">
                    <a:sym typeface="Wingdings" panose="05000000000000000000" pitchFamily="2" charset="2"/>
                  </a:rPr>
                  <a:t>At temperatures above absolute zero, nuclei possess random thermal motions and will possess a mean kinetic energy of </a:t>
                </a:r>
                <a14:m>
                  <m:oMath xmlns:m="http://schemas.openxmlformats.org/officeDocument/2006/math">
                    <m:bar>
                      <m:barPr>
                        <m:pos m:val="top"/>
                        <m:ctrlPr>
                          <a:rPr lang="en-US" sz="3800" i="1" smtClean="0">
                            <a:latin typeface="Cambria Math" panose="02040503050406030204" pitchFamily="18" charset="0"/>
                            <a:sym typeface="Wingdings" panose="05000000000000000000" pitchFamily="2" charset="2"/>
                          </a:rPr>
                        </m:ctrlPr>
                      </m:barPr>
                      <m:e>
                        <m:r>
                          <a:rPr lang="en-US" sz="3800" b="0" i="1" smtClean="0">
                            <a:latin typeface="Cambria Math" panose="02040503050406030204" pitchFamily="18" charset="0"/>
                            <a:sym typeface="Wingdings" panose="05000000000000000000" pitchFamily="2" charset="2"/>
                          </a:rPr>
                          <m:t>𝐸</m:t>
                        </m:r>
                      </m:e>
                    </m:bar>
                    <m:r>
                      <a:rPr lang="en-US" sz="3800" b="0" i="1" smtClean="0">
                        <a:latin typeface="Cambria Math" panose="02040503050406030204" pitchFamily="18" charset="0"/>
                        <a:sym typeface="Wingdings" panose="05000000000000000000" pitchFamily="2" charset="2"/>
                      </a:rPr>
                      <m:t>=</m:t>
                    </m:r>
                    <m:f>
                      <m:fPr>
                        <m:ctrlPr>
                          <a:rPr lang="en-US" sz="3800" b="0" i="1" smtClean="0">
                            <a:latin typeface="Cambria Math" panose="02040503050406030204" pitchFamily="18" charset="0"/>
                            <a:sym typeface="Wingdings" panose="05000000000000000000" pitchFamily="2" charset="2"/>
                          </a:rPr>
                        </m:ctrlPr>
                      </m:fPr>
                      <m:num>
                        <m:r>
                          <a:rPr lang="en-US" sz="3800" b="0" i="1" smtClean="0">
                            <a:latin typeface="Cambria Math" panose="02040503050406030204" pitchFamily="18" charset="0"/>
                            <a:sym typeface="Wingdings" panose="05000000000000000000" pitchFamily="2" charset="2"/>
                          </a:rPr>
                          <m:t>3</m:t>
                        </m:r>
                      </m:num>
                      <m:den>
                        <m:r>
                          <a:rPr lang="en-US" sz="3800" b="0" i="1" smtClean="0">
                            <a:latin typeface="Cambria Math" panose="02040503050406030204" pitchFamily="18" charset="0"/>
                            <a:sym typeface="Wingdings" panose="05000000000000000000" pitchFamily="2" charset="2"/>
                          </a:rPr>
                          <m:t>2</m:t>
                        </m:r>
                      </m:den>
                    </m:f>
                    <m:r>
                      <a:rPr lang="en-US" sz="3800" b="0" i="1" smtClean="0">
                        <a:latin typeface="Cambria Math" panose="02040503050406030204" pitchFamily="18" charset="0"/>
                        <a:sym typeface="Wingdings" panose="05000000000000000000" pitchFamily="2" charset="2"/>
                      </a:rPr>
                      <m:t>𝑘𝑇</m:t>
                    </m:r>
                    <m:r>
                      <a:rPr lang="en-US" sz="3800" b="0" i="1" smtClean="0">
                        <a:latin typeface="Cambria Math" panose="02040503050406030204" pitchFamily="18" charset="0"/>
                        <a:sym typeface="Wingdings" panose="05000000000000000000" pitchFamily="2" charset="2"/>
                      </a:rPr>
                      <m:t>,</m:t>
                    </m:r>
                  </m:oMath>
                </a14:m>
                <a:r>
                  <a:rPr lang="en-US" sz="3800" dirty="0">
                    <a:sym typeface="Wingdings" panose="05000000000000000000" pitchFamily="2" charset="2"/>
                  </a:rPr>
                  <a:t> where </a:t>
                </a:r>
                <a14:m>
                  <m:oMath xmlns:m="http://schemas.openxmlformats.org/officeDocument/2006/math">
                    <m:r>
                      <a:rPr lang="en-US" sz="3800" b="0" i="1" smtClean="0">
                        <a:latin typeface="Cambria Math" panose="02040503050406030204" pitchFamily="18" charset="0"/>
                        <a:sym typeface="Wingdings" panose="05000000000000000000" pitchFamily="2" charset="2"/>
                      </a:rPr>
                      <m:t>𝑘</m:t>
                    </m:r>
                  </m:oMath>
                </a14:m>
                <a:r>
                  <a:rPr lang="en-US" sz="3800" dirty="0">
                    <a:sym typeface="Wingdings" panose="05000000000000000000" pitchFamily="2" charset="2"/>
                  </a:rPr>
                  <a:t> is Boltzmann constant and T is temperature. </a:t>
                </a:r>
              </a:p>
              <a:p>
                <a:pPr>
                  <a:lnSpc>
                    <a:spcPct val="90000"/>
                  </a:lnSpc>
                </a:pPr>
                <a:r>
                  <a:rPr lang="en-US" sz="3800" dirty="0">
                    <a:sym typeface="Wingdings" panose="05000000000000000000" pitchFamily="2" charset="2"/>
                  </a:rPr>
                  <a:t>In idealized situations, where there is no absorption, neutrons eventually come into equilibrium with surrounding nuclei and their energy distribution then takes the form of Maxwell-Boltzmann distribution:</a:t>
                </a:r>
              </a:p>
              <a:p>
                <a:pPr marL="0" indent="0">
                  <a:lnSpc>
                    <a:spcPct val="90000"/>
                  </a:lnSpc>
                  <a:buNone/>
                </a:pPr>
                <a14:m>
                  <m:oMathPara xmlns:m="http://schemas.openxmlformats.org/officeDocument/2006/math">
                    <m:oMathParaPr>
                      <m:jc m:val="centerGroup"/>
                    </m:oMathParaPr>
                    <m:oMath xmlns:m="http://schemas.openxmlformats.org/officeDocument/2006/math">
                      <m:r>
                        <a:rPr lang="en-US" sz="3800" b="0" i="1" smtClean="0">
                          <a:latin typeface="Cambria Math" panose="02040503050406030204" pitchFamily="18" charset="0"/>
                          <a:sym typeface="Wingdings" panose="05000000000000000000" pitchFamily="2" charset="2"/>
                        </a:rPr>
                        <m:t>𝑀</m:t>
                      </m:r>
                      <m:d>
                        <m:dPr>
                          <m:ctrlPr>
                            <a:rPr lang="en-US" sz="3800" b="0" i="1" smtClean="0">
                              <a:latin typeface="Cambria Math" panose="02040503050406030204" pitchFamily="18" charset="0"/>
                              <a:sym typeface="Wingdings" panose="05000000000000000000" pitchFamily="2" charset="2"/>
                            </a:rPr>
                          </m:ctrlPr>
                        </m:dPr>
                        <m:e>
                          <m:r>
                            <a:rPr lang="en-US" sz="3800" b="0" i="1" smtClean="0">
                              <a:latin typeface="Cambria Math" panose="02040503050406030204" pitchFamily="18" charset="0"/>
                              <a:sym typeface="Wingdings" panose="05000000000000000000" pitchFamily="2" charset="2"/>
                            </a:rPr>
                            <m:t>𝐸</m:t>
                          </m:r>
                        </m:e>
                      </m:d>
                      <m:r>
                        <a:rPr lang="en-US" sz="3800" b="0" i="1" smtClean="0">
                          <a:latin typeface="Cambria Math" panose="02040503050406030204" pitchFamily="18" charset="0"/>
                          <a:sym typeface="Wingdings" panose="05000000000000000000" pitchFamily="2" charset="2"/>
                        </a:rPr>
                        <m:t>=</m:t>
                      </m:r>
                      <m:f>
                        <m:fPr>
                          <m:ctrlPr>
                            <a:rPr lang="en-US" sz="3800" b="0" i="1" smtClean="0">
                              <a:latin typeface="Cambria Math" panose="02040503050406030204" pitchFamily="18" charset="0"/>
                              <a:sym typeface="Wingdings" panose="05000000000000000000" pitchFamily="2" charset="2"/>
                            </a:rPr>
                          </m:ctrlPr>
                        </m:fPr>
                        <m:num>
                          <m:r>
                            <a:rPr lang="en-US" sz="3800" b="0" i="1" smtClean="0">
                              <a:latin typeface="Cambria Math" panose="02040503050406030204" pitchFamily="18" charset="0"/>
                              <a:sym typeface="Wingdings" panose="05000000000000000000" pitchFamily="2" charset="2"/>
                            </a:rPr>
                            <m:t>2</m:t>
                          </m:r>
                          <m:r>
                            <a:rPr lang="en-US" sz="3800" b="0" i="1" smtClean="0">
                              <a:latin typeface="Cambria Math" panose="02040503050406030204" pitchFamily="18" charset="0"/>
                              <a:sym typeface="Wingdings" panose="05000000000000000000" pitchFamily="2" charset="2"/>
                            </a:rPr>
                            <m:t>𝜋</m:t>
                          </m:r>
                        </m:num>
                        <m:den>
                          <m:sSup>
                            <m:sSupPr>
                              <m:ctrlPr>
                                <a:rPr lang="en-US" sz="3800" b="0" i="1" smtClean="0">
                                  <a:latin typeface="Cambria Math" panose="02040503050406030204" pitchFamily="18" charset="0"/>
                                  <a:sym typeface="Wingdings" panose="05000000000000000000" pitchFamily="2" charset="2"/>
                                </a:rPr>
                              </m:ctrlPr>
                            </m:sSupPr>
                            <m:e>
                              <m:d>
                                <m:dPr>
                                  <m:ctrlPr>
                                    <a:rPr lang="en-US" sz="3800" b="0" i="1" smtClean="0">
                                      <a:latin typeface="Cambria Math" panose="02040503050406030204" pitchFamily="18" charset="0"/>
                                      <a:sym typeface="Wingdings" panose="05000000000000000000" pitchFamily="2" charset="2"/>
                                    </a:rPr>
                                  </m:ctrlPr>
                                </m:dPr>
                                <m:e>
                                  <m:r>
                                    <a:rPr lang="en-US" sz="3800" b="0" i="1" smtClean="0">
                                      <a:latin typeface="Cambria Math" panose="02040503050406030204" pitchFamily="18" charset="0"/>
                                      <a:sym typeface="Wingdings" panose="05000000000000000000" pitchFamily="2" charset="2"/>
                                    </a:rPr>
                                    <m:t>𝜋</m:t>
                                  </m:r>
                                  <m:r>
                                    <a:rPr lang="en-US" sz="3800" b="0" i="1" smtClean="0">
                                      <a:latin typeface="Cambria Math" panose="02040503050406030204" pitchFamily="18" charset="0"/>
                                      <a:sym typeface="Wingdings" panose="05000000000000000000" pitchFamily="2" charset="2"/>
                                    </a:rPr>
                                    <m:t>𝑘𝑇</m:t>
                                  </m:r>
                                </m:e>
                              </m:d>
                            </m:e>
                            <m:sup>
                              <m:r>
                                <a:rPr lang="en-US" sz="3800" b="0" i="1" smtClean="0">
                                  <a:latin typeface="Cambria Math" panose="02040503050406030204" pitchFamily="18" charset="0"/>
                                  <a:sym typeface="Wingdings" panose="05000000000000000000" pitchFamily="2" charset="2"/>
                                </a:rPr>
                                <m:t>3/2</m:t>
                              </m:r>
                            </m:sup>
                          </m:sSup>
                        </m:den>
                      </m:f>
                      <m:sSup>
                        <m:sSupPr>
                          <m:ctrlPr>
                            <a:rPr lang="en-US" sz="3800" b="0" i="1" smtClean="0">
                              <a:latin typeface="Cambria Math" panose="02040503050406030204" pitchFamily="18" charset="0"/>
                              <a:sym typeface="Wingdings" panose="05000000000000000000" pitchFamily="2" charset="2"/>
                            </a:rPr>
                          </m:ctrlPr>
                        </m:sSupPr>
                        <m:e>
                          <m:r>
                            <a:rPr lang="en-US" sz="3800" b="0" i="1" smtClean="0">
                              <a:latin typeface="Cambria Math" panose="02040503050406030204" pitchFamily="18" charset="0"/>
                              <a:sym typeface="Wingdings" panose="05000000000000000000" pitchFamily="2" charset="2"/>
                            </a:rPr>
                            <m:t>𝐸</m:t>
                          </m:r>
                        </m:e>
                        <m:sup>
                          <m:r>
                            <a:rPr lang="en-US" sz="3800" b="0" i="1" smtClean="0">
                              <a:latin typeface="Cambria Math" panose="02040503050406030204" pitchFamily="18" charset="0"/>
                              <a:sym typeface="Wingdings" panose="05000000000000000000" pitchFamily="2" charset="2"/>
                            </a:rPr>
                            <m:t>1/2</m:t>
                          </m:r>
                        </m:sup>
                      </m:sSup>
                      <m:sSup>
                        <m:sSupPr>
                          <m:ctrlPr>
                            <a:rPr lang="en-US" sz="3800" b="0" i="1" smtClean="0">
                              <a:latin typeface="Cambria Math" panose="02040503050406030204" pitchFamily="18" charset="0"/>
                              <a:sym typeface="Wingdings" panose="05000000000000000000" pitchFamily="2" charset="2"/>
                            </a:rPr>
                          </m:ctrlPr>
                        </m:sSupPr>
                        <m:e>
                          <m:r>
                            <a:rPr lang="en-US" sz="3800" b="0" i="1" smtClean="0">
                              <a:latin typeface="Cambria Math" panose="02040503050406030204" pitchFamily="18" charset="0"/>
                              <a:sym typeface="Wingdings" panose="05000000000000000000" pitchFamily="2" charset="2"/>
                            </a:rPr>
                            <m:t>𝑒</m:t>
                          </m:r>
                        </m:e>
                        <m:sup>
                          <m:r>
                            <a:rPr lang="en-US" sz="3800" b="0" i="1" smtClean="0">
                              <a:latin typeface="Cambria Math" panose="02040503050406030204" pitchFamily="18" charset="0"/>
                              <a:sym typeface="Wingdings" panose="05000000000000000000" pitchFamily="2" charset="2"/>
                            </a:rPr>
                            <m:t>−</m:t>
                          </m:r>
                          <m:f>
                            <m:fPr>
                              <m:ctrlPr>
                                <a:rPr lang="en-US" sz="3800" b="0" i="1" smtClean="0">
                                  <a:latin typeface="Cambria Math" panose="02040503050406030204" pitchFamily="18" charset="0"/>
                                  <a:sym typeface="Wingdings" panose="05000000000000000000" pitchFamily="2" charset="2"/>
                                </a:rPr>
                              </m:ctrlPr>
                            </m:fPr>
                            <m:num>
                              <m:r>
                                <a:rPr lang="en-US" sz="3800" b="0" i="1" smtClean="0">
                                  <a:latin typeface="Cambria Math" panose="02040503050406030204" pitchFamily="18" charset="0"/>
                                  <a:sym typeface="Wingdings" panose="05000000000000000000" pitchFamily="2" charset="2"/>
                                </a:rPr>
                                <m:t>𝐸</m:t>
                              </m:r>
                            </m:num>
                            <m:den>
                              <m:r>
                                <a:rPr lang="en-US" sz="3800" b="0" i="1" smtClean="0">
                                  <a:latin typeface="Cambria Math" panose="02040503050406030204" pitchFamily="18" charset="0"/>
                                  <a:sym typeface="Wingdings" panose="05000000000000000000" pitchFamily="2" charset="2"/>
                                </a:rPr>
                                <m:t>𝑘𝑇</m:t>
                              </m:r>
                            </m:den>
                          </m:f>
                        </m:sup>
                      </m:sSup>
                    </m:oMath>
                  </m:oMathPara>
                </a14:m>
                <a:endParaRPr lang="en-US" sz="3800" dirty="0">
                  <a:sym typeface="Wingdings" panose="05000000000000000000" pitchFamily="2" charset="2"/>
                </a:endParaRPr>
              </a:p>
              <a:p>
                <a:pPr marL="0" indent="0">
                  <a:lnSpc>
                    <a:spcPct val="90000"/>
                  </a:lnSpc>
                  <a:buNone/>
                </a:pPr>
                <a:r>
                  <a:rPr lang="en-US" sz="3800" dirty="0">
                    <a:sym typeface="Wingdings" panose="05000000000000000000" pitchFamily="2" charset="2"/>
                  </a:rPr>
                  <a:t>Here, E is in eV. Maxwell-Boltzmann distribution is normalized to unity:</a:t>
                </a:r>
              </a:p>
              <a:p>
                <a:pPr marL="0" indent="0">
                  <a:lnSpc>
                    <a:spcPct val="90000"/>
                  </a:lnSpc>
                  <a:buNone/>
                </a:pPr>
                <a14:m>
                  <m:oMathPara xmlns:m="http://schemas.openxmlformats.org/officeDocument/2006/math">
                    <m:oMathParaPr>
                      <m:jc m:val="centerGroup"/>
                    </m:oMathParaPr>
                    <m:oMath xmlns:m="http://schemas.openxmlformats.org/officeDocument/2006/math">
                      <m:nary>
                        <m:naryPr>
                          <m:ctrlPr>
                            <a:rPr lang="en-US" sz="3800" i="1" smtClean="0">
                              <a:latin typeface="Cambria Math" panose="02040503050406030204" pitchFamily="18" charset="0"/>
                              <a:sym typeface="Wingdings" panose="05000000000000000000" pitchFamily="2" charset="2"/>
                            </a:rPr>
                          </m:ctrlPr>
                        </m:naryPr>
                        <m:sub>
                          <m:r>
                            <m:rPr>
                              <m:brk m:alnAt="23"/>
                            </m:rPr>
                            <a:rPr lang="en-US" sz="3800" b="0" i="1" smtClean="0">
                              <a:latin typeface="Cambria Math" panose="02040503050406030204" pitchFamily="18" charset="0"/>
                              <a:sym typeface="Wingdings" panose="05000000000000000000" pitchFamily="2" charset="2"/>
                            </a:rPr>
                            <m:t>0</m:t>
                          </m:r>
                        </m:sub>
                        <m:sup>
                          <m:r>
                            <a:rPr lang="en-US" sz="3800" b="0" i="1" smtClean="0">
                              <a:latin typeface="Cambria Math" panose="02040503050406030204" pitchFamily="18" charset="0"/>
                              <a:sym typeface="Wingdings" panose="05000000000000000000" pitchFamily="2" charset="2"/>
                            </a:rPr>
                            <m:t>∞</m:t>
                          </m:r>
                        </m:sup>
                        <m:e>
                          <m:r>
                            <a:rPr lang="en-US" sz="3800" b="0" i="1" smtClean="0">
                              <a:latin typeface="Cambria Math" panose="02040503050406030204" pitchFamily="18" charset="0"/>
                              <a:sym typeface="Wingdings" panose="05000000000000000000" pitchFamily="2" charset="2"/>
                            </a:rPr>
                            <m:t>𝑀</m:t>
                          </m:r>
                          <m:d>
                            <m:dPr>
                              <m:ctrlPr>
                                <a:rPr lang="en-US" sz="3800" b="0" i="1" smtClean="0">
                                  <a:latin typeface="Cambria Math" panose="02040503050406030204" pitchFamily="18" charset="0"/>
                                  <a:sym typeface="Wingdings" panose="05000000000000000000" pitchFamily="2" charset="2"/>
                                </a:rPr>
                              </m:ctrlPr>
                            </m:dPr>
                            <m:e>
                              <m:r>
                                <a:rPr lang="en-US" sz="3800" b="0" i="1" smtClean="0">
                                  <a:latin typeface="Cambria Math" panose="02040503050406030204" pitchFamily="18" charset="0"/>
                                  <a:sym typeface="Wingdings" panose="05000000000000000000" pitchFamily="2" charset="2"/>
                                </a:rPr>
                                <m:t>𝐸</m:t>
                              </m:r>
                            </m:e>
                          </m:d>
                          <m:r>
                            <a:rPr lang="en-US" sz="3800" b="0" i="1" smtClean="0">
                              <a:latin typeface="Cambria Math" panose="02040503050406030204" pitchFamily="18" charset="0"/>
                              <a:sym typeface="Wingdings" panose="05000000000000000000" pitchFamily="2" charset="2"/>
                            </a:rPr>
                            <m:t>𝑑𝐸</m:t>
                          </m:r>
                          <m:r>
                            <a:rPr lang="en-US" sz="3800" b="0" i="1" smtClean="0">
                              <a:latin typeface="Cambria Math" panose="02040503050406030204" pitchFamily="18" charset="0"/>
                              <a:sym typeface="Wingdings" panose="05000000000000000000" pitchFamily="2" charset="2"/>
                            </a:rPr>
                            <m:t>=1</m:t>
                          </m:r>
                        </m:e>
                      </m:nary>
                    </m:oMath>
                  </m:oMathPara>
                </a14:m>
                <a:endParaRPr lang="en-US" sz="3800" dirty="0">
                  <a:sym typeface="Wingdings" panose="05000000000000000000" pitchFamily="2" charset="2"/>
                </a:endParaRPr>
              </a:p>
              <a:p>
                <a:pPr>
                  <a:lnSpc>
                    <a:spcPct val="90000"/>
                  </a:lnSpc>
                </a:pPr>
                <a:r>
                  <a:rPr lang="en-US" sz="3800" dirty="0">
                    <a:sym typeface="Wingdings" panose="05000000000000000000" pitchFamily="2" charset="2"/>
                  </a:rPr>
                  <a:t>In real world, however, there is almost always some absorption, and spectrum is shifted upward form </a:t>
                </a:r>
                <a14:m>
                  <m:oMath xmlns:m="http://schemas.openxmlformats.org/officeDocument/2006/math">
                    <m:r>
                      <a:rPr lang="en-US" sz="3800" b="0" i="1" smtClean="0">
                        <a:latin typeface="Cambria Math" panose="02040503050406030204" pitchFamily="18" charset="0"/>
                        <a:sym typeface="Wingdings" panose="05000000000000000000" pitchFamily="2" charset="2"/>
                      </a:rPr>
                      <m:t>𝑀</m:t>
                    </m:r>
                    <m:r>
                      <a:rPr lang="en-US" sz="3800" b="0" i="1" smtClean="0">
                        <a:latin typeface="Cambria Math" panose="02040503050406030204" pitchFamily="18" charset="0"/>
                        <a:sym typeface="Wingdings" panose="05000000000000000000" pitchFamily="2" charset="2"/>
                      </a:rPr>
                      <m:t>(</m:t>
                    </m:r>
                    <m:r>
                      <a:rPr lang="en-US" sz="3800" b="0" i="1" smtClean="0">
                        <a:latin typeface="Cambria Math" panose="02040503050406030204" pitchFamily="18" charset="0"/>
                        <a:sym typeface="Wingdings" panose="05000000000000000000" pitchFamily="2" charset="2"/>
                      </a:rPr>
                      <m:t>𝐸</m:t>
                    </m:r>
                    <m:r>
                      <a:rPr lang="en-US" sz="3800" b="0" i="1" smtClean="0">
                        <a:latin typeface="Cambria Math" panose="02040503050406030204" pitchFamily="18" charset="0"/>
                        <a:sym typeface="Wingdings" panose="05000000000000000000" pitchFamily="2" charset="2"/>
                      </a:rPr>
                      <m:t>)</m:t>
                    </m:r>
                  </m:oMath>
                </a14:m>
                <a:r>
                  <a:rPr lang="en-US" sz="3800" dirty="0">
                    <a:sym typeface="Wingdings" panose="05000000000000000000" pitchFamily="2" charset="2"/>
                  </a:rPr>
                  <a:t>. Absorption precludes equilibrium to be established completely.</a:t>
                </a:r>
              </a:p>
              <a:p>
                <a:pPr>
                  <a:lnSpc>
                    <a:spcPct val="90000"/>
                  </a:lnSpc>
                </a:pPr>
                <a:r>
                  <a:rPr lang="en-US" sz="3800" dirty="0">
                    <a:sym typeface="Wingdings" panose="05000000000000000000" pitchFamily="2" charset="2"/>
                  </a:rPr>
                  <a:t>The fraction of neutrons with energies less than 0.001 eV is extremely small and this defines our lower bound of neutron energy range. </a:t>
                </a:r>
              </a:p>
              <a:p>
                <a:pPr>
                  <a:lnSpc>
                    <a:spcPct val="90000"/>
                  </a:lnSpc>
                </a:pPr>
                <a:r>
                  <a:rPr lang="en-US" sz="3800" dirty="0">
                    <a:sym typeface="Wingdings" panose="05000000000000000000" pitchFamily="2" charset="2"/>
                  </a:rPr>
                  <a:t>The primary range of interest is then 0.001 eV to 10 MeV. </a:t>
                </a:r>
              </a:p>
              <a:p>
                <a:pPr>
                  <a:lnSpc>
                    <a:spcPct val="90000"/>
                  </a:lnSpc>
                </a:pPr>
                <a:r>
                  <a:rPr lang="en-US" sz="3800" dirty="0">
                    <a:sym typeface="Wingdings" panose="05000000000000000000" pitchFamily="2" charset="2"/>
                  </a:rPr>
                  <a:t>Ranges: </a:t>
                </a:r>
                <a:r>
                  <a:rPr lang="en-US" sz="3800" b="1" dirty="0">
                    <a:sym typeface="Wingdings" panose="05000000000000000000" pitchFamily="2" charset="2"/>
                  </a:rPr>
                  <a:t>Thermal:</a:t>
                </a:r>
                <a:r>
                  <a:rPr lang="en-US" sz="3800" dirty="0">
                    <a:sym typeface="Wingdings" panose="05000000000000000000" pitchFamily="2" charset="2"/>
                  </a:rPr>
                  <a:t> 0.001 eV to 1 eV; </a:t>
                </a:r>
                <a:r>
                  <a:rPr lang="en-US" sz="3800" b="1" dirty="0">
                    <a:sym typeface="Wingdings" panose="05000000000000000000" pitchFamily="2" charset="2"/>
                  </a:rPr>
                  <a:t>Epithermal:</a:t>
                </a:r>
                <a:r>
                  <a:rPr lang="en-US" sz="3800" dirty="0">
                    <a:sym typeface="Wingdings" panose="05000000000000000000" pitchFamily="2" charset="2"/>
                  </a:rPr>
                  <a:t> 1 eV to 0.1 MeV; </a:t>
                </a:r>
                <a:r>
                  <a:rPr lang="en-US" sz="3800" b="1" dirty="0">
                    <a:sym typeface="Wingdings" panose="05000000000000000000" pitchFamily="2" charset="2"/>
                  </a:rPr>
                  <a:t>Fast:</a:t>
                </a:r>
                <a:r>
                  <a:rPr lang="en-US" sz="3800" dirty="0">
                    <a:sym typeface="Wingdings" panose="05000000000000000000" pitchFamily="2" charset="2"/>
                  </a:rPr>
                  <a:t> 0.1 MeV to 10 MeV</a:t>
                </a:r>
              </a:p>
              <a:p>
                <a:pPr marL="0" indent="0">
                  <a:lnSpc>
                    <a:spcPct val="90000"/>
                  </a:lnSpc>
                  <a:buNone/>
                </a:pPr>
                <a:endParaRPr lang="en-US"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3" y="518718"/>
                <a:ext cx="10595294" cy="6100197"/>
              </a:xfrm>
              <a:blipFill>
                <a:blip r:embed="rId2"/>
                <a:stretch>
                  <a:fillRect l="-518" r="-115"/>
                </a:stretch>
              </a:blipFill>
            </p:spPr>
            <p:txBody>
              <a:bodyPr/>
              <a:lstStyle/>
              <a:p>
                <a:r>
                  <a:rPr lang="en-US">
                    <a:noFill/>
                  </a:rPr>
                  <a:t> </a:t>
                </a:r>
              </a:p>
            </p:txBody>
          </p:sp>
        </mc:Fallback>
      </mc:AlternateContent>
    </p:spTree>
    <p:extLst>
      <p:ext uri="{BB962C8B-B14F-4D97-AF65-F5344CB8AC3E}">
        <p14:creationId xmlns:p14="http://schemas.microsoft.com/office/powerpoint/2010/main" val="380808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EE9E6D-10C2-4A86-B6AB-4F60ED171B9D}"/>
              </a:ext>
            </a:extLst>
          </p:cNvPr>
          <p:cNvPicPr>
            <a:picLocks noChangeAspect="1"/>
          </p:cNvPicPr>
          <p:nvPr/>
        </p:nvPicPr>
        <p:blipFill>
          <a:blip r:embed="rId2"/>
          <a:stretch>
            <a:fillRect/>
          </a:stretch>
        </p:blipFill>
        <p:spPr>
          <a:xfrm>
            <a:off x="5942303" y="136841"/>
            <a:ext cx="6095593" cy="293244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154104" y="136841"/>
            <a:ext cx="5742843" cy="562956"/>
          </a:xfrm>
        </p:spPr>
        <p:txBody>
          <a:bodyPr>
            <a:normAutofit fontScale="90000"/>
          </a:bodyPr>
          <a:lstStyle/>
          <a:p>
            <a:r>
              <a:rPr lang="en-US" dirty="0"/>
              <a:t>XS energy 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154103" y="802434"/>
                <a:ext cx="5742843" cy="5615144"/>
              </a:xfrm>
            </p:spPr>
            <p:txBody>
              <a:bodyPr>
                <a:normAutofit lnSpcReduction="10000"/>
              </a:bodyPr>
              <a:lstStyle/>
              <a:p>
                <a:r>
                  <a:rPr lang="en-US" dirty="0">
                    <a:sym typeface="Wingdings" panose="05000000000000000000" pitchFamily="2" charset="2"/>
                  </a:rPr>
                  <a:t>Let’s begin with the simplest nuclide – H.</a:t>
                </a:r>
              </a:p>
              <a:p>
                <a:r>
                  <a:rPr lang="en-US" dirty="0">
                    <a:sym typeface="Wingdings" panose="05000000000000000000" pitchFamily="2" charset="2"/>
                  </a:rPr>
                  <a:t>H has only one proton and therefore no internal structure and so no inelastic scattering. We will talk about inelastic scattering a little later.  </a:t>
                </a:r>
              </a:p>
              <a:p>
                <a:r>
                  <a:rPr lang="en-US" dirty="0">
                    <a:sym typeface="Wingdings" panose="05000000000000000000" pitchFamily="2" charset="2"/>
                  </a:rPr>
                  <a:t>It only has elastic scattering and absorption cross-sections. </a:t>
                </a:r>
              </a:p>
              <a:p>
                <a:r>
                  <a:rPr lang="en-US" dirty="0">
                    <a:sym typeface="Wingdings" panose="05000000000000000000" pitchFamily="2" charset="2"/>
                  </a:rPr>
                  <a:t>The capture (absorption) </a:t>
                </a:r>
                <a:r>
                  <a:rPr lang="en-US" dirty="0" err="1">
                    <a:sym typeface="Wingdings" panose="05000000000000000000" pitchFamily="2" charset="2"/>
                  </a:rPr>
                  <a:t>xs</a:t>
                </a:r>
                <a:r>
                  <a:rPr lang="en-US" dirty="0">
                    <a:sym typeface="Wingdings" panose="05000000000000000000" pitchFamily="2" charset="2"/>
                  </a:rPr>
                  <a:t> is inversely proportional to </a:t>
                </a:r>
                <a14:m>
                  <m:oMath xmlns:m="http://schemas.openxmlformats.org/officeDocument/2006/math">
                    <m:rad>
                      <m:radPr>
                        <m:degHide m:val="on"/>
                        <m:ctrlPr>
                          <a:rPr lang="en-US" b="0" i="1" smtClean="0">
                            <a:latin typeface="Cambria Math" panose="02040503050406030204" pitchFamily="18" charset="0"/>
                            <a:sym typeface="Wingdings" panose="05000000000000000000" pitchFamily="2" charset="2"/>
                          </a:rPr>
                        </m:ctrlPr>
                      </m:radPr>
                      <m:deg/>
                      <m:e>
                        <m:r>
                          <a:rPr lang="en-US" b="0" i="1" smtClean="0">
                            <a:latin typeface="Cambria Math" panose="02040503050406030204" pitchFamily="18" charset="0"/>
                            <a:sym typeface="Wingdings" panose="05000000000000000000" pitchFamily="2" charset="2"/>
                          </a:rPr>
                          <m:t>𝐸</m:t>
                        </m:r>
                      </m:e>
                    </m:rad>
                  </m:oMath>
                </a14:m>
                <a:r>
                  <a:rPr lang="en-US" dirty="0">
                    <a:sym typeface="Wingdings" panose="05000000000000000000" pitchFamily="2" charset="2"/>
                  </a:rPr>
                  <a:t>, which in turn is proportional to </a:t>
                </a:r>
                <a14:m>
                  <m:oMath xmlns:m="http://schemas.openxmlformats.org/officeDocument/2006/math">
                    <m:r>
                      <a:rPr lang="en-US" b="0" i="1" smtClean="0">
                        <a:latin typeface="Cambria Math" panose="02040503050406030204" pitchFamily="18" charset="0"/>
                        <a:sym typeface="Wingdings" panose="05000000000000000000" pitchFamily="2" charset="2"/>
                      </a:rPr>
                      <m:t>𝑣</m:t>
                    </m:r>
                  </m:oMath>
                </a14:m>
                <a:r>
                  <a:rPr lang="en-US" dirty="0">
                    <a:sym typeface="Wingdings" panose="05000000000000000000" pitchFamily="2" charset="2"/>
                  </a:rPr>
                  <a:t>. This is often referred to as </a:t>
                </a:r>
                <a14:m>
                  <m:oMath xmlns:m="http://schemas.openxmlformats.org/officeDocument/2006/math">
                    <m:r>
                      <a:rPr lang="en-US" b="0" i="1" smtClean="0">
                        <a:latin typeface="Cambria Math" panose="02040503050406030204" pitchFamily="18" charset="0"/>
                        <a:sym typeface="Wingdings" panose="05000000000000000000" pitchFamily="2" charset="2"/>
                      </a:rPr>
                      <m:t>1/</m:t>
                    </m:r>
                    <m:r>
                      <a:rPr lang="en-US" b="0" i="1" smtClean="0">
                        <a:latin typeface="Cambria Math" panose="02040503050406030204" pitchFamily="18" charset="0"/>
                        <a:sym typeface="Wingdings" panose="05000000000000000000" pitchFamily="2" charset="2"/>
                      </a:rPr>
                      <m:t>𝑣</m:t>
                    </m:r>
                  </m:oMath>
                </a14:m>
                <a:r>
                  <a:rPr lang="en-US" dirty="0">
                    <a:sym typeface="Wingdings" panose="05000000000000000000" pitchFamily="2" charset="2"/>
                  </a:rPr>
                  <a:t> </a:t>
                </a:r>
                <a:r>
                  <a:rPr lang="en-US" dirty="0" err="1">
                    <a:sym typeface="Wingdings" panose="05000000000000000000" pitchFamily="2" charset="2"/>
                  </a:rPr>
                  <a:t>xs</a:t>
                </a:r>
                <a:r>
                  <a:rPr lang="en-US" dirty="0">
                    <a:sym typeface="Wingdings" panose="05000000000000000000" pitchFamily="2" charset="2"/>
                  </a:rPr>
                  <a:t>. Only matters in thermal energy range. </a:t>
                </a:r>
              </a:p>
              <a:p>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𝑎</m:t>
                        </m:r>
                      </m:sub>
                    </m:sSub>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𝐸</m:t>
                        </m:r>
                      </m:e>
                    </m:d>
                    <m:r>
                      <a:rPr lang="en-US" b="0" i="1" smtClean="0">
                        <a:latin typeface="Cambria Math" panose="02040503050406030204" pitchFamily="18" charset="0"/>
                        <a:sym typeface="Wingdings" panose="05000000000000000000" pitchFamily="2" charset="2"/>
                      </a:rPr>
                      <m:t>=</m:t>
                    </m:r>
                    <m:rad>
                      <m:radPr>
                        <m:degHide m:val="on"/>
                        <m:ctrlPr>
                          <a:rPr lang="en-US" b="0" i="1" smtClean="0">
                            <a:latin typeface="Cambria Math" panose="02040503050406030204" pitchFamily="18" charset="0"/>
                            <a:sym typeface="Wingdings" panose="05000000000000000000" pitchFamily="2" charset="2"/>
                          </a:rPr>
                        </m:ctrlPr>
                      </m:radPr>
                      <m:deg/>
                      <m:e>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𝐸</m:t>
                                </m:r>
                              </m:e>
                              <m:sub>
                                <m:r>
                                  <a:rPr lang="en-US" i="1">
                                    <a:latin typeface="Cambria Math" panose="02040503050406030204" pitchFamily="18" charset="0"/>
                                    <a:sym typeface="Wingdings" panose="05000000000000000000" pitchFamily="2" charset="2"/>
                                  </a:rPr>
                                  <m:t>0</m:t>
                                </m:r>
                              </m:sub>
                            </m:sSub>
                          </m:num>
                          <m:den>
                            <m:r>
                              <a:rPr lang="en-US" i="1">
                                <a:latin typeface="Cambria Math" panose="02040503050406030204" pitchFamily="18" charset="0"/>
                                <a:sym typeface="Wingdings" panose="05000000000000000000" pitchFamily="2" charset="2"/>
                              </a:rPr>
                              <m:t>𝐸</m:t>
                            </m:r>
                          </m:den>
                        </m:f>
                      </m:e>
                    </m:rad>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𝑎</m:t>
                        </m:r>
                      </m:sub>
                    </m:sSub>
                    <m:d>
                      <m:dPr>
                        <m:ctrlPr>
                          <a:rPr lang="en-US" b="0" i="1" smtClean="0">
                            <a:latin typeface="Cambria Math" panose="02040503050406030204" pitchFamily="18" charset="0"/>
                            <a:sym typeface="Wingdings" panose="05000000000000000000" pitchFamily="2" charset="2"/>
                          </a:rPr>
                        </m:ctrlPr>
                      </m:dPr>
                      <m:e>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0</m:t>
                            </m:r>
                          </m:sub>
                        </m:sSub>
                      </m:e>
                    </m:d>
                  </m:oMath>
                </a14:m>
                <a:r>
                  <a:rPr lang="en-US" dirty="0">
                    <a:sym typeface="Wingdings" panose="05000000000000000000" pitchFamily="2" charset="2"/>
                  </a:rPr>
                  <a:t> where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0</m:t>
                        </m:r>
                      </m:sub>
                    </m:s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𝑘𝑇</m:t>
                    </m:r>
                  </m:oMath>
                </a14:m>
                <a:r>
                  <a:rPr lang="en-US" dirty="0">
                    <a:sym typeface="Wingdings" panose="05000000000000000000" pitchFamily="2" charset="2"/>
                  </a:rPr>
                  <a:t> is evaluated at room temperature to be 0.0253 eV. </a:t>
                </a:r>
              </a:p>
              <a:p>
                <a:r>
                  <a:rPr lang="en-US" dirty="0">
                    <a:sym typeface="Wingdings" panose="05000000000000000000" pitchFamily="2" charset="2"/>
                  </a:rPr>
                  <a:t>Total </a:t>
                </a:r>
                <a:r>
                  <a:rPr lang="en-US" dirty="0" err="1">
                    <a:sym typeface="Wingdings" panose="05000000000000000000" pitchFamily="2" charset="2"/>
                  </a:rPr>
                  <a:t>xs</a:t>
                </a:r>
                <a:r>
                  <a:rPr lang="en-US" dirty="0">
                    <a:sym typeface="Wingdings" panose="05000000000000000000" pitchFamily="2" charset="2"/>
                  </a:rPr>
                  <a:t> is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𝑡</m:t>
                        </m:r>
                      </m:sub>
                    </m:sSub>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𝐸</m:t>
                        </m:r>
                      </m:e>
                    </m:d>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𝑠</m:t>
                        </m:r>
                      </m:sub>
                    </m:sSub>
                    <m:r>
                      <a:rPr lang="en-US" b="0" i="1" smtClean="0">
                        <a:latin typeface="Cambria Math" panose="02040503050406030204" pitchFamily="18" charset="0"/>
                        <a:sym typeface="Wingdings" panose="05000000000000000000" pitchFamily="2" charset="2"/>
                      </a:rPr>
                      <m:t>+</m:t>
                    </m:r>
                    <m:rad>
                      <m:radPr>
                        <m:degHide m:val="on"/>
                        <m:ctrlPr>
                          <a:rPr lang="en-US" i="1">
                            <a:latin typeface="Cambria Math" panose="02040503050406030204" pitchFamily="18" charset="0"/>
                            <a:sym typeface="Wingdings" panose="05000000000000000000" pitchFamily="2" charset="2"/>
                          </a:rPr>
                        </m:ctrlPr>
                      </m:radPr>
                      <m:deg/>
                      <m:e>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𝐸</m:t>
                                </m:r>
                              </m:e>
                              <m:sub>
                                <m:r>
                                  <a:rPr lang="en-US" i="1">
                                    <a:latin typeface="Cambria Math" panose="02040503050406030204" pitchFamily="18" charset="0"/>
                                    <a:sym typeface="Wingdings" panose="05000000000000000000" pitchFamily="2" charset="2"/>
                                  </a:rPr>
                                  <m:t>0</m:t>
                                </m:r>
                              </m:sub>
                            </m:sSub>
                          </m:num>
                          <m:den>
                            <m:r>
                              <a:rPr lang="en-US" i="1">
                                <a:latin typeface="Cambria Math" panose="02040503050406030204" pitchFamily="18" charset="0"/>
                                <a:sym typeface="Wingdings" panose="05000000000000000000" pitchFamily="2" charset="2"/>
                              </a:rPr>
                              <m:t>𝐸</m:t>
                            </m:r>
                          </m:den>
                        </m:f>
                      </m:e>
                    </m:rad>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𝑎</m:t>
                        </m:r>
                      </m:sub>
                    </m:sSub>
                    <m:d>
                      <m:dPr>
                        <m:ctrlPr>
                          <a:rPr lang="en-US" i="1">
                            <a:latin typeface="Cambria Math" panose="02040503050406030204" pitchFamily="18" charset="0"/>
                            <a:sym typeface="Wingdings" panose="05000000000000000000" pitchFamily="2" charset="2"/>
                          </a:rPr>
                        </m:ctrlPr>
                      </m:dPr>
                      <m:e>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𝐸</m:t>
                            </m:r>
                          </m:e>
                          <m:sub>
                            <m:r>
                              <a:rPr lang="en-US" i="1">
                                <a:latin typeface="Cambria Math" panose="02040503050406030204" pitchFamily="18" charset="0"/>
                                <a:sym typeface="Wingdings" panose="05000000000000000000" pitchFamily="2" charset="2"/>
                              </a:rPr>
                              <m:t>0</m:t>
                            </m:r>
                          </m:sub>
                        </m:sSub>
                      </m:e>
                    </m:d>
                  </m:oMath>
                </a14:m>
                <a:endParaRPr lang="en-US" dirty="0">
                  <a:sym typeface="Wingdings" panose="05000000000000000000" pitchFamily="2" charset="2"/>
                </a:endParaRPr>
              </a:p>
              <a:p>
                <a:r>
                  <a:rPr lang="en-US" dirty="0">
                    <a:sym typeface="Wingdings" panose="05000000000000000000" pitchFamily="2" charset="2"/>
                  </a:rPr>
                  <a:t>D (H-2) has similar </a:t>
                </a:r>
                <a:r>
                  <a:rPr lang="en-US" dirty="0" err="1">
                    <a:sym typeface="Wingdings" panose="05000000000000000000" pitchFamily="2" charset="2"/>
                  </a:rPr>
                  <a:t>xs</a:t>
                </a:r>
                <a:r>
                  <a:rPr lang="en-US" dirty="0">
                    <a:sym typeface="Wingdings" panose="05000000000000000000" pitchFamily="2" charset="2"/>
                  </a:rPr>
                  <a:t> except scattering </a:t>
                </a:r>
                <a:r>
                  <a:rPr lang="en-US" dirty="0" err="1">
                    <a:sym typeface="Wingdings" panose="05000000000000000000" pitchFamily="2" charset="2"/>
                  </a:rPr>
                  <a:t>xs</a:t>
                </a:r>
                <a:r>
                  <a:rPr lang="en-US" dirty="0">
                    <a:sym typeface="Wingdings" panose="05000000000000000000" pitchFamily="2" charset="2"/>
                  </a:rPr>
                  <a:t> is a little higher and absorption is much smaller (so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𝐷</m:t>
                        </m:r>
                      </m:e>
                      <m:sub>
                        <m:r>
                          <a:rPr lang="en-US" b="0" i="1" smtClean="0">
                            <a:latin typeface="Cambria Math" panose="02040503050406030204" pitchFamily="18" charset="0"/>
                            <a:sym typeface="Wingdings" panose="05000000000000000000" pitchFamily="2" charset="2"/>
                          </a:rPr>
                          <m:t>2</m:t>
                        </m:r>
                      </m:sub>
                    </m:sSub>
                    <m:r>
                      <a:rPr lang="en-US" b="0" i="1" smtClean="0">
                        <a:latin typeface="Cambria Math" panose="02040503050406030204" pitchFamily="18" charset="0"/>
                        <a:sym typeface="Wingdings" panose="05000000000000000000" pitchFamily="2" charset="2"/>
                      </a:rPr>
                      <m:t>𝑂</m:t>
                    </m:r>
                  </m:oMath>
                </a14:m>
                <a:r>
                  <a:rPr lang="en-US" dirty="0">
                    <a:sym typeface="Wingdings" panose="05000000000000000000" pitchFamily="2" charset="2"/>
                  </a:rPr>
                  <a:t> is much better for moderation than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𝐻</m:t>
                        </m:r>
                      </m:e>
                      <m:sub>
                        <m:r>
                          <a:rPr lang="en-US" b="0" i="1" smtClean="0">
                            <a:latin typeface="Cambria Math" panose="02040503050406030204" pitchFamily="18" charset="0"/>
                            <a:sym typeface="Wingdings" panose="05000000000000000000" pitchFamily="2" charset="2"/>
                          </a:rPr>
                          <m:t>2</m:t>
                        </m:r>
                      </m:sub>
                    </m:sSub>
                    <m:r>
                      <a:rPr lang="en-US" b="0" i="1" smtClean="0">
                        <a:latin typeface="Cambria Math" panose="02040503050406030204" pitchFamily="18" charset="0"/>
                        <a:sym typeface="Wingdings" panose="05000000000000000000" pitchFamily="2" charset="2"/>
                      </a:rPr>
                      <m:t>𝑂</m:t>
                    </m:r>
                  </m:oMath>
                </a14:m>
                <a:r>
                  <a:rPr lang="en-US" dirty="0">
                    <a:sym typeface="Wingdings" panose="05000000000000000000" pitchFamily="2" charset="2"/>
                  </a:rPr>
                  <a:t> – CANDU uses this)</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154103" y="802434"/>
                <a:ext cx="5742843" cy="5615144"/>
              </a:xfrm>
              <a:blipFill>
                <a:blip r:embed="rId3"/>
                <a:stretch>
                  <a:fillRect l="-6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63B183-7DF9-42B0-9194-3690E7354ADC}"/>
                  </a:ext>
                </a:extLst>
              </p:cNvPr>
              <p:cNvSpPr txBox="1"/>
              <p:nvPr/>
            </p:nvSpPr>
            <p:spPr>
              <a:xfrm>
                <a:off x="6719582" y="3489820"/>
                <a:ext cx="4798502"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Potential scattering: </a:t>
                </a:r>
                <a:r>
                  <a:rPr lang="en-US" dirty="0"/>
                  <a:t>Similar to billiard ball collision in which KE of neutrons is conserved.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Neutrons scatter from the surface of nuclei without actually entering the interior.</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Energy independent except at very low energies or high energies. </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Magnitude is proportional to size of nucleus with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~1.25×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1/3</m:t>
                        </m:r>
                      </m:sup>
                    </m:sSup>
                  </m:oMath>
                </a14:m>
                <a:endParaRPr lang="en-US" b="0" dirty="0"/>
              </a:p>
            </p:txBody>
          </p:sp>
        </mc:Choice>
        <mc:Fallback xmlns="">
          <p:sp>
            <p:nvSpPr>
              <p:cNvPr id="6" name="TextBox 5">
                <a:extLst>
                  <a:ext uri="{FF2B5EF4-FFF2-40B4-BE49-F238E27FC236}">
                    <a16:creationId xmlns:a16="http://schemas.microsoft.com/office/drawing/2014/main" id="{BA63B183-7DF9-42B0-9194-3690E7354ADC}"/>
                  </a:ext>
                </a:extLst>
              </p:cNvPr>
              <p:cNvSpPr txBox="1">
                <a:spLocks noRot="1" noChangeAspect="1" noMove="1" noResize="1" noEditPoints="1" noAdjustHandles="1" noChangeArrowheads="1" noChangeShapeType="1" noTextEdit="1"/>
              </p:cNvSpPr>
              <p:nvPr/>
            </p:nvSpPr>
            <p:spPr>
              <a:xfrm>
                <a:off x="6719582" y="3489820"/>
                <a:ext cx="4798502" cy="3139321"/>
              </a:xfrm>
              <a:prstGeom prst="rect">
                <a:avLst/>
              </a:prstGeom>
              <a:blipFill>
                <a:blip r:embed="rId4"/>
                <a:stretch>
                  <a:fillRect l="-762" t="-971" r="-127" b="-2524"/>
                </a:stretch>
              </a:blipFill>
            </p:spPr>
            <p:txBody>
              <a:bodyPr/>
              <a:lstStyle/>
              <a:p>
                <a:r>
                  <a:rPr lang="en-US">
                    <a:noFill/>
                  </a:rPr>
                  <a:t> </a:t>
                </a:r>
              </a:p>
            </p:txBody>
          </p:sp>
        </mc:Fallback>
      </mc:AlternateContent>
    </p:spTree>
    <p:extLst>
      <p:ext uri="{BB962C8B-B14F-4D97-AF65-F5344CB8AC3E}">
        <p14:creationId xmlns:p14="http://schemas.microsoft.com/office/powerpoint/2010/main" val="2995096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75501"/>
            <a:ext cx="10799589" cy="518718"/>
          </a:xfrm>
        </p:spPr>
        <p:txBody>
          <a:bodyPr>
            <a:normAutofit/>
          </a:bodyPr>
          <a:lstStyle/>
          <a:p>
            <a:r>
              <a:rPr lang="en-US" sz="2800" dirty="0"/>
              <a:t>Compound nucleus 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3" y="518718"/>
                <a:ext cx="10595294" cy="6100197"/>
              </a:xfrm>
            </p:spPr>
            <p:txBody>
              <a:bodyPr>
                <a:normAutofit/>
              </a:bodyPr>
              <a:lstStyle/>
              <a:p>
                <a:pPr>
                  <a:lnSpc>
                    <a:spcPct val="90000"/>
                  </a:lnSpc>
                </a:pPr>
                <a:r>
                  <a:rPr lang="en-US" dirty="0">
                    <a:sym typeface="Wingdings" panose="05000000000000000000" pitchFamily="2" charset="2"/>
                  </a:rPr>
                  <a:t>If a neutron enters a nucleus instead of scattering from its surface as in potential scattering, compound nucleus is formed and it is in an excited state. </a:t>
                </a:r>
              </a:p>
              <a:p>
                <a:pPr>
                  <a:lnSpc>
                    <a:spcPct val="90000"/>
                  </a:lnSpc>
                </a:pPr>
                <a:r>
                  <a:rPr lang="en-US" dirty="0">
                    <a:sym typeface="Wingdings" panose="05000000000000000000" pitchFamily="2" charset="2"/>
                  </a:rPr>
                  <a:t>There are two contributions to this excitation energy – kinetic energy of neutron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𝐾𝐸</m:t>
                        </m:r>
                      </m:sub>
                    </m:sSub>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and binding energy </a:t>
                </a:r>
                <a14:m>
                  <m:oMath xmlns:m="http://schemas.openxmlformats.org/officeDocument/2006/math">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𝐵</m:t>
                        </m:r>
                      </m:sub>
                    </m:sSub>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Therefore, excitation energy of compound nucleus will be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𝐾𝐸</m:t>
                        </m:r>
                      </m:sub>
                    </m:sSub>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𝐵</m:t>
                        </m:r>
                      </m:sub>
                    </m:sSub>
                  </m:oMath>
                </a14:m>
                <a:r>
                  <a:rPr lang="en-US" dirty="0">
                    <a:sym typeface="Wingdings" panose="05000000000000000000" pitchFamily="2" charset="2"/>
                  </a:rPr>
                  <a:t> (this will be true because if we assume nuclei to be at rest then the kinetic energy of the compound nucleus comes from kinetic energy of neutron itself).</a:t>
                </a:r>
              </a:p>
              <a:p>
                <a:pPr>
                  <a:lnSpc>
                    <a:spcPct val="90000"/>
                  </a:lnSpc>
                </a:pPr>
                <a:r>
                  <a:rPr lang="en-US" dirty="0">
                    <a:sym typeface="Wingdings" panose="05000000000000000000" pitchFamily="2" charset="2"/>
                  </a:rPr>
                  <a:t>Sometimes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𝐵</m:t>
                        </m:r>
                      </m:sub>
                    </m:sSub>
                  </m:oMath>
                </a14:m>
                <a:r>
                  <a:rPr lang="en-US" dirty="0">
                    <a:sym typeface="Wingdings" panose="05000000000000000000" pitchFamily="2" charset="2"/>
                  </a:rPr>
                  <a:t> itself may amount to values in MeV. So even thermal neutrons that do not carry too much kinetic energy are capable of exciting nuclei. </a:t>
                </a:r>
              </a:p>
              <a:p>
                <a:pPr>
                  <a:lnSpc>
                    <a:spcPct val="90000"/>
                  </a:lnSpc>
                </a:pPr>
                <a:r>
                  <a:rPr lang="en-US" dirty="0">
                    <a:sym typeface="Wingdings" panose="05000000000000000000" pitchFamily="2" charset="2"/>
                  </a:rPr>
                  <a:t>Now what this influx of excitation energy will do to the nucleus depends largely on the internal structure of the nucleus. </a:t>
                </a:r>
              </a:p>
              <a:p>
                <a:pPr>
                  <a:lnSpc>
                    <a:spcPct val="90000"/>
                  </a:lnSpc>
                </a:pPr>
                <a:r>
                  <a:rPr lang="en-US" dirty="0">
                    <a:sym typeface="Wingdings" panose="05000000000000000000" pitchFamily="2" charset="2"/>
                  </a:rPr>
                  <a:t>This can be roughly understood by comparing it to structure of an atom. Electrons surrounding nucleus are in distinct quantum states and can be excited by imparting external energy. </a:t>
                </a:r>
              </a:p>
              <a:p>
                <a:pPr>
                  <a:lnSpc>
                    <a:spcPct val="90000"/>
                  </a:lnSpc>
                </a:pPr>
                <a:r>
                  <a:rPr lang="en-US" dirty="0">
                    <a:sym typeface="Wingdings" panose="05000000000000000000" pitchFamily="2" charset="2"/>
                  </a:rPr>
                  <a:t>Similarly, configurations of nucleons form nucleus are in distinct quantum states. </a:t>
                </a:r>
              </a:p>
              <a:p>
                <a:pPr>
                  <a:lnSpc>
                    <a:spcPct val="90000"/>
                  </a:lnSpc>
                </a:pPr>
                <a:r>
                  <a:rPr lang="en-US" dirty="0">
                    <a:sym typeface="Wingdings" panose="05000000000000000000" pitchFamily="2" charset="2"/>
                  </a:rPr>
                  <a:t>The addition of neutron to such nuclei creates a compound nucleus which is in an excited state due to the external energy neutron brings in. </a:t>
                </a:r>
              </a:p>
              <a:p>
                <a:pPr>
                  <a:lnSpc>
                    <a:spcPct val="90000"/>
                  </a:lnSpc>
                </a:pPr>
                <a:r>
                  <a:rPr lang="en-US" dirty="0">
                    <a:sym typeface="Wingdings" panose="05000000000000000000" pitchFamily="2" charset="2"/>
                  </a:rPr>
                  <a:t>Following the formation of compound nucleus, either the nucleus reemits the neutron returning to ground state (elastic scatter) or it will reemit a lower energy neutron and photon (inelastic scatter) to return to ground state or it will return to ground state by emitting photon/s and keep the neutron (radiative capture) or it may return to ground state by </a:t>
                </a:r>
                <a:r>
                  <a:rPr lang="en-US" dirty="0" err="1">
                    <a:sym typeface="Wingdings" panose="05000000000000000000" pitchFamily="2" charset="2"/>
                  </a:rPr>
                  <a:t>fissioning</a:t>
                </a:r>
                <a:r>
                  <a:rPr lang="en-US" dirty="0">
                    <a:sym typeface="Wingdings" panose="05000000000000000000" pitchFamily="2" charset="2"/>
                  </a:rPr>
                  <a:t> or undergo other reactions.</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3" y="518718"/>
                <a:ext cx="10595294" cy="6100197"/>
              </a:xfrm>
              <a:blipFill>
                <a:blip r:embed="rId2"/>
                <a:stretch>
                  <a:fillRect l="-403" r="-863"/>
                </a:stretch>
              </a:blipFill>
            </p:spPr>
            <p:txBody>
              <a:bodyPr/>
              <a:lstStyle/>
              <a:p>
                <a:r>
                  <a:rPr lang="en-US">
                    <a:noFill/>
                  </a:rPr>
                  <a:t> </a:t>
                </a:r>
              </a:p>
            </p:txBody>
          </p:sp>
        </mc:Fallback>
      </mc:AlternateContent>
    </p:spTree>
    <p:extLst>
      <p:ext uri="{BB962C8B-B14F-4D97-AF65-F5344CB8AC3E}">
        <p14:creationId xmlns:p14="http://schemas.microsoft.com/office/powerpoint/2010/main" val="103442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72F971-693C-41DD-A44E-0A7FB14A1C6B}"/>
              </a:ext>
            </a:extLst>
          </p:cNvPr>
          <p:cNvPicPr>
            <a:picLocks noChangeAspect="1"/>
          </p:cNvPicPr>
          <p:nvPr/>
        </p:nvPicPr>
        <p:blipFill>
          <a:blip r:embed="rId2"/>
          <a:stretch>
            <a:fillRect/>
          </a:stretch>
        </p:blipFill>
        <p:spPr>
          <a:xfrm>
            <a:off x="8800051" y="97873"/>
            <a:ext cx="2689605" cy="340891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10301" y="97873"/>
            <a:ext cx="6282266" cy="457200"/>
          </a:xfrm>
        </p:spPr>
        <p:txBody>
          <a:bodyPr>
            <a:normAutofit fontScale="90000"/>
          </a:bodyPr>
          <a:lstStyle/>
          <a:p>
            <a:r>
              <a:rPr lang="en-US" dirty="0"/>
              <a:t>Resonance cross-section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285733" y="1210074"/>
                <a:ext cx="7560576" cy="5011024"/>
              </a:xfrm>
            </p:spPr>
            <p:txBody>
              <a:bodyPr>
                <a:normAutofit fontScale="92500" lnSpcReduction="20000"/>
              </a:bodyPr>
              <a:lstStyle/>
              <a:p>
                <a:r>
                  <a:rPr lang="en-US" dirty="0">
                    <a:sym typeface="Wingdings" panose="05000000000000000000" pitchFamily="2" charset="2"/>
                  </a:rPr>
                  <a:t>The likelihood of compound nucleus formation increases greatly if excitation energy incoming neutron corresponds to a quantum state of resulting nuclei.</a:t>
                </a:r>
              </a:p>
              <a:p>
                <a:r>
                  <a:rPr lang="en-US" dirty="0">
                    <a:sym typeface="Wingdings" panose="05000000000000000000" pitchFamily="2" charset="2"/>
                  </a:rPr>
                  <a:t>Scattering and absorption exhibit resonance peaks at neutron kinetic energies corresponding to quantum states. </a:t>
                </a:r>
              </a:p>
              <a:p>
                <a:r>
                  <a:rPr lang="en-US" dirty="0">
                    <a:sym typeface="Wingdings" panose="05000000000000000000" pitchFamily="2" charset="2"/>
                  </a:rPr>
                  <a:t>Each nuclide has its own resonance structure but in general, the heavier the nucleus, the more closely packed the quantum states will be. Sometimes the become so tightly packed that it becomes very difficult to separate them experientially and statistical theory must be used to aid in resolving them. </a:t>
                </a:r>
              </a:p>
              <a:p>
                <a:r>
                  <a:rPr lang="en-US" dirty="0">
                    <a:sym typeface="Wingdings" panose="05000000000000000000" pitchFamily="2" charset="2"/>
                  </a:rPr>
                  <a:t>According to nuclear theory, energy dependence of cross-sections in vicinity of each resonance will take form of </a:t>
                </a:r>
                <a:r>
                  <a:rPr lang="en-US" dirty="0" err="1">
                    <a:sym typeface="Wingdings" panose="05000000000000000000" pitchFamily="2" charset="2"/>
                  </a:rPr>
                  <a:t>Breit</a:t>
                </a:r>
                <a:r>
                  <a:rPr lang="en-US" dirty="0">
                    <a:sym typeface="Wingdings" panose="05000000000000000000" pitchFamily="2" charset="2"/>
                  </a:rPr>
                  <a:t>-Wigner formulas. </a:t>
                </a:r>
              </a:p>
              <a:p>
                <a:r>
                  <a:rPr lang="en-US" dirty="0">
                    <a:sym typeface="Wingdings" panose="05000000000000000000" pitchFamily="2" charset="2"/>
                  </a:rPr>
                  <a:t>Capture: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𝛾</m:t>
                        </m:r>
                      </m:sub>
                    </m:sSub>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𝐸</m:t>
                        </m:r>
                      </m:e>
                    </m:d>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0</m:t>
                            </m:r>
                          </m:sub>
                        </m:sSub>
                        <m:sSub>
                          <m:sSubPr>
                            <m:ctrlPr>
                              <a:rPr lang="en-US" b="0" i="1" smtClean="0">
                                <a:latin typeface="Cambria Math" panose="02040503050406030204" pitchFamily="18" charset="0"/>
                                <a:sym typeface="Wingdings" panose="05000000000000000000" pitchFamily="2" charset="2"/>
                              </a:rPr>
                            </m:ctrlPr>
                          </m:sSubPr>
                          <m:e>
                            <m:r>
                              <m:rPr>
                                <m:sty m:val="p"/>
                              </m:rPr>
                              <a:rPr lang="en-US" b="0" i="0" smtClean="0">
                                <a:latin typeface="Cambria Math" panose="02040503050406030204" pitchFamily="18" charset="0"/>
                                <a:sym typeface="Wingdings" panose="05000000000000000000" pitchFamily="2" charset="2"/>
                              </a:rPr>
                              <m:t>Γ</m:t>
                            </m:r>
                          </m:e>
                          <m:sub>
                            <m:r>
                              <a:rPr lang="en-US" b="0" i="1" smtClean="0">
                                <a:latin typeface="Cambria Math" panose="02040503050406030204" pitchFamily="18" charset="0"/>
                                <a:sym typeface="Wingdings" panose="05000000000000000000" pitchFamily="2" charset="2"/>
                              </a:rPr>
                              <m:t>𝛾</m:t>
                            </m:r>
                          </m:sub>
                        </m:sSub>
                      </m:num>
                      <m:den>
                        <m:r>
                          <m:rPr>
                            <m:sty m:val="p"/>
                          </m:rPr>
                          <a:rPr lang="en-US" b="0" i="0" smtClean="0">
                            <a:latin typeface="Cambria Math" panose="02040503050406030204" pitchFamily="18" charset="0"/>
                            <a:sym typeface="Wingdings" panose="05000000000000000000" pitchFamily="2" charset="2"/>
                          </a:rPr>
                          <m:t>Γ</m:t>
                        </m:r>
                      </m:den>
                    </m:f>
                    <m:sSup>
                      <m:sSupPr>
                        <m:ctrlPr>
                          <a:rPr lang="en-US" b="0" i="1" smtClean="0">
                            <a:latin typeface="Cambria Math" panose="02040503050406030204" pitchFamily="18" charset="0"/>
                            <a:sym typeface="Wingdings" panose="05000000000000000000" pitchFamily="2" charset="2"/>
                          </a:rPr>
                        </m:ctrlPr>
                      </m:sSupPr>
                      <m:e>
                        <m:d>
                          <m:dPr>
                            <m:ctrlPr>
                              <a:rPr lang="en-US" b="0" i="1" smtClean="0">
                                <a:latin typeface="Cambria Math" panose="02040503050406030204" pitchFamily="18" charset="0"/>
                                <a:sym typeface="Wingdings" panose="05000000000000000000" pitchFamily="2" charset="2"/>
                              </a:rPr>
                            </m:ctrlPr>
                          </m:dPr>
                          <m:e>
                            <m:f>
                              <m:fPr>
                                <m:ctrlPr>
                                  <a:rPr lang="en-US" b="0" i="1" smtClean="0">
                                    <a:latin typeface="Cambria Math" panose="02040503050406030204" pitchFamily="18" charset="0"/>
                                    <a:sym typeface="Wingdings" panose="05000000000000000000" pitchFamily="2" charset="2"/>
                                  </a:rPr>
                                </m:ctrlPr>
                              </m:fPr>
                              <m:num>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𝑟</m:t>
                                    </m:r>
                                  </m:sub>
                                </m:sSub>
                              </m:num>
                              <m:den>
                                <m:r>
                                  <a:rPr lang="en-US" b="0" i="1" smtClean="0">
                                    <a:latin typeface="Cambria Math" panose="02040503050406030204" pitchFamily="18" charset="0"/>
                                    <a:sym typeface="Wingdings" panose="05000000000000000000" pitchFamily="2" charset="2"/>
                                  </a:rPr>
                                  <m:t>𝐸</m:t>
                                </m:r>
                              </m:den>
                            </m:f>
                          </m:e>
                        </m:d>
                      </m:e>
                      <m:sup>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1</m:t>
                            </m:r>
                          </m:num>
                          <m:den>
                            <m:r>
                              <a:rPr lang="en-US" b="0" i="1" smtClean="0">
                                <a:latin typeface="Cambria Math" panose="02040503050406030204" pitchFamily="18" charset="0"/>
                                <a:sym typeface="Wingdings" panose="05000000000000000000" pitchFamily="2" charset="2"/>
                              </a:rPr>
                              <m:t>2</m:t>
                            </m:r>
                          </m:den>
                        </m:f>
                      </m:sup>
                    </m:sSup>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1</m:t>
                        </m:r>
                      </m:num>
                      <m:den>
                        <m:r>
                          <a:rPr lang="en-US" b="0" i="1" smtClean="0">
                            <a:latin typeface="Cambria Math" panose="02040503050406030204" pitchFamily="18" charset="0"/>
                            <a:sym typeface="Wingdings" panose="05000000000000000000" pitchFamily="2" charset="2"/>
                          </a:rPr>
                          <m:t>1+</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4</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𝐸</m:t>
                                </m:r>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𝑟</m:t>
                                    </m:r>
                                  </m:sub>
                                </m:sSub>
                              </m:e>
                            </m:d>
                          </m:num>
                          <m:den>
                            <m:sSup>
                              <m:sSupPr>
                                <m:ctrlPr>
                                  <a:rPr lang="en-US" b="0" i="1" smtClean="0">
                                    <a:latin typeface="Cambria Math" panose="02040503050406030204" pitchFamily="18" charset="0"/>
                                    <a:sym typeface="Wingdings" panose="05000000000000000000" pitchFamily="2" charset="2"/>
                                  </a:rPr>
                                </m:ctrlPr>
                              </m:sSupPr>
                              <m:e>
                                <m:r>
                                  <m:rPr>
                                    <m:sty m:val="p"/>
                                  </m:rPr>
                                  <a:rPr lang="en-US" b="0" i="0" smtClean="0">
                                    <a:latin typeface="Cambria Math" panose="02040503050406030204" pitchFamily="18" charset="0"/>
                                    <a:sym typeface="Wingdings" panose="05000000000000000000" pitchFamily="2" charset="2"/>
                                  </a:rPr>
                                  <m:t>Γ</m:t>
                                </m:r>
                              </m:e>
                              <m:sup>
                                <m:r>
                                  <a:rPr lang="en-US" b="0" i="1" smtClean="0">
                                    <a:latin typeface="Cambria Math" panose="02040503050406030204" pitchFamily="18" charset="0"/>
                                    <a:sym typeface="Wingdings" panose="05000000000000000000" pitchFamily="2" charset="2"/>
                                  </a:rPr>
                                  <m:t>2</m:t>
                                </m:r>
                              </m:sup>
                            </m:sSup>
                          </m:den>
                        </m:f>
                      </m:den>
                    </m:f>
                  </m:oMath>
                </a14:m>
                <a:r>
                  <a:rPr lang="en-US" dirty="0">
                    <a:sym typeface="Wingdings" panose="05000000000000000000" pitchFamily="2" charset="2"/>
                  </a:rPr>
                  <a:t> </a:t>
                </a:r>
              </a:p>
              <a:p>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𝐸</m:t>
                        </m:r>
                      </m:e>
                      <m:sub>
                        <m:r>
                          <a:rPr lang="en-US" b="0" i="1" smtClean="0">
                            <a:latin typeface="Cambria Math" panose="02040503050406030204" pitchFamily="18" charset="0"/>
                            <a:sym typeface="Wingdings" panose="05000000000000000000" pitchFamily="2" charset="2"/>
                          </a:rPr>
                          <m:t>𝑟</m:t>
                        </m:r>
                      </m:sub>
                    </m:sSub>
                  </m:oMath>
                </a14:m>
                <a:r>
                  <a:rPr lang="en-US" dirty="0">
                    <a:sym typeface="Wingdings" panose="05000000000000000000" pitchFamily="2" charset="2"/>
                  </a:rPr>
                  <a:t> is the resonance energy, </a:t>
                </a:r>
                <a14:m>
                  <m:oMath xmlns:m="http://schemas.openxmlformats.org/officeDocument/2006/math">
                    <m:r>
                      <m:rPr>
                        <m:sty m:val="p"/>
                      </m:rPr>
                      <a:rPr lang="en-US" b="0" i="0" smtClean="0">
                        <a:latin typeface="Cambria Math" panose="02040503050406030204" pitchFamily="18" charset="0"/>
                        <a:sym typeface="Wingdings" panose="05000000000000000000" pitchFamily="2" charset="2"/>
                      </a:rPr>
                      <m:t>Γ</m:t>
                    </m:r>
                  </m:oMath>
                </a14:m>
                <a:r>
                  <a:rPr lang="en-US" dirty="0">
                    <a:sym typeface="Wingdings" panose="05000000000000000000" pitchFamily="2" charset="2"/>
                  </a:rPr>
                  <a:t> is width of resonance at half of </a:t>
                </a:r>
                <a:r>
                  <a:rPr lang="en-US" dirty="0" err="1">
                    <a:sym typeface="Wingdings" panose="05000000000000000000" pitchFamily="2" charset="2"/>
                  </a:rPr>
                  <a:t>xs’s</a:t>
                </a:r>
                <a:r>
                  <a:rPr lang="en-US" dirty="0">
                    <a:sym typeface="Wingdings" panose="05000000000000000000" pitchFamily="2" charset="2"/>
                  </a:rPr>
                  <a:t> max value,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m:rPr>
                            <m:sty m:val="p"/>
                          </m:rPr>
                          <a:rPr lang="en-US" b="0" i="0" smtClean="0">
                            <a:latin typeface="Cambria Math" panose="02040503050406030204" pitchFamily="18" charset="0"/>
                            <a:sym typeface="Wingdings" panose="05000000000000000000" pitchFamily="2" charset="2"/>
                          </a:rPr>
                          <m:t>Γ</m:t>
                        </m:r>
                      </m:e>
                      <m:sub>
                        <m:r>
                          <a:rPr lang="en-US" b="0" i="1" smtClean="0">
                            <a:latin typeface="Cambria Math" panose="02040503050406030204" pitchFamily="18" charset="0"/>
                            <a:sym typeface="Wingdings" panose="05000000000000000000" pitchFamily="2" charset="2"/>
                          </a:rPr>
                          <m:t>𝛾</m:t>
                        </m:r>
                      </m:sub>
                    </m:sSub>
                  </m:oMath>
                </a14:m>
                <a:r>
                  <a:rPr lang="en-US" dirty="0">
                    <a:sym typeface="Wingdings" panose="05000000000000000000" pitchFamily="2" charset="2"/>
                  </a:rPr>
                  <a:t> is radiative line width characterizing probability that the compound nucleus will decay with a gamma emission. </a:t>
                </a:r>
              </a:p>
              <a:p>
                <a:r>
                  <a:rPr lang="en-US" dirty="0">
                    <a:sym typeface="Wingdings" panose="05000000000000000000" pitchFamily="2" charset="2"/>
                  </a:rPr>
                  <a:t>The adjoining figure shows absorption cross-section of U-238 as a function of energy.  </a:t>
                </a:r>
              </a:p>
              <a:p>
                <a:r>
                  <a:rPr lang="en-US" dirty="0">
                    <a:sym typeface="Wingdings" panose="05000000000000000000" pitchFamily="2" charset="2"/>
                  </a:rPr>
                  <a:t>Similar formula exists for scattering resonances also. </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285733" y="1210074"/>
                <a:ext cx="7560576" cy="5011024"/>
              </a:xfrm>
              <a:blipFill>
                <a:blip r:embed="rId3"/>
                <a:stretch>
                  <a:fillRect l="-403" r="-9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75C1235-EAC0-40BD-921D-781A3FF6E374}"/>
              </a:ext>
            </a:extLst>
          </p:cNvPr>
          <p:cNvPicPr>
            <a:picLocks noChangeAspect="1"/>
          </p:cNvPicPr>
          <p:nvPr/>
        </p:nvPicPr>
        <p:blipFill>
          <a:blip r:embed="rId4"/>
          <a:stretch>
            <a:fillRect/>
          </a:stretch>
        </p:blipFill>
        <p:spPr>
          <a:xfrm>
            <a:off x="8052517" y="3572973"/>
            <a:ext cx="4013648" cy="3120042"/>
          </a:xfrm>
          <a:prstGeom prst="rect">
            <a:avLst/>
          </a:prstGeom>
        </p:spPr>
      </p:pic>
    </p:spTree>
    <p:extLst>
      <p:ext uri="{BB962C8B-B14F-4D97-AF65-F5344CB8AC3E}">
        <p14:creationId xmlns:p14="http://schemas.microsoft.com/office/powerpoint/2010/main" val="28457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75501"/>
            <a:ext cx="10799589" cy="518718"/>
          </a:xfrm>
        </p:spPr>
        <p:txBody>
          <a:bodyPr>
            <a:normAutofit/>
          </a:bodyPr>
          <a:lstStyle/>
          <a:p>
            <a:r>
              <a:rPr lang="en-US" sz="2800" dirty="0"/>
              <a:t>Doppler broadening </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3" y="518718"/>
            <a:ext cx="7441160" cy="6100197"/>
          </a:xfrm>
        </p:spPr>
        <p:txBody>
          <a:bodyPr>
            <a:normAutofit/>
          </a:bodyPr>
          <a:lstStyle/>
          <a:p>
            <a:pPr>
              <a:lnSpc>
                <a:spcPct val="90000"/>
              </a:lnSpc>
            </a:pPr>
            <a:r>
              <a:rPr lang="en-US" sz="1600" dirty="0">
                <a:sym typeface="Wingdings" panose="05000000000000000000" pitchFamily="2" charset="2"/>
              </a:rPr>
              <a:t>Neutron cross-sections are written in terms of relative speed between neutron and nucleus in center of mass system. </a:t>
            </a:r>
          </a:p>
          <a:p>
            <a:pPr>
              <a:lnSpc>
                <a:spcPct val="90000"/>
              </a:lnSpc>
            </a:pPr>
            <a:r>
              <a:rPr lang="en-US" sz="1600" dirty="0">
                <a:sym typeface="Wingdings" panose="05000000000000000000" pitchFamily="2" charset="2"/>
              </a:rPr>
              <a:t>Usually the neutron KE is much higher than that of nuclei due to thermal motion. </a:t>
            </a:r>
          </a:p>
          <a:p>
            <a:pPr>
              <a:lnSpc>
                <a:spcPct val="90000"/>
              </a:lnSpc>
            </a:pPr>
            <a:r>
              <a:rPr lang="en-US" sz="1600" dirty="0">
                <a:sym typeface="Wingdings" panose="05000000000000000000" pitchFamily="2" charset="2"/>
              </a:rPr>
              <a:t>So most formulas ignore thermal motion and assume nuclei to be stationary. </a:t>
            </a:r>
          </a:p>
          <a:p>
            <a:pPr>
              <a:lnSpc>
                <a:spcPct val="90000"/>
              </a:lnSpc>
            </a:pPr>
            <a:r>
              <a:rPr lang="en-US" sz="1600" dirty="0">
                <a:sym typeface="Wingdings" panose="05000000000000000000" pitchFamily="2" charset="2"/>
              </a:rPr>
              <a:t>If the </a:t>
            </a:r>
            <a:r>
              <a:rPr lang="en-US" sz="1600" dirty="0" err="1">
                <a:sym typeface="Wingdings" panose="05000000000000000000" pitchFamily="2" charset="2"/>
              </a:rPr>
              <a:t>xs</a:t>
            </a:r>
            <a:r>
              <a:rPr lang="en-US" sz="1600" dirty="0">
                <a:sym typeface="Wingdings" panose="05000000000000000000" pitchFamily="2" charset="2"/>
              </a:rPr>
              <a:t> is relatively smooth function of energy, the motion is unimportant. </a:t>
            </a:r>
          </a:p>
          <a:p>
            <a:pPr>
              <a:lnSpc>
                <a:spcPct val="90000"/>
              </a:lnSpc>
            </a:pPr>
            <a:r>
              <a:rPr lang="en-US" sz="1600" dirty="0">
                <a:sym typeface="Wingdings" panose="05000000000000000000" pitchFamily="2" charset="2"/>
              </a:rPr>
              <a:t>But as we know there are resonances where </a:t>
            </a:r>
            <a:r>
              <a:rPr lang="en-US" sz="1600" dirty="0" err="1">
                <a:sym typeface="Wingdings" panose="05000000000000000000" pitchFamily="2" charset="2"/>
              </a:rPr>
              <a:t>xs</a:t>
            </a:r>
            <a:r>
              <a:rPr lang="en-US" sz="1600" dirty="0">
                <a:sym typeface="Wingdings" panose="05000000000000000000" pitchFamily="2" charset="2"/>
              </a:rPr>
              <a:t> spike and are no longer smooth. </a:t>
            </a:r>
          </a:p>
          <a:p>
            <a:pPr>
              <a:lnSpc>
                <a:spcPct val="90000"/>
              </a:lnSpc>
            </a:pPr>
            <a:r>
              <a:rPr lang="en-US" sz="1600" dirty="0">
                <a:sym typeface="Wingdings" panose="05000000000000000000" pitchFamily="2" charset="2"/>
              </a:rPr>
              <a:t>In order to smoothen these </a:t>
            </a:r>
            <a:r>
              <a:rPr lang="en-US" sz="1600" dirty="0" err="1">
                <a:sym typeface="Wingdings" panose="05000000000000000000" pitchFamily="2" charset="2"/>
              </a:rPr>
              <a:t>xs</a:t>
            </a:r>
            <a:r>
              <a:rPr lang="en-US" sz="1600" dirty="0">
                <a:sym typeface="Wingdings" panose="05000000000000000000" pitchFamily="2" charset="2"/>
              </a:rPr>
              <a:t> curves, we average </a:t>
            </a:r>
            <a:r>
              <a:rPr lang="en-US" sz="1600" dirty="0" err="1">
                <a:sym typeface="Wingdings" panose="05000000000000000000" pitchFamily="2" charset="2"/>
              </a:rPr>
              <a:t>Breit</a:t>
            </a:r>
            <a:r>
              <a:rPr lang="en-US" sz="1600" dirty="0">
                <a:sym typeface="Wingdings" panose="05000000000000000000" pitchFamily="2" charset="2"/>
              </a:rPr>
              <a:t>-Wigner formulas over range of relative speeds as characterized by Maxwell-Boltzmann distribution of atom velocities. </a:t>
            </a:r>
          </a:p>
          <a:p>
            <a:pPr>
              <a:lnSpc>
                <a:spcPct val="90000"/>
              </a:lnSpc>
            </a:pPr>
            <a:r>
              <a:rPr lang="en-US" sz="1600" dirty="0">
                <a:sym typeface="Wingdings" panose="05000000000000000000" pitchFamily="2" charset="2"/>
              </a:rPr>
              <a:t>This averaging smears resonance energy, making </a:t>
            </a:r>
            <a:r>
              <a:rPr lang="en-US" sz="1600" dirty="0" err="1">
                <a:sym typeface="Wingdings" panose="05000000000000000000" pitchFamily="2" charset="2"/>
              </a:rPr>
              <a:t>xs</a:t>
            </a:r>
            <a:r>
              <a:rPr lang="en-US" sz="1600" dirty="0">
                <a:sym typeface="Wingdings" panose="05000000000000000000" pitchFamily="2" charset="2"/>
              </a:rPr>
              <a:t> appear less peaked. </a:t>
            </a:r>
          </a:p>
          <a:p>
            <a:pPr>
              <a:lnSpc>
                <a:spcPct val="90000"/>
              </a:lnSpc>
            </a:pPr>
            <a:r>
              <a:rPr lang="en-US" sz="1600" dirty="0">
                <a:sym typeface="Wingdings" panose="05000000000000000000" pitchFamily="2" charset="2"/>
              </a:rPr>
              <a:t>Smearing is more pronounced at high temperatures. </a:t>
            </a:r>
          </a:p>
          <a:p>
            <a:pPr>
              <a:lnSpc>
                <a:spcPct val="90000"/>
              </a:lnSpc>
            </a:pPr>
            <a:r>
              <a:rPr lang="en-US" sz="1600" dirty="0">
                <a:sym typeface="Wingdings" panose="05000000000000000000" pitchFamily="2" charset="2"/>
              </a:rPr>
              <a:t>This idea is important for reactivity control that we may look at in future. </a:t>
            </a:r>
          </a:p>
        </p:txBody>
      </p:sp>
      <p:pic>
        <p:nvPicPr>
          <p:cNvPr id="4" name="Picture 3">
            <a:extLst>
              <a:ext uri="{FF2B5EF4-FFF2-40B4-BE49-F238E27FC236}">
                <a16:creationId xmlns:a16="http://schemas.microsoft.com/office/drawing/2014/main" id="{7B53FDD3-ADFF-4A09-81A1-FD662D3444BF}"/>
              </a:ext>
            </a:extLst>
          </p:cNvPr>
          <p:cNvPicPr>
            <a:picLocks noChangeAspect="1"/>
          </p:cNvPicPr>
          <p:nvPr/>
        </p:nvPicPr>
        <p:blipFill>
          <a:blip r:embed="rId2"/>
          <a:stretch>
            <a:fillRect/>
          </a:stretch>
        </p:blipFill>
        <p:spPr>
          <a:xfrm>
            <a:off x="8248613" y="1377135"/>
            <a:ext cx="3756589" cy="2672351"/>
          </a:xfrm>
          <a:prstGeom prst="rect">
            <a:avLst/>
          </a:prstGeom>
        </p:spPr>
      </p:pic>
    </p:spTree>
    <p:extLst>
      <p:ext uri="{BB962C8B-B14F-4D97-AF65-F5344CB8AC3E}">
        <p14:creationId xmlns:p14="http://schemas.microsoft.com/office/powerpoint/2010/main" val="1471487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4B1058-A57A-42A6-B798-E1BAB41B474B}"/>
              </a:ext>
            </a:extLst>
          </p:cNvPr>
          <p:cNvPicPr>
            <a:picLocks noChangeAspect="1"/>
          </p:cNvPicPr>
          <p:nvPr/>
        </p:nvPicPr>
        <p:blipFill>
          <a:blip r:embed="rId2"/>
          <a:stretch>
            <a:fillRect/>
          </a:stretch>
        </p:blipFill>
        <p:spPr>
          <a:xfrm>
            <a:off x="7590936" y="2080484"/>
            <a:ext cx="3445714" cy="262083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2" y="609600"/>
            <a:ext cx="6282266" cy="1456267"/>
          </a:xfrm>
        </p:spPr>
        <p:txBody>
          <a:bodyPr>
            <a:normAutofit/>
          </a:bodyPr>
          <a:lstStyle/>
          <a:p>
            <a:r>
              <a:rPr lang="en-US"/>
              <a:t>Threshold cross-section</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2" y="2142067"/>
            <a:ext cx="6282266" cy="3649133"/>
          </a:xfrm>
        </p:spPr>
        <p:txBody>
          <a:bodyPr>
            <a:normAutofit fontScale="92500"/>
          </a:bodyPr>
          <a:lstStyle/>
          <a:p>
            <a:r>
              <a:rPr lang="en-US" dirty="0">
                <a:sym typeface="Wingdings" panose="05000000000000000000" pitchFamily="2" charset="2"/>
              </a:rPr>
              <a:t>This class of reactions require a minimum KE.</a:t>
            </a:r>
          </a:p>
          <a:p>
            <a:r>
              <a:rPr lang="en-US" dirty="0">
                <a:sym typeface="Wingdings" panose="05000000000000000000" pitchFamily="2" charset="2"/>
              </a:rPr>
              <a:t>As the neutron KE increases, it brings in higher excitation energy. </a:t>
            </a:r>
          </a:p>
          <a:p>
            <a:r>
              <a:rPr lang="en-US" dirty="0">
                <a:sym typeface="Wingdings" panose="05000000000000000000" pitchFamily="2" charset="2"/>
              </a:rPr>
              <a:t>This means more can happen with the energy that comes in. </a:t>
            </a:r>
          </a:p>
          <a:p>
            <a:r>
              <a:rPr lang="en-US" dirty="0">
                <a:sym typeface="Wingdings" panose="05000000000000000000" pitchFamily="2" charset="2"/>
              </a:rPr>
              <a:t>Some reactions do not happen unless neutrons come in at a certain “threshold” energy.</a:t>
            </a:r>
          </a:p>
          <a:p>
            <a:r>
              <a:rPr lang="en-US" dirty="0">
                <a:sym typeface="Wingdings" panose="05000000000000000000" pitchFamily="2" charset="2"/>
              </a:rPr>
              <a:t>Inelastic scattering, (n,2n) reactions etc. fall under this category. </a:t>
            </a:r>
          </a:p>
          <a:p>
            <a:r>
              <a:rPr lang="en-US" dirty="0">
                <a:sym typeface="Wingdings" panose="05000000000000000000" pitchFamily="2" charset="2"/>
              </a:rPr>
              <a:t>Fission reaction for fertile nuclides (e.g. U-238) is also a threshold reaction. </a:t>
            </a:r>
          </a:p>
          <a:p>
            <a:r>
              <a:rPr lang="en-US" dirty="0">
                <a:sym typeface="Wingdings" panose="05000000000000000000" pitchFamily="2" charset="2"/>
              </a:rPr>
              <a:t>Adjoining figure is for U-238. </a:t>
            </a:r>
          </a:p>
          <a:p>
            <a:endParaRPr lang="en-US" dirty="0">
              <a:sym typeface="Wingdings" panose="05000000000000000000" pitchFamily="2" charset="2"/>
            </a:endParaRPr>
          </a:p>
        </p:txBody>
      </p:sp>
    </p:spTree>
    <p:extLst>
      <p:ext uri="{BB962C8B-B14F-4D97-AF65-F5344CB8AC3E}">
        <p14:creationId xmlns:p14="http://schemas.microsoft.com/office/powerpoint/2010/main" val="398622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75501"/>
            <a:ext cx="10799589" cy="518718"/>
          </a:xfrm>
        </p:spPr>
        <p:txBody>
          <a:bodyPr>
            <a:normAutofit/>
          </a:bodyPr>
          <a:lstStyle/>
          <a:p>
            <a:r>
              <a:rPr lang="en-US" sz="2800" dirty="0"/>
              <a:t>Next time</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3" y="518718"/>
            <a:ext cx="10595294" cy="6100197"/>
          </a:xfrm>
        </p:spPr>
        <p:txBody>
          <a:bodyPr>
            <a:normAutofit/>
          </a:bodyPr>
          <a:lstStyle/>
          <a:p>
            <a:pPr>
              <a:lnSpc>
                <a:spcPct val="90000"/>
              </a:lnSpc>
            </a:pPr>
            <a:r>
              <a:rPr lang="en-US" sz="1600" dirty="0">
                <a:sym typeface="Wingdings" panose="05000000000000000000" pitchFamily="2" charset="2"/>
              </a:rPr>
              <a:t>Finish up Ch. 2</a:t>
            </a:r>
          </a:p>
          <a:p>
            <a:pPr>
              <a:lnSpc>
                <a:spcPct val="90000"/>
              </a:lnSpc>
            </a:pPr>
            <a:r>
              <a:rPr lang="en-US" sz="1600" dirty="0">
                <a:sym typeface="Wingdings" panose="05000000000000000000" pitchFamily="2" charset="2"/>
              </a:rPr>
              <a:t>Review</a:t>
            </a:r>
          </a:p>
          <a:p>
            <a:pPr>
              <a:lnSpc>
                <a:spcPct val="90000"/>
              </a:lnSpc>
            </a:pPr>
            <a:r>
              <a:rPr lang="en-US" sz="1600" dirty="0">
                <a:sym typeface="Wingdings" panose="05000000000000000000" pitchFamily="2" charset="2"/>
              </a:rPr>
              <a:t>HW-1 problems</a:t>
            </a:r>
          </a:p>
        </p:txBody>
      </p:sp>
    </p:spTree>
    <p:extLst>
      <p:ext uri="{BB962C8B-B14F-4D97-AF65-F5344CB8AC3E}">
        <p14:creationId xmlns:p14="http://schemas.microsoft.com/office/powerpoint/2010/main" val="53744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AB30-A6C8-46B3-91C7-8802F83EFC1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30EFB4F-1881-4A5B-8BB0-60D47F8066F0}"/>
              </a:ext>
            </a:extLst>
          </p:cNvPr>
          <p:cNvSpPr>
            <a:spLocks noGrp="1"/>
          </p:cNvSpPr>
          <p:nvPr>
            <p:ph idx="1"/>
          </p:nvPr>
        </p:nvSpPr>
        <p:spPr/>
        <p:txBody>
          <a:bodyPr/>
          <a:lstStyle/>
          <a:p>
            <a:r>
              <a:rPr lang="en-US" dirty="0"/>
              <a:t>Lewis</a:t>
            </a:r>
          </a:p>
          <a:p>
            <a:r>
              <a:rPr lang="en-US" dirty="0" err="1"/>
              <a:t>Duderstadt</a:t>
            </a:r>
            <a:r>
              <a:rPr lang="en-US" dirty="0"/>
              <a:t> and Hamilton</a:t>
            </a:r>
          </a:p>
          <a:p>
            <a:r>
              <a:rPr lang="en-US" dirty="0" err="1"/>
              <a:t>Baratta</a:t>
            </a:r>
            <a:r>
              <a:rPr lang="en-US" dirty="0"/>
              <a:t> and </a:t>
            </a:r>
            <a:r>
              <a:rPr lang="en-US" dirty="0" err="1"/>
              <a:t>Lamarsh</a:t>
            </a:r>
            <a:r>
              <a:rPr lang="en-US" dirty="0"/>
              <a:t> </a:t>
            </a:r>
          </a:p>
          <a:p>
            <a:endParaRPr lang="en-US" dirty="0"/>
          </a:p>
        </p:txBody>
      </p:sp>
    </p:spTree>
    <p:extLst>
      <p:ext uri="{BB962C8B-B14F-4D97-AF65-F5344CB8AC3E}">
        <p14:creationId xmlns:p14="http://schemas.microsoft.com/office/powerpoint/2010/main" val="301238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macroscopic </a:t>
            </a:r>
            <a:r>
              <a:rPr lang="en-US" sz="2800" dirty="0" err="1"/>
              <a:t>xs</a:t>
            </a:r>
            <a:r>
              <a:rPr lang="en-US" sz="2800" dirty="0"/>
              <a:t> for molecules clarification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041633"/>
                <a:ext cx="10102441" cy="5058563"/>
              </a:xfrm>
            </p:spPr>
            <p:txBody>
              <a:bodyPr>
                <a:normAutofit/>
              </a:bodyPr>
              <a:lstStyle/>
              <a:p>
                <a:pPr marL="0" indent="0">
                  <a:lnSpc>
                    <a:spcPct val="90000"/>
                  </a:lnSpc>
                  <a:buNone/>
                </a:pPr>
                <a:r>
                  <a:rPr lang="en-US" sz="1600" b="1" dirty="0">
                    <a:sym typeface="Wingdings" panose="05000000000000000000" pitchFamily="2" charset="2"/>
                  </a:rPr>
                  <a:t>Example:</a:t>
                </a:r>
                <a:r>
                  <a:rPr lang="en-US" sz="1600" dirty="0">
                    <a:sym typeface="Wingdings" panose="05000000000000000000" pitchFamily="2" charset="2"/>
                  </a:rPr>
                  <a:t> Microscopic cross-section of H and O is </a:t>
                </a:r>
                <a14:m>
                  <m:oMath xmlns:m="http://schemas.openxmlformats.org/officeDocument/2006/math">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𝐻</m:t>
                        </m:r>
                      </m:sup>
                    </m:sSup>
                  </m:oMath>
                </a14:m>
                <a:r>
                  <a:rPr lang="en-US" sz="1600" dirty="0">
                    <a:sym typeface="Wingdings" panose="05000000000000000000" pitchFamily="2" charset="2"/>
                  </a:rPr>
                  <a:t> and </a:t>
                </a:r>
                <a14:m>
                  <m:oMath xmlns:m="http://schemas.openxmlformats.org/officeDocument/2006/math">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𝑂</m:t>
                        </m:r>
                      </m:sup>
                    </m:sSup>
                  </m:oMath>
                </a14:m>
                <a:r>
                  <a:rPr lang="en-US" sz="1600" dirty="0">
                    <a:sym typeface="Wingdings" panose="05000000000000000000" pitchFamily="2" charset="2"/>
                  </a:rPr>
                  <a:t> respectively. Calculate macroscopic cross-section of </a:t>
                </a:r>
                <a14:m>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𝐻</m:t>
                        </m:r>
                      </m:e>
                      <m:sub>
                        <m:r>
                          <a:rPr lang="en-US" sz="1600" b="0" i="1" smtClean="0">
                            <a:latin typeface="Cambria Math" panose="02040503050406030204" pitchFamily="18" charset="0"/>
                            <a:sym typeface="Wingdings" panose="05000000000000000000" pitchFamily="2" charset="2"/>
                          </a:rPr>
                          <m:t>2</m:t>
                        </m:r>
                      </m:sub>
                    </m:sSub>
                    <m:r>
                      <a:rPr lang="en-US" sz="1600" b="0" i="1" smtClean="0">
                        <a:latin typeface="Cambria Math" panose="02040503050406030204" pitchFamily="18" charset="0"/>
                        <a:sym typeface="Wingdings" panose="05000000000000000000" pitchFamily="2" charset="2"/>
                      </a:rPr>
                      <m:t>𝑂</m:t>
                    </m:r>
                  </m:oMath>
                </a14:m>
                <a:r>
                  <a:rPr lang="en-US" sz="1600" dirty="0">
                    <a:sym typeface="Wingdings" panose="05000000000000000000" pitchFamily="2" charset="2"/>
                  </a:rPr>
                  <a:t>. </a:t>
                </a:r>
              </a:p>
              <a:p>
                <a:pPr marL="0" indent="0">
                  <a:lnSpc>
                    <a:spcPct val="90000"/>
                  </a:lnSpc>
                  <a:buNone/>
                </a:pPr>
                <a:r>
                  <a:rPr lang="en-US" sz="1600" dirty="0">
                    <a:sym typeface="Wingdings" panose="05000000000000000000" pitchFamily="2" charset="2"/>
                  </a:rPr>
                  <a:t>The macroscopic cross-section of a mixture is </a:t>
                </a:r>
                <a14:m>
                  <m:oMath xmlns:m="http://schemas.openxmlformats.org/officeDocument/2006/math">
                    <m:r>
                      <m:rPr>
                        <m:sty m:val="p"/>
                      </m:rPr>
                      <a:rPr lang="en-US" sz="1600">
                        <a:latin typeface="Cambria Math" panose="02040503050406030204" pitchFamily="18" charset="0"/>
                        <a:sym typeface="Wingdings" panose="05000000000000000000" pitchFamily="2" charset="2"/>
                      </a:rPr>
                      <m:t>Σ</m:t>
                    </m:r>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𝜌</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nary>
                          <m:naryPr>
                            <m:chr m:val="∑"/>
                            <m:limLoc m:val="subSup"/>
                            <m:supHide m:val="on"/>
                            <m:ctrlPr>
                              <a:rPr lang="en-US" sz="1600" i="1">
                                <a:latin typeface="Cambria Math" panose="02040503050406030204" pitchFamily="18" charset="0"/>
                                <a:sym typeface="Wingdings" panose="05000000000000000000" pitchFamily="2" charset="2"/>
                              </a:rPr>
                            </m:ctrlPr>
                          </m:naryPr>
                          <m:sub>
                            <m:r>
                              <m:rPr>
                                <m:brk m:alnAt="9"/>
                              </m:rPr>
                              <a:rPr lang="en-US" sz="1600" i="1">
                                <a:latin typeface="Cambria Math" panose="02040503050406030204" pitchFamily="18" charset="0"/>
                                <a:sym typeface="Wingdings" panose="05000000000000000000" pitchFamily="2" charset="2"/>
                              </a:rPr>
                              <m:t>𝑖</m:t>
                            </m:r>
                          </m:sub>
                          <m:sup/>
                          <m:e>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𝑖</m:t>
                                    </m:r>
                                  </m:sup>
                                </m:sSup>
                              </m:num>
                              <m:den>
                                <m:r>
                                  <a:rPr lang="en-US" sz="1600" i="1">
                                    <a:latin typeface="Cambria Math" panose="02040503050406030204" pitchFamily="18" charset="0"/>
                                    <a:sym typeface="Wingdings" panose="05000000000000000000" pitchFamily="2" charset="2"/>
                                  </a:rPr>
                                  <m:t>𝑁</m:t>
                                </m:r>
                              </m:den>
                            </m:f>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𝐴</m:t>
                                </m:r>
                              </m:e>
                              <m:sup>
                                <m:r>
                                  <a:rPr lang="en-US" sz="1600" i="1">
                                    <a:latin typeface="Cambria Math" panose="02040503050406030204" pitchFamily="18" charset="0"/>
                                    <a:sym typeface="Wingdings" panose="05000000000000000000" pitchFamily="2" charset="2"/>
                                  </a:rPr>
                                  <m:t>𝑖</m:t>
                                </m:r>
                              </m:sup>
                            </m:sSup>
                          </m:e>
                        </m:nary>
                      </m:den>
                    </m:f>
                    <m:nary>
                      <m:naryPr>
                        <m:chr m:val="∑"/>
                        <m:limLoc m:val="subSup"/>
                        <m:supHide m:val="on"/>
                        <m:ctrlPr>
                          <a:rPr lang="en-US" sz="1600" i="1">
                            <a:latin typeface="Cambria Math" panose="02040503050406030204" pitchFamily="18" charset="0"/>
                            <a:sym typeface="Wingdings" panose="05000000000000000000" pitchFamily="2" charset="2"/>
                          </a:rPr>
                        </m:ctrlPr>
                      </m:naryPr>
                      <m:sub>
                        <m:r>
                          <m:rPr>
                            <m:brk m:alnAt="9"/>
                          </m:rPr>
                          <a:rPr lang="en-US" sz="1600" i="1">
                            <a:latin typeface="Cambria Math" panose="02040503050406030204" pitchFamily="18" charset="0"/>
                            <a:sym typeface="Wingdings" panose="05000000000000000000" pitchFamily="2" charset="2"/>
                          </a:rPr>
                          <m:t>𝑖</m:t>
                        </m:r>
                      </m:sub>
                      <m:sup/>
                      <m:e>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𝑖</m:t>
                                </m:r>
                              </m:sup>
                            </m:sSup>
                          </m:num>
                          <m:den>
                            <m:r>
                              <a:rPr lang="en-US" sz="1600" i="1">
                                <a:latin typeface="Cambria Math" panose="02040503050406030204" pitchFamily="18" charset="0"/>
                                <a:sym typeface="Wingdings" panose="05000000000000000000" pitchFamily="2" charset="2"/>
                              </a:rPr>
                              <m:t>𝑁</m:t>
                            </m:r>
                          </m:den>
                        </m:f>
                      </m:e>
                    </m:nary>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𝑖</m:t>
                        </m:r>
                      </m:sup>
                    </m:sSup>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𝜌</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r>
                          <a:rPr lang="en-US" sz="1600" i="1">
                            <a:latin typeface="Cambria Math" panose="02040503050406030204" pitchFamily="18" charset="0"/>
                            <a:sym typeface="Wingdings" panose="05000000000000000000" pitchFamily="2" charset="2"/>
                          </a:rPr>
                          <m:t>𝐴</m:t>
                        </m:r>
                      </m:den>
                    </m:f>
                    <m:nary>
                      <m:naryPr>
                        <m:chr m:val="∑"/>
                        <m:limLoc m:val="subSup"/>
                        <m:supHide m:val="on"/>
                        <m:ctrlPr>
                          <a:rPr lang="en-US" sz="1600" i="1">
                            <a:latin typeface="Cambria Math" panose="02040503050406030204" pitchFamily="18" charset="0"/>
                            <a:sym typeface="Wingdings" panose="05000000000000000000" pitchFamily="2" charset="2"/>
                          </a:rPr>
                        </m:ctrlPr>
                      </m:naryPr>
                      <m:sub>
                        <m:r>
                          <m:rPr>
                            <m:brk m:alnAt="9"/>
                          </m:rPr>
                          <a:rPr lang="en-US" sz="1600" i="1">
                            <a:latin typeface="Cambria Math" panose="02040503050406030204" pitchFamily="18" charset="0"/>
                            <a:sym typeface="Wingdings" panose="05000000000000000000" pitchFamily="2" charset="2"/>
                          </a:rPr>
                          <m:t>𝑖</m:t>
                        </m:r>
                      </m:sub>
                      <m:sup/>
                      <m:e>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𝑖</m:t>
                                </m:r>
                              </m:sup>
                            </m:sSup>
                          </m:num>
                          <m:den>
                            <m:r>
                              <a:rPr lang="en-US" sz="1600" i="1">
                                <a:latin typeface="Cambria Math" panose="02040503050406030204" pitchFamily="18" charset="0"/>
                                <a:sym typeface="Wingdings" panose="05000000000000000000" pitchFamily="2" charset="2"/>
                              </a:rPr>
                              <m:t>𝑁</m:t>
                            </m:r>
                          </m:den>
                        </m:f>
                      </m:e>
                    </m:nary>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𝑖</m:t>
                        </m:r>
                      </m:sup>
                    </m:sSup>
                  </m:oMath>
                </a14:m>
                <a:r>
                  <a:rPr lang="en-US" sz="1600" dirty="0">
                    <a:sym typeface="Wingdings" panose="05000000000000000000" pitchFamily="2" charset="2"/>
                  </a:rPr>
                  <a:t> </a:t>
                </a:r>
              </a:p>
              <a:p>
                <a:pPr marL="0" indent="0">
                  <a:lnSpc>
                    <a:spcPct val="90000"/>
                  </a:lnSpc>
                  <a:buNone/>
                </a:pPr>
                <a:r>
                  <a:rPr lang="en-US" sz="1600" dirty="0">
                    <a:sym typeface="Wingdings" panose="05000000000000000000" pitchFamily="2" charset="2"/>
                  </a:rPr>
                  <a:t>For water, we have two atoms of H and one atom of O per one molecule of water. </a:t>
                </a:r>
              </a:p>
              <a:p>
                <a:pPr marL="0" indent="0">
                  <a:lnSpc>
                    <a:spcPct val="90000"/>
                  </a:lnSpc>
                  <a:buNone/>
                </a:pPr>
                <a:r>
                  <a:rPr lang="en-US" sz="1600" dirty="0">
                    <a:sym typeface="Wingdings" panose="05000000000000000000" pitchFamily="2" charset="2"/>
                  </a:rPr>
                  <a:t>Then, </a:t>
                </a:r>
                <a14:m>
                  <m:oMath xmlns:m="http://schemas.openxmlformats.org/officeDocument/2006/math">
                    <m:r>
                      <m:rPr>
                        <m:sty m:val="p"/>
                      </m:rPr>
                      <a:rPr lang="en-US" sz="1600">
                        <a:latin typeface="Cambria Math" panose="02040503050406030204" pitchFamily="18" charset="0"/>
                        <a:sym typeface="Wingdings" panose="05000000000000000000" pitchFamily="2" charset="2"/>
                      </a:rPr>
                      <m:t>Σ</m:t>
                    </m:r>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𝜌</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nary>
                          <m:naryPr>
                            <m:chr m:val="∑"/>
                            <m:limLoc m:val="subSup"/>
                            <m:supHide m:val="on"/>
                            <m:ctrlPr>
                              <a:rPr lang="en-US" sz="1600" i="1">
                                <a:latin typeface="Cambria Math" panose="02040503050406030204" pitchFamily="18" charset="0"/>
                                <a:sym typeface="Wingdings" panose="05000000000000000000" pitchFamily="2" charset="2"/>
                              </a:rPr>
                            </m:ctrlPr>
                          </m:naryPr>
                          <m:sub>
                            <m:r>
                              <m:rPr>
                                <m:brk m:alnAt="9"/>
                              </m:rPr>
                              <a:rPr lang="en-US" sz="1600" i="1">
                                <a:latin typeface="Cambria Math" panose="02040503050406030204" pitchFamily="18" charset="0"/>
                                <a:sym typeface="Wingdings" panose="05000000000000000000" pitchFamily="2" charset="2"/>
                              </a:rPr>
                              <m:t>𝑖</m:t>
                            </m:r>
                          </m:sub>
                          <m:sup/>
                          <m:e>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𝑖</m:t>
                                    </m:r>
                                  </m:sup>
                                </m:sSup>
                              </m:num>
                              <m:den>
                                <m:r>
                                  <a:rPr lang="en-US" sz="1600" i="1">
                                    <a:latin typeface="Cambria Math" panose="02040503050406030204" pitchFamily="18" charset="0"/>
                                    <a:sym typeface="Wingdings" panose="05000000000000000000" pitchFamily="2" charset="2"/>
                                  </a:rPr>
                                  <m:t>𝑁</m:t>
                                </m:r>
                              </m:den>
                            </m:f>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𝐴</m:t>
                                </m:r>
                              </m:e>
                              <m:sup>
                                <m:r>
                                  <a:rPr lang="en-US" sz="1600" i="1">
                                    <a:latin typeface="Cambria Math" panose="02040503050406030204" pitchFamily="18" charset="0"/>
                                    <a:sym typeface="Wingdings" panose="05000000000000000000" pitchFamily="2" charset="2"/>
                                  </a:rPr>
                                  <m:t>𝑖</m:t>
                                </m:r>
                              </m:sup>
                            </m:sSup>
                          </m:e>
                        </m:nary>
                      </m:den>
                    </m:f>
                    <m:nary>
                      <m:naryPr>
                        <m:chr m:val="∑"/>
                        <m:limLoc m:val="subSup"/>
                        <m:supHide m:val="on"/>
                        <m:ctrlPr>
                          <a:rPr lang="en-US" sz="1600" i="1">
                            <a:latin typeface="Cambria Math" panose="02040503050406030204" pitchFamily="18" charset="0"/>
                            <a:sym typeface="Wingdings" panose="05000000000000000000" pitchFamily="2" charset="2"/>
                          </a:rPr>
                        </m:ctrlPr>
                      </m:naryPr>
                      <m:sub>
                        <m:r>
                          <m:rPr>
                            <m:brk m:alnAt="9"/>
                          </m:rPr>
                          <a:rPr lang="en-US" sz="1600" i="1">
                            <a:latin typeface="Cambria Math" panose="02040503050406030204" pitchFamily="18" charset="0"/>
                            <a:sym typeface="Wingdings" panose="05000000000000000000" pitchFamily="2" charset="2"/>
                          </a:rPr>
                          <m:t>𝑖</m:t>
                        </m:r>
                      </m:sub>
                      <m:sup/>
                      <m:e>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𝑖</m:t>
                                </m:r>
                              </m:sup>
                            </m:sSup>
                          </m:num>
                          <m:den>
                            <m:r>
                              <a:rPr lang="en-US" sz="1600" i="1">
                                <a:latin typeface="Cambria Math" panose="02040503050406030204" pitchFamily="18" charset="0"/>
                                <a:sym typeface="Wingdings" panose="05000000000000000000" pitchFamily="2" charset="2"/>
                              </a:rPr>
                              <m:t>𝑁</m:t>
                            </m:r>
                          </m:den>
                        </m:f>
                      </m:e>
                    </m:nary>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𝑖</m:t>
                        </m:r>
                      </m:sup>
                    </m:sSup>
                    <m:r>
                      <a:rPr lang="en-US" sz="1600" b="0" i="1" smtClean="0">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p>
                          <m:sSupPr>
                            <m:ctrlPr>
                              <a:rPr lang="en-US" sz="1600" b="0" i="1" smtClean="0">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𝜌</m:t>
                            </m:r>
                          </m:e>
                          <m:sup>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𝐻</m:t>
                                </m:r>
                              </m:e>
                              <m:sub>
                                <m:r>
                                  <a:rPr lang="en-US" sz="1600" i="1">
                                    <a:latin typeface="Cambria Math" panose="02040503050406030204" pitchFamily="18" charset="0"/>
                                    <a:sym typeface="Wingdings" panose="05000000000000000000" pitchFamily="2" charset="2"/>
                                  </a:rPr>
                                  <m:t>2</m:t>
                                </m:r>
                              </m:sub>
                            </m:sSub>
                            <m:r>
                              <a:rPr lang="en-US" sz="1600" b="0" i="1" smtClean="0">
                                <a:latin typeface="Cambria Math" panose="02040503050406030204" pitchFamily="18" charset="0"/>
                                <a:sym typeface="Wingdings" panose="05000000000000000000" pitchFamily="2" charset="2"/>
                              </a:rPr>
                              <m:t>𝑂</m:t>
                            </m:r>
                          </m:sup>
                        </m:s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r>
                          <a:rPr lang="en-US" sz="1600" b="0" i="1" smtClean="0">
                            <a:latin typeface="Cambria Math" panose="02040503050406030204" pitchFamily="18" charset="0"/>
                            <a:sym typeface="Wingdings" panose="05000000000000000000" pitchFamily="2" charset="2"/>
                          </a:rPr>
                          <m:t>2</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𝐴</m:t>
                            </m:r>
                          </m:e>
                          <m:sup>
                            <m:r>
                              <a:rPr lang="en-US" sz="1600" i="1">
                                <a:latin typeface="Cambria Math" panose="02040503050406030204" pitchFamily="18" charset="0"/>
                                <a:sym typeface="Wingdings" panose="05000000000000000000" pitchFamily="2" charset="2"/>
                              </a:rPr>
                              <m:t>𝐻</m:t>
                            </m:r>
                          </m:sup>
                        </m:sSup>
                        <m:r>
                          <a:rPr lang="en-US" sz="1600" b="0" i="1" smtClean="0">
                            <a:latin typeface="Cambria Math" panose="02040503050406030204" pitchFamily="18" charset="0"/>
                            <a:sym typeface="Wingdings" panose="05000000000000000000" pitchFamily="2" charset="2"/>
                          </a:rPr>
                          <m:t>+</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𝐴</m:t>
                            </m:r>
                          </m:e>
                          <m:sup>
                            <m:r>
                              <a:rPr lang="en-US" sz="1600" b="0" i="1" smtClean="0">
                                <a:latin typeface="Cambria Math" panose="02040503050406030204" pitchFamily="18" charset="0"/>
                                <a:sym typeface="Wingdings" panose="05000000000000000000" pitchFamily="2" charset="2"/>
                              </a:rPr>
                              <m:t>𝑂</m:t>
                            </m:r>
                          </m:sup>
                        </m:sSup>
                      </m:den>
                    </m:f>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2</m:t>
                        </m:r>
                        <m:sSup>
                          <m:sSupPr>
                            <m:ctrlPr>
                              <a:rPr lang="en-US" sz="1600" i="1">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𝐻</m:t>
                            </m:r>
                          </m:sup>
                        </m:sSup>
                        <m:r>
                          <a:rPr lang="en-US" sz="1600" i="1">
                            <a:latin typeface="Cambria Math" panose="02040503050406030204" pitchFamily="18" charset="0"/>
                            <a:sym typeface="Wingdings" panose="05000000000000000000" pitchFamily="2" charset="2"/>
                          </a:rPr>
                          <m:t>+</m:t>
                        </m:r>
                        <m:sSup>
                          <m:sSupPr>
                            <m:ctrlPr>
                              <a:rPr lang="en-US" sz="1600" i="1">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𝑂</m:t>
                            </m:r>
                          </m:sup>
                        </m:sSup>
                      </m:e>
                    </m:d>
                    <m:r>
                      <a:rPr lang="en-US" sz="1600" b="0" i="1" smtClean="0">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𝜌</m:t>
                            </m:r>
                          </m:e>
                          <m: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𝐻</m:t>
                                </m:r>
                              </m:e>
                              <m:sub>
                                <m:r>
                                  <a:rPr lang="en-US" sz="1600" i="1">
                                    <a:latin typeface="Cambria Math" panose="02040503050406030204" pitchFamily="18" charset="0"/>
                                    <a:sym typeface="Wingdings" panose="05000000000000000000" pitchFamily="2" charset="2"/>
                                  </a:rPr>
                                  <m:t>2</m:t>
                                </m:r>
                              </m:sub>
                            </m:sSub>
                            <m:r>
                              <a:rPr lang="en-US" sz="1600" i="1">
                                <a:latin typeface="Cambria Math" panose="02040503050406030204" pitchFamily="18" charset="0"/>
                                <a:sym typeface="Wingdings" panose="05000000000000000000" pitchFamily="2" charset="2"/>
                              </a:rPr>
                              <m:t>𝑂</m:t>
                            </m:r>
                          </m:sup>
                        </m:s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𝐴</m:t>
                            </m:r>
                          </m:e>
                          <m:sup>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𝐻</m:t>
                                </m:r>
                              </m:e>
                              <m:sub>
                                <m:r>
                                  <a:rPr lang="en-US" sz="1600" b="0" i="1" smtClean="0">
                                    <a:latin typeface="Cambria Math" panose="02040503050406030204" pitchFamily="18" charset="0"/>
                                    <a:sym typeface="Wingdings" panose="05000000000000000000" pitchFamily="2" charset="2"/>
                                  </a:rPr>
                                  <m:t>2</m:t>
                                </m:r>
                              </m:sub>
                            </m:sSub>
                            <m:r>
                              <a:rPr lang="en-US" sz="1600" b="0" i="1" smtClean="0">
                                <a:latin typeface="Cambria Math" panose="02040503050406030204" pitchFamily="18" charset="0"/>
                                <a:sym typeface="Wingdings" panose="05000000000000000000" pitchFamily="2" charset="2"/>
                              </a:rPr>
                              <m:t>𝑂</m:t>
                            </m:r>
                            <m:r>
                              <a:rPr lang="en-US" sz="1600" b="0" i="1" smtClean="0">
                                <a:latin typeface="Cambria Math" panose="02040503050406030204" pitchFamily="18" charset="0"/>
                                <a:sym typeface="Wingdings" panose="05000000000000000000" pitchFamily="2" charset="2"/>
                              </a:rPr>
                              <m:t> </m:t>
                            </m:r>
                          </m:sup>
                        </m:sSup>
                      </m:den>
                    </m:f>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2</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𝐻</m:t>
                            </m:r>
                          </m:sup>
                        </m:sSup>
                        <m:r>
                          <a:rPr lang="en-US" sz="1600" b="0" i="1" smtClean="0">
                            <a:latin typeface="Cambria Math" panose="02040503050406030204" pitchFamily="18" charset="0"/>
                            <a:sym typeface="Wingdings" panose="05000000000000000000" pitchFamily="2" charset="2"/>
                          </a:rPr>
                          <m:t>+</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𝑂</m:t>
                            </m:r>
                          </m:sup>
                        </m:sSup>
                      </m:e>
                    </m:d>
                  </m:oMath>
                </a14:m>
                <a:endParaRPr lang="en-US" sz="1600" dirty="0">
                  <a:sym typeface="Wingdings" panose="05000000000000000000" pitchFamily="2" charset="2"/>
                </a:endParaRPr>
              </a:p>
              <a:p>
                <a:pPr marL="0" indent="0">
                  <a:lnSpc>
                    <a:spcPct val="90000"/>
                  </a:lnSpc>
                  <a:buNone/>
                </a:pPr>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Note: Here we want to calculate cross-section of a molecule. So here, </a:t>
                </a:r>
                <a14:m>
                  <m:oMath xmlns:m="http://schemas.openxmlformats.org/officeDocument/2006/math">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𝑖</m:t>
                            </m:r>
                          </m:sup>
                        </m:sSup>
                      </m:num>
                      <m:den>
                        <m:r>
                          <a:rPr lang="en-US" sz="1600" i="1">
                            <a:latin typeface="Cambria Math" panose="02040503050406030204" pitchFamily="18" charset="0"/>
                            <a:sym typeface="Wingdings" panose="05000000000000000000" pitchFamily="2" charset="2"/>
                          </a:rPr>
                          <m:t>𝑁</m:t>
                        </m:r>
                      </m:den>
                    </m:f>
                  </m:oMath>
                </a14:m>
                <a:r>
                  <a:rPr lang="en-US" sz="1600" dirty="0">
                    <a:sym typeface="Wingdings" panose="05000000000000000000" pitchFamily="2" charset="2"/>
                  </a:rPr>
                  <a:t> will be the number of respective atoms in that molecule and N will be 1. </a:t>
                </a:r>
              </a:p>
              <a:p>
                <a:pPr marL="0" indent="0">
                  <a:lnSpc>
                    <a:spcPct val="90000"/>
                  </a:lnSpc>
                  <a:buNone/>
                </a:pPr>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For example, </a:t>
                </a:r>
                <a14:m>
                  <m:oMath xmlns:m="http://schemas.openxmlformats.org/officeDocument/2006/math">
                    <m:r>
                      <a:rPr lang="en-US" sz="1600" b="0" i="1" smtClean="0">
                        <a:latin typeface="Cambria Math" panose="02040503050406030204" pitchFamily="18" charset="0"/>
                        <a:sym typeface="Wingdings" panose="05000000000000000000" pitchFamily="2" charset="2"/>
                      </a:rPr>
                      <m:t>𝐶</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oMath>
                </a14:m>
                <a:r>
                  <a:rPr lang="en-US" sz="1600" dirty="0">
                    <a:sym typeface="Wingdings" panose="05000000000000000000" pitchFamily="2" charset="2"/>
                  </a:rPr>
                  <a:t> will have a composite cross-section of </a:t>
                </a:r>
                <a14:m>
                  <m:oMath xmlns:m="http://schemas.openxmlformats.org/officeDocument/2006/math">
                    <m:r>
                      <a:rPr lang="en-US" sz="1600" i="1">
                        <a:latin typeface="Cambria Math" panose="02040503050406030204" pitchFamily="18" charset="0"/>
                        <a:sym typeface="Wingdings" panose="05000000000000000000" pitchFamily="2" charset="2"/>
                      </a:rPr>
                      <m:t>2</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𝑜</m:t>
                        </m:r>
                      </m:sup>
                    </m:sSup>
                    <m:r>
                      <a:rPr lang="en-US" sz="1600" i="1">
                        <a:latin typeface="Cambria Math" panose="02040503050406030204" pitchFamily="18" charset="0"/>
                        <a:sym typeface="Wingdings" panose="05000000000000000000" pitchFamily="2" charset="2"/>
                      </a:rPr>
                      <m:t>+</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𝐶</m:t>
                        </m:r>
                      </m:sup>
                    </m:sSup>
                  </m:oMath>
                </a14:m>
                <a:r>
                  <a:rPr lang="en-US" sz="1600" dirty="0">
                    <a:sym typeface="Wingdings" panose="05000000000000000000" pitchFamily="2" charset="2"/>
                  </a:rPr>
                  <a:t> and so on. </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706608" y="1041633"/>
                <a:ext cx="10102441" cy="5058563"/>
              </a:xfrm>
              <a:blipFill>
                <a:blip r:embed="rId2"/>
                <a:stretch>
                  <a:fillRect l="-362"/>
                </a:stretch>
              </a:blipFill>
            </p:spPr>
            <p:txBody>
              <a:bodyPr/>
              <a:lstStyle/>
              <a:p>
                <a:r>
                  <a:rPr lang="en-US">
                    <a:noFill/>
                  </a:rPr>
                  <a:t> </a:t>
                </a:r>
              </a:p>
            </p:txBody>
          </p:sp>
        </mc:Fallback>
      </mc:AlternateContent>
    </p:spTree>
    <p:extLst>
      <p:ext uri="{BB962C8B-B14F-4D97-AF65-F5344CB8AC3E}">
        <p14:creationId xmlns:p14="http://schemas.microsoft.com/office/powerpoint/2010/main" val="3925399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Enriched uranium…again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807552"/>
                <a:ext cx="8613561" cy="5603846"/>
              </a:xfrm>
            </p:spPr>
            <p:txBody>
              <a:bodyPr>
                <a:normAutofit/>
              </a:bodyPr>
              <a:lstStyle/>
              <a:p>
                <a:pPr>
                  <a:lnSpc>
                    <a:spcPct val="90000"/>
                  </a:lnSpc>
                </a:pPr>
                <a:endParaRPr lang="en-US" sz="1500" dirty="0">
                  <a:sym typeface="Wingdings" panose="05000000000000000000" pitchFamily="2" charset="2"/>
                </a:endParaRPr>
              </a:p>
              <a:p>
                <a:pPr>
                  <a:lnSpc>
                    <a:spcPct val="90000"/>
                  </a:lnSpc>
                </a:pPr>
                <a:r>
                  <a:rPr lang="en-US" sz="1600" dirty="0">
                    <a:sym typeface="Wingdings" panose="05000000000000000000" pitchFamily="2" charset="2"/>
                  </a:rPr>
                  <a:t>Natural U contains ~0.7% U-235 and ~99.3% U-238 (atomic).</a:t>
                </a:r>
              </a:p>
              <a:p>
                <a:pPr>
                  <a:lnSpc>
                    <a:spcPct val="90000"/>
                  </a:lnSpc>
                </a:pPr>
                <a:r>
                  <a:rPr lang="en-US" sz="1600" dirty="0">
                    <a:sym typeface="Wingdings" panose="05000000000000000000" pitchFamily="2" charset="2"/>
                  </a:rPr>
                  <a:t>We do not use natural uranium in most nuclear systems. We often customize fuel such that the atomic fraction of U-235 is modified. This process is called enrichment. </a:t>
                </a:r>
              </a:p>
              <a:p>
                <a:pPr>
                  <a:lnSpc>
                    <a:spcPct val="90000"/>
                  </a:lnSpc>
                </a:pPr>
                <a:r>
                  <a:rPr lang="en-US" sz="1600" b="1" dirty="0">
                    <a:sym typeface="Wingdings" panose="05000000000000000000" pitchFamily="2" charset="2"/>
                  </a:rPr>
                  <a:t>Atomic enrichment: </a:t>
                </a:r>
                <a:r>
                  <a:rPr lang="en-US" sz="1600" dirty="0">
                    <a:sym typeface="Wingdings" panose="05000000000000000000" pitchFamily="2" charset="2"/>
                  </a:rPr>
                  <a:t>The ratio of U-235 atoms to total number of U atoms.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sym typeface="Wingdings" panose="05000000000000000000" pitchFamily="2" charset="2"/>
                            </a:rPr>
                          </m:ctrlPr>
                        </m:sSubPr>
                        <m:e>
                          <m:acc>
                            <m:accPr>
                              <m:chr m:val="̃"/>
                              <m:ctrlPr>
                                <a:rPr lang="en-US" sz="1600" i="1" smtClean="0">
                                  <a:latin typeface="Cambria Math" panose="02040503050406030204" pitchFamily="18" charset="0"/>
                                  <a:sym typeface="Wingdings" panose="05000000000000000000" pitchFamily="2" charset="2"/>
                                </a:rPr>
                              </m:ctrlPr>
                            </m:accPr>
                            <m:e>
                              <m:r>
                                <a:rPr lang="en-US" sz="1600" b="0" i="1" smtClean="0">
                                  <a:latin typeface="Cambria Math" panose="02040503050406030204" pitchFamily="18" charset="0"/>
                                  <a:sym typeface="Wingdings" panose="05000000000000000000" pitchFamily="2" charset="2"/>
                                </a:rPr>
                                <m:t>𝑒</m:t>
                              </m:r>
                            </m:e>
                          </m:acc>
                        </m:e>
                        <m:sub>
                          <m:r>
                            <a:rPr lang="en-US" sz="1600" b="0" i="1" smtClean="0">
                              <a:latin typeface="Cambria Math" panose="02040503050406030204" pitchFamily="18" charset="0"/>
                              <a:sym typeface="Wingdings" panose="05000000000000000000" pitchFamily="2" charset="2"/>
                            </a:rPr>
                            <m:t>𝑎</m:t>
                          </m:r>
                        </m:sub>
                      </m:sSub>
                      <m:r>
                        <a:rPr lang="en-US" sz="1600" b="0" i="1" smtClean="0">
                          <a:latin typeface="Cambria Math" panose="02040503050406030204" pitchFamily="18" charset="0"/>
                          <a:sym typeface="Wingdings" panose="05000000000000000000" pitchFamily="2" charset="2"/>
                        </a:rPr>
                        <m:t>=</m:t>
                      </m:r>
                      <m:f>
                        <m:fPr>
                          <m:ctrlPr>
                            <a:rPr lang="en-US" sz="1600" i="1" smtClean="0">
                              <a:latin typeface="Cambria Math" panose="02040503050406030204" pitchFamily="18" charset="0"/>
                              <a:sym typeface="Wingdings" panose="05000000000000000000" pitchFamily="2" charset="2"/>
                            </a:rPr>
                          </m:ctrlPr>
                        </m:fPr>
                        <m:num>
                          <m:sSup>
                            <m:sSupPr>
                              <m:ctrlPr>
                                <a:rPr lang="en-US" sz="160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𝑁</m:t>
                              </m:r>
                            </m:e>
                            <m:sup>
                              <m:r>
                                <a:rPr lang="en-US" sz="1600" b="0" i="1" smtClean="0">
                                  <a:latin typeface="Cambria Math" panose="02040503050406030204" pitchFamily="18" charset="0"/>
                                  <a:sym typeface="Wingdings" panose="05000000000000000000" pitchFamily="2" charset="2"/>
                                </a:rPr>
                                <m:t>235</m:t>
                              </m:r>
                            </m:sup>
                          </m:sSup>
                        </m:num>
                        <m:den>
                          <m:sSup>
                            <m:sSupPr>
                              <m:ctrlPr>
                                <a:rPr lang="en-US" sz="160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𝑁</m:t>
                              </m:r>
                            </m:e>
                            <m:sup>
                              <m:r>
                                <a:rPr lang="en-US" sz="1600" b="0" i="1" smtClean="0">
                                  <a:latin typeface="Cambria Math" panose="02040503050406030204" pitchFamily="18" charset="0"/>
                                  <a:sym typeface="Wingdings" panose="05000000000000000000" pitchFamily="2" charset="2"/>
                                </a:rPr>
                                <m:t>235</m:t>
                              </m:r>
                            </m:sup>
                          </m:sSup>
                          <m:r>
                            <a:rPr lang="en-US" sz="1600" b="0" i="1" smtClean="0">
                              <a:latin typeface="Cambria Math" panose="02040503050406030204" pitchFamily="18" charset="0"/>
                              <a:sym typeface="Wingdings" panose="05000000000000000000" pitchFamily="2" charset="2"/>
                            </a:rPr>
                            <m:t>+</m:t>
                          </m:r>
                          <m:sSup>
                            <m:sSupPr>
                              <m:ctrlPr>
                                <a:rPr lang="en-US" sz="160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𝑁</m:t>
                              </m:r>
                            </m:e>
                            <m:sup>
                              <m:r>
                                <a:rPr lang="en-US" sz="1600" b="0" i="1" smtClean="0">
                                  <a:latin typeface="Cambria Math" panose="02040503050406030204" pitchFamily="18" charset="0"/>
                                  <a:sym typeface="Wingdings" panose="05000000000000000000" pitchFamily="2" charset="2"/>
                                </a:rPr>
                                <m:t>238</m:t>
                              </m:r>
                            </m:sup>
                          </m:sSup>
                        </m:den>
                      </m:f>
                      <m:r>
                        <a:rPr lang="en-US" sz="1600" b="1" i="1" smtClean="0">
                          <a:latin typeface="Cambria Math" panose="02040503050406030204" pitchFamily="18" charset="0"/>
                          <a:sym typeface="Wingdings" panose="05000000000000000000" pitchFamily="2" charset="2"/>
                        </a:rPr>
                        <m:t>, </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1−</m:t>
                          </m:r>
                          <m:sSub>
                            <m:sSubPr>
                              <m:ctrlPr>
                                <a:rPr lang="en-US" sz="1600" i="1">
                                  <a:latin typeface="Cambria Math" panose="02040503050406030204" pitchFamily="18" charset="0"/>
                                  <a:sym typeface="Wingdings" panose="05000000000000000000" pitchFamily="2" charset="2"/>
                                </a:rPr>
                              </m:ctrlPr>
                            </m:sSub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sub>
                              <m:r>
                                <a:rPr lang="en-US" sz="1600" i="1">
                                  <a:latin typeface="Cambria Math" panose="02040503050406030204" pitchFamily="18" charset="0"/>
                                  <a:sym typeface="Wingdings" panose="05000000000000000000" pitchFamily="2" charset="2"/>
                                </a:rPr>
                                <m:t>𝑎</m:t>
                              </m:r>
                            </m:sub>
                          </m:sSub>
                        </m:e>
                      </m:d>
                      <m:r>
                        <a:rPr lang="en-US" sz="1600" b="0" i="1" smtClean="0">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23</m:t>
                              </m:r>
                              <m:r>
                                <a:rPr lang="en-US" sz="1600" b="0" i="1" smtClean="0">
                                  <a:latin typeface="Cambria Math" panose="02040503050406030204" pitchFamily="18" charset="0"/>
                                  <a:sym typeface="Wingdings" panose="05000000000000000000" pitchFamily="2" charset="2"/>
                                </a:rPr>
                                <m:t>8</m:t>
                              </m:r>
                            </m:sup>
                          </m:sSup>
                        </m:num>
                        <m:den>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235</m:t>
                              </m:r>
                            </m:sup>
                          </m:sSup>
                          <m:r>
                            <a:rPr lang="en-US" sz="1600" i="1">
                              <a:latin typeface="Cambria Math" panose="02040503050406030204" pitchFamily="18" charset="0"/>
                              <a:sym typeface="Wingdings" panose="05000000000000000000" pitchFamily="2" charset="2"/>
                            </a:rPr>
                            <m:t>+</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238</m:t>
                              </m:r>
                            </m:sup>
                          </m:sSup>
                        </m:den>
                      </m:f>
                    </m:oMath>
                  </m:oMathPara>
                </a14:m>
                <a:endParaRPr lang="en-US" sz="1600" b="1" dirty="0">
                  <a:sym typeface="Wingdings" panose="05000000000000000000" pitchFamily="2" charset="2"/>
                </a:endParaRPr>
              </a:p>
              <a:p>
                <a:pPr marL="0" indent="0">
                  <a:lnSpc>
                    <a:spcPct val="90000"/>
                  </a:lnSpc>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sym typeface="Wingdings" panose="05000000000000000000" pitchFamily="2" charset="2"/>
                            </a:rPr>
                          </m:ctrlPr>
                        </m:sSupPr>
                        <m:e>
                          <m:r>
                            <m:rPr>
                              <m:sty m:val="p"/>
                            </m:rPr>
                            <a:rPr lang="en-US" sz="1600" b="0" i="0" smtClean="0">
                              <a:latin typeface="Cambria Math" panose="02040503050406030204" pitchFamily="18" charset="0"/>
                              <a:sym typeface="Wingdings" panose="05000000000000000000" pitchFamily="2" charset="2"/>
                            </a:rPr>
                            <m:t>Σ</m:t>
                          </m:r>
                        </m:e>
                        <m:sup>
                          <m:r>
                            <a:rPr lang="en-US" sz="1600" b="0" i="1" smtClean="0">
                              <a:latin typeface="Cambria Math" panose="02040503050406030204" pitchFamily="18" charset="0"/>
                              <a:sym typeface="Wingdings" panose="05000000000000000000" pitchFamily="2" charset="2"/>
                            </a:rPr>
                            <m:t>𝑈</m:t>
                          </m:r>
                        </m:sup>
                      </m:sSup>
                      <m:r>
                        <a:rPr lang="en-US" sz="1600" b="0" i="1" smtClean="0">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p>
                            <m:sSupPr>
                              <m:ctrlPr>
                                <a:rPr lang="en-US" sz="1600" i="1" smtClean="0">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𝜌</m:t>
                              </m:r>
                            </m:e>
                            <m:sup>
                              <m:r>
                                <a:rPr lang="en-US" sz="1600" b="0" i="1" smtClean="0">
                                  <a:latin typeface="Cambria Math" panose="02040503050406030204" pitchFamily="18" charset="0"/>
                                  <a:sym typeface="Wingdings" panose="05000000000000000000" pitchFamily="2" charset="2"/>
                                </a:rPr>
                                <m:t>𝑈</m:t>
                              </m:r>
                            </m:sup>
                          </m:s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sSub>
                            <m:sSubPr>
                              <m:ctrlPr>
                                <a:rPr lang="en-US" sz="1600" i="1">
                                  <a:latin typeface="Cambria Math" panose="02040503050406030204" pitchFamily="18" charset="0"/>
                                  <a:sym typeface="Wingdings" panose="05000000000000000000" pitchFamily="2" charset="2"/>
                                </a:rPr>
                              </m:ctrlPr>
                            </m:sSub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sub>
                              <m:r>
                                <a:rPr lang="en-US" sz="1600" i="1">
                                  <a:latin typeface="Cambria Math" panose="02040503050406030204" pitchFamily="18" charset="0"/>
                                  <a:sym typeface="Wingdings" panose="05000000000000000000" pitchFamily="2" charset="2"/>
                                </a:rPr>
                                <m:t>𝑎</m:t>
                              </m:r>
                            </m:sub>
                          </m:sSub>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𝐴</m:t>
                              </m:r>
                            </m:e>
                            <m:sup>
                              <m:r>
                                <a:rPr lang="en-US" sz="1600" b="0" i="1" smtClean="0">
                                  <a:latin typeface="Cambria Math" panose="02040503050406030204" pitchFamily="18" charset="0"/>
                                  <a:sym typeface="Wingdings" panose="05000000000000000000" pitchFamily="2" charset="2"/>
                                </a:rPr>
                                <m:t>235</m:t>
                              </m:r>
                            </m:sup>
                          </m:sSup>
                          <m:r>
                            <a:rPr lang="en-US" sz="1600" b="0" i="1" smtClean="0">
                              <a:latin typeface="Cambria Math" panose="02040503050406030204" pitchFamily="18" charset="0"/>
                              <a:sym typeface="Wingdings" panose="05000000000000000000" pitchFamily="2" charset="2"/>
                            </a:rPr>
                            <m:t>+</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1−</m:t>
                              </m:r>
                              <m:sSub>
                                <m:sSubPr>
                                  <m:ctrlPr>
                                    <a:rPr lang="en-US" sz="1600" i="1">
                                      <a:latin typeface="Cambria Math" panose="02040503050406030204" pitchFamily="18" charset="0"/>
                                      <a:sym typeface="Wingdings" panose="05000000000000000000" pitchFamily="2" charset="2"/>
                                    </a:rPr>
                                  </m:ctrlPr>
                                </m:sSub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sub>
                                  <m:r>
                                    <a:rPr lang="en-US" sz="1600" i="1">
                                      <a:latin typeface="Cambria Math" panose="02040503050406030204" pitchFamily="18" charset="0"/>
                                      <a:sym typeface="Wingdings" panose="05000000000000000000" pitchFamily="2" charset="2"/>
                                    </a:rPr>
                                    <m:t>𝑎</m:t>
                                  </m:r>
                                </m:sub>
                              </m:sSub>
                            </m:e>
                          </m:d>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𝐴</m:t>
                              </m:r>
                            </m:e>
                            <m:sup>
                              <m:r>
                                <a:rPr lang="en-US" sz="1600" b="0" i="1" smtClean="0">
                                  <a:latin typeface="Cambria Math" panose="02040503050406030204" pitchFamily="18" charset="0"/>
                                  <a:sym typeface="Wingdings" panose="05000000000000000000" pitchFamily="2" charset="2"/>
                                </a:rPr>
                                <m:t>238</m:t>
                              </m:r>
                            </m:sup>
                          </m:sSup>
                        </m:den>
                      </m:f>
                      <m:d>
                        <m:dPr>
                          <m:ctrlPr>
                            <a:rPr lang="en-US" sz="1600" i="1">
                              <a:latin typeface="Cambria Math" panose="02040503050406030204" pitchFamily="18" charset="0"/>
                              <a:sym typeface="Wingdings" panose="05000000000000000000" pitchFamily="2" charset="2"/>
                            </a:rPr>
                          </m:ctrlPr>
                        </m:dPr>
                        <m:e>
                          <m:sSub>
                            <m:sSubPr>
                              <m:ctrlPr>
                                <a:rPr lang="en-US" sz="1600" i="1">
                                  <a:latin typeface="Cambria Math" panose="02040503050406030204" pitchFamily="18" charset="0"/>
                                  <a:sym typeface="Wingdings" panose="05000000000000000000" pitchFamily="2" charset="2"/>
                                </a:rPr>
                              </m:ctrlPr>
                            </m:sSub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sub>
                              <m:r>
                                <a:rPr lang="en-US" sz="1600" i="1">
                                  <a:latin typeface="Cambria Math" panose="02040503050406030204" pitchFamily="18" charset="0"/>
                                  <a:sym typeface="Wingdings" panose="05000000000000000000" pitchFamily="2" charset="2"/>
                                </a:rPr>
                                <m:t>𝑎</m:t>
                              </m:r>
                            </m:sub>
                          </m:sSub>
                          <m:sSup>
                            <m:sSupPr>
                              <m:ctrlPr>
                                <a:rPr lang="en-US" sz="1600" i="1">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235</m:t>
                              </m:r>
                            </m:sup>
                          </m:sSup>
                          <m:r>
                            <a:rPr lang="en-US" sz="1600" i="1">
                              <a:latin typeface="Cambria Math" panose="02040503050406030204" pitchFamily="18" charset="0"/>
                              <a:sym typeface="Wingdings" panose="05000000000000000000" pitchFamily="2" charset="2"/>
                            </a:rPr>
                            <m:t>+</m:t>
                          </m:r>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1−</m:t>
                              </m:r>
                              <m:sSub>
                                <m:sSubPr>
                                  <m:ctrlPr>
                                    <a:rPr lang="en-US" sz="1600" i="1">
                                      <a:latin typeface="Cambria Math" panose="02040503050406030204" pitchFamily="18" charset="0"/>
                                      <a:sym typeface="Wingdings" panose="05000000000000000000" pitchFamily="2" charset="2"/>
                                    </a:rPr>
                                  </m:ctrlPr>
                                </m:sSub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sub>
                                  <m:r>
                                    <a:rPr lang="en-US" sz="1600" i="1">
                                      <a:latin typeface="Cambria Math" panose="02040503050406030204" pitchFamily="18" charset="0"/>
                                      <a:sym typeface="Wingdings" panose="05000000000000000000" pitchFamily="2" charset="2"/>
                                    </a:rPr>
                                    <m:t>𝑎</m:t>
                                  </m:r>
                                </m:sub>
                              </m:sSub>
                            </m:e>
                          </m:d>
                          <m:sSup>
                            <m:sSupPr>
                              <m:ctrlPr>
                                <a:rPr lang="en-US" sz="1600" i="1">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238</m:t>
                              </m:r>
                            </m:sup>
                          </m:sSup>
                        </m:e>
                      </m:d>
                    </m:oMath>
                  </m:oMathPara>
                </a14:m>
                <a:endParaRPr lang="en-US" sz="1600" b="1" dirty="0">
                  <a:sym typeface="Wingdings" panose="05000000000000000000" pitchFamily="2" charset="2"/>
                </a:endParaRPr>
              </a:p>
              <a:p>
                <a:pPr>
                  <a:lnSpc>
                    <a:spcPct val="90000"/>
                  </a:lnSpc>
                </a:pPr>
                <a:r>
                  <a:rPr lang="en-US" sz="1600" b="1" dirty="0">
                    <a:sym typeface="Wingdings" panose="05000000000000000000" pitchFamily="2" charset="2"/>
                  </a:rPr>
                  <a:t>Mass (or weight) enrichment:</a:t>
                </a:r>
                <a:r>
                  <a:rPr lang="en-US" sz="1600" dirty="0">
                    <a:sym typeface="Wingdings" panose="05000000000000000000" pitchFamily="2" charset="2"/>
                  </a:rPr>
                  <a:t> </a:t>
                </a:r>
                <a:endParaRPr lang="en-US" sz="1600" b="1" dirty="0">
                  <a:sym typeface="Wingdings" panose="05000000000000000000" pitchFamily="2" charset="2"/>
                </a:endParaRP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sym typeface="Wingdings" panose="05000000000000000000" pitchFamily="2" charset="2"/>
                            </a:rPr>
                          </m:ctrlPr>
                        </m:sSubPr>
                        <m:e>
                          <m:acc>
                            <m:accPr>
                              <m:chr m:val="̃"/>
                              <m:ctrlPr>
                                <a:rPr lang="en-US" sz="1400" i="1">
                                  <a:latin typeface="Cambria Math" panose="02040503050406030204" pitchFamily="18" charset="0"/>
                                  <a:sym typeface="Wingdings" panose="05000000000000000000" pitchFamily="2" charset="2"/>
                                </a:rPr>
                              </m:ctrlPr>
                            </m:accPr>
                            <m:e>
                              <m:r>
                                <a:rPr lang="en-US" sz="1400" i="1">
                                  <a:latin typeface="Cambria Math" panose="02040503050406030204" pitchFamily="18" charset="0"/>
                                  <a:sym typeface="Wingdings" panose="05000000000000000000" pitchFamily="2" charset="2"/>
                                </a:rPr>
                                <m:t>𝑒</m:t>
                              </m:r>
                            </m:e>
                          </m:acc>
                        </m:e>
                        <m:sub>
                          <m:r>
                            <a:rPr lang="en-US" sz="1400" b="0" i="1" smtClean="0">
                              <a:latin typeface="Cambria Math" panose="02040503050406030204" pitchFamily="18" charset="0"/>
                              <a:sym typeface="Wingdings" panose="05000000000000000000" pitchFamily="2" charset="2"/>
                            </a:rPr>
                            <m:t>𝑤</m:t>
                          </m:r>
                        </m:sub>
                      </m:sSub>
                      <m:r>
                        <a:rPr lang="en-US" sz="1400" i="1">
                          <a:latin typeface="Cambria Math" panose="02040503050406030204" pitchFamily="18" charset="0"/>
                          <a:sym typeface="Wingdings" panose="05000000000000000000" pitchFamily="2" charset="2"/>
                        </a:rPr>
                        <m:t>=</m:t>
                      </m:r>
                      <m:f>
                        <m:fPr>
                          <m:ctrlPr>
                            <a:rPr lang="en-US" sz="1400" i="1">
                              <a:latin typeface="Cambria Math" panose="02040503050406030204" pitchFamily="18" charset="0"/>
                              <a:sym typeface="Wingdings" panose="05000000000000000000" pitchFamily="2" charset="2"/>
                            </a:rPr>
                          </m:ctrlPr>
                        </m:fPr>
                        <m:num>
                          <m:sSup>
                            <m:sSupPr>
                              <m:ctrlPr>
                                <a:rPr lang="en-US" sz="1400" i="1">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𝑀</m:t>
                              </m:r>
                            </m:e>
                            <m:sup>
                              <m:r>
                                <a:rPr lang="en-US" sz="1400" i="1">
                                  <a:latin typeface="Cambria Math" panose="02040503050406030204" pitchFamily="18" charset="0"/>
                                  <a:sym typeface="Wingdings" panose="05000000000000000000" pitchFamily="2" charset="2"/>
                                </a:rPr>
                                <m:t>235</m:t>
                              </m:r>
                            </m:sup>
                          </m:sSup>
                        </m:num>
                        <m:den>
                          <m:sSup>
                            <m:sSupPr>
                              <m:ctrlPr>
                                <a:rPr lang="en-US" sz="1400" i="1">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𝑀</m:t>
                              </m:r>
                            </m:e>
                            <m:sup>
                              <m:r>
                                <a:rPr lang="en-US" sz="1400" i="1">
                                  <a:latin typeface="Cambria Math" panose="02040503050406030204" pitchFamily="18" charset="0"/>
                                  <a:sym typeface="Wingdings" panose="05000000000000000000" pitchFamily="2" charset="2"/>
                                </a:rPr>
                                <m:t>235</m:t>
                              </m:r>
                            </m:sup>
                          </m:sSup>
                          <m:r>
                            <a:rPr lang="en-US" sz="1400" i="1">
                              <a:latin typeface="Cambria Math" panose="02040503050406030204" pitchFamily="18" charset="0"/>
                              <a:sym typeface="Wingdings" panose="05000000000000000000" pitchFamily="2" charset="2"/>
                            </a:rPr>
                            <m:t>+</m:t>
                          </m:r>
                          <m:sSup>
                            <m:sSupPr>
                              <m:ctrlPr>
                                <a:rPr lang="en-US" sz="1400" i="1">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𝑀</m:t>
                              </m:r>
                            </m:e>
                            <m:sup>
                              <m:r>
                                <a:rPr lang="en-US" sz="1400" i="1">
                                  <a:latin typeface="Cambria Math" panose="02040503050406030204" pitchFamily="18" charset="0"/>
                                  <a:sym typeface="Wingdings" panose="05000000000000000000" pitchFamily="2" charset="2"/>
                                </a:rPr>
                                <m:t>238</m:t>
                              </m:r>
                            </m:sup>
                          </m:sSup>
                        </m:den>
                      </m:f>
                      <m:r>
                        <a:rPr lang="en-US" sz="1400" b="1" i="1">
                          <a:latin typeface="Cambria Math" panose="02040503050406030204" pitchFamily="18" charset="0"/>
                          <a:sym typeface="Wingdings" panose="05000000000000000000" pitchFamily="2" charset="2"/>
                        </a:rPr>
                        <m:t>, </m:t>
                      </m:r>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1−</m:t>
                          </m:r>
                          <m:sSub>
                            <m:sSubPr>
                              <m:ctrlPr>
                                <a:rPr lang="en-US" sz="1400" i="1">
                                  <a:latin typeface="Cambria Math" panose="02040503050406030204" pitchFamily="18" charset="0"/>
                                  <a:sym typeface="Wingdings" panose="05000000000000000000" pitchFamily="2" charset="2"/>
                                </a:rPr>
                              </m:ctrlPr>
                            </m:sSubPr>
                            <m:e>
                              <m:acc>
                                <m:accPr>
                                  <m:chr m:val="̃"/>
                                  <m:ctrlPr>
                                    <a:rPr lang="en-US" sz="1400" i="1">
                                      <a:latin typeface="Cambria Math" panose="02040503050406030204" pitchFamily="18" charset="0"/>
                                      <a:sym typeface="Wingdings" panose="05000000000000000000" pitchFamily="2" charset="2"/>
                                    </a:rPr>
                                  </m:ctrlPr>
                                </m:accPr>
                                <m:e>
                                  <m:r>
                                    <a:rPr lang="en-US" sz="1400" i="1">
                                      <a:latin typeface="Cambria Math" panose="02040503050406030204" pitchFamily="18" charset="0"/>
                                      <a:sym typeface="Wingdings" panose="05000000000000000000" pitchFamily="2" charset="2"/>
                                    </a:rPr>
                                    <m:t>𝑒</m:t>
                                  </m:r>
                                </m:e>
                              </m:acc>
                            </m:e>
                            <m:sub>
                              <m:r>
                                <a:rPr lang="en-US" sz="1400" b="0" i="1" smtClean="0">
                                  <a:latin typeface="Cambria Math" panose="02040503050406030204" pitchFamily="18" charset="0"/>
                                  <a:sym typeface="Wingdings" panose="05000000000000000000" pitchFamily="2" charset="2"/>
                                </a:rPr>
                                <m:t>𝑤</m:t>
                              </m:r>
                            </m:sub>
                          </m:sSub>
                        </m:e>
                      </m:d>
                      <m:r>
                        <a:rPr lang="en-US" sz="1400" i="1">
                          <a:latin typeface="Cambria Math" panose="02040503050406030204" pitchFamily="18" charset="0"/>
                          <a:sym typeface="Wingdings" panose="05000000000000000000" pitchFamily="2" charset="2"/>
                        </a:rPr>
                        <m:t>=</m:t>
                      </m:r>
                      <m:f>
                        <m:fPr>
                          <m:ctrlPr>
                            <a:rPr lang="en-US" sz="1400" i="1">
                              <a:latin typeface="Cambria Math" panose="02040503050406030204" pitchFamily="18" charset="0"/>
                              <a:sym typeface="Wingdings" panose="05000000000000000000" pitchFamily="2" charset="2"/>
                            </a:rPr>
                          </m:ctrlPr>
                        </m:fPr>
                        <m:num>
                          <m:sSup>
                            <m:sSupPr>
                              <m:ctrlPr>
                                <a:rPr lang="en-US" sz="1400" i="1">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𝑀</m:t>
                              </m:r>
                            </m:e>
                            <m:sup>
                              <m:r>
                                <a:rPr lang="en-US" sz="1400" i="1">
                                  <a:latin typeface="Cambria Math" panose="02040503050406030204" pitchFamily="18" charset="0"/>
                                  <a:sym typeface="Wingdings" panose="05000000000000000000" pitchFamily="2" charset="2"/>
                                </a:rPr>
                                <m:t>238</m:t>
                              </m:r>
                            </m:sup>
                          </m:sSup>
                        </m:num>
                        <m:den>
                          <m:sSup>
                            <m:sSupPr>
                              <m:ctrlPr>
                                <a:rPr lang="en-US" sz="1400" i="1">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𝑀</m:t>
                              </m:r>
                            </m:e>
                            <m:sup>
                              <m:r>
                                <a:rPr lang="en-US" sz="1400" i="1">
                                  <a:latin typeface="Cambria Math" panose="02040503050406030204" pitchFamily="18" charset="0"/>
                                  <a:sym typeface="Wingdings" panose="05000000000000000000" pitchFamily="2" charset="2"/>
                                </a:rPr>
                                <m:t>235</m:t>
                              </m:r>
                            </m:sup>
                          </m:sSup>
                          <m:r>
                            <a:rPr lang="en-US" sz="1400" i="1">
                              <a:latin typeface="Cambria Math" panose="02040503050406030204" pitchFamily="18" charset="0"/>
                              <a:sym typeface="Wingdings" panose="05000000000000000000" pitchFamily="2" charset="2"/>
                            </a:rPr>
                            <m:t>+</m:t>
                          </m:r>
                          <m:sSup>
                            <m:sSupPr>
                              <m:ctrlPr>
                                <a:rPr lang="en-US" sz="1400" i="1">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𝑀</m:t>
                              </m:r>
                            </m:e>
                            <m:sup>
                              <m:r>
                                <a:rPr lang="en-US" sz="1400" i="1">
                                  <a:latin typeface="Cambria Math" panose="02040503050406030204" pitchFamily="18" charset="0"/>
                                  <a:sym typeface="Wingdings" panose="05000000000000000000" pitchFamily="2" charset="2"/>
                                </a:rPr>
                                <m:t>238</m:t>
                              </m:r>
                            </m:sup>
                          </m:sSup>
                        </m:den>
                      </m:f>
                    </m:oMath>
                  </m:oMathPara>
                </a14:m>
                <a:endParaRPr lang="en-US" sz="1400" dirty="0">
                  <a:sym typeface="Wingdings" panose="05000000000000000000" pitchFamily="2" charset="2"/>
                </a:endParaRPr>
              </a:p>
              <a:p>
                <a:pPr marL="0" indent="0">
                  <a:lnSpc>
                    <a:spcPct val="90000"/>
                  </a:lnSpc>
                  <a:buNone/>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sym typeface="Wingdings" panose="05000000000000000000" pitchFamily="2" charset="2"/>
                            </a:rPr>
                          </m:ctrlPr>
                        </m:sSupPr>
                        <m:e>
                          <m:r>
                            <m:rPr>
                              <m:sty m:val="p"/>
                            </m:rPr>
                            <a:rPr lang="en-US" sz="1400">
                              <a:latin typeface="Cambria Math" panose="02040503050406030204" pitchFamily="18" charset="0"/>
                              <a:sym typeface="Wingdings" panose="05000000000000000000" pitchFamily="2" charset="2"/>
                            </a:rPr>
                            <m:t>Σ</m:t>
                          </m:r>
                        </m:e>
                        <m:sup>
                          <m:r>
                            <a:rPr lang="en-US" sz="1400" i="1">
                              <a:latin typeface="Cambria Math" panose="02040503050406030204" pitchFamily="18" charset="0"/>
                              <a:sym typeface="Wingdings" panose="05000000000000000000" pitchFamily="2" charset="2"/>
                            </a:rPr>
                            <m:t>𝑈</m:t>
                          </m:r>
                        </m:sup>
                      </m:sSup>
                      <m:r>
                        <a:rPr lang="en-US" sz="1400" i="1">
                          <a:latin typeface="Cambria Math" panose="02040503050406030204" pitchFamily="18" charset="0"/>
                          <a:sym typeface="Wingdings" panose="05000000000000000000" pitchFamily="2" charset="2"/>
                        </a:rPr>
                        <m:t>=</m:t>
                      </m:r>
                      <m:r>
                        <a:rPr lang="en-US" sz="1400" b="0" i="1" smtClean="0">
                          <a:latin typeface="Cambria Math" panose="02040503050406030204" pitchFamily="18" charset="0"/>
                          <a:sym typeface="Wingdings" panose="05000000000000000000" pitchFamily="2" charset="2"/>
                        </a:rPr>
                        <m:t>𝜌</m:t>
                      </m:r>
                      <m:sSub>
                        <m:sSubPr>
                          <m:ctrlPr>
                            <a:rPr lang="en-US" sz="1400" b="0" i="1" smtClean="0">
                              <a:latin typeface="Cambria Math" panose="02040503050406030204" pitchFamily="18" charset="0"/>
                              <a:sym typeface="Wingdings" panose="05000000000000000000" pitchFamily="2" charset="2"/>
                            </a:rPr>
                          </m:ctrlPr>
                        </m:sSubPr>
                        <m:e>
                          <m:r>
                            <a:rPr lang="en-US" sz="1400" b="0" i="1" smtClean="0">
                              <a:latin typeface="Cambria Math" panose="02040503050406030204" pitchFamily="18" charset="0"/>
                              <a:sym typeface="Wingdings" panose="05000000000000000000" pitchFamily="2" charset="2"/>
                            </a:rPr>
                            <m:t>𝑁</m:t>
                          </m:r>
                        </m:e>
                        <m:sub>
                          <m:r>
                            <a:rPr lang="en-US" sz="1400" b="0" i="1" smtClean="0">
                              <a:latin typeface="Cambria Math" panose="02040503050406030204" pitchFamily="18" charset="0"/>
                              <a:sym typeface="Wingdings" panose="05000000000000000000" pitchFamily="2" charset="2"/>
                            </a:rPr>
                            <m:t>𝐴</m:t>
                          </m:r>
                        </m:sub>
                      </m:sSub>
                      <m:d>
                        <m:dPr>
                          <m:ctrlPr>
                            <a:rPr lang="en-US" sz="1400" b="0" i="1" smtClean="0">
                              <a:latin typeface="Cambria Math" panose="02040503050406030204" pitchFamily="18" charset="0"/>
                              <a:sym typeface="Wingdings" panose="05000000000000000000" pitchFamily="2" charset="2"/>
                            </a:rPr>
                          </m:ctrlPr>
                        </m:dPr>
                        <m:e>
                          <m:f>
                            <m:fPr>
                              <m:ctrlPr>
                                <a:rPr lang="en-US" sz="1400" b="0" i="1" smtClean="0">
                                  <a:latin typeface="Cambria Math" panose="02040503050406030204" pitchFamily="18" charset="0"/>
                                  <a:sym typeface="Wingdings" panose="05000000000000000000" pitchFamily="2" charset="2"/>
                                </a:rPr>
                              </m:ctrlPr>
                            </m:fPr>
                            <m:num>
                              <m:sSup>
                                <m:sSupPr>
                                  <m:ctrlPr>
                                    <a:rPr lang="en-US" sz="1400" b="0" i="1" smtClean="0">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𝑀</m:t>
                                  </m:r>
                                </m:e>
                                <m:sup>
                                  <m:r>
                                    <a:rPr lang="en-US" sz="1400" b="0" i="1" smtClean="0">
                                      <a:latin typeface="Cambria Math" panose="02040503050406030204" pitchFamily="18" charset="0"/>
                                      <a:sym typeface="Wingdings" panose="05000000000000000000" pitchFamily="2" charset="2"/>
                                    </a:rPr>
                                    <m:t>235</m:t>
                                  </m:r>
                                </m:sup>
                              </m:sSup>
                            </m:num>
                            <m:den>
                              <m:r>
                                <a:rPr lang="en-US" sz="1400" b="0" i="1" smtClean="0">
                                  <a:latin typeface="Cambria Math" panose="02040503050406030204" pitchFamily="18" charset="0"/>
                                  <a:sym typeface="Wingdings" panose="05000000000000000000" pitchFamily="2" charset="2"/>
                                </a:rPr>
                                <m:t>𝑀</m:t>
                              </m:r>
                            </m:den>
                          </m:f>
                          <m:f>
                            <m:fPr>
                              <m:ctrlPr>
                                <a:rPr lang="en-US" sz="1400" b="0" i="1" smtClean="0">
                                  <a:latin typeface="Cambria Math" panose="02040503050406030204" pitchFamily="18" charset="0"/>
                                  <a:sym typeface="Wingdings" panose="05000000000000000000" pitchFamily="2" charset="2"/>
                                </a:rPr>
                              </m:ctrlPr>
                            </m:fPr>
                            <m:num>
                              <m:r>
                                <a:rPr lang="en-US" sz="1400" b="0" i="1" smtClean="0">
                                  <a:latin typeface="Cambria Math" panose="02040503050406030204" pitchFamily="18" charset="0"/>
                                  <a:sym typeface="Wingdings" panose="05000000000000000000" pitchFamily="2" charset="2"/>
                                </a:rPr>
                                <m:t>1</m:t>
                              </m:r>
                            </m:num>
                            <m:den>
                              <m:sSup>
                                <m:sSupPr>
                                  <m:ctrlPr>
                                    <a:rPr lang="en-US" sz="1400" b="0" i="1" smtClean="0">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𝐴</m:t>
                                  </m:r>
                                </m:e>
                                <m:sup>
                                  <m:r>
                                    <a:rPr lang="en-US" sz="1400" b="0" i="1" smtClean="0">
                                      <a:latin typeface="Cambria Math" panose="02040503050406030204" pitchFamily="18" charset="0"/>
                                      <a:sym typeface="Wingdings" panose="05000000000000000000" pitchFamily="2" charset="2"/>
                                    </a:rPr>
                                    <m:t>235</m:t>
                                  </m:r>
                                </m:sup>
                              </m:sSup>
                            </m:den>
                          </m:f>
                          <m:sSup>
                            <m:sSupPr>
                              <m:ctrlPr>
                                <a:rPr lang="en-US" sz="1400" b="0" i="1" smtClean="0">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𝜎</m:t>
                              </m:r>
                            </m:e>
                            <m:sup>
                              <m:r>
                                <a:rPr lang="en-US" sz="1400" b="0" i="1" smtClean="0">
                                  <a:latin typeface="Cambria Math" panose="02040503050406030204" pitchFamily="18" charset="0"/>
                                  <a:sym typeface="Wingdings" panose="05000000000000000000" pitchFamily="2" charset="2"/>
                                </a:rPr>
                                <m:t>235</m:t>
                              </m:r>
                            </m:sup>
                          </m:sSup>
                          <m:r>
                            <a:rPr lang="en-US" sz="1400" b="0" i="1" smtClean="0">
                              <a:latin typeface="Cambria Math" panose="02040503050406030204" pitchFamily="18" charset="0"/>
                              <a:sym typeface="Wingdings" panose="05000000000000000000" pitchFamily="2" charset="2"/>
                            </a:rPr>
                            <m:t>+</m:t>
                          </m:r>
                          <m:f>
                            <m:fPr>
                              <m:ctrlPr>
                                <a:rPr lang="en-US" sz="1400" i="1">
                                  <a:latin typeface="Cambria Math" panose="02040503050406030204" pitchFamily="18" charset="0"/>
                                  <a:sym typeface="Wingdings" panose="05000000000000000000" pitchFamily="2" charset="2"/>
                                </a:rPr>
                              </m:ctrlPr>
                            </m:fPr>
                            <m:num>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𝑀</m:t>
                                  </m:r>
                                </m:e>
                                <m:sup>
                                  <m:r>
                                    <a:rPr lang="en-US" sz="1400" i="1">
                                      <a:latin typeface="Cambria Math" panose="02040503050406030204" pitchFamily="18" charset="0"/>
                                      <a:sym typeface="Wingdings" panose="05000000000000000000" pitchFamily="2" charset="2"/>
                                    </a:rPr>
                                    <m:t>23</m:t>
                                  </m:r>
                                  <m:r>
                                    <a:rPr lang="en-US" sz="1400" b="0" i="1" smtClean="0">
                                      <a:latin typeface="Cambria Math" panose="02040503050406030204" pitchFamily="18" charset="0"/>
                                      <a:sym typeface="Wingdings" panose="05000000000000000000" pitchFamily="2" charset="2"/>
                                    </a:rPr>
                                    <m:t>8</m:t>
                                  </m:r>
                                </m:sup>
                              </m:sSup>
                            </m:num>
                            <m:den>
                              <m:r>
                                <a:rPr lang="en-US" sz="1400" i="1">
                                  <a:latin typeface="Cambria Math" panose="02040503050406030204" pitchFamily="18" charset="0"/>
                                  <a:sym typeface="Wingdings" panose="05000000000000000000" pitchFamily="2" charset="2"/>
                                </a:rPr>
                                <m:t>𝑀</m:t>
                              </m:r>
                            </m:den>
                          </m:f>
                          <m:f>
                            <m:fPr>
                              <m:ctrlPr>
                                <a:rPr lang="en-US" sz="1400" i="1">
                                  <a:latin typeface="Cambria Math" panose="02040503050406030204" pitchFamily="18" charset="0"/>
                                  <a:sym typeface="Wingdings" panose="05000000000000000000" pitchFamily="2" charset="2"/>
                                </a:rPr>
                              </m:ctrlPr>
                            </m:fPr>
                            <m:num>
                              <m:r>
                                <a:rPr lang="en-US" sz="1400" i="1">
                                  <a:latin typeface="Cambria Math" panose="02040503050406030204" pitchFamily="18" charset="0"/>
                                  <a:sym typeface="Wingdings" panose="05000000000000000000" pitchFamily="2" charset="2"/>
                                </a:rPr>
                                <m:t>1</m:t>
                              </m:r>
                            </m:num>
                            <m:den>
                              <m:sSup>
                                <m:sSupPr>
                                  <m:ctrlPr>
                                    <a:rPr lang="en-US" sz="1400" i="1" smtClean="0">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𝐴</m:t>
                                  </m:r>
                                </m:e>
                                <m:sup>
                                  <m:r>
                                    <a:rPr lang="en-US" sz="1400" i="1">
                                      <a:latin typeface="Cambria Math" panose="02040503050406030204" pitchFamily="18" charset="0"/>
                                      <a:sym typeface="Wingdings" panose="05000000000000000000" pitchFamily="2" charset="2"/>
                                    </a:rPr>
                                    <m:t>23</m:t>
                                  </m:r>
                                  <m:r>
                                    <a:rPr lang="en-US" sz="1400" b="0" i="1" smtClean="0">
                                      <a:latin typeface="Cambria Math" panose="02040503050406030204" pitchFamily="18" charset="0"/>
                                      <a:sym typeface="Wingdings" panose="05000000000000000000" pitchFamily="2" charset="2"/>
                                    </a:rPr>
                                    <m:t>8</m:t>
                                  </m:r>
                                </m:sup>
                              </m:sSup>
                            </m:den>
                          </m:f>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𝜎</m:t>
                              </m:r>
                            </m:e>
                            <m:sup>
                              <m:r>
                                <a:rPr lang="en-US" sz="1400" i="1">
                                  <a:latin typeface="Cambria Math" panose="02040503050406030204" pitchFamily="18" charset="0"/>
                                  <a:sym typeface="Wingdings" panose="05000000000000000000" pitchFamily="2" charset="2"/>
                                </a:rPr>
                                <m:t>23</m:t>
                              </m:r>
                              <m:r>
                                <a:rPr lang="en-US" sz="1400" b="0" i="1" smtClean="0">
                                  <a:latin typeface="Cambria Math" panose="02040503050406030204" pitchFamily="18" charset="0"/>
                                  <a:sym typeface="Wingdings" panose="05000000000000000000" pitchFamily="2" charset="2"/>
                                </a:rPr>
                                <m:t>8</m:t>
                              </m:r>
                            </m:sup>
                          </m:sSup>
                        </m:e>
                      </m:d>
                      <m:r>
                        <a:rPr lang="en-US" sz="1400" b="0" i="1" smtClean="0">
                          <a:latin typeface="Cambria Math" panose="02040503050406030204" pitchFamily="18" charset="0"/>
                          <a:sym typeface="Wingdings" panose="05000000000000000000" pitchFamily="2" charset="2"/>
                        </a:rPr>
                        <m:t>=</m:t>
                      </m:r>
                      <m:r>
                        <a:rPr lang="en-US" sz="1400" i="1">
                          <a:latin typeface="Cambria Math" panose="02040503050406030204" pitchFamily="18" charset="0"/>
                          <a:sym typeface="Wingdings" panose="05000000000000000000" pitchFamily="2" charset="2"/>
                        </a:rPr>
                        <m:t>𝜌</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𝐴</m:t>
                          </m:r>
                        </m:sub>
                      </m:sSub>
                      <m:d>
                        <m:dPr>
                          <m:ctrlPr>
                            <a:rPr lang="en-US" sz="1400" i="1">
                              <a:latin typeface="Cambria Math" panose="02040503050406030204" pitchFamily="18" charset="0"/>
                              <a:sym typeface="Wingdings" panose="05000000000000000000" pitchFamily="2" charset="2"/>
                            </a:rPr>
                          </m:ctrlPr>
                        </m:dPr>
                        <m:e>
                          <m:sSub>
                            <m:sSubPr>
                              <m:ctrlPr>
                                <a:rPr lang="en-US" sz="1400" i="1">
                                  <a:latin typeface="Cambria Math" panose="02040503050406030204" pitchFamily="18" charset="0"/>
                                  <a:sym typeface="Wingdings" panose="05000000000000000000" pitchFamily="2" charset="2"/>
                                </a:rPr>
                              </m:ctrlPr>
                            </m:sSubPr>
                            <m:e>
                              <m:acc>
                                <m:accPr>
                                  <m:chr m:val="̃"/>
                                  <m:ctrlPr>
                                    <a:rPr lang="en-US" sz="1400" i="1">
                                      <a:latin typeface="Cambria Math" panose="02040503050406030204" pitchFamily="18" charset="0"/>
                                      <a:sym typeface="Wingdings" panose="05000000000000000000" pitchFamily="2" charset="2"/>
                                    </a:rPr>
                                  </m:ctrlPr>
                                </m:accPr>
                                <m:e>
                                  <m:r>
                                    <a:rPr lang="en-US" sz="1400" i="1">
                                      <a:latin typeface="Cambria Math" panose="02040503050406030204" pitchFamily="18" charset="0"/>
                                      <a:sym typeface="Wingdings" panose="05000000000000000000" pitchFamily="2" charset="2"/>
                                    </a:rPr>
                                    <m:t>𝑒</m:t>
                                  </m:r>
                                </m:e>
                              </m:acc>
                            </m:e>
                            <m:sub>
                              <m:r>
                                <a:rPr lang="en-US" sz="1400" i="1">
                                  <a:latin typeface="Cambria Math" panose="02040503050406030204" pitchFamily="18" charset="0"/>
                                  <a:sym typeface="Wingdings" panose="05000000000000000000" pitchFamily="2" charset="2"/>
                                </a:rPr>
                                <m:t>𝑤</m:t>
                              </m:r>
                            </m:sub>
                          </m:sSub>
                          <m:f>
                            <m:fPr>
                              <m:ctrlPr>
                                <a:rPr lang="en-US" sz="1400" i="1">
                                  <a:latin typeface="Cambria Math" panose="02040503050406030204" pitchFamily="18" charset="0"/>
                                  <a:sym typeface="Wingdings" panose="05000000000000000000" pitchFamily="2" charset="2"/>
                                </a:rPr>
                              </m:ctrlPr>
                            </m:fPr>
                            <m:num>
                              <m:r>
                                <a:rPr lang="en-US" sz="1400" i="1">
                                  <a:latin typeface="Cambria Math" panose="02040503050406030204" pitchFamily="18" charset="0"/>
                                  <a:sym typeface="Wingdings" panose="05000000000000000000" pitchFamily="2" charset="2"/>
                                </a:rPr>
                                <m:t>1</m:t>
                              </m:r>
                            </m:num>
                            <m:den>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𝐴</m:t>
                                  </m:r>
                                </m:e>
                                <m:sup>
                                  <m:r>
                                    <a:rPr lang="en-US" sz="1400" i="1">
                                      <a:latin typeface="Cambria Math" panose="02040503050406030204" pitchFamily="18" charset="0"/>
                                      <a:sym typeface="Wingdings" panose="05000000000000000000" pitchFamily="2" charset="2"/>
                                    </a:rPr>
                                    <m:t>235</m:t>
                                  </m:r>
                                </m:sup>
                              </m:sSup>
                            </m:den>
                          </m:f>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𝜎</m:t>
                              </m:r>
                            </m:e>
                            <m:sup>
                              <m:r>
                                <a:rPr lang="en-US" sz="1400" i="1">
                                  <a:latin typeface="Cambria Math" panose="02040503050406030204" pitchFamily="18" charset="0"/>
                                  <a:sym typeface="Wingdings" panose="05000000000000000000" pitchFamily="2" charset="2"/>
                                </a:rPr>
                                <m:t>235</m:t>
                              </m:r>
                            </m:sup>
                          </m:sSup>
                          <m:r>
                            <a:rPr lang="en-US" sz="1400" i="1">
                              <a:latin typeface="Cambria Math" panose="02040503050406030204" pitchFamily="18" charset="0"/>
                              <a:sym typeface="Wingdings" panose="05000000000000000000" pitchFamily="2" charset="2"/>
                            </a:rPr>
                            <m:t>+</m:t>
                          </m:r>
                          <m:r>
                            <a:rPr lang="en-US" sz="1400" b="0" i="1" smtClean="0">
                              <a:latin typeface="Cambria Math" panose="02040503050406030204" pitchFamily="18" charset="0"/>
                              <a:sym typeface="Wingdings" panose="05000000000000000000" pitchFamily="2" charset="2"/>
                            </a:rPr>
                            <m:t>(1−</m:t>
                          </m:r>
                          <m:sSub>
                            <m:sSubPr>
                              <m:ctrlPr>
                                <a:rPr lang="en-US" sz="1400" i="1">
                                  <a:latin typeface="Cambria Math" panose="02040503050406030204" pitchFamily="18" charset="0"/>
                                  <a:sym typeface="Wingdings" panose="05000000000000000000" pitchFamily="2" charset="2"/>
                                </a:rPr>
                              </m:ctrlPr>
                            </m:sSubPr>
                            <m:e>
                              <m:acc>
                                <m:accPr>
                                  <m:chr m:val="̃"/>
                                  <m:ctrlPr>
                                    <a:rPr lang="en-US" sz="1400" i="1">
                                      <a:latin typeface="Cambria Math" panose="02040503050406030204" pitchFamily="18" charset="0"/>
                                      <a:sym typeface="Wingdings" panose="05000000000000000000" pitchFamily="2" charset="2"/>
                                    </a:rPr>
                                  </m:ctrlPr>
                                </m:accPr>
                                <m:e>
                                  <m:r>
                                    <a:rPr lang="en-US" sz="1400" i="1">
                                      <a:latin typeface="Cambria Math" panose="02040503050406030204" pitchFamily="18" charset="0"/>
                                      <a:sym typeface="Wingdings" panose="05000000000000000000" pitchFamily="2" charset="2"/>
                                    </a:rPr>
                                    <m:t>𝑒</m:t>
                                  </m:r>
                                </m:e>
                              </m:acc>
                            </m:e>
                            <m:sub>
                              <m:r>
                                <a:rPr lang="en-US" sz="1400" i="1">
                                  <a:latin typeface="Cambria Math" panose="02040503050406030204" pitchFamily="18" charset="0"/>
                                  <a:sym typeface="Wingdings" panose="05000000000000000000" pitchFamily="2" charset="2"/>
                                </a:rPr>
                                <m:t>𝑤</m:t>
                              </m:r>
                            </m:sub>
                          </m:sSub>
                          <m:r>
                            <a:rPr lang="en-US" sz="1400" b="0" i="1" smtClean="0">
                              <a:latin typeface="Cambria Math" panose="02040503050406030204" pitchFamily="18" charset="0"/>
                              <a:sym typeface="Wingdings" panose="05000000000000000000" pitchFamily="2" charset="2"/>
                            </a:rPr>
                            <m:t>)</m:t>
                          </m:r>
                          <m:f>
                            <m:fPr>
                              <m:ctrlPr>
                                <a:rPr lang="en-US" sz="1400" i="1">
                                  <a:latin typeface="Cambria Math" panose="02040503050406030204" pitchFamily="18" charset="0"/>
                                  <a:sym typeface="Wingdings" panose="05000000000000000000" pitchFamily="2" charset="2"/>
                                </a:rPr>
                              </m:ctrlPr>
                            </m:fPr>
                            <m:num>
                              <m:r>
                                <a:rPr lang="en-US" sz="1400" i="1">
                                  <a:latin typeface="Cambria Math" panose="02040503050406030204" pitchFamily="18" charset="0"/>
                                  <a:sym typeface="Wingdings" panose="05000000000000000000" pitchFamily="2" charset="2"/>
                                </a:rPr>
                                <m:t>1</m:t>
                              </m:r>
                            </m:num>
                            <m:den>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𝐴</m:t>
                                  </m:r>
                                </m:e>
                                <m:sup>
                                  <m:r>
                                    <a:rPr lang="en-US" sz="1400" i="1">
                                      <a:latin typeface="Cambria Math" panose="02040503050406030204" pitchFamily="18" charset="0"/>
                                      <a:sym typeface="Wingdings" panose="05000000000000000000" pitchFamily="2" charset="2"/>
                                    </a:rPr>
                                    <m:t>238</m:t>
                                  </m:r>
                                </m:sup>
                              </m:sSup>
                            </m:den>
                          </m:f>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𝜎</m:t>
                              </m:r>
                            </m:e>
                            <m:sup>
                              <m:r>
                                <a:rPr lang="en-US" sz="1400" i="1">
                                  <a:latin typeface="Cambria Math" panose="02040503050406030204" pitchFamily="18" charset="0"/>
                                  <a:sym typeface="Wingdings" panose="05000000000000000000" pitchFamily="2" charset="2"/>
                                </a:rPr>
                                <m:t>238</m:t>
                              </m:r>
                            </m:sup>
                          </m:sSup>
                        </m:e>
                      </m:d>
                    </m:oMath>
                  </m:oMathPara>
                </a14:m>
                <a:endParaRPr lang="en-US" sz="1400" dirty="0">
                  <a:sym typeface="Wingdings" panose="05000000000000000000" pitchFamily="2" charset="2"/>
                </a:endParaRPr>
              </a:p>
              <a:p>
                <a:pPr marL="0" indent="0">
                  <a:lnSpc>
                    <a:spcPct val="90000"/>
                  </a:lnSpc>
                  <a:buNone/>
                </a:pPr>
                <a:endParaRPr lang="en-US" sz="1400" dirty="0">
                  <a:sym typeface="Wingdings" panose="05000000000000000000" pitchFamily="2" charset="2"/>
                </a:endParaRPr>
              </a:p>
              <a:p>
                <a:pPr marL="0" indent="0">
                  <a:lnSpc>
                    <a:spcPct val="90000"/>
                  </a:lnSpc>
                  <a:buNone/>
                </a:pPr>
                <a:r>
                  <a:rPr lang="en-US" sz="1600" b="1" dirty="0">
                    <a:sym typeface="Wingdings" panose="05000000000000000000" pitchFamily="2" charset="2"/>
                  </a:rPr>
                  <a:t>Homework (10 points): </a:t>
                </a:r>
                <a:r>
                  <a:rPr lang="en-US" sz="1600" dirty="0">
                    <a:sym typeface="Wingdings" panose="05000000000000000000" pitchFamily="2" charset="2"/>
                  </a:rPr>
                  <a:t>Show that </a:t>
                </a:r>
                <a14:m>
                  <m:oMath xmlns:m="http://schemas.openxmlformats.org/officeDocument/2006/math">
                    <m:sSub>
                      <m:sSubPr>
                        <m:ctrlPr>
                          <a:rPr lang="en-US" sz="1600" i="1" dirty="0" smtClean="0">
                            <a:latin typeface="Cambria Math" panose="02040503050406030204" pitchFamily="18" charset="0"/>
                            <a:sym typeface="Wingdings" panose="05000000000000000000" pitchFamily="2" charset="2"/>
                          </a:rPr>
                        </m:ctrlPr>
                      </m:sSubPr>
                      <m:e>
                        <m:acc>
                          <m:accPr>
                            <m:chr m:val="̃"/>
                            <m:ctrlPr>
                              <a:rPr lang="en-US" sz="1600" i="1" dirty="0" smtClean="0">
                                <a:latin typeface="Cambria Math" panose="02040503050406030204" pitchFamily="18" charset="0"/>
                                <a:sym typeface="Wingdings" panose="05000000000000000000" pitchFamily="2" charset="2"/>
                              </a:rPr>
                            </m:ctrlPr>
                          </m:accPr>
                          <m:e>
                            <m:r>
                              <a:rPr lang="en-US" sz="1600" i="1" dirty="0" smtClean="0">
                                <a:latin typeface="Cambria Math" panose="02040503050406030204" pitchFamily="18" charset="0"/>
                                <a:sym typeface="Wingdings" panose="05000000000000000000" pitchFamily="2" charset="2"/>
                              </a:rPr>
                              <m:t>𝑒</m:t>
                            </m:r>
                          </m:e>
                        </m:acc>
                      </m:e>
                      <m:sub>
                        <m:r>
                          <a:rPr lang="en-US" sz="1600" i="1" dirty="0" smtClean="0">
                            <a:latin typeface="Cambria Math" panose="02040503050406030204" pitchFamily="18" charset="0"/>
                            <a:sym typeface="Wingdings" panose="05000000000000000000" pitchFamily="2" charset="2"/>
                          </a:rPr>
                          <m:t>𝑎</m:t>
                        </m:r>
                      </m:sub>
                    </m:sSub>
                    <m:r>
                      <a:rPr lang="en-US" sz="1600" i="1" dirty="0" smtClean="0">
                        <a:latin typeface="Cambria Math" panose="02040503050406030204" pitchFamily="18" charset="0"/>
                        <a:sym typeface="Wingdings" panose="05000000000000000000" pitchFamily="2" charset="2"/>
                      </a:rPr>
                      <m:t>=</m:t>
                    </m:r>
                    <m:f>
                      <m:fPr>
                        <m:ctrlPr>
                          <a:rPr lang="en-US" sz="1600" i="1" dirty="0" smtClean="0">
                            <a:latin typeface="Cambria Math" panose="02040503050406030204" pitchFamily="18" charset="0"/>
                            <a:sym typeface="Wingdings" panose="05000000000000000000" pitchFamily="2" charset="2"/>
                          </a:rPr>
                        </m:ctrlPr>
                      </m:fPr>
                      <m:num>
                        <m:r>
                          <a:rPr lang="en-US" sz="1600" i="1" dirty="0" smtClean="0">
                            <a:latin typeface="Cambria Math" panose="02040503050406030204" pitchFamily="18" charset="0"/>
                            <a:sym typeface="Wingdings" panose="05000000000000000000" pitchFamily="2" charset="2"/>
                          </a:rPr>
                          <m:t>1.10276</m:t>
                        </m:r>
                        <m:sSub>
                          <m:sSubPr>
                            <m:ctrlPr>
                              <a:rPr lang="en-US" sz="1600" b="0" i="1" dirty="0" smtClean="0">
                                <a:latin typeface="Cambria Math" panose="02040503050406030204" pitchFamily="18" charset="0"/>
                                <a:sym typeface="Wingdings" panose="05000000000000000000" pitchFamily="2" charset="2"/>
                              </a:rPr>
                            </m:ctrlPr>
                          </m:sSubPr>
                          <m:e>
                            <m:acc>
                              <m:accPr>
                                <m:chr m:val="̃"/>
                                <m:ctrlPr>
                                  <a:rPr lang="en-US" sz="1600" b="0" i="1" dirty="0" smtClean="0">
                                    <a:latin typeface="Cambria Math" panose="02040503050406030204" pitchFamily="18" charset="0"/>
                                    <a:sym typeface="Wingdings" panose="05000000000000000000" pitchFamily="2" charset="2"/>
                                  </a:rPr>
                                </m:ctrlPr>
                              </m:accPr>
                              <m:e>
                                <m:r>
                                  <a:rPr lang="en-US" sz="1600" b="0" i="1" dirty="0" smtClean="0">
                                    <a:latin typeface="Cambria Math" panose="02040503050406030204" pitchFamily="18" charset="0"/>
                                    <a:sym typeface="Wingdings" panose="05000000000000000000" pitchFamily="2" charset="2"/>
                                  </a:rPr>
                                  <m:t>𝑒</m:t>
                                </m:r>
                              </m:e>
                            </m:acc>
                          </m:e>
                          <m:sub>
                            <m:r>
                              <a:rPr lang="en-US" sz="1600" b="0" i="1" dirty="0" smtClean="0">
                                <a:latin typeface="Cambria Math" panose="02040503050406030204" pitchFamily="18" charset="0"/>
                                <a:sym typeface="Wingdings" panose="05000000000000000000" pitchFamily="2" charset="2"/>
                              </a:rPr>
                              <m:t>𝑤</m:t>
                            </m:r>
                          </m:sub>
                        </m:sSub>
                      </m:num>
                      <m:den>
                        <m:r>
                          <a:rPr lang="en-US" sz="1600" i="1" dirty="0">
                            <a:latin typeface="Cambria Math" panose="02040503050406030204" pitchFamily="18" charset="0"/>
                            <a:sym typeface="Wingdings" panose="05000000000000000000" pitchFamily="2" charset="2"/>
                          </a:rPr>
                          <m:t>(1+0.01276 </m:t>
                        </m:r>
                        <m:sSub>
                          <m:sSubPr>
                            <m:ctrlPr>
                              <a:rPr lang="en-US" sz="1600" i="1" dirty="0">
                                <a:latin typeface="Cambria Math" panose="02040503050406030204" pitchFamily="18" charset="0"/>
                                <a:sym typeface="Wingdings" panose="05000000000000000000" pitchFamily="2" charset="2"/>
                              </a:rPr>
                            </m:ctrlPr>
                          </m:sSubPr>
                          <m:e>
                            <m:acc>
                              <m:accPr>
                                <m:chr m:val="̃"/>
                                <m:ctrlPr>
                                  <a:rPr lang="en-US" sz="1600" i="1" dirty="0">
                                    <a:latin typeface="Cambria Math" panose="02040503050406030204" pitchFamily="18" charset="0"/>
                                    <a:sym typeface="Wingdings" panose="05000000000000000000" pitchFamily="2" charset="2"/>
                                  </a:rPr>
                                </m:ctrlPr>
                              </m:accPr>
                              <m:e>
                                <m:r>
                                  <a:rPr lang="en-US" sz="1600" b="0" i="1" dirty="0" smtClean="0">
                                    <a:latin typeface="Cambria Math" panose="02040503050406030204" pitchFamily="18" charset="0"/>
                                    <a:sym typeface="Wingdings" panose="05000000000000000000" pitchFamily="2" charset="2"/>
                                  </a:rPr>
                                  <m:t>𝑒</m:t>
                                </m:r>
                              </m:e>
                            </m:acc>
                          </m:e>
                          <m:sub>
                            <m:r>
                              <a:rPr lang="en-US" sz="1600" i="1" dirty="0">
                                <a:latin typeface="Cambria Math" panose="02040503050406030204" pitchFamily="18" charset="0"/>
                                <a:sym typeface="Wingdings" panose="05000000000000000000" pitchFamily="2" charset="2"/>
                              </a:rPr>
                              <m:t>𝑤</m:t>
                            </m:r>
                          </m:sub>
                        </m:sSub>
                        <m:r>
                          <a:rPr lang="en-US" sz="1600" i="1" dirty="0">
                            <a:latin typeface="Cambria Math" panose="02040503050406030204" pitchFamily="18" charset="0"/>
                            <a:sym typeface="Wingdings" panose="05000000000000000000" pitchFamily="2" charset="2"/>
                          </a:rPr>
                          <m:t>)</m:t>
                        </m:r>
                      </m:den>
                    </m:f>
                  </m:oMath>
                </a14:m>
                <a:r>
                  <a:rPr lang="en-US" sz="1600" dirty="0">
                    <a:sym typeface="Wingdings" panose="05000000000000000000" pitchFamily="2" charset="2"/>
                  </a:rPr>
                  <a:t>. What is atomic enrichment if mass enrichment is 20%?</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706608" y="807552"/>
                <a:ext cx="8613561" cy="5603846"/>
              </a:xfrm>
              <a:blipFill>
                <a:blip r:embed="rId2"/>
                <a:stretch>
                  <a:fillRect l="-425" r="-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F456F0-C214-4A9C-A2F3-859C0270DBE2}"/>
                  </a:ext>
                </a:extLst>
              </p:cNvPr>
              <p:cNvSpPr txBox="1"/>
              <p:nvPr/>
            </p:nvSpPr>
            <p:spPr>
              <a:xfrm>
                <a:off x="9789953" y="2407640"/>
                <a:ext cx="2140472" cy="2680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sym typeface="Wingdings" panose="05000000000000000000" pitchFamily="2" charset="2"/>
                        </a:rPr>
                        <m:t>Σ</m:t>
                      </m:r>
                      <m:r>
                        <a:rPr lang="en-US" i="1">
                          <a:latin typeface="Cambria Math" panose="02040503050406030204" pitchFamily="18" charset="0"/>
                          <a:sym typeface="Wingdings" panose="05000000000000000000" pitchFamily="2" charset="2"/>
                        </a:rPr>
                        <m:t>= </m:t>
                      </m:r>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𝜌</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num>
                        <m:den>
                          <m:r>
                            <a:rPr lang="en-US" i="1">
                              <a:latin typeface="Cambria Math" panose="02040503050406030204" pitchFamily="18" charset="0"/>
                              <a:sym typeface="Wingdings" panose="05000000000000000000" pitchFamily="2" charset="2"/>
                            </a:rPr>
                            <m:t>𝐴</m:t>
                          </m:r>
                        </m:den>
                      </m:f>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𝑁</m:t>
                                  </m:r>
                                </m:e>
                                <m:sup>
                                  <m:r>
                                    <a:rPr lang="en-US" i="1">
                                      <a:latin typeface="Cambria Math" panose="02040503050406030204" pitchFamily="18" charset="0"/>
                                      <a:sym typeface="Wingdings" panose="05000000000000000000" pitchFamily="2" charset="2"/>
                                    </a:rPr>
                                    <m:t>𝑖</m:t>
                                  </m:r>
                                </m:sup>
                              </m:sSup>
                            </m:num>
                            <m:den>
                              <m:r>
                                <a:rPr lang="en-US" i="1">
                                  <a:latin typeface="Cambria Math" panose="02040503050406030204" pitchFamily="18" charset="0"/>
                                  <a:sym typeface="Wingdings" panose="05000000000000000000" pitchFamily="2" charset="2"/>
                                </a:rPr>
                                <m:t>𝑁</m:t>
                              </m:r>
                            </m:den>
                          </m:f>
                        </m:e>
                      </m:nary>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i="1">
                              <a:latin typeface="Cambria Math" panose="02040503050406030204" pitchFamily="18" charset="0"/>
                              <a:sym typeface="Wingdings" panose="05000000000000000000" pitchFamily="2" charset="2"/>
                            </a:rPr>
                            <m:t>𝑖</m:t>
                          </m:r>
                        </m:sup>
                      </m:sSup>
                    </m:oMath>
                  </m:oMathPara>
                </a14:m>
                <a:endParaRPr lang="en-US" i="1" dirty="0">
                  <a:latin typeface="Cambria Math" panose="02040503050406030204" pitchFamily="18" charset="0"/>
                  <a:sym typeface="Wingdings" panose="05000000000000000000" pitchFamily="2" charset="2"/>
                </a:endParaRPr>
              </a:p>
              <a:p>
                <a:endParaRPr lang="en-US" i="1" dirty="0">
                  <a:latin typeface="Cambria Math" panose="02040503050406030204" pitchFamily="18" charset="0"/>
                  <a:sym typeface="Wingdings" panose="05000000000000000000" pitchFamily="2" charset="2"/>
                </a:endParaRPr>
              </a:p>
              <a:p>
                <a:endParaRPr lang="en-US" dirty="0">
                  <a:latin typeface="Cambria Math" panose="02040503050406030204" pitchFamily="18" charset="0"/>
                  <a:sym typeface="Wingdings" panose="05000000000000000000" pitchFamily="2" charset="2"/>
                </a:endParaRPr>
              </a:p>
              <a:p>
                <a:endParaRPr lang="en-US" dirty="0">
                  <a:latin typeface="Cambria Math" panose="02040503050406030204" pitchFamily="18" charset="0"/>
                  <a:sym typeface="Wingdings" panose="05000000000000000000" pitchFamily="2" charset="2"/>
                </a:endParaRPr>
              </a:p>
              <a:p>
                <a:endParaRPr lang="en-US" dirty="0">
                  <a:latin typeface="Cambria Math" panose="02040503050406030204" pitchFamily="18" charset="0"/>
                  <a:sym typeface="Wingdings" panose="05000000000000000000" pitchFamily="2" charset="2"/>
                </a:endParaRPr>
              </a:p>
              <a:p>
                <a:endParaRPr lang="en-US" dirty="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sym typeface="Wingdings" panose="05000000000000000000" pitchFamily="2" charset="2"/>
                        </a:rPr>
                        <m:t>Σ</m:t>
                      </m:r>
                      <m:r>
                        <a:rPr lang="en-US" i="1">
                          <a:latin typeface="Cambria Math" panose="02040503050406030204" pitchFamily="18" charset="0"/>
                          <a:sym typeface="Wingdings" panose="05000000000000000000" pitchFamily="2" charset="2"/>
                        </a:rPr>
                        <m:t>=</m:t>
                      </m:r>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𝑀</m:t>
                                  </m:r>
                                </m:e>
                                <m:sup>
                                  <m:r>
                                    <a:rPr lang="en-US" i="1">
                                      <a:latin typeface="Cambria Math" panose="02040503050406030204" pitchFamily="18" charset="0"/>
                                      <a:sym typeface="Wingdings" panose="05000000000000000000" pitchFamily="2" charset="2"/>
                                    </a:rPr>
                                    <m:t>𝑖</m:t>
                                  </m:r>
                                </m:sup>
                              </m:sSup>
                            </m:num>
                            <m:den>
                              <m:r>
                                <a:rPr lang="en-US" i="1">
                                  <a:latin typeface="Cambria Math" panose="02040503050406030204" pitchFamily="18" charset="0"/>
                                  <a:sym typeface="Wingdings" panose="05000000000000000000" pitchFamily="2" charset="2"/>
                                </a:rPr>
                                <m:t>𝑀</m:t>
                              </m:r>
                            </m:den>
                          </m:f>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𝜌</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num>
                            <m:den>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𝐴</m:t>
                                  </m:r>
                                </m:e>
                                <m:sup>
                                  <m:r>
                                    <a:rPr lang="en-US" i="1">
                                      <a:latin typeface="Cambria Math" panose="02040503050406030204" pitchFamily="18" charset="0"/>
                                      <a:sym typeface="Wingdings" panose="05000000000000000000" pitchFamily="2" charset="2"/>
                                    </a:rPr>
                                    <m:t>𝑖</m:t>
                                  </m:r>
                                </m:sup>
                              </m:sSup>
                            </m:den>
                          </m:f>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i="1">
                                  <a:latin typeface="Cambria Math" panose="02040503050406030204" pitchFamily="18" charset="0"/>
                                  <a:sym typeface="Wingdings" panose="05000000000000000000" pitchFamily="2" charset="2"/>
                                </a:rPr>
                                <m:t>𝑖</m:t>
                              </m:r>
                            </m:sup>
                          </m:sSup>
                        </m:e>
                      </m:nary>
                    </m:oMath>
                  </m:oMathPara>
                </a14:m>
                <a:endParaRPr lang="en-US" dirty="0"/>
              </a:p>
            </p:txBody>
          </p:sp>
        </mc:Choice>
        <mc:Fallback xmlns="">
          <p:sp>
            <p:nvSpPr>
              <p:cNvPr id="4" name="TextBox 3">
                <a:extLst>
                  <a:ext uri="{FF2B5EF4-FFF2-40B4-BE49-F238E27FC236}">
                    <a16:creationId xmlns:a16="http://schemas.microsoft.com/office/drawing/2014/main" id="{EAF456F0-C214-4A9C-A2F3-859C0270DBE2}"/>
                  </a:ext>
                </a:extLst>
              </p:cNvPr>
              <p:cNvSpPr txBox="1">
                <a:spLocks noRot="1" noChangeAspect="1" noMove="1" noResize="1" noEditPoints="1" noAdjustHandles="1" noChangeArrowheads="1" noChangeShapeType="1" noTextEdit="1"/>
              </p:cNvSpPr>
              <p:nvPr/>
            </p:nvSpPr>
            <p:spPr>
              <a:xfrm>
                <a:off x="9789953" y="2407640"/>
                <a:ext cx="2140472" cy="268022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134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429771" y="67439"/>
            <a:ext cx="10799589" cy="518718"/>
          </a:xfrm>
        </p:spPr>
        <p:txBody>
          <a:bodyPr>
            <a:normAutofit/>
          </a:bodyPr>
          <a:lstStyle/>
          <a:p>
            <a:r>
              <a:rPr lang="en-US" sz="2800" dirty="0"/>
              <a:t>Example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209725" y="671119"/>
                <a:ext cx="9212627" cy="5947796"/>
              </a:xfrm>
            </p:spPr>
            <p:txBody>
              <a:bodyPr>
                <a:normAutofit lnSpcReduction="10000"/>
              </a:bodyPr>
              <a:lstStyle/>
              <a:p>
                <a:pPr>
                  <a:lnSpc>
                    <a:spcPct val="90000"/>
                  </a:lnSpc>
                </a:pPr>
                <a:endParaRPr lang="en-US" sz="1500" dirty="0">
                  <a:sym typeface="Wingdings" panose="05000000000000000000" pitchFamily="2" charset="2"/>
                </a:endParaRPr>
              </a:p>
              <a:p>
                <a:pPr>
                  <a:lnSpc>
                    <a:spcPct val="90000"/>
                  </a:lnSpc>
                </a:pPr>
                <a:r>
                  <a:rPr lang="en-US" sz="1600" dirty="0">
                    <a:sym typeface="Wingdings" panose="05000000000000000000" pitchFamily="2" charset="2"/>
                  </a:rPr>
                  <a:t>Calculate macroscopic cross-section of 8% enriched </a:t>
                </a:r>
                <a14:m>
                  <m:oMath xmlns:m="http://schemas.openxmlformats.org/officeDocument/2006/math">
                    <m:r>
                      <a:rPr lang="en-US" sz="1600" b="0" i="1" smtClean="0">
                        <a:latin typeface="Cambria Math" panose="02040503050406030204" pitchFamily="18" charset="0"/>
                        <a:sym typeface="Wingdings" panose="05000000000000000000" pitchFamily="2" charset="2"/>
                      </a:rPr>
                      <m:t>𝑈</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oMath>
                </a14:m>
                <a:r>
                  <a:rPr lang="en-US" sz="1600" dirty="0">
                    <a:sym typeface="Wingdings" panose="05000000000000000000" pitchFamily="2" charset="2"/>
                  </a:rPr>
                  <a:t> (atomic) mixed in a 1:3 volume ratio with graphite (carbon). </a:t>
                </a:r>
              </a:p>
              <a:p>
                <a:pPr>
                  <a:lnSpc>
                    <a:spcPct val="90000"/>
                  </a:lnSpc>
                </a:pPr>
                <a14:m>
                  <m:oMath xmlns:m="http://schemas.openxmlformats.org/officeDocument/2006/math">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235</m:t>
                        </m:r>
                      </m:sup>
                    </m:sSup>
                    <m:r>
                      <a:rPr lang="en-US" sz="1600" b="0" i="1" smtClean="0">
                        <a:latin typeface="Cambria Math" panose="02040503050406030204" pitchFamily="18" charset="0"/>
                        <a:sym typeface="Wingdings" panose="05000000000000000000" pitchFamily="2" charset="2"/>
                      </a:rPr>
                      <m:t>=607.5 </m:t>
                    </m:r>
                    <m:r>
                      <a:rPr lang="en-US" sz="1600" b="0" i="1" smtClean="0">
                        <a:latin typeface="Cambria Math" panose="02040503050406030204" pitchFamily="18" charset="0"/>
                        <a:sym typeface="Wingdings" panose="05000000000000000000" pitchFamily="2" charset="2"/>
                      </a:rPr>
                      <m:t>𝑏</m:t>
                    </m:r>
                    <m:r>
                      <a:rPr lang="en-US" sz="1600" b="0" i="1" smtClean="0">
                        <a:latin typeface="Cambria Math" panose="02040503050406030204" pitchFamily="18" charset="0"/>
                        <a:sym typeface="Wingdings" panose="05000000000000000000" pitchFamily="2" charset="2"/>
                      </a:rPr>
                      <m:t>, </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238</m:t>
                        </m:r>
                      </m:sup>
                    </m:sSup>
                    <m:r>
                      <a:rPr lang="en-US" sz="1600" b="0" i="1" smtClean="0">
                        <a:latin typeface="Cambria Math" panose="02040503050406030204" pitchFamily="18" charset="0"/>
                        <a:sym typeface="Wingdings" panose="05000000000000000000" pitchFamily="2" charset="2"/>
                      </a:rPr>
                      <m:t>= ,11.8 </m:t>
                    </m:r>
                    <m:r>
                      <a:rPr lang="en-US" sz="1600" b="0" i="1" smtClean="0">
                        <a:latin typeface="Cambria Math" panose="02040503050406030204" pitchFamily="18" charset="0"/>
                        <a:sym typeface="Wingdings" panose="05000000000000000000" pitchFamily="2" charset="2"/>
                      </a:rPr>
                      <m:t>𝑏</m:t>
                    </m:r>
                    <m:r>
                      <a:rPr lang="en-US" sz="1600" b="0" i="1" smtClean="0">
                        <a:latin typeface="Cambria Math" panose="02040503050406030204" pitchFamily="18" charset="0"/>
                        <a:sym typeface="Wingdings" panose="05000000000000000000" pitchFamily="2" charset="2"/>
                      </a:rPr>
                      <m:t>  </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𝑂</m:t>
                        </m:r>
                      </m:sup>
                    </m:sSup>
                    <m:r>
                      <a:rPr lang="en-US" sz="1600" b="0" i="1" smtClean="0">
                        <a:latin typeface="Cambria Math" panose="02040503050406030204" pitchFamily="18" charset="0"/>
                        <a:sym typeface="Wingdings" panose="05000000000000000000" pitchFamily="2" charset="2"/>
                      </a:rPr>
                      <m:t>=3.5 </m:t>
                    </m:r>
                    <m:r>
                      <a:rPr lang="en-US" sz="1600" b="0" i="1" smtClean="0">
                        <a:latin typeface="Cambria Math" panose="02040503050406030204" pitchFamily="18" charset="0"/>
                        <a:sym typeface="Wingdings" panose="05000000000000000000" pitchFamily="2" charset="2"/>
                      </a:rPr>
                      <m:t>𝑏</m:t>
                    </m:r>
                    <m:r>
                      <a:rPr lang="en-US" sz="1600" b="0" i="1" smtClean="0">
                        <a:latin typeface="Cambria Math" panose="02040503050406030204" pitchFamily="18" charset="0"/>
                        <a:sym typeface="Wingdings" panose="05000000000000000000" pitchFamily="2" charset="2"/>
                      </a:rPr>
                      <m:t>, </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𝐶</m:t>
                        </m:r>
                      </m:sup>
                    </m:sSup>
                    <m:r>
                      <a:rPr lang="en-US" sz="1600" b="0" i="1" smtClean="0">
                        <a:latin typeface="Cambria Math" panose="02040503050406030204" pitchFamily="18" charset="0"/>
                        <a:sym typeface="Wingdings" panose="05000000000000000000" pitchFamily="2" charset="2"/>
                      </a:rPr>
                      <m:t>=4.9 </m:t>
                    </m:r>
                    <m:r>
                      <a:rPr lang="en-US" sz="1600" b="0" i="1" smtClean="0">
                        <a:latin typeface="Cambria Math" panose="02040503050406030204" pitchFamily="18" charset="0"/>
                        <a:sym typeface="Wingdings" panose="05000000000000000000" pitchFamily="2" charset="2"/>
                      </a:rPr>
                      <m:t>𝑏</m:t>
                    </m:r>
                    <m:r>
                      <a:rPr lang="en-US" sz="1600" b="0" i="0" smtClean="0">
                        <a:latin typeface="Cambria Math" panose="02040503050406030204" pitchFamily="18" charset="0"/>
                        <a:sym typeface="Wingdings" panose="05000000000000000000" pitchFamily="2" charset="2"/>
                      </a:rPr>
                      <m:t>, </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𝜌</m:t>
                        </m:r>
                      </m:e>
                      <m:sup>
                        <m:r>
                          <a:rPr lang="en-US" sz="1600" b="0" i="1" smtClean="0">
                            <a:latin typeface="Cambria Math" panose="02040503050406030204" pitchFamily="18" charset="0"/>
                            <a:sym typeface="Wingdings" panose="05000000000000000000" pitchFamily="2" charset="2"/>
                          </a:rPr>
                          <m:t>𝑈</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sup>
                    </m:sSup>
                    <m:r>
                      <a:rPr lang="en-US" sz="1600" b="0" i="1" smtClean="0">
                        <a:latin typeface="Cambria Math" panose="02040503050406030204" pitchFamily="18" charset="0"/>
                        <a:sym typeface="Wingdings" panose="05000000000000000000" pitchFamily="2" charset="2"/>
                      </a:rPr>
                      <m:t>=11</m:t>
                    </m:r>
                    <m:f>
                      <m:fPr>
                        <m:ctrlPr>
                          <a:rPr lang="en-US" sz="1600" b="0" i="1" smtClean="0">
                            <a:latin typeface="Cambria Math" panose="02040503050406030204" pitchFamily="18" charset="0"/>
                            <a:sym typeface="Wingdings" panose="05000000000000000000" pitchFamily="2" charset="2"/>
                          </a:rPr>
                        </m:ctrlPr>
                      </m:fPr>
                      <m:num>
                        <m:r>
                          <a:rPr lang="en-US" sz="1600" b="0" i="1" smtClean="0">
                            <a:latin typeface="Cambria Math" panose="02040503050406030204" pitchFamily="18" charset="0"/>
                            <a:sym typeface="Wingdings" panose="05000000000000000000" pitchFamily="2" charset="2"/>
                          </a:rPr>
                          <m:t>𝑔</m:t>
                        </m:r>
                      </m:num>
                      <m:den>
                        <m:r>
                          <a:rPr lang="en-US" sz="1600" b="0" i="1" smtClean="0">
                            <a:latin typeface="Cambria Math" panose="02040503050406030204" pitchFamily="18" charset="0"/>
                            <a:sym typeface="Wingdings" panose="05000000000000000000" pitchFamily="2" charset="2"/>
                          </a:rPr>
                          <m:t>𝑐𝑐</m:t>
                        </m:r>
                      </m:den>
                    </m:f>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𝑎𝑛𝑑</m:t>
                    </m:r>
                    <m:r>
                      <a:rPr lang="en-US" sz="1600" b="0" i="1" smtClean="0">
                        <a:latin typeface="Cambria Math" panose="02040503050406030204" pitchFamily="18" charset="0"/>
                        <a:sym typeface="Wingdings" panose="05000000000000000000" pitchFamily="2" charset="2"/>
                      </a:rPr>
                      <m:t> </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𝜌</m:t>
                        </m:r>
                      </m:e>
                      <m:sup>
                        <m:r>
                          <a:rPr lang="en-US" sz="1600" b="0" i="1" smtClean="0">
                            <a:latin typeface="Cambria Math" panose="02040503050406030204" pitchFamily="18" charset="0"/>
                            <a:sym typeface="Wingdings" panose="05000000000000000000" pitchFamily="2" charset="2"/>
                          </a:rPr>
                          <m:t>𝐶</m:t>
                        </m:r>
                      </m:sup>
                    </m:sSup>
                    <m:r>
                      <a:rPr lang="en-US" sz="1600" b="0" i="1" smtClean="0">
                        <a:latin typeface="Cambria Math" panose="02040503050406030204" pitchFamily="18" charset="0"/>
                        <a:sym typeface="Wingdings" panose="05000000000000000000" pitchFamily="2" charset="2"/>
                      </a:rPr>
                      <m:t>=1.6</m:t>
                    </m:r>
                    <m:f>
                      <m:fPr>
                        <m:ctrlPr>
                          <a:rPr lang="en-US" sz="1600" b="0" i="1" smtClean="0">
                            <a:latin typeface="Cambria Math" panose="02040503050406030204" pitchFamily="18" charset="0"/>
                            <a:sym typeface="Wingdings" panose="05000000000000000000" pitchFamily="2" charset="2"/>
                          </a:rPr>
                        </m:ctrlPr>
                      </m:fPr>
                      <m:num>
                        <m:r>
                          <a:rPr lang="en-US" sz="1600" b="0" i="1" smtClean="0">
                            <a:latin typeface="Cambria Math" panose="02040503050406030204" pitchFamily="18" charset="0"/>
                            <a:sym typeface="Wingdings" panose="05000000000000000000" pitchFamily="2" charset="2"/>
                          </a:rPr>
                          <m:t>𝑔</m:t>
                        </m:r>
                      </m:num>
                      <m:den>
                        <m:r>
                          <a:rPr lang="en-US" sz="1600" b="0" i="1" smtClean="0">
                            <a:latin typeface="Cambria Math" panose="02040503050406030204" pitchFamily="18" charset="0"/>
                            <a:sym typeface="Wingdings" panose="05000000000000000000" pitchFamily="2" charset="2"/>
                          </a:rPr>
                          <m:t>𝑐𝑐</m:t>
                        </m:r>
                      </m:den>
                    </m:f>
                  </m:oMath>
                </a14:m>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Okay so lets look at the problem. We have </a:t>
                </a:r>
                <a14:m>
                  <m:oMath xmlns:m="http://schemas.openxmlformats.org/officeDocument/2006/math">
                    <m:r>
                      <a:rPr lang="en-US" sz="1600" b="0" i="1" smtClean="0">
                        <a:latin typeface="Cambria Math" panose="02040503050406030204" pitchFamily="18" charset="0"/>
                        <a:sym typeface="Wingdings" panose="05000000000000000000" pitchFamily="2" charset="2"/>
                      </a:rPr>
                      <m:t>𝑈</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oMath>
                </a14:m>
                <a:r>
                  <a:rPr lang="en-US" sz="1600" dirty="0">
                    <a:sym typeface="Wingdings" panose="05000000000000000000" pitchFamily="2" charset="2"/>
                  </a:rPr>
                  <a:t> where U is 8% enriched. Moreover that is then mixed with C in a volume ratio of 1:3. So lets do this step-by-step. </a:t>
                </a:r>
              </a:p>
              <a:p>
                <a:pPr marL="0" indent="0">
                  <a:lnSpc>
                    <a:spcPct val="90000"/>
                  </a:lnSpc>
                  <a:buNone/>
                </a:pPr>
                <a:endParaRPr lang="en-US" sz="1600" dirty="0">
                  <a:sym typeface="Wingdings" panose="05000000000000000000" pitchFamily="2" charset="2"/>
                </a:endParaRPr>
              </a:p>
              <a:p>
                <a:pPr marL="0" indent="0">
                  <a:lnSpc>
                    <a:spcPct val="90000"/>
                  </a:lnSpc>
                  <a:buNone/>
                </a:pPr>
                <a:r>
                  <a:rPr lang="en-US" sz="1600" b="1" dirty="0">
                    <a:sym typeface="Wingdings" panose="05000000000000000000" pitchFamily="2" charset="2"/>
                  </a:rPr>
                  <a:t>Steps: </a:t>
                </a:r>
                <a:r>
                  <a:rPr lang="en-US" sz="1600" dirty="0">
                    <a:sym typeface="Wingdings" panose="05000000000000000000" pitchFamily="2" charset="2"/>
                  </a:rPr>
                  <a:t>Start from what you want. You want macroscopic </a:t>
                </a:r>
                <a:r>
                  <a:rPr lang="en-US" sz="1600" dirty="0" err="1">
                    <a:sym typeface="Wingdings" panose="05000000000000000000" pitchFamily="2" charset="2"/>
                  </a:rPr>
                  <a:t>xs</a:t>
                </a:r>
                <a:r>
                  <a:rPr lang="en-US" sz="1600" dirty="0">
                    <a:sym typeface="Wingdings" panose="05000000000000000000" pitchFamily="2" charset="2"/>
                  </a:rPr>
                  <a:t> of a 1:3 volume ratio mixture. Which means you use </a:t>
                </a:r>
              </a:p>
              <a:p>
                <a:pPr marL="0" indent="0">
                  <a:lnSpc>
                    <a:spcPct val="90000"/>
                  </a:lnSpc>
                  <a:buNone/>
                </a:pPr>
                <a14:m>
                  <m:oMathPara xmlns:m="http://schemas.openxmlformats.org/officeDocument/2006/math">
                    <m:oMathParaPr>
                      <m:jc m:val="centerGroup"/>
                    </m:oMathParaPr>
                    <m:oMath xmlns:m="http://schemas.openxmlformats.org/officeDocument/2006/math">
                      <m:r>
                        <m:rPr>
                          <m:sty m:val="p"/>
                        </m:rPr>
                        <a:rPr lang="en-US" sz="1600">
                          <a:latin typeface="Cambria Math" panose="02040503050406030204" pitchFamily="18" charset="0"/>
                          <a:sym typeface="Wingdings" panose="05000000000000000000" pitchFamily="2" charset="2"/>
                        </a:rPr>
                        <m:t>Σ</m:t>
                      </m:r>
                      <m:r>
                        <a:rPr lang="en-US" sz="1600" i="1">
                          <a:latin typeface="Cambria Math" panose="02040503050406030204" pitchFamily="18" charset="0"/>
                          <a:sym typeface="Wingdings" panose="05000000000000000000" pitchFamily="2" charset="2"/>
                        </a:rPr>
                        <m:t>= </m:t>
                      </m:r>
                      <m:nary>
                        <m:naryPr>
                          <m:chr m:val="∑"/>
                          <m:limLoc m:val="subSup"/>
                          <m:supHide m:val="on"/>
                          <m:ctrlPr>
                            <a:rPr lang="en-US" sz="1600" i="1">
                              <a:latin typeface="Cambria Math" panose="02040503050406030204" pitchFamily="18" charset="0"/>
                              <a:sym typeface="Wingdings" panose="05000000000000000000" pitchFamily="2" charset="2"/>
                            </a:rPr>
                          </m:ctrlPr>
                        </m:naryPr>
                        <m:sub>
                          <m:r>
                            <m:rPr>
                              <m:brk m:alnAt="9"/>
                            </m:rPr>
                            <a:rPr lang="en-US" sz="1600" i="1">
                              <a:latin typeface="Cambria Math" panose="02040503050406030204" pitchFamily="18" charset="0"/>
                              <a:sym typeface="Wingdings" panose="05000000000000000000" pitchFamily="2" charset="2"/>
                            </a:rPr>
                            <m:t>𝑖</m:t>
                          </m:r>
                        </m:sub>
                        <m:sup/>
                        <m:e>
                          <m:f>
                            <m:fPr>
                              <m:ctrlPr>
                                <a:rPr lang="en-US" sz="1600" i="1">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𝑉</m:t>
                                  </m:r>
                                </m:e>
                                <m:sub>
                                  <m:r>
                                    <a:rPr lang="en-US" sz="1600" i="1">
                                      <a:latin typeface="Cambria Math" panose="02040503050406030204" pitchFamily="18" charset="0"/>
                                      <a:sym typeface="Wingdings" panose="05000000000000000000" pitchFamily="2" charset="2"/>
                                    </a:rPr>
                                    <m:t>𝑖</m:t>
                                  </m:r>
                                </m:sub>
                              </m:sSub>
                            </m:num>
                            <m:den>
                              <m:r>
                                <a:rPr lang="en-US" sz="1600" i="1">
                                  <a:latin typeface="Cambria Math" panose="02040503050406030204" pitchFamily="18" charset="0"/>
                                  <a:sym typeface="Wingdings" panose="05000000000000000000" pitchFamily="2" charset="2"/>
                                </a:rPr>
                                <m:t>𝑉</m:t>
                              </m:r>
                            </m:den>
                          </m:f>
                          <m:f>
                            <m:fPr>
                              <m:ctrlPr>
                                <a:rPr lang="en-US" sz="1600" i="1">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𝜌</m:t>
                                  </m:r>
                                </m:e>
                                <m:sub>
                                  <m:r>
                                    <a:rPr lang="en-US" sz="1600" i="1">
                                      <a:latin typeface="Cambria Math" panose="02040503050406030204" pitchFamily="18" charset="0"/>
                                      <a:sym typeface="Wingdings" panose="05000000000000000000" pitchFamily="2" charset="2"/>
                                    </a:rPr>
                                    <m:t>𝑖</m:t>
                                  </m:r>
                                </m:sub>
                              </m:sSub>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𝐴</m:t>
                                  </m:r>
                                </m:e>
                                <m:sup>
                                  <m:r>
                                    <a:rPr lang="en-US" sz="1600" i="1">
                                      <a:latin typeface="Cambria Math" panose="02040503050406030204" pitchFamily="18" charset="0"/>
                                      <a:sym typeface="Wingdings" panose="05000000000000000000" pitchFamily="2" charset="2"/>
                                    </a:rPr>
                                    <m:t>𝑖</m:t>
                                  </m:r>
                                </m:sup>
                              </m:sSup>
                            </m:den>
                          </m:f>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𝑖</m:t>
                              </m:r>
                            </m:sup>
                          </m:sSup>
                        </m:e>
                      </m:nary>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𝑤h𝑖𝑐h</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𝑠𝑖𝑚𝑝𝑙𝑖𝑓𝑖𝑒𝑠</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𝑡𝑜</m:t>
                      </m:r>
                      <m:nary>
                        <m:naryPr>
                          <m:chr m:val="∑"/>
                          <m:limLoc m:val="subSup"/>
                          <m:supHide m:val="on"/>
                          <m:ctrlPr>
                            <a:rPr lang="en-US" sz="1600" i="1">
                              <a:latin typeface="Cambria Math" panose="02040503050406030204" pitchFamily="18" charset="0"/>
                              <a:sym typeface="Wingdings" panose="05000000000000000000" pitchFamily="2" charset="2"/>
                            </a:rPr>
                          </m:ctrlPr>
                        </m:naryPr>
                        <m:sub>
                          <m:r>
                            <m:rPr>
                              <m:brk m:alnAt="9"/>
                            </m:rPr>
                            <a:rPr lang="en-US" sz="1600" i="1">
                              <a:latin typeface="Cambria Math" panose="02040503050406030204" pitchFamily="18" charset="0"/>
                              <a:sym typeface="Wingdings" panose="05000000000000000000" pitchFamily="2" charset="2"/>
                            </a:rPr>
                            <m:t>𝑖</m:t>
                          </m:r>
                        </m:sub>
                        <m:sup/>
                        <m:e>
                          <m:f>
                            <m:fPr>
                              <m:ctrlPr>
                                <a:rPr lang="en-US" sz="1600" i="1">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𝑉</m:t>
                                  </m:r>
                                </m:e>
                                <m:sub>
                                  <m:r>
                                    <a:rPr lang="en-US" sz="1600" i="1">
                                      <a:latin typeface="Cambria Math" panose="02040503050406030204" pitchFamily="18" charset="0"/>
                                      <a:sym typeface="Wingdings" panose="05000000000000000000" pitchFamily="2" charset="2"/>
                                    </a:rPr>
                                    <m:t>𝑖</m:t>
                                  </m:r>
                                </m:sub>
                              </m:sSub>
                            </m:num>
                            <m:den>
                              <m:r>
                                <a:rPr lang="en-US" sz="1600" i="1">
                                  <a:latin typeface="Cambria Math" panose="02040503050406030204" pitchFamily="18" charset="0"/>
                                  <a:sym typeface="Wingdings" panose="05000000000000000000" pitchFamily="2" charset="2"/>
                                </a:rPr>
                                <m:t>𝑉</m:t>
                              </m:r>
                            </m:den>
                          </m:f>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𝑖</m:t>
                              </m:r>
                            </m:sup>
                          </m:sSup>
                        </m:e>
                      </m:nary>
                    </m:oMath>
                  </m:oMathPara>
                </a14:m>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We have two species in the mixture: </a:t>
                </a:r>
                <a14:m>
                  <m:oMath xmlns:m="http://schemas.openxmlformats.org/officeDocument/2006/math">
                    <m:r>
                      <a:rPr lang="en-US" sz="1600" b="0" i="1" smtClean="0">
                        <a:latin typeface="Cambria Math" panose="02040503050406030204" pitchFamily="18" charset="0"/>
                        <a:sym typeface="Wingdings" panose="05000000000000000000" pitchFamily="2" charset="2"/>
                      </a:rPr>
                      <m:t>𝑈</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oMath>
                </a14:m>
                <a:r>
                  <a:rPr lang="en-US" sz="1600" dirty="0">
                    <a:sym typeface="Wingdings" panose="05000000000000000000" pitchFamily="2" charset="2"/>
                  </a:rPr>
                  <a:t> and C. Therefore, </a:t>
                </a:r>
              </a:p>
              <a:p>
                <a:pPr marL="0" indent="0">
                  <a:lnSpc>
                    <a:spcPct val="90000"/>
                  </a:lnSpc>
                  <a:buNone/>
                </a:pPr>
                <a14:m>
                  <m:oMathPara xmlns:m="http://schemas.openxmlformats.org/officeDocument/2006/math">
                    <m:oMathParaPr>
                      <m:jc m:val="centerGroup"/>
                    </m:oMathParaPr>
                    <m:oMath xmlns:m="http://schemas.openxmlformats.org/officeDocument/2006/math">
                      <m:r>
                        <m:rPr>
                          <m:sty m:val="p"/>
                        </m:rPr>
                        <a:rPr lang="en-US" sz="1600">
                          <a:latin typeface="Cambria Math" panose="02040503050406030204" pitchFamily="18" charset="0"/>
                          <a:sym typeface="Wingdings" panose="05000000000000000000" pitchFamily="2" charset="2"/>
                        </a:rPr>
                        <m:t>Σ</m:t>
                      </m:r>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𝑓𝑟𝑎𝑐𝑡𝑖𝑜𝑛</m:t>
                      </m:r>
                      <m:r>
                        <a:rPr lang="en-US" sz="1600" i="1">
                          <a:latin typeface="Cambria Math" panose="02040503050406030204" pitchFamily="18" charset="0"/>
                          <a:sym typeface="Wingdings" panose="05000000000000000000" pitchFamily="2" charset="2"/>
                        </a:rPr>
                        <m:t> </m:t>
                      </m:r>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𝑂</m:t>
                              </m:r>
                            </m:e>
                            <m:sub>
                              <m:r>
                                <a:rPr lang="en-US" sz="1600" i="1">
                                  <a:latin typeface="Cambria Math" panose="02040503050406030204" pitchFamily="18" charset="0"/>
                                  <a:sym typeface="Wingdings" panose="05000000000000000000" pitchFamily="2" charset="2"/>
                                </a:rPr>
                                <m:t>2</m:t>
                              </m:r>
                            </m:sub>
                          </m:sSub>
                        </m:sup>
                      </m:sSup>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𝑓𝑟𝑎𝑐𝑡𝑖𝑜𝑛</m:t>
                      </m:r>
                      <m:r>
                        <a:rPr lang="en-US" sz="1600" i="1">
                          <a:latin typeface="Cambria Math" panose="02040503050406030204" pitchFamily="18" charset="0"/>
                          <a:sym typeface="Wingdings" panose="05000000000000000000" pitchFamily="2" charset="2"/>
                        </a:rPr>
                        <m:t> </m:t>
                      </m:r>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𝐶</m:t>
                          </m:r>
                        </m:sup>
                      </m:sSup>
                    </m:oMath>
                  </m:oMathPara>
                </a14:m>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The volume fraction is 1:3 so there are 4 parts. Fractions will be ¼ and ¾ .  Therefore </a:t>
                </a:r>
                <a14:m>
                  <m:oMath xmlns:m="http://schemas.openxmlformats.org/officeDocument/2006/math">
                    <m:r>
                      <m:rPr>
                        <m:sty m:val="p"/>
                      </m:rPr>
                      <a:rPr lang="en-US" sz="1600">
                        <a:latin typeface="Cambria Math" panose="02040503050406030204" pitchFamily="18" charset="0"/>
                        <a:sym typeface="Wingdings" panose="05000000000000000000" pitchFamily="2" charset="2"/>
                      </a:rPr>
                      <m:t>Σ</m:t>
                    </m:r>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1</m:t>
                        </m:r>
                      </m:num>
                      <m:den>
                        <m:r>
                          <a:rPr lang="en-US" sz="1600" i="1">
                            <a:latin typeface="Cambria Math" panose="02040503050406030204" pitchFamily="18" charset="0"/>
                            <a:sym typeface="Wingdings" panose="05000000000000000000" pitchFamily="2" charset="2"/>
                          </a:rPr>
                          <m:t>4</m:t>
                        </m:r>
                      </m:den>
                    </m:f>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𝑂</m:t>
                            </m:r>
                          </m:e>
                          <m:sub>
                            <m:r>
                              <a:rPr lang="en-US" sz="1600" i="1">
                                <a:latin typeface="Cambria Math" panose="02040503050406030204" pitchFamily="18" charset="0"/>
                                <a:sym typeface="Wingdings" panose="05000000000000000000" pitchFamily="2" charset="2"/>
                              </a:rPr>
                              <m:t>2</m:t>
                            </m:r>
                          </m:sub>
                        </m:sSub>
                      </m:sup>
                    </m:sSup>
                    <m:r>
                      <a:rPr lang="en-US" sz="1600">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r>
                          <a:rPr lang="en-US" sz="1600">
                            <a:latin typeface="Cambria Math" panose="02040503050406030204" pitchFamily="18" charset="0"/>
                            <a:sym typeface="Wingdings" panose="05000000000000000000" pitchFamily="2" charset="2"/>
                          </a:rPr>
                          <m:t>3</m:t>
                        </m:r>
                      </m:num>
                      <m:den>
                        <m:r>
                          <a:rPr lang="en-US" sz="1600">
                            <a:latin typeface="Cambria Math" panose="02040503050406030204" pitchFamily="18" charset="0"/>
                            <a:sym typeface="Wingdings" panose="05000000000000000000" pitchFamily="2" charset="2"/>
                          </a:rPr>
                          <m:t>4</m:t>
                        </m:r>
                      </m:den>
                    </m:f>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𝐶</m:t>
                        </m:r>
                      </m:sup>
                    </m:sSup>
                  </m:oMath>
                </a14:m>
                <a:r>
                  <a:rPr lang="en-US" sz="1600" dirty="0">
                    <a:sym typeface="Wingdings" panose="05000000000000000000" pitchFamily="2" charset="2"/>
                  </a:rPr>
                  <a:t>.</a:t>
                </a:r>
              </a:p>
              <a:p>
                <a:pPr marL="0" indent="0">
                  <a:lnSpc>
                    <a:spcPct val="90000"/>
                  </a:lnSpc>
                  <a:buNone/>
                </a:pPr>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Now we have new </a:t>
                </a:r>
                <a:r>
                  <a:rPr lang="en-US" sz="1600" dirty="0" err="1">
                    <a:sym typeface="Wingdings" panose="05000000000000000000" pitchFamily="2" charset="2"/>
                  </a:rPr>
                  <a:t>unks</a:t>
                </a:r>
                <a:r>
                  <a:rPr lang="en-US" sz="1600" dirty="0">
                    <a:sym typeface="Wingdings" panose="05000000000000000000" pitchFamily="2" charset="2"/>
                  </a:rPr>
                  <a:t> - </a:t>
                </a:r>
                <a14:m>
                  <m:oMath xmlns:m="http://schemas.openxmlformats.org/officeDocument/2006/math">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𝑂</m:t>
                            </m:r>
                          </m:e>
                          <m:sub>
                            <m:r>
                              <a:rPr lang="en-US" sz="1600" i="1">
                                <a:latin typeface="Cambria Math" panose="02040503050406030204" pitchFamily="18" charset="0"/>
                                <a:sym typeface="Wingdings" panose="05000000000000000000" pitchFamily="2" charset="2"/>
                              </a:rPr>
                              <m:t>2</m:t>
                            </m:r>
                          </m:sub>
                        </m:sSub>
                      </m:sup>
                    </m:sSup>
                  </m:oMath>
                </a14:m>
                <a:r>
                  <a:rPr lang="en-US" sz="1600" dirty="0">
                    <a:sym typeface="Wingdings" panose="05000000000000000000" pitchFamily="2" charset="2"/>
                  </a:rPr>
                  <a:t> and </a:t>
                </a:r>
                <a14:m>
                  <m:oMath xmlns:m="http://schemas.openxmlformats.org/officeDocument/2006/math">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𝐶</m:t>
                        </m:r>
                      </m:sup>
                    </m:sSup>
                  </m:oMath>
                </a14:m>
                <a:r>
                  <a:rPr lang="en-US" sz="1600" dirty="0">
                    <a:sym typeface="Wingdings" panose="05000000000000000000" pitchFamily="2" charset="2"/>
                  </a:rPr>
                  <a:t>. Here use the formulas we have in the right hand column as shown in the next slide. </a:t>
                </a:r>
              </a:p>
              <a:p>
                <a:pPr marL="0" indent="0">
                  <a:lnSpc>
                    <a:spcPct val="90000"/>
                  </a:lnSpc>
                  <a:buNone/>
                </a:pPr>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Once we have both macroscopic cross-sections, we can calculate what we want to calculate. </a:t>
                </a:r>
              </a:p>
              <a:p>
                <a:pPr marL="0" indent="0">
                  <a:lnSpc>
                    <a:spcPct val="90000"/>
                  </a:lnSpc>
                  <a:buNone/>
                </a:pPr>
                <a:endParaRPr lang="en-US" sz="1600" dirty="0">
                  <a:sym typeface="Wingdings" panose="05000000000000000000" pitchFamily="2" charset="2"/>
                </a:endParaRPr>
              </a:p>
              <a:p>
                <a:pPr marL="0" indent="0">
                  <a:lnSpc>
                    <a:spcPct val="90000"/>
                  </a:lnSpc>
                  <a:buNone/>
                </a:pPr>
                <a:endParaRPr lang="en-US" sz="14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209725" y="671119"/>
                <a:ext cx="9212627" cy="5947796"/>
              </a:xfrm>
              <a:blipFill>
                <a:blip r:embed="rId2"/>
                <a:stretch>
                  <a:fillRect l="-331" t="-1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9AC12C3-17A7-4D97-B908-DE856C164701}"/>
                  </a:ext>
                </a:extLst>
              </p:cNvPr>
              <p:cNvSpPr txBox="1"/>
              <p:nvPr/>
            </p:nvSpPr>
            <p:spPr>
              <a:xfrm>
                <a:off x="9422353" y="1586989"/>
                <a:ext cx="2769647" cy="36840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Wingdings" panose="05000000000000000000" pitchFamily="2" charset="2"/>
                        </a:rPr>
                        <m:t>𝐴</m:t>
                      </m:r>
                      <m:r>
                        <a:rPr lang="en-US" b="0" i="1" smtClean="0">
                          <a:latin typeface="Cambria Math" panose="02040503050406030204" pitchFamily="18" charset="0"/>
                          <a:sym typeface="Wingdings" panose="05000000000000000000" pitchFamily="2" charset="2"/>
                        </a:rPr>
                        <m:t>= </m:t>
                      </m:r>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𝑁</m:t>
                                  </m:r>
                                </m:e>
                                <m:sup>
                                  <m:r>
                                    <a:rPr lang="en-US" i="1">
                                      <a:latin typeface="Cambria Math" panose="02040503050406030204" pitchFamily="18" charset="0"/>
                                      <a:sym typeface="Wingdings" panose="05000000000000000000" pitchFamily="2" charset="2"/>
                                    </a:rPr>
                                    <m:t>𝑖</m:t>
                                  </m:r>
                                </m:sup>
                              </m:sSup>
                            </m:num>
                            <m:den>
                              <m:r>
                                <a:rPr lang="en-US" i="1">
                                  <a:latin typeface="Cambria Math" panose="02040503050406030204" pitchFamily="18" charset="0"/>
                                  <a:sym typeface="Wingdings" panose="05000000000000000000" pitchFamily="2" charset="2"/>
                                </a:rPr>
                                <m:t>𝑁</m:t>
                              </m:r>
                            </m:den>
                          </m:f>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𝐴</m:t>
                              </m:r>
                            </m:e>
                            <m:sup>
                              <m:r>
                                <a:rPr lang="en-US" i="1">
                                  <a:latin typeface="Cambria Math" panose="02040503050406030204" pitchFamily="18" charset="0"/>
                                  <a:sym typeface="Wingdings" panose="05000000000000000000" pitchFamily="2" charset="2"/>
                                </a:rPr>
                                <m:t>𝑖</m:t>
                              </m:r>
                            </m:sup>
                          </m:sSup>
                        </m:e>
                      </m:nary>
                    </m:oMath>
                  </m:oMathPara>
                </a14:m>
                <a:endParaRPr lang="en-US" i="1" dirty="0">
                  <a:latin typeface="Cambria Math" panose="02040503050406030204" pitchFamily="18" charset="0"/>
                  <a:sym typeface="Wingdings" panose="05000000000000000000" pitchFamily="2" charset="2"/>
                </a:endParaRPr>
              </a:p>
              <a:p>
                <a:endParaRPr lang="en-US" i="1" dirty="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sym typeface="Wingdings" panose="05000000000000000000" pitchFamily="2" charset="2"/>
                            </a:rPr>
                          </m:ctrlPr>
                        </m:sSupPr>
                        <m:e>
                          <m:r>
                            <m:rPr>
                              <m:sty m:val="p"/>
                            </m:rPr>
                            <a:rPr lang="en-US">
                              <a:latin typeface="Cambria Math" panose="02040503050406030204" pitchFamily="18" charset="0"/>
                              <a:sym typeface="Wingdings" panose="05000000000000000000" pitchFamily="2" charset="2"/>
                            </a:rPr>
                            <m:t>Σ</m:t>
                          </m:r>
                        </m:e>
                        <m:sup>
                          <m:r>
                            <a:rPr lang="en-US" i="1">
                              <a:latin typeface="Cambria Math" panose="02040503050406030204" pitchFamily="18" charset="0"/>
                              <a:sym typeface="Wingdings" panose="05000000000000000000" pitchFamily="2" charset="2"/>
                            </a:rPr>
                            <m:t> </m:t>
                          </m:r>
                        </m:sup>
                      </m:sSup>
                      <m:r>
                        <a:rPr lang="en-US" i="1">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𝑁</m:t>
                          </m:r>
                        </m:e>
                        <m:sup>
                          <m:r>
                            <a:rPr lang="en-US" b="0" i="1" smtClean="0">
                              <a:latin typeface="Cambria Math" panose="02040503050406030204" pitchFamily="18" charset="0"/>
                              <a:sym typeface="Wingdings" panose="05000000000000000000" pitchFamily="2" charset="2"/>
                            </a:rPr>
                            <m:t>𝑐𝑜𝑚𝑝𝑜𝑠𝑖𝑡𝑒</m:t>
                          </m:r>
                        </m:sup>
                      </m:sSup>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b="0" i="1" smtClean="0">
                              <a:latin typeface="Cambria Math" panose="02040503050406030204" pitchFamily="18" charset="0"/>
                              <a:sym typeface="Wingdings" panose="05000000000000000000" pitchFamily="2" charset="2"/>
                            </a:rPr>
                            <m:t>𝑐𝑜𝑚𝑝𝑜𝑠𝑖𝑡𝑒</m:t>
                          </m:r>
                        </m:sup>
                      </m:sSup>
                    </m:oMath>
                  </m:oMathPara>
                </a14:m>
                <a:endParaRPr lang="en-US" dirty="0">
                  <a:sym typeface="Wingdings" panose="05000000000000000000" pitchFamily="2" charset="2"/>
                </a:endParaRPr>
              </a:p>
              <a:p>
                <a:endParaRPr lang="en-US" dirty="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sym typeface="Wingdings" panose="05000000000000000000" pitchFamily="2" charset="2"/>
                        </a:rPr>
                        <m:t>Σ</m:t>
                      </m:r>
                      <m:r>
                        <a:rPr lang="en-US" i="1">
                          <a:latin typeface="Cambria Math" panose="02040503050406030204" pitchFamily="18" charset="0"/>
                          <a:sym typeface="Wingdings" panose="05000000000000000000" pitchFamily="2" charset="2"/>
                        </a:rPr>
                        <m:t>= </m:t>
                      </m:r>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𝜌</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num>
                        <m:den>
                          <m:r>
                            <a:rPr lang="en-US" i="1">
                              <a:latin typeface="Cambria Math" panose="02040503050406030204" pitchFamily="18" charset="0"/>
                              <a:sym typeface="Wingdings" panose="05000000000000000000" pitchFamily="2" charset="2"/>
                            </a:rPr>
                            <m:t>𝐴</m:t>
                          </m:r>
                        </m:den>
                      </m:f>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𝑁</m:t>
                                  </m:r>
                                </m:e>
                                <m:sup>
                                  <m:r>
                                    <a:rPr lang="en-US" i="1">
                                      <a:latin typeface="Cambria Math" panose="02040503050406030204" pitchFamily="18" charset="0"/>
                                      <a:sym typeface="Wingdings" panose="05000000000000000000" pitchFamily="2" charset="2"/>
                                    </a:rPr>
                                    <m:t>𝑖</m:t>
                                  </m:r>
                                </m:sup>
                              </m:sSup>
                            </m:num>
                            <m:den>
                              <m:r>
                                <a:rPr lang="en-US" i="1">
                                  <a:latin typeface="Cambria Math" panose="02040503050406030204" pitchFamily="18" charset="0"/>
                                  <a:sym typeface="Wingdings" panose="05000000000000000000" pitchFamily="2" charset="2"/>
                                </a:rPr>
                                <m:t>𝑁</m:t>
                              </m:r>
                            </m:den>
                          </m:f>
                        </m:e>
                      </m:nary>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i="1">
                              <a:latin typeface="Cambria Math" panose="02040503050406030204" pitchFamily="18" charset="0"/>
                              <a:sym typeface="Wingdings" panose="05000000000000000000" pitchFamily="2" charset="2"/>
                            </a:rPr>
                            <m:t>𝑖</m:t>
                          </m:r>
                        </m:sup>
                      </m:sSup>
                    </m:oMath>
                  </m:oMathPara>
                </a14:m>
                <a:endParaRPr lang="en-US" i="1" dirty="0">
                  <a:latin typeface="Cambria Math" panose="02040503050406030204" pitchFamily="18" charset="0"/>
                  <a:sym typeface="Wingdings" panose="05000000000000000000" pitchFamily="2" charset="2"/>
                </a:endParaRPr>
              </a:p>
              <a:p>
                <a:endParaRPr lang="en-US" i="1" dirty="0">
                  <a:latin typeface="Cambria Math" panose="02040503050406030204" pitchFamily="18" charset="0"/>
                  <a:sym typeface="Wingdings" panose="05000000000000000000" pitchFamily="2" charset="2"/>
                </a:endParaRPr>
              </a:p>
              <a:p>
                <a14:m>
                  <m:oMath xmlns:m="http://schemas.openxmlformats.org/officeDocument/2006/math">
                    <m:r>
                      <m:rPr>
                        <m:sty m:val="p"/>
                      </m:rPr>
                      <a:rPr lang="en-US">
                        <a:latin typeface="Cambria Math" panose="02040503050406030204" pitchFamily="18" charset="0"/>
                        <a:sym typeface="Wingdings" panose="05000000000000000000" pitchFamily="2" charset="2"/>
                      </a:rPr>
                      <m:t>Σ</m:t>
                    </m:r>
                    <m:r>
                      <a:rPr lang="en-US" i="1">
                        <a:latin typeface="Cambria Math" panose="02040503050406030204" pitchFamily="18" charset="0"/>
                        <a:sym typeface="Wingdings" panose="05000000000000000000" pitchFamily="2" charset="2"/>
                      </a:rPr>
                      <m:t>= </m:t>
                    </m:r>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𝑉</m:t>
                                </m:r>
                              </m:e>
                              <m:sub>
                                <m:r>
                                  <a:rPr lang="en-US" i="1">
                                    <a:latin typeface="Cambria Math" panose="02040503050406030204" pitchFamily="18" charset="0"/>
                                    <a:sym typeface="Wingdings" panose="05000000000000000000" pitchFamily="2" charset="2"/>
                                  </a:rPr>
                                  <m:t>𝑖</m:t>
                                </m:r>
                              </m:sub>
                            </m:sSub>
                          </m:num>
                          <m:den>
                            <m:r>
                              <a:rPr lang="en-US" i="1">
                                <a:latin typeface="Cambria Math" panose="02040503050406030204" pitchFamily="18" charset="0"/>
                                <a:sym typeface="Wingdings" panose="05000000000000000000" pitchFamily="2" charset="2"/>
                              </a:rPr>
                              <m:t>𝑉</m:t>
                            </m:r>
                          </m:den>
                        </m:f>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𝜌</m:t>
                                </m:r>
                              </m:e>
                              <m:sub>
                                <m:r>
                                  <a:rPr lang="en-US" i="1">
                                    <a:latin typeface="Cambria Math" panose="02040503050406030204" pitchFamily="18" charset="0"/>
                                    <a:sym typeface="Wingdings" panose="05000000000000000000" pitchFamily="2" charset="2"/>
                                  </a:rPr>
                                  <m:t>𝑖</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num>
                          <m:den>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𝐴</m:t>
                                </m:r>
                              </m:e>
                              <m:sup>
                                <m:r>
                                  <a:rPr lang="en-US" i="1">
                                    <a:latin typeface="Cambria Math" panose="02040503050406030204" pitchFamily="18" charset="0"/>
                                    <a:sym typeface="Wingdings" panose="05000000000000000000" pitchFamily="2" charset="2"/>
                                  </a:rPr>
                                  <m:t>𝑖</m:t>
                                </m:r>
                              </m:sup>
                            </m:sSup>
                          </m:den>
                        </m:f>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i="1">
                                <a:latin typeface="Cambria Math" panose="02040503050406030204" pitchFamily="18" charset="0"/>
                                <a:sym typeface="Wingdings" panose="05000000000000000000" pitchFamily="2" charset="2"/>
                              </a:rPr>
                              <m:t>𝑖</m:t>
                            </m:r>
                          </m:sup>
                        </m:sSup>
                      </m:e>
                    </m:nary>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14:m>
                  <m:oMath xmlns:m="http://schemas.openxmlformats.org/officeDocument/2006/math">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𝑉</m:t>
                                </m:r>
                              </m:e>
                              <m:sub>
                                <m:r>
                                  <a:rPr lang="en-US" i="1">
                                    <a:latin typeface="Cambria Math" panose="02040503050406030204" pitchFamily="18" charset="0"/>
                                    <a:sym typeface="Wingdings" panose="05000000000000000000" pitchFamily="2" charset="2"/>
                                  </a:rPr>
                                  <m:t>𝑖</m:t>
                                </m:r>
                              </m:sub>
                            </m:sSub>
                          </m:num>
                          <m:den>
                            <m:r>
                              <a:rPr lang="en-US" i="1">
                                <a:latin typeface="Cambria Math" panose="02040503050406030204" pitchFamily="18" charset="0"/>
                                <a:sym typeface="Wingdings" panose="05000000000000000000" pitchFamily="2" charset="2"/>
                              </a:rPr>
                              <m:t>𝑉</m:t>
                            </m:r>
                          </m:den>
                        </m:f>
                        <m:sSup>
                          <m:sSupPr>
                            <m:ctrlPr>
                              <a:rPr lang="en-US" b="0" i="1" smtClean="0">
                                <a:latin typeface="Cambria Math" panose="02040503050406030204" pitchFamily="18" charset="0"/>
                                <a:sym typeface="Wingdings" panose="05000000000000000000" pitchFamily="2" charset="2"/>
                              </a:rPr>
                            </m:ctrlPr>
                          </m:sSupPr>
                          <m:e>
                            <m:r>
                              <m:rPr>
                                <m:sty m:val="p"/>
                              </m:rPr>
                              <a:rPr lang="en-US" b="0" i="0" smtClean="0">
                                <a:latin typeface="Cambria Math" panose="02040503050406030204" pitchFamily="18" charset="0"/>
                                <a:sym typeface="Wingdings" panose="05000000000000000000" pitchFamily="2" charset="2"/>
                              </a:rPr>
                              <m:t>Σ</m:t>
                            </m:r>
                          </m:e>
                          <m:sup>
                            <m:r>
                              <a:rPr lang="en-US" b="0" i="1" smtClean="0">
                                <a:latin typeface="Cambria Math" panose="02040503050406030204" pitchFamily="18" charset="0"/>
                                <a:sym typeface="Wingdings" panose="05000000000000000000" pitchFamily="2" charset="2"/>
                              </a:rPr>
                              <m:t>𝑖</m:t>
                            </m:r>
                          </m:sup>
                        </m:sSup>
                      </m:e>
                    </m:nary>
                  </m:oMath>
                </a14:m>
                <a:endParaRPr lang="en-US" dirty="0">
                  <a:latin typeface="Cambria Math" panose="02040503050406030204" pitchFamily="18" charset="0"/>
                  <a:sym typeface="Wingdings" panose="05000000000000000000" pitchFamily="2" charset="2"/>
                </a:endParaRPr>
              </a:p>
              <a:p>
                <a:endParaRPr lang="en-US" dirty="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sym typeface="Wingdings" panose="05000000000000000000" pitchFamily="2" charset="2"/>
                        </a:rPr>
                        <m:t>Σ</m:t>
                      </m:r>
                      <m:r>
                        <a:rPr lang="en-US" i="1">
                          <a:latin typeface="Cambria Math" panose="02040503050406030204" pitchFamily="18" charset="0"/>
                          <a:sym typeface="Wingdings" panose="05000000000000000000" pitchFamily="2" charset="2"/>
                        </a:rPr>
                        <m:t>=</m:t>
                      </m:r>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𝑀</m:t>
                                  </m:r>
                                </m:e>
                                <m:sup>
                                  <m:r>
                                    <a:rPr lang="en-US" i="1">
                                      <a:latin typeface="Cambria Math" panose="02040503050406030204" pitchFamily="18" charset="0"/>
                                      <a:sym typeface="Wingdings" panose="05000000000000000000" pitchFamily="2" charset="2"/>
                                    </a:rPr>
                                    <m:t>𝑖</m:t>
                                  </m:r>
                                </m:sup>
                              </m:sSup>
                            </m:num>
                            <m:den>
                              <m:r>
                                <a:rPr lang="en-US" i="1">
                                  <a:latin typeface="Cambria Math" panose="02040503050406030204" pitchFamily="18" charset="0"/>
                                  <a:sym typeface="Wingdings" panose="05000000000000000000" pitchFamily="2" charset="2"/>
                                </a:rPr>
                                <m:t>𝑀</m:t>
                              </m:r>
                            </m:den>
                          </m:f>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𝜌</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num>
                            <m:den>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𝐴</m:t>
                                  </m:r>
                                </m:e>
                                <m:sup>
                                  <m:r>
                                    <a:rPr lang="en-US" i="1">
                                      <a:latin typeface="Cambria Math" panose="02040503050406030204" pitchFamily="18" charset="0"/>
                                      <a:sym typeface="Wingdings" panose="05000000000000000000" pitchFamily="2" charset="2"/>
                                    </a:rPr>
                                    <m:t>𝑖</m:t>
                                  </m:r>
                                </m:sup>
                              </m:sSup>
                            </m:den>
                          </m:f>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i="1">
                                  <a:latin typeface="Cambria Math" panose="02040503050406030204" pitchFamily="18" charset="0"/>
                                  <a:sym typeface="Wingdings" panose="05000000000000000000" pitchFamily="2" charset="2"/>
                                </a:rPr>
                                <m:t>𝑖</m:t>
                              </m:r>
                            </m:sup>
                          </m:sSup>
                        </m:e>
                      </m:nary>
                    </m:oMath>
                  </m:oMathPara>
                </a14:m>
                <a:endParaRPr lang="en-US" dirty="0"/>
              </a:p>
            </p:txBody>
          </p:sp>
        </mc:Choice>
        <mc:Fallback xmlns="">
          <p:sp>
            <p:nvSpPr>
              <p:cNvPr id="4" name="TextBox 3">
                <a:extLst>
                  <a:ext uri="{FF2B5EF4-FFF2-40B4-BE49-F238E27FC236}">
                    <a16:creationId xmlns:a16="http://schemas.microsoft.com/office/drawing/2014/main" id="{49AC12C3-17A7-4D97-B908-DE856C164701}"/>
                  </a:ext>
                </a:extLst>
              </p:cNvPr>
              <p:cNvSpPr txBox="1">
                <a:spLocks noRot="1" noChangeAspect="1" noMove="1" noResize="1" noEditPoints="1" noAdjustHandles="1" noChangeArrowheads="1" noChangeShapeType="1" noTextEdit="1"/>
              </p:cNvSpPr>
              <p:nvPr/>
            </p:nvSpPr>
            <p:spPr>
              <a:xfrm>
                <a:off x="9422353" y="1586989"/>
                <a:ext cx="2769647" cy="3684022"/>
              </a:xfrm>
              <a:prstGeom prst="rect">
                <a:avLst/>
              </a:prstGeom>
              <a:blipFill>
                <a:blip r:embed="rId3"/>
                <a:stretch>
                  <a:fillRect r="-9031"/>
                </a:stretch>
              </a:blipFill>
            </p:spPr>
            <p:txBody>
              <a:bodyPr/>
              <a:lstStyle/>
              <a:p>
                <a:r>
                  <a:rPr lang="en-US">
                    <a:noFill/>
                  </a:rPr>
                  <a:t> </a:t>
                </a:r>
              </a:p>
            </p:txBody>
          </p:sp>
        </mc:Fallback>
      </mc:AlternateContent>
    </p:spTree>
    <p:extLst>
      <p:ext uri="{BB962C8B-B14F-4D97-AF65-F5344CB8AC3E}">
        <p14:creationId xmlns:p14="http://schemas.microsoft.com/office/powerpoint/2010/main" val="107841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209726" y="119542"/>
                <a:ext cx="9212627" cy="6618915"/>
              </a:xfrm>
            </p:spPr>
            <p:txBody>
              <a:bodyPr>
                <a:normAutofit/>
              </a:bodyPr>
              <a:lstStyle/>
              <a:p>
                <a:pPr marL="0" indent="0">
                  <a:lnSpc>
                    <a:spcPct val="90000"/>
                  </a:lnSpc>
                  <a:buNone/>
                </a:pPr>
                <a14:m>
                  <m:oMathPara xmlns:m="http://schemas.openxmlformats.org/officeDocument/2006/math">
                    <m:oMathParaPr>
                      <m:jc m:val="left"/>
                    </m:oMathParaPr>
                    <m:oMath xmlns:m="http://schemas.openxmlformats.org/officeDocument/2006/math">
                      <m:r>
                        <a:rPr lang="en-US" sz="1600" b="1" i="1" smtClean="0">
                          <a:latin typeface="Cambria Math" panose="02040503050406030204" pitchFamily="18" charset="0"/>
                          <a:sym typeface="Wingdings" panose="05000000000000000000" pitchFamily="2" charset="2"/>
                        </a:rPr>
                        <m:t>𝑼</m:t>
                      </m:r>
                      <m:sSub>
                        <m:sSubPr>
                          <m:ctrlPr>
                            <a:rPr lang="en-US" sz="1600" b="1" i="1" smtClean="0">
                              <a:latin typeface="Cambria Math" panose="02040503050406030204" pitchFamily="18" charset="0"/>
                              <a:sym typeface="Wingdings" panose="05000000000000000000" pitchFamily="2" charset="2"/>
                            </a:rPr>
                          </m:ctrlPr>
                        </m:sSubPr>
                        <m:e>
                          <m:r>
                            <a:rPr lang="en-US" sz="1600" b="1" i="1" smtClean="0">
                              <a:latin typeface="Cambria Math" panose="02040503050406030204" pitchFamily="18" charset="0"/>
                              <a:sym typeface="Wingdings" panose="05000000000000000000" pitchFamily="2" charset="2"/>
                            </a:rPr>
                            <m:t>𝑶</m:t>
                          </m:r>
                        </m:e>
                        <m:sub>
                          <m:r>
                            <a:rPr lang="en-US" sz="1600" b="1" i="1" smtClean="0">
                              <a:latin typeface="Cambria Math" panose="02040503050406030204" pitchFamily="18" charset="0"/>
                              <a:sym typeface="Wingdings" panose="05000000000000000000" pitchFamily="2" charset="2"/>
                            </a:rPr>
                            <m:t>𝟐</m:t>
                          </m:r>
                        </m:sub>
                      </m:sSub>
                    </m:oMath>
                  </m:oMathPara>
                </a14:m>
                <a:endParaRPr lang="en-US" sz="1600" b="1" dirty="0">
                  <a:sym typeface="Wingdings" panose="05000000000000000000" pitchFamily="2" charset="2"/>
                </a:endParaRPr>
              </a:p>
              <a:p>
                <a:pPr marL="0" indent="0">
                  <a:lnSpc>
                    <a:spcPct val="90000"/>
                  </a:lnSpc>
                  <a:buNone/>
                </a:pPr>
                <a:r>
                  <a:rPr lang="en-US" sz="1600" dirty="0">
                    <a:sym typeface="Wingdings" panose="05000000000000000000" pitchFamily="2" charset="2"/>
                  </a:rPr>
                  <a:t>Start by calculating composite microscopic </a:t>
                </a:r>
                <a:r>
                  <a:rPr lang="en-US" sz="1600" dirty="0" err="1">
                    <a:sym typeface="Wingdings" panose="05000000000000000000" pitchFamily="2" charset="2"/>
                  </a:rPr>
                  <a:t>xs</a:t>
                </a:r>
                <a:r>
                  <a:rPr lang="en-US" sz="1600" dirty="0">
                    <a:sym typeface="Wingdings" panose="05000000000000000000" pitchFamily="2" charset="2"/>
                  </a:rPr>
                  <a:t> (cross-section henceforth):</a:t>
                </a:r>
              </a:p>
              <a:p>
                <a:pPr marL="0" indent="0">
                  <a:lnSpc>
                    <a:spcPct val="90000"/>
                  </a:lnSpc>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𝑈</m:t>
                          </m:r>
                        </m:sup>
                      </m:sSup>
                      <m:r>
                        <a:rPr lang="en-US" sz="1600" b="0" i="1" smtClean="0">
                          <a:latin typeface="Cambria Math" panose="02040503050406030204" pitchFamily="18" charset="0"/>
                          <a:sym typeface="Wingdings" panose="05000000000000000000" pitchFamily="2" charset="2"/>
                        </a:rPr>
                        <m:t>=</m:t>
                      </m:r>
                      <m:sSub>
                        <m:sSubPr>
                          <m:ctrlPr>
                            <a:rPr lang="en-US" sz="1600" i="1">
                              <a:latin typeface="Cambria Math" panose="02040503050406030204" pitchFamily="18" charset="0"/>
                              <a:sym typeface="Wingdings" panose="05000000000000000000" pitchFamily="2" charset="2"/>
                            </a:rPr>
                          </m:ctrlPr>
                        </m:sSub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sub>
                          <m:r>
                            <a:rPr lang="en-US" sz="1600" i="1">
                              <a:latin typeface="Cambria Math" panose="02040503050406030204" pitchFamily="18" charset="0"/>
                              <a:sym typeface="Wingdings" panose="05000000000000000000" pitchFamily="2" charset="2"/>
                            </a:rPr>
                            <m:t>𝑎</m:t>
                          </m:r>
                        </m:sub>
                      </m:sSub>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235</m:t>
                          </m:r>
                        </m:sup>
                      </m:sSup>
                      <m:r>
                        <a:rPr lang="en-US" sz="1600" b="0" i="1" smtClean="0">
                          <a:latin typeface="Cambria Math" panose="02040503050406030204" pitchFamily="18" charset="0"/>
                          <a:sym typeface="Wingdings" panose="05000000000000000000" pitchFamily="2" charset="2"/>
                        </a:rPr>
                        <m:t>+</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1−</m:t>
                          </m:r>
                          <m:sSub>
                            <m:sSubPr>
                              <m:ctrlPr>
                                <a:rPr lang="en-US" sz="1600" i="1">
                                  <a:latin typeface="Cambria Math" panose="02040503050406030204" pitchFamily="18" charset="0"/>
                                  <a:sym typeface="Wingdings" panose="05000000000000000000" pitchFamily="2" charset="2"/>
                                </a:rPr>
                              </m:ctrlPr>
                            </m:sSub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sub>
                              <m:r>
                                <a:rPr lang="en-US" sz="1600" i="1">
                                  <a:latin typeface="Cambria Math" panose="02040503050406030204" pitchFamily="18" charset="0"/>
                                  <a:sym typeface="Wingdings" panose="05000000000000000000" pitchFamily="2" charset="2"/>
                                </a:rPr>
                                <m:t>𝑎</m:t>
                              </m:r>
                            </m:sub>
                          </m:sSub>
                        </m:e>
                      </m:d>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238</m:t>
                          </m:r>
                        </m:sup>
                      </m:sSup>
                      <m:r>
                        <a:rPr lang="en-US" sz="1600" b="0" i="1" smtClean="0">
                          <a:latin typeface="Cambria Math" panose="02040503050406030204" pitchFamily="18" charset="0"/>
                          <a:sym typeface="Wingdings" panose="05000000000000000000" pitchFamily="2" charset="2"/>
                        </a:rPr>
                        <m:t>=0.08∗</m:t>
                      </m:r>
                      <m:r>
                        <a:rPr lang="en-US" sz="1600" i="1">
                          <a:latin typeface="Cambria Math" panose="02040503050406030204" pitchFamily="18" charset="0"/>
                          <a:sym typeface="Wingdings" panose="05000000000000000000" pitchFamily="2" charset="2"/>
                        </a:rPr>
                        <m:t>607.5</m:t>
                      </m:r>
                      <m:r>
                        <a:rPr lang="en-US" sz="1600" b="0" i="0" smtClean="0">
                          <a:latin typeface="Cambria Math" panose="02040503050406030204" pitchFamily="18" charset="0"/>
                          <a:sym typeface="Wingdings" panose="05000000000000000000" pitchFamily="2" charset="2"/>
                        </a:rPr>
                        <m:t>+</m:t>
                      </m:r>
                      <m:d>
                        <m:dPr>
                          <m:ctrlPr>
                            <a:rPr lang="en-US" sz="1600" b="0" i="1" smtClean="0">
                              <a:latin typeface="Cambria Math" panose="02040503050406030204" pitchFamily="18" charset="0"/>
                              <a:sym typeface="Wingdings" panose="05000000000000000000" pitchFamily="2" charset="2"/>
                            </a:rPr>
                          </m:ctrlPr>
                        </m:dPr>
                        <m:e>
                          <m:r>
                            <a:rPr lang="en-US" sz="1600" b="0" i="0" smtClean="0">
                              <a:latin typeface="Cambria Math" panose="02040503050406030204" pitchFamily="18" charset="0"/>
                              <a:sym typeface="Wingdings" panose="05000000000000000000" pitchFamily="2" charset="2"/>
                            </a:rPr>
                            <m:t>1−0.08</m:t>
                          </m:r>
                        </m:e>
                      </m:d>
                      <m:r>
                        <a:rPr lang="en-US" sz="1600" b="0" i="0" smtClean="0">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11.8</m:t>
                      </m:r>
                      <m:r>
                        <a:rPr lang="en-US" sz="1600" b="0" i="1" smtClean="0">
                          <a:latin typeface="Cambria Math" panose="02040503050406030204" pitchFamily="18" charset="0"/>
                          <a:sym typeface="Wingdings" panose="05000000000000000000" pitchFamily="2" charset="2"/>
                        </a:rPr>
                        <m:t>=59.5 </m:t>
                      </m:r>
                      <m:r>
                        <a:rPr lang="en-US" sz="1600" b="0" i="1" smtClean="0">
                          <a:latin typeface="Cambria Math" panose="02040503050406030204" pitchFamily="18" charset="0"/>
                          <a:sym typeface="Wingdings" panose="05000000000000000000" pitchFamily="2" charset="2"/>
                        </a:rPr>
                        <m:t>𝑏</m:t>
                      </m:r>
                    </m:oMath>
                  </m:oMathPara>
                </a14:m>
                <a:endParaRPr lang="en-US" sz="1600" b="0" dirty="0">
                  <a:sym typeface="Wingdings" panose="05000000000000000000" pitchFamily="2" charset="2"/>
                </a:endParaRPr>
              </a:p>
              <a:p>
                <a:pPr marL="0" indent="0">
                  <a:lnSpc>
                    <a:spcPct val="90000"/>
                  </a:lnSpc>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𝑈</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sup>
                      </m:sSup>
                      <m:r>
                        <a:rPr lang="en-US" sz="1600" b="0" i="1" smtClean="0">
                          <a:latin typeface="Cambria Math" panose="02040503050406030204" pitchFamily="18" charset="0"/>
                          <a:sym typeface="Wingdings" panose="05000000000000000000" pitchFamily="2" charset="2"/>
                        </a:rPr>
                        <m:t>=</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𝑈</m:t>
                          </m:r>
                        </m:sup>
                      </m:sSup>
                      <m:r>
                        <a:rPr lang="en-US" sz="1600" b="0" i="1" smtClean="0">
                          <a:latin typeface="Cambria Math" panose="02040503050406030204" pitchFamily="18" charset="0"/>
                          <a:sym typeface="Wingdings" panose="05000000000000000000" pitchFamily="2" charset="2"/>
                        </a:rPr>
                        <m:t>+2</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𝑂</m:t>
                          </m:r>
                        </m:sup>
                      </m:sSup>
                      <m:r>
                        <a:rPr lang="en-US" sz="1600" b="0" i="1" smtClean="0">
                          <a:latin typeface="Cambria Math" panose="02040503050406030204" pitchFamily="18" charset="0"/>
                          <a:sym typeface="Wingdings" panose="05000000000000000000" pitchFamily="2" charset="2"/>
                        </a:rPr>
                        <m:t>=59.5+2∗3.5=66.5 </m:t>
                      </m:r>
                      <m:r>
                        <a:rPr lang="en-US" sz="1600" b="0" i="1" smtClean="0">
                          <a:latin typeface="Cambria Math" panose="02040503050406030204" pitchFamily="18" charset="0"/>
                          <a:sym typeface="Wingdings" panose="05000000000000000000" pitchFamily="2" charset="2"/>
                        </a:rPr>
                        <m:t>𝑏</m:t>
                      </m:r>
                    </m:oMath>
                  </m:oMathPara>
                </a14:m>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Start by calculating atomic weight of </a:t>
                </a:r>
                <a14:m>
                  <m:oMath xmlns:m="http://schemas.openxmlformats.org/officeDocument/2006/math">
                    <m:r>
                      <a:rPr lang="en-US" sz="1600" i="1">
                        <a:latin typeface="Cambria Math" panose="02040503050406030204" pitchFamily="18" charset="0"/>
                        <a:sym typeface="Wingdings" panose="05000000000000000000" pitchFamily="2" charset="2"/>
                      </a:rPr>
                      <m:t>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𝑂</m:t>
                        </m:r>
                      </m:e>
                      <m:sub>
                        <m:r>
                          <a:rPr lang="en-US" sz="1600" i="1">
                            <a:latin typeface="Cambria Math" panose="02040503050406030204" pitchFamily="18" charset="0"/>
                            <a:sym typeface="Wingdings" panose="05000000000000000000" pitchFamily="2" charset="2"/>
                          </a:rPr>
                          <m:t>2</m:t>
                        </m:r>
                      </m:sub>
                    </m:sSub>
                  </m:oMath>
                </a14:m>
                <a:endParaRPr lang="en-US" sz="1600" dirty="0">
                  <a:sym typeface="Wingdings" panose="05000000000000000000" pitchFamily="2" charset="2"/>
                </a:endParaRPr>
              </a:p>
              <a:p>
                <a:pPr marL="0" indent="0">
                  <a:lnSpc>
                    <a:spcPct val="90000"/>
                  </a:lnSpc>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𝐴</m:t>
                          </m:r>
                        </m:e>
                        <m:sup>
                          <m:r>
                            <a:rPr lang="en-US" sz="1600" i="1">
                              <a:latin typeface="Cambria Math" panose="02040503050406030204" pitchFamily="18" charset="0"/>
                              <a:sym typeface="Wingdings" panose="05000000000000000000" pitchFamily="2" charset="2"/>
                            </a:rPr>
                            <m:t>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𝑂</m:t>
                              </m:r>
                            </m:e>
                            <m:sub>
                              <m:r>
                                <a:rPr lang="en-US" sz="1600" i="1">
                                  <a:latin typeface="Cambria Math" panose="02040503050406030204" pitchFamily="18" charset="0"/>
                                  <a:sym typeface="Wingdings" panose="05000000000000000000" pitchFamily="2" charset="2"/>
                                </a:rPr>
                                <m:t>2</m:t>
                              </m:r>
                            </m:sub>
                          </m:sSub>
                        </m:sup>
                      </m:sSup>
                      <m:r>
                        <a:rPr lang="en-US" sz="1600" b="0" i="1" smtClean="0">
                          <a:latin typeface="Cambria Math" panose="02040503050406030204" pitchFamily="18" charset="0"/>
                          <a:sym typeface="Wingdings" panose="05000000000000000000" pitchFamily="2" charset="2"/>
                        </a:rPr>
                        <m:t>=</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𝐴</m:t>
                          </m:r>
                        </m:e>
                        <m:sup>
                          <m:r>
                            <a:rPr lang="en-US" sz="1600" b="0" i="1" smtClean="0">
                              <a:latin typeface="Cambria Math" panose="02040503050406030204" pitchFamily="18" charset="0"/>
                              <a:sym typeface="Wingdings" panose="05000000000000000000" pitchFamily="2" charset="2"/>
                            </a:rPr>
                            <m:t>𝑈</m:t>
                          </m:r>
                        </m:sup>
                      </m:sSup>
                      <m:r>
                        <a:rPr lang="en-US" sz="1600" b="0" i="1" smtClean="0">
                          <a:latin typeface="Cambria Math" panose="02040503050406030204" pitchFamily="18" charset="0"/>
                          <a:sym typeface="Wingdings" panose="05000000000000000000" pitchFamily="2" charset="2"/>
                        </a:rPr>
                        <m:t>+2</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𝐴</m:t>
                          </m:r>
                        </m:e>
                        <m:sup>
                          <m:r>
                            <a:rPr lang="en-US" sz="1600" b="0" i="1" smtClean="0">
                              <a:latin typeface="Cambria Math" panose="02040503050406030204" pitchFamily="18" charset="0"/>
                              <a:sym typeface="Wingdings" panose="05000000000000000000" pitchFamily="2" charset="2"/>
                            </a:rPr>
                            <m:t>𝑂</m:t>
                          </m:r>
                        </m:sup>
                      </m:sSup>
                      <m:r>
                        <a:rPr lang="en-US" sz="1600" b="0" i="1" smtClean="0">
                          <a:latin typeface="Cambria Math" panose="02040503050406030204" pitchFamily="18" charset="0"/>
                          <a:sym typeface="Wingdings" panose="05000000000000000000" pitchFamily="2" charset="2"/>
                        </a:rPr>
                        <m:t>=</m:t>
                      </m:r>
                      <m:d>
                        <m:dPr>
                          <m:ctrlPr>
                            <a:rPr lang="en-US" sz="1600" b="0" i="1" smtClean="0">
                              <a:latin typeface="Cambria Math" panose="02040503050406030204" pitchFamily="18" charset="0"/>
                              <a:sym typeface="Wingdings" panose="05000000000000000000" pitchFamily="2" charset="2"/>
                            </a:rPr>
                          </m:ctrlPr>
                        </m:dPr>
                        <m:e>
                          <m:sSub>
                            <m:sSubPr>
                              <m:ctrlPr>
                                <a:rPr lang="en-US" sz="1600" i="1">
                                  <a:latin typeface="Cambria Math" panose="02040503050406030204" pitchFamily="18" charset="0"/>
                                  <a:sym typeface="Wingdings" panose="05000000000000000000" pitchFamily="2" charset="2"/>
                                </a:rPr>
                              </m:ctrlPr>
                            </m:sSub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sub>
                              <m:r>
                                <a:rPr lang="en-US" sz="1600" i="1">
                                  <a:latin typeface="Cambria Math" panose="02040503050406030204" pitchFamily="18" charset="0"/>
                                  <a:sym typeface="Wingdings" panose="05000000000000000000" pitchFamily="2" charset="2"/>
                                </a:rPr>
                                <m:t>𝑎</m:t>
                              </m:r>
                            </m:sub>
                          </m:sSub>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𝐴</m:t>
                              </m:r>
                            </m:e>
                            <m:sup>
                              <m:r>
                                <a:rPr lang="en-US" sz="1600" b="0" i="1" smtClean="0">
                                  <a:latin typeface="Cambria Math" panose="02040503050406030204" pitchFamily="18" charset="0"/>
                                  <a:sym typeface="Wingdings" panose="05000000000000000000" pitchFamily="2" charset="2"/>
                                </a:rPr>
                                <m:t>235</m:t>
                              </m:r>
                            </m:sup>
                          </m:sSup>
                          <m:r>
                            <a:rPr lang="en-US" sz="1600" b="0" i="1" smtClean="0">
                              <a:latin typeface="Cambria Math" panose="02040503050406030204" pitchFamily="18" charset="0"/>
                              <a:sym typeface="Wingdings" panose="05000000000000000000" pitchFamily="2" charset="2"/>
                            </a:rPr>
                            <m:t>+</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1−</m:t>
                              </m:r>
                              <m:sSub>
                                <m:sSubPr>
                                  <m:ctrlPr>
                                    <a:rPr lang="en-US" sz="1600" i="1">
                                      <a:latin typeface="Cambria Math" panose="02040503050406030204" pitchFamily="18" charset="0"/>
                                      <a:sym typeface="Wingdings" panose="05000000000000000000" pitchFamily="2" charset="2"/>
                                    </a:rPr>
                                  </m:ctrlPr>
                                </m:sSub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sub>
                                  <m:r>
                                    <a:rPr lang="en-US" sz="1600" i="1">
                                      <a:latin typeface="Cambria Math" panose="02040503050406030204" pitchFamily="18" charset="0"/>
                                      <a:sym typeface="Wingdings" panose="05000000000000000000" pitchFamily="2" charset="2"/>
                                    </a:rPr>
                                    <m:t>𝑎</m:t>
                                  </m:r>
                                </m:sub>
                              </m:sSub>
                            </m:e>
                          </m:d>
                          <m:sSup>
                            <m:sSupPr>
                              <m:ctrlPr>
                                <a:rPr lang="en-US" sz="1600" b="0" i="1" smtClean="0">
                                  <a:latin typeface="Cambria Math" panose="02040503050406030204" pitchFamily="18" charset="0"/>
                                  <a:sym typeface="Wingdings" panose="05000000000000000000" pitchFamily="2" charset="2"/>
                                </a:rPr>
                              </m:ctrlPr>
                            </m:sSupPr>
                            <m:e>
                              <m:r>
                                <m:rPr>
                                  <m:sty m:val="p"/>
                                </m:rPr>
                                <a:rPr lang="en-US" sz="1600" b="0" i="0" smtClean="0">
                                  <a:latin typeface="Cambria Math" panose="02040503050406030204" pitchFamily="18" charset="0"/>
                                  <a:sym typeface="Wingdings" panose="05000000000000000000" pitchFamily="2" charset="2"/>
                                </a:rPr>
                                <m:t>A</m:t>
                              </m:r>
                            </m:e>
                            <m:sup>
                              <m:r>
                                <a:rPr lang="en-US" sz="1600" b="0" i="0" smtClean="0">
                                  <a:latin typeface="Cambria Math" panose="02040503050406030204" pitchFamily="18" charset="0"/>
                                  <a:sym typeface="Wingdings" panose="05000000000000000000" pitchFamily="2" charset="2"/>
                                </a:rPr>
                                <m:t>238</m:t>
                              </m:r>
                            </m:sup>
                          </m:sSup>
                        </m:e>
                      </m:d>
                      <m:r>
                        <a:rPr lang="en-US" sz="1600" b="0" i="0" smtClean="0">
                          <a:latin typeface="Cambria Math" panose="02040503050406030204" pitchFamily="18" charset="0"/>
                          <a:sym typeface="Wingdings" panose="05000000000000000000" pitchFamily="2" charset="2"/>
                        </a:rPr>
                        <m:t>+2</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𝐴</m:t>
                          </m:r>
                        </m:e>
                        <m:sup>
                          <m:r>
                            <a:rPr lang="en-US" sz="1600" b="0" i="1" smtClean="0">
                              <a:latin typeface="Cambria Math" panose="02040503050406030204" pitchFamily="18" charset="0"/>
                              <a:sym typeface="Wingdings" panose="05000000000000000000" pitchFamily="2" charset="2"/>
                            </a:rPr>
                            <m:t>𝑂</m:t>
                          </m:r>
                        </m:sup>
                      </m:sSup>
                      <m:r>
                        <a:rPr lang="en-US" sz="1600" b="0" i="1" smtClean="0">
                          <a:latin typeface="Cambria Math" panose="02040503050406030204" pitchFamily="18" charset="0"/>
                          <a:sym typeface="Wingdings" panose="05000000000000000000" pitchFamily="2" charset="2"/>
                        </a:rPr>
                        <m:t>≈238+2∗16=</m:t>
                      </m:r>
                      <m:r>
                        <a:rPr lang="en-US" sz="1600" i="1">
                          <a:latin typeface="Cambria Math" panose="02040503050406030204" pitchFamily="18" charset="0"/>
                          <a:sym typeface="Wingdings" panose="05000000000000000000" pitchFamily="2" charset="2"/>
                        </a:rPr>
                        <m:t>270</m:t>
                      </m:r>
                    </m:oMath>
                  </m:oMathPara>
                </a14:m>
                <a:endParaRPr lang="en-US" sz="1600" i="1" dirty="0">
                  <a:sym typeface="Wingdings" panose="05000000000000000000" pitchFamily="2" charset="2"/>
                </a:endParaRPr>
              </a:p>
              <a:p>
                <a:pPr marL="0" indent="0">
                  <a:lnSpc>
                    <a:spcPct val="90000"/>
                  </a:lnSpc>
                  <a:buNone/>
                </a:pPr>
                <a:r>
                  <a:rPr lang="en-US" sz="1600" dirty="0">
                    <a:sym typeface="Wingdings" panose="05000000000000000000" pitchFamily="2" charset="2"/>
                  </a:rPr>
                  <a:t>Now calculate macroscopic </a:t>
                </a:r>
                <a:r>
                  <a:rPr lang="en-US" sz="1600" dirty="0" err="1">
                    <a:sym typeface="Wingdings" panose="05000000000000000000" pitchFamily="2" charset="2"/>
                  </a:rPr>
                  <a:t>xs</a:t>
                </a:r>
                <a:r>
                  <a:rPr lang="en-US" sz="1600" dirty="0">
                    <a:sym typeface="Wingdings" panose="05000000000000000000" pitchFamily="2" charset="2"/>
                  </a:rPr>
                  <a:t>:</a:t>
                </a:r>
              </a:p>
              <a:p>
                <a:pPr marL="0" indent="0">
                  <a:lnSpc>
                    <a:spcPct val="90000"/>
                  </a:lnSpc>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sym typeface="Wingdings" panose="05000000000000000000" pitchFamily="2" charset="2"/>
                            </a:rPr>
                          </m:ctrlPr>
                        </m:sSupPr>
                        <m:e>
                          <m:r>
                            <m:rPr>
                              <m:sty m:val="p"/>
                            </m:rPr>
                            <a:rPr lang="en-US" sz="1600" b="0" i="0" smtClean="0">
                              <a:latin typeface="Cambria Math" panose="02040503050406030204" pitchFamily="18" charset="0"/>
                              <a:sym typeface="Wingdings" panose="05000000000000000000" pitchFamily="2" charset="2"/>
                            </a:rPr>
                            <m:t>Σ</m:t>
                          </m:r>
                        </m:e>
                        <m:sup>
                          <m:r>
                            <a:rPr lang="en-US" sz="1600" b="0" i="1" smtClean="0">
                              <a:latin typeface="Cambria Math" panose="02040503050406030204" pitchFamily="18" charset="0"/>
                              <a:sym typeface="Wingdings" panose="05000000000000000000" pitchFamily="2" charset="2"/>
                            </a:rPr>
                            <m:t>𝑈</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sup>
                      </m:sSup>
                      <m:r>
                        <a:rPr lang="en-US" sz="1600" b="0" i="1" smtClean="0">
                          <a:latin typeface="Cambria Math" panose="02040503050406030204" pitchFamily="18" charset="0"/>
                          <a:sym typeface="Wingdings" panose="05000000000000000000" pitchFamily="2" charset="2"/>
                        </a:rPr>
                        <m:t>=</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𝑁</m:t>
                          </m:r>
                        </m:e>
                        <m:sup>
                          <m:r>
                            <a:rPr lang="en-US" sz="1600" b="0" i="1" smtClean="0">
                              <a:latin typeface="Cambria Math" panose="02040503050406030204" pitchFamily="18" charset="0"/>
                              <a:sym typeface="Wingdings" panose="05000000000000000000" pitchFamily="2" charset="2"/>
                            </a:rPr>
                            <m:t>𝑈</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sup>
                      </m:sSup>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𝜎</m:t>
                          </m:r>
                        </m:e>
                        <m:sup>
                          <m:r>
                            <a:rPr lang="en-US" sz="1600" b="0" i="1" smtClean="0">
                              <a:latin typeface="Cambria Math" panose="02040503050406030204" pitchFamily="18" charset="0"/>
                              <a:sym typeface="Wingdings" panose="05000000000000000000" pitchFamily="2" charset="2"/>
                            </a:rPr>
                            <m:t>𝑈</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sup>
                      </m:sSup>
                      <m:r>
                        <a:rPr lang="en-US" sz="1600" b="0" i="1" smtClean="0">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p>
                            <m:sSupPr>
                              <m:ctrlPr>
                                <a:rPr lang="en-US" sz="1600" b="0" i="1" smtClean="0">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𝜌</m:t>
                              </m:r>
                            </m:e>
                            <m:sup>
                              <m:r>
                                <a:rPr lang="en-US" sz="1600" i="1">
                                  <a:latin typeface="Cambria Math" panose="02040503050406030204" pitchFamily="18" charset="0"/>
                                  <a:sym typeface="Wingdings" panose="05000000000000000000" pitchFamily="2" charset="2"/>
                                </a:rPr>
                                <m:t>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𝑂</m:t>
                                  </m:r>
                                </m:e>
                                <m:sub>
                                  <m:r>
                                    <a:rPr lang="en-US" sz="1600" i="1">
                                      <a:latin typeface="Cambria Math" panose="02040503050406030204" pitchFamily="18" charset="0"/>
                                      <a:sym typeface="Wingdings" panose="05000000000000000000" pitchFamily="2" charset="2"/>
                                    </a:rPr>
                                    <m:t>2</m:t>
                                  </m:r>
                                </m:sub>
                              </m:sSub>
                            </m:sup>
                          </m:s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sSup>
                            <m:sSupPr>
                              <m:ctrlPr>
                                <a:rPr lang="en-US" sz="1600" b="0" i="1" smtClean="0">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𝐴</m:t>
                              </m:r>
                            </m:e>
                            <m:sup>
                              <m:r>
                                <a:rPr lang="en-US" sz="1600" b="0" i="1" smtClean="0">
                                  <a:latin typeface="Cambria Math" panose="02040503050406030204" pitchFamily="18" charset="0"/>
                                  <a:sym typeface="Wingdings" panose="05000000000000000000" pitchFamily="2" charset="2"/>
                                </a:rPr>
                                <m:t>𝑈</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𝑂</m:t>
                                  </m:r>
                                </m:e>
                                <m:sub>
                                  <m:r>
                                    <a:rPr lang="en-US" sz="1600" b="0" i="1" smtClean="0">
                                      <a:latin typeface="Cambria Math" panose="02040503050406030204" pitchFamily="18" charset="0"/>
                                      <a:sym typeface="Wingdings" panose="05000000000000000000" pitchFamily="2" charset="2"/>
                                    </a:rPr>
                                    <m:t>2</m:t>
                                  </m:r>
                                </m:sub>
                              </m:sSub>
                            </m:sup>
                          </m:sSup>
                        </m:den>
                      </m:f>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𝑂</m:t>
                              </m:r>
                            </m:e>
                            <m:sub>
                              <m:r>
                                <a:rPr lang="en-US" sz="1600" i="1">
                                  <a:latin typeface="Cambria Math" panose="02040503050406030204" pitchFamily="18" charset="0"/>
                                  <a:sym typeface="Wingdings" panose="05000000000000000000" pitchFamily="2" charset="2"/>
                                </a:rPr>
                                <m:t>2</m:t>
                              </m:r>
                            </m:sub>
                          </m:sSub>
                        </m:sup>
                      </m:sSup>
                      <m:r>
                        <a:rPr lang="en-US" sz="1600" b="0" i="1" smtClean="0">
                          <a:latin typeface="Cambria Math" panose="02040503050406030204" pitchFamily="18" charset="0"/>
                          <a:sym typeface="Wingdings" panose="05000000000000000000" pitchFamily="2" charset="2"/>
                        </a:rPr>
                        <m:t>=</m:t>
                      </m:r>
                      <m:f>
                        <m:fPr>
                          <m:ctrlPr>
                            <a:rPr lang="en-US" sz="1600" b="0" i="1" smtClean="0">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11∗0.6023∗</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10</m:t>
                              </m:r>
                            </m:e>
                            <m:sup>
                              <m:r>
                                <a:rPr lang="en-US" sz="1600" b="0" i="1" smtClean="0">
                                  <a:latin typeface="Cambria Math" panose="02040503050406030204" pitchFamily="18" charset="0"/>
                                  <a:sym typeface="Wingdings" panose="05000000000000000000" pitchFamily="2" charset="2"/>
                                </a:rPr>
                                <m:t>24</m:t>
                              </m:r>
                            </m:sup>
                          </m:sSup>
                        </m:num>
                        <m:den>
                          <m:r>
                            <a:rPr lang="en-US" sz="1600" i="1">
                              <a:latin typeface="Cambria Math" panose="02040503050406030204" pitchFamily="18" charset="0"/>
                              <a:sym typeface="Wingdings" panose="05000000000000000000" pitchFamily="2" charset="2"/>
                            </a:rPr>
                            <m:t>270</m:t>
                          </m:r>
                        </m:den>
                      </m:f>
                      <m:r>
                        <a:rPr lang="en-US" sz="1600" i="1">
                          <a:latin typeface="Cambria Math" panose="02040503050406030204" pitchFamily="18" charset="0"/>
                          <a:sym typeface="Wingdings" panose="05000000000000000000" pitchFamily="2" charset="2"/>
                        </a:rPr>
                        <m:t>66.5</m:t>
                      </m:r>
                      <m:r>
                        <a:rPr lang="en-US" sz="1600" b="0" i="1" smtClean="0">
                          <a:latin typeface="Cambria Math" panose="02040503050406030204" pitchFamily="18" charset="0"/>
                          <a:sym typeface="Wingdings" panose="05000000000000000000" pitchFamily="2" charset="2"/>
                        </a:rPr>
                        <m:t>∗</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10</m:t>
                          </m:r>
                        </m:e>
                        <m:sup>
                          <m:r>
                            <a:rPr lang="en-US" sz="1600" b="0" i="1" smtClean="0">
                              <a:latin typeface="Cambria Math" panose="02040503050406030204" pitchFamily="18" charset="0"/>
                              <a:sym typeface="Wingdings" panose="05000000000000000000" pitchFamily="2" charset="2"/>
                            </a:rPr>
                            <m:t>−24</m:t>
                          </m:r>
                        </m:sup>
                      </m:sSup>
                      <m:r>
                        <a:rPr lang="en-US" sz="1600" b="0" i="1" smtClean="0">
                          <a:latin typeface="Cambria Math" panose="02040503050406030204" pitchFamily="18" charset="0"/>
                          <a:sym typeface="Wingdings" panose="05000000000000000000" pitchFamily="2" charset="2"/>
                        </a:rPr>
                        <m:t>=1.63 </m:t>
                      </m:r>
                      <m:r>
                        <a:rPr lang="en-US" sz="1600" b="0" i="1" smtClean="0">
                          <a:latin typeface="Cambria Math" panose="02040503050406030204" pitchFamily="18" charset="0"/>
                          <a:sym typeface="Wingdings" panose="05000000000000000000" pitchFamily="2" charset="2"/>
                        </a:rPr>
                        <m:t>𝑐</m:t>
                      </m:r>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𝑚</m:t>
                          </m:r>
                        </m:e>
                        <m:sup>
                          <m:r>
                            <a:rPr lang="en-US" sz="1600" b="0" i="1" smtClean="0">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1</m:t>
                          </m:r>
                        </m:sup>
                      </m:sSup>
                    </m:oMath>
                  </m:oMathPara>
                </a14:m>
                <a:endParaRPr lang="en-US" sz="1600" dirty="0">
                  <a:sym typeface="Wingdings" panose="05000000000000000000" pitchFamily="2" charset="2"/>
                </a:endParaRPr>
              </a:p>
              <a:p>
                <a:pPr marL="0" indent="0">
                  <a:lnSpc>
                    <a:spcPct val="90000"/>
                  </a:lnSpc>
                  <a:buNone/>
                </a:pPr>
                <a:endParaRPr lang="en-US" sz="1600" dirty="0">
                  <a:sym typeface="Wingdings" panose="05000000000000000000" pitchFamily="2" charset="2"/>
                </a:endParaRPr>
              </a:p>
              <a:p>
                <a:pPr marL="0" indent="0">
                  <a:lnSpc>
                    <a:spcPct val="90000"/>
                  </a:lnSpc>
                  <a:buNone/>
                </a:pPr>
                <a:endParaRPr lang="en-US" sz="1600" dirty="0">
                  <a:sym typeface="Wingdings" panose="05000000000000000000" pitchFamily="2" charset="2"/>
                </a:endParaRPr>
              </a:p>
              <a:p>
                <a:pPr>
                  <a:lnSpc>
                    <a:spcPct val="90000"/>
                  </a:lnSpc>
                </a:pPr>
                <a:r>
                  <a:rPr lang="en-US" sz="1600" b="1" dirty="0">
                    <a:sym typeface="Wingdings" panose="05000000000000000000" pitchFamily="2" charset="2"/>
                  </a:rPr>
                  <a:t>Graphite</a:t>
                </a:r>
              </a:p>
              <a:p>
                <a:pPr marL="0" indent="0">
                  <a:lnSpc>
                    <a:spcPct val="90000"/>
                  </a:lnSpc>
                  <a:buNone/>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𝐶</m:t>
                          </m:r>
                        </m:sup>
                      </m:sSup>
                      <m:r>
                        <a:rPr lang="en-US" sz="1600" i="1">
                          <a:latin typeface="Cambria Math" panose="02040503050406030204" pitchFamily="18" charset="0"/>
                          <a:sym typeface="Wingdings" panose="05000000000000000000" pitchFamily="2" charset="2"/>
                        </a:rPr>
                        <m:t>=</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𝑁</m:t>
                          </m:r>
                        </m:e>
                        <m:sup>
                          <m:r>
                            <a:rPr lang="en-US" sz="1600" i="1">
                              <a:latin typeface="Cambria Math" panose="02040503050406030204" pitchFamily="18" charset="0"/>
                              <a:sym typeface="Wingdings" panose="05000000000000000000" pitchFamily="2" charset="2"/>
                            </a:rPr>
                            <m:t>𝐶</m:t>
                          </m:r>
                        </m:sup>
                      </m:sSup>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𝐶</m:t>
                          </m:r>
                        </m:sup>
                      </m:sSup>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𝜌</m:t>
                              </m:r>
                            </m:e>
                            <m:sup>
                              <m:r>
                                <a:rPr lang="en-US" sz="1600" i="1">
                                  <a:latin typeface="Cambria Math" panose="02040503050406030204" pitchFamily="18" charset="0"/>
                                  <a:sym typeface="Wingdings" panose="05000000000000000000" pitchFamily="2" charset="2"/>
                                </a:rPr>
                                <m:t>𝐶</m:t>
                              </m:r>
                            </m:sup>
                          </m:sSup>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𝐴</m:t>
                              </m:r>
                            </m:e>
                            <m:sup>
                              <m:r>
                                <a:rPr lang="en-US" sz="1600" i="1">
                                  <a:latin typeface="Cambria Math" panose="02040503050406030204" pitchFamily="18" charset="0"/>
                                  <a:sym typeface="Wingdings" panose="05000000000000000000" pitchFamily="2" charset="2"/>
                                </a:rPr>
                                <m:t>𝐶</m:t>
                              </m:r>
                            </m:sup>
                          </m:sSup>
                        </m:den>
                      </m:f>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𝐶</m:t>
                          </m:r>
                        </m:sup>
                      </m:sSup>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1.6∗0.6023∗</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10</m:t>
                                  </m:r>
                                </m:e>
                                <m:sup>
                                  <m:r>
                                    <a:rPr lang="en-US" sz="1600" i="1">
                                      <a:latin typeface="Cambria Math" panose="02040503050406030204" pitchFamily="18" charset="0"/>
                                      <a:sym typeface="Wingdings" panose="05000000000000000000" pitchFamily="2" charset="2"/>
                                    </a:rPr>
                                    <m:t>24</m:t>
                                  </m:r>
                                </m:sup>
                              </m:sSup>
                              <m:r>
                                <a:rPr lang="en-US" sz="1600" i="1">
                                  <a:latin typeface="Cambria Math" panose="02040503050406030204" pitchFamily="18" charset="0"/>
                                  <a:sym typeface="Wingdings" panose="05000000000000000000" pitchFamily="2" charset="2"/>
                                </a:rPr>
                                <m:t>∗4.9∗10</m:t>
                              </m:r>
                            </m:e>
                            <m:sup>
                              <m:r>
                                <a:rPr lang="en-US" sz="1600" i="1">
                                  <a:latin typeface="Cambria Math" panose="02040503050406030204" pitchFamily="18" charset="0"/>
                                  <a:sym typeface="Wingdings" panose="05000000000000000000" pitchFamily="2" charset="2"/>
                                </a:rPr>
                                <m:t>−24</m:t>
                              </m:r>
                            </m:sup>
                          </m:sSup>
                        </m:num>
                        <m:den>
                          <m:r>
                            <a:rPr lang="en-US" sz="1600" i="1">
                              <a:latin typeface="Cambria Math" panose="02040503050406030204" pitchFamily="18" charset="0"/>
                              <a:sym typeface="Wingdings" panose="05000000000000000000" pitchFamily="2" charset="2"/>
                            </a:rPr>
                            <m:t>12</m:t>
                          </m:r>
                        </m:den>
                      </m:f>
                      <m:r>
                        <a:rPr lang="en-US" sz="1600" i="1">
                          <a:latin typeface="Cambria Math" panose="02040503050406030204" pitchFamily="18" charset="0"/>
                          <a:sym typeface="Wingdings" panose="05000000000000000000" pitchFamily="2" charset="2"/>
                        </a:rPr>
                        <m:t>=0.39 </m:t>
                      </m:r>
                      <m:r>
                        <a:rPr lang="en-US" sz="1600" i="1">
                          <a:latin typeface="Cambria Math" panose="02040503050406030204" pitchFamily="18" charset="0"/>
                          <a:sym typeface="Wingdings" panose="05000000000000000000" pitchFamily="2" charset="2"/>
                        </a:rPr>
                        <m:t>𝑐</m:t>
                      </m:r>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𝑚</m:t>
                          </m:r>
                        </m:e>
                        <m:sup>
                          <m:r>
                            <a:rPr lang="en-US" sz="1600" i="1">
                              <a:latin typeface="Cambria Math" panose="02040503050406030204" pitchFamily="18" charset="0"/>
                              <a:sym typeface="Wingdings" panose="05000000000000000000" pitchFamily="2" charset="2"/>
                            </a:rPr>
                            <m:t>−1</m:t>
                          </m:r>
                        </m:sup>
                      </m:sSup>
                    </m:oMath>
                  </m:oMathPara>
                </a14:m>
                <a:endParaRPr lang="en-US" sz="1600" dirty="0">
                  <a:sym typeface="Wingdings" panose="05000000000000000000" pitchFamily="2" charset="2"/>
                </a:endParaRPr>
              </a:p>
              <a:p>
                <a:pPr>
                  <a:lnSpc>
                    <a:spcPct val="90000"/>
                  </a:lnSpc>
                </a:pPr>
                <a:endParaRPr lang="en-US" sz="1600" dirty="0">
                  <a:sym typeface="Wingdings" panose="05000000000000000000" pitchFamily="2" charset="2"/>
                </a:endParaRPr>
              </a:p>
              <a:p>
                <a:pPr>
                  <a:lnSpc>
                    <a:spcPct val="90000"/>
                  </a:lnSpc>
                </a:pPr>
                <a:r>
                  <a:rPr lang="en-US" sz="1600" dirty="0">
                    <a:sym typeface="Wingdings" panose="05000000000000000000" pitchFamily="2" charset="2"/>
                  </a:rPr>
                  <a:t>Now calculate the combined macroscopic cross-section of the mixture:</a:t>
                </a:r>
              </a:p>
              <a:p>
                <a:pPr marL="0" indent="0">
                  <a:lnSpc>
                    <a:spcPct val="90000"/>
                  </a:lnSpc>
                  <a:buNone/>
                </a:pPr>
                <a14:m>
                  <m:oMathPara xmlns:m="http://schemas.openxmlformats.org/officeDocument/2006/math">
                    <m:oMathParaPr>
                      <m:jc m:val="centerGroup"/>
                    </m:oMathParaPr>
                    <m:oMath xmlns:m="http://schemas.openxmlformats.org/officeDocument/2006/math">
                      <m:r>
                        <m:rPr>
                          <m:sty m:val="p"/>
                        </m:rPr>
                        <a:rPr lang="en-US" sz="1600">
                          <a:latin typeface="Cambria Math" panose="02040503050406030204" pitchFamily="18" charset="0"/>
                          <a:sym typeface="Wingdings" panose="05000000000000000000" pitchFamily="2" charset="2"/>
                        </a:rPr>
                        <m:t>Σ</m:t>
                      </m:r>
                      <m:r>
                        <a:rPr lang="en-US" sz="1600" i="1">
                          <a:latin typeface="Cambria Math" panose="02040503050406030204" pitchFamily="18" charset="0"/>
                          <a:sym typeface="Wingdings" panose="05000000000000000000" pitchFamily="2" charset="2"/>
                        </a:rPr>
                        <m:t>= </m:t>
                      </m:r>
                      <m:nary>
                        <m:naryPr>
                          <m:chr m:val="∑"/>
                          <m:limLoc m:val="subSup"/>
                          <m:supHide m:val="on"/>
                          <m:ctrlPr>
                            <a:rPr lang="en-US" sz="1600" i="1">
                              <a:latin typeface="Cambria Math" panose="02040503050406030204" pitchFamily="18" charset="0"/>
                              <a:sym typeface="Wingdings" panose="05000000000000000000" pitchFamily="2" charset="2"/>
                            </a:rPr>
                          </m:ctrlPr>
                        </m:naryPr>
                        <m:sub>
                          <m:r>
                            <m:rPr>
                              <m:brk m:alnAt="9"/>
                            </m:rPr>
                            <a:rPr lang="en-US" sz="1600" i="1">
                              <a:latin typeface="Cambria Math" panose="02040503050406030204" pitchFamily="18" charset="0"/>
                              <a:sym typeface="Wingdings" panose="05000000000000000000" pitchFamily="2" charset="2"/>
                            </a:rPr>
                            <m:t>𝑖</m:t>
                          </m:r>
                        </m:sub>
                        <m:sup/>
                        <m:e>
                          <m:f>
                            <m:fPr>
                              <m:ctrlPr>
                                <a:rPr lang="en-US" sz="1600" i="1">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𝑉</m:t>
                                  </m:r>
                                </m:e>
                                <m:sub>
                                  <m:r>
                                    <a:rPr lang="en-US" sz="1600" i="1">
                                      <a:latin typeface="Cambria Math" panose="02040503050406030204" pitchFamily="18" charset="0"/>
                                      <a:sym typeface="Wingdings" panose="05000000000000000000" pitchFamily="2" charset="2"/>
                                    </a:rPr>
                                    <m:t>𝑖</m:t>
                                  </m:r>
                                </m:sub>
                              </m:sSub>
                            </m:num>
                            <m:den>
                              <m:r>
                                <a:rPr lang="en-US" sz="1600" i="1">
                                  <a:latin typeface="Cambria Math" panose="02040503050406030204" pitchFamily="18" charset="0"/>
                                  <a:sym typeface="Wingdings" panose="05000000000000000000" pitchFamily="2" charset="2"/>
                                </a:rPr>
                                <m:t>𝑉</m:t>
                              </m:r>
                            </m:den>
                          </m:f>
                          <m:f>
                            <m:fPr>
                              <m:ctrlPr>
                                <a:rPr lang="en-US" sz="1600" i="1">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𝜌</m:t>
                                  </m:r>
                                </m:e>
                                <m:sub>
                                  <m:r>
                                    <a:rPr lang="en-US" sz="1600" i="1">
                                      <a:latin typeface="Cambria Math" panose="02040503050406030204" pitchFamily="18" charset="0"/>
                                      <a:sym typeface="Wingdings" panose="05000000000000000000" pitchFamily="2" charset="2"/>
                                    </a:rPr>
                                    <m:t>𝑖</m:t>
                                  </m:r>
                                </m:sub>
                              </m:sSub>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𝑁</m:t>
                                  </m:r>
                                </m:e>
                                <m:sub>
                                  <m:r>
                                    <a:rPr lang="en-US" sz="1600" i="1">
                                      <a:latin typeface="Cambria Math" panose="02040503050406030204" pitchFamily="18" charset="0"/>
                                      <a:sym typeface="Wingdings" panose="05000000000000000000" pitchFamily="2" charset="2"/>
                                    </a:rPr>
                                    <m:t>𝐴</m:t>
                                  </m:r>
                                </m:sub>
                              </m:sSub>
                            </m:num>
                            <m:den>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𝐴</m:t>
                                  </m:r>
                                </m:e>
                                <m:sup>
                                  <m:r>
                                    <a:rPr lang="en-US" sz="1600" i="1">
                                      <a:latin typeface="Cambria Math" panose="02040503050406030204" pitchFamily="18" charset="0"/>
                                      <a:sym typeface="Wingdings" panose="05000000000000000000" pitchFamily="2" charset="2"/>
                                    </a:rPr>
                                    <m:t>𝑖</m:t>
                                  </m:r>
                                </m:sup>
                              </m:sSup>
                            </m:den>
                          </m:f>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𝜎</m:t>
                              </m:r>
                            </m:e>
                            <m:sup>
                              <m:r>
                                <a:rPr lang="en-US" sz="1600" i="1">
                                  <a:latin typeface="Cambria Math" panose="02040503050406030204" pitchFamily="18" charset="0"/>
                                  <a:sym typeface="Wingdings" panose="05000000000000000000" pitchFamily="2" charset="2"/>
                                </a:rPr>
                                <m:t>𝑖</m:t>
                              </m:r>
                            </m:sup>
                          </m:sSup>
                        </m:e>
                      </m:nary>
                      <m:r>
                        <a:rPr lang="en-US" sz="1600" i="1">
                          <a:latin typeface="Cambria Math" panose="02040503050406030204" pitchFamily="18" charset="0"/>
                          <a:sym typeface="Wingdings" panose="05000000000000000000" pitchFamily="2" charset="2"/>
                        </a:rPr>
                        <m:t>=</m:t>
                      </m:r>
                      <m:r>
                        <m:rPr>
                          <m:nor/>
                        </m:rPr>
                        <a:rPr lang="en-US" sz="1600" dirty="0">
                          <a:sym typeface="Wingdings" panose="05000000000000000000" pitchFamily="2" charset="2"/>
                        </a:rPr>
                        <m:t> </m:t>
                      </m:r>
                      <m:nary>
                        <m:naryPr>
                          <m:chr m:val="∑"/>
                          <m:limLoc m:val="subSup"/>
                          <m:supHide m:val="on"/>
                          <m:ctrlPr>
                            <a:rPr lang="en-US" sz="1600" i="1">
                              <a:latin typeface="Cambria Math" panose="02040503050406030204" pitchFamily="18" charset="0"/>
                              <a:sym typeface="Wingdings" panose="05000000000000000000" pitchFamily="2" charset="2"/>
                            </a:rPr>
                          </m:ctrlPr>
                        </m:naryPr>
                        <m:sub>
                          <m:r>
                            <m:rPr>
                              <m:brk m:alnAt="9"/>
                            </m:rPr>
                            <a:rPr lang="en-US" sz="1600" i="1">
                              <a:latin typeface="Cambria Math" panose="02040503050406030204" pitchFamily="18" charset="0"/>
                              <a:sym typeface="Wingdings" panose="05000000000000000000" pitchFamily="2" charset="2"/>
                            </a:rPr>
                            <m:t>𝑖</m:t>
                          </m:r>
                        </m:sub>
                        <m:sup/>
                        <m:e>
                          <m:f>
                            <m:fPr>
                              <m:ctrlPr>
                                <a:rPr lang="en-US" sz="1600" i="1">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𝑉</m:t>
                                  </m:r>
                                </m:e>
                                <m:sub>
                                  <m:r>
                                    <a:rPr lang="en-US" sz="1600" i="1">
                                      <a:latin typeface="Cambria Math" panose="02040503050406030204" pitchFamily="18" charset="0"/>
                                      <a:sym typeface="Wingdings" panose="05000000000000000000" pitchFamily="2" charset="2"/>
                                    </a:rPr>
                                    <m:t>𝑖</m:t>
                                  </m:r>
                                </m:sub>
                              </m:sSub>
                            </m:num>
                            <m:den>
                              <m:r>
                                <a:rPr lang="en-US" sz="1600" i="1">
                                  <a:latin typeface="Cambria Math" panose="02040503050406030204" pitchFamily="18" charset="0"/>
                                  <a:sym typeface="Wingdings" panose="05000000000000000000" pitchFamily="2" charset="2"/>
                                </a:rPr>
                                <m:t>𝑉</m:t>
                              </m:r>
                            </m:den>
                          </m:f>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𝑖</m:t>
                              </m:r>
                            </m:sup>
                          </m:sSup>
                        </m:e>
                      </m:nary>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𝑓𝑟𝑎𝑐𝑡𝑖𝑜𝑛</m:t>
                      </m:r>
                      <m:r>
                        <a:rPr lang="en-US" sz="1600" i="1">
                          <a:latin typeface="Cambria Math" panose="02040503050406030204" pitchFamily="18" charset="0"/>
                          <a:sym typeface="Wingdings" panose="05000000000000000000" pitchFamily="2" charset="2"/>
                        </a:rPr>
                        <m:t> </m:t>
                      </m:r>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𝑂</m:t>
                              </m:r>
                            </m:e>
                            <m:sub>
                              <m:r>
                                <a:rPr lang="en-US" sz="1600" i="1">
                                  <a:latin typeface="Cambria Math" panose="02040503050406030204" pitchFamily="18" charset="0"/>
                                  <a:sym typeface="Wingdings" panose="05000000000000000000" pitchFamily="2" charset="2"/>
                                </a:rPr>
                                <m:t>2</m:t>
                              </m:r>
                            </m:sub>
                          </m:sSub>
                        </m:sup>
                      </m:sSup>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𝑓𝑟𝑎𝑐𝑡𝑖𝑜𝑛</m:t>
                      </m:r>
                      <m:r>
                        <a:rPr lang="en-US" sz="1600" i="1">
                          <a:latin typeface="Cambria Math" panose="02040503050406030204" pitchFamily="18" charset="0"/>
                          <a:sym typeface="Wingdings" panose="05000000000000000000" pitchFamily="2" charset="2"/>
                        </a:rPr>
                        <m:t> </m:t>
                      </m:r>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𝐶</m:t>
                          </m:r>
                        </m:sup>
                      </m:sSup>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1</m:t>
                          </m:r>
                        </m:num>
                        <m:den>
                          <m:r>
                            <a:rPr lang="en-US" sz="1600" i="1">
                              <a:latin typeface="Cambria Math" panose="02040503050406030204" pitchFamily="18" charset="0"/>
                              <a:sym typeface="Wingdings" panose="05000000000000000000" pitchFamily="2" charset="2"/>
                            </a:rPr>
                            <m:t>4</m:t>
                          </m:r>
                        </m:den>
                      </m:f>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𝑂</m:t>
                              </m:r>
                            </m:e>
                            <m:sub>
                              <m:r>
                                <a:rPr lang="en-US" sz="1600" i="1">
                                  <a:latin typeface="Cambria Math" panose="02040503050406030204" pitchFamily="18" charset="0"/>
                                  <a:sym typeface="Wingdings" panose="05000000000000000000" pitchFamily="2" charset="2"/>
                                </a:rPr>
                                <m:t>2</m:t>
                              </m:r>
                            </m:sub>
                          </m:sSub>
                        </m:sup>
                      </m:sSup>
                      <m:r>
                        <a:rPr lang="en-US" sz="1600">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r>
                            <a:rPr lang="en-US" sz="1600">
                              <a:latin typeface="Cambria Math" panose="02040503050406030204" pitchFamily="18" charset="0"/>
                              <a:sym typeface="Wingdings" panose="05000000000000000000" pitchFamily="2" charset="2"/>
                            </a:rPr>
                            <m:t>3</m:t>
                          </m:r>
                        </m:num>
                        <m:den>
                          <m:r>
                            <a:rPr lang="en-US" sz="1600">
                              <a:latin typeface="Cambria Math" panose="02040503050406030204" pitchFamily="18" charset="0"/>
                              <a:sym typeface="Wingdings" panose="05000000000000000000" pitchFamily="2" charset="2"/>
                            </a:rPr>
                            <m:t>4</m:t>
                          </m:r>
                        </m:den>
                      </m:f>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Σ</m:t>
                          </m:r>
                        </m:e>
                        <m:sup>
                          <m:r>
                            <a:rPr lang="en-US" sz="1600" i="1">
                              <a:latin typeface="Cambria Math" panose="02040503050406030204" pitchFamily="18" charset="0"/>
                              <a:sym typeface="Wingdings" panose="05000000000000000000" pitchFamily="2" charset="2"/>
                            </a:rPr>
                            <m:t>𝐶</m:t>
                          </m:r>
                        </m:sup>
                      </m:sSup>
                      <m:r>
                        <a:rPr lang="en-US" sz="1600">
                          <a:latin typeface="Cambria Math" panose="02040503050406030204" pitchFamily="18" charset="0"/>
                          <a:sym typeface="Wingdings" panose="05000000000000000000" pitchFamily="2" charset="2"/>
                        </a:rPr>
                        <m:t>=0.7 </m:t>
                      </m:r>
                      <m:sSup>
                        <m:sSupPr>
                          <m:ctrlPr>
                            <a:rPr lang="en-US" sz="1600" i="1">
                              <a:latin typeface="Cambria Math" panose="02040503050406030204" pitchFamily="18" charset="0"/>
                              <a:sym typeface="Wingdings" panose="05000000000000000000" pitchFamily="2" charset="2"/>
                            </a:rPr>
                          </m:ctrlPr>
                        </m:sSupPr>
                        <m:e>
                          <m:r>
                            <m:rPr>
                              <m:sty m:val="p"/>
                            </m:rPr>
                            <a:rPr lang="en-US" sz="1600">
                              <a:latin typeface="Cambria Math" panose="02040503050406030204" pitchFamily="18" charset="0"/>
                              <a:sym typeface="Wingdings" panose="05000000000000000000" pitchFamily="2" charset="2"/>
                            </a:rPr>
                            <m:t>cm</m:t>
                          </m:r>
                        </m:e>
                        <m:sup>
                          <m:r>
                            <a:rPr lang="en-US" sz="1600">
                              <a:latin typeface="Cambria Math" panose="02040503050406030204" pitchFamily="18" charset="0"/>
                              <a:sym typeface="Wingdings" panose="05000000000000000000" pitchFamily="2" charset="2"/>
                            </a:rPr>
                            <m:t>−1</m:t>
                          </m:r>
                        </m:sup>
                      </m:sSup>
                    </m:oMath>
                  </m:oMathPara>
                </a14:m>
                <a:endParaRPr lang="en-US" sz="1600" dirty="0">
                  <a:sym typeface="Wingdings" panose="05000000000000000000" pitchFamily="2" charset="2"/>
                </a:endParaRPr>
              </a:p>
              <a:p>
                <a:pPr marL="0" indent="0">
                  <a:lnSpc>
                    <a:spcPct val="90000"/>
                  </a:lnSpc>
                  <a:buNone/>
                </a:pPr>
                <a:endParaRPr lang="en-US" sz="14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209726" y="119542"/>
                <a:ext cx="9212627" cy="6618915"/>
              </a:xfrm>
              <a:blipFill>
                <a:blip r:embed="rId2"/>
                <a:stretch>
                  <a:fillRect l="-3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9AC12C3-17A7-4D97-B908-DE856C164701}"/>
                  </a:ext>
                </a:extLst>
              </p:cNvPr>
              <p:cNvSpPr txBox="1"/>
              <p:nvPr/>
            </p:nvSpPr>
            <p:spPr>
              <a:xfrm>
                <a:off x="9422353" y="1586989"/>
                <a:ext cx="2769647" cy="36840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Wingdings" panose="05000000000000000000" pitchFamily="2" charset="2"/>
                        </a:rPr>
                        <m:t>𝐴</m:t>
                      </m:r>
                      <m:r>
                        <a:rPr lang="en-US" b="0" i="1" smtClean="0">
                          <a:latin typeface="Cambria Math" panose="02040503050406030204" pitchFamily="18" charset="0"/>
                          <a:sym typeface="Wingdings" panose="05000000000000000000" pitchFamily="2" charset="2"/>
                        </a:rPr>
                        <m:t>= </m:t>
                      </m:r>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𝑁</m:t>
                                  </m:r>
                                </m:e>
                                <m:sup>
                                  <m:r>
                                    <a:rPr lang="en-US" i="1">
                                      <a:latin typeface="Cambria Math" panose="02040503050406030204" pitchFamily="18" charset="0"/>
                                      <a:sym typeface="Wingdings" panose="05000000000000000000" pitchFamily="2" charset="2"/>
                                    </a:rPr>
                                    <m:t>𝑖</m:t>
                                  </m:r>
                                </m:sup>
                              </m:sSup>
                            </m:num>
                            <m:den>
                              <m:r>
                                <a:rPr lang="en-US" i="1">
                                  <a:latin typeface="Cambria Math" panose="02040503050406030204" pitchFamily="18" charset="0"/>
                                  <a:sym typeface="Wingdings" panose="05000000000000000000" pitchFamily="2" charset="2"/>
                                </a:rPr>
                                <m:t>𝑁</m:t>
                              </m:r>
                            </m:den>
                          </m:f>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𝐴</m:t>
                              </m:r>
                            </m:e>
                            <m:sup>
                              <m:r>
                                <a:rPr lang="en-US" i="1">
                                  <a:latin typeface="Cambria Math" panose="02040503050406030204" pitchFamily="18" charset="0"/>
                                  <a:sym typeface="Wingdings" panose="05000000000000000000" pitchFamily="2" charset="2"/>
                                </a:rPr>
                                <m:t>𝑖</m:t>
                              </m:r>
                            </m:sup>
                          </m:sSup>
                        </m:e>
                      </m:nary>
                    </m:oMath>
                  </m:oMathPara>
                </a14:m>
                <a:endParaRPr lang="en-US" i="1" dirty="0">
                  <a:latin typeface="Cambria Math" panose="02040503050406030204" pitchFamily="18" charset="0"/>
                  <a:sym typeface="Wingdings" panose="05000000000000000000" pitchFamily="2" charset="2"/>
                </a:endParaRPr>
              </a:p>
              <a:p>
                <a:endParaRPr lang="en-US" i="1" dirty="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sym typeface="Wingdings" panose="05000000000000000000" pitchFamily="2" charset="2"/>
                            </a:rPr>
                          </m:ctrlPr>
                        </m:sSupPr>
                        <m:e>
                          <m:r>
                            <m:rPr>
                              <m:sty m:val="p"/>
                            </m:rPr>
                            <a:rPr lang="en-US">
                              <a:latin typeface="Cambria Math" panose="02040503050406030204" pitchFamily="18" charset="0"/>
                              <a:sym typeface="Wingdings" panose="05000000000000000000" pitchFamily="2" charset="2"/>
                            </a:rPr>
                            <m:t>Σ</m:t>
                          </m:r>
                        </m:e>
                        <m:sup>
                          <m:r>
                            <a:rPr lang="en-US" i="1">
                              <a:latin typeface="Cambria Math" panose="02040503050406030204" pitchFamily="18" charset="0"/>
                              <a:sym typeface="Wingdings" panose="05000000000000000000" pitchFamily="2" charset="2"/>
                            </a:rPr>
                            <m:t> </m:t>
                          </m:r>
                        </m:sup>
                      </m:sSup>
                      <m:r>
                        <a:rPr lang="en-US" i="1">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𝑁</m:t>
                          </m:r>
                        </m:e>
                        <m:sup>
                          <m:r>
                            <a:rPr lang="en-US" b="0" i="1" smtClean="0">
                              <a:latin typeface="Cambria Math" panose="02040503050406030204" pitchFamily="18" charset="0"/>
                              <a:sym typeface="Wingdings" panose="05000000000000000000" pitchFamily="2" charset="2"/>
                            </a:rPr>
                            <m:t>𝑐𝑜𝑚𝑝𝑜𝑠𝑖𝑡𝑒</m:t>
                          </m:r>
                        </m:sup>
                      </m:sSup>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b="0" i="1" smtClean="0">
                              <a:latin typeface="Cambria Math" panose="02040503050406030204" pitchFamily="18" charset="0"/>
                              <a:sym typeface="Wingdings" panose="05000000000000000000" pitchFamily="2" charset="2"/>
                            </a:rPr>
                            <m:t>𝑐𝑜𝑚𝑝𝑜𝑠𝑖𝑡𝑒</m:t>
                          </m:r>
                        </m:sup>
                      </m:sSup>
                    </m:oMath>
                  </m:oMathPara>
                </a14:m>
                <a:endParaRPr lang="en-US" dirty="0">
                  <a:sym typeface="Wingdings" panose="05000000000000000000" pitchFamily="2" charset="2"/>
                </a:endParaRPr>
              </a:p>
              <a:p>
                <a:endParaRPr lang="en-US" dirty="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sym typeface="Wingdings" panose="05000000000000000000" pitchFamily="2" charset="2"/>
                        </a:rPr>
                        <m:t>Σ</m:t>
                      </m:r>
                      <m:r>
                        <a:rPr lang="en-US" i="1">
                          <a:latin typeface="Cambria Math" panose="02040503050406030204" pitchFamily="18" charset="0"/>
                          <a:sym typeface="Wingdings" panose="05000000000000000000" pitchFamily="2" charset="2"/>
                        </a:rPr>
                        <m:t>= </m:t>
                      </m:r>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𝜌</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num>
                        <m:den>
                          <m:r>
                            <a:rPr lang="en-US" i="1">
                              <a:latin typeface="Cambria Math" panose="02040503050406030204" pitchFamily="18" charset="0"/>
                              <a:sym typeface="Wingdings" panose="05000000000000000000" pitchFamily="2" charset="2"/>
                            </a:rPr>
                            <m:t>𝐴</m:t>
                          </m:r>
                        </m:den>
                      </m:f>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𝑁</m:t>
                                  </m:r>
                                </m:e>
                                <m:sup>
                                  <m:r>
                                    <a:rPr lang="en-US" i="1">
                                      <a:latin typeface="Cambria Math" panose="02040503050406030204" pitchFamily="18" charset="0"/>
                                      <a:sym typeface="Wingdings" panose="05000000000000000000" pitchFamily="2" charset="2"/>
                                    </a:rPr>
                                    <m:t>𝑖</m:t>
                                  </m:r>
                                </m:sup>
                              </m:sSup>
                            </m:num>
                            <m:den>
                              <m:r>
                                <a:rPr lang="en-US" i="1">
                                  <a:latin typeface="Cambria Math" panose="02040503050406030204" pitchFamily="18" charset="0"/>
                                  <a:sym typeface="Wingdings" panose="05000000000000000000" pitchFamily="2" charset="2"/>
                                </a:rPr>
                                <m:t>𝑁</m:t>
                              </m:r>
                            </m:den>
                          </m:f>
                        </m:e>
                      </m:nary>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i="1">
                              <a:latin typeface="Cambria Math" panose="02040503050406030204" pitchFamily="18" charset="0"/>
                              <a:sym typeface="Wingdings" panose="05000000000000000000" pitchFamily="2" charset="2"/>
                            </a:rPr>
                            <m:t>𝑖</m:t>
                          </m:r>
                        </m:sup>
                      </m:sSup>
                    </m:oMath>
                  </m:oMathPara>
                </a14:m>
                <a:endParaRPr lang="en-US" i="1" dirty="0">
                  <a:latin typeface="Cambria Math" panose="02040503050406030204" pitchFamily="18" charset="0"/>
                  <a:sym typeface="Wingdings" panose="05000000000000000000" pitchFamily="2" charset="2"/>
                </a:endParaRPr>
              </a:p>
              <a:p>
                <a:endParaRPr lang="en-US" i="1" dirty="0">
                  <a:latin typeface="Cambria Math" panose="02040503050406030204" pitchFamily="18" charset="0"/>
                  <a:sym typeface="Wingdings" panose="05000000000000000000" pitchFamily="2" charset="2"/>
                </a:endParaRPr>
              </a:p>
              <a:p>
                <a14:m>
                  <m:oMath xmlns:m="http://schemas.openxmlformats.org/officeDocument/2006/math">
                    <m:r>
                      <m:rPr>
                        <m:sty m:val="p"/>
                      </m:rPr>
                      <a:rPr lang="en-US">
                        <a:latin typeface="Cambria Math" panose="02040503050406030204" pitchFamily="18" charset="0"/>
                        <a:sym typeface="Wingdings" panose="05000000000000000000" pitchFamily="2" charset="2"/>
                      </a:rPr>
                      <m:t>Σ</m:t>
                    </m:r>
                    <m:r>
                      <a:rPr lang="en-US" i="1">
                        <a:latin typeface="Cambria Math" panose="02040503050406030204" pitchFamily="18" charset="0"/>
                        <a:sym typeface="Wingdings" panose="05000000000000000000" pitchFamily="2" charset="2"/>
                      </a:rPr>
                      <m:t>= </m:t>
                    </m:r>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𝑉</m:t>
                                </m:r>
                              </m:e>
                              <m:sub>
                                <m:r>
                                  <a:rPr lang="en-US" i="1">
                                    <a:latin typeface="Cambria Math" panose="02040503050406030204" pitchFamily="18" charset="0"/>
                                    <a:sym typeface="Wingdings" panose="05000000000000000000" pitchFamily="2" charset="2"/>
                                  </a:rPr>
                                  <m:t>𝑖</m:t>
                                </m:r>
                              </m:sub>
                            </m:sSub>
                          </m:num>
                          <m:den>
                            <m:r>
                              <a:rPr lang="en-US" i="1">
                                <a:latin typeface="Cambria Math" panose="02040503050406030204" pitchFamily="18" charset="0"/>
                                <a:sym typeface="Wingdings" panose="05000000000000000000" pitchFamily="2" charset="2"/>
                              </a:rPr>
                              <m:t>𝑉</m:t>
                            </m:r>
                          </m:den>
                        </m:f>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𝜌</m:t>
                                </m:r>
                              </m:e>
                              <m:sub>
                                <m:r>
                                  <a:rPr lang="en-US" i="1">
                                    <a:latin typeface="Cambria Math" panose="02040503050406030204" pitchFamily="18" charset="0"/>
                                    <a:sym typeface="Wingdings" panose="05000000000000000000" pitchFamily="2" charset="2"/>
                                  </a:rPr>
                                  <m:t>𝑖</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num>
                          <m:den>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𝐴</m:t>
                                </m:r>
                              </m:e>
                              <m:sup>
                                <m:r>
                                  <a:rPr lang="en-US" i="1">
                                    <a:latin typeface="Cambria Math" panose="02040503050406030204" pitchFamily="18" charset="0"/>
                                    <a:sym typeface="Wingdings" panose="05000000000000000000" pitchFamily="2" charset="2"/>
                                  </a:rPr>
                                  <m:t>𝑖</m:t>
                                </m:r>
                              </m:sup>
                            </m:sSup>
                          </m:den>
                        </m:f>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i="1">
                                <a:latin typeface="Cambria Math" panose="02040503050406030204" pitchFamily="18" charset="0"/>
                                <a:sym typeface="Wingdings" panose="05000000000000000000" pitchFamily="2" charset="2"/>
                              </a:rPr>
                              <m:t>𝑖</m:t>
                            </m:r>
                          </m:sup>
                        </m:sSup>
                      </m:e>
                    </m:nary>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14:m>
                  <m:oMath xmlns:m="http://schemas.openxmlformats.org/officeDocument/2006/math">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𝑉</m:t>
                                </m:r>
                              </m:e>
                              <m:sub>
                                <m:r>
                                  <a:rPr lang="en-US" i="1">
                                    <a:latin typeface="Cambria Math" panose="02040503050406030204" pitchFamily="18" charset="0"/>
                                    <a:sym typeface="Wingdings" panose="05000000000000000000" pitchFamily="2" charset="2"/>
                                  </a:rPr>
                                  <m:t>𝑖</m:t>
                                </m:r>
                              </m:sub>
                            </m:sSub>
                          </m:num>
                          <m:den>
                            <m:r>
                              <a:rPr lang="en-US" i="1">
                                <a:latin typeface="Cambria Math" panose="02040503050406030204" pitchFamily="18" charset="0"/>
                                <a:sym typeface="Wingdings" panose="05000000000000000000" pitchFamily="2" charset="2"/>
                              </a:rPr>
                              <m:t>𝑉</m:t>
                            </m:r>
                          </m:den>
                        </m:f>
                        <m:sSup>
                          <m:sSupPr>
                            <m:ctrlPr>
                              <a:rPr lang="en-US" b="0" i="1" smtClean="0">
                                <a:latin typeface="Cambria Math" panose="02040503050406030204" pitchFamily="18" charset="0"/>
                                <a:sym typeface="Wingdings" panose="05000000000000000000" pitchFamily="2" charset="2"/>
                              </a:rPr>
                            </m:ctrlPr>
                          </m:sSupPr>
                          <m:e>
                            <m:r>
                              <m:rPr>
                                <m:sty m:val="p"/>
                              </m:rPr>
                              <a:rPr lang="en-US" b="0" i="0" smtClean="0">
                                <a:latin typeface="Cambria Math" panose="02040503050406030204" pitchFamily="18" charset="0"/>
                                <a:sym typeface="Wingdings" panose="05000000000000000000" pitchFamily="2" charset="2"/>
                              </a:rPr>
                              <m:t>Σ</m:t>
                            </m:r>
                          </m:e>
                          <m:sup>
                            <m:r>
                              <a:rPr lang="en-US" b="0" i="1" smtClean="0">
                                <a:latin typeface="Cambria Math" panose="02040503050406030204" pitchFamily="18" charset="0"/>
                                <a:sym typeface="Wingdings" panose="05000000000000000000" pitchFamily="2" charset="2"/>
                              </a:rPr>
                              <m:t>𝑖</m:t>
                            </m:r>
                          </m:sup>
                        </m:sSup>
                      </m:e>
                    </m:nary>
                  </m:oMath>
                </a14:m>
                <a:endParaRPr lang="en-US" dirty="0">
                  <a:latin typeface="Cambria Math" panose="02040503050406030204" pitchFamily="18" charset="0"/>
                  <a:sym typeface="Wingdings" panose="05000000000000000000" pitchFamily="2" charset="2"/>
                </a:endParaRPr>
              </a:p>
              <a:p>
                <a:endParaRPr lang="en-US" dirty="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sym typeface="Wingdings" panose="05000000000000000000" pitchFamily="2" charset="2"/>
                        </a:rPr>
                        <m:t>Σ</m:t>
                      </m:r>
                      <m:r>
                        <a:rPr lang="en-US" i="1">
                          <a:latin typeface="Cambria Math" panose="02040503050406030204" pitchFamily="18" charset="0"/>
                          <a:sym typeface="Wingdings" panose="05000000000000000000" pitchFamily="2" charset="2"/>
                        </a:rPr>
                        <m:t>=</m:t>
                      </m:r>
                      <m:nary>
                        <m:naryPr>
                          <m:chr m:val="∑"/>
                          <m:limLoc m:val="subSup"/>
                          <m:supHide m:val="on"/>
                          <m:ctrlPr>
                            <a:rPr lang="en-US" i="1">
                              <a:latin typeface="Cambria Math" panose="02040503050406030204" pitchFamily="18" charset="0"/>
                              <a:sym typeface="Wingdings" panose="05000000000000000000" pitchFamily="2" charset="2"/>
                            </a:rPr>
                          </m:ctrlPr>
                        </m:naryPr>
                        <m:sub>
                          <m:r>
                            <m:rPr>
                              <m:brk m:alnAt="9"/>
                            </m:rPr>
                            <a:rPr lang="en-US" i="1">
                              <a:latin typeface="Cambria Math" panose="02040503050406030204" pitchFamily="18" charset="0"/>
                              <a:sym typeface="Wingdings" panose="05000000000000000000" pitchFamily="2" charset="2"/>
                            </a:rPr>
                            <m:t>𝑖</m:t>
                          </m:r>
                        </m:sub>
                        <m:sup/>
                        <m:e>
                          <m:f>
                            <m:fPr>
                              <m:ctrlPr>
                                <a:rPr lang="en-US" i="1">
                                  <a:latin typeface="Cambria Math" panose="02040503050406030204" pitchFamily="18" charset="0"/>
                                  <a:sym typeface="Wingdings" panose="05000000000000000000" pitchFamily="2" charset="2"/>
                                </a:rPr>
                              </m:ctrlPr>
                            </m:fPr>
                            <m:num>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𝑀</m:t>
                                  </m:r>
                                </m:e>
                                <m:sup>
                                  <m:r>
                                    <a:rPr lang="en-US" i="1">
                                      <a:latin typeface="Cambria Math" panose="02040503050406030204" pitchFamily="18" charset="0"/>
                                      <a:sym typeface="Wingdings" panose="05000000000000000000" pitchFamily="2" charset="2"/>
                                    </a:rPr>
                                    <m:t>𝑖</m:t>
                                  </m:r>
                                </m:sup>
                              </m:sSup>
                            </m:num>
                            <m:den>
                              <m:r>
                                <a:rPr lang="en-US" i="1">
                                  <a:latin typeface="Cambria Math" panose="02040503050406030204" pitchFamily="18" charset="0"/>
                                  <a:sym typeface="Wingdings" panose="05000000000000000000" pitchFamily="2" charset="2"/>
                                </a:rPr>
                                <m:t>𝑀</m:t>
                              </m:r>
                            </m:den>
                          </m:f>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𝜌</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𝐴</m:t>
                                  </m:r>
                                </m:sub>
                              </m:sSub>
                            </m:num>
                            <m:den>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𝐴</m:t>
                                  </m:r>
                                </m:e>
                                <m:sup>
                                  <m:r>
                                    <a:rPr lang="en-US" i="1">
                                      <a:latin typeface="Cambria Math" panose="02040503050406030204" pitchFamily="18" charset="0"/>
                                      <a:sym typeface="Wingdings" panose="05000000000000000000" pitchFamily="2" charset="2"/>
                                    </a:rPr>
                                    <m:t>𝑖</m:t>
                                  </m:r>
                                </m:sup>
                              </m:sSup>
                            </m:den>
                          </m:f>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𝜎</m:t>
                              </m:r>
                            </m:e>
                            <m:sup>
                              <m:r>
                                <a:rPr lang="en-US" i="1">
                                  <a:latin typeface="Cambria Math" panose="02040503050406030204" pitchFamily="18" charset="0"/>
                                  <a:sym typeface="Wingdings" panose="05000000000000000000" pitchFamily="2" charset="2"/>
                                </a:rPr>
                                <m:t>𝑖</m:t>
                              </m:r>
                            </m:sup>
                          </m:sSup>
                        </m:e>
                      </m:nary>
                    </m:oMath>
                  </m:oMathPara>
                </a14:m>
                <a:endParaRPr lang="en-US" dirty="0"/>
              </a:p>
            </p:txBody>
          </p:sp>
        </mc:Choice>
        <mc:Fallback xmlns="">
          <p:sp>
            <p:nvSpPr>
              <p:cNvPr id="4" name="TextBox 3">
                <a:extLst>
                  <a:ext uri="{FF2B5EF4-FFF2-40B4-BE49-F238E27FC236}">
                    <a16:creationId xmlns:a16="http://schemas.microsoft.com/office/drawing/2014/main" id="{49AC12C3-17A7-4D97-B908-DE856C164701}"/>
                  </a:ext>
                </a:extLst>
              </p:cNvPr>
              <p:cNvSpPr txBox="1">
                <a:spLocks noRot="1" noChangeAspect="1" noMove="1" noResize="1" noEditPoints="1" noAdjustHandles="1" noChangeArrowheads="1" noChangeShapeType="1" noTextEdit="1"/>
              </p:cNvSpPr>
              <p:nvPr/>
            </p:nvSpPr>
            <p:spPr>
              <a:xfrm>
                <a:off x="9422353" y="1586989"/>
                <a:ext cx="2769647" cy="3684022"/>
              </a:xfrm>
              <a:prstGeom prst="rect">
                <a:avLst/>
              </a:prstGeom>
              <a:blipFill>
                <a:blip r:embed="rId3"/>
                <a:stretch>
                  <a:fillRect r="-9031"/>
                </a:stretch>
              </a:blipFill>
            </p:spPr>
            <p:txBody>
              <a:bodyPr/>
              <a:lstStyle/>
              <a:p>
                <a:r>
                  <a:rPr lang="en-US">
                    <a:noFill/>
                  </a:rPr>
                  <a:t> </a:t>
                </a:r>
              </a:p>
            </p:txBody>
          </p:sp>
        </mc:Fallback>
      </mc:AlternateContent>
    </p:spTree>
    <p:extLst>
      <p:ext uri="{BB962C8B-B14F-4D97-AF65-F5344CB8AC3E}">
        <p14:creationId xmlns:p14="http://schemas.microsoft.com/office/powerpoint/2010/main" val="45749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47A8-AAD8-4A8F-B252-D5B6BF4FBB26}"/>
              </a:ext>
            </a:extLst>
          </p:cNvPr>
          <p:cNvSpPr>
            <a:spLocks noGrp="1"/>
          </p:cNvSpPr>
          <p:nvPr>
            <p:ph type="title"/>
          </p:nvPr>
        </p:nvSpPr>
        <p:spPr>
          <a:xfrm>
            <a:off x="492854" y="0"/>
            <a:ext cx="10131425" cy="522914"/>
          </a:xfrm>
        </p:spPr>
        <p:txBody>
          <a:bodyPr>
            <a:normAutofit fontScale="90000"/>
          </a:bodyPr>
          <a:lstStyle/>
          <a:p>
            <a:r>
              <a:rPr lang="en-US" dirty="0"/>
              <a:t>Homework</a:t>
            </a:r>
          </a:p>
        </p:txBody>
      </p:sp>
      <p:pic>
        <p:nvPicPr>
          <p:cNvPr id="4" name="Picture 3">
            <a:extLst>
              <a:ext uri="{FF2B5EF4-FFF2-40B4-BE49-F238E27FC236}">
                <a16:creationId xmlns:a16="http://schemas.microsoft.com/office/drawing/2014/main" id="{C8EEA75B-5CC0-4729-A6A9-43DC9C78D2F7}"/>
              </a:ext>
            </a:extLst>
          </p:cNvPr>
          <p:cNvPicPr>
            <a:picLocks noChangeAspect="1"/>
          </p:cNvPicPr>
          <p:nvPr/>
        </p:nvPicPr>
        <p:blipFill>
          <a:blip r:embed="rId2"/>
          <a:stretch>
            <a:fillRect/>
          </a:stretch>
        </p:blipFill>
        <p:spPr>
          <a:xfrm>
            <a:off x="355036" y="655312"/>
            <a:ext cx="11616151" cy="2549282"/>
          </a:xfrm>
          <a:prstGeom prst="rect">
            <a:avLst/>
          </a:prstGeom>
        </p:spPr>
      </p:pic>
      <p:pic>
        <p:nvPicPr>
          <p:cNvPr id="5" name="Picture 4">
            <a:extLst>
              <a:ext uri="{FF2B5EF4-FFF2-40B4-BE49-F238E27FC236}">
                <a16:creationId xmlns:a16="http://schemas.microsoft.com/office/drawing/2014/main" id="{2FBBDF10-F9A8-44F6-9AD1-B949A2CEFC8D}"/>
              </a:ext>
            </a:extLst>
          </p:cNvPr>
          <p:cNvPicPr>
            <a:picLocks noChangeAspect="1"/>
          </p:cNvPicPr>
          <p:nvPr/>
        </p:nvPicPr>
        <p:blipFill>
          <a:blip r:embed="rId3"/>
          <a:stretch>
            <a:fillRect/>
          </a:stretch>
        </p:blipFill>
        <p:spPr>
          <a:xfrm>
            <a:off x="355036" y="3204593"/>
            <a:ext cx="11616151" cy="2020549"/>
          </a:xfrm>
          <a:prstGeom prst="rect">
            <a:avLst/>
          </a:prstGeom>
        </p:spPr>
      </p:pic>
    </p:spTree>
    <p:extLst>
      <p:ext uri="{BB962C8B-B14F-4D97-AF65-F5344CB8AC3E}">
        <p14:creationId xmlns:p14="http://schemas.microsoft.com/office/powerpoint/2010/main" val="273462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Reaction types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572385" y="1273030"/>
                <a:ext cx="10102441" cy="4311940"/>
              </a:xfrm>
            </p:spPr>
            <p:txBody>
              <a:bodyPr>
                <a:normAutofit/>
              </a:bodyPr>
              <a:lstStyle/>
              <a:p>
                <a:pPr>
                  <a:lnSpc>
                    <a:spcPct val="90000"/>
                  </a:lnSpc>
                </a:pPr>
                <a:endParaRPr lang="en-US" sz="1600" dirty="0">
                  <a:sym typeface="Wingdings" panose="05000000000000000000" pitchFamily="2" charset="2"/>
                </a:endParaRPr>
              </a:p>
              <a:p>
                <a:pPr>
                  <a:lnSpc>
                    <a:spcPct val="90000"/>
                  </a:lnSpc>
                </a:pPr>
                <a:r>
                  <a:rPr lang="en-US" dirty="0">
                    <a:sym typeface="Wingdings" panose="05000000000000000000" pitchFamily="2" charset="2"/>
                  </a:rPr>
                  <a:t>Thus far we have considered the possibility of collision and the </a:t>
                </a:r>
                <a:r>
                  <a:rPr lang="en-US" dirty="0" err="1">
                    <a:sym typeface="Wingdings" panose="05000000000000000000" pitchFamily="2" charset="2"/>
                  </a:rPr>
                  <a:t>xs</a:t>
                </a:r>
                <a:r>
                  <a:rPr lang="en-US" dirty="0">
                    <a:sym typeface="Wingdings" panose="05000000000000000000" pitchFamily="2" charset="2"/>
                  </a:rPr>
                  <a:t> that characterizes that possibility is the total </a:t>
                </a:r>
                <a:r>
                  <a:rPr lang="en-US" dirty="0" err="1">
                    <a:sym typeface="Wingdings" panose="05000000000000000000" pitchFamily="2" charset="2"/>
                  </a:rPr>
                  <a:t>xs</a:t>
                </a:r>
                <a:r>
                  <a:rPr lang="en-US" dirty="0">
                    <a:sym typeface="Wingdings" panose="05000000000000000000" pitchFamily="2" charset="2"/>
                  </a:rPr>
                  <a:t>,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𝑡</m:t>
                        </m:r>
                      </m:sub>
                    </m:sSub>
                  </m:oMath>
                </a14:m>
                <a:endParaRPr lang="en-US" dirty="0">
                  <a:sym typeface="Wingdings" panose="05000000000000000000" pitchFamily="2" charset="2"/>
                </a:endParaRPr>
              </a:p>
              <a:p>
                <a:pPr>
                  <a:lnSpc>
                    <a:spcPct val="90000"/>
                  </a:lnSpc>
                </a:pPr>
                <a:r>
                  <a:rPr lang="en-US" dirty="0">
                    <a:sym typeface="Wingdings" panose="05000000000000000000" pitchFamily="2" charset="2"/>
                  </a:rPr>
                  <a:t>A neutron that collides with nucleus can either be absorbed or scattered. </a:t>
                </a:r>
              </a:p>
              <a:p>
                <a:pPr>
                  <a:lnSpc>
                    <a:spcPct val="90000"/>
                  </a:lnSpc>
                </a:pPr>
                <a:r>
                  <a:rPr lang="en-US" dirty="0">
                    <a:sym typeface="Wingdings" panose="05000000000000000000" pitchFamily="2" charset="2"/>
                  </a:rPr>
                  <a:t>Absorption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𝑎</m:t>
                        </m:r>
                      </m:sub>
                    </m:sSub>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and scattering (</a:t>
                </a: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𝑠</m:t>
                        </m:r>
                      </m:sub>
                    </m:sSub>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r>
                  <a:rPr lang="en-US" dirty="0" err="1">
                    <a:sym typeface="Wingdings" panose="05000000000000000000" pitchFamily="2" charset="2"/>
                  </a:rPr>
                  <a:t>xs</a:t>
                </a:r>
                <a:r>
                  <a:rPr lang="en-US" dirty="0">
                    <a:sym typeface="Wingdings" panose="05000000000000000000" pitchFamily="2" charset="2"/>
                  </a:rPr>
                  <a:t> characterize neutron absorption and scattering respectively such that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𝑡</m:t>
                          </m:r>
                        </m:sub>
                      </m:sSub>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𝑎</m:t>
                          </m:r>
                        </m:sub>
                      </m:sSub>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𝑠</m:t>
                          </m:r>
                        </m:sub>
                      </m:sSub>
                    </m:oMath>
                  </m:oMathPara>
                </a14:m>
                <a:endParaRPr lang="en-US" dirty="0">
                  <a:sym typeface="Wingdings" panose="05000000000000000000" pitchFamily="2" charset="2"/>
                </a:endParaRPr>
              </a:p>
              <a:p>
                <a:pPr>
                  <a:lnSpc>
                    <a:spcPct val="90000"/>
                  </a:lnSpc>
                </a:pPr>
                <a:r>
                  <a:rPr lang="en-US" dirty="0">
                    <a:sym typeface="Wingdings" panose="05000000000000000000" pitchFamily="2" charset="2"/>
                  </a:rPr>
                  <a:t>Given a collision, the probability that a neutron will be scattered will be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𝑝</m:t>
                          </m:r>
                        </m:e>
                        <m:sub>
                          <m:r>
                            <a:rPr lang="en-US" b="0" i="1" smtClean="0">
                              <a:latin typeface="Cambria Math" panose="02040503050406030204" pitchFamily="18" charset="0"/>
                              <a:sym typeface="Wingdings" panose="05000000000000000000" pitchFamily="2" charset="2"/>
                            </a:rPr>
                            <m:t>𝑠𝑐𝑎𝑡</m:t>
                          </m:r>
                        </m:sub>
                      </m:sSub>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𝑠</m:t>
                              </m:r>
                            </m:sub>
                          </m:sSub>
                        </m:num>
                        <m:den>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𝑡</m:t>
                              </m:r>
                            </m:sub>
                          </m:sSub>
                        </m:den>
                      </m:f>
                    </m:oMath>
                  </m:oMathPara>
                </a14:m>
                <a:endParaRPr lang="en-US" dirty="0">
                  <a:sym typeface="Wingdings" panose="05000000000000000000" pitchFamily="2" charset="2"/>
                </a:endParaRPr>
              </a:p>
              <a:p>
                <a:pPr>
                  <a:lnSpc>
                    <a:spcPct val="90000"/>
                  </a:lnSpc>
                </a:pPr>
                <a:r>
                  <a:rPr lang="en-US" dirty="0">
                    <a:sym typeface="Wingdings" panose="05000000000000000000" pitchFamily="2" charset="2"/>
                  </a:rPr>
                  <a:t>Moreover, the probability that a neutron will be absorbed will be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𝑝</m:t>
                          </m:r>
                        </m:e>
                        <m:sub>
                          <m:r>
                            <a:rPr lang="en-US" sz="1600" b="0" i="1" smtClean="0">
                              <a:latin typeface="Cambria Math" panose="02040503050406030204" pitchFamily="18" charset="0"/>
                              <a:sym typeface="Wingdings" panose="05000000000000000000" pitchFamily="2" charset="2"/>
                            </a:rPr>
                            <m:t>𝑎𝑏𝑠</m:t>
                          </m:r>
                        </m:sub>
                      </m:sSub>
                      <m:r>
                        <a:rPr lang="en-US" sz="1600" b="0" i="1" smtClean="0">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𝜎</m:t>
                              </m:r>
                            </m:e>
                            <m:sub>
                              <m:r>
                                <a:rPr lang="en-US" sz="1600" b="0" i="1" smtClean="0">
                                  <a:latin typeface="Cambria Math" panose="02040503050406030204" pitchFamily="18" charset="0"/>
                                  <a:sym typeface="Wingdings" panose="05000000000000000000" pitchFamily="2" charset="2"/>
                                </a:rPr>
                                <m:t>𝑎</m:t>
                              </m:r>
                            </m:sub>
                          </m:sSub>
                        </m:num>
                        <m:den>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𝜎</m:t>
                              </m:r>
                            </m:e>
                            <m:sub>
                              <m:r>
                                <a:rPr lang="en-US" sz="1600" i="1">
                                  <a:latin typeface="Cambria Math" panose="02040503050406030204" pitchFamily="18" charset="0"/>
                                  <a:sym typeface="Wingdings" panose="05000000000000000000" pitchFamily="2" charset="2"/>
                                </a:rPr>
                                <m:t>𝑡</m:t>
                              </m:r>
                            </m:sub>
                          </m:sSub>
                        </m:den>
                      </m:f>
                    </m:oMath>
                  </m:oMathPara>
                </a14:m>
                <a:endParaRPr lang="en-US" sz="1600" b="1" i="1"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572385" y="1273030"/>
                <a:ext cx="10102441" cy="4311940"/>
              </a:xfrm>
              <a:blipFill>
                <a:blip r:embed="rId2"/>
                <a:stretch>
                  <a:fillRect l="-422" r="-362"/>
                </a:stretch>
              </a:blipFill>
            </p:spPr>
            <p:txBody>
              <a:bodyPr/>
              <a:lstStyle/>
              <a:p>
                <a:r>
                  <a:rPr lang="en-US">
                    <a:noFill/>
                  </a:rPr>
                  <a:t> </a:t>
                </a:r>
              </a:p>
            </p:txBody>
          </p:sp>
        </mc:Fallback>
      </mc:AlternateContent>
    </p:spTree>
    <p:extLst>
      <p:ext uri="{BB962C8B-B14F-4D97-AF65-F5344CB8AC3E}">
        <p14:creationId xmlns:p14="http://schemas.microsoft.com/office/powerpoint/2010/main" val="212905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Reaction types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015069"/>
                <a:ext cx="10102441" cy="5603846"/>
              </a:xfrm>
            </p:spPr>
            <p:txBody>
              <a:bodyPr>
                <a:normAutofit/>
              </a:bodyPr>
              <a:lstStyle/>
              <a:p>
                <a:pPr>
                  <a:lnSpc>
                    <a:spcPct val="90000"/>
                  </a:lnSpc>
                </a:pPr>
                <a:endParaRPr lang="en-US" dirty="0">
                  <a:sym typeface="Wingdings" panose="05000000000000000000" pitchFamily="2" charset="2"/>
                </a:endParaRPr>
              </a:p>
              <a:p>
                <a:pPr>
                  <a:lnSpc>
                    <a:spcPct val="90000"/>
                  </a:lnSpc>
                </a:pPr>
                <a:r>
                  <a:rPr lang="en-US" dirty="0">
                    <a:sym typeface="Wingdings" panose="05000000000000000000" pitchFamily="2" charset="2"/>
                  </a:rPr>
                  <a:t>Scattering process can be broken down into elastic (KE and momentum are conserved) and inelastic (momentum conserved, KE not …some energy of neutron given to nucleus). They are denoted by </a:t>
                </a: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𝑛</m:t>
                        </m:r>
                      </m:sub>
                    </m:sSub>
                  </m:oMath>
                </a14:m>
                <a:r>
                  <a:rPr lang="en-US" dirty="0">
                    <a:sym typeface="Wingdings" panose="05000000000000000000" pitchFamily="2" charset="2"/>
                  </a:rPr>
                  <a:t> and </a:t>
                </a: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𝑛</m:t>
                            </m:r>
                          </m:e>
                          <m:sup>
                            <m:r>
                              <a:rPr lang="en-US" i="1">
                                <a:latin typeface="Cambria Math" panose="02040503050406030204" pitchFamily="18" charset="0"/>
                                <a:sym typeface="Wingdings" panose="05000000000000000000" pitchFamily="2" charset="2"/>
                              </a:rPr>
                              <m:t>′</m:t>
                            </m:r>
                          </m:sup>
                        </m:sSup>
                      </m:sub>
                    </m:sSub>
                  </m:oMath>
                </a14:m>
                <a:r>
                  <a:rPr lang="en-US" dirty="0">
                    <a:sym typeface="Wingdings" panose="05000000000000000000" pitchFamily="2" charset="2"/>
                  </a:rPr>
                  <a:t> respectively.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𝑠</m:t>
                          </m:r>
                        </m:sub>
                      </m:sSub>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𝑛</m:t>
                          </m:r>
                        </m:sub>
                      </m:sSub>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𝑛</m:t>
                              </m:r>
                            </m:e>
                            <m:sup>
                              <m:r>
                                <a:rPr lang="en-US" i="1">
                                  <a:latin typeface="Cambria Math" panose="02040503050406030204" pitchFamily="18" charset="0"/>
                                  <a:sym typeface="Wingdings" panose="05000000000000000000" pitchFamily="2" charset="2"/>
                                </a:rPr>
                                <m:t>′</m:t>
                              </m:r>
                            </m:sup>
                          </m:sSup>
                        </m:sub>
                      </m:sSub>
                    </m:oMath>
                  </m:oMathPara>
                </a14:m>
                <a:endParaRPr lang="en-US" dirty="0">
                  <a:sym typeface="Wingdings" panose="05000000000000000000" pitchFamily="2" charset="2"/>
                </a:endParaRPr>
              </a:p>
              <a:p>
                <a:pPr>
                  <a:lnSpc>
                    <a:spcPct val="90000"/>
                  </a:lnSpc>
                </a:pPr>
                <a:r>
                  <a:rPr lang="en-US" dirty="0">
                    <a:sym typeface="Wingdings" panose="05000000000000000000" pitchFamily="2" charset="2"/>
                  </a:rPr>
                  <a:t>Absorption can be broken down into capture (</a:t>
                </a: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𝛾</m:t>
                        </m:r>
                      </m:sub>
                    </m:sSub>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and fission (</a:t>
                </a: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𝑓</m:t>
                        </m:r>
                      </m:sub>
                    </m:sSub>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where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𝑎</m:t>
                          </m:r>
                        </m:sub>
                      </m:sSub>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𝑓</m:t>
                          </m:r>
                        </m:sub>
                      </m:sSub>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𝛾</m:t>
                          </m:r>
                        </m:sub>
                      </m:sSub>
                    </m:oMath>
                  </m:oMathPara>
                </a14:m>
                <a:endParaRPr lang="en-US" dirty="0">
                  <a:sym typeface="Wingdings" panose="05000000000000000000" pitchFamily="2" charset="2"/>
                </a:endParaRPr>
              </a:p>
              <a:p>
                <a:pPr>
                  <a:lnSpc>
                    <a:spcPct val="90000"/>
                  </a:lnSpc>
                </a:pPr>
                <a:r>
                  <a:rPr lang="en-US" dirty="0">
                    <a:sym typeface="Wingdings" panose="05000000000000000000" pitchFamily="2" charset="2"/>
                  </a:rPr>
                  <a:t>The total </a:t>
                </a:r>
                <a:r>
                  <a:rPr lang="en-US" dirty="0" err="1">
                    <a:sym typeface="Wingdings" panose="05000000000000000000" pitchFamily="2" charset="2"/>
                  </a:rPr>
                  <a:t>xs</a:t>
                </a:r>
                <a:r>
                  <a:rPr lang="en-US" dirty="0">
                    <a:sym typeface="Wingdings" panose="05000000000000000000" pitchFamily="2" charset="2"/>
                  </a:rPr>
                  <a:t> is then</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𝝈</m:t>
                          </m:r>
                        </m:e>
                        <m:sub>
                          <m:r>
                            <a:rPr lang="en-US" b="1" i="1">
                              <a:latin typeface="Cambria Math" panose="02040503050406030204" pitchFamily="18" charset="0"/>
                              <a:sym typeface="Wingdings" panose="05000000000000000000" pitchFamily="2" charset="2"/>
                            </a:rPr>
                            <m:t>𝒕</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𝝈</m:t>
                          </m:r>
                        </m:e>
                        <m:sub>
                          <m:r>
                            <a:rPr lang="en-US" b="1" i="1">
                              <a:latin typeface="Cambria Math" panose="02040503050406030204" pitchFamily="18" charset="0"/>
                              <a:sym typeface="Wingdings" panose="05000000000000000000" pitchFamily="2" charset="2"/>
                            </a:rPr>
                            <m:t>𝒂</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𝝈</m:t>
                          </m:r>
                        </m:e>
                        <m:sub>
                          <m:r>
                            <a:rPr lang="en-US" b="1" i="1">
                              <a:latin typeface="Cambria Math" panose="02040503050406030204" pitchFamily="18" charset="0"/>
                              <a:sym typeface="Wingdings" panose="05000000000000000000" pitchFamily="2" charset="2"/>
                            </a:rPr>
                            <m:t>𝒔</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𝝈</m:t>
                          </m:r>
                        </m:e>
                        <m:sub>
                          <m:r>
                            <a:rPr lang="en-US" b="1" i="1">
                              <a:latin typeface="Cambria Math" panose="02040503050406030204" pitchFamily="18" charset="0"/>
                              <a:sym typeface="Wingdings" panose="05000000000000000000" pitchFamily="2" charset="2"/>
                            </a:rPr>
                            <m:t>𝒇</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𝝈</m:t>
                          </m:r>
                        </m:e>
                        <m:sub>
                          <m:r>
                            <a:rPr lang="en-US" b="1" i="1">
                              <a:latin typeface="Cambria Math" panose="02040503050406030204" pitchFamily="18" charset="0"/>
                              <a:sym typeface="Wingdings" panose="05000000000000000000" pitchFamily="2" charset="2"/>
                            </a:rPr>
                            <m:t>𝜸</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𝝈</m:t>
                          </m:r>
                        </m:e>
                        <m:sub>
                          <m:r>
                            <a:rPr lang="en-US" b="1" i="1">
                              <a:latin typeface="Cambria Math" panose="02040503050406030204" pitchFamily="18" charset="0"/>
                              <a:sym typeface="Wingdings" panose="05000000000000000000" pitchFamily="2" charset="2"/>
                            </a:rPr>
                            <m:t>𝒏</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𝝈</m:t>
                          </m:r>
                        </m:e>
                        <m:sub>
                          <m:sSup>
                            <m:sSupPr>
                              <m:ctrlPr>
                                <a:rPr lang="en-US" b="1" i="1">
                                  <a:latin typeface="Cambria Math" panose="02040503050406030204" pitchFamily="18" charset="0"/>
                                  <a:sym typeface="Wingdings" panose="05000000000000000000" pitchFamily="2" charset="2"/>
                                </a:rPr>
                              </m:ctrlPr>
                            </m:sSupPr>
                            <m:e>
                              <m:r>
                                <a:rPr lang="en-US" b="1" i="1">
                                  <a:latin typeface="Cambria Math" panose="02040503050406030204" pitchFamily="18" charset="0"/>
                                  <a:sym typeface="Wingdings" panose="05000000000000000000" pitchFamily="2" charset="2"/>
                                </a:rPr>
                                <m:t>𝒏</m:t>
                              </m:r>
                            </m:e>
                            <m:sup>
                              <m:r>
                                <a:rPr lang="en-US" b="1" i="1">
                                  <a:latin typeface="Cambria Math" panose="02040503050406030204" pitchFamily="18" charset="0"/>
                                  <a:sym typeface="Wingdings" panose="05000000000000000000" pitchFamily="2" charset="2"/>
                                </a:rPr>
                                <m:t>′</m:t>
                              </m:r>
                            </m:sup>
                          </m:sSup>
                        </m:sub>
                      </m:sSub>
                    </m:oMath>
                  </m:oMathPara>
                </a14:m>
                <a:endParaRPr lang="en-US" dirty="0">
                  <a:sym typeface="Wingdings" panose="05000000000000000000" pitchFamily="2" charset="2"/>
                </a:endParaRPr>
              </a:p>
              <a:p>
                <a:pPr>
                  <a:lnSpc>
                    <a:spcPct val="90000"/>
                  </a:lnSpc>
                </a:pPr>
                <a:r>
                  <a:rPr lang="en-US" dirty="0">
                    <a:sym typeface="Wingdings" panose="05000000000000000000" pitchFamily="2" charset="2"/>
                  </a:rPr>
                  <a:t>Macroscopic </a:t>
                </a:r>
                <a:r>
                  <a:rPr lang="en-US" dirty="0" err="1">
                    <a:sym typeface="Wingdings" panose="05000000000000000000" pitchFamily="2" charset="2"/>
                  </a:rPr>
                  <a:t>xs</a:t>
                </a:r>
                <a:r>
                  <a:rPr lang="en-US" dirty="0">
                    <a:sym typeface="Wingdings" panose="05000000000000000000" pitchFamily="2" charset="2"/>
                  </a:rPr>
                  <a:t> are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𝛴</m:t>
                          </m:r>
                        </m:e>
                        <m:sub>
                          <m:r>
                            <a:rPr lang="en-US" b="0" i="1" smtClean="0">
                              <a:latin typeface="Cambria Math" panose="02040503050406030204" pitchFamily="18" charset="0"/>
                              <a:sym typeface="Wingdings" panose="05000000000000000000" pitchFamily="2" charset="2"/>
                            </a:rPr>
                            <m:t>𝑥</m:t>
                          </m:r>
                        </m:sub>
                      </m:s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𝑁</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𝑥</m:t>
                          </m:r>
                        </m:sub>
                      </m:sSub>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𝑤h𝑒𝑟𝑒</m:t>
                      </m:r>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𝑓</m:t>
                      </m:r>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𝛾</m:t>
                      </m:r>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 </m:t>
                      </m:r>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𝑛</m:t>
                          </m:r>
                        </m:e>
                        <m:sup>
                          <m:r>
                            <a:rPr lang="en-US" b="0" i="1" smtClean="0">
                              <a:latin typeface="Cambria Math" panose="02040503050406030204" pitchFamily="18" charset="0"/>
                              <a:sym typeface="Wingdings" panose="05000000000000000000" pitchFamily="2" charset="2"/>
                            </a:rPr>
                            <m:t>′</m:t>
                          </m:r>
                        </m:sup>
                      </m:sSup>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𝑎</m:t>
                      </m:r>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m:t>
                      </m:r>
                    </m:oMath>
                  </m:oMathPara>
                </a14:m>
                <a:endParaRPr lang="en-US" b="0" i="1" dirty="0">
                  <a:sym typeface="Wingdings" panose="05000000000000000000" pitchFamily="2" charset="2"/>
                </a:endParaRPr>
              </a:p>
              <a:p>
                <a:pPr>
                  <a:lnSpc>
                    <a:spcPct val="90000"/>
                  </a:lnSpc>
                </a:pPr>
                <a:r>
                  <a:rPr lang="en-US" b="0" dirty="0">
                    <a:sym typeface="Wingdings" panose="05000000000000000000" pitchFamily="2" charset="2"/>
                  </a:rPr>
                  <a:t>Moreover,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𝜮</m:t>
                          </m:r>
                        </m:e>
                        <m:sub>
                          <m:r>
                            <a:rPr lang="en-US" b="1" i="1" smtClean="0">
                              <a:latin typeface="Cambria Math" panose="02040503050406030204" pitchFamily="18" charset="0"/>
                              <a:sym typeface="Wingdings" panose="05000000000000000000" pitchFamily="2" charset="2"/>
                            </a:rPr>
                            <m:t>𝒕</m:t>
                          </m:r>
                        </m:sub>
                      </m:sSub>
                      <m:r>
                        <a:rPr lang="en-US" b="1" i="1" smtClean="0">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𝜮</m:t>
                          </m:r>
                        </m:e>
                        <m:sub>
                          <m:r>
                            <a:rPr lang="en-US" b="1" i="1">
                              <a:latin typeface="Cambria Math" panose="02040503050406030204" pitchFamily="18" charset="0"/>
                              <a:sym typeface="Wingdings" panose="05000000000000000000" pitchFamily="2" charset="2"/>
                            </a:rPr>
                            <m:t>𝒂</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𝜮</m:t>
                          </m:r>
                        </m:e>
                        <m:sub>
                          <m:r>
                            <a:rPr lang="en-US" b="1" i="1">
                              <a:latin typeface="Cambria Math" panose="02040503050406030204" pitchFamily="18" charset="0"/>
                              <a:sym typeface="Wingdings" panose="05000000000000000000" pitchFamily="2" charset="2"/>
                            </a:rPr>
                            <m:t>𝒔</m:t>
                          </m:r>
                        </m:sub>
                      </m:sSub>
                      <m:r>
                        <a:rPr lang="en-US" b="1" i="1" smtClean="0">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𝜮</m:t>
                          </m:r>
                        </m:e>
                        <m:sub>
                          <m:r>
                            <a:rPr lang="en-US" b="1" i="1">
                              <a:latin typeface="Cambria Math" panose="02040503050406030204" pitchFamily="18" charset="0"/>
                              <a:sym typeface="Wingdings" panose="05000000000000000000" pitchFamily="2" charset="2"/>
                            </a:rPr>
                            <m:t>𝒇</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𝜮</m:t>
                          </m:r>
                        </m:e>
                        <m:sub>
                          <m:r>
                            <a:rPr lang="en-US" b="1" i="1">
                              <a:latin typeface="Cambria Math" panose="02040503050406030204" pitchFamily="18" charset="0"/>
                              <a:sym typeface="Wingdings" panose="05000000000000000000" pitchFamily="2" charset="2"/>
                            </a:rPr>
                            <m:t>𝜸</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𝜮</m:t>
                          </m:r>
                        </m:e>
                        <m:sub>
                          <m:r>
                            <a:rPr lang="en-US" b="1" i="1">
                              <a:latin typeface="Cambria Math" panose="02040503050406030204" pitchFamily="18" charset="0"/>
                              <a:sym typeface="Wingdings" panose="05000000000000000000" pitchFamily="2" charset="2"/>
                            </a:rPr>
                            <m:t>𝒏</m:t>
                          </m:r>
                        </m:sub>
                      </m:sSub>
                      <m:r>
                        <a:rPr lang="en-US" b="1" i="1">
                          <a:latin typeface="Cambria Math" panose="02040503050406030204" pitchFamily="18" charset="0"/>
                          <a:sym typeface="Wingdings" panose="05000000000000000000" pitchFamily="2" charset="2"/>
                        </a:rPr>
                        <m:t>+</m:t>
                      </m:r>
                      <m:sSub>
                        <m:sSubPr>
                          <m:ctrlPr>
                            <a:rPr lang="en-US" b="1" i="1">
                              <a:latin typeface="Cambria Math" panose="02040503050406030204" pitchFamily="18" charset="0"/>
                              <a:sym typeface="Wingdings" panose="05000000000000000000" pitchFamily="2" charset="2"/>
                            </a:rPr>
                          </m:ctrlPr>
                        </m:sSubPr>
                        <m:e>
                          <m:r>
                            <a:rPr lang="en-US" b="1" i="1">
                              <a:latin typeface="Cambria Math" panose="02040503050406030204" pitchFamily="18" charset="0"/>
                              <a:sym typeface="Wingdings" panose="05000000000000000000" pitchFamily="2" charset="2"/>
                            </a:rPr>
                            <m:t>𝜮</m:t>
                          </m:r>
                        </m:e>
                        <m:sub>
                          <m:sSup>
                            <m:sSupPr>
                              <m:ctrlPr>
                                <a:rPr lang="en-US" b="1" i="1">
                                  <a:latin typeface="Cambria Math" panose="02040503050406030204" pitchFamily="18" charset="0"/>
                                  <a:sym typeface="Wingdings" panose="05000000000000000000" pitchFamily="2" charset="2"/>
                                </a:rPr>
                              </m:ctrlPr>
                            </m:sSupPr>
                            <m:e>
                              <m:r>
                                <a:rPr lang="en-US" b="1" i="1">
                                  <a:latin typeface="Cambria Math" panose="02040503050406030204" pitchFamily="18" charset="0"/>
                                  <a:sym typeface="Wingdings" panose="05000000000000000000" pitchFamily="2" charset="2"/>
                                </a:rPr>
                                <m:t>𝒏</m:t>
                              </m:r>
                            </m:e>
                            <m:sup>
                              <m:r>
                                <a:rPr lang="en-US" b="1" i="1">
                                  <a:latin typeface="Cambria Math" panose="02040503050406030204" pitchFamily="18" charset="0"/>
                                  <a:sym typeface="Wingdings" panose="05000000000000000000" pitchFamily="2" charset="2"/>
                                </a:rPr>
                                <m:t>′</m:t>
                              </m:r>
                            </m:sup>
                          </m:sSup>
                        </m:sub>
                      </m:sSub>
                    </m:oMath>
                  </m:oMathPara>
                </a14:m>
                <a:endParaRPr lang="en-US" b="1" i="1"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706608" y="1015069"/>
                <a:ext cx="10102441" cy="5603846"/>
              </a:xfrm>
              <a:blipFill>
                <a:blip r:embed="rId2"/>
                <a:stretch>
                  <a:fillRect l="-422"/>
                </a:stretch>
              </a:blipFill>
            </p:spPr>
            <p:txBody>
              <a:bodyPr/>
              <a:lstStyle/>
              <a:p>
                <a:r>
                  <a:rPr lang="en-US">
                    <a:noFill/>
                  </a:rPr>
                  <a:t> </a:t>
                </a:r>
              </a:p>
            </p:txBody>
          </p:sp>
        </mc:Fallback>
      </mc:AlternateContent>
    </p:spTree>
    <p:extLst>
      <p:ext uri="{BB962C8B-B14F-4D97-AF65-F5344CB8AC3E}">
        <p14:creationId xmlns:p14="http://schemas.microsoft.com/office/powerpoint/2010/main" val="3553413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269</TotalTime>
  <Words>2238</Words>
  <Application>Microsoft Office PowerPoint</Application>
  <PresentationFormat>Widescreen</PresentationFormat>
  <Paragraphs>188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Celestial</vt:lpstr>
      <vt:lpstr>AME 480/580 Introduction to nuclear engineering</vt:lpstr>
      <vt:lpstr>references</vt:lpstr>
      <vt:lpstr>macroscopic xs for molecules clarification</vt:lpstr>
      <vt:lpstr>Enriched uranium…again</vt:lpstr>
      <vt:lpstr>Example </vt:lpstr>
      <vt:lpstr>PowerPoint Presentation</vt:lpstr>
      <vt:lpstr>Homework</vt:lpstr>
      <vt:lpstr>Reaction types</vt:lpstr>
      <vt:lpstr>Reaction types continued</vt:lpstr>
      <vt:lpstr>Neutron energy range</vt:lpstr>
      <vt:lpstr>Neutron energy range continued</vt:lpstr>
      <vt:lpstr>XS energy dependence</vt:lpstr>
      <vt:lpstr>Compound nucleus formation</vt:lpstr>
      <vt:lpstr>Resonance cross-section</vt:lpstr>
      <vt:lpstr>Doppler broadening </vt:lpstr>
      <vt:lpstr>Threshold cross-section</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 480/580 Introduction to nuclear engineering</dc:title>
  <dc:creator>Japan Ketan Patel</dc:creator>
  <cp:lastModifiedBy>Japan Ketan Patel</cp:lastModifiedBy>
  <cp:revision>168</cp:revision>
  <dcterms:created xsi:type="dcterms:W3CDTF">2018-01-26T00:30:01Z</dcterms:created>
  <dcterms:modified xsi:type="dcterms:W3CDTF">2018-01-28T23:37:41Z</dcterms:modified>
</cp:coreProperties>
</file>