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58" r:id="rId6"/>
    <p:sldId id="260" r:id="rId7"/>
    <p:sldId id="262"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1/29/2018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6B2F46-07F2-4C22-9EBE-D04EBC489B2A}"/>
              </a:ext>
            </a:extLst>
          </p:cNvPr>
          <p:cNvSpPr>
            <a:spLocks noGrp="1"/>
          </p:cNvSpPr>
          <p:nvPr>
            <p:ph type="ctrTitle"/>
          </p:nvPr>
        </p:nvSpPr>
        <p:spPr>
          <a:xfrm>
            <a:off x="3962399" y="1964267"/>
            <a:ext cx="7197726" cy="2421464"/>
          </a:xfrm>
        </p:spPr>
        <p:txBody>
          <a:bodyPr>
            <a:normAutofit/>
          </a:bodyPr>
          <a:lstStyle/>
          <a:p>
            <a:r>
              <a:rPr lang="en-US" sz="3200" dirty="0"/>
              <a:t>AME 480/580</a:t>
            </a:r>
            <a:br>
              <a:rPr lang="en-US" sz="2800" dirty="0"/>
            </a:br>
            <a:r>
              <a:rPr lang="en-US" sz="2800" dirty="0"/>
              <a:t>Introduction to nuclear engineering</a:t>
            </a:r>
          </a:p>
        </p:txBody>
      </p:sp>
      <p:sp>
        <p:nvSpPr>
          <p:cNvPr id="5" name="Subtitle 2">
            <a:extLst>
              <a:ext uri="{FF2B5EF4-FFF2-40B4-BE49-F238E27FC236}">
                <a16:creationId xmlns:a16="http://schemas.microsoft.com/office/drawing/2014/main" id="{07AD49DF-6A3A-4B90-80F7-660AC86642D8}"/>
              </a:ext>
            </a:extLst>
          </p:cNvPr>
          <p:cNvSpPr>
            <a:spLocks noGrp="1"/>
          </p:cNvSpPr>
          <p:nvPr>
            <p:ph type="subTitle" idx="1"/>
          </p:nvPr>
        </p:nvSpPr>
        <p:spPr>
          <a:xfrm>
            <a:off x="3962399" y="4385732"/>
            <a:ext cx="7197726" cy="1405467"/>
          </a:xfrm>
        </p:spPr>
        <p:txBody>
          <a:bodyPr/>
          <a:lstStyle/>
          <a:p>
            <a:r>
              <a:rPr lang="en-US"/>
              <a:t>Neutron scattering</a:t>
            </a:r>
            <a:endParaRPr lang="en-US" dirty="0"/>
          </a:p>
          <a:p>
            <a:r>
              <a:rPr lang="en-US" dirty="0"/>
              <a:t>1/29/18</a:t>
            </a:r>
          </a:p>
          <a:p>
            <a:endParaRPr lang="en-US" dirty="0"/>
          </a:p>
        </p:txBody>
      </p:sp>
    </p:spTree>
    <p:extLst>
      <p:ext uri="{BB962C8B-B14F-4D97-AF65-F5344CB8AC3E}">
        <p14:creationId xmlns:p14="http://schemas.microsoft.com/office/powerpoint/2010/main" val="70143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52868" y="0"/>
            <a:ext cx="8176225" cy="634831"/>
          </a:xfrm>
        </p:spPr>
        <p:txBody>
          <a:bodyPr>
            <a:normAutofit/>
          </a:bodyPr>
          <a:lstStyle/>
          <a:p>
            <a:pPr>
              <a:lnSpc>
                <a:spcPct val="90000"/>
              </a:lnSpc>
            </a:pPr>
            <a:r>
              <a:rPr lang="en-US" sz="2500" dirty="0"/>
              <a:t>Conservation laws continued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03247" y="1170265"/>
                <a:ext cx="10131425" cy="5687735"/>
              </a:xfrm>
            </p:spPr>
            <p:txBody>
              <a:bodyPr>
                <a:normAutofit fontScale="92500" lnSpcReduction="10000"/>
              </a:bodyPr>
              <a:lstStyle/>
              <a:p>
                <a:r>
                  <a:rPr lang="en-US" dirty="0"/>
                  <a:t>In center of mass frame of reference, all scattering angles are equally probably. Such scattering is called isotropic scattering (s-wave scattering). </a:t>
                </a:r>
              </a:p>
              <a:p>
                <a:r>
                  <a:rPr lang="en-US" dirty="0"/>
                  <a:t>Doing a more detailed analysis probability distributions for neutron energies (we will just look at the result). </a:t>
                </a:r>
              </a:p>
              <a:p>
                <a:r>
                  <a:rPr lang="en-US" dirty="0"/>
                  <a:t>Suppose neutron scatters elastically at energy </a:t>
                </a:r>
                <a14:m>
                  <m:oMath xmlns:m="http://schemas.openxmlformats.org/officeDocument/2006/math">
                    <m:r>
                      <a:rPr lang="en-US" b="0" i="1" smtClean="0">
                        <a:latin typeface="Cambria Math" panose="02040503050406030204" pitchFamily="18" charset="0"/>
                      </a:rPr>
                      <m:t>𝐸</m:t>
                    </m:r>
                  </m:oMath>
                </a14:m>
                <a:r>
                  <a:rPr lang="en-US" dirty="0"/>
                  <a:t>. Probability that post-scatter neutron energy will be between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𝑑𝐸</m:t>
                    </m:r>
                    <m:r>
                      <a:rPr lang="en-US" b="0" i="1" smtClean="0">
                        <a:latin typeface="Cambria Math" panose="02040503050406030204" pitchFamily="18" charset="0"/>
                      </a:rPr>
                      <m:t>′</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𝛼</m:t>
                              </m:r>
                            </m:e>
                          </m:d>
                          <m:r>
                            <a:rPr lang="en-US" i="1">
                              <a:latin typeface="Cambria Math" panose="02040503050406030204" pitchFamily="18" charset="0"/>
                            </a:rPr>
                            <m:t>𝐸</m:t>
                          </m:r>
                        </m:den>
                      </m:f>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 0 </m:t>
                      </m:r>
                      <m:r>
                        <a:rPr lang="en-US" i="1">
                          <a:latin typeface="Cambria Math" panose="02040503050406030204" pitchFamily="18" charset="0"/>
                        </a:rPr>
                        <m:t>𝑜𝑡h𝑒𝑟𝑤𝑖𝑠𝑒</m:t>
                      </m:r>
                    </m:oMath>
                  </m:oMathPara>
                </a14:m>
                <a:endParaRPr lang="en-US" b="0" i="1" dirty="0">
                  <a:latin typeface="Cambria Math" panose="02040503050406030204" pitchFamily="18" charset="0"/>
                </a:endParaRPr>
              </a:p>
              <a:p>
                <a:r>
                  <a:rPr lang="en-US" dirty="0"/>
                  <a:t>Often we need to combine probability distribution for scattered neutrons with scattering cross-section. Then,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oMath>
                  </m:oMathPara>
                </a14:m>
                <a:endParaRPr lang="en-US" b="0" dirty="0"/>
              </a:p>
              <a:p>
                <a:r>
                  <a:rPr lang="en-US" dirty="0"/>
                  <a:t>Corresponding macroscopic </a:t>
                </a:r>
                <a:r>
                  <a:rPr lang="en-US" dirty="0" err="1"/>
                  <a:t>xs</a:t>
                </a: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d>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𝐸</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d>
                  </m:oMath>
                </a14:m>
                <a:endParaRPr lang="en-US" b="0" dirty="0"/>
              </a:p>
              <a:p>
                <a:r>
                  <a:rPr lang="en-US" dirty="0"/>
                  <a:t>For mixtures then,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e>
                      </m:nary>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𝑠𝑖</m:t>
                          </m:r>
                        </m:sub>
                      </m:sSub>
                      <m:d>
                        <m:dPr>
                          <m:ctrlPr>
                            <a:rPr lang="en-US" i="1">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oMath>
                  </m:oMathPara>
                </a14:m>
                <a:endParaRPr lang="en-US" b="0" dirty="0"/>
              </a:p>
              <a:p>
                <a:r>
                  <a:rPr lang="en-US" b="0" dirty="0"/>
                  <a:t>Composite scatterin</a:t>
                </a:r>
                <a:r>
                  <a:rPr lang="en-US" dirty="0"/>
                  <a:t>g probability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𝑠𝑖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e>
                      </m:nary>
                    </m:oMath>
                  </m:oMathPara>
                </a14:m>
                <a:endParaRPr lang="en-US" b="0" dirty="0"/>
              </a:p>
              <a:p>
                <a:pPr marL="0" indent="0">
                  <a:buNone/>
                </a:pPr>
                <a:endParaRPr lang="en-US" b="0" dirty="0"/>
              </a:p>
              <a:p>
                <a:pPr marL="0" indent="0">
                  <a:buNone/>
                </a:pPr>
                <a:endParaRPr lang="en-US" b="0"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803247" y="1170265"/>
                <a:ext cx="10131425" cy="5687735"/>
              </a:xfrm>
              <a:blipFill>
                <a:blip r:embed="rId2"/>
                <a:stretch>
                  <a:fillRect l="-301" t="-7824" r="-181"/>
                </a:stretch>
              </a:blipFill>
            </p:spPr>
            <p:txBody>
              <a:bodyPr/>
              <a:lstStyle/>
              <a:p>
                <a:r>
                  <a:rPr lang="en-US">
                    <a:noFill/>
                  </a:rPr>
                  <a:t> </a:t>
                </a:r>
              </a:p>
            </p:txBody>
          </p:sp>
        </mc:Fallback>
      </mc:AlternateContent>
    </p:spTree>
    <p:extLst>
      <p:ext uri="{BB962C8B-B14F-4D97-AF65-F5344CB8AC3E}">
        <p14:creationId xmlns:p14="http://schemas.microsoft.com/office/powerpoint/2010/main" val="690658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Slowing down decrement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11636" y="1308683"/>
                <a:ext cx="10131425" cy="5687735"/>
              </a:xfrm>
            </p:spPr>
            <p:txBody>
              <a:bodyPr/>
              <a:lstStyle/>
              <a:p>
                <a:r>
                  <a:rPr lang="en-US" b="0" dirty="0"/>
                  <a:t>Slowing down decrement is the most widely employed measure of a nuclide’s ability to slow down. It is defined as mean value of log of energy loss ratio: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num>
                                    <m:den>
                                      <m:r>
                                        <a:rPr lang="en-US" b="0" i="1" smtClean="0">
                                          <a:latin typeface="Cambria Math" panose="02040503050406030204" pitchFamily="18" charset="0"/>
                                        </a:rPr>
                                        <m:t>𝐸</m:t>
                                      </m:r>
                                    </m:den>
                                  </m:f>
                                </m:e>
                              </m:d>
                            </m:e>
                          </m:func>
                        </m:e>
                      </m:acc>
                      <m:r>
                        <a:rPr lang="en-US" b="0" i="1" smtClean="0">
                          <a:latin typeface="Cambria Math" panose="02040503050406030204" pitchFamily="18" charset="0"/>
                        </a:rPr>
                        <m:t>=</m:t>
                      </m:r>
                      <m:nary>
                        <m:naryPr>
                          <m:limLoc m:val="undOvr"/>
                          <m:subHide m:val="on"/>
                          <m:supHide m:val="on"/>
                          <m:ctrlPr>
                            <a:rPr lang="en-US" b="0" i="1" smtClean="0">
                              <a:latin typeface="Cambria Math" panose="02040503050406030204" pitchFamily="18" charset="0"/>
                            </a:rPr>
                          </m:ctrlPr>
                        </m:naryPr>
                        <m:sub/>
                        <m:sup/>
                        <m:e>
                          <m:r>
                            <a:rPr lang="en-US" b="0" i="1" smtClean="0">
                              <a:latin typeface="Cambria Math" panose="02040503050406030204" pitchFamily="18" charset="0"/>
                            </a:rPr>
                            <m:t>𝑙𝑛</m:t>
                          </m:r>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num>
                                <m:den>
                                  <m:r>
                                    <a:rPr lang="en-US" i="1">
                                      <a:latin typeface="Cambria Math" panose="02040503050406030204" pitchFamily="18" charset="0"/>
                                    </a:rPr>
                                    <m:t>𝐸</m:t>
                                  </m:r>
                                </m:den>
                              </m:f>
                            </m:e>
                          </m:d>
                        </m:e>
                      </m:nary>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d>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oMath>
                  </m:oMathPara>
                </a14:m>
                <a:endParaRPr lang="en-US" b="0" dirty="0"/>
              </a:p>
              <a:p>
                <a:r>
                  <a:rPr lang="en-US" dirty="0"/>
                  <a:t>Using equation for probability from last slide, we have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r>
                            <a:rPr lang="en-US" b="0" i="1" smtClean="0">
                              <a:latin typeface="Cambria Math" panose="02040503050406030204" pitchFamily="18" charset="0"/>
                            </a:rPr>
                            <m:t>𝛼</m:t>
                          </m:r>
                          <m:r>
                            <a:rPr lang="en-US" b="0" i="1" smtClean="0">
                              <a:latin typeface="Cambria Math" panose="02040503050406030204" pitchFamily="18" charset="0"/>
                            </a:rPr>
                            <m:t>𝐸</m:t>
                          </m:r>
                        </m:sub>
                        <m:sup>
                          <m:r>
                            <a:rPr lang="en-US" b="0" i="1" smtClean="0">
                              <a:latin typeface="Cambria Math" panose="02040503050406030204" pitchFamily="18" charset="0"/>
                            </a:rPr>
                            <m:t>𝐸</m:t>
                          </m:r>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num>
                                    <m:den>
                                      <m:r>
                                        <a:rPr lang="en-US" b="0" i="1" smtClean="0">
                                          <a:latin typeface="Cambria Math" panose="02040503050406030204" pitchFamily="18" charset="0"/>
                                        </a:rPr>
                                        <m:t>𝐸</m:t>
                                      </m:r>
                                    </m:den>
                                  </m:f>
                                </m:e>
                              </m:d>
                            </m:e>
                          </m:func>
                          <m:f>
                            <m:fPr>
                              <m:ctrlPr>
                                <a:rPr lang="en-US" i="1">
                                  <a:latin typeface="Cambria Math" panose="02040503050406030204" pitchFamily="18" charset="0"/>
                                </a:rPr>
                              </m:ctrlPr>
                            </m:fPr>
                            <m:num>
                              <m:r>
                                <a:rPr lang="en-US" i="1">
                                  <a:latin typeface="Cambria Math" panose="02040503050406030204" pitchFamily="18" charset="0"/>
                                </a:rPr>
                                <m:t>1</m:t>
                              </m:r>
                            </m:num>
                            <m:den>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𝛼</m:t>
                                  </m:r>
                                </m:e>
                              </m:d>
                              <m:r>
                                <a:rPr lang="en-US" i="1">
                                  <a:latin typeface="Cambria Math" panose="02040503050406030204" pitchFamily="18" charset="0"/>
                                </a:rPr>
                                <m:t>𝐸</m:t>
                              </m:r>
                            </m:den>
                          </m:f>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nary>
                    </m:oMath>
                  </m:oMathPara>
                </a14:m>
                <a:endParaRPr lang="en-US" b="0" dirty="0"/>
              </a:p>
              <a:p>
                <a:r>
                  <a:rPr lang="en-US" b="0" dirty="0"/>
                  <a:t>Evalu</a:t>
                </a:r>
                <a:r>
                  <a:rPr lang="en-US" dirty="0"/>
                  <a:t>ating the integral returns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1−</m:t>
                          </m:r>
                          <m:r>
                            <a:rPr lang="en-US" b="0" i="1" smtClean="0">
                              <a:latin typeface="Cambria Math" panose="02040503050406030204" pitchFamily="18" charset="0"/>
                            </a:rPr>
                            <m:t>𝛼</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i="1">
                              <a:latin typeface="Cambria Math" panose="02040503050406030204" pitchFamily="18" charset="0"/>
                            </a:rPr>
                            <m:t>𝛼</m:t>
                          </m:r>
                        </m:e>
                      </m:func>
                    </m:oMath>
                  </m:oMathPara>
                </a14:m>
                <a:endParaRPr lang="en-US" b="0" dirty="0"/>
              </a:p>
              <a:p>
                <a:r>
                  <a:rPr lang="en-US" b="0" dirty="0"/>
                  <a:t>Note that slowing down decrement is energy independent so neutrons lose on an average the same logarithmic fraction of energy regardless of initial energy.</a:t>
                </a:r>
              </a:p>
              <a:p>
                <a14:m>
                  <m:oMath xmlns:m="http://schemas.openxmlformats.org/officeDocument/2006/math">
                    <m:r>
                      <a:rPr lang="en-US" b="0" i="1" smtClean="0">
                        <a:latin typeface="Cambria Math" panose="02040503050406030204" pitchFamily="18" charset="0"/>
                      </a:rPr>
                      <m:t>𝜉</m:t>
                    </m:r>
                  </m:oMath>
                </a14:m>
                <a:r>
                  <a:rPr lang="en-US" b="0" dirty="0"/>
                  <a:t> can be approximated using </a:t>
                </a:r>
                <a14:m>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den>
                    </m:f>
                  </m:oMath>
                </a14:m>
                <a:r>
                  <a:rPr lang="en-US" b="0" dirty="0"/>
                  <a:t> with an error of roughly less than 3% </a:t>
                </a:r>
              </a:p>
              <a:p>
                <a:pPr marL="0" indent="0">
                  <a:buNone/>
                </a:pPr>
                <a:endParaRPr lang="en-US" dirty="0"/>
              </a:p>
            </p:txBody>
          </p:sp>
        </mc:Choice>
        <mc:Fallback xmlns="">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811636" y="1308683"/>
                <a:ext cx="10131425" cy="5687735"/>
              </a:xfrm>
              <a:blipFill>
                <a:blip r:embed="rId2"/>
                <a:stretch>
                  <a:fillRect l="-361" r="-60"/>
                </a:stretch>
              </a:blipFill>
            </p:spPr>
            <p:txBody>
              <a:bodyPr/>
              <a:lstStyle/>
              <a:p>
                <a:r>
                  <a:rPr lang="en-US">
                    <a:noFill/>
                  </a:rPr>
                  <a:t> </a:t>
                </a:r>
              </a:p>
            </p:txBody>
          </p:sp>
        </mc:Fallback>
      </mc:AlternateContent>
    </p:spTree>
    <p:extLst>
      <p:ext uri="{BB962C8B-B14F-4D97-AF65-F5344CB8AC3E}">
        <p14:creationId xmlns:p14="http://schemas.microsoft.com/office/powerpoint/2010/main" val="3509035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Slowing down decrement continued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20025" y="802433"/>
                <a:ext cx="10131425" cy="5687735"/>
              </a:xfrm>
            </p:spPr>
            <p:txBody>
              <a:bodyPr>
                <a:normAutofit/>
              </a:bodyPr>
              <a:lstStyle/>
              <a:p>
                <a:r>
                  <a:rPr lang="en-US" dirty="0"/>
                  <a:t>We can calculate how many collisions are required for a neutron to slow down from fission to thermal equilibrium using the definition of </a:t>
                </a:r>
                <a14:m>
                  <m:oMath xmlns:m="http://schemas.openxmlformats.org/officeDocument/2006/math">
                    <m:r>
                      <a:rPr lang="en-US" b="0" i="1" smtClean="0">
                        <a:latin typeface="Cambria Math" panose="02040503050406030204" pitchFamily="18" charset="0"/>
                      </a:rPr>
                      <m:t>𝜉</m:t>
                    </m:r>
                  </m:oMath>
                </a14:m>
                <a:r>
                  <a:rPr lang="en-US" dirty="0"/>
                  <a:t>.</a:t>
                </a:r>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oMath>
                </a14:m>
                <a:r>
                  <a:rPr lang="en-US" dirty="0"/>
                  <a:t> be neutron energies after successive collisions. Log of successive energies will then be  Then,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 …</m:t>
                    </m:r>
                    <m:r>
                      <m:rPr>
                        <m:sty m:val="p"/>
                      </m:rPr>
                      <a:rPr lang="en-US" b="0" i="0" smtClean="0">
                        <a:latin typeface="Cambria Math" panose="02040503050406030204" pitchFamily="18" charset="0"/>
                      </a:rPr>
                      <m:t>ln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 The log of total energy loss is sum of log of energy losses from successive collisions. Using that and definition of log of fraction, we have</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den>
                              </m:f>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1</m:t>
                                      </m:r>
                                    </m:sub>
                                  </m:sSub>
                                </m:den>
                              </m:f>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2</m:t>
                                      </m:r>
                                    </m:sub>
                                  </m:sSub>
                                </m:den>
                              </m:f>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𝑛</m:t>
                                      </m:r>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den>
                              </m:f>
                            </m:e>
                          </m:d>
                        </m:e>
                      </m:func>
                    </m:oMath>
                  </m:oMathPara>
                </a14:m>
                <a:endParaRPr lang="en-US" dirty="0"/>
              </a:p>
              <a:p>
                <a:r>
                  <a:rPr lang="en-US" dirty="0"/>
                  <a:t>Now assuming each term is replaced by average logarithmic energy loss, we have</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den>
                              </m:f>
                            </m:e>
                          </m:d>
                        </m:e>
                      </m:func>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𝜉</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den>
                              </m:f>
                            </m:e>
                          </m:d>
                        </m:e>
                      </m:func>
                    </m:oMath>
                  </m:oMathPara>
                </a14:m>
                <a:endParaRPr lang="en-US" dirty="0"/>
              </a:p>
              <a:p>
                <a:pPr marL="0" indent="0">
                  <a:buNone/>
                </a:pPr>
                <a:br>
                  <a:rPr lang="en-US" dirty="0"/>
                </a:br>
                <a:r>
                  <a:rPr lang="en-US" b="1" dirty="0"/>
                  <a:t>Example: </a:t>
                </a:r>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r>
                      <a:rPr lang="en-US" b="0" i="1" smtClean="0">
                        <a:latin typeface="Cambria Math" panose="02040503050406030204" pitchFamily="18" charset="0"/>
                      </a:rPr>
                      <m:t>=2</m:t>
                    </m:r>
                    <m:r>
                      <a:rPr lang="en-US" b="0" i="1" smtClean="0">
                        <a:latin typeface="Cambria Math" panose="02040503050406030204" pitchFamily="18" charset="0"/>
                      </a:rPr>
                      <m:t>𝑀𝑒𝑉</m:t>
                    </m:r>
                  </m:oMath>
                </a14:m>
                <a:r>
                  <a:rPr lang="en-US" b="1"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r>
                      <a:rPr lang="en-US" b="0" i="1" smtClean="0">
                        <a:latin typeface="Cambria Math" panose="02040503050406030204" pitchFamily="18" charset="0"/>
                      </a:rPr>
                      <m:t>=0.025 </m:t>
                    </m:r>
                    <m:r>
                      <a:rPr lang="en-US" b="0" i="1" smtClean="0">
                        <a:latin typeface="Cambria Math" panose="02040503050406030204" pitchFamily="18" charset="0"/>
                      </a:rPr>
                      <m:t>𝑒𝑉</m:t>
                    </m:r>
                  </m:oMath>
                </a14:m>
                <a:r>
                  <a:rPr lang="en-US" b="1" dirty="0"/>
                  <a:t> </a:t>
                </a:r>
                <a:r>
                  <a:rPr lang="en-US" dirty="0"/>
                  <a:t>(going from average fission neutron energy to thermal energy). How many collisions will it take with H nuclei to slow down?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𝜉</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𝑛</m:t>
                                      </m:r>
                                    </m:sub>
                                  </m:sSub>
                                </m:den>
                              </m:f>
                            </m:e>
                          </m:d>
                        </m:e>
                      </m:func>
                      <m:r>
                        <a:rPr lang="en-US" b="0" i="1" smtClean="0">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𝜉</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num>
                                <m:den>
                                  <m:r>
                                    <a:rPr lang="en-US" b="0" i="1" smtClean="0">
                                      <a:latin typeface="Cambria Math" panose="02040503050406030204" pitchFamily="18" charset="0"/>
                                    </a:rPr>
                                    <m:t>0.025</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18.2</m:t>
                              </m:r>
                            </m:num>
                            <m:den>
                              <m:r>
                                <a:rPr lang="en-US" b="0" i="1" smtClean="0">
                                  <a:latin typeface="Cambria Math" panose="02040503050406030204" pitchFamily="18" charset="0"/>
                                </a:rPr>
                                <m:t>𝜉</m:t>
                              </m:r>
                            </m:den>
                          </m:f>
                        </m:e>
                      </m:func>
                      <m:r>
                        <a:rPr lang="en-US" b="0" i="1" smtClean="0">
                          <a:latin typeface="Cambria Math" panose="02040503050406030204" pitchFamily="18" charset="0"/>
                        </a:rPr>
                        <m:t>~18</m:t>
                      </m:r>
                      <m:r>
                        <a:rPr lang="en-US" b="1" i="0" smtClean="0">
                          <a:latin typeface="Cambria Math" panose="02040503050406030204" pitchFamily="18" charset="0"/>
                        </a:rPr>
                        <m:t> (</m:t>
                      </m:r>
                      <m:r>
                        <m:rPr>
                          <m:sty m:val="p"/>
                        </m:rPr>
                        <a:rPr lang="en-US" b="0" i="0" smtClean="0">
                          <a:latin typeface="Cambria Math" panose="02040503050406030204" pitchFamily="18" charset="0"/>
                        </a:rPr>
                        <m:t>as</m:t>
                      </m:r>
                      <m:r>
                        <a:rPr lang="en-US" b="0" i="0" smtClean="0">
                          <a:latin typeface="Cambria Math" panose="02040503050406030204" pitchFamily="18" charset="0"/>
                        </a:rPr>
                        <m:t> </m:t>
                      </m:r>
                      <m:r>
                        <a:rPr lang="en-US" b="0" i="1" smtClean="0">
                          <a:latin typeface="Cambria Math" panose="02040503050406030204" pitchFamily="18" charset="0"/>
                        </a:rPr>
                        <m:t>𝜉</m:t>
                      </m:r>
                      <m:r>
                        <a:rPr lang="en-US" b="0" i="1" smtClean="0">
                          <a:latin typeface="Cambria Math" panose="02040503050406030204" pitchFamily="18" charset="0"/>
                        </a:rPr>
                        <m:t>=1 </m:t>
                      </m:r>
                      <m:r>
                        <a:rPr lang="en-US" b="0" i="1" smtClean="0">
                          <a:latin typeface="Cambria Math" panose="02040503050406030204" pitchFamily="18" charset="0"/>
                        </a:rPr>
                        <m:t>𝑤h𝑒𝑛</m:t>
                      </m:r>
                      <m:r>
                        <a:rPr lang="en-US" b="0" i="1" smtClean="0">
                          <a:latin typeface="Cambria Math" panose="02040503050406030204" pitchFamily="18" charset="0"/>
                        </a:rPr>
                        <m:t> </m:t>
                      </m:r>
                      <m:r>
                        <a:rPr lang="en-US" b="0" i="1" smtClean="0">
                          <a:latin typeface="Cambria Math" panose="02040503050406030204" pitchFamily="18" charset="0"/>
                        </a:rPr>
                        <m:t>𝛼</m:t>
                      </m:r>
                      <m:r>
                        <a:rPr lang="en-US" b="0" i="1" smtClean="0">
                          <a:latin typeface="Cambria Math" panose="02040503050406030204" pitchFamily="18" charset="0"/>
                        </a:rPr>
                        <m:t>=0)</m:t>
                      </m:r>
                    </m:oMath>
                  </m:oMathPara>
                </a14:m>
                <a:endParaRPr lang="en-US" b="1" dirty="0"/>
              </a:p>
              <a:p>
                <a:pPr marL="0" indent="0">
                  <a:buNone/>
                </a:pPr>
                <a:endParaRPr lang="en-US" b="1" dirty="0"/>
              </a:p>
            </p:txBody>
          </p:sp>
        </mc:Choice>
        <mc:Fallback xmlns="">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820025" y="802433"/>
                <a:ext cx="10131425" cy="5687735"/>
              </a:xfrm>
              <a:blipFill>
                <a:blip r:embed="rId2"/>
                <a:stretch>
                  <a:fillRect l="-542"/>
                </a:stretch>
              </a:blipFill>
            </p:spPr>
            <p:txBody>
              <a:bodyPr/>
              <a:lstStyle/>
              <a:p>
                <a:r>
                  <a:rPr lang="en-US">
                    <a:noFill/>
                  </a:rPr>
                  <a:t> </a:t>
                </a:r>
              </a:p>
            </p:txBody>
          </p:sp>
        </mc:Fallback>
      </mc:AlternateContent>
    </p:spTree>
    <p:extLst>
      <p:ext uri="{BB962C8B-B14F-4D97-AF65-F5344CB8AC3E}">
        <p14:creationId xmlns:p14="http://schemas.microsoft.com/office/powerpoint/2010/main" val="7632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Slowing down decrement continued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20025" y="802433"/>
                <a:ext cx="10664503" cy="5687735"/>
              </a:xfrm>
            </p:spPr>
            <p:txBody>
              <a:bodyPr>
                <a:normAutofit fontScale="85000" lnSpcReduction="10000"/>
              </a:bodyPr>
              <a:lstStyle/>
              <a:p>
                <a:pPr marL="0" indent="0">
                  <a:buNone/>
                </a:pPr>
                <a:r>
                  <a:rPr lang="en-US" dirty="0"/>
                  <a:t>When there are mixtures present, average slowing down decrement can be calculated by using</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𝜉</m:t>
                      </m:r>
                      <m:r>
                        <a:rPr lang="en-US" i="1">
                          <a:latin typeface="Cambria Math" panose="02040503050406030204" pitchFamily="18" charset="0"/>
                        </a:rPr>
                        <m:t>=</m:t>
                      </m:r>
                      <m:acc>
                        <m:accPr>
                          <m:chr m:val="̅"/>
                          <m:ctrlPr>
                            <a:rPr lang="en-US" i="1">
                              <a:latin typeface="Cambria Math" panose="02040503050406030204" pitchFamily="18" charset="0"/>
                            </a:rPr>
                          </m:ctrlPr>
                        </m:accPr>
                        <m:e>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num>
                                    <m:den>
                                      <m:r>
                                        <a:rPr lang="en-US" i="1">
                                          <a:latin typeface="Cambria Math" panose="02040503050406030204" pitchFamily="18" charset="0"/>
                                        </a:rPr>
                                        <m:t>𝐸</m:t>
                                      </m:r>
                                    </m:den>
                                  </m:f>
                                </m:e>
                              </m:d>
                            </m:e>
                          </m:func>
                        </m:e>
                      </m:acc>
                      <m:r>
                        <a:rPr lang="en-US" i="1">
                          <a:latin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𝑙𝑛</m:t>
                          </m:r>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num>
                                <m:den>
                                  <m:r>
                                    <a:rPr lang="en-US" i="1">
                                      <a:latin typeface="Cambria Math" panose="02040503050406030204" pitchFamily="18" charset="0"/>
                                    </a:rPr>
                                    <m:t>𝐸</m:t>
                                  </m:r>
                                </m:den>
                              </m:f>
                            </m:e>
                          </m:d>
                        </m:e>
                      </m:nary>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d>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r>
                  <a:rPr lang="en-US" dirty="0">
                    <a:latin typeface="Cambria Math" panose="02040503050406030204" pitchFamily="18" charset="0"/>
                  </a:rPr>
                  <a:t>with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𝑠</m:t>
                              </m:r>
                            </m:sub>
                          </m:sSub>
                          <m:d>
                            <m:dPr>
                              <m:ctrlPr>
                                <a:rPr lang="en-US" i="1">
                                  <a:latin typeface="Cambria Math" panose="02040503050406030204" pitchFamily="18" charset="0"/>
                                </a:rPr>
                              </m:ctrlPr>
                            </m:dPr>
                            <m:e>
                              <m:r>
                                <a:rPr lang="en-US" i="1">
                                  <a:latin typeface="Cambria Math" panose="02040503050406030204" pitchFamily="18" charset="0"/>
                                </a:rPr>
                                <m:t>𝐸</m:t>
                              </m:r>
                            </m:e>
                          </m:d>
                        </m:den>
                      </m:f>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𝑖</m:t>
                          </m:r>
                        </m:sub>
                        <m:sup/>
                        <m:e>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𝑠𝑖</m:t>
                              </m:r>
                            </m:sub>
                          </m:sSub>
                          <m:d>
                            <m:dPr>
                              <m:ctrlPr>
                                <a:rPr lang="en-US" i="1">
                                  <a:latin typeface="Cambria Math" panose="02040503050406030204" pitchFamily="18" charset="0"/>
                                </a:rPr>
                              </m:ctrlPr>
                            </m:dPr>
                            <m:e>
                              <m:r>
                                <a:rPr lang="en-US" i="1">
                                  <a:latin typeface="Cambria Math" panose="02040503050406030204" pitchFamily="18" charset="0"/>
                                </a:rPr>
                                <m:t>𝐸</m:t>
                              </m:r>
                            </m:e>
                          </m:d>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d>
                        </m:e>
                      </m:nary>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d>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b="0" i="1" smtClean="0">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𝑖</m:t>
                                  </m:r>
                                </m:sub>
                              </m:sSub>
                            </m:e>
                          </m:d>
                          <m:r>
                            <a:rPr lang="en-US" i="1">
                              <a:latin typeface="Cambria Math" panose="02040503050406030204" pitchFamily="18" charset="0"/>
                            </a:rPr>
                            <m:t>𝐸</m:t>
                          </m:r>
                        </m:den>
                      </m:f>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oMath>
                  </m:oMathPara>
                </a14:m>
                <a:endParaRPr lang="en-US" dirty="0"/>
              </a:p>
              <a:p>
                <a:pPr marL="0" indent="0">
                  <a:buNone/>
                </a:pPr>
                <a:endParaRPr lang="en-US" b="1" dirty="0"/>
              </a:p>
              <a:p>
                <a:pPr marL="0" indent="0">
                  <a:buNone/>
                </a:pPr>
                <a:r>
                  <a:rPr lang="en-US" dirty="0"/>
                  <a:t>to get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𝑠</m:t>
                              </m:r>
                            </m:sub>
                          </m:sSub>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𝜉</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𝑠𝑖</m:t>
                              </m:r>
                            </m:sub>
                          </m:sSub>
                        </m:e>
                      </m:nary>
                    </m:oMath>
                  </m:oMathPara>
                </a14:m>
                <a:endParaRPr lang="en-US" dirty="0"/>
              </a:p>
              <a:p>
                <a:pPr marL="0" indent="0">
                  <a:buNone/>
                </a:pPr>
                <a:r>
                  <a:rPr lang="en-US" b="1" dirty="0"/>
                  <a:t>Example:</a:t>
                </a:r>
                <a:r>
                  <a:rPr lang="en-US" dirty="0"/>
                  <a:t> Evaluate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𝜉</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sub>
                    </m:sSub>
                  </m:oMath>
                </a14:m>
                <a:endParaRPr lang="en-US" b="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𝜉</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𝑠</m:t>
                              </m:r>
                            </m:sub>
                          </m:sSub>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𝜉</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i="1">
                                  <a:latin typeface="Cambria Math" panose="02040503050406030204" pitchFamily="18" charset="0"/>
                                </a:rPr>
                                <m:t>𝑠𝑖</m:t>
                              </m:r>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b="0" i="1" smtClean="0">
                                  <a:latin typeface="Cambria Math" panose="02040503050406030204" pitchFamily="18" charset="0"/>
                                </a:rPr>
                                <m:t>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sub>
                          </m:sSub>
                        </m:den>
                      </m:f>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𝜉</m:t>
                              </m:r>
                            </m:e>
                            <m:sub>
                              <m:r>
                                <a:rPr lang="en-US" b="0" i="1" smtClean="0">
                                  <a:latin typeface="Cambria Math" panose="02040503050406030204" pitchFamily="18" charset="0"/>
                                </a:rPr>
                                <m:t>𝐻</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𝑠𝐻</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𝜉</m:t>
                              </m:r>
                            </m:e>
                            <m:sub>
                              <m:r>
                                <a:rPr lang="en-US" b="0" i="1" smtClean="0">
                                  <a:latin typeface="Cambria Math" panose="02040503050406030204" pitchFamily="18" charset="0"/>
                                </a:rPr>
                                <m:t>𝑂</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𝑠𝑂</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2</m:t>
                                  </m:r>
                                </m:sub>
                              </m:sSub>
                              <m:r>
                                <a:rPr lang="en-US" i="1">
                                  <a:latin typeface="Cambria Math" panose="02040503050406030204" pitchFamily="18" charset="0"/>
                                </a:rPr>
                                <m:t>𝑂</m:t>
                              </m:r>
                            </m:sub>
                          </m:sSub>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𝑠𝐻</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𝑠𝑂</m:t>
                              </m:r>
                            </m:sub>
                          </m:sSub>
                          <m:r>
                            <a:rPr lang="en-US" b="0" i="1" smtClean="0">
                              <a:latin typeface="Cambria Math" panose="02040503050406030204" pitchFamily="18" charset="0"/>
                            </a:rPr>
                            <m:t>)</m:t>
                          </m:r>
                        </m:den>
                      </m:f>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𝜉</m:t>
                          </m:r>
                        </m:e>
                        <m:sub>
                          <m:r>
                            <a:rPr lang="en-US" b="0" i="1" smtClean="0">
                              <a:latin typeface="Cambria Math" panose="02040503050406030204" pitchFamily="18" charset="0"/>
                            </a:rPr>
                            <m:t>𝐻</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𝑠𝐻</m:t>
                          </m:r>
                        </m:sub>
                      </m:sSub>
                      <m:r>
                        <a:rPr lang="en-US" b="0" i="1" smtClean="0">
                          <a:latin typeface="Cambria Math" panose="02040503050406030204" pitchFamily="18" charset="0"/>
                        </a:rPr>
                        <m:t>+</m:t>
                      </m:r>
                      <m:r>
                        <a:rPr lang="en-US" b="0" i="1" smtClean="0">
                          <a:latin typeface="Cambria Math" panose="02040503050406030204" pitchFamily="18" charset="0"/>
                        </a:rPr>
                        <m:t>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2</m:t>
                              </m:r>
                            </m:sub>
                          </m:sSub>
                          <m:r>
                            <a:rPr lang="en-US" b="0" i="1" smtClean="0">
                              <a:latin typeface="Cambria Math" panose="02040503050406030204" pitchFamily="18" charset="0"/>
                            </a:rPr>
                            <m:t>𝑂</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𝑠𝑂</m:t>
                          </m:r>
                        </m:sub>
                      </m:sSub>
                      <m:r>
                        <a:rPr lang="en-US" b="0" i="1" smtClean="0">
                          <a:latin typeface="Cambria Math" panose="02040503050406030204" pitchFamily="18" charset="0"/>
                        </a:rPr>
                        <m:t> </m:t>
                      </m:r>
                    </m:oMath>
                  </m:oMathPara>
                </a14:m>
                <a:endParaRPr lang="en-US" b="0" dirty="0"/>
              </a:p>
              <a:p>
                <a:pPr marL="0" indent="0">
                  <a:buNone/>
                </a:pPr>
                <a:endParaRPr lang="en-US" dirty="0"/>
              </a:p>
              <a:p>
                <a:pPr marL="0" indent="0">
                  <a:buNone/>
                </a:pPr>
                <a:r>
                  <a:rPr lang="en-US" dirty="0"/>
                  <a:t>Simplification returns </a:t>
                </a:r>
              </a:p>
              <a:p>
                <a:pPr marL="0" indent="0" algn="ctr">
                  <a:buNone/>
                </a:pPr>
                <a14:m>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𝜉</m:t>
                            </m:r>
                          </m:e>
                          <m:sub>
                            <m:r>
                              <a:rPr lang="en-US" b="0" i="1" smtClean="0">
                                <a:latin typeface="Cambria Math" panose="02040503050406030204" pitchFamily="18" charset="0"/>
                              </a:rPr>
                              <m:t>𝐻</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𝑠𝐻</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𝜉</m:t>
                            </m:r>
                          </m:e>
                          <m:sub>
                            <m:r>
                              <a:rPr lang="en-US" b="0" i="1" smtClean="0">
                                <a:latin typeface="Cambria Math" panose="02040503050406030204" pitchFamily="18" charset="0"/>
                              </a:rPr>
                              <m:t>𝑂</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𝑠𝑂</m:t>
                            </m:r>
                          </m:sub>
                        </m:sSub>
                      </m:num>
                      <m:den>
                        <m:r>
                          <a:rPr lang="en-US" i="1">
                            <a:latin typeface="Cambria Math" panose="02040503050406030204" pitchFamily="18" charset="0"/>
                          </a:rPr>
                          <m:t>2</m:t>
                        </m:r>
                        <m:sSub>
                          <m:sSubPr>
                            <m:ctrlPr>
                              <a:rPr lang="en-US" i="1" smtClean="0">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𝑠𝐻</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𝑠𝑂</m:t>
                            </m:r>
                          </m:sub>
                        </m:sSub>
                      </m:den>
                    </m:f>
                  </m:oMath>
                </a14:m>
                <a:r>
                  <a:rPr lang="en-US" dirty="0"/>
                  <a:t> </a:t>
                </a:r>
              </a:p>
            </p:txBody>
          </p:sp>
        </mc:Choice>
        <mc:Fallback xmlns="">
          <p:sp>
            <p:nvSpPr>
              <p:cNvPr id="4" name="Content Placeholder 3">
                <a:extLst>
                  <a:ext uri="{FF2B5EF4-FFF2-40B4-BE49-F238E27FC236}">
                    <a16:creationId xmlns:a16="http://schemas.microsoft.com/office/drawing/2014/main" id="{D0A9DF8F-BE4D-43DF-9C0E-1FC4F5CD0775}"/>
                  </a:ext>
                </a:extLst>
              </p:cNvPr>
              <p:cNvSpPr>
                <a:spLocks noGrp="1" noRot="1" noChangeAspect="1" noMove="1" noResize="1" noEditPoints="1" noAdjustHandles="1" noChangeArrowheads="1" noChangeShapeType="1" noTextEdit="1"/>
              </p:cNvSpPr>
              <p:nvPr>
                <p:ph idx="1"/>
              </p:nvPr>
            </p:nvSpPr>
            <p:spPr>
              <a:xfrm>
                <a:off x="820025" y="802433"/>
                <a:ext cx="10664503" cy="5687735"/>
              </a:xfrm>
              <a:blipFill>
                <a:blip r:embed="rId2"/>
                <a:stretch>
                  <a:fillRect l="-229"/>
                </a:stretch>
              </a:blipFill>
            </p:spPr>
            <p:txBody>
              <a:bodyPr/>
              <a:lstStyle/>
              <a:p>
                <a:r>
                  <a:rPr lang="en-US">
                    <a:noFill/>
                  </a:rPr>
                  <a:t> </a:t>
                </a:r>
              </a:p>
            </p:txBody>
          </p:sp>
        </mc:Fallback>
      </mc:AlternateContent>
    </p:spTree>
    <p:extLst>
      <p:ext uri="{BB962C8B-B14F-4D97-AF65-F5344CB8AC3E}">
        <p14:creationId xmlns:p14="http://schemas.microsoft.com/office/powerpoint/2010/main" val="68068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Inelastic scattering</a:t>
            </a:r>
          </a:p>
        </p:txBody>
      </p:sp>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20025" y="802433"/>
            <a:ext cx="10664503" cy="5687735"/>
          </a:xfrm>
        </p:spPr>
        <p:txBody>
          <a:bodyPr>
            <a:normAutofit/>
          </a:bodyPr>
          <a:lstStyle/>
          <a:p>
            <a:r>
              <a:rPr lang="en-US" dirty="0"/>
              <a:t>Only neutrons with energies above a threshold energy that is characteristic of target nuclide can cause inelastic scatter. </a:t>
            </a:r>
          </a:p>
          <a:p>
            <a:r>
              <a:rPr lang="en-US" dirty="0"/>
              <a:t>Inelastic scattering usually occurs with heavy nuclei because threshold is lower for heavy nuclides compared to light nuclides. </a:t>
            </a:r>
          </a:p>
          <a:p>
            <a:r>
              <a:rPr lang="en-US" dirty="0"/>
              <a:t>To scatter </a:t>
            </a:r>
            <a:r>
              <a:rPr lang="en-US" dirty="0" err="1"/>
              <a:t>inelastically</a:t>
            </a:r>
            <a:r>
              <a:rPr lang="en-US" dirty="0"/>
              <a:t>, neutron must elevate target nucleus to one of its energy levels from which it decays by emitting photons. </a:t>
            </a:r>
          </a:p>
          <a:p>
            <a:r>
              <a:rPr lang="en-US" dirty="0"/>
              <a:t>Threshold energy is determined by lowest excited state of target nucleus.</a:t>
            </a:r>
          </a:p>
          <a:p>
            <a:r>
              <a:rPr lang="en-US" dirty="0"/>
              <a:t>Neutron’s energy loss is determined by energy level of the state it excites target to. </a:t>
            </a:r>
          </a:p>
          <a:p>
            <a:r>
              <a:rPr lang="en-US" dirty="0"/>
              <a:t>This is pretty  much all we will say about inelastic scattering for now. </a:t>
            </a:r>
          </a:p>
          <a:p>
            <a:pPr marL="0" indent="0" algn="ctr">
              <a:buNone/>
            </a:pPr>
            <a:endParaRPr lang="en-US" dirty="0"/>
          </a:p>
        </p:txBody>
      </p:sp>
    </p:spTree>
    <p:extLst>
      <p:ext uri="{BB962C8B-B14F-4D97-AF65-F5344CB8AC3E}">
        <p14:creationId xmlns:p14="http://schemas.microsoft.com/office/powerpoint/2010/main" val="222961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Ch 2 review</a:t>
            </a:r>
          </a:p>
        </p:txBody>
      </p:sp>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20025" y="802433"/>
            <a:ext cx="10664503" cy="5687735"/>
          </a:xfrm>
        </p:spPr>
        <p:txBody>
          <a:bodyPr>
            <a:normAutofit/>
          </a:bodyPr>
          <a:lstStyle/>
          <a:p>
            <a:r>
              <a:rPr lang="en-US" dirty="0"/>
              <a:t>Microscopic and macroscopic </a:t>
            </a:r>
            <a:r>
              <a:rPr lang="en-US" dirty="0" err="1"/>
              <a:t>xs</a:t>
            </a:r>
            <a:endParaRPr lang="en-US" dirty="0"/>
          </a:p>
          <a:p>
            <a:r>
              <a:rPr lang="en-US" dirty="0"/>
              <a:t>Neutron attenuation</a:t>
            </a:r>
          </a:p>
          <a:p>
            <a:r>
              <a:rPr lang="en-US" dirty="0"/>
              <a:t>Mean free path</a:t>
            </a:r>
          </a:p>
          <a:p>
            <a:r>
              <a:rPr lang="en-US" dirty="0" err="1"/>
              <a:t>Uncollided</a:t>
            </a:r>
            <a:r>
              <a:rPr lang="en-US" dirty="0"/>
              <a:t> flux </a:t>
            </a:r>
          </a:p>
          <a:p>
            <a:r>
              <a:rPr lang="en-US" dirty="0"/>
              <a:t>Nuclide densities</a:t>
            </a:r>
          </a:p>
          <a:p>
            <a:r>
              <a:rPr lang="en-US" dirty="0"/>
              <a:t>Reaction types – scatter, absorption</a:t>
            </a:r>
          </a:p>
          <a:p>
            <a:r>
              <a:rPr lang="en-US" dirty="0"/>
              <a:t>Neutron energy range</a:t>
            </a:r>
          </a:p>
          <a:p>
            <a:r>
              <a:rPr lang="en-US" dirty="0"/>
              <a:t>XS energy dependence</a:t>
            </a:r>
          </a:p>
          <a:p>
            <a:r>
              <a:rPr lang="en-US" dirty="0"/>
              <a:t>Neutron scattering</a:t>
            </a:r>
          </a:p>
          <a:p>
            <a:pPr marL="0" indent="0" algn="ctr">
              <a:buNone/>
            </a:pPr>
            <a:endParaRPr lang="en-US" dirty="0"/>
          </a:p>
        </p:txBody>
      </p:sp>
    </p:spTree>
    <p:extLst>
      <p:ext uri="{BB962C8B-B14F-4D97-AF65-F5344CB8AC3E}">
        <p14:creationId xmlns:p14="http://schemas.microsoft.com/office/powerpoint/2010/main" val="2657355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Ch 1 review</a:t>
            </a:r>
          </a:p>
        </p:txBody>
      </p:sp>
      <p:sp>
        <p:nvSpPr>
          <p:cNvPr id="4" name="Content Placeholder 3">
            <a:extLst>
              <a:ext uri="{FF2B5EF4-FFF2-40B4-BE49-F238E27FC236}">
                <a16:creationId xmlns:a16="http://schemas.microsoft.com/office/drawing/2014/main" id="{D0A9DF8F-BE4D-43DF-9C0E-1FC4F5CD0775}"/>
              </a:ext>
            </a:extLst>
          </p:cNvPr>
          <p:cNvSpPr>
            <a:spLocks noGrp="1"/>
          </p:cNvSpPr>
          <p:nvPr>
            <p:ph idx="1"/>
          </p:nvPr>
        </p:nvSpPr>
        <p:spPr>
          <a:xfrm>
            <a:off x="820025" y="802433"/>
            <a:ext cx="10664503" cy="5687735"/>
          </a:xfrm>
        </p:spPr>
        <p:txBody>
          <a:bodyPr>
            <a:normAutofit/>
          </a:bodyPr>
          <a:lstStyle/>
          <a:p>
            <a:pPr>
              <a:lnSpc>
                <a:spcPct val="90000"/>
              </a:lnSpc>
            </a:pPr>
            <a:r>
              <a:rPr lang="en-US" dirty="0">
                <a:sym typeface="Wingdings" panose="05000000000000000000" pitchFamily="2" charset="2"/>
              </a:rPr>
              <a:t>fundamental particles – leptons (weak force…exchange gluons – electrons, neutrinos) and hadrons (force is strong with hadrons…exchange quarks – protons and neutrons)</a:t>
            </a:r>
          </a:p>
          <a:p>
            <a:pPr>
              <a:lnSpc>
                <a:spcPct val="90000"/>
              </a:lnSpc>
            </a:pPr>
            <a:r>
              <a:rPr lang="en-US" dirty="0">
                <a:sym typeface="Wingdings" panose="05000000000000000000" pitchFamily="2" charset="2"/>
              </a:rPr>
              <a:t>We briefly saw what people think an atom looks like</a:t>
            </a:r>
          </a:p>
          <a:p>
            <a:pPr>
              <a:lnSpc>
                <a:spcPct val="90000"/>
              </a:lnSpc>
            </a:pPr>
            <a:r>
              <a:rPr lang="en-US" dirty="0">
                <a:sym typeface="Wingdings" panose="05000000000000000000" pitchFamily="2" charset="2"/>
              </a:rPr>
              <a:t>We introduced basic definitions</a:t>
            </a:r>
          </a:p>
          <a:p>
            <a:pPr>
              <a:lnSpc>
                <a:spcPct val="90000"/>
              </a:lnSpc>
            </a:pPr>
            <a:r>
              <a:rPr lang="en-US" dirty="0">
                <a:sym typeface="Wingdings" panose="05000000000000000000" pitchFamily="2" charset="2"/>
              </a:rPr>
              <a:t>Mass-energy equivalence</a:t>
            </a:r>
          </a:p>
          <a:p>
            <a:pPr>
              <a:lnSpc>
                <a:spcPct val="90000"/>
              </a:lnSpc>
            </a:pPr>
            <a:r>
              <a:rPr lang="en-US" dirty="0">
                <a:sym typeface="Wingdings" panose="05000000000000000000" pitchFamily="2" charset="2"/>
              </a:rPr>
              <a:t>Binding energy</a:t>
            </a:r>
          </a:p>
          <a:p>
            <a:pPr>
              <a:lnSpc>
                <a:spcPct val="90000"/>
              </a:lnSpc>
            </a:pPr>
            <a:r>
              <a:rPr lang="en-US" dirty="0">
                <a:sym typeface="Wingdings" panose="05000000000000000000" pitchFamily="2" charset="2"/>
              </a:rPr>
              <a:t>Then we looked at what fission and fusion reactions were</a:t>
            </a:r>
          </a:p>
          <a:p>
            <a:pPr>
              <a:lnSpc>
                <a:spcPct val="90000"/>
              </a:lnSpc>
            </a:pPr>
            <a:r>
              <a:rPr lang="en-US" dirty="0">
                <a:sym typeface="Wingdings" panose="05000000000000000000" pitchFamily="2" charset="2"/>
              </a:rPr>
              <a:t>We looked at nuclear stability and looked at some decay calculations</a:t>
            </a:r>
          </a:p>
          <a:p>
            <a:pPr>
              <a:lnSpc>
                <a:spcPct val="90000"/>
              </a:lnSpc>
            </a:pPr>
            <a:r>
              <a:rPr lang="en-US" dirty="0">
                <a:sym typeface="Wingdings" panose="05000000000000000000" pitchFamily="2" charset="2"/>
              </a:rPr>
              <a:t>Other basic concepts like activity and number density</a:t>
            </a:r>
          </a:p>
          <a:p>
            <a:pPr>
              <a:lnSpc>
                <a:spcPct val="90000"/>
              </a:lnSpc>
            </a:pPr>
            <a:r>
              <a:rPr lang="en-US" dirty="0">
                <a:sym typeface="Wingdings" panose="05000000000000000000" pitchFamily="2" charset="2"/>
              </a:rPr>
              <a:t>We closed the chapter with some basic numerical method to solve ODEs and systems of ODEs</a:t>
            </a:r>
          </a:p>
          <a:p>
            <a:pPr marL="0" indent="0" algn="ctr">
              <a:buNone/>
            </a:pPr>
            <a:endParaRPr lang="en-US" dirty="0"/>
          </a:p>
        </p:txBody>
      </p:sp>
    </p:spTree>
    <p:extLst>
      <p:ext uri="{BB962C8B-B14F-4D97-AF65-F5344CB8AC3E}">
        <p14:creationId xmlns:p14="http://schemas.microsoft.com/office/powerpoint/2010/main" val="4132834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Homework </a:t>
            </a:r>
          </a:p>
        </p:txBody>
      </p:sp>
      <p:pic>
        <p:nvPicPr>
          <p:cNvPr id="6" name="Picture 5">
            <a:extLst>
              <a:ext uri="{FF2B5EF4-FFF2-40B4-BE49-F238E27FC236}">
                <a16:creationId xmlns:a16="http://schemas.microsoft.com/office/drawing/2014/main" id="{6C916ABC-9751-435B-9F6F-4BC5EFF607D1}"/>
              </a:ext>
            </a:extLst>
          </p:cNvPr>
          <p:cNvPicPr>
            <a:picLocks noChangeAspect="1"/>
          </p:cNvPicPr>
          <p:nvPr/>
        </p:nvPicPr>
        <p:blipFill>
          <a:blip r:embed="rId2"/>
          <a:stretch>
            <a:fillRect/>
          </a:stretch>
        </p:blipFill>
        <p:spPr>
          <a:xfrm>
            <a:off x="-2" y="1171851"/>
            <a:ext cx="12109501" cy="2466949"/>
          </a:xfrm>
          <a:prstGeom prst="rect">
            <a:avLst/>
          </a:prstGeom>
        </p:spPr>
      </p:pic>
      <p:pic>
        <p:nvPicPr>
          <p:cNvPr id="8" name="Picture 7">
            <a:extLst>
              <a:ext uri="{FF2B5EF4-FFF2-40B4-BE49-F238E27FC236}">
                <a16:creationId xmlns:a16="http://schemas.microsoft.com/office/drawing/2014/main" id="{A1659084-18A8-4BFF-A3DF-C4B508FF6DEB}"/>
              </a:ext>
            </a:extLst>
          </p:cNvPr>
          <p:cNvPicPr>
            <a:picLocks noChangeAspect="1"/>
          </p:cNvPicPr>
          <p:nvPr/>
        </p:nvPicPr>
        <p:blipFill>
          <a:blip r:embed="rId3"/>
          <a:stretch>
            <a:fillRect/>
          </a:stretch>
        </p:blipFill>
        <p:spPr>
          <a:xfrm>
            <a:off x="0" y="3638800"/>
            <a:ext cx="12109501" cy="952000"/>
          </a:xfrm>
          <a:prstGeom prst="rect">
            <a:avLst/>
          </a:prstGeom>
        </p:spPr>
      </p:pic>
      <p:pic>
        <p:nvPicPr>
          <p:cNvPr id="9" name="Picture 8">
            <a:extLst>
              <a:ext uri="{FF2B5EF4-FFF2-40B4-BE49-F238E27FC236}">
                <a16:creationId xmlns:a16="http://schemas.microsoft.com/office/drawing/2014/main" id="{DA14FEED-4EF6-4103-909E-039CEE805AAD}"/>
              </a:ext>
            </a:extLst>
          </p:cNvPr>
          <p:cNvPicPr>
            <a:picLocks noChangeAspect="1"/>
          </p:cNvPicPr>
          <p:nvPr/>
        </p:nvPicPr>
        <p:blipFill>
          <a:blip r:embed="rId4"/>
          <a:stretch>
            <a:fillRect/>
          </a:stretch>
        </p:blipFill>
        <p:spPr>
          <a:xfrm>
            <a:off x="-1" y="4590800"/>
            <a:ext cx="12109501" cy="1251787"/>
          </a:xfrm>
          <a:prstGeom prst="rect">
            <a:avLst/>
          </a:prstGeom>
        </p:spPr>
      </p:pic>
    </p:spTree>
    <p:extLst>
      <p:ext uri="{BB962C8B-B14F-4D97-AF65-F5344CB8AC3E}">
        <p14:creationId xmlns:p14="http://schemas.microsoft.com/office/powerpoint/2010/main" val="10621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AB30-A6C8-46B3-91C7-8802F83EFC1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30EFB4F-1881-4A5B-8BB0-60D47F8066F0}"/>
              </a:ext>
            </a:extLst>
          </p:cNvPr>
          <p:cNvSpPr>
            <a:spLocks noGrp="1"/>
          </p:cNvSpPr>
          <p:nvPr>
            <p:ph idx="1"/>
          </p:nvPr>
        </p:nvSpPr>
        <p:spPr/>
        <p:txBody>
          <a:bodyPr/>
          <a:lstStyle/>
          <a:p>
            <a:r>
              <a:rPr lang="en-US" dirty="0"/>
              <a:t>Lewis</a:t>
            </a:r>
          </a:p>
          <a:p>
            <a:r>
              <a:rPr lang="en-US" dirty="0" err="1"/>
              <a:t>Baratta</a:t>
            </a:r>
            <a:r>
              <a:rPr lang="en-US" dirty="0"/>
              <a:t> and </a:t>
            </a:r>
            <a:r>
              <a:rPr lang="en-US" dirty="0" err="1"/>
              <a:t>Lamarsh</a:t>
            </a:r>
            <a:r>
              <a:rPr lang="en-US" dirty="0"/>
              <a:t> </a:t>
            </a:r>
          </a:p>
          <a:p>
            <a:endParaRPr lang="en-US" dirty="0"/>
          </a:p>
        </p:txBody>
      </p:sp>
    </p:spTree>
    <p:extLst>
      <p:ext uri="{BB962C8B-B14F-4D97-AF65-F5344CB8AC3E}">
        <p14:creationId xmlns:p14="http://schemas.microsoft.com/office/powerpoint/2010/main" val="301238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AB30-A6C8-46B3-91C7-8802F83EFC1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30EFB4F-1881-4A5B-8BB0-60D47F8066F0}"/>
              </a:ext>
            </a:extLst>
          </p:cNvPr>
          <p:cNvSpPr>
            <a:spLocks noGrp="1"/>
          </p:cNvSpPr>
          <p:nvPr>
            <p:ph idx="1"/>
          </p:nvPr>
        </p:nvSpPr>
        <p:spPr/>
        <p:txBody>
          <a:bodyPr/>
          <a:lstStyle/>
          <a:p>
            <a:r>
              <a:rPr lang="en-US" dirty="0"/>
              <a:t>Neutron scattering </a:t>
            </a:r>
          </a:p>
          <a:p>
            <a:pPr lvl="1"/>
            <a:r>
              <a:rPr lang="en-US" dirty="0"/>
              <a:t>Elastic scattering</a:t>
            </a:r>
          </a:p>
          <a:p>
            <a:pPr lvl="1"/>
            <a:r>
              <a:rPr lang="en-US" dirty="0"/>
              <a:t>Slowing down decrement</a:t>
            </a:r>
          </a:p>
          <a:p>
            <a:pPr lvl="1"/>
            <a:r>
              <a:rPr lang="en-US" dirty="0"/>
              <a:t>Inelastic scattering</a:t>
            </a:r>
          </a:p>
          <a:p>
            <a:r>
              <a:rPr lang="en-US" dirty="0"/>
              <a:t>Review</a:t>
            </a:r>
          </a:p>
          <a:p>
            <a:pPr lvl="1"/>
            <a:r>
              <a:rPr lang="en-US" dirty="0"/>
              <a:t>Ch 1</a:t>
            </a:r>
          </a:p>
          <a:p>
            <a:pPr lvl="1"/>
            <a:r>
              <a:rPr lang="en-US" dirty="0"/>
              <a:t>Ch 2</a:t>
            </a:r>
          </a:p>
          <a:p>
            <a:r>
              <a:rPr lang="en-US" dirty="0"/>
              <a:t>HW Problems</a:t>
            </a:r>
          </a:p>
          <a:p>
            <a:endParaRPr lang="en-US" dirty="0"/>
          </a:p>
        </p:txBody>
      </p:sp>
    </p:spTree>
    <p:extLst>
      <p:ext uri="{BB962C8B-B14F-4D97-AF65-F5344CB8AC3E}">
        <p14:creationId xmlns:p14="http://schemas.microsoft.com/office/powerpoint/2010/main" val="134597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E272-3243-420F-B324-564EF69FC0B3}"/>
              </a:ext>
            </a:extLst>
          </p:cNvPr>
          <p:cNvSpPr>
            <a:spLocks noGrp="1"/>
          </p:cNvSpPr>
          <p:nvPr>
            <p:ph type="title"/>
          </p:nvPr>
        </p:nvSpPr>
        <p:spPr/>
        <p:txBody>
          <a:bodyPr/>
          <a:lstStyle/>
          <a:p>
            <a:r>
              <a:rPr lang="en-US" dirty="0"/>
              <a:t>One clarification from last time</a:t>
            </a:r>
          </a:p>
        </p:txBody>
      </p:sp>
      <p:sp>
        <p:nvSpPr>
          <p:cNvPr id="3" name="Content Placeholder 2">
            <a:extLst>
              <a:ext uri="{FF2B5EF4-FFF2-40B4-BE49-F238E27FC236}">
                <a16:creationId xmlns:a16="http://schemas.microsoft.com/office/drawing/2014/main" id="{C85AF5D7-E2F3-4C6D-9FA9-ABFDCA56C4D9}"/>
              </a:ext>
            </a:extLst>
          </p:cNvPr>
          <p:cNvSpPr>
            <a:spLocks noGrp="1"/>
          </p:cNvSpPr>
          <p:nvPr>
            <p:ph idx="1"/>
          </p:nvPr>
        </p:nvSpPr>
        <p:spPr/>
        <p:txBody>
          <a:bodyPr/>
          <a:lstStyle/>
          <a:p>
            <a:r>
              <a:rPr lang="en-US" dirty="0"/>
              <a:t>Neutron may be emitted at a different energy than initial energy for elastic scattering. It is the total kinetic energy of the system that stays the same not the kinetic energy of just neutron. We talk more about elastic scattering kinematics today.</a:t>
            </a:r>
          </a:p>
        </p:txBody>
      </p:sp>
    </p:spTree>
    <p:extLst>
      <p:ext uri="{BB962C8B-B14F-4D97-AF65-F5344CB8AC3E}">
        <p14:creationId xmlns:p14="http://schemas.microsoft.com/office/powerpoint/2010/main" val="1708531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706608" y="239086"/>
            <a:ext cx="10799589" cy="518718"/>
          </a:xfrm>
        </p:spPr>
        <p:txBody>
          <a:bodyPr>
            <a:normAutofit/>
          </a:bodyPr>
          <a:lstStyle/>
          <a:p>
            <a:r>
              <a:rPr lang="en-US" sz="2800" dirty="0"/>
              <a:t>Neutron scattering</a:t>
            </a:r>
          </a:p>
        </p:txBody>
      </p:sp>
      <p:sp>
        <p:nvSpPr>
          <p:cNvPr id="3" name="Content Placeholder 2">
            <a:extLst>
              <a:ext uri="{FF2B5EF4-FFF2-40B4-BE49-F238E27FC236}">
                <a16:creationId xmlns:a16="http://schemas.microsoft.com/office/drawing/2014/main" id="{73F9FF2F-6DD7-4C93-9017-969C92460715}"/>
              </a:ext>
            </a:extLst>
          </p:cNvPr>
          <p:cNvSpPr>
            <a:spLocks noGrp="1"/>
          </p:cNvSpPr>
          <p:nvPr>
            <p:ph idx="1"/>
          </p:nvPr>
        </p:nvSpPr>
        <p:spPr>
          <a:xfrm>
            <a:off x="706608" y="1041633"/>
            <a:ext cx="10102441" cy="5058563"/>
          </a:xfrm>
        </p:spPr>
        <p:txBody>
          <a:bodyPr>
            <a:normAutofit/>
          </a:bodyPr>
          <a:lstStyle/>
          <a:p>
            <a:pPr>
              <a:lnSpc>
                <a:spcPct val="90000"/>
              </a:lnSpc>
            </a:pPr>
            <a:r>
              <a:rPr lang="en-US" sz="1600" dirty="0">
                <a:sym typeface="Wingdings" panose="05000000000000000000" pitchFamily="2" charset="2"/>
              </a:rPr>
              <a:t>Neutron energy spectrum lies between the extremes of fission and thermal equilibrium. </a:t>
            </a:r>
          </a:p>
          <a:p>
            <a:pPr>
              <a:lnSpc>
                <a:spcPct val="90000"/>
              </a:lnSpc>
            </a:pPr>
            <a:r>
              <a:rPr lang="en-US" sz="1600" dirty="0">
                <a:sym typeface="Wingdings" panose="05000000000000000000" pitchFamily="2" charset="2"/>
              </a:rPr>
              <a:t>For neutrons with energies significantly above the thermal range, a scattering collision usually results in energy loss. </a:t>
            </a:r>
          </a:p>
          <a:p>
            <a:pPr>
              <a:lnSpc>
                <a:spcPct val="90000"/>
              </a:lnSpc>
            </a:pPr>
            <a:r>
              <a:rPr lang="en-US" sz="1600" dirty="0">
                <a:sym typeface="Wingdings" panose="05000000000000000000" pitchFamily="2" charset="2"/>
              </a:rPr>
              <a:t>For neutrons with energies near thermal equilibrium, the neutrons may gain or lose energy when they interact with thermal motion of nuclei. </a:t>
            </a:r>
          </a:p>
          <a:p>
            <a:pPr>
              <a:lnSpc>
                <a:spcPct val="90000"/>
              </a:lnSpc>
            </a:pPr>
            <a:r>
              <a:rPr lang="en-US" sz="1600" dirty="0">
                <a:sym typeface="Wingdings" panose="05000000000000000000" pitchFamily="2" charset="2"/>
              </a:rPr>
              <a:t>In general, in a medium with average energy loss per collision and ratio of scattering to absorption is large, neutron spectrum will be close to thermal equilibrium and is said to be slow or thermal spectrum. </a:t>
            </a:r>
          </a:p>
          <a:p>
            <a:pPr>
              <a:lnSpc>
                <a:spcPct val="90000"/>
              </a:lnSpc>
            </a:pPr>
            <a:r>
              <a:rPr lang="en-US" sz="1600" dirty="0">
                <a:sym typeface="Wingdings" panose="05000000000000000000" pitchFamily="2" charset="2"/>
              </a:rPr>
              <a:t>In a system with small ratios of neutron scattering to absorption, neutrons are absorbed before they slow down significantly. Therefore, the spectrum is close to fission spectrum and is said to be hard or fast spectrum. </a:t>
            </a:r>
          </a:p>
          <a:p>
            <a:pPr>
              <a:lnSpc>
                <a:spcPct val="90000"/>
              </a:lnSpc>
            </a:pPr>
            <a:r>
              <a:rPr lang="en-US" sz="1600" dirty="0">
                <a:sym typeface="Wingdings" panose="05000000000000000000" pitchFamily="2" charset="2"/>
              </a:rPr>
              <a:t>To get a more quantitative understanding of consider elastic and inelastic scattering. </a:t>
            </a:r>
          </a:p>
          <a:p>
            <a:pPr>
              <a:lnSpc>
                <a:spcPct val="90000"/>
              </a:lnSpc>
            </a:pPr>
            <a:endParaRPr lang="en-US" sz="1600" dirty="0">
              <a:sym typeface="Wingdings" panose="05000000000000000000" pitchFamily="2" charset="2"/>
            </a:endParaRPr>
          </a:p>
        </p:txBody>
      </p:sp>
    </p:spTree>
    <p:extLst>
      <p:ext uri="{BB962C8B-B14F-4D97-AF65-F5344CB8AC3E}">
        <p14:creationId xmlns:p14="http://schemas.microsoft.com/office/powerpoint/2010/main" val="392539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405E90F4-82EE-4973-8523-BA9FB421429C}"/>
              </a:ext>
            </a:extLst>
          </p:cNvPr>
          <p:cNvPicPr>
            <a:picLocks noChangeAspect="1"/>
          </p:cNvPicPr>
          <p:nvPr/>
        </p:nvPicPr>
        <p:blipFill>
          <a:blip r:embed="rId2"/>
          <a:stretch>
            <a:fillRect/>
          </a:stretch>
        </p:blipFill>
        <p:spPr>
          <a:xfrm>
            <a:off x="261257" y="1273709"/>
            <a:ext cx="4665654" cy="340546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fontScale="90000"/>
          </a:bodyPr>
          <a:lstStyle/>
          <a:p>
            <a:pPr>
              <a:lnSpc>
                <a:spcPct val="90000"/>
              </a:lnSpc>
            </a:pPr>
            <a:r>
              <a:rPr lang="en-US" sz="2500" dirty="0"/>
              <a:t>elastic scattering (</a:t>
            </a:r>
            <a:r>
              <a:rPr lang="en-US" sz="2500" dirty="0">
                <a:sym typeface="Wingdings" panose="05000000000000000000" pitchFamily="2" charset="2"/>
              </a:rPr>
              <a:t>Kinetic energy is conserved)</a:t>
            </a:r>
            <a:r>
              <a:rPr lang="en-US" sz="2500" dirty="0"/>
              <a:t> kinematics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5206482" y="923732"/>
                <a:ext cx="6466113" cy="5449076"/>
              </a:xfrm>
            </p:spPr>
            <p:txBody>
              <a:bodyPr>
                <a:normAutofit/>
              </a:bodyPr>
              <a:lstStyle/>
              <a:p>
                <a:r>
                  <a:rPr lang="en-US" dirty="0"/>
                  <a:t>Neutron is elastically scattered from a nucleus at rest. </a:t>
                </a:r>
              </a:p>
              <a:p>
                <a:r>
                  <a:rPr lang="en-US" dirty="0"/>
                  <a:t>Nucleus recoils from site of collision. </a:t>
                </a:r>
              </a:p>
              <a:p>
                <a:r>
                  <a:rPr lang="en-US" dirty="0"/>
                  <a:t>KE of scattered neutron is smaller than energy of incident neutron by an amount of energy acquired by recoiling nucleus. </a:t>
                </a:r>
              </a:p>
              <a:p>
                <a:r>
                  <a:rPr lang="en-US" dirty="0"/>
                  <a:t>Neutrons lose energy in elastic collisions even though internal energy of nucleus does not change. </a:t>
                </a:r>
              </a:p>
              <a:p>
                <a:r>
                  <a:rPr lang="en-US" dirty="0"/>
                  <a:t>Energy loss in elastic scattering can be found using conservation laws. </a:t>
                </a:r>
              </a:p>
              <a:p>
                <a:r>
                  <a:rPr lang="en-US" dirty="0"/>
                  <a:t>Let </a:t>
                </a:r>
                <a14:m>
                  <m:oMath xmlns:m="http://schemas.openxmlformats.org/officeDocument/2006/math">
                    <m:r>
                      <a:rPr lang="en-US" b="0" i="1" smtClean="0">
                        <a:latin typeface="Cambria Math" panose="02040503050406030204" pitchFamily="18" charset="0"/>
                      </a:rPr>
                      <m:t>𝐸</m:t>
                    </m:r>
                  </m:oMath>
                </a14:m>
                <a:r>
                  <a:rPr lang="en-US" dirty="0"/>
                  <a:t>,</a:t>
                </a:r>
                <a14:m>
                  <m:oMath xmlns:m="http://schemas.openxmlformats.org/officeDocument/2006/math">
                    <m:r>
                      <a:rPr lang="en-US" b="1" i="1" dirty="0" smtClean="0">
                        <a:latin typeface="Cambria Math" panose="02040503050406030204" pitchFamily="18" charset="0"/>
                      </a:rPr>
                      <m:t>𝒑</m:t>
                    </m:r>
                  </m:oMath>
                </a14:m>
                <a:r>
                  <a:rPr lang="en-US" b="1" dirty="0"/>
                  <a:t> </a:t>
                </a:r>
                <a:r>
                  <a:rPr lang="en-US" dirty="0"/>
                  <a:t>be KE and momentum vector of neutron before collision and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b="1" dirty="0"/>
                  <a:t> </a:t>
                </a:r>
                <a:r>
                  <a:rPr lang="en-US" dirty="0"/>
                  <a:t>and </a:t>
                </a:r>
                <a14:m>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rPr>
                      <m:t>′</m:t>
                    </m:r>
                  </m:oMath>
                </a14:m>
                <a:r>
                  <a:rPr lang="en-US" dirty="0"/>
                  <a:t> be that after collision. </a:t>
                </a:r>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𝐴</m:t>
                        </m:r>
                      </m:sub>
                    </m:sSub>
                  </m:oMath>
                </a14:m>
                <a:r>
                  <a:rPr lang="en-US" dirty="0"/>
                  <a:t> and </a:t>
                </a:r>
                <a14:m>
                  <m:oMath xmlns:m="http://schemas.openxmlformats.org/officeDocument/2006/math">
                    <m:r>
                      <a:rPr lang="en-US" b="1" i="1" smtClean="0">
                        <a:latin typeface="Cambria Math" panose="02040503050406030204" pitchFamily="18" charset="0"/>
                      </a:rPr>
                      <m:t>𝑷</m:t>
                    </m:r>
                  </m:oMath>
                </a14:m>
                <a:r>
                  <a:rPr lang="en-US" b="1" dirty="0"/>
                  <a:t> </a:t>
                </a:r>
                <a:r>
                  <a:rPr lang="en-US" dirty="0"/>
                  <a:t>be energy and momentum vector of the recoiling nucleus. </a:t>
                </a:r>
              </a:p>
              <a:p>
                <a:r>
                  <a:rPr lang="en-US" dirty="0"/>
                  <a:t>Neutron is scattered at an angle </a:t>
                </a:r>
                <a14:m>
                  <m:oMath xmlns:m="http://schemas.openxmlformats.org/officeDocument/2006/math">
                    <m:r>
                      <a:rPr lang="en-US" i="1" smtClean="0">
                        <a:latin typeface="Cambria Math" panose="02040503050406030204" pitchFamily="18" charset="0"/>
                        <a:ea typeface="Cambria Math" panose="02040503050406030204" pitchFamily="18" charset="0"/>
                      </a:rPr>
                      <m:t>𝜗</m:t>
                    </m:r>
                  </m:oMath>
                </a14:m>
                <a:r>
                  <a:rPr lang="en-US" dirty="0"/>
                  <a:t> and nucleus recoils at an angle </a:t>
                </a:r>
                <a14:m>
                  <m:oMath xmlns:m="http://schemas.openxmlformats.org/officeDocument/2006/math">
                    <m:r>
                      <a:rPr lang="en-US" i="1" smtClean="0">
                        <a:latin typeface="Cambria Math" panose="02040503050406030204" pitchFamily="18" charset="0"/>
                        <a:ea typeface="Cambria Math" panose="02040503050406030204" pitchFamily="18" charset="0"/>
                      </a:rPr>
                      <m:t>𝜑</m:t>
                    </m:r>
                  </m:oMath>
                </a14:m>
                <a:endParaRPr lang="en-US" b="0" dirty="0"/>
              </a:p>
              <a:p>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5206482" y="923732"/>
                <a:ext cx="6466113" cy="5449076"/>
              </a:xfrm>
              <a:blipFill>
                <a:blip r:embed="rId3"/>
                <a:stretch>
                  <a:fillRect l="-566" r="-1131"/>
                </a:stretch>
              </a:blipFill>
            </p:spPr>
            <p:txBody>
              <a:bodyPr/>
              <a:lstStyle/>
              <a:p>
                <a:r>
                  <a:rPr lang="en-US">
                    <a:noFill/>
                  </a:rPr>
                  <a:t> </a:t>
                </a:r>
              </a:p>
            </p:txBody>
          </p:sp>
        </mc:Fallback>
      </mc:AlternateContent>
    </p:spTree>
    <p:extLst>
      <p:ext uri="{BB962C8B-B14F-4D97-AF65-F5344CB8AC3E}">
        <p14:creationId xmlns:p14="http://schemas.microsoft.com/office/powerpoint/2010/main" val="118653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405E90F4-82EE-4973-8523-BA9FB421429C}"/>
              </a:ext>
            </a:extLst>
          </p:cNvPr>
          <p:cNvPicPr>
            <a:picLocks noChangeAspect="1"/>
          </p:cNvPicPr>
          <p:nvPr/>
        </p:nvPicPr>
        <p:blipFill>
          <a:blip r:embed="rId2"/>
          <a:stretch>
            <a:fillRect/>
          </a:stretch>
        </p:blipFill>
        <p:spPr>
          <a:xfrm>
            <a:off x="894096" y="1135818"/>
            <a:ext cx="3256384" cy="237683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Conservation laws</a:t>
            </a:r>
          </a:p>
        </p:txBody>
      </p:sp>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5206482" y="923732"/>
                <a:ext cx="6466113" cy="5449076"/>
              </a:xfrm>
            </p:spPr>
            <p:txBody>
              <a:bodyPr>
                <a:normAutofit/>
              </a:bodyPr>
              <a:lstStyle/>
              <a:p>
                <a:r>
                  <a:rPr lang="en-US" b="1" dirty="0"/>
                  <a:t>Conserve Energy</a:t>
                </a:r>
                <a:r>
                  <a:rPr lang="en-US" dirty="0"/>
                  <a:t>: Since scattering is elastic, KE is conserved. So KE of incident neutron (nucleus is assumed to be at rest so zero KE) is equal to sum of KE of scattered neutron and KE of recoiling nucleus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𝐴</m:t>
                          </m:r>
                        </m:sub>
                      </m:sSub>
                    </m:oMath>
                  </m:oMathPara>
                </a14:m>
                <a:endParaRPr lang="en-US" b="0" dirty="0"/>
              </a:p>
              <a:p>
                <a:r>
                  <a:rPr lang="en-US" b="1" dirty="0"/>
                  <a:t>Conserve momentum</a:t>
                </a:r>
                <a:r>
                  <a:rPr lang="en-US" dirty="0"/>
                  <a:t>: Momentum of system before and after collision is same</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𝒑</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𝑷</m:t>
                      </m:r>
                    </m:oMath>
                  </m:oMathPara>
                </a14:m>
                <a:endParaRPr lang="en-US" b="1" dirty="0"/>
              </a:p>
              <a:p>
                <a:pPr marL="0" indent="0">
                  <a:buNone/>
                </a:pPr>
                <a:r>
                  <a:rPr lang="en-US" dirty="0"/>
                  <a:t>Now, given two vectors, </a:t>
                </a:r>
                <a14:m>
                  <m:oMath xmlns:m="http://schemas.openxmlformats.org/officeDocument/2006/math">
                    <m:r>
                      <a:rPr lang="en-US" b="1" i="1" smtClean="0">
                        <a:latin typeface="Cambria Math" panose="02040503050406030204" pitchFamily="18" charset="0"/>
                      </a:rPr>
                      <m:t>𝒑</m:t>
                    </m:r>
                  </m:oMath>
                </a14:m>
                <a:r>
                  <a:rPr lang="en-US" b="1" dirty="0"/>
                  <a:t> </a:t>
                </a:r>
                <a:r>
                  <a:rPr lang="en-US" dirty="0"/>
                  <a:t>and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𝒑</m:t>
                        </m:r>
                      </m:e>
                      <m:sup>
                        <m:r>
                          <a:rPr lang="en-US" b="1" i="1" smtClean="0">
                            <a:latin typeface="Cambria Math" panose="02040503050406030204" pitchFamily="18" charset="0"/>
                          </a:rPr>
                          <m:t>′</m:t>
                        </m:r>
                      </m:sup>
                    </m:sSup>
                  </m:oMath>
                </a14:m>
                <a:r>
                  <a:rPr lang="en-US" dirty="0"/>
                  <a:t>, using law of cosines, </a:t>
                </a:r>
              </a:p>
              <a:p>
                <a:pPr marL="0" indent="0">
                  <a:buNone/>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𝒑</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𝒑</m:t>
                                  </m:r>
                                </m:e>
                                <m:sup>
                                  <m:r>
                                    <a:rPr lang="en-US" b="1" i="1" smtClean="0">
                                      <a:latin typeface="Cambria Math" panose="02040503050406030204" pitchFamily="18" charset="0"/>
                                    </a:rPr>
                                    <m:t>′</m:t>
                                  </m:r>
                                </m:sup>
                              </m:sSup>
                            </m:e>
                          </m:d>
                        </m:e>
                        <m:sup>
                          <m:r>
                            <a:rPr lang="en-US" b="1" i="1" smtClean="0">
                              <a:latin typeface="Cambria Math" panose="02040503050406030204" pitchFamily="18" charset="0"/>
                            </a:rPr>
                            <m:t>𝟐</m:t>
                          </m:r>
                        </m:sup>
                      </m:sSup>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𝒑</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𝒑</m:t>
                              </m:r>
                            </m:e>
                            <m:sup>
                              <m:r>
                                <a:rPr lang="en-US" b="1" i="1" smtClean="0">
                                  <a:latin typeface="Cambria Math" panose="02040503050406030204" pitchFamily="18" charset="0"/>
                                </a:rPr>
                                <m:t>′</m:t>
                              </m:r>
                            </m:sup>
                          </m:sSup>
                        </m:e>
                      </m:d>
                      <m:r>
                        <a:rPr lang="en-US" b="0" i="1" smtClean="0">
                          <a:latin typeface="Cambria Math" panose="02040503050406030204" pitchFamily="18" charset="0"/>
                        </a:rPr>
                        <m:t>−2|</m:t>
                      </m:r>
                      <m:r>
                        <a:rPr lang="en-US" b="1" i="1" smtClean="0">
                          <a:latin typeface="Cambria Math" panose="02040503050406030204" pitchFamily="18" charset="0"/>
                        </a:rPr>
                        <m:t>𝒑</m:t>
                      </m:r>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𝒑</m:t>
                          </m:r>
                        </m:e>
                        <m:sup>
                          <m:r>
                            <a:rPr lang="en-US" b="1"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𝑐𝑜𝑠</m:t>
                      </m:r>
                      <m:r>
                        <a:rPr lang="en-US" b="0" i="1" smtClean="0">
                          <a:latin typeface="Cambria Math" panose="02040503050406030204" pitchFamily="18" charset="0"/>
                          <a:ea typeface="Cambria Math" panose="02040503050406030204" pitchFamily="18" charset="0"/>
                        </a:rPr>
                        <m:t>𝜗</m:t>
                      </m:r>
                    </m:oMath>
                  </m:oMathPara>
                </a14:m>
                <a:endParaRPr lang="en-US" b="1" dirty="0"/>
              </a:p>
              <a:p>
                <a:pPr marL="0" indent="0">
                  <a:buNone/>
                </a:pPr>
                <a:r>
                  <a:rPr lang="en-US" dirty="0"/>
                  <a:t>From the equation above and denoting magnitude of </a:t>
                </a:r>
                <a14:m>
                  <m:oMath xmlns:m="http://schemas.openxmlformats.org/officeDocument/2006/math">
                    <m:r>
                      <a:rPr lang="en-US" i="1">
                        <a:latin typeface="Cambria Math" panose="02040503050406030204" pitchFamily="18" charset="0"/>
                      </a:rPr>
                      <m:t>|</m:t>
                    </m:r>
                    <m:r>
                      <a:rPr lang="en-US" b="1" i="1">
                        <a:latin typeface="Cambria Math" panose="02040503050406030204" pitchFamily="18" charset="0"/>
                      </a:rPr>
                      <m:t>𝒑</m:t>
                    </m:r>
                    <m:r>
                      <a:rPr lang="en-US" i="1">
                        <a:latin typeface="Cambria Math" panose="02040503050406030204" pitchFamily="18" charset="0"/>
                      </a:rPr>
                      <m:t>|</m:t>
                    </m:r>
                  </m:oMath>
                </a14:m>
                <a:r>
                  <a:rPr lang="en-US" dirty="0"/>
                  <a:t> as </a:t>
                </a:r>
                <a14:m>
                  <m:oMath xmlns:m="http://schemas.openxmlformats.org/officeDocument/2006/math">
                    <m:r>
                      <a:rPr lang="en-US" b="0" i="1" smtClean="0">
                        <a:latin typeface="Cambria Math" panose="02040503050406030204" pitchFamily="18" charset="0"/>
                      </a:rPr>
                      <m:t>𝑝</m:t>
                    </m:r>
                  </m:oMath>
                </a14:m>
                <a:r>
                  <a:rPr lang="en-US" dirty="0"/>
                  <a:t> and so on, we have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𝑝</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r>
                        <a:rPr lang="en-US" b="0" i="1" smtClean="0">
                          <a:latin typeface="Cambria Math" panose="02040503050406030204" pitchFamily="18" charset="0"/>
                        </a:rPr>
                        <m:t>𝑐𝑜𝑠</m:t>
                      </m:r>
                      <m:r>
                        <a:rPr lang="en-US" b="0" i="1" smtClean="0">
                          <a:latin typeface="Cambria Math" panose="02040503050406030204" pitchFamily="18" charset="0"/>
                        </a:rPr>
                        <m:t>𝜗</m:t>
                      </m:r>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5206482" y="923732"/>
                <a:ext cx="6466113" cy="5449076"/>
              </a:xfrm>
              <a:blipFill>
                <a:blip r:embed="rId3"/>
                <a:stretch>
                  <a:fillRect l="-75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58E1D79-648E-43C1-A73C-352D446B8534}"/>
              </a:ext>
            </a:extLst>
          </p:cNvPr>
          <p:cNvPicPr>
            <a:picLocks noChangeAspect="1"/>
          </p:cNvPicPr>
          <p:nvPr/>
        </p:nvPicPr>
        <p:blipFill>
          <a:blip r:embed="rId4"/>
          <a:stretch>
            <a:fillRect/>
          </a:stretch>
        </p:blipFill>
        <p:spPr>
          <a:xfrm>
            <a:off x="894097" y="3846040"/>
            <a:ext cx="3256383" cy="2104722"/>
          </a:xfrm>
          <a:prstGeom prst="rect">
            <a:avLst/>
          </a:prstGeom>
        </p:spPr>
      </p:pic>
    </p:spTree>
    <p:extLst>
      <p:ext uri="{BB962C8B-B14F-4D97-AF65-F5344CB8AC3E}">
        <p14:creationId xmlns:p14="http://schemas.microsoft.com/office/powerpoint/2010/main" val="388705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Conservation laws </a:t>
            </a:r>
            <a:r>
              <a:rPr lang="en-US" sz="2500" dirty="0" err="1"/>
              <a:t>continueD</a:t>
            </a:r>
            <a:endParaRPr lang="en-US" sz="2500" dirty="0"/>
          </a:p>
        </p:txBody>
      </p:sp>
      <mc:AlternateContent xmlns:mc="http://schemas.openxmlformats.org/markup-compatibility/2006">
        <mc:Choice xmlns:a14="http://schemas.microsoft.com/office/drawing/2010/main" Requires="a14">
          <p:sp>
            <p:nvSpPr>
              <p:cNvPr id="9" name="Content Placeholder 8"/>
              <p:cNvSpPr>
                <a:spLocks noGrp="1"/>
              </p:cNvSpPr>
              <p:nvPr>
                <p:ph idx="1"/>
              </p:nvPr>
            </p:nvSpPr>
            <p:spPr>
              <a:xfrm>
                <a:off x="525426" y="1536128"/>
                <a:ext cx="3256383" cy="2922308"/>
              </a:xfrm>
            </p:spPr>
            <p:txBody>
              <a:bodyPr>
                <a:normAutofit/>
              </a:bodyPr>
              <a:lstStyle/>
              <a:p>
                <a:r>
                  <a:rPr lang="en-US" b="1" dirty="0"/>
                  <a:t>Conserve Energy</a:t>
                </a:r>
                <a:r>
                  <a:rPr lang="en-US" dirty="0"/>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𝐴</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m:oMathPara>
                </a14:m>
                <a:endParaRPr lang="en-US" b="1" dirty="0"/>
              </a:p>
              <a:p>
                <a:pPr marL="0" indent="0">
                  <a:buNone/>
                </a:pPr>
                <a:endParaRPr lang="en-US" b="1" dirty="0"/>
              </a:p>
              <a:p>
                <a:r>
                  <a:rPr lang="en-US" b="1" dirty="0"/>
                  <a:t>Conserve Momentum:</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′2</m:t>
                          </m:r>
                        </m:sup>
                      </m:sSup>
                      <m:r>
                        <a:rPr lang="en-US" i="1">
                          <a:latin typeface="Cambria Math" panose="02040503050406030204" pitchFamily="18" charset="0"/>
                        </a:rPr>
                        <m:t>−2</m:t>
                      </m:r>
                      <m:r>
                        <a:rPr lang="en-US" i="1">
                          <a:latin typeface="Cambria Math" panose="02040503050406030204" pitchFamily="18" charset="0"/>
                        </a:rPr>
                        <m:t>𝑝</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m:t>
                          </m:r>
                        </m:sup>
                      </m:sSup>
                      <m:r>
                        <a:rPr lang="en-US" i="1">
                          <a:latin typeface="Cambria Math" panose="02040503050406030204" pitchFamily="18" charset="0"/>
                        </a:rPr>
                        <m:t>𝑐𝑜𝑠</m:t>
                      </m:r>
                      <m:r>
                        <a:rPr lang="en-US" i="1">
                          <a:latin typeface="Cambria Math" panose="02040503050406030204" pitchFamily="18" charset="0"/>
                        </a:rPr>
                        <m:t>𝜗</m:t>
                      </m:r>
                    </m:oMath>
                  </m:oMathPara>
                </a14:m>
                <a:endParaRPr lang="en-US" b="1" dirty="0"/>
              </a:p>
              <a:p>
                <a:pPr marL="0" indent="0">
                  <a:buNone/>
                </a:pPr>
                <a:endParaRPr lang="en-US" dirty="0"/>
              </a:p>
            </p:txBody>
          </p:sp>
        </mc:Choice>
        <mc:Fallback>
          <p:sp>
            <p:nvSpPr>
              <p:cNvPr id="9" name="Content Placeholder 8"/>
              <p:cNvSpPr>
                <a:spLocks noGrp="1" noRot="1" noChangeAspect="1" noMove="1" noResize="1" noEditPoints="1" noAdjustHandles="1" noChangeArrowheads="1" noChangeShapeType="1" noTextEdit="1"/>
              </p:cNvSpPr>
              <p:nvPr>
                <p:ph idx="1"/>
              </p:nvPr>
            </p:nvSpPr>
            <p:spPr>
              <a:xfrm>
                <a:off x="525426" y="1536128"/>
                <a:ext cx="3256383" cy="2922308"/>
              </a:xfrm>
              <a:blipFill>
                <a:blip r:embed="rId2"/>
                <a:stretch>
                  <a:fillRect l="-1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8">
                <a:extLst>
                  <a:ext uri="{FF2B5EF4-FFF2-40B4-BE49-F238E27FC236}">
                    <a16:creationId xmlns:a16="http://schemas.microsoft.com/office/drawing/2014/main" id="{E532B157-CC76-49D9-BEDA-9B0DD00E7396}"/>
                  </a:ext>
                </a:extLst>
              </p:cNvPr>
              <p:cNvSpPr txBox="1">
                <a:spLocks/>
              </p:cNvSpPr>
              <p:nvPr/>
            </p:nvSpPr>
            <p:spPr>
              <a:xfrm>
                <a:off x="3867326" y="923732"/>
                <a:ext cx="7805270" cy="5449076"/>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From mechanics, for recoiling nucleus,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𝐴</m:t>
                        </m:r>
                      </m:sub>
                    </m:sSub>
                  </m:oMath>
                </a14:m>
                <a:r>
                  <a:rPr lang="en-US" dirty="0"/>
                  <a:t> (where M is mass of nucleus and V is velocity of recoil nucleus). </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𝑚𝐸</m:t>
                    </m:r>
                  </m:oMath>
                </a14:m>
                <a:r>
                  <a:rPr lang="en-US" dirty="0"/>
                  <a:t> (where </a:t>
                </a:r>
                <a14:m>
                  <m:oMath xmlns:m="http://schemas.openxmlformats.org/officeDocument/2006/math">
                    <m:r>
                      <a:rPr lang="en-US" b="0" i="1" smtClean="0">
                        <a:latin typeface="Cambria Math" panose="02040503050406030204" pitchFamily="18" charset="0"/>
                      </a:rPr>
                      <m:t>𝑚</m:t>
                    </m:r>
                  </m:oMath>
                </a14:m>
                <a:r>
                  <a:rPr lang="en-US" dirty="0"/>
                  <a:t> is mass of neutron, therefore M ~ mA with A being atomic weight of nucleus)</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𝑚𝐸</m:t>
                    </m:r>
                    <m:r>
                      <a:rPr lang="en-US" b="0" i="1" smtClean="0">
                        <a:latin typeface="Cambria Math" panose="02040503050406030204" pitchFamily="18" charset="0"/>
                      </a:rPr>
                      <m:t>′</m:t>
                    </m:r>
                  </m:oMath>
                </a14:m>
                <a:endParaRPr lang="en-US" dirty="0"/>
              </a:p>
              <a:p>
                <a:r>
                  <a:rPr lang="en-US" dirty="0"/>
                  <a:t>Substitute these results in momentum conservation to get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𝐴</m:t>
                          </m:r>
                        </m:sub>
                      </m:sSub>
                      <m:r>
                        <a:rPr lang="en-US" b="0" i="1" smtClean="0">
                          <a:latin typeface="Cambria Math" panose="02040503050406030204" pitchFamily="18" charset="0"/>
                        </a:rPr>
                        <m:t>=2</m:t>
                      </m:r>
                      <m:r>
                        <a:rPr lang="en-US" b="0" i="1" smtClean="0">
                          <a:latin typeface="Cambria Math" panose="02040503050406030204" pitchFamily="18" charset="0"/>
                        </a:rPr>
                        <m:t>𝑚𝐸</m:t>
                      </m:r>
                      <m:r>
                        <a:rPr lang="en-US" b="0" i="1" smtClean="0">
                          <a:latin typeface="Cambria Math" panose="02040503050406030204" pitchFamily="18" charset="0"/>
                        </a:rPr>
                        <m:t>+2</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−4</m:t>
                      </m:r>
                      <m:r>
                        <a:rPr lang="en-US" b="0" i="1" smtClean="0">
                          <a:latin typeface="Cambria Math" panose="02040503050406030204" pitchFamily="18" charset="0"/>
                        </a:rPr>
                        <m:t>𝑚</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e>
                      </m:ra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i="1" smtClean="0">
                              <a:latin typeface="Cambria Math" panose="02040503050406030204" pitchFamily="18" charset="0"/>
                            </a:rPr>
                            <m:t>𝜗</m:t>
                          </m:r>
                        </m:e>
                      </m:func>
                    </m:oMath>
                  </m:oMathPara>
                </a14:m>
                <a:endParaRPr lang="en-US" dirty="0"/>
              </a:p>
              <a:p>
                <a:r>
                  <a:rPr lang="en-US" dirty="0"/>
                  <a:t>Simplification returns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b="0" i="1" smtClean="0">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𝐸</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rad>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𝜗</m:t>
                          </m:r>
                        </m:e>
                      </m:func>
                    </m:oMath>
                  </m:oMathPara>
                </a14:m>
                <a:endParaRPr lang="en-US" dirty="0"/>
              </a:p>
              <a:p>
                <a:r>
                  <a:rPr lang="en-US" dirty="0"/>
                  <a:t>Eliminating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𝐴</m:t>
                        </m:r>
                      </m:sub>
                    </m:sSub>
                  </m:oMath>
                </a14:m>
                <a:r>
                  <a:rPr lang="en-US" dirty="0"/>
                  <a:t> using energy conservation returns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ctrlPr>
                            <a:rPr lang="en-US" b="0" i="1" smtClean="0">
                              <a:latin typeface="Cambria Math" panose="02040503050406030204" pitchFamily="18" charset="0"/>
                            </a:rPr>
                          </m:ctrlPr>
                        </m:dPr>
                        <m:e>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d>
                      <m:r>
                        <a:rPr lang="en-US" b="0" i="1" smtClean="0">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𝐸</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rad>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𝜗</m:t>
                          </m:r>
                        </m:e>
                      </m:func>
                    </m:oMath>
                  </m:oMathPara>
                </a14:m>
                <a:endParaRPr lang="en-US" i="1" dirty="0"/>
              </a:p>
              <a:p>
                <a:r>
                  <a:rPr lang="en-US" dirty="0"/>
                  <a:t>Rearranging the above equation returns: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𝐸</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rad>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𝜗</m:t>
                          </m:r>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e>
                      </m:d>
                      <m:r>
                        <a:rPr lang="en-US" b="0" i="1" smtClean="0">
                          <a:latin typeface="Cambria Math" panose="02040503050406030204" pitchFamily="18" charset="0"/>
                        </a:rPr>
                        <m:t>𝐸</m:t>
                      </m:r>
                      <m:r>
                        <a:rPr lang="en-US" b="0" i="1" smtClean="0">
                          <a:latin typeface="Cambria Math" panose="02040503050406030204" pitchFamily="18" charset="0"/>
                        </a:rPr>
                        <m:t>=0</m:t>
                      </m:r>
                    </m:oMath>
                  </m:oMathPara>
                </a14:m>
                <a:endParaRPr lang="en-US" dirty="0"/>
              </a:p>
            </p:txBody>
          </p:sp>
        </mc:Choice>
        <mc:Fallback xmlns="">
          <p:sp>
            <p:nvSpPr>
              <p:cNvPr id="6" name="Content Placeholder 8">
                <a:extLst>
                  <a:ext uri="{FF2B5EF4-FFF2-40B4-BE49-F238E27FC236}">
                    <a16:creationId xmlns:a16="http://schemas.microsoft.com/office/drawing/2014/main" id="{E532B157-CC76-49D9-BEDA-9B0DD00E7396}"/>
                  </a:ext>
                </a:extLst>
              </p:cNvPr>
              <p:cNvSpPr txBox="1">
                <a:spLocks noRot="1" noChangeAspect="1" noMove="1" noResize="1" noEditPoints="1" noAdjustHandles="1" noChangeArrowheads="1" noChangeShapeType="1" noTextEdit="1"/>
              </p:cNvSpPr>
              <p:nvPr/>
            </p:nvSpPr>
            <p:spPr>
              <a:xfrm>
                <a:off x="3867326" y="923732"/>
                <a:ext cx="7805270" cy="5449076"/>
              </a:xfrm>
              <a:prstGeom prst="rect">
                <a:avLst/>
              </a:prstGeom>
              <a:blipFill>
                <a:blip r:embed="rId3"/>
                <a:stretch>
                  <a:fillRect l="-468" r="-546"/>
                </a:stretch>
              </a:blipFill>
            </p:spPr>
            <p:txBody>
              <a:bodyPr/>
              <a:lstStyle/>
              <a:p>
                <a:r>
                  <a:rPr lang="en-US">
                    <a:noFill/>
                  </a:rPr>
                  <a:t> </a:t>
                </a:r>
              </a:p>
            </p:txBody>
          </p:sp>
        </mc:Fallback>
      </mc:AlternateContent>
    </p:spTree>
    <p:extLst>
      <p:ext uri="{BB962C8B-B14F-4D97-AF65-F5344CB8AC3E}">
        <p14:creationId xmlns:p14="http://schemas.microsoft.com/office/powerpoint/2010/main" val="149916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A29F-8940-40A4-BE5F-100B2F80850E}"/>
              </a:ext>
            </a:extLst>
          </p:cNvPr>
          <p:cNvSpPr>
            <a:spLocks noGrp="1"/>
          </p:cNvSpPr>
          <p:nvPr>
            <p:ph type="title"/>
          </p:nvPr>
        </p:nvSpPr>
        <p:spPr>
          <a:xfrm>
            <a:off x="261257" y="167602"/>
            <a:ext cx="8176225" cy="634831"/>
          </a:xfrm>
        </p:spPr>
        <p:txBody>
          <a:bodyPr>
            <a:normAutofit/>
          </a:bodyPr>
          <a:lstStyle/>
          <a:p>
            <a:pPr>
              <a:lnSpc>
                <a:spcPct val="90000"/>
              </a:lnSpc>
            </a:pPr>
            <a:r>
              <a:rPr lang="en-US" sz="2500" dirty="0"/>
              <a:t>Conservation laws continued</a:t>
            </a:r>
          </a:p>
        </p:txBody>
      </p:sp>
      <mc:AlternateContent xmlns:mc="http://schemas.openxmlformats.org/markup-compatibility/2006">
        <mc:Choice xmlns:a14="http://schemas.microsoft.com/office/drawing/2010/main" Requires="a14">
          <p:sp>
            <p:nvSpPr>
              <p:cNvPr id="9" name="Content Placeholder 8"/>
              <p:cNvSpPr>
                <a:spLocks noGrp="1"/>
              </p:cNvSpPr>
              <p:nvPr>
                <p:ph idx="1"/>
              </p:nvPr>
            </p:nvSpPr>
            <p:spPr>
              <a:xfrm>
                <a:off x="70984" y="1737464"/>
                <a:ext cx="4278385" cy="2922308"/>
              </a:xfrm>
            </p:spPr>
            <p:txBody>
              <a:bodyPr>
                <a:normAutofit/>
              </a:bodyPr>
              <a:lstStyle/>
              <a:p>
                <a:pPr marL="0" indent="0">
                  <a:buNone/>
                </a:pPr>
                <a:endParaRPr lang="en-US" dirty="0"/>
              </a:p>
              <a:p>
                <a:r>
                  <a:rPr lang="en-US" dirty="0"/>
                  <a:t>Our equation:</a:t>
                </a:r>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+1</m:t>
                          </m:r>
                        </m:e>
                      </m:d>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𝐸</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e>
                      </m:rad>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𝜗</m:t>
                          </m:r>
                        </m:e>
                      </m:fun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−1</m:t>
                          </m:r>
                        </m:e>
                      </m:d>
                      <m:r>
                        <a:rPr lang="en-US" i="1">
                          <a:latin typeface="Cambria Math" panose="02040503050406030204" pitchFamily="18" charset="0"/>
                        </a:rPr>
                        <m:t>𝐸</m:t>
                      </m:r>
                      <m:r>
                        <a:rPr lang="en-US" i="1">
                          <a:latin typeface="Cambria Math" panose="02040503050406030204" pitchFamily="18" charset="0"/>
                        </a:rPr>
                        <m:t>=0</m:t>
                      </m:r>
                    </m:oMath>
                  </m:oMathPara>
                </a14:m>
                <a:endParaRPr lang="en-US" dirty="0"/>
              </a:p>
              <a:p>
                <a:pPr marL="0" indent="0">
                  <a:buNone/>
                </a:pPr>
                <a:endParaRPr lang="en-US" dirty="0"/>
              </a:p>
              <a:p>
                <a:r>
                  <a:rPr lang="en-US" dirty="0"/>
                  <a:t>Quadratic equation: </a:t>
                </a:r>
                <a14:m>
                  <m:oMath xmlns:m="http://schemas.openxmlformats.org/officeDocument/2006/math">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𝑏𝑥</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i="1">
                                  <a:latin typeface="Cambria Math" panose="02040503050406030204" pitchFamily="18" charset="0"/>
                                </a:rPr>
                                <m:t>−4</m:t>
                              </m:r>
                              <m:r>
                                <a:rPr lang="en-US" i="1">
                                  <a:latin typeface="Cambria Math" panose="02040503050406030204" pitchFamily="18" charset="0"/>
                                </a:rPr>
                                <m:t>𝑎𝑐</m:t>
                              </m:r>
                            </m:e>
                          </m:rad>
                        </m:num>
                        <m:den>
                          <m:r>
                            <a:rPr lang="en-US" b="0" i="1" smtClean="0">
                              <a:latin typeface="Cambria Math" panose="02040503050406030204" pitchFamily="18" charset="0"/>
                            </a:rPr>
                            <m:t>2</m:t>
                          </m:r>
                          <m:r>
                            <a:rPr lang="en-US" b="0" i="1" smtClean="0">
                              <a:latin typeface="Cambria Math" panose="02040503050406030204" pitchFamily="18" charset="0"/>
                            </a:rPr>
                            <m:t>𝑎</m:t>
                          </m:r>
                        </m:den>
                      </m:f>
                    </m:oMath>
                  </m:oMathPara>
                </a14:m>
                <a:endParaRPr lang="en-US" dirty="0"/>
              </a:p>
            </p:txBody>
          </p:sp>
        </mc:Choice>
        <mc:Fallback>
          <p:sp>
            <p:nvSpPr>
              <p:cNvPr id="9" name="Content Placeholder 8"/>
              <p:cNvSpPr>
                <a:spLocks noGrp="1" noRot="1" noChangeAspect="1" noMove="1" noResize="1" noEditPoints="1" noAdjustHandles="1" noChangeArrowheads="1" noChangeShapeType="1" noTextEdit="1"/>
              </p:cNvSpPr>
              <p:nvPr>
                <p:ph idx="1"/>
              </p:nvPr>
            </p:nvSpPr>
            <p:spPr>
              <a:xfrm>
                <a:off x="70984" y="1737464"/>
                <a:ext cx="4278385" cy="2922308"/>
              </a:xfrm>
              <a:blipFill>
                <a:blip r:embed="rId2"/>
                <a:stretch>
                  <a:fillRect l="-9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8">
                <a:extLst>
                  <a:ext uri="{FF2B5EF4-FFF2-40B4-BE49-F238E27FC236}">
                    <a16:creationId xmlns:a16="http://schemas.microsoft.com/office/drawing/2014/main" id="{E532B157-CC76-49D9-BEDA-9B0DD00E7396}"/>
                  </a:ext>
                </a:extLst>
              </p:cNvPr>
              <p:cNvSpPr txBox="1">
                <a:spLocks/>
              </p:cNvSpPr>
              <p:nvPr/>
            </p:nvSpPr>
            <p:spPr>
              <a:xfrm>
                <a:off x="4349369" y="923732"/>
                <a:ext cx="7323227" cy="5449076"/>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Notice that the current form of momentum conservation equation is that of a quadratic equation in </a:t>
                </a:r>
                <a14:m>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𝐸</m:t>
                        </m:r>
                        <m:r>
                          <a:rPr lang="en-US" b="0" i="1" smtClean="0">
                            <a:latin typeface="Cambria Math" panose="02040503050406030204" pitchFamily="18" charset="0"/>
                          </a:rPr>
                          <m:t>′</m:t>
                        </m:r>
                      </m:e>
                    </m:rad>
                  </m:oMath>
                </a14:m>
                <a:r>
                  <a:rPr lang="en-US" dirty="0"/>
                  <a:t>. </a:t>
                </a:r>
              </a:p>
              <a:p>
                <a:r>
                  <a:rPr lang="en-US" dirty="0"/>
                  <a:t>Finally, solution upon using quadratic formula and simplifying is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𝐸</m:t>
                          </m:r>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𝑐𝑜𝑠</m:t>
                              </m:r>
                              <m:r>
                                <a:rPr lang="en-US" b="0" i="1" smtClean="0">
                                  <a:latin typeface="Cambria Math" panose="02040503050406030204" pitchFamily="18" charset="0"/>
                                </a:rPr>
                                <m:t>𝜗</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r>
                                    <a:rPr lang="en-US" b="0" i="1" smtClean="0">
                                      <a:latin typeface="Cambria Math" panose="02040503050406030204" pitchFamily="18" charset="0"/>
                                    </a:rPr>
                                    <m:t>−</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sin</m:t>
                                          </m:r>
                                        </m:e>
                                        <m:sup>
                                          <m:r>
                                            <a:rPr lang="en-US" i="1">
                                              <a:latin typeface="Cambria Math" panose="02040503050406030204" pitchFamily="18" charset="0"/>
                                            </a:rPr>
                                            <m:t>2</m:t>
                                          </m:r>
                                        </m:sup>
                                      </m:sSup>
                                    </m:fName>
                                    <m:e>
                                      <m:r>
                                        <a:rPr lang="en-US" i="1">
                                          <a:latin typeface="Cambria Math" panose="02040503050406030204" pitchFamily="18" charset="0"/>
                                        </a:rPr>
                                        <m:t>𝜗</m:t>
                                      </m:r>
                                    </m:e>
                                  </m:func>
                                </m:e>
                              </m:rad>
                            </m:e>
                          </m:d>
                        </m:e>
                        <m:sup>
                          <m:r>
                            <a:rPr lang="en-US" b="0" i="1" smtClean="0">
                              <a:latin typeface="Cambria Math" panose="02040503050406030204" pitchFamily="18" charset="0"/>
                            </a:rPr>
                            <m:t>2</m:t>
                          </m:r>
                        </m:sup>
                      </m:sSup>
                    </m:oMath>
                  </m:oMathPara>
                </a14:m>
                <a:endParaRPr lang="en-US" dirty="0"/>
              </a:p>
              <a:p>
                <a:pPr marL="0" indent="0">
                  <a:buNone/>
                </a:pPr>
                <a:r>
                  <a:rPr lang="en-US" dirty="0"/>
                  <a:t>Now, lets consider special cases of collisions. </a:t>
                </a:r>
              </a:p>
              <a:p>
                <a:r>
                  <a:rPr lang="en-US" dirty="0"/>
                  <a:t>For head-on collisions, </a:t>
                </a:r>
                <a14:m>
                  <m:oMath xmlns:m="http://schemas.openxmlformats.org/officeDocument/2006/math">
                    <m:r>
                      <a:rPr lang="en-US" i="1">
                        <a:latin typeface="Cambria Math" panose="02040503050406030204" pitchFamily="18" charset="0"/>
                      </a:rPr>
                      <m:t>𝜗</m:t>
                    </m:r>
                    <m:r>
                      <a:rPr lang="en-US" i="1">
                        <a:latin typeface="Cambria Math" panose="02040503050406030204" pitchFamily="18" charset="0"/>
                      </a:rPr>
                      <m:t>~</m:t>
                    </m:r>
                    <m:r>
                      <a:rPr lang="en-US" i="1">
                        <a:latin typeface="Cambria Math" panose="02040503050406030204" pitchFamily="18" charset="0"/>
                      </a:rPr>
                      <m:t>𝜋</m:t>
                    </m:r>
                  </m:oMath>
                </a14:m>
                <a:r>
                  <a:rPr lang="en-US" dirty="0"/>
                  <a:t>. In such cases,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𝐸</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𝐴</m:t>
                                </m:r>
                                <m:r>
                                  <a:rPr lang="en-US" i="1">
                                    <a:latin typeface="Cambria Math" panose="02040503050406030204" pitchFamily="18" charset="0"/>
                                  </a:rPr>
                                  <m:t>−1</m:t>
                                </m:r>
                              </m:num>
                              <m:den>
                                <m:r>
                                  <a:rPr lang="en-US" i="1">
                                    <a:latin typeface="Cambria Math" panose="02040503050406030204" pitchFamily="18" charset="0"/>
                                  </a:rPr>
                                  <m:t>𝐴</m:t>
                                </m:r>
                                <m:r>
                                  <a:rPr lang="en-US" i="1">
                                    <a:latin typeface="Cambria Math" panose="02040503050406030204" pitchFamily="18" charset="0"/>
                                  </a:rPr>
                                  <m:t>+1</m:t>
                                </m:r>
                              </m:den>
                            </m:f>
                          </m:e>
                        </m:d>
                      </m:e>
                      <m:sup>
                        <m:r>
                          <a:rPr lang="en-US" i="1">
                            <a:latin typeface="Cambria Math" panose="02040503050406030204" pitchFamily="18" charset="0"/>
                          </a:rPr>
                          <m:t>2</m:t>
                        </m:r>
                      </m:sup>
                    </m:sSup>
                  </m:oMath>
                </a14:m>
                <a:r>
                  <a:rPr lang="en-US" dirty="0"/>
                  <a:t> then,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num>
                      <m:den>
                        <m:r>
                          <a:rPr lang="en-US" i="1">
                            <a:latin typeface="Cambria Math" panose="02040503050406030204" pitchFamily="18" charset="0"/>
                          </a:rPr>
                          <m:t>𝐸</m:t>
                        </m:r>
                      </m:den>
                    </m:f>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𝐴</m:t>
                                </m:r>
                                <m:r>
                                  <a:rPr lang="en-US" i="1">
                                    <a:latin typeface="Cambria Math" panose="02040503050406030204" pitchFamily="18" charset="0"/>
                                  </a:rPr>
                                  <m:t>−1</m:t>
                                </m:r>
                              </m:num>
                              <m:den>
                                <m:r>
                                  <a:rPr lang="en-US" i="1">
                                    <a:latin typeface="Cambria Math" panose="02040503050406030204" pitchFamily="18" charset="0"/>
                                  </a:rPr>
                                  <m:t>𝐴</m:t>
                                </m:r>
                                <m:r>
                                  <a:rPr lang="en-US" i="1">
                                    <a:latin typeface="Cambria Math" panose="02040503050406030204" pitchFamily="18" charset="0"/>
                                  </a:rPr>
                                  <m:t>+1</m:t>
                                </m:r>
                              </m:den>
                            </m:f>
                          </m:e>
                        </m:d>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𝑐𝑜𝑙𝑙𝑖𝑠𝑖𝑜𝑛</m:t>
                    </m:r>
                    <m:r>
                      <a:rPr lang="en-US" i="1">
                        <a:latin typeface="Cambria Math" panose="02040503050406030204" pitchFamily="18" charset="0"/>
                      </a:rPr>
                      <m:t> </m:t>
                    </m:r>
                    <m:r>
                      <a:rPr lang="en-US" i="1">
                        <a:latin typeface="Cambria Math" panose="02040503050406030204" pitchFamily="18" charset="0"/>
                      </a:rPr>
                      <m:t>𝑝𝑎𝑟𝑎𝑚𝑒𝑡𝑒𝑟</m:t>
                    </m:r>
                  </m:oMath>
                </a14:m>
                <a:endParaRPr lang="en-US" dirty="0"/>
              </a:p>
              <a:p>
                <a:r>
                  <a:rPr lang="en-US" dirty="0"/>
                  <a:t>Minimum value of </a:t>
                </a:r>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oMath>
                </a14:m>
                <a:r>
                  <a:rPr lang="en-US" dirty="0"/>
                  <a:t> occurs for head-on collisions where a neutron loses maximum energy. </a:t>
                </a:r>
              </a:p>
              <a:p>
                <a:r>
                  <a:rPr lang="en-US" dirty="0"/>
                  <a:t>For example, neutron will lose all of its energy in a head-on collision with H. On the other end, it might only lose 2% of its energy in head-on collision with U-238. </a:t>
                </a:r>
              </a:p>
              <a:p>
                <a:r>
                  <a:rPr lang="en-US" dirty="0"/>
                  <a:t>In grazing collisions, </a:t>
                </a:r>
                <a14:m>
                  <m:oMath xmlns:m="http://schemas.openxmlformats.org/officeDocument/2006/math">
                    <m:r>
                      <a:rPr lang="en-US" b="0" i="1" smtClean="0">
                        <a:latin typeface="Cambria Math" panose="02040503050406030204" pitchFamily="18" charset="0"/>
                      </a:rPr>
                      <m:t>𝜗</m:t>
                    </m:r>
                    <m:r>
                      <a:rPr lang="en-US" b="0" i="0" smtClean="0">
                        <a:latin typeface="Cambria Math" panose="02040503050406030204" pitchFamily="18" charset="0"/>
                      </a:rPr>
                      <m:t>~0</m:t>
                    </m:r>
                  </m:oMath>
                </a14:m>
                <a:r>
                  <a:rPr lang="en-US" dirty="0"/>
                  <a:t>. Therefore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𝐸</m:t>
                    </m:r>
                  </m:oMath>
                </a14:m>
                <a:r>
                  <a:rPr lang="en-US" dirty="0"/>
                  <a:t> for such collisions. This means there is pretty much no energy loss for such collisions. </a:t>
                </a:r>
              </a:p>
              <a:p>
                <a:r>
                  <a:rPr lang="en-US" dirty="0"/>
                  <a:t>More often than not, the collisions are not head-on and neutrons lose smaller fractions of their energy than the collision parameter. </a:t>
                </a:r>
              </a:p>
            </p:txBody>
          </p:sp>
        </mc:Choice>
        <mc:Fallback xmlns="">
          <p:sp>
            <p:nvSpPr>
              <p:cNvPr id="6" name="Content Placeholder 8">
                <a:extLst>
                  <a:ext uri="{FF2B5EF4-FFF2-40B4-BE49-F238E27FC236}">
                    <a16:creationId xmlns:a16="http://schemas.microsoft.com/office/drawing/2014/main" id="{E532B157-CC76-49D9-BEDA-9B0DD00E7396}"/>
                  </a:ext>
                </a:extLst>
              </p:cNvPr>
              <p:cNvSpPr txBox="1">
                <a:spLocks noRot="1" noChangeAspect="1" noMove="1" noResize="1" noEditPoints="1" noAdjustHandles="1" noChangeArrowheads="1" noChangeShapeType="1" noTextEdit="1"/>
              </p:cNvSpPr>
              <p:nvPr/>
            </p:nvSpPr>
            <p:spPr>
              <a:xfrm>
                <a:off x="4349369" y="923732"/>
                <a:ext cx="7323227" cy="5449076"/>
              </a:xfrm>
              <a:prstGeom prst="rect">
                <a:avLst/>
              </a:prstGeom>
              <a:blipFill>
                <a:blip r:embed="rId3"/>
                <a:stretch>
                  <a:fillRect l="-499" r="-666"/>
                </a:stretch>
              </a:blipFill>
            </p:spPr>
            <p:txBody>
              <a:bodyPr/>
              <a:lstStyle/>
              <a:p>
                <a:r>
                  <a:rPr lang="en-US">
                    <a:noFill/>
                  </a:rPr>
                  <a:t> </a:t>
                </a:r>
              </a:p>
            </p:txBody>
          </p:sp>
        </mc:Fallback>
      </mc:AlternateContent>
    </p:spTree>
    <p:extLst>
      <p:ext uri="{BB962C8B-B14F-4D97-AF65-F5344CB8AC3E}">
        <p14:creationId xmlns:p14="http://schemas.microsoft.com/office/powerpoint/2010/main" val="842088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537</TotalTime>
  <Words>1496</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Celestial</vt:lpstr>
      <vt:lpstr>AME 480/580 Introduction to nuclear engineering</vt:lpstr>
      <vt:lpstr>references</vt:lpstr>
      <vt:lpstr>outline</vt:lpstr>
      <vt:lpstr>One clarification from last time</vt:lpstr>
      <vt:lpstr>Neutron scattering</vt:lpstr>
      <vt:lpstr>elastic scattering (Kinetic energy is conserved) kinematics</vt:lpstr>
      <vt:lpstr>Conservation laws</vt:lpstr>
      <vt:lpstr>Conservation laws continueD</vt:lpstr>
      <vt:lpstr>Conservation laws continued</vt:lpstr>
      <vt:lpstr>Conservation laws continued</vt:lpstr>
      <vt:lpstr>Slowing down decrement</vt:lpstr>
      <vt:lpstr>Slowing down decrement continued</vt:lpstr>
      <vt:lpstr>Slowing down decrement continued</vt:lpstr>
      <vt:lpstr>Inelastic scattering</vt:lpstr>
      <vt:lpstr>Ch 2 review</vt:lpstr>
      <vt:lpstr>Ch 1 review</vt:lpstr>
      <vt:lpstr>Homework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 480/580 Introduction to nuclear engineering</dc:title>
  <dc:creator>Japan Ketan Patel</dc:creator>
  <cp:lastModifiedBy>Japan Ketan Patel</cp:lastModifiedBy>
  <cp:revision>233</cp:revision>
  <dcterms:created xsi:type="dcterms:W3CDTF">2018-01-28T22:16:08Z</dcterms:created>
  <dcterms:modified xsi:type="dcterms:W3CDTF">2018-01-29T17:14:55Z</dcterms:modified>
</cp:coreProperties>
</file>