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59B58-F0E1-47EC-9522-8B14E3455F80}"/>
              </a:ext>
            </a:extLst>
          </p:cNvPr>
          <p:cNvSpPr>
            <a:spLocks noGrp="1"/>
          </p:cNvSpPr>
          <p:nvPr>
            <p:ph type="ctrTitle"/>
          </p:nvPr>
        </p:nvSpPr>
        <p:spPr>
          <a:xfrm>
            <a:off x="3962399" y="1964267"/>
            <a:ext cx="7197726" cy="2421464"/>
          </a:xfrm>
        </p:spPr>
        <p:txBody>
          <a:bodyPr>
            <a:normAutofit/>
          </a:bodyPr>
          <a:lstStyle/>
          <a:p>
            <a:r>
              <a:rPr lang="en-US" sz="3200" dirty="0"/>
              <a:t>AME 480/580</a:t>
            </a:r>
            <a:br>
              <a:rPr lang="en-US" sz="2800" dirty="0"/>
            </a:br>
            <a:r>
              <a:rPr lang="en-US" sz="2800" dirty="0"/>
              <a:t>Introduction to nuclear engineering</a:t>
            </a:r>
          </a:p>
        </p:txBody>
      </p:sp>
      <p:sp>
        <p:nvSpPr>
          <p:cNvPr id="5" name="Subtitle 2">
            <a:extLst>
              <a:ext uri="{FF2B5EF4-FFF2-40B4-BE49-F238E27FC236}">
                <a16:creationId xmlns:a16="http://schemas.microsoft.com/office/drawing/2014/main" id="{685BD849-DE1A-48FE-AEBE-D28CC0F89A06}"/>
              </a:ext>
            </a:extLst>
          </p:cNvPr>
          <p:cNvSpPr>
            <a:spLocks noGrp="1"/>
          </p:cNvSpPr>
          <p:nvPr>
            <p:ph type="subTitle" idx="1"/>
          </p:nvPr>
        </p:nvSpPr>
        <p:spPr>
          <a:xfrm>
            <a:off x="3962399" y="4385732"/>
            <a:ext cx="7197726" cy="1405467"/>
          </a:xfrm>
        </p:spPr>
        <p:txBody>
          <a:bodyPr/>
          <a:lstStyle/>
          <a:p>
            <a:r>
              <a:rPr lang="en-US" dirty="0"/>
              <a:t>Neutron distribution in energy</a:t>
            </a:r>
          </a:p>
          <a:p>
            <a:r>
              <a:rPr lang="en-US" dirty="0"/>
              <a:t>1/31/18</a:t>
            </a:r>
          </a:p>
          <a:p>
            <a:endParaRPr lang="en-US" dirty="0"/>
          </a:p>
        </p:txBody>
      </p:sp>
    </p:spTree>
    <p:extLst>
      <p:ext uri="{BB962C8B-B14F-4D97-AF65-F5344CB8AC3E}">
        <p14:creationId xmlns:p14="http://schemas.microsoft.com/office/powerpoint/2010/main" val="352725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AB30-A6C8-46B3-91C7-8802F83EFC1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0EFB4F-1881-4A5B-8BB0-60D47F8066F0}"/>
              </a:ext>
            </a:extLst>
          </p:cNvPr>
          <p:cNvSpPr>
            <a:spLocks noGrp="1"/>
          </p:cNvSpPr>
          <p:nvPr>
            <p:ph idx="1"/>
          </p:nvPr>
        </p:nvSpPr>
        <p:spPr/>
        <p:txBody>
          <a:bodyPr/>
          <a:lstStyle/>
          <a:p>
            <a:r>
              <a:rPr lang="en-US" dirty="0"/>
              <a:t>Lewis</a:t>
            </a:r>
          </a:p>
          <a:p>
            <a:r>
              <a:rPr lang="en-US" dirty="0" err="1"/>
              <a:t>Baratta</a:t>
            </a:r>
            <a:r>
              <a:rPr lang="en-US" dirty="0"/>
              <a:t> and </a:t>
            </a:r>
            <a:r>
              <a:rPr lang="en-US" dirty="0" err="1"/>
              <a:t>Lamarsh</a:t>
            </a:r>
            <a:r>
              <a:rPr lang="en-US" dirty="0"/>
              <a:t> </a:t>
            </a:r>
          </a:p>
          <a:p>
            <a:endParaRPr lang="en-US" dirty="0"/>
          </a:p>
        </p:txBody>
      </p:sp>
    </p:spTree>
    <p:extLst>
      <p:ext uri="{BB962C8B-B14F-4D97-AF65-F5344CB8AC3E}">
        <p14:creationId xmlns:p14="http://schemas.microsoft.com/office/powerpoint/2010/main" val="30123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AB30-A6C8-46B3-91C7-8802F83EFC1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30EFB4F-1881-4A5B-8BB0-60D47F8066F0}"/>
              </a:ext>
            </a:extLst>
          </p:cNvPr>
          <p:cNvSpPr>
            <a:spLocks noGrp="1"/>
          </p:cNvSpPr>
          <p:nvPr>
            <p:ph idx="1"/>
          </p:nvPr>
        </p:nvSpPr>
        <p:spPr/>
        <p:txBody>
          <a:bodyPr/>
          <a:lstStyle/>
          <a:p>
            <a:r>
              <a:rPr lang="en-US" dirty="0"/>
              <a:t>HW-1 Problems</a:t>
            </a:r>
          </a:p>
          <a:p>
            <a:r>
              <a:rPr lang="en-US" dirty="0"/>
              <a:t>Review</a:t>
            </a:r>
          </a:p>
          <a:p>
            <a:pPr lvl="1"/>
            <a:r>
              <a:rPr lang="en-US" dirty="0"/>
              <a:t>Ch 1</a:t>
            </a:r>
          </a:p>
          <a:p>
            <a:pPr lvl="1"/>
            <a:r>
              <a:rPr lang="en-US" dirty="0"/>
              <a:t>Ch 2</a:t>
            </a:r>
          </a:p>
          <a:p>
            <a:r>
              <a:rPr lang="en-US" dirty="0"/>
              <a:t>Introduction to Ch. 3 – Neutron distributions in energy</a:t>
            </a:r>
          </a:p>
          <a:p>
            <a:endParaRPr lang="en-US" dirty="0"/>
          </a:p>
        </p:txBody>
      </p:sp>
    </p:spTree>
    <p:extLst>
      <p:ext uri="{BB962C8B-B14F-4D97-AF65-F5344CB8AC3E}">
        <p14:creationId xmlns:p14="http://schemas.microsoft.com/office/powerpoint/2010/main" val="134597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52E4-4CAA-4150-850E-B5931CDC87E5}"/>
              </a:ext>
            </a:extLst>
          </p:cNvPr>
          <p:cNvSpPr>
            <a:spLocks noGrp="1"/>
          </p:cNvSpPr>
          <p:nvPr>
            <p:ph type="title"/>
          </p:nvPr>
        </p:nvSpPr>
        <p:spPr/>
        <p:txBody>
          <a:bodyPr/>
          <a:lstStyle/>
          <a:p>
            <a:r>
              <a:rPr lang="en-US" dirty="0"/>
              <a:t>HW-1 problems</a:t>
            </a:r>
          </a:p>
        </p:txBody>
      </p:sp>
      <p:sp>
        <p:nvSpPr>
          <p:cNvPr id="3" name="Content Placeholder 2">
            <a:extLst>
              <a:ext uri="{FF2B5EF4-FFF2-40B4-BE49-F238E27FC236}">
                <a16:creationId xmlns:a16="http://schemas.microsoft.com/office/drawing/2014/main" id="{C46441AA-0958-4326-ACBD-BD365787D909}"/>
              </a:ext>
            </a:extLst>
          </p:cNvPr>
          <p:cNvSpPr>
            <a:spLocks noGrp="1"/>
          </p:cNvSpPr>
          <p:nvPr>
            <p:ph idx="1"/>
          </p:nvPr>
        </p:nvSpPr>
        <p:spPr/>
        <p:txBody>
          <a:bodyPr/>
          <a:lstStyle/>
          <a:p>
            <a:r>
              <a:rPr lang="en-US" dirty="0"/>
              <a:t>Look at pdf</a:t>
            </a:r>
          </a:p>
        </p:txBody>
      </p:sp>
    </p:spTree>
    <p:extLst>
      <p:ext uri="{BB962C8B-B14F-4D97-AF65-F5344CB8AC3E}">
        <p14:creationId xmlns:p14="http://schemas.microsoft.com/office/powerpoint/2010/main" val="43287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 1 review</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a:bodyPr>
          <a:lstStyle/>
          <a:p>
            <a:pPr>
              <a:lnSpc>
                <a:spcPct val="90000"/>
              </a:lnSpc>
            </a:pPr>
            <a:r>
              <a:rPr lang="en-US" dirty="0">
                <a:sym typeface="Wingdings" panose="05000000000000000000" pitchFamily="2" charset="2"/>
              </a:rPr>
              <a:t>Fundamental particles – leptons (weak force…exchange gluons – electrons, neutrinos) and hadrons (force is strong with hadrons…exchange quarks – protons and neutrons)</a:t>
            </a:r>
          </a:p>
          <a:p>
            <a:pPr>
              <a:lnSpc>
                <a:spcPct val="90000"/>
              </a:lnSpc>
            </a:pPr>
            <a:r>
              <a:rPr lang="en-US" dirty="0">
                <a:sym typeface="Wingdings" panose="05000000000000000000" pitchFamily="2" charset="2"/>
              </a:rPr>
              <a:t>We briefly saw what people think an atom looks like</a:t>
            </a:r>
          </a:p>
          <a:p>
            <a:pPr>
              <a:lnSpc>
                <a:spcPct val="90000"/>
              </a:lnSpc>
            </a:pPr>
            <a:r>
              <a:rPr lang="en-US" dirty="0">
                <a:sym typeface="Wingdings" panose="05000000000000000000" pitchFamily="2" charset="2"/>
              </a:rPr>
              <a:t>We introduced basic definitions</a:t>
            </a:r>
          </a:p>
          <a:p>
            <a:pPr>
              <a:lnSpc>
                <a:spcPct val="90000"/>
              </a:lnSpc>
            </a:pPr>
            <a:r>
              <a:rPr lang="en-US" dirty="0">
                <a:sym typeface="Wingdings" panose="05000000000000000000" pitchFamily="2" charset="2"/>
              </a:rPr>
              <a:t>Mass-energy equivalence</a:t>
            </a:r>
          </a:p>
          <a:p>
            <a:pPr>
              <a:lnSpc>
                <a:spcPct val="90000"/>
              </a:lnSpc>
            </a:pPr>
            <a:r>
              <a:rPr lang="en-US" dirty="0">
                <a:sym typeface="Wingdings" panose="05000000000000000000" pitchFamily="2" charset="2"/>
              </a:rPr>
              <a:t>Binding energy</a:t>
            </a:r>
          </a:p>
          <a:p>
            <a:pPr>
              <a:lnSpc>
                <a:spcPct val="90000"/>
              </a:lnSpc>
            </a:pPr>
            <a:r>
              <a:rPr lang="en-US" dirty="0">
                <a:sym typeface="Wingdings" panose="05000000000000000000" pitchFamily="2" charset="2"/>
              </a:rPr>
              <a:t>Then we looked at what fission and fusion reactions were</a:t>
            </a:r>
          </a:p>
          <a:p>
            <a:pPr>
              <a:lnSpc>
                <a:spcPct val="90000"/>
              </a:lnSpc>
            </a:pPr>
            <a:r>
              <a:rPr lang="en-US" dirty="0">
                <a:sym typeface="Wingdings" panose="05000000000000000000" pitchFamily="2" charset="2"/>
              </a:rPr>
              <a:t>We looked at nuclear stability and looked at some decay calculations</a:t>
            </a:r>
          </a:p>
          <a:p>
            <a:pPr>
              <a:lnSpc>
                <a:spcPct val="90000"/>
              </a:lnSpc>
            </a:pPr>
            <a:r>
              <a:rPr lang="en-US" dirty="0">
                <a:sym typeface="Wingdings" panose="05000000000000000000" pitchFamily="2" charset="2"/>
              </a:rPr>
              <a:t>Other basic concepts like activity and number density</a:t>
            </a:r>
          </a:p>
          <a:p>
            <a:pPr>
              <a:lnSpc>
                <a:spcPct val="90000"/>
              </a:lnSpc>
            </a:pPr>
            <a:r>
              <a:rPr lang="en-US" dirty="0">
                <a:sym typeface="Wingdings" panose="05000000000000000000" pitchFamily="2" charset="2"/>
              </a:rPr>
              <a:t>We closed the chapter with some basic numerical method to solve ODEs and systems of ODEs</a:t>
            </a:r>
          </a:p>
          <a:p>
            <a:pPr marL="0" indent="0" algn="ctr">
              <a:buNone/>
            </a:pPr>
            <a:endParaRPr lang="en-US" dirty="0"/>
          </a:p>
        </p:txBody>
      </p:sp>
    </p:spTree>
    <p:extLst>
      <p:ext uri="{BB962C8B-B14F-4D97-AF65-F5344CB8AC3E}">
        <p14:creationId xmlns:p14="http://schemas.microsoft.com/office/powerpoint/2010/main" val="413283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 2 review</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a:bodyPr>
          <a:lstStyle/>
          <a:p>
            <a:r>
              <a:rPr lang="en-US" dirty="0"/>
              <a:t>Microscopic and macroscopic </a:t>
            </a:r>
            <a:r>
              <a:rPr lang="en-US" dirty="0" err="1"/>
              <a:t>xs</a:t>
            </a:r>
            <a:endParaRPr lang="en-US" dirty="0"/>
          </a:p>
          <a:p>
            <a:r>
              <a:rPr lang="en-US" dirty="0"/>
              <a:t>Neutron attenuation</a:t>
            </a:r>
          </a:p>
          <a:p>
            <a:r>
              <a:rPr lang="en-US" dirty="0"/>
              <a:t>Mean free path</a:t>
            </a:r>
          </a:p>
          <a:p>
            <a:r>
              <a:rPr lang="en-US" dirty="0" err="1"/>
              <a:t>Uncollided</a:t>
            </a:r>
            <a:r>
              <a:rPr lang="en-US" dirty="0"/>
              <a:t> flux </a:t>
            </a:r>
          </a:p>
          <a:p>
            <a:r>
              <a:rPr lang="en-US" dirty="0"/>
              <a:t>Nuclide densities</a:t>
            </a:r>
          </a:p>
          <a:p>
            <a:r>
              <a:rPr lang="en-US" dirty="0"/>
              <a:t>Reaction types – scatter, absorption</a:t>
            </a:r>
          </a:p>
          <a:p>
            <a:r>
              <a:rPr lang="en-US" dirty="0"/>
              <a:t>Neutron energy range</a:t>
            </a:r>
          </a:p>
          <a:p>
            <a:r>
              <a:rPr lang="en-US" dirty="0"/>
              <a:t>XS energy dependence</a:t>
            </a:r>
          </a:p>
          <a:p>
            <a:r>
              <a:rPr lang="en-US" dirty="0"/>
              <a:t>Neutron scattering</a:t>
            </a:r>
          </a:p>
          <a:p>
            <a:pPr marL="0" indent="0" algn="ctr">
              <a:buNone/>
            </a:pPr>
            <a:endParaRPr lang="en-US" dirty="0"/>
          </a:p>
        </p:txBody>
      </p:sp>
    </p:spTree>
    <p:extLst>
      <p:ext uri="{BB962C8B-B14F-4D97-AF65-F5344CB8AC3E}">
        <p14:creationId xmlns:p14="http://schemas.microsoft.com/office/powerpoint/2010/main" val="265735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Ch-3: neutron distributions in energy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lnSpcReduction="10000"/>
              </a:bodyPr>
              <a:lstStyle/>
              <a:p>
                <a:pPr>
                  <a:lnSpc>
                    <a:spcPct val="90000"/>
                  </a:lnSpc>
                </a:pPr>
                <a:r>
                  <a:rPr lang="en-US" dirty="0">
                    <a:sym typeface="Wingdings" panose="05000000000000000000" pitchFamily="2" charset="2"/>
                  </a:rPr>
                  <a:t>We introduced the concept of multiplication factor, </a:t>
                </a:r>
                <a14:m>
                  <m:oMath xmlns:m="http://schemas.openxmlformats.org/officeDocument/2006/math">
                    <m:r>
                      <a:rPr lang="en-US" b="0" i="1" smtClean="0">
                        <a:latin typeface="Cambria Math" panose="02040503050406030204" pitchFamily="18" charset="0"/>
                        <a:sym typeface="Wingdings" panose="05000000000000000000" pitchFamily="2" charset="2"/>
                      </a:rPr>
                      <m:t>𝑘</m:t>
                    </m:r>
                  </m:oMath>
                </a14:m>
                <a:r>
                  <a:rPr lang="en-US" dirty="0">
                    <a:sym typeface="Wingdings" panose="05000000000000000000" pitchFamily="2" charset="2"/>
                  </a:rPr>
                  <a:t>.</a:t>
                </a:r>
              </a:p>
              <a:p>
                <a:pPr>
                  <a:lnSpc>
                    <a:spcPct val="90000"/>
                  </a:lnSpc>
                </a:pPr>
                <a:r>
                  <a:rPr lang="en-US" dirty="0">
                    <a:sym typeface="Wingdings" panose="05000000000000000000" pitchFamily="2" charset="2"/>
                  </a:rPr>
                  <a:t>The value of multiplication factor essentially depends on neutron interactions.</a:t>
                </a:r>
              </a:p>
              <a:p>
                <a:pPr>
                  <a:lnSpc>
                    <a:spcPct val="90000"/>
                  </a:lnSpc>
                </a:pPr>
                <a:r>
                  <a:rPr lang="en-US" dirty="0">
                    <a:sym typeface="Wingdings" panose="05000000000000000000" pitchFamily="2" charset="2"/>
                  </a:rPr>
                  <a:t>Neutron interactions depend on several factors…neutron energy being the primary factor. </a:t>
                </a:r>
              </a:p>
              <a:p>
                <a:pPr>
                  <a:lnSpc>
                    <a:spcPct val="90000"/>
                  </a:lnSpc>
                </a:pPr>
                <a:r>
                  <a:rPr lang="en-US" dirty="0">
                    <a:sym typeface="Wingdings" panose="05000000000000000000" pitchFamily="2" charset="2"/>
                  </a:rPr>
                  <a:t>Another factor is target material composition. </a:t>
                </a:r>
              </a:p>
              <a:p>
                <a:pPr>
                  <a:lnSpc>
                    <a:spcPct val="90000"/>
                  </a:lnSpc>
                </a:pPr>
                <a:r>
                  <a:rPr lang="en-US" dirty="0">
                    <a:sym typeface="Wingdings" panose="05000000000000000000" pitchFamily="2" charset="2"/>
                  </a:rPr>
                  <a:t>We talk a little more about neutron energetics and important target material properties. </a:t>
                </a:r>
              </a:p>
              <a:p>
                <a:pPr>
                  <a:lnSpc>
                    <a:spcPct val="90000"/>
                  </a:lnSpc>
                </a:pPr>
                <a:r>
                  <a:rPr lang="en-US" dirty="0">
                    <a:sym typeface="Wingdings" panose="05000000000000000000" pitchFamily="2" charset="2"/>
                  </a:rPr>
                  <a:t>We make two main assumptions</a:t>
                </a:r>
              </a:p>
              <a:p>
                <a:pPr lvl="1">
                  <a:lnSpc>
                    <a:spcPct val="90000"/>
                  </a:lnSpc>
                </a:pPr>
                <a:r>
                  <a:rPr lang="en-US" dirty="0">
                    <a:sym typeface="Wingdings" panose="05000000000000000000" pitchFamily="2" charset="2"/>
                  </a:rPr>
                  <a:t>Neutrons are produced instantaneously (in reactors there are two neutron sources – fission neutrons and neutrons from decay of fission products. Fission neutrons are produced instantaneously but neutrons from decay according to characteristic decay constant…in this chapter we consider case with only instantaneously produced neutrons…we will expand our study to incorporate delayed neutrons in a later chapter)</a:t>
                </a:r>
              </a:p>
              <a:p>
                <a:pPr lvl="1">
                  <a:lnSpc>
                    <a:spcPct val="90000"/>
                  </a:lnSpc>
                </a:pPr>
                <a:r>
                  <a:rPr lang="en-US" dirty="0">
                    <a:sym typeface="Wingdings" panose="05000000000000000000" pitchFamily="2" charset="2"/>
                  </a:rPr>
                  <a:t>Spatial effects are integrated out and don’t need to </a:t>
                </a:r>
                <a:r>
                  <a:rPr lang="en-US">
                    <a:sym typeface="Wingdings" panose="05000000000000000000" pitchFamily="2" charset="2"/>
                  </a:rPr>
                  <a:t>consider them…</a:t>
                </a:r>
                <a:r>
                  <a:rPr lang="en-US" dirty="0">
                    <a:sym typeface="Wingdings" panose="05000000000000000000" pitchFamily="2" charset="2"/>
                  </a:rPr>
                  <a:t>we defer study of spatial effects to the second half of this course</a:t>
                </a:r>
              </a:p>
              <a:p>
                <a:pPr lvl="1">
                  <a:lnSpc>
                    <a:spcPct val="90000"/>
                  </a:lnSpc>
                </a:pPr>
                <a:endParaRPr lang="en-US" dirty="0">
                  <a:sym typeface="Wingdings" panose="05000000000000000000" pitchFamily="2" charset="2"/>
                </a:endParaRPr>
              </a:p>
              <a:p>
                <a:pPr>
                  <a:lnSpc>
                    <a:spcPct val="90000"/>
                  </a:lnSpc>
                </a:pPr>
                <a:r>
                  <a:rPr lang="en-US" dirty="0">
                    <a:sym typeface="Wingdings" panose="05000000000000000000" pitchFamily="2" charset="2"/>
                  </a:rPr>
                  <a:t>We go by the book here… we talk about:</a:t>
                </a:r>
              </a:p>
              <a:p>
                <a:pPr lvl="1">
                  <a:lnSpc>
                    <a:spcPct val="90000"/>
                  </a:lnSpc>
                </a:pPr>
                <a:r>
                  <a:rPr lang="en-US" dirty="0">
                    <a:sym typeface="Wingdings" panose="05000000000000000000" pitchFamily="2" charset="2"/>
                  </a:rPr>
                  <a:t>Properties of nuclear fuel and moderator material</a:t>
                </a:r>
              </a:p>
              <a:p>
                <a:pPr lvl="1">
                  <a:lnSpc>
                    <a:spcPct val="90000"/>
                  </a:lnSpc>
                </a:pPr>
                <a:r>
                  <a:rPr lang="en-US" dirty="0">
                    <a:sym typeface="Wingdings" panose="05000000000000000000" pitchFamily="2" charset="2"/>
                  </a:rPr>
                  <a:t>Energy distribution of neutrons in reactors – more details on fast, slowing down, thermal neutrons</a:t>
                </a:r>
              </a:p>
              <a:p>
                <a:pPr lvl="1">
                  <a:lnSpc>
                    <a:spcPct val="90000"/>
                  </a:lnSpc>
                </a:pPr>
                <a:r>
                  <a:rPr lang="en-US" dirty="0">
                    <a:sym typeface="Wingdings" panose="05000000000000000000" pitchFamily="2" charset="2"/>
                  </a:rPr>
                  <a:t>Averaging of neutron cross-section over energy</a:t>
                </a:r>
              </a:p>
              <a:p>
                <a:pPr lvl="1">
                  <a:lnSpc>
                    <a:spcPct val="90000"/>
                  </a:lnSpc>
                </a:pPr>
                <a:r>
                  <a:rPr lang="en-US" dirty="0">
                    <a:sym typeface="Wingdings" panose="05000000000000000000" pitchFamily="2" charset="2"/>
                  </a:rPr>
                  <a:t>Neutron multiplication in terms of energy-averaged cross-sections</a:t>
                </a:r>
              </a:p>
              <a:p>
                <a:pPr marL="457200" lvl="1" indent="0">
                  <a:lnSpc>
                    <a:spcPct val="90000"/>
                  </a:lnSpc>
                  <a:buNone/>
                </a:pPr>
                <a:endParaRPr lang="en-US"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20025" y="802433"/>
                <a:ext cx="10664503" cy="5687735"/>
              </a:xfrm>
              <a:blipFill>
                <a:blip r:embed="rId2"/>
                <a:stretch>
                  <a:fillRect l="-400" t="-2036" r="-743"/>
                </a:stretch>
              </a:blipFill>
            </p:spPr>
            <p:txBody>
              <a:bodyPr/>
              <a:lstStyle/>
              <a:p>
                <a:r>
                  <a:rPr lang="en-US">
                    <a:noFill/>
                  </a:rPr>
                  <a:t> </a:t>
                </a:r>
              </a:p>
            </p:txBody>
          </p:sp>
        </mc:Fallback>
      </mc:AlternateContent>
    </p:spTree>
    <p:extLst>
      <p:ext uri="{BB962C8B-B14F-4D97-AF65-F5344CB8AC3E}">
        <p14:creationId xmlns:p14="http://schemas.microsoft.com/office/powerpoint/2010/main" val="321803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Next time…</a:t>
            </a:r>
          </a:p>
        </p:txBody>
      </p:sp>
      <p:pic>
        <p:nvPicPr>
          <p:cNvPr id="5" name="Picture 4">
            <a:extLst>
              <a:ext uri="{FF2B5EF4-FFF2-40B4-BE49-F238E27FC236}">
                <a16:creationId xmlns:a16="http://schemas.microsoft.com/office/drawing/2014/main" id="{E384AB1E-A012-44EB-8943-E49E97C2F8B5}"/>
              </a:ext>
            </a:extLst>
          </p:cNvPr>
          <p:cNvPicPr>
            <a:picLocks noChangeAspect="1"/>
          </p:cNvPicPr>
          <p:nvPr/>
        </p:nvPicPr>
        <p:blipFill>
          <a:blip r:embed="rId2"/>
          <a:stretch>
            <a:fillRect/>
          </a:stretch>
        </p:blipFill>
        <p:spPr>
          <a:xfrm>
            <a:off x="3948112" y="1814512"/>
            <a:ext cx="4295775" cy="3228975"/>
          </a:xfrm>
          <a:prstGeom prst="rect">
            <a:avLst/>
          </a:prstGeom>
        </p:spPr>
      </p:pic>
    </p:spTree>
    <p:extLst>
      <p:ext uri="{BB962C8B-B14F-4D97-AF65-F5344CB8AC3E}">
        <p14:creationId xmlns:p14="http://schemas.microsoft.com/office/powerpoint/2010/main" val="2837866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281</TotalTime>
  <Words>369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Celestial</vt:lpstr>
      <vt:lpstr>AME 480/580 Introduction to nuclear engineering</vt:lpstr>
      <vt:lpstr>references</vt:lpstr>
      <vt:lpstr>outline</vt:lpstr>
      <vt:lpstr>HW-1 problems</vt:lpstr>
      <vt:lpstr>Ch 1 review</vt:lpstr>
      <vt:lpstr>Ch 2 review</vt:lpstr>
      <vt:lpstr>Ch-3: neutron distributions in energy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28</cp:revision>
  <dcterms:created xsi:type="dcterms:W3CDTF">2018-01-30T19:45:45Z</dcterms:created>
  <dcterms:modified xsi:type="dcterms:W3CDTF">2018-01-31T00:27:26Z</dcterms:modified>
</cp:coreProperties>
</file>