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70" r:id="rId14"/>
    <p:sldId id="271" r:id="rId15"/>
    <p:sldId id="272"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2/22/2018</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97815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701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4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12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15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036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791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029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408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02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625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smtClean="0"/>
              <a:pPr/>
              <a:t>2/22/2018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328802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A15B-E815-4878-88E2-75DB7CDAD0EF}"/>
              </a:ext>
            </a:extLst>
          </p:cNvPr>
          <p:cNvSpPr>
            <a:spLocks noGrp="1"/>
          </p:cNvSpPr>
          <p:nvPr>
            <p:ph type="ctrTitle"/>
          </p:nvPr>
        </p:nvSpPr>
        <p:spPr/>
        <p:txBody>
          <a:bodyPr>
            <a:normAutofit/>
          </a:bodyPr>
          <a:lstStyle/>
          <a:p>
            <a:r>
              <a:rPr lang="en-US" sz="3200" dirty="0"/>
              <a:t>AME 480/580</a:t>
            </a:r>
            <a:br>
              <a:rPr lang="en-US" sz="3200" dirty="0"/>
            </a:br>
            <a:br>
              <a:rPr lang="en-US" sz="3200" dirty="0"/>
            </a:br>
            <a:r>
              <a:rPr lang="en-US" sz="3200" dirty="0"/>
              <a:t>Introduction to Nuclear Engineering</a:t>
            </a:r>
          </a:p>
        </p:txBody>
      </p:sp>
      <p:sp>
        <p:nvSpPr>
          <p:cNvPr id="3" name="Subtitle 2">
            <a:extLst>
              <a:ext uri="{FF2B5EF4-FFF2-40B4-BE49-F238E27FC236}">
                <a16:creationId xmlns:a16="http://schemas.microsoft.com/office/drawing/2014/main" id="{61183FF5-9E9B-478A-A940-E5EFA9F5D92F}"/>
              </a:ext>
            </a:extLst>
          </p:cNvPr>
          <p:cNvSpPr>
            <a:spLocks noGrp="1"/>
          </p:cNvSpPr>
          <p:nvPr>
            <p:ph type="subTitle" idx="1"/>
          </p:nvPr>
        </p:nvSpPr>
        <p:spPr>
          <a:xfrm>
            <a:off x="1261872" y="5104264"/>
            <a:ext cx="5357600" cy="1160213"/>
          </a:xfrm>
        </p:spPr>
        <p:txBody>
          <a:bodyPr>
            <a:normAutofit fontScale="77500" lnSpcReduction="20000"/>
          </a:bodyPr>
          <a:lstStyle/>
          <a:p>
            <a:endParaRPr lang="en-US" dirty="0"/>
          </a:p>
          <a:p>
            <a:r>
              <a:rPr lang="en-US" sz="2400" dirty="0"/>
              <a:t>Transport Basics</a:t>
            </a:r>
          </a:p>
          <a:p>
            <a:r>
              <a:rPr lang="en-US" dirty="0"/>
              <a:t>2/23/18</a:t>
            </a:r>
          </a:p>
        </p:txBody>
      </p:sp>
    </p:spTree>
    <p:extLst>
      <p:ext uri="{BB962C8B-B14F-4D97-AF65-F5344CB8AC3E}">
        <p14:creationId xmlns:p14="http://schemas.microsoft.com/office/powerpoint/2010/main" val="325481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694156-B30C-4AE1-9886-0D236EC019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457B5688-60D5-45FB-9842-8A26D3808FD2}"/>
              </a:ext>
            </a:extLst>
          </p:cNvPr>
          <p:cNvPicPr>
            <a:picLocks noChangeAspect="1"/>
          </p:cNvPicPr>
          <p:nvPr/>
        </p:nvPicPr>
        <p:blipFill>
          <a:blip r:embed="rId2"/>
          <a:stretch>
            <a:fillRect/>
          </a:stretch>
        </p:blipFill>
        <p:spPr>
          <a:xfrm>
            <a:off x="5405860" y="1017488"/>
            <a:ext cx="5404171" cy="4243182"/>
          </a:xfrm>
          <a:prstGeom prst="rect">
            <a:avLst/>
          </a:prstGeom>
        </p:spPr>
      </p:pic>
      <p:sp>
        <p:nvSpPr>
          <p:cNvPr id="2" name="Title 1">
            <a:extLst>
              <a:ext uri="{FF2B5EF4-FFF2-40B4-BE49-F238E27FC236}">
                <a16:creationId xmlns:a16="http://schemas.microsoft.com/office/drawing/2014/main" id="{FFB1BF55-0E58-4584-AE35-AF6EEBED9355}"/>
              </a:ext>
            </a:extLst>
          </p:cNvPr>
          <p:cNvSpPr>
            <a:spLocks noGrp="1"/>
          </p:cNvSpPr>
          <p:nvPr>
            <p:ph type="title"/>
          </p:nvPr>
        </p:nvSpPr>
        <p:spPr>
          <a:xfrm>
            <a:off x="722467" y="173549"/>
            <a:ext cx="3690425" cy="1325562"/>
          </a:xfrm>
        </p:spPr>
        <p:txBody>
          <a:bodyPr>
            <a:normAutofit/>
          </a:bodyPr>
          <a:lstStyle/>
          <a:p>
            <a:r>
              <a:rPr lang="en-US" sz="3200" dirty="0"/>
              <a:t>Decompose Velocity Vector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46DE3D-D9D2-44DD-8B9E-46FC06BF72A4}"/>
                  </a:ext>
                </a:extLst>
              </p:cNvPr>
              <p:cNvSpPr>
                <a:spLocks noGrp="1"/>
              </p:cNvSpPr>
              <p:nvPr>
                <p:ph idx="1"/>
              </p:nvPr>
            </p:nvSpPr>
            <p:spPr>
              <a:xfrm>
                <a:off x="513202" y="2207542"/>
                <a:ext cx="5486382" cy="4243182"/>
              </a:xfrm>
            </p:spPr>
            <p:txBody>
              <a:bodyPr>
                <a:normAutofit/>
              </a:bodyPr>
              <a:lstStyle/>
              <a:p>
                <a:pPr lvl="1"/>
                <a:r>
                  <a:rPr lang="en-US" sz="1800" dirty="0"/>
                  <a:t>Velocity vector is decomposed into – speed and direction</a:t>
                </a:r>
              </a:p>
              <a:p>
                <a:pPr lvl="1"/>
                <a:r>
                  <a:rPr lang="en-US" sz="1800" b="1" dirty="0"/>
                  <a:t>Speed:</a:t>
                </a:r>
              </a:p>
              <a:p>
                <a:pPr lvl="2"/>
                <a:r>
                  <a:rPr lang="en-US" sz="1800" dirty="0"/>
                  <a:t>Often, kinetic energy, </a:t>
                </a:r>
                <a14:m>
                  <m:oMath xmlns:m="http://schemas.openxmlformats.org/officeDocument/2006/math">
                    <m:r>
                      <a:rPr lang="en-US" sz="1800" b="0" i="1" smtClean="0">
                        <a:latin typeface="Cambria Math" panose="02040503050406030204" pitchFamily="18" charset="0"/>
                      </a:rPr>
                      <m:t>𝐸</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r>
                      <a:rPr lang="en-US" sz="1800" b="0" i="1" smtClean="0">
                        <a:latin typeface="Cambria Math" panose="02040503050406030204" pitchFamily="18" charset="0"/>
                      </a:rPr>
                      <m:t>𝑚</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𝑣</m:t>
                        </m:r>
                      </m:e>
                      <m:sup>
                        <m:r>
                          <a:rPr lang="en-US" sz="1800" b="0" i="1" smtClean="0">
                            <a:latin typeface="Cambria Math" panose="02040503050406030204" pitchFamily="18" charset="0"/>
                          </a:rPr>
                          <m:t>2</m:t>
                        </m:r>
                      </m:sup>
                    </m:sSup>
                    <m:r>
                      <a:rPr lang="en-US" sz="1800" b="0" i="0" smtClean="0">
                        <a:latin typeface="Cambria Math" panose="02040503050406030204" pitchFamily="18" charset="0"/>
                      </a:rPr>
                      <m:t>,</m:t>
                    </m:r>
                  </m:oMath>
                </a14:m>
                <a:r>
                  <a:rPr lang="en-US" sz="1800" dirty="0"/>
                  <a:t> is used to represent speed. </a:t>
                </a:r>
              </a:p>
              <a:p>
                <a:pPr lvl="2"/>
                <a:endParaRPr lang="en-US" sz="1800" dirty="0"/>
              </a:p>
              <a:p>
                <a:pPr lvl="1"/>
                <a:r>
                  <a:rPr lang="en-US" sz="1800" b="1" dirty="0"/>
                  <a:t>Direction:</a:t>
                </a:r>
              </a:p>
              <a:p>
                <a:pPr lvl="2"/>
                <a:r>
                  <a:rPr lang="en-US" sz="1800" dirty="0"/>
                  <a:t>We introduce unit vector (in spherical velocity coordinates)</a:t>
                </a:r>
              </a:p>
              <a:p>
                <a:pPr marL="548640" lvl="2" indent="0">
                  <a:buNone/>
                </a:pPr>
                <a:endParaRPr lang="en-US" sz="1800" dirty="0"/>
              </a:p>
              <a:p>
                <a:pPr marL="548640" lvl="2"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panose="02040503050406030204" pitchFamily="18" charset="0"/>
                            </a:rPr>
                          </m:ctrlPr>
                        </m:accPr>
                        <m:e>
                          <m:r>
                            <a:rPr lang="el-GR" sz="1800" b="1" i="1">
                              <a:latin typeface="Cambria Math" panose="02040503050406030204" pitchFamily="18" charset="0"/>
                              <a:ea typeface="Cambria Math" panose="02040503050406030204" pitchFamily="18" charset="0"/>
                            </a:rPr>
                            <m:t>𝜴</m:t>
                          </m:r>
                        </m:e>
                      </m:acc>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b="1" i="1">
                              <a:latin typeface="Cambria Math" panose="02040503050406030204" pitchFamily="18" charset="0"/>
                            </a:rPr>
                            <m:t>𝒗</m:t>
                          </m:r>
                        </m:num>
                        <m:den>
                          <m:r>
                            <a:rPr lang="en-US" sz="1800" i="1">
                              <a:latin typeface="Cambria Math" panose="02040503050406030204" pitchFamily="18" charset="0"/>
                            </a:rPr>
                            <m:t>|</m:t>
                          </m:r>
                          <m:r>
                            <a:rPr lang="en-US" sz="1800" b="1" i="1">
                              <a:latin typeface="Cambria Math" panose="02040503050406030204" pitchFamily="18" charset="0"/>
                            </a:rPr>
                            <m:t>𝒗</m:t>
                          </m:r>
                          <m:r>
                            <a:rPr lang="en-US" sz="1800" i="1">
                              <a:latin typeface="Cambria Math" panose="02040503050406030204" pitchFamily="18" charset="0"/>
                            </a:rPr>
                            <m:t>|</m:t>
                          </m:r>
                        </m:den>
                      </m:f>
                      <m:r>
                        <a:rPr lang="en-US" sz="1800" i="1">
                          <a:latin typeface="Cambria Math" panose="02040503050406030204" pitchFamily="18" charset="0"/>
                        </a:rPr>
                        <m:t>=</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b="1" i="1">
                                  <a:latin typeface="Cambria Math" panose="02040503050406030204" pitchFamily="18" charset="0"/>
                                </a:rPr>
                                <m:t>𝒆</m:t>
                              </m:r>
                            </m:e>
                            <m:sub>
                              <m:r>
                                <a:rPr lang="en-US" sz="1800" i="1">
                                  <a:latin typeface="Cambria Math" panose="02040503050406030204" pitchFamily="18" charset="0"/>
                                </a:rPr>
                                <m:t>𝑥</m:t>
                              </m:r>
                            </m:sub>
                          </m:sSub>
                        </m:e>
                      </m:acc>
                      <m:r>
                        <a:rPr lang="en-US" sz="1800" i="1">
                          <a:latin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𝜃</m:t>
                      </m:r>
                      <m:r>
                        <a:rPr lang="en-US" sz="1800" i="1">
                          <a:latin typeface="Cambria Math" panose="02040503050406030204" pitchFamily="18" charset="0"/>
                          <a:ea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𝜙</m:t>
                      </m:r>
                      <m:r>
                        <a:rPr lang="en-US" sz="1800" i="1">
                          <a:latin typeface="Cambria Math" panose="02040503050406030204" pitchFamily="18" charset="0"/>
                        </a:rPr>
                        <m:t>+</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b="1" i="1">
                                  <a:latin typeface="Cambria Math" panose="02040503050406030204" pitchFamily="18" charset="0"/>
                                </a:rPr>
                                <m:t>𝒆</m:t>
                              </m:r>
                            </m:e>
                            <m:sub>
                              <m:r>
                                <a:rPr lang="en-US" sz="1800" i="1">
                                  <a:latin typeface="Cambria Math" panose="02040503050406030204" pitchFamily="18" charset="0"/>
                                </a:rPr>
                                <m:t>𝑦</m:t>
                              </m:r>
                            </m:sub>
                          </m:sSub>
                        </m:e>
                      </m:acc>
                      <m:r>
                        <a:rPr lang="en-US" sz="1800" i="1">
                          <a:latin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𝜃</m:t>
                      </m:r>
                      <m:r>
                        <a:rPr lang="en-US" sz="1800" i="1">
                          <a:latin typeface="Cambria Math" panose="02040503050406030204" pitchFamily="18" charset="0"/>
                          <a:ea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𝜙</m:t>
                      </m:r>
                      <m:r>
                        <a:rPr lang="en-US" sz="1800">
                          <a:latin typeface="Cambria Math" panose="02040503050406030204" pitchFamily="18" charset="0"/>
                        </a:rPr>
                        <m:t>+</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b="1" i="1">
                                  <a:latin typeface="Cambria Math" panose="02040503050406030204" pitchFamily="18" charset="0"/>
                                </a:rPr>
                                <m:t>𝒆</m:t>
                              </m:r>
                            </m:e>
                            <m:sub>
                              <m:r>
                                <a:rPr lang="en-US" sz="1800" i="1">
                                  <a:latin typeface="Cambria Math" panose="02040503050406030204" pitchFamily="18" charset="0"/>
                                </a:rPr>
                                <m:t>𝑧</m:t>
                              </m:r>
                            </m:sub>
                          </m:sSub>
                        </m:e>
                      </m:acc>
                      <m:r>
                        <a:rPr lang="en-US" sz="1800" i="1">
                          <a:latin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𝜃</m:t>
                      </m:r>
                    </m:oMath>
                  </m:oMathPara>
                </a14:m>
                <a:endParaRPr lang="en-US" sz="1800" dirty="0"/>
              </a:p>
              <a:p>
                <a:pPr marL="548640" lvl="2" indent="0">
                  <a:buNone/>
                </a:pPr>
                <a:endParaRPr lang="en-US" sz="1600" dirty="0"/>
              </a:p>
            </p:txBody>
          </p:sp>
        </mc:Choice>
        <mc:Fallback>
          <p:sp>
            <p:nvSpPr>
              <p:cNvPr id="3" name="Content Placeholder 2">
                <a:extLst>
                  <a:ext uri="{FF2B5EF4-FFF2-40B4-BE49-F238E27FC236}">
                    <a16:creationId xmlns:a16="http://schemas.microsoft.com/office/drawing/2014/main" id="{5246DE3D-D9D2-44DD-8B9E-46FC06BF72A4}"/>
                  </a:ext>
                </a:extLst>
              </p:cNvPr>
              <p:cNvSpPr>
                <a:spLocks noGrp="1" noRot="1" noChangeAspect="1" noMove="1" noResize="1" noEditPoints="1" noAdjustHandles="1" noChangeArrowheads="1" noChangeShapeType="1" noTextEdit="1"/>
              </p:cNvSpPr>
              <p:nvPr>
                <p:ph idx="1"/>
              </p:nvPr>
            </p:nvSpPr>
            <p:spPr>
              <a:xfrm>
                <a:off x="513202" y="2207542"/>
                <a:ext cx="5486382" cy="4243182"/>
              </a:xfrm>
              <a:blipFill>
                <a:blip r:embed="rId3"/>
                <a:stretch>
                  <a:fillRect t="-1437" r="-667"/>
                </a:stretch>
              </a:blipFill>
            </p:spPr>
            <p:txBody>
              <a:bodyPr/>
              <a:lstStyle/>
              <a:p>
                <a:r>
                  <a:rPr lang="en-US">
                    <a:noFill/>
                  </a:rPr>
                  <a:t> </a:t>
                </a:r>
              </a:p>
            </p:txBody>
          </p:sp>
        </mc:Fallback>
      </mc:AlternateContent>
    </p:spTree>
    <p:extLst>
      <p:ext uri="{BB962C8B-B14F-4D97-AF65-F5344CB8AC3E}">
        <p14:creationId xmlns:p14="http://schemas.microsoft.com/office/powerpoint/2010/main" val="209358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2032F0-7FF5-4D6A-9B66-DF64A9D8264D}"/>
              </a:ext>
            </a:extLst>
          </p:cNvPr>
          <p:cNvPicPr>
            <a:picLocks noChangeAspect="1"/>
          </p:cNvPicPr>
          <p:nvPr/>
        </p:nvPicPr>
        <p:blipFill>
          <a:blip r:embed="rId2"/>
          <a:stretch>
            <a:fillRect/>
          </a:stretch>
        </p:blipFill>
        <p:spPr>
          <a:xfrm>
            <a:off x="6181749" y="1933575"/>
            <a:ext cx="4635786" cy="3639872"/>
          </a:xfrm>
          <a:prstGeom prst="rect">
            <a:avLst/>
          </a:prstGeom>
        </p:spPr>
      </p:pic>
      <p:sp>
        <p:nvSpPr>
          <p:cNvPr id="2" name="Title 1">
            <a:extLst>
              <a:ext uri="{FF2B5EF4-FFF2-40B4-BE49-F238E27FC236}">
                <a16:creationId xmlns:a16="http://schemas.microsoft.com/office/drawing/2014/main" id="{FFB1BF55-0E58-4584-AE35-AF6EEBED9355}"/>
              </a:ext>
            </a:extLst>
          </p:cNvPr>
          <p:cNvSpPr>
            <a:spLocks noGrp="1"/>
          </p:cNvSpPr>
          <p:nvPr>
            <p:ph type="title"/>
          </p:nvPr>
        </p:nvSpPr>
        <p:spPr>
          <a:xfrm>
            <a:off x="1261872" y="365760"/>
            <a:ext cx="9692640" cy="1325562"/>
          </a:xfrm>
        </p:spPr>
        <p:txBody>
          <a:bodyPr>
            <a:normAutofit/>
          </a:bodyPr>
          <a:lstStyle/>
          <a:p>
            <a:r>
              <a:rPr lang="en-US"/>
              <a:t>Phase-Space Density Function - Rewritten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46DE3D-D9D2-44DD-8B9E-46FC06BF72A4}"/>
                  </a:ext>
                </a:extLst>
              </p:cNvPr>
              <p:cNvSpPr>
                <a:spLocks noGrp="1"/>
              </p:cNvSpPr>
              <p:nvPr>
                <p:ph idx="1"/>
              </p:nvPr>
            </p:nvSpPr>
            <p:spPr>
              <a:xfrm>
                <a:off x="1261872" y="1828800"/>
                <a:ext cx="4401509" cy="4351337"/>
              </a:xfrm>
            </p:spPr>
            <p:txBody>
              <a:bodyPr>
                <a:normAutofit/>
              </a:bodyPr>
              <a:lstStyle/>
              <a:p>
                <a:pPr lvl="1"/>
                <a:r>
                  <a:rPr lang="en-US"/>
                  <a:t>Now we rewrite the phase-space density function in terms of kinetic energy and direction:</a:t>
                </a:r>
              </a:p>
              <a:p>
                <a:pPr marL="274320" lvl="1" indent="0">
                  <a:buNone/>
                </a:pPr>
                <a:endParaRPr lang="en-US"/>
              </a:p>
              <a:p>
                <a:pPr marL="274320" lvl="1" indent="0">
                  <a:buNone/>
                </a:pPr>
                <a14:m>
                  <m:oMath xmlns:m="http://schemas.openxmlformats.org/officeDocument/2006/math">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1" i="1" smtClean="0">
                            <a:latin typeface="Cambria Math" panose="02040503050406030204" pitchFamily="18" charset="0"/>
                          </a:rPr>
                          <m:t>𝒓</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𝛀</m:t>
                            </m:r>
                          </m:e>
                        </m:acc>
                        <m:r>
                          <a:rPr lang="en-US" b="0" i="1" smtClean="0">
                            <a:latin typeface="Cambria Math" panose="02040503050406030204" pitchFamily="18" charset="0"/>
                          </a:rPr>
                          <m:t>,</m:t>
                        </m:r>
                        <m:r>
                          <a:rPr lang="en-US" b="0" i="1" smtClean="0">
                            <a:latin typeface="Cambria Math" panose="02040503050406030204" pitchFamily="18" charset="0"/>
                          </a:rPr>
                          <m:t>𝑡</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3</m:t>
                        </m:r>
                      </m:sup>
                    </m:sSup>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𝑑𝐸</m:t>
                    </m:r>
                    <m:r>
                      <a:rPr lang="en-US" b="0" i="1" smtClean="0">
                        <a:latin typeface="Cambria Math" panose="02040503050406030204" pitchFamily="18" charset="0"/>
                      </a:rPr>
                      <m:t> </m:t>
                    </m:r>
                    <m:r>
                      <a:rPr lang="en-US" b="0" i="1" smtClean="0">
                        <a:latin typeface="Cambria Math" panose="02040503050406030204" pitchFamily="18" charset="0"/>
                      </a:rPr>
                      <m:t>𝑑</m:t>
                    </m:r>
                    <m:acc>
                      <m:accPr>
                        <m:chr m:val="̂"/>
                        <m:ctrlPr>
                          <a:rPr lang="en-US" b="1" i="1">
                            <a:latin typeface="Cambria Math" panose="02040503050406030204" pitchFamily="18" charset="0"/>
                          </a:rPr>
                        </m:ctrlPr>
                      </m:accPr>
                      <m:e>
                        <m:r>
                          <a:rPr lang="en-US" b="1" i="1">
                            <a:latin typeface="Cambria Math" panose="02040503050406030204" pitchFamily="18" charset="0"/>
                          </a:rPr>
                          <m:t>𝜴</m:t>
                        </m:r>
                      </m:e>
                    </m:acc>
                  </m:oMath>
                </a14:m>
                <a:r>
                  <a:rPr lang="en-US" b="1"/>
                  <a:t> </a:t>
                </a:r>
                <a:r>
                  <a:rPr lang="en-US"/>
                  <a:t>- Expected number of particles in differential volume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3</m:t>
                        </m:r>
                      </m:sup>
                    </m:sSup>
                    <m:r>
                      <a:rPr lang="en-US" b="0" i="1" smtClean="0">
                        <a:latin typeface="Cambria Math" panose="02040503050406030204" pitchFamily="18" charset="0"/>
                      </a:rPr>
                      <m:t>𝑟</m:t>
                    </m:r>
                  </m:oMath>
                </a14:m>
                <a:r>
                  <a:rPr lang="en-US" b="1"/>
                  <a:t> </a:t>
                </a:r>
                <a:r>
                  <a:rPr lang="en-US"/>
                  <a:t>about position </a:t>
                </a:r>
                <a14:m>
                  <m:oMath xmlns:m="http://schemas.openxmlformats.org/officeDocument/2006/math">
                    <m:r>
                      <a:rPr lang="en-US" b="1" i="1" smtClean="0">
                        <a:latin typeface="Cambria Math" panose="02040503050406030204" pitchFamily="18" charset="0"/>
                      </a:rPr>
                      <m:t>𝒓</m:t>
                    </m:r>
                  </m:oMath>
                </a14:m>
                <a:r>
                  <a:rPr lang="en-US" b="1"/>
                  <a:t> </a:t>
                </a:r>
                <a:r>
                  <a:rPr lang="en-US"/>
                  <a:t>with kinetic energy </a:t>
                </a:r>
                <a14:m>
                  <m:oMath xmlns:m="http://schemas.openxmlformats.org/officeDocument/2006/math">
                    <m:r>
                      <a:rPr lang="en-US" b="0" i="1" smtClean="0">
                        <a:latin typeface="Cambria Math" panose="02040503050406030204" pitchFamily="18" charset="0"/>
                      </a:rPr>
                      <m:t>𝐸</m:t>
                    </m:r>
                  </m:oMath>
                </a14:m>
                <a:r>
                  <a:rPr lang="en-US" b="1"/>
                  <a:t> </a:t>
                </a:r>
                <a:r>
                  <a:rPr lang="en-US"/>
                  <a:t>in </a:t>
                </a:r>
                <a14:m>
                  <m:oMath xmlns:m="http://schemas.openxmlformats.org/officeDocument/2006/math">
                    <m:r>
                      <a:rPr lang="en-US" b="0" i="1" smtClean="0">
                        <a:latin typeface="Cambria Math" panose="02040503050406030204" pitchFamily="18" charset="0"/>
                      </a:rPr>
                      <m:t>𝑑𝐸</m:t>
                    </m:r>
                  </m:oMath>
                </a14:m>
                <a:r>
                  <a:rPr lang="en-US" b="1"/>
                  <a:t> </a:t>
                </a:r>
                <a:r>
                  <a:rPr lang="en-US"/>
                  <a:t>moving in direction </a:t>
                </a:r>
                <a14:m>
                  <m:oMath xmlns:m="http://schemas.openxmlformats.org/officeDocument/2006/math">
                    <m:acc>
                      <m:accPr>
                        <m:chr m:val="̂"/>
                        <m:ctrlPr>
                          <a:rPr lang="en-US" b="1" i="1">
                            <a:latin typeface="Cambria Math" panose="02040503050406030204" pitchFamily="18" charset="0"/>
                          </a:rPr>
                        </m:ctrlPr>
                      </m:accPr>
                      <m:e>
                        <m:r>
                          <a:rPr lang="en-US" b="1">
                            <a:latin typeface="Cambria Math" panose="02040503050406030204" pitchFamily="18" charset="0"/>
                          </a:rPr>
                          <m:t>𝛀</m:t>
                        </m:r>
                      </m:e>
                    </m:acc>
                  </m:oMath>
                </a14:m>
                <a:r>
                  <a:rPr lang="en-US"/>
                  <a:t> in solid angle </a:t>
                </a:r>
                <a14:m>
                  <m:oMath xmlns:m="http://schemas.openxmlformats.org/officeDocument/2006/math">
                    <m:r>
                      <a:rPr lang="en-US" i="1">
                        <a:latin typeface="Cambria Math" panose="02040503050406030204" pitchFamily="18" charset="0"/>
                      </a:rPr>
                      <m:t>𝑑</m:t>
                    </m:r>
                    <m:acc>
                      <m:accPr>
                        <m:chr m:val="̂"/>
                        <m:ctrlPr>
                          <a:rPr lang="en-US" b="1" i="1">
                            <a:latin typeface="Cambria Math" panose="02040503050406030204" pitchFamily="18" charset="0"/>
                          </a:rPr>
                        </m:ctrlPr>
                      </m:accPr>
                      <m:e>
                        <m:r>
                          <a:rPr lang="en-US" b="1" i="1">
                            <a:latin typeface="Cambria Math" panose="02040503050406030204" pitchFamily="18" charset="0"/>
                          </a:rPr>
                          <m:t>𝜴</m:t>
                        </m:r>
                      </m:e>
                    </m:acc>
                  </m:oMath>
                </a14:m>
                <a:r>
                  <a:rPr lang="en-US" b="1"/>
                  <a:t> </a:t>
                </a:r>
              </a:p>
              <a:p>
                <a:pPr marL="274320" lvl="1" indent="0">
                  <a:buNone/>
                </a:pPr>
                <a:endParaRPr lang="en-US" b="1"/>
              </a:p>
              <a:p>
                <a:pPr lvl="1"/>
                <a:r>
                  <a:rPr lang="en-US"/>
                  <a:t>The expected particle density can be written as: </a:t>
                </a:r>
              </a:p>
              <a:p>
                <a:pPr marL="27432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𝑁</m:t>
                      </m:r>
                      <m:d>
                        <m:dPr>
                          <m:ctrlPr>
                            <a:rPr lang="en-US" i="1">
                              <a:latin typeface="Cambria Math" panose="02040503050406030204" pitchFamily="18" charset="0"/>
                            </a:rPr>
                          </m:ctrlPr>
                        </m:dPr>
                        <m:e>
                          <m:r>
                            <a:rPr lang="en-US" b="1" i="1">
                              <a:latin typeface="Cambria Math" panose="02040503050406030204" pitchFamily="18" charset="0"/>
                            </a:rPr>
                            <m:t>𝒓</m:t>
                          </m:r>
                          <m:r>
                            <a:rPr lang="en-US" i="1">
                              <a:latin typeface="Cambria Math" panose="02040503050406030204" pitchFamily="18" charset="0"/>
                            </a:rPr>
                            <m:t>, </m:t>
                          </m:r>
                          <m:r>
                            <a:rPr lang="en-US" i="1">
                              <a:latin typeface="Cambria Math" panose="02040503050406030204" pitchFamily="18" charset="0"/>
                            </a:rPr>
                            <m:t>𝑡</m:t>
                          </m:r>
                        </m:e>
                      </m:d>
                      <m:r>
                        <a:rPr lang="en-US" i="1">
                          <a:latin typeface="Cambria Math" panose="02040503050406030204" pitchFamily="18" charset="0"/>
                        </a:rPr>
                        <m:t>=</m:t>
                      </m:r>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r>
                            <a:rPr lang="en-US" i="1">
                              <a:latin typeface="Cambria Math" panose="02040503050406030204" pitchFamily="18" charset="0"/>
                              <a:ea typeface="Cambria Math" panose="02040503050406030204" pitchFamily="18" charset="0"/>
                            </a:rPr>
                            <m:t>∞</m:t>
                          </m:r>
                        </m:sup>
                        <m:e>
                          <m:r>
                            <a:rPr lang="en-US" i="1">
                              <a:latin typeface="Cambria Math" panose="02040503050406030204" pitchFamily="18" charset="0"/>
                            </a:rPr>
                            <m:t>𝑑𝐸</m:t>
                          </m:r>
                        </m:e>
                      </m:nary>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𝑑</m:t>
                          </m:r>
                          <m:acc>
                            <m:accPr>
                              <m:chr m:val="̂"/>
                              <m:ctrlPr>
                                <a:rPr lang="en-US" i="1">
                                  <a:latin typeface="Cambria Math" panose="02040503050406030204" pitchFamily="18" charset="0"/>
                                </a:rPr>
                              </m:ctrlPr>
                            </m:accPr>
                            <m:e>
                              <m:r>
                                <a:rPr lang="el-GR" b="1" i="1">
                                  <a:latin typeface="Cambria Math" panose="02040503050406030204" pitchFamily="18" charset="0"/>
                                  <a:ea typeface="Cambria Math" panose="02040503050406030204" pitchFamily="18" charset="0"/>
                                </a:rPr>
                                <m:t>𝜴</m:t>
                              </m:r>
                            </m:e>
                          </m:acc>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rPr>
                            <m:t>𝑛</m:t>
                          </m:r>
                          <m:d>
                            <m:dPr>
                              <m:ctrlPr>
                                <a:rPr lang="en-US" i="1">
                                  <a:latin typeface="Cambria Math" panose="02040503050406030204" pitchFamily="18" charset="0"/>
                                </a:rPr>
                              </m:ctrlPr>
                            </m:dPr>
                            <m:e>
                              <m:r>
                                <a:rPr lang="en-US" b="1" i="1">
                                  <a:latin typeface="Cambria Math" panose="02040503050406030204" pitchFamily="18" charset="0"/>
                                </a:rPr>
                                <m:t>𝒓</m:t>
                              </m:r>
                              <m:r>
                                <a:rPr lang="en-US" b="1"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acc>
                                <m:accPr>
                                  <m:chr m:val="̂"/>
                                  <m:ctrlPr>
                                    <a:rPr lang="en-US" i="1">
                                      <a:latin typeface="Cambria Math" panose="02040503050406030204" pitchFamily="18" charset="0"/>
                                    </a:rPr>
                                  </m:ctrlPr>
                                </m:accPr>
                                <m:e>
                                  <m:r>
                                    <a:rPr lang="el-GR" b="1" i="1">
                                      <a:latin typeface="Cambria Math" panose="02040503050406030204" pitchFamily="18" charset="0"/>
                                      <a:ea typeface="Cambria Math" panose="02040503050406030204" pitchFamily="18" charset="0"/>
                                    </a:rPr>
                                    <m:t>𝜴</m:t>
                                  </m:r>
                                </m:e>
                              </m:acc>
                              <m:r>
                                <a:rPr lang="en-US" i="1">
                                  <a:latin typeface="Cambria Math" panose="02040503050406030204" pitchFamily="18" charset="0"/>
                                </a:rPr>
                                <m:t>,</m:t>
                              </m:r>
                              <m:r>
                                <a:rPr lang="en-US" i="1">
                                  <a:latin typeface="Cambria Math" panose="02040503050406030204" pitchFamily="18" charset="0"/>
                                </a:rPr>
                                <m:t>𝑡</m:t>
                              </m:r>
                            </m:e>
                          </m:d>
                        </m:e>
                      </m:nary>
                    </m:oMath>
                  </m:oMathPara>
                </a14:m>
                <a:endParaRPr lang="en-US"/>
              </a:p>
              <a:p>
                <a:pPr marL="274320" lvl="1" indent="0">
                  <a:buNone/>
                </a:pPr>
                <a:r>
                  <a:rPr lang="en-US"/>
                  <a:t>Where, </a:t>
                </a:r>
              </a:p>
              <a:p>
                <a:pPr marL="27432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acc>
                        <m:accPr>
                          <m:chr m:val="̂"/>
                          <m:ctrlPr>
                            <a:rPr lang="en-US" i="1">
                              <a:latin typeface="Cambria Math" panose="02040503050406030204" pitchFamily="18" charset="0"/>
                            </a:rPr>
                          </m:ctrlPr>
                        </m:accPr>
                        <m:e>
                          <m:r>
                            <a:rPr lang="el-GR" b="1" i="1">
                              <a:latin typeface="Cambria Math" panose="02040503050406030204" pitchFamily="18" charset="0"/>
                              <a:ea typeface="Cambria Math" panose="02040503050406030204" pitchFamily="18" charset="0"/>
                            </a:rPr>
                            <m:t>𝜴</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𝑠𝑖𝑛</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𝜙</m:t>
                      </m:r>
                    </m:oMath>
                  </m:oMathPara>
                </a14:m>
                <a:endParaRPr lang="en-US"/>
              </a:p>
              <a:p>
                <a:pPr marL="274320" lvl="1" indent="0">
                  <a:buNone/>
                </a:pPr>
                <a:endParaRPr lang="en-US"/>
              </a:p>
              <a:p>
                <a:pPr lvl="1"/>
                <a:endParaRPr lang="en-US"/>
              </a:p>
            </p:txBody>
          </p:sp>
        </mc:Choice>
        <mc:Fallback>
          <p:sp>
            <p:nvSpPr>
              <p:cNvPr id="3" name="Content Placeholder 2">
                <a:extLst>
                  <a:ext uri="{FF2B5EF4-FFF2-40B4-BE49-F238E27FC236}">
                    <a16:creationId xmlns:a16="http://schemas.microsoft.com/office/drawing/2014/main" id="{5246DE3D-D9D2-44DD-8B9E-46FC06BF72A4}"/>
                  </a:ext>
                </a:extLst>
              </p:cNvPr>
              <p:cNvSpPr>
                <a:spLocks noGrp="1" noRot="1" noChangeAspect="1" noMove="1" noResize="1" noEditPoints="1" noAdjustHandles="1" noChangeArrowheads="1" noChangeShapeType="1" noTextEdit="1"/>
              </p:cNvSpPr>
              <p:nvPr>
                <p:ph idx="1"/>
              </p:nvPr>
            </p:nvSpPr>
            <p:spPr>
              <a:xfrm>
                <a:off x="1261872" y="1828800"/>
                <a:ext cx="4401509" cy="4351337"/>
              </a:xfrm>
              <a:blipFill>
                <a:blip r:embed="rId3"/>
                <a:stretch>
                  <a:fillRect t="-980"/>
                </a:stretch>
              </a:blipFill>
            </p:spPr>
            <p:txBody>
              <a:bodyPr/>
              <a:lstStyle/>
              <a:p>
                <a:r>
                  <a:rPr lang="en-US">
                    <a:noFill/>
                  </a:rPr>
                  <a:t> </a:t>
                </a:r>
              </a:p>
            </p:txBody>
          </p:sp>
        </mc:Fallback>
      </mc:AlternateContent>
    </p:spTree>
    <p:extLst>
      <p:ext uri="{BB962C8B-B14F-4D97-AF65-F5344CB8AC3E}">
        <p14:creationId xmlns:p14="http://schemas.microsoft.com/office/powerpoint/2010/main" val="169264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26E872-A40B-49D4-908F-7E533095D438}"/>
              </a:ext>
            </a:extLst>
          </p:cNvPr>
          <p:cNvPicPr>
            <a:picLocks noChangeAspect="1"/>
          </p:cNvPicPr>
          <p:nvPr/>
        </p:nvPicPr>
        <p:blipFill>
          <a:blip r:embed="rId2"/>
          <a:stretch>
            <a:fillRect/>
          </a:stretch>
        </p:blipFill>
        <p:spPr>
          <a:xfrm>
            <a:off x="6095999" y="2291294"/>
            <a:ext cx="4807287" cy="2924433"/>
          </a:xfrm>
          <a:prstGeom prst="rect">
            <a:avLst/>
          </a:prstGeom>
        </p:spPr>
      </p:pic>
      <p:sp>
        <p:nvSpPr>
          <p:cNvPr id="2" name="Title 1">
            <a:extLst>
              <a:ext uri="{FF2B5EF4-FFF2-40B4-BE49-F238E27FC236}">
                <a16:creationId xmlns:a16="http://schemas.microsoft.com/office/drawing/2014/main" id="{FFB1BF55-0E58-4584-AE35-AF6EEBED9355}"/>
              </a:ext>
            </a:extLst>
          </p:cNvPr>
          <p:cNvSpPr>
            <a:spLocks noGrp="1"/>
          </p:cNvSpPr>
          <p:nvPr>
            <p:ph type="title"/>
          </p:nvPr>
        </p:nvSpPr>
        <p:spPr>
          <a:xfrm>
            <a:off x="1261872" y="365760"/>
            <a:ext cx="9692640" cy="567301"/>
          </a:xfrm>
        </p:spPr>
        <p:txBody>
          <a:bodyPr>
            <a:normAutofit fontScale="90000"/>
          </a:bodyPr>
          <a:lstStyle/>
          <a:p>
            <a:r>
              <a:rPr lang="en-US" dirty="0"/>
              <a:t>Angular Current Density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46DE3D-D9D2-44DD-8B9E-46FC06BF72A4}"/>
                  </a:ext>
                </a:extLst>
              </p:cNvPr>
              <p:cNvSpPr>
                <a:spLocks noGrp="1"/>
              </p:cNvSpPr>
              <p:nvPr>
                <p:ph idx="1"/>
              </p:nvPr>
            </p:nvSpPr>
            <p:spPr>
              <a:xfrm>
                <a:off x="1261872" y="1828800"/>
                <a:ext cx="4401509" cy="4351337"/>
              </a:xfrm>
            </p:spPr>
            <p:txBody>
              <a:bodyPr>
                <a:normAutofit fontScale="92500" lnSpcReduction="10000"/>
              </a:bodyPr>
              <a:lstStyle/>
              <a:p>
                <a:r>
                  <a:rPr lang="en-US" sz="1700" dirty="0"/>
                  <a:t>Expected number of particles with kinetic energy </a:t>
                </a:r>
                <a14:m>
                  <m:oMath xmlns:m="http://schemas.openxmlformats.org/officeDocument/2006/math">
                    <m:r>
                      <a:rPr lang="en-US" sz="1700" i="1">
                        <a:latin typeface="Cambria Math" panose="02040503050406030204" pitchFamily="18" charset="0"/>
                      </a:rPr>
                      <m:t>𝐸</m:t>
                    </m:r>
                  </m:oMath>
                </a14:m>
                <a:r>
                  <a:rPr lang="en-US" sz="1700" dirty="0"/>
                  <a:t> in </a:t>
                </a:r>
                <a14:m>
                  <m:oMath xmlns:m="http://schemas.openxmlformats.org/officeDocument/2006/math">
                    <m:r>
                      <a:rPr lang="en-US" sz="1700" i="1">
                        <a:latin typeface="Cambria Math" panose="02040503050406030204" pitchFamily="18" charset="0"/>
                      </a:rPr>
                      <m:t>𝑑𝐸</m:t>
                    </m:r>
                  </m:oMath>
                </a14:m>
                <a:r>
                  <a:rPr lang="en-US" sz="1700" dirty="0"/>
                  <a:t> moving in direction </a:t>
                </a:r>
                <a14:m>
                  <m:oMath xmlns:m="http://schemas.openxmlformats.org/officeDocument/2006/math">
                    <m:acc>
                      <m:accPr>
                        <m:chr m:val="̂"/>
                        <m:ctrlPr>
                          <a:rPr lang="en-US" sz="1700" i="1">
                            <a:latin typeface="Cambria Math" panose="02040503050406030204" pitchFamily="18" charset="0"/>
                          </a:rPr>
                        </m:ctrlPr>
                      </m:accPr>
                      <m:e>
                        <m:r>
                          <a:rPr lang="el-GR" sz="1700" b="1" i="1">
                            <a:latin typeface="Cambria Math" panose="02040503050406030204" pitchFamily="18" charset="0"/>
                            <a:ea typeface="Cambria Math" panose="02040503050406030204" pitchFamily="18" charset="0"/>
                          </a:rPr>
                          <m:t>𝜴</m:t>
                        </m:r>
                      </m:e>
                    </m:acc>
                  </m:oMath>
                </a14:m>
                <a:r>
                  <a:rPr lang="en-US" sz="1700" i="1" dirty="0"/>
                  <a:t> </a:t>
                </a:r>
                <a:r>
                  <a:rPr lang="en-US" sz="1700" dirty="0"/>
                  <a:t>in solid angle </a:t>
                </a:r>
                <a14:m>
                  <m:oMath xmlns:m="http://schemas.openxmlformats.org/officeDocument/2006/math">
                    <m:r>
                      <a:rPr lang="en-US" sz="1700" i="1">
                        <a:latin typeface="Cambria Math" panose="02040503050406030204" pitchFamily="18" charset="0"/>
                      </a:rPr>
                      <m:t>𝑑</m:t>
                    </m:r>
                    <m:acc>
                      <m:accPr>
                        <m:chr m:val="̂"/>
                        <m:ctrlPr>
                          <a:rPr lang="en-US" sz="1700" i="1">
                            <a:latin typeface="Cambria Math" panose="02040503050406030204" pitchFamily="18" charset="0"/>
                          </a:rPr>
                        </m:ctrlPr>
                      </m:accPr>
                      <m:e>
                        <m:r>
                          <a:rPr lang="el-GR" sz="1700" b="1" i="1">
                            <a:latin typeface="Cambria Math" panose="02040503050406030204" pitchFamily="18" charset="0"/>
                            <a:ea typeface="Cambria Math" panose="02040503050406030204" pitchFamily="18" charset="0"/>
                          </a:rPr>
                          <m:t>𝜴</m:t>
                        </m:r>
                      </m:e>
                    </m:acc>
                  </m:oMath>
                </a14:m>
                <a:r>
                  <a:rPr lang="en-US" sz="1700" dirty="0"/>
                  <a:t> that cross an area </a:t>
                </a:r>
                <a14:m>
                  <m:oMath xmlns:m="http://schemas.openxmlformats.org/officeDocument/2006/math">
                    <m:r>
                      <a:rPr lang="en-US" sz="1700" i="1">
                        <a:latin typeface="Cambria Math" panose="02040503050406030204" pitchFamily="18" charset="0"/>
                      </a:rPr>
                      <m:t>𝑑</m:t>
                    </m:r>
                    <m:r>
                      <a:rPr lang="en-US" sz="1700" b="1" i="1">
                        <a:latin typeface="Cambria Math" panose="02040503050406030204" pitchFamily="18" charset="0"/>
                      </a:rPr>
                      <m:t>𝑺</m:t>
                    </m:r>
                  </m:oMath>
                </a14:m>
                <a:r>
                  <a:rPr lang="en-US" sz="1700" dirty="0"/>
                  <a:t> per second:</a:t>
                </a:r>
              </a:p>
              <a:p>
                <a:endParaRPr lang="en-US" sz="17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700" i="1">
                          <a:latin typeface="Cambria Math" panose="02040503050406030204" pitchFamily="18" charset="0"/>
                        </a:rPr>
                        <m:t>𝑗</m:t>
                      </m:r>
                      <m:d>
                        <m:dPr>
                          <m:ctrlPr>
                            <a:rPr lang="en-US" sz="1700" i="1">
                              <a:latin typeface="Cambria Math" panose="02040503050406030204" pitchFamily="18" charset="0"/>
                            </a:rPr>
                          </m:ctrlPr>
                        </m:dPr>
                        <m:e>
                          <m:r>
                            <a:rPr lang="en-US" sz="1700" b="1" i="1">
                              <a:latin typeface="Cambria Math" panose="02040503050406030204" pitchFamily="18" charset="0"/>
                            </a:rPr>
                            <m:t>𝒓</m:t>
                          </m:r>
                          <m:r>
                            <a:rPr lang="en-US" sz="1700" i="1">
                              <a:latin typeface="Cambria Math" panose="02040503050406030204" pitchFamily="18" charset="0"/>
                            </a:rPr>
                            <m:t>, </m:t>
                          </m:r>
                          <m:r>
                            <a:rPr lang="en-US" sz="1700" b="1" i="1">
                              <a:latin typeface="Cambria Math" panose="02040503050406030204" pitchFamily="18" charset="0"/>
                            </a:rPr>
                            <m:t>𝒗</m:t>
                          </m:r>
                          <m:r>
                            <a:rPr lang="en-US" sz="1700" i="1">
                              <a:latin typeface="Cambria Math" panose="02040503050406030204" pitchFamily="18" charset="0"/>
                            </a:rPr>
                            <m:t>, </m:t>
                          </m:r>
                          <m:r>
                            <a:rPr lang="en-US" sz="1700" i="1">
                              <a:latin typeface="Cambria Math" panose="02040503050406030204" pitchFamily="18" charset="0"/>
                            </a:rPr>
                            <m:t>𝑡</m:t>
                          </m:r>
                        </m:e>
                      </m:d>
                      <m:r>
                        <a:rPr lang="en-US" sz="1700" i="1">
                          <a:latin typeface="Cambria Math" panose="02040503050406030204" pitchFamily="18" charset="0"/>
                        </a:rPr>
                        <m:t>.</m:t>
                      </m:r>
                      <m:r>
                        <a:rPr lang="en-US" sz="1700" i="1">
                          <a:latin typeface="Cambria Math" panose="02040503050406030204" pitchFamily="18" charset="0"/>
                        </a:rPr>
                        <m:t>𝑑</m:t>
                      </m:r>
                      <m:r>
                        <a:rPr lang="en-US" sz="1700" b="1" i="1">
                          <a:latin typeface="Cambria Math" panose="02040503050406030204" pitchFamily="18" charset="0"/>
                        </a:rPr>
                        <m:t>𝑺</m:t>
                      </m:r>
                      <m:sSup>
                        <m:sSupPr>
                          <m:ctrlPr>
                            <a:rPr lang="en-US" sz="1700" i="1">
                              <a:latin typeface="Cambria Math" panose="02040503050406030204" pitchFamily="18" charset="0"/>
                            </a:rPr>
                          </m:ctrlPr>
                        </m:sSupPr>
                        <m:e>
                          <m:r>
                            <a:rPr lang="en-US" sz="1700" i="1">
                              <a:latin typeface="Cambria Math" panose="02040503050406030204" pitchFamily="18" charset="0"/>
                            </a:rPr>
                            <m:t>𝑑</m:t>
                          </m:r>
                        </m:e>
                        <m:sup>
                          <m:r>
                            <a:rPr lang="en-US" sz="1700" i="1">
                              <a:latin typeface="Cambria Math" panose="02040503050406030204" pitchFamily="18" charset="0"/>
                            </a:rPr>
                            <m:t>3</m:t>
                          </m:r>
                        </m:sup>
                      </m:sSup>
                      <m:r>
                        <a:rPr lang="en-US" sz="1700" i="1">
                          <a:latin typeface="Cambria Math" panose="02040503050406030204" pitchFamily="18" charset="0"/>
                        </a:rPr>
                        <m:t>𝑣</m:t>
                      </m:r>
                      <m:r>
                        <a:rPr lang="en-US" sz="1700" i="1">
                          <a:latin typeface="Cambria Math" panose="02040503050406030204" pitchFamily="18" charset="0"/>
                        </a:rPr>
                        <m:t>=</m:t>
                      </m:r>
                      <m:r>
                        <a:rPr lang="en-US" sz="1700" b="1" i="1">
                          <a:latin typeface="Cambria Math" panose="02040503050406030204" pitchFamily="18" charset="0"/>
                        </a:rPr>
                        <m:t>𝒗</m:t>
                      </m:r>
                      <m:r>
                        <a:rPr lang="en-US" sz="1700" i="1">
                          <a:latin typeface="Cambria Math" panose="02040503050406030204" pitchFamily="18" charset="0"/>
                        </a:rPr>
                        <m:t>𝑛</m:t>
                      </m:r>
                      <m:d>
                        <m:dPr>
                          <m:ctrlPr>
                            <a:rPr lang="en-US" sz="1700" i="1">
                              <a:latin typeface="Cambria Math" panose="02040503050406030204" pitchFamily="18" charset="0"/>
                            </a:rPr>
                          </m:ctrlPr>
                        </m:dPr>
                        <m:e>
                          <m:r>
                            <a:rPr lang="en-US" sz="1700" b="1" i="1">
                              <a:latin typeface="Cambria Math" panose="02040503050406030204" pitchFamily="18" charset="0"/>
                            </a:rPr>
                            <m:t>𝒓</m:t>
                          </m:r>
                          <m:r>
                            <a:rPr lang="en-US" sz="1700" b="1" i="1">
                              <a:latin typeface="Cambria Math" panose="02040503050406030204" pitchFamily="18" charset="0"/>
                            </a:rPr>
                            <m:t>,</m:t>
                          </m:r>
                          <m:r>
                            <a:rPr lang="en-US" sz="1700" i="1">
                              <a:latin typeface="Cambria Math" panose="02040503050406030204" pitchFamily="18" charset="0"/>
                            </a:rPr>
                            <m:t>𝐸</m:t>
                          </m:r>
                          <m:r>
                            <a:rPr lang="en-US" sz="1700" i="1">
                              <a:latin typeface="Cambria Math" panose="02040503050406030204" pitchFamily="18" charset="0"/>
                            </a:rPr>
                            <m:t>,</m:t>
                          </m:r>
                          <m:acc>
                            <m:accPr>
                              <m:chr m:val="̂"/>
                              <m:ctrlPr>
                                <a:rPr lang="en-US" sz="1700" i="1">
                                  <a:latin typeface="Cambria Math" panose="02040503050406030204" pitchFamily="18" charset="0"/>
                                </a:rPr>
                              </m:ctrlPr>
                            </m:accPr>
                            <m:e>
                              <m:r>
                                <a:rPr lang="el-GR" sz="1700" b="1" i="1">
                                  <a:latin typeface="Cambria Math" panose="02040503050406030204" pitchFamily="18" charset="0"/>
                                  <a:ea typeface="Cambria Math" panose="02040503050406030204" pitchFamily="18" charset="0"/>
                                </a:rPr>
                                <m:t>𝜴</m:t>
                              </m:r>
                            </m:e>
                          </m:acc>
                          <m:r>
                            <a:rPr lang="en-US" sz="1700" i="1">
                              <a:latin typeface="Cambria Math" panose="02040503050406030204" pitchFamily="18" charset="0"/>
                            </a:rPr>
                            <m:t>,</m:t>
                          </m:r>
                          <m:r>
                            <a:rPr lang="en-US" sz="1700" i="1">
                              <a:latin typeface="Cambria Math" panose="02040503050406030204" pitchFamily="18" charset="0"/>
                            </a:rPr>
                            <m:t>𝑡</m:t>
                          </m:r>
                        </m:e>
                      </m:d>
                      <m:r>
                        <a:rPr lang="en-US" sz="1700" i="1">
                          <a:latin typeface="Cambria Math" panose="02040503050406030204" pitchFamily="18" charset="0"/>
                        </a:rPr>
                        <m:t>.</m:t>
                      </m:r>
                      <m:r>
                        <a:rPr lang="en-US" sz="1700" i="1">
                          <a:latin typeface="Cambria Math" panose="02040503050406030204" pitchFamily="18" charset="0"/>
                        </a:rPr>
                        <m:t>𝑑</m:t>
                      </m:r>
                      <m:r>
                        <a:rPr lang="en-US" sz="1700" b="1" i="1">
                          <a:latin typeface="Cambria Math" panose="02040503050406030204" pitchFamily="18" charset="0"/>
                        </a:rPr>
                        <m:t>𝑺</m:t>
                      </m:r>
                      <m:r>
                        <a:rPr lang="en-US" sz="1700" i="1">
                          <a:latin typeface="Cambria Math" panose="02040503050406030204" pitchFamily="18" charset="0"/>
                        </a:rPr>
                        <m:t>𝑑𝐸𝑑</m:t>
                      </m:r>
                      <m:acc>
                        <m:accPr>
                          <m:chr m:val="̂"/>
                          <m:ctrlPr>
                            <a:rPr lang="en-US" sz="1700" i="1">
                              <a:latin typeface="Cambria Math" panose="02040503050406030204" pitchFamily="18" charset="0"/>
                            </a:rPr>
                          </m:ctrlPr>
                        </m:accPr>
                        <m:e>
                          <m:r>
                            <a:rPr lang="el-GR" sz="1700" b="1" i="1">
                              <a:latin typeface="Cambria Math" panose="02040503050406030204" pitchFamily="18" charset="0"/>
                              <a:ea typeface="Cambria Math" panose="02040503050406030204" pitchFamily="18" charset="0"/>
                            </a:rPr>
                            <m:t>𝜴</m:t>
                          </m:r>
                        </m:e>
                      </m:acc>
                    </m:oMath>
                  </m:oMathPara>
                </a14:m>
                <a:endParaRPr lang="en-US" sz="1700" dirty="0"/>
              </a:p>
              <a:p>
                <a:pPr marL="0" indent="0">
                  <a:buNone/>
                </a:pPr>
                <a:endParaRPr lang="en-US" sz="1700" dirty="0"/>
              </a:p>
              <a:p>
                <a14:m>
                  <m:oMath xmlns:m="http://schemas.openxmlformats.org/officeDocument/2006/math">
                    <m:r>
                      <m:rPr>
                        <m:nor/>
                      </m:rPr>
                      <a:rPr lang="en-US" sz="1700" dirty="0"/>
                      <m:t>Integrating</m:t>
                    </m:r>
                    <m:r>
                      <m:rPr>
                        <m:nor/>
                      </m:rPr>
                      <a:rPr lang="en-US" sz="1700" dirty="0"/>
                      <m:t> </m:t>
                    </m:r>
                    <m:r>
                      <m:rPr>
                        <m:nor/>
                      </m:rPr>
                      <a:rPr lang="en-US" sz="1700" dirty="0"/>
                      <m:t>the</m:t>
                    </m:r>
                    <m:r>
                      <m:rPr>
                        <m:nor/>
                      </m:rPr>
                      <a:rPr lang="en-US" sz="1700" dirty="0"/>
                      <m:t> </m:t>
                    </m:r>
                    <m:r>
                      <m:rPr>
                        <m:nor/>
                      </m:rPr>
                      <a:rPr lang="en-US" sz="1700" dirty="0"/>
                      <m:t>angular</m:t>
                    </m:r>
                    <m:r>
                      <m:rPr>
                        <m:nor/>
                      </m:rPr>
                      <a:rPr lang="en-US" sz="1700" dirty="0"/>
                      <m:t> </m:t>
                    </m:r>
                    <m:r>
                      <m:rPr>
                        <m:nor/>
                      </m:rPr>
                      <a:rPr lang="en-US" sz="1700" dirty="0"/>
                      <m:t>current</m:t>
                    </m:r>
                    <m:r>
                      <m:rPr>
                        <m:nor/>
                      </m:rPr>
                      <a:rPr lang="en-US" sz="1700" dirty="0"/>
                      <m:t> </m:t>
                    </m:r>
                    <m:r>
                      <m:rPr>
                        <m:nor/>
                      </m:rPr>
                      <a:rPr lang="en-US" sz="1700" dirty="0"/>
                      <m:t>density</m:t>
                    </m:r>
                    <m:r>
                      <m:rPr>
                        <m:nor/>
                      </m:rPr>
                      <a:rPr lang="en-US" sz="1700" dirty="0"/>
                      <m:t> </m:t>
                    </m:r>
                    <m:r>
                      <m:rPr>
                        <m:nor/>
                      </m:rPr>
                      <a:rPr lang="en-US" sz="1700" dirty="0"/>
                      <m:t>returns</m:t>
                    </m:r>
                    <m:r>
                      <m:rPr>
                        <m:nor/>
                      </m:rPr>
                      <a:rPr lang="en-US" sz="1700" dirty="0"/>
                      <m:t> </m:t>
                    </m:r>
                    <m:r>
                      <m:rPr>
                        <m:nor/>
                      </m:rPr>
                      <a:rPr lang="en-US" sz="1700" dirty="0"/>
                      <m:t>particle</m:t>
                    </m:r>
                    <m:r>
                      <m:rPr>
                        <m:nor/>
                      </m:rPr>
                      <a:rPr lang="en-US" sz="1700" dirty="0"/>
                      <m:t> </m:t>
                    </m:r>
                    <m:r>
                      <m:rPr>
                        <m:nor/>
                      </m:rPr>
                      <a:rPr lang="en-US" sz="1700" dirty="0"/>
                      <m:t>current</m:t>
                    </m:r>
                    <m:r>
                      <m:rPr>
                        <m:nor/>
                      </m:rPr>
                      <a:rPr lang="en-US" sz="1700" dirty="0"/>
                      <m:t> </m:t>
                    </m:r>
                    <m:r>
                      <m:rPr>
                        <m:nor/>
                      </m:rPr>
                      <a:rPr lang="en-US" sz="1700" dirty="0"/>
                      <m:t>density</m:t>
                    </m:r>
                    <m:r>
                      <m:rPr>
                        <m:nor/>
                      </m:rPr>
                      <a:rPr lang="en-US" sz="1700" dirty="0"/>
                      <m:t>:</m:t>
                    </m:r>
                  </m:oMath>
                </a14:m>
                <a:endParaRPr lang="en-US" sz="1700" dirty="0"/>
              </a:p>
              <a:p>
                <a:pPr marL="0" indent="0">
                  <a:buNone/>
                </a:pPr>
                <a14:m>
                  <m:oMathPara xmlns:m="http://schemas.openxmlformats.org/officeDocument/2006/math">
                    <m:oMathParaPr>
                      <m:jc m:val="centerGroup"/>
                    </m:oMathParaPr>
                    <m:oMath xmlns:m="http://schemas.openxmlformats.org/officeDocument/2006/math">
                      <m:r>
                        <a:rPr lang="en-US" sz="1700" i="1">
                          <a:latin typeface="Cambria Math" panose="02040503050406030204" pitchFamily="18" charset="0"/>
                        </a:rPr>
                        <m:t>𝐽</m:t>
                      </m:r>
                      <m:d>
                        <m:dPr>
                          <m:ctrlPr>
                            <a:rPr lang="en-US" sz="1700" i="1">
                              <a:latin typeface="Cambria Math" panose="02040503050406030204" pitchFamily="18" charset="0"/>
                            </a:rPr>
                          </m:ctrlPr>
                        </m:dPr>
                        <m:e>
                          <m:r>
                            <a:rPr lang="en-US" sz="1700" b="1" i="1">
                              <a:latin typeface="Cambria Math" panose="02040503050406030204" pitchFamily="18" charset="0"/>
                            </a:rPr>
                            <m:t>𝒓</m:t>
                          </m:r>
                          <m:r>
                            <a:rPr lang="en-US" sz="1700" i="1">
                              <a:latin typeface="Cambria Math" panose="02040503050406030204" pitchFamily="18" charset="0"/>
                            </a:rPr>
                            <m:t>, </m:t>
                          </m:r>
                          <m:r>
                            <a:rPr lang="en-US" sz="1700" i="1">
                              <a:latin typeface="Cambria Math" panose="02040503050406030204" pitchFamily="18" charset="0"/>
                            </a:rPr>
                            <m:t>𝑡</m:t>
                          </m:r>
                        </m:e>
                      </m:d>
                      <m:r>
                        <a:rPr lang="en-US" sz="1700" i="1">
                          <a:latin typeface="Cambria Math" panose="02040503050406030204" pitchFamily="18" charset="0"/>
                        </a:rPr>
                        <m:t>=</m:t>
                      </m:r>
                      <m:nary>
                        <m:naryPr>
                          <m:limLoc m:val="undOvr"/>
                          <m:subHide m:val="on"/>
                          <m:supHide m:val="on"/>
                          <m:ctrlPr>
                            <a:rPr lang="en-US" sz="1700" i="1">
                              <a:latin typeface="Cambria Math" panose="02040503050406030204" pitchFamily="18" charset="0"/>
                            </a:rPr>
                          </m:ctrlPr>
                        </m:naryPr>
                        <m:sub/>
                        <m:sup/>
                        <m:e>
                          <m:sSup>
                            <m:sSupPr>
                              <m:ctrlPr>
                                <a:rPr lang="en-US" sz="1700" i="1">
                                  <a:latin typeface="Cambria Math" panose="02040503050406030204" pitchFamily="18" charset="0"/>
                                </a:rPr>
                              </m:ctrlPr>
                            </m:sSupPr>
                            <m:e>
                              <m:r>
                                <a:rPr lang="en-US" sz="1700" i="1">
                                  <a:latin typeface="Cambria Math" panose="02040503050406030204" pitchFamily="18" charset="0"/>
                                </a:rPr>
                                <m:t>𝑑</m:t>
                              </m:r>
                            </m:e>
                            <m:sup>
                              <m:r>
                                <a:rPr lang="en-US" sz="1700" i="1">
                                  <a:latin typeface="Cambria Math" panose="02040503050406030204" pitchFamily="18" charset="0"/>
                                </a:rPr>
                                <m:t>3</m:t>
                              </m:r>
                            </m:sup>
                          </m:sSup>
                          <m:r>
                            <a:rPr lang="en-US" sz="1700" i="1">
                              <a:latin typeface="Cambria Math" panose="02040503050406030204" pitchFamily="18" charset="0"/>
                            </a:rPr>
                            <m:t>𝑣𝑗</m:t>
                          </m:r>
                          <m:d>
                            <m:dPr>
                              <m:ctrlPr>
                                <a:rPr lang="en-US" sz="1700" i="1">
                                  <a:latin typeface="Cambria Math" panose="02040503050406030204" pitchFamily="18" charset="0"/>
                                </a:rPr>
                              </m:ctrlPr>
                            </m:dPr>
                            <m:e>
                              <m:r>
                                <a:rPr lang="en-US" sz="1700" b="1" i="1">
                                  <a:latin typeface="Cambria Math" panose="02040503050406030204" pitchFamily="18" charset="0"/>
                                </a:rPr>
                                <m:t>𝒓</m:t>
                              </m:r>
                              <m:r>
                                <a:rPr lang="en-US" sz="1700" b="1" i="1">
                                  <a:latin typeface="Cambria Math" panose="02040503050406030204" pitchFamily="18" charset="0"/>
                                </a:rPr>
                                <m:t>,</m:t>
                              </m:r>
                              <m:r>
                                <a:rPr lang="en-US" sz="1700" b="1" i="1">
                                  <a:latin typeface="Cambria Math" panose="02040503050406030204" pitchFamily="18" charset="0"/>
                                </a:rPr>
                                <m:t>𝒗</m:t>
                              </m:r>
                              <m:r>
                                <a:rPr lang="en-US" sz="1700" i="1">
                                  <a:latin typeface="Cambria Math" panose="02040503050406030204" pitchFamily="18" charset="0"/>
                                </a:rPr>
                                <m:t>,</m:t>
                              </m:r>
                              <m:r>
                                <a:rPr lang="en-US" sz="1700" i="1">
                                  <a:latin typeface="Cambria Math" panose="02040503050406030204" pitchFamily="18" charset="0"/>
                                </a:rPr>
                                <m:t>𝑡</m:t>
                              </m:r>
                            </m:e>
                          </m:d>
                        </m:e>
                      </m:nary>
                    </m:oMath>
                  </m:oMathPara>
                </a14:m>
                <a:endParaRPr lang="en-US" sz="1700" dirty="0"/>
              </a:p>
              <a:p>
                <a:r>
                  <a:rPr lang="en-US" sz="1700" dirty="0"/>
                  <a:t>Where, </a:t>
                </a:r>
                <a14:m>
                  <m:oMath xmlns:m="http://schemas.openxmlformats.org/officeDocument/2006/math">
                    <m:r>
                      <a:rPr lang="en-US" sz="1700" i="1">
                        <a:latin typeface="Cambria Math" panose="02040503050406030204" pitchFamily="18" charset="0"/>
                      </a:rPr>
                      <m:t>𝐽</m:t>
                    </m:r>
                    <m:d>
                      <m:dPr>
                        <m:ctrlPr>
                          <a:rPr lang="en-US" sz="1700" i="1">
                            <a:latin typeface="Cambria Math" panose="02040503050406030204" pitchFamily="18" charset="0"/>
                          </a:rPr>
                        </m:ctrlPr>
                      </m:dPr>
                      <m:e>
                        <m:r>
                          <a:rPr lang="en-US" sz="1700" b="1" i="1">
                            <a:latin typeface="Cambria Math" panose="02040503050406030204" pitchFamily="18" charset="0"/>
                          </a:rPr>
                          <m:t>𝒓</m:t>
                        </m:r>
                        <m:r>
                          <a:rPr lang="en-US" sz="1700" i="1">
                            <a:latin typeface="Cambria Math" panose="02040503050406030204" pitchFamily="18" charset="0"/>
                          </a:rPr>
                          <m:t>, </m:t>
                        </m:r>
                        <m:r>
                          <a:rPr lang="en-US" sz="1700" i="1">
                            <a:latin typeface="Cambria Math" panose="02040503050406030204" pitchFamily="18" charset="0"/>
                          </a:rPr>
                          <m:t>𝑡</m:t>
                        </m:r>
                      </m:e>
                    </m:d>
                  </m:oMath>
                </a14:m>
                <a:r>
                  <a:rPr lang="en-US" sz="1700" dirty="0"/>
                  <a:t>. </a:t>
                </a:r>
                <a14:m>
                  <m:oMath xmlns:m="http://schemas.openxmlformats.org/officeDocument/2006/math">
                    <m:r>
                      <a:rPr lang="en-US" sz="1700" i="1">
                        <a:latin typeface="Cambria Math" panose="02040503050406030204" pitchFamily="18" charset="0"/>
                      </a:rPr>
                      <m:t>𝑑</m:t>
                    </m:r>
                    <m:r>
                      <a:rPr lang="en-US" sz="1700" b="1" i="1">
                        <a:latin typeface="Cambria Math" panose="02040503050406030204" pitchFamily="18" charset="0"/>
                      </a:rPr>
                      <m:t>𝑺</m:t>
                    </m:r>
                  </m:oMath>
                </a14:m>
                <a:r>
                  <a:rPr lang="en-US" sz="1700" dirty="0"/>
                  <a:t> is the rate at which particles pass through a differential surface area </a:t>
                </a:r>
                <a14:m>
                  <m:oMath xmlns:m="http://schemas.openxmlformats.org/officeDocument/2006/math">
                    <m:r>
                      <a:rPr lang="en-US" sz="1700" i="1">
                        <a:latin typeface="Cambria Math" panose="02040503050406030204" pitchFamily="18" charset="0"/>
                      </a:rPr>
                      <m:t>𝑑</m:t>
                    </m:r>
                    <m:r>
                      <a:rPr lang="en-US" sz="1700" b="1" i="1">
                        <a:latin typeface="Cambria Math" panose="02040503050406030204" pitchFamily="18" charset="0"/>
                      </a:rPr>
                      <m:t>𝑺</m:t>
                    </m:r>
                  </m:oMath>
                </a14:m>
                <a:r>
                  <a:rPr lang="en-US" sz="1700" dirty="0"/>
                  <a:t>. </a:t>
                </a:r>
              </a:p>
              <a:p>
                <a:pPr lvl="1"/>
                <a:endParaRPr lang="en-US" sz="1700" dirty="0"/>
              </a:p>
              <a:p>
                <a:pPr lvl="1"/>
                <a:endParaRPr lang="en-US" sz="1700" dirty="0"/>
              </a:p>
            </p:txBody>
          </p:sp>
        </mc:Choice>
        <mc:Fallback>
          <p:sp>
            <p:nvSpPr>
              <p:cNvPr id="3" name="Content Placeholder 2">
                <a:extLst>
                  <a:ext uri="{FF2B5EF4-FFF2-40B4-BE49-F238E27FC236}">
                    <a16:creationId xmlns:a16="http://schemas.microsoft.com/office/drawing/2014/main" id="{5246DE3D-D9D2-44DD-8B9E-46FC06BF72A4}"/>
                  </a:ext>
                </a:extLst>
              </p:cNvPr>
              <p:cNvSpPr>
                <a:spLocks noGrp="1" noRot="1" noChangeAspect="1" noMove="1" noResize="1" noEditPoints="1" noAdjustHandles="1" noChangeArrowheads="1" noChangeShapeType="1" noTextEdit="1"/>
              </p:cNvSpPr>
              <p:nvPr>
                <p:ph idx="1"/>
              </p:nvPr>
            </p:nvSpPr>
            <p:spPr>
              <a:xfrm>
                <a:off x="1261872" y="1828800"/>
                <a:ext cx="4401509" cy="4351337"/>
              </a:xfrm>
              <a:blipFill>
                <a:blip r:embed="rId3"/>
                <a:stretch>
                  <a:fillRect t="-1261" r="-831"/>
                </a:stretch>
              </a:blipFill>
            </p:spPr>
            <p:txBody>
              <a:bodyPr/>
              <a:lstStyle/>
              <a:p>
                <a:r>
                  <a:rPr lang="en-US">
                    <a:noFill/>
                  </a:rPr>
                  <a:t> </a:t>
                </a:r>
              </a:p>
            </p:txBody>
          </p:sp>
        </mc:Fallback>
      </mc:AlternateContent>
    </p:spTree>
    <p:extLst>
      <p:ext uri="{BB962C8B-B14F-4D97-AF65-F5344CB8AC3E}">
        <p14:creationId xmlns:p14="http://schemas.microsoft.com/office/powerpoint/2010/main" val="233784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BF55-0E58-4584-AE35-AF6EEBED9355}"/>
              </a:ext>
            </a:extLst>
          </p:cNvPr>
          <p:cNvSpPr>
            <a:spLocks noGrp="1"/>
          </p:cNvSpPr>
          <p:nvPr>
            <p:ph type="title"/>
          </p:nvPr>
        </p:nvSpPr>
        <p:spPr>
          <a:xfrm>
            <a:off x="1261872" y="365760"/>
            <a:ext cx="9692640" cy="567301"/>
          </a:xfrm>
        </p:spPr>
        <p:txBody>
          <a:bodyPr>
            <a:normAutofit fontScale="90000"/>
          </a:bodyPr>
          <a:lstStyle/>
          <a:p>
            <a:r>
              <a:rPr lang="en-US" dirty="0"/>
              <a:t>Partial Currents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46DE3D-D9D2-44DD-8B9E-46FC06BF72A4}"/>
                  </a:ext>
                </a:extLst>
              </p:cNvPr>
              <p:cNvSpPr>
                <a:spLocks noGrp="1"/>
              </p:cNvSpPr>
              <p:nvPr>
                <p:ph idx="1"/>
              </p:nvPr>
            </p:nvSpPr>
            <p:spPr>
              <a:xfrm>
                <a:off x="431823" y="1446245"/>
                <a:ext cx="5934269" cy="4663440"/>
              </a:xfrm>
            </p:spPr>
            <p:txBody>
              <a:bodyPr>
                <a:normAutofit/>
              </a:bodyPr>
              <a:lstStyle/>
              <a:p>
                <a:r>
                  <a:rPr lang="en-US" sz="1600" dirty="0"/>
                  <a:t>The rate at which particles flow through an area in a given direction is characterized through partial currents:</a:t>
                </a:r>
              </a:p>
              <a:p>
                <a:pPr mar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𝐽</m:t>
                          </m:r>
                        </m:e>
                        <m:sub>
                          <m:r>
                            <a:rPr lang="en-US" sz="1600" i="1">
                              <a:latin typeface="Cambria Math" panose="02040503050406030204" pitchFamily="18" charset="0"/>
                              <a:ea typeface="Cambria Math" panose="02040503050406030204" pitchFamily="18" charset="0"/>
                            </a:rPr>
                            <m:t>±</m:t>
                          </m:r>
                        </m:sub>
                      </m:sSub>
                      <m:d>
                        <m:dPr>
                          <m:ctrlPr>
                            <a:rPr lang="en-US" sz="1600" i="1">
                              <a:latin typeface="Cambria Math" panose="02040503050406030204" pitchFamily="18" charset="0"/>
                            </a:rPr>
                          </m:ctrlPr>
                        </m:dPr>
                        <m:e>
                          <m:r>
                            <a:rPr lang="en-US" sz="1600" b="1" i="1">
                              <a:latin typeface="Cambria Math" panose="02040503050406030204" pitchFamily="18" charset="0"/>
                            </a:rPr>
                            <m:t>𝒓</m:t>
                          </m:r>
                          <m:r>
                            <a:rPr lang="en-US" sz="1600" i="1">
                              <a:latin typeface="Cambria Math" panose="02040503050406030204" pitchFamily="18" charset="0"/>
                            </a:rPr>
                            <m:t>, </m:t>
                          </m:r>
                          <m:r>
                            <a:rPr lang="en-US" sz="1600" i="1">
                              <a:latin typeface="Cambria Math" panose="02040503050406030204" pitchFamily="18" charset="0"/>
                            </a:rPr>
                            <m:t>𝑡</m:t>
                          </m:r>
                        </m:e>
                      </m:d>
                      <m:r>
                        <a:rPr lang="en-US" sz="1600" i="1">
                          <a:latin typeface="Cambria Math" panose="02040503050406030204" pitchFamily="18" charset="0"/>
                        </a:rPr>
                        <m:t>=</m:t>
                      </m:r>
                      <m:r>
                        <m:rPr>
                          <m:brk m:alnAt="23"/>
                        </m:rPr>
                        <a:rPr lang="en-US" sz="1600" i="1">
                          <a:latin typeface="Cambria Math" panose="02040503050406030204" pitchFamily="18" charset="0"/>
                          <a:ea typeface="Cambria Math" panose="02040503050406030204" pitchFamily="18" charset="0"/>
                        </a:rPr>
                        <m:t>±</m:t>
                      </m:r>
                      <m:nary>
                        <m:naryPr>
                          <m:ctrlPr>
                            <a:rPr lang="en-US" sz="1600" i="1">
                              <a:latin typeface="Cambria Math" panose="02040503050406030204" pitchFamily="18" charset="0"/>
                            </a:rPr>
                          </m:ctrlPr>
                        </m:naryPr>
                        <m:sub>
                          <m:r>
                            <m:rPr>
                              <m:brk m:alnAt="23"/>
                            </m:rPr>
                            <a:rPr lang="en-US" sz="1600" i="1">
                              <a:latin typeface="Cambria Math" panose="02040503050406030204" pitchFamily="18" charset="0"/>
                              <a:ea typeface="Cambria Math" panose="02040503050406030204" pitchFamily="18" charset="0"/>
                            </a:rPr>
                            <m:t>±</m:t>
                          </m:r>
                        </m:sub>
                        <m:sup/>
                        <m:e>
                          <m:sSup>
                            <m:sSupPr>
                              <m:ctrlPr>
                                <a:rPr lang="en-US" sz="1600" i="1">
                                  <a:latin typeface="Cambria Math" panose="02040503050406030204" pitchFamily="18" charset="0"/>
                                </a:rPr>
                              </m:ctrlPr>
                            </m:sSupPr>
                            <m:e>
                              <m:r>
                                <a:rPr lang="en-US" sz="1600" i="1">
                                  <a:latin typeface="Cambria Math" panose="02040503050406030204" pitchFamily="18" charset="0"/>
                                </a:rPr>
                                <m:t>𝑑</m:t>
                              </m:r>
                            </m:e>
                            <m:sup>
                              <m:r>
                                <a:rPr lang="en-US" sz="1600" i="1">
                                  <a:latin typeface="Cambria Math" panose="02040503050406030204" pitchFamily="18" charset="0"/>
                                </a:rPr>
                                <m:t>3</m:t>
                              </m:r>
                            </m:sup>
                          </m:sSup>
                          <m:r>
                            <a:rPr lang="en-US" sz="1600" i="1">
                              <a:latin typeface="Cambria Math" panose="02040503050406030204" pitchFamily="18" charset="0"/>
                            </a:rPr>
                            <m:t>𝑣</m:t>
                          </m:r>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b="1" i="1">
                                      <a:latin typeface="Cambria Math" panose="02040503050406030204" pitchFamily="18" charset="0"/>
                                    </a:rPr>
                                    <m:t>𝒆</m:t>
                                  </m:r>
                                </m:e>
                                <m:sub>
                                  <m:r>
                                    <a:rPr lang="en-US" sz="1600" i="1">
                                      <a:latin typeface="Cambria Math" panose="02040503050406030204" pitchFamily="18" charset="0"/>
                                    </a:rPr>
                                    <m:t>𝑠</m:t>
                                  </m:r>
                                </m:sub>
                              </m:sSub>
                            </m:e>
                          </m:acc>
                          <m:r>
                            <a:rPr lang="en-US" sz="1600" i="1">
                              <a:latin typeface="Cambria Math" panose="02040503050406030204" pitchFamily="18" charset="0"/>
                            </a:rPr>
                            <m:t>.</m:t>
                          </m:r>
                        </m:e>
                      </m:nary>
                      <m:r>
                        <a:rPr lang="en-US" sz="1600" i="1">
                          <a:latin typeface="Cambria Math" panose="02040503050406030204" pitchFamily="18" charset="0"/>
                        </a:rPr>
                        <m:t>𝑗</m:t>
                      </m:r>
                      <m:d>
                        <m:dPr>
                          <m:ctrlPr>
                            <a:rPr lang="en-US" sz="1600" i="1">
                              <a:latin typeface="Cambria Math" panose="02040503050406030204" pitchFamily="18" charset="0"/>
                            </a:rPr>
                          </m:ctrlPr>
                        </m:dPr>
                        <m:e>
                          <m:r>
                            <a:rPr lang="en-US" sz="1600" b="1" i="1">
                              <a:latin typeface="Cambria Math" panose="02040503050406030204" pitchFamily="18" charset="0"/>
                            </a:rPr>
                            <m:t>𝒓</m:t>
                          </m:r>
                          <m:r>
                            <a:rPr lang="en-US" sz="1600" i="1">
                              <a:latin typeface="Cambria Math" panose="02040503050406030204" pitchFamily="18" charset="0"/>
                            </a:rPr>
                            <m:t>, </m:t>
                          </m:r>
                          <m:r>
                            <a:rPr lang="en-US" sz="1600" b="1" i="1">
                              <a:latin typeface="Cambria Math" panose="02040503050406030204" pitchFamily="18" charset="0"/>
                            </a:rPr>
                            <m:t>𝒗</m:t>
                          </m:r>
                          <m:r>
                            <a:rPr lang="en-US" sz="1600" i="1">
                              <a:latin typeface="Cambria Math" panose="02040503050406030204" pitchFamily="18" charset="0"/>
                            </a:rPr>
                            <m:t>, </m:t>
                          </m:r>
                          <m:r>
                            <a:rPr lang="en-US" sz="1600" i="1">
                              <a:latin typeface="Cambria Math" panose="02040503050406030204" pitchFamily="18" charset="0"/>
                            </a:rPr>
                            <m:t>𝑡</m:t>
                          </m:r>
                        </m:e>
                      </m:d>
                    </m:oMath>
                  </m:oMathPara>
                </a14:m>
                <a:endParaRPr lang="en-US" sz="1600" dirty="0"/>
              </a:p>
              <a:p>
                <a:pPr marL="0" indent="0">
                  <a:buNone/>
                </a:pPr>
                <a:endParaRPr lang="en-US" sz="1600" dirty="0"/>
              </a:p>
              <a:p>
                <a14:m>
                  <m:oMath xmlns:m="http://schemas.openxmlformats.org/officeDocument/2006/math">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𝑒</m:t>
                            </m:r>
                          </m:e>
                          <m:sub>
                            <m:r>
                              <a:rPr lang="en-US" sz="1600" i="1">
                                <a:latin typeface="Cambria Math" panose="02040503050406030204" pitchFamily="18" charset="0"/>
                              </a:rPr>
                              <m:t>𝑠</m:t>
                            </m:r>
                          </m:sub>
                        </m:sSub>
                      </m:e>
                    </m:acc>
                  </m:oMath>
                </a14:m>
                <a:r>
                  <a:rPr lang="en-US" sz="1600" dirty="0"/>
                  <a:t> is the unit normal to the surface. The integral over velocities is only taken over those particles directions in the positive or negative directions. The net current density is:</a:t>
                </a:r>
              </a:p>
              <a:p>
                <a:pPr mar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b="1" i="1">
                                  <a:latin typeface="Cambria Math" panose="02040503050406030204" pitchFamily="18" charset="0"/>
                                </a:rPr>
                                <m:t>𝒆</m:t>
                              </m:r>
                            </m:e>
                            <m:sub>
                              <m:r>
                                <a:rPr lang="en-US" sz="1600" i="1">
                                  <a:latin typeface="Cambria Math" panose="02040503050406030204" pitchFamily="18" charset="0"/>
                                </a:rPr>
                                <m:t>𝑠</m:t>
                              </m:r>
                            </m:sub>
                          </m:sSub>
                        </m:e>
                      </m:acc>
                      <m:r>
                        <a:rPr lang="en-US" sz="1600" i="1">
                          <a:latin typeface="Cambria Math" panose="02040503050406030204" pitchFamily="18" charset="0"/>
                        </a:rPr>
                        <m:t>.</m:t>
                      </m:r>
                      <m:r>
                        <a:rPr lang="en-US" sz="1600" i="1">
                          <a:latin typeface="Cambria Math" panose="02040503050406030204" pitchFamily="18" charset="0"/>
                        </a:rPr>
                        <m:t>𝐽</m:t>
                      </m:r>
                      <m:d>
                        <m:dPr>
                          <m:ctrlPr>
                            <a:rPr lang="en-US" sz="1600" i="1">
                              <a:latin typeface="Cambria Math" panose="02040503050406030204" pitchFamily="18" charset="0"/>
                            </a:rPr>
                          </m:ctrlPr>
                        </m:dPr>
                        <m:e>
                          <m:r>
                            <a:rPr lang="en-US" sz="1600" b="1" i="1">
                              <a:latin typeface="Cambria Math" panose="02040503050406030204" pitchFamily="18" charset="0"/>
                            </a:rPr>
                            <m:t>𝒓</m:t>
                          </m:r>
                          <m:r>
                            <a:rPr lang="en-US" sz="1600" i="1">
                              <a:latin typeface="Cambria Math" panose="02040503050406030204" pitchFamily="18" charset="0"/>
                            </a:rPr>
                            <m:t>, </m:t>
                          </m:r>
                          <m:r>
                            <a:rPr lang="en-US" sz="1600" i="1">
                              <a:latin typeface="Cambria Math" panose="02040503050406030204" pitchFamily="18" charset="0"/>
                            </a:rPr>
                            <m:t>𝑡</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𝐽</m:t>
                          </m:r>
                        </m:e>
                        <m:sub>
                          <m:r>
                            <a:rPr lang="en-US" sz="1600" i="1">
                              <a:latin typeface="Cambria Math" panose="02040503050406030204" pitchFamily="18" charset="0"/>
                            </a:rPr>
                            <m:t>+</m:t>
                          </m:r>
                        </m:sub>
                      </m:sSub>
                      <m:d>
                        <m:dPr>
                          <m:ctrlPr>
                            <a:rPr lang="en-US" sz="1600" i="1">
                              <a:latin typeface="Cambria Math" panose="02040503050406030204" pitchFamily="18" charset="0"/>
                            </a:rPr>
                          </m:ctrlPr>
                        </m:dPr>
                        <m:e>
                          <m:r>
                            <a:rPr lang="en-US" sz="1600" b="1" i="1">
                              <a:latin typeface="Cambria Math" panose="02040503050406030204" pitchFamily="18" charset="0"/>
                            </a:rPr>
                            <m:t>𝒓</m:t>
                          </m:r>
                          <m:r>
                            <a:rPr lang="en-US" sz="1600" i="1">
                              <a:latin typeface="Cambria Math" panose="02040503050406030204" pitchFamily="18" charset="0"/>
                            </a:rPr>
                            <m:t>, </m:t>
                          </m:r>
                          <m:r>
                            <a:rPr lang="en-US" sz="1600" i="1">
                              <a:latin typeface="Cambria Math" panose="02040503050406030204" pitchFamily="18" charset="0"/>
                            </a:rPr>
                            <m:t>𝑡</m:t>
                          </m:r>
                        </m:e>
                      </m:d>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𝐽</m:t>
                          </m:r>
                        </m:e>
                        <m:sub>
                          <m:r>
                            <a:rPr lang="en-US" sz="1600" i="1">
                              <a:latin typeface="Cambria Math" panose="02040503050406030204" pitchFamily="18" charset="0"/>
                            </a:rPr>
                            <m:t>−</m:t>
                          </m:r>
                        </m:sub>
                      </m:sSub>
                      <m:d>
                        <m:dPr>
                          <m:ctrlPr>
                            <a:rPr lang="en-US" sz="1600" i="1">
                              <a:latin typeface="Cambria Math" panose="02040503050406030204" pitchFamily="18" charset="0"/>
                            </a:rPr>
                          </m:ctrlPr>
                        </m:dPr>
                        <m:e>
                          <m:r>
                            <a:rPr lang="en-US" sz="1600" b="1" i="1">
                              <a:latin typeface="Cambria Math" panose="02040503050406030204" pitchFamily="18" charset="0"/>
                            </a:rPr>
                            <m:t>𝒓</m:t>
                          </m:r>
                          <m:r>
                            <a:rPr lang="en-US" sz="1600" i="1">
                              <a:latin typeface="Cambria Math" panose="02040503050406030204" pitchFamily="18" charset="0"/>
                            </a:rPr>
                            <m:t>, </m:t>
                          </m:r>
                          <m:r>
                            <a:rPr lang="en-US" sz="1600" i="1">
                              <a:latin typeface="Cambria Math" panose="02040503050406030204" pitchFamily="18" charset="0"/>
                            </a:rPr>
                            <m:t>𝑡</m:t>
                          </m:r>
                        </m:e>
                      </m:d>
                    </m:oMath>
                  </m:oMathPara>
                </a14:m>
                <a:endParaRPr lang="en-US" sz="1600" dirty="0"/>
              </a:p>
              <a:p>
                <a:r>
                  <a:rPr lang="en-US" sz="1600" dirty="0"/>
                  <a:t>Notice angle-dependent quantities are lower-case and angle-integrated quantities are upper-case. </a:t>
                </a:r>
              </a:p>
              <a:p>
                <a:pPr lvl="1"/>
                <a:endParaRPr lang="en-US" sz="1700" dirty="0"/>
              </a:p>
              <a:p>
                <a:pPr lvl="1"/>
                <a:endParaRPr lang="en-US" sz="1700" dirty="0"/>
              </a:p>
            </p:txBody>
          </p:sp>
        </mc:Choice>
        <mc:Fallback>
          <p:sp>
            <p:nvSpPr>
              <p:cNvPr id="3" name="Content Placeholder 2">
                <a:extLst>
                  <a:ext uri="{FF2B5EF4-FFF2-40B4-BE49-F238E27FC236}">
                    <a16:creationId xmlns:a16="http://schemas.microsoft.com/office/drawing/2014/main" id="{5246DE3D-D9D2-44DD-8B9E-46FC06BF72A4}"/>
                  </a:ext>
                </a:extLst>
              </p:cNvPr>
              <p:cNvSpPr>
                <a:spLocks noGrp="1" noRot="1" noChangeAspect="1" noMove="1" noResize="1" noEditPoints="1" noAdjustHandles="1" noChangeArrowheads="1" noChangeShapeType="1" noTextEdit="1"/>
              </p:cNvSpPr>
              <p:nvPr>
                <p:ph idx="1"/>
              </p:nvPr>
            </p:nvSpPr>
            <p:spPr>
              <a:xfrm>
                <a:off x="431823" y="1446245"/>
                <a:ext cx="5934269" cy="4663440"/>
              </a:xfrm>
              <a:blipFill>
                <a:blip r:embed="rId2"/>
                <a:stretch>
                  <a:fillRect l="-103" t="-65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C36E217-2CE8-4B35-A02A-9BD4107744DF}"/>
              </a:ext>
            </a:extLst>
          </p:cNvPr>
          <p:cNvPicPr>
            <a:picLocks noChangeAspect="1"/>
          </p:cNvPicPr>
          <p:nvPr/>
        </p:nvPicPr>
        <p:blipFill>
          <a:blip r:embed="rId3"/>
          <a:stretch>
            <a:fillRect/>
          </a:stretch>
        </p:blipFill>
        <p:spPr>
          <a:xfrm>
            <a:off x="6366092" y="1828800"/>
            <a:ext cx="4588420" cy="2805811"/>
          </a:xfrm>
          <a:prstGeom prst="rect">
            <a:avLst/>
          </a:prstGeom>
        </p:spPr>
      </p:pic>
    </p:spTree>
    <p:extLst>
      <p:ext uri="{BB962C8B-B14F-4D97-AF65-F5344CB8AC3E}">
        <p14:creationId xmlns:p14="http://schemas.microsoft.com/office/powerpoint/2010/main" val="4097852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generic transport equation – Volume of Interest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72095" y="2370909"/>
                <a:ext cx="5336097" cy="4351338"/>
              </a:xfrm>
            </p:spPr>
            <p:txBody>
              <a:bodyPr/>
              <a:lstStyle/>
              <a:p>
                <a:r>
                  <a:rPr lang="en-US" dirty="0"/>
                  <a:t>Consider an arbitrary volume, </a:t>
                </a:r>
                <a:r>
                  <a:rPr lang="en-US" i="1" dirty="0"/>
                  <a:t>V</a:t>
                </a:r>
                <a:r>
                  <a:rPr lang="en-US" dirty="0"/>
                  <a:t>. We wish to calculate the time rate of change of number of particles in this volume with velocity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3</m:t>
                        </m:r>
                      </m:sup>
                    </m:sSup>
                    <m:r>
                      <a:rPr lang="en-US" i="1">
                        <a:latin typeface="Cambria Math" panose="02040503050406030204" pitchFamily="18" charset="0"/>
                      </a:rPr>
                      <m:t>𝑣</m:t>
                    </m:r>
                  </m:oMath>
                </a14:m>
                <a:r>
                  <a:rPr lang="en-US" dirty="0"/>
                  <a:t> about </a:t>
                </a:r>
                <a14:m>
                  <m:oMath xmlns:m="http://schemas.openxmlformats.org/officeDocument/2006/math">
                    <m:r>
                      <a:rPr lang="en-US" b="1" i="1">
                        <a:latin typeface="Cambria Math" panose="02040503050406030204" pitchFamily="18" charset="0"/>
                      </a:rPr>
                      <m:t>𝒗</m:t>
                    </m:r>
                    <m:r>
                      <a:rPr lang="en-US" b="0" i="0" smtClean="0">
                        <a:latin typeface="Cambria Math" panose="02040503050406030204" pitchFamily="18" charset="0"/>
                      </a:rPr>
                      <m:t>. </m:t>
                    </m:r>
                  </m:oMath>
                </a14:m>
                <a:endParaRPr lang="en-US" dirty="0"/>
              </a:p>
              <a:p>
                <a:pPr marL="0" indent="0">
                  <a:buNone/>
                </a:pPr>
                <a:endParaRPr lang="en-US" dirty="0"/>
              </a:p>
              <a:p>
                <a:r>
                  <a:rPr lang="en-US" dirty="0"/>
                  <a:t>We ignore macroscopic forces that may affect particle motion in volume </a:t>
                </a:r>
                <a:r>
                  <a:rPr lang="en-US" i="1" dirty="0"/>
                  <a:t>V.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72095" y="2370909"/>
                <a:ext cx="5336097" cy="4351338"/>
              </a:xfrm>
              <a:blipFill>
                <a:blip r:embed="rId2"/>
                <a:stretch>
                  <a:fillRect l="-229" t="-1120" r="-91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7148397" y="1980886"/>
            <a:ext cx="3895010" cy="3540953"/>
          </a:xfrm>
          <a:prstGeom prst="rect">
            <a:avLst/>
          </a:prstGeom>
        </p:spPr>
      </p:pic>
    </p:spTree>
    <p:extLst>
      <p:ext uri="{BB962C8B-B14F-4D97-AF65-F5344CB8AC3E}">
        <p14:creationId xmlns:p14="http://schemas.microsoft.com/office/powerpoint/2010/main" val="25492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674475"/>
          </a:xfrm>
        </p:spPr>
        <p:txBody>
          <a:bodyPr>
            <a:normAutofit fontScale="90000"/>
          </a:bodyPr>
          <a:lstStyle/>
          <a:p>
            <a:r>
              <a:rPr lang="en-US" dirty="0"/>
              <a:t>Generic Balance Equation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61872" y="1627464"/>
                <a:ext cx="8595360" cy="4552673"/>
              </a:xfrm>
            </p:spPr>
            <p:txBody>
              <a:bodyPr>
                <a:normAutofit fontScale="85000" lnSpcReduction="10000"/>
              </a:bodyPr>
              <a:lstStyle/>
              <a:p>
                <a:r>
                  <a:rPr lang="en-US" dirty="0"/>
                  <a:t>Leakage through </a:t>
                </a:r>
                <a:r>
                  <a:rPr lang="en-US" i="1" dirty="0"/>
                  <a:t>S; </a:t>
                </a:r>
                <a:r>
                  <a:rPr lang="en-US" dirty="0"/>
                  <a:t>Changes due to collision; Sources</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𝑇𝑖𝑚𝑒</m:t>
                              </m:r>
                              <m:r>
                                <a:rPr lang="en-US" sz="2000" b="0" i="1" smtClean="0">
                                  <a:latin typeface="Cambria Math" panose="02040503050406030204" pitchFamily="18" charset="0"/>
                                </a:rPr>
                                <m:t> </m:t>
                              </m:r>
                              <m:r>
                                <a:rPr lang="en-US" sz="2000" b="0" i="1" smtClean="0">
                                  <a:latin typeface="Cambria Math" panose="02040503050406030204" pitchFamily="18" charset="0"/>
                                </a:rPr>
                                <m:t>𝑟𝑎𝑡𝑒</m:t>
                              </m:r>
                              <m:r>
                                <a:rPr lang="en-US" sz="2000" b="0" i="1" smtClean="0">
                                  <a:latin typeface="Cambria Math" panose="02040503050406030204" pitchFamily="18" charset="0"/>
                                </a:rPr>
                                <m:t> </m:t>
                              </m:r>
                            </m:e>
                            <m:e>
                              <m:r>
                                <a:rPr lang="en-US" sz="2000" b="0" i="1" smtClean="0">
                                  <a:latin typeface="Cambria Math" panose="02040503050406030204" pitchFamily="18" charset="0"/>
                                </a:rPr>
                                <m:t>𝑜𝑓</m:t>
                              </m:r>
                              <m:r>
                                <a:rPr lang="en-US" sz="2000" b="0" i="1" smtClean="0">
                                  <a:latin typeface="Cambria Math" panose="02040503050406030204" pitchFamily="18" charset="0"/>
                                </a:rPr>
                                <m:t> </m:t>
                              </m:r>
                            </m:e>
                            <m:e>
                              <m:r>
                                <a:rPr lang="en-US" sz="2000" b="0" i="1" smtClean="0">
                                  <a:latin typeface="Cambria Math" panose="02040503050406030204" pitchFamily="18" charset="0"/>
                                </a:rPr>
                                <m:t>𝑐h𝑎𝑛𝑔𝑒</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1" i="1" smtClean="0">
                                  <a:latin typeface="Cambria Math" panose="02040503050406030204" pitchFamily="18" charset="0"/>
                                </a:rPr>
                                <m:t>𝒓</m:t>
                              </m:r>
                              <m:r>
                                <a:rPr lang="en-US" sz="2000" b="0" i="1" smtClean="0">
                                  <a:latin typeface="Cambria Math" panose="02040503050406030204" pitchFamily="18" charset="0"/>
                                </a:rPr>
                                <m:t>, </m:t>
                              </m:r>
                              <m:r>
                                <a:rPr lang="en-US" sz="2000" b="1" i="1" smtClean="0">
                                  <a:latin typeface="Cambria Math" panose="02040503050406030204" pitchFamily="18" charset="0"/>
                                </a:rPr>
                                <m:t>𝒗</m:t>
                              </m:r>
                              <m:r>
                                <a:rPr lang="en-US" sz="2000" b="0" i="1" smtClean="0">
                                  <a:latin typeface="Cambria Math" panose="02040503050406030204" pitchFamily="18" charset="0"/>
                                </a:rPr>
                                <m:t>, </m:t>
                              </m:r>
                              <m:r>
                                <a:rPr lang="en-US" sz="2000" b="0" i="1" smtClean="0">
                                  <a:latin typeface="Cambria Math" panose="02040503050406030204" pitchFamily="18" charset="0"/>
                                </a:rPr>
                                <m:t>𝑡</m:t>
                              </m:r>
                              <m:r>
                                <a:rPr lang="en-US" sz="2000" b="0" i="1" smtClean="0">
                                  <a:latin typeface="Cambria Math" panose="02040503050406030204" pitchFamily="18" charset="0"/>
                                </a:rPr>
                                <m:t>)</m:t>
                              </m:r>
                            </m:e>
                          </m:eqArr>
                        </m:e>
                      </m:d>
                      <m:r>
                        <a:rPr lang="en-US" sz="2000" b="0" i="1" smtClean="0">
                          <a:latin typeface="Cambria Math" panose="02040503050406030204" pitchFamily="18" charset="0"/>
                        </a:rPr>
                        <m:t>=</m:t>
                      </m:r>
                      <m:d>
                        <m:dPr>
                          <m:ctrlPr>
                            <a:rPr lang="en-US" sz="200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𝑐h𝑎𝑛𝑔𝑒</m:t>
                              </m:r>
                              <m:r>
                                <a:rPr lang="en-US" sz="2000" b="0" i="1" smtClean="0">
                                  <a:latin typeface="Cambria Math" panose="02040503050406030204" pitchFamily="18" charset="0"/>
                                </a:rPr>
                                <m:t> </m:t>
                              </m:r>
                              <m:r>
                                <a:rPr lang="en-US" sz="2000" b="0" i="1" smtClean="0">
                                  <a:latin typeface="Cambria Math" panose="02040503050406030204" pitchFamily="18" charset="0"/>
                                </a:rPr>
                                <m:t>𝑑𝑢𝑒</m:t>
                              </m:r>
                            </m:e>
                            <m:e>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r>
                                <a:rPr lang="en-US" sz="2000" b="0" i="1" smtClean="0">
                                  <a:latin typeface="Cambria Math" panose="02040503050406030204" pitchFamily="18" charset="0"/>
                                </a:rPr>
                                <m:t>𝑙𝑒𝑎𝑘𝑎𝑔𝑒</m:t>
                              </m:r>
                            </m:e>
                            <m:e>
                              <m:r>
                                <a:rPr lang="en-US" sz="2000" b="0" i="1" smtClean="0">
                                  <a:latin typeface="Cambria Math" panose="02040503050406030204" pitchFamily="18" charset="0"/>
                                </a:rPr>
                                <m:t>𝑡h𝑟𝑜𝑢𝑔h</m:t>
                              </m:r>
                              <m:r>
                                <a:rPr lang="en-US" sz="2000" b="0" i="1" smtClean="0">
                                  <a:latin typeface="Cambria Math" panose="02040503050406030204" pitchFamily="18" charset="0"/>
                                </a:rPr>
                                <m:t> </m:t>
                              </m:r>
                              <m:r>
                                <a:rPr lang="en-US" sz="2000" b="0" i="1" smtClean="0">
                                  <a:latin typeface="Cambria Math" panose="02040503050406030204" pitchFamily="18" charset="0"/>
                                </a:rPr>
                                <m:t>𝑠𝑢𝑟𝑓𝑎𝑐𝑒</m:t>
                              </m:r>
                              <m:r>
                                <a:rPr lang="en-US" sz="2000" b="0" i="1" smtClean="0">
                                  <a:latin typeface="Cambria Math" panose="02040503050406030204" pitchFamily="18" charset="0"/>
                                </a:rPr>
                                <m:t> </m:t>
                              </m:r>
                              <m:r>
                                <a:rPr lang="en-US" sz="2000" b="0" i="1" smtClean="0">
                                  <a:latin typeface="Cambria Math" panose="02040503050406030204" pitchFamily="18" charset="0"/>
                                </a:rPr>
                                <m:t>𝑆</m:t>
                              </m:r>
                            </m:e>
                          </m:eqArr>
                        </m:e>
                      </m:d>
                      <m:r>
                        <a:rPr lang="en-US" sz="2000" b="0" i="1" smtClean="0">
                          <a:latin typeface="Cambria Math" panose="02040503050406030204" pitchFamily="18" charset="0"/>
                        </a:rPr>
                        <m:t>+</m:t>
                      </m:r>
                      <m:d>
                        <m:dPr>
                          <m:ctrlPr>
                            <a:rPr lang="en-US" sz="2000" i="1">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𝑐h𝑎𝑛𝑔𝑒</m:t>
                              </m:r>
                              <m:r>
                                <a:rPr lang="en-US" sz="2000" b="0" i="1" smtClean="0">
                                  <a:latin typeface="Cambria Math" panose="02040503050406030204" pitchFamily="18" charset="0"/>
                                </a:rPr>
                                <m:t> </m:t>
                              </m:r>
                              <m:r>
                                <a:rPr lang="en-US" sz="2000" b="0" i="1" smtClean="0">
                                  <a:latin typeface="Cambria Math" panose="02040503050406030204" pitchFamily="18" charset="0"/>
                                </a:rPr>
                                <m:t>𝑑𝑢𝑒</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e>
                            <m:e>
                              <m:r>
                                <a:rPr lang="en-US" sz="2000" b="0" i="1" smtClean="0">
                                  <a:latin typeface="Cambria Math" panose="02040503050406030204" pitchFamily="18" charset="0"/>
                                </a:rPr>
                                <m:t>𝑐𝑜𝑙𝑙𝑖𝑠𝑖𝑜𝑛𝑠</m:t>
                              </m:r>
                            </m:e>
                          </m:eqArr>
                        </m:e>
                      </m:d>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𝑠𝑜𝑢𝑟𝑐𝑒𝑠</m:t>
                          </m:r>
                        </m:e>
                      </m:d>
                    </m:oMath>
                  </m:oMathPara>
                </a14:m>
                <a:endParaRPr lang="en-US" dirty="0"/>
              </a:p>
              <a:p>
                <a:pPr marL="0" indent="0">
                  <a:buNone/>
                </a:pPr>
                <a:endParaRPr lang="en-US" dirty="0"/>
              </a:p>
              <a:p>
                <a:r>
                  <a:rPr lang="en-US" dirty="0"/>
                  <a:t>Each term is expressed mathematically, manipulated in various ways based on different physics and we get different transport equations through the above balance equation. We have the following generic balance equation. </a:t>
                </a:r>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𝑛</m:t>
                          </m:r>
                        </m:num>
                        <m:den>
                          <m:r>
                            <a:rPr lang="en-US" i="1">
                              <a:latin typeface="Cambria Math" panose="02040503050406030204" pitchFamily="18" charset="0"/>
                            </a:rPr>
                            <m:t>𝜕</m:t>
                          </m:r>
                          <m:r>
                            <a:rPr lang="en-US" i="1">
                              <a:latin typeface="Cambria Math" panose="02040503050406030204" pitchFamily="18" charset="0"/>
                            </a:rPr>
                            <m:t>𝑡</m:t>
                          </m:r>
                        </m:den>
                      </m:f>
                      <m:r>
                        <a:rPr lang="en-US" i="1">
                          <a:latin typeface="Cambria Math" panose="02040503050406030204" pitchFamily="18" charset="0"/>
                        </a:rPr>
                        <m:t>+</m:t>
                      </m:r>
                      <m:r>
                        <a:rPr lang="en-US" b="1" i="1">
                          <a:latin typeface="Cambria Math" panose="02040503050406030204" pitchFamily="18" charset="0"/>
                        </a:rPr>
                        <m:t>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rPr>
                        <m:t>𝑛</m:t>
                      </m:r>
                      <m:d>
                        <m:dPr>
                          <m:ctrlPr>
                            <a:rPr lang="en-US" i="1">
                              <a:latin typeface="Cambria Math" panose="02040503050406030204" pitchFamily="18" charset="0"/>
                            </a:rPr>
                          </m:ctrlPr>
                        </m:dPr>
                        <m:e>
                          <m:r>
                            <a:rPr lang="en-US" b="1" i="1">
                              <a:latin typeface="Cambria Math" panose="02040503050406030204" pitchFamily="18" charset="0"/>
                            </a:rPr>
                            <m:t>𝒓</m:t>
                          </m:r>
                          <m:r>
                            <a:rPr lang="en-US" b="1" i="1">
                              <a:latin typeface="Cambria Math" panose="02040503050406030204" pitchFamily="18" charset="0"/>
                            </a:rPr>
                            <m:t>,</m:t>
                          </m:r>
                          <m:r>
                            <a:rPr lang="en-US" b="1" i="1">
                              <a:latin typeface="Cambria Math" panose="02040503050406030204" pitchFamily="18" charset="0"/>
                            </a:rPr>
                            <m:t>𝒗</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𝑛</m:t>
                                  </m:r>
                                </m:num>
                                <m:den>
                                  <m:r>
                                    <a:rPr lang="en-US" i="1">
                                      <a:latin typeface="Cambria Math" panose="02040503050406030204" pitchFamily="18" charset="0"/>
                                    </a:rPr>
                                    <m:t>𝜕</m:t>
                                  </m:r>
                                  <m:r>
                                    <a:rPr lang="en-US" i="1">
                                      <a:latin typeface="Cambria Math" panose="02040503050406030204" pitchFamily="18" charset="0"/>
                                    </a:rPr>
                                    <m:t>𝑡</m:t>
                                  </m:r>
                                </m:den>
                              </m:f>
                            </m:e>
                          </m:d>
                        </m:e>
                        <m:sub>
                          <m:r>
                            <a:rPr lang="en-US" i="1">
                              <a:latin typeface="Cambria Math" panose="02040503050406030204" pitchFamily="18" charset="0"/>
                            </a:rPr>
                            <m:t>𝑐𝑜𝑙𝑙</m:t>
                          </m:r>
                        </m:sub>
                      </m:sSub>
                      <m:r>
                        <a:rPr lang="en-US" i="1">
                          <a:latin typeface="Cambria Math" panose="02040503050406030204" pitchFamily="18" charset="0"/>
                        </a:rPr>
                        <m:t>−</m:t>
                      </m:r>
                      <m:r>
                        <a:rPr lang="en-US" i="1">
                          <a:latin typeface="Cambria Math" panose="02040503050406030204" pitchFamily="18" charset="0"/>
                        </a:rPr>
                        <m:t>𝑠</m:t>
                      </m:r>
                      <m:d>
                        <m:dPr>
                          <m:ctrlPr>
                            <a:rPr lang="en-US" i="1">
                              <a:latin typeface="Cambria Math" panose="02040503050406030204" pitchFamily="18" charset="0"/>
                            </a:rPr>
                          </m:ctrlPr>
                        </m:dPr>
                        <m:e>
                          <m:r>
                            <a:rPr lang="en-US" b="1" i="1">
                              <a:latin typeface="Cambria Math" panose="02040503050406030204" pitchFamily="18" charset="0"/>
                            </a:rPr>
                            <m:t>𝒓</m:t>
                          </m:r>
                          <m:r>
                            <a:rPr lang="en-US" b="1" i="1">
                              <a:latin typeface="Cambria Math" panose="02040503050406030204" pitchFamily="18" charset="0"/>
                            </a:rPr>
                            <m:t>,</m:t>
                          </m:r>
                          <m:r>
                            <a:rPr lang="en-US" b="1" i="1">
                              <a:latin typeface="Cambria Math" panose="02040503050406030204" pitchFamily="18" charset="0"/>
                            </a:rPr>
                            <m:t>𝒗</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=0</m:t>
                      </m:r>
                    </m:oMath>
                  </m:oMathPara>
                </a14:m>
                <a:endParaRPr lang="en-US" dirty="0"/>
              </a:p>
              <a:p>
                <a:pPr marL="0" indent="0">
                  <a:buNone/>
                </a:pPr>
                <a:r>
                  <a:rPr lang="en-US" dirty="0"/>
                  <a:t> </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61872" y="1627464"/>
                <a:ext cx="8595360" cy="4552673"/>
              </a:xfrm>
              <a:blipFill>
                <a:blip r:embed="rId2"/>
                <a:stretch>
                  <a:fillRect t="-937"/>
                </a:stretch>
              </a:blipFill>
            </p:spPr>
            <p:txBody>
              <a:bodyPr/>
              <a:lstStyle/>
              <a:p>
                <a:r>
                  <a:rPr lang="en-US">
                    <a:noFill/>
                  </a:rPr>
                  <a:t> </a:t>
                </a:r>
              </a:p>
            </p:txBody>
          </p:sp>
        </mc:Fallback>
      </mc:AlternateContent>
    </p:spTree>
    <p:extLst>
      <p:ext uri="{BB962C8B-B14F-4D97-AF65-F5344CB8AC3E}">
        <p14:creationId xmlns:p14="http://schemas.microsoft.com/office/powerpoint/2010/main" val="195125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31161"/>
          </a:xfrm>
        </p:spPr>
        <p:txBody>
          <a:bodyPr/>
          <a:lstStyle/>
          <a:p>
            <a:r>
              <a:rPr lang="en-US" dirty="0"/>
              <a:t>The balance equation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74552" y="1851263"/>
                <a:ext cx="10515600" cy="4351338"/>
              </a:xfrm>
            </p:spPr>
            <p:txBody>
              <a:bodyPr/>
              <a:lstStyle/>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𝑛</m:t>
                        </m:r>
                      </m:num>
                      <m:den>
                        <m:r>
                          <a:rPr lang="en-US" sz="2400" i="1">
                            <a:latin typeface="Cambria Math" panose="02040503050406030204" pitchFamily="18" charset="0"/>
                          </a:rPr>
                          <m:t>𝜕</m:t>
                        </m:r>
                        <m:r>
                          <a:rPr lang="en-US" sz="2400" i="1">
                            <a:latin typeface="Cambria Math" panose="02040503050406030204" pitchFamily="18" charset="0"/>
                          </a:rPr>
                          <m:t>𝑡</m:t>
                        </m:r>
                      </m:den>
                    </m:f>
                    <m:r>
                      <a:rPr lang="en-US" sz="2400" i="1">
                        <a:latin typeface="Cambria Math" panose="02040503050406030204" pitchFamily="18" charset="0"/>
                      </a:rPr>
                      <m:t>+</m:t>
                    </m:r>
                    <m:r>
                      <a:rPr lang="en-US" sz="2400" b="1" i="1">
                        <a:latin typeface="Cambria Math" panose="02040503050406030204" pitchFamily="18" charset="0"/>
                      </a:rPr>
                      <m:t>𝒗</m:t>
                    </m:r>
                    <m:r>
                      <a:rPr lang="en-US" sz="2400" i="1">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𝐹</m:t>
                        </m:r>
                      </m:num>
                      <m:den>
                        <m:r>
                          <a:rPr lang="en-US" sz="2400" i="1">
                            <a:latin typeface="Cambria Math" panose="02040503050406030204" pitchFamily="18" charset="0"/>
                          </a:rPr>
                          <m:t>𝑚</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𝑛</m:t>
                        </m:r>
                      </m:num>
                      <m:den>
                        <m:r>
                          <a:rPr lang="en-US" sz="2400" i="1">
                            <a:latin typeface="Cambria Math" panose="02040503050406030204" pitchFamily="18" charset="0"/>
                          </a:rPr>
                          <m:t>𝜕</m:t>
                        </m:r>
                        <m:r>
                          <a:rPr lang="en-US" sz="2400" b="1" i="1">
                            <a:latin typeface="Cambria Math" panose="02040503050406030204" pitchFamily="18" charset="0"/>
                          </a:rPr>
                          <m:t>𝒗</m:t>
                        </m:r>
                      </m:den>
                    </m:f>
                  </m:oMath>
                </a14:m>
                <a:r>
                  <a:rPr lang="en-US" sz="2400" dirty="0"/>
                  <a:t> +</a:t>
                </a:r>
                <a:r>
                  <a:rPr lang="en-US" sz="2400" dirty="0">
                    <a:ea typeface="Cambria Math" panose="02040503050406030204" pitchFamily="18" charset="0"/>
                  </a:rPr>
                  <a:t>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Σ</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𝒓</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𝒗</m:t>
                        </m:r>
                      </m:e>
                    </m:d>
                    <m:r>
                      <a:rPr lang="en-US" sz="2400" i="1">
                        <a:latin typeface="Cambria Math" panose="02040503050406030204" pitchFamily="18" charset="0"/>
                        <a:ea typeface="Cambria Math" panose="02040503050406030204" pitchFamily="18" charset="0"/>
                      </a:rPr>
                      <m:t>𝑣</m:t>
                    </m:r>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b="1" i="1">
                            <a:latin typeface="Cambria Math" panose="02040503050406030204" pitchFamily="18" charset="0"/>
                          </a:rPr>
                          <m:t>𝒓</m:t>
                        </m:r>
                        <m:r>
                          <a:rPr lang="en-US" sz="2400" b="1" i="1">
                            <a:latin typeface="Cambria Math" panose="02040503050406030204" pitchFamily="18" charset="0"/>
                          </a:rPr>
                          <m:t>,</m:t>
                        </m:r>
                        <m:r>
                          <a:rPr lang="en-US" sz="2400" b="1" i="1">
                            <a:latin typeface="Cambria Math" panose="02040503050406030204" pitchFamily="18" charset="0"/>
                          </a:rPr>
                          <m:t>𝒗</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 </m:t>
                    </m:r>
                  </m:oMath>
                </a14:m>
                <a:r>
                  <a:rPr lang="en-US" sz="2400" dirty="0"/>
                  <a:t>=</a:t>
                </a:r>
                <a14:m>
                  <m:oMath xmlns:m="http://schemas.openxmlformats.org/officeDocument/2006/math">
                    <m:nary>
                      <m:naryPr>
                        <m:limLoc m:val="undOvr"/>
                        <m:subHide m:val="on"/>
                        <m:supHide m:val="on"/>
                        <m:ctrlPr>
                          <a:rPr lang="en-US" sz="2400" i="1">
                            <a:latin typeface="Cambria Math" panose="02040503050406030204" pitchFamily="18" charset="0"/>
                          </a:rPr>
                        </m:ctrlPr>
                      </m:naryPr>
                      <m:sub/>
                      <m:sup/>
                      <m:e>
                        <m:sSup>
                          <m:sSupPr>
                            <m:ctrlPr>
                              <a:rPr lang="en-US" sz="2400" b="1" i="1">
                                <a:latin typeface="Cambria Math" panose="02040503050406030204" pitchFamily="18" charset="0"/>
                              </a:rPr>
                            </m:ctrlPr>
                          </m:sSupPr>
                          <m:e>
                            <m:r>
                              <a:rPr lang="en-US" sz="2400" b="1" i="1">
                                <a:latin typeface="Cambria Math" panose="02040503050406030204" pitchFamily="18" charset="0"/>
                              </a:rPr>
                              <m:t>𝒗</m:t>
                            </m:r>
                          </m:e>
                          <m:sup>
                            <m:r>
                              <a:rPr lang="en-US" sz="2400" b="1" i="1">
                                <a:latin typeface="Cambria Math" panose="02040503050406030204" pitchFamily="18" charset="0"/>
                              </a:rPr>
                              <m:t>′</m:t>
                            </m:r>
                          </m:sup>
                        </m:sSup>
                        <m:r>
                          <m:rPr>
                            <m:sty m:val="p"/>
                          </m:rPr>
                          <a:rPr lang="el-GR" sz="2400" i="1">
                            <a:latin typeface="Cambria Math" panose="02040503050406030204" pitchFamily="18" charset="0"/>
                            <a:ea typeface="Cambria Math" panose="02040503050406030204" pitchFamily="18" charset="0"/>
                          </a:rPr>
                          <m:t>Σ</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𝒓</m:t>
                            </m:r>
                            <m:r>
                              <a:rPr lang="en-US" sz="2400" i="1">
                                <a:latin typeface="Cambria Math" panose="02040503050406030204" pitchFamily="18" charset="0"/>
                                <a:ea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𝒗</m:t>
                                </m:r>
                              </m:e>
                              <m:sup>
                                <m:r>
                                  <a:rPr lang="en-US" sz="2400" b="1" i="1">
                                    <a:latin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𝒗</m:t>
                            </m:r>
                          </m:e>
                        </m:d>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b="1" i="1">
                                    <a:latin typeface="Cambria Math" panose="02040503050406030204" pitchFamily="18" charset="0"/>
                                  </a:rPr>
                                  <m:t>𝒓</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𝒗</m:t>
                                    </m:r>
                                  </m:e>
                                  <m:sup>
                                    <m:r>
                                      <a:rPr lang="en-US" sz="2400" b="1"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𝑑</m:t>
                            </m:r>
                          </m:e>
                          <m:sup>
                            <m:r>
                              <a:rPr lang="en-US" sz="2400" i="1">
                                <a:latin typeface="Cambria Math" panose="02040503050406030204" pitchFamily="18" charset="0"/>
                                <a:ea typeface="Cambria Math" panose="02040503050406030204" pitchFamily="18" charset="0"/>
                              </a:rPr>
                              <m:t>3</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m:t>
                            </m:r>
                          </m:sup>
                        </m:sSup>
                        <m:r>
                          <m:rPr>
                            <m:nor/>
                          </m:rPr>
                          <a:rPr lang="en-US" sz="2400" dirty="0"/>
                          <m:t> </m:t>
                        </m:r>
                      </m:e>
                    </m:nary>
                    <m:r>
                      <a:rPr lang="en-US" sz="2400" i="1">
                        <a:latin typeface="Cambria Math" panose="02040503050406030204" pitchFamily="18" charset="0"/>
                      </a:rPr>
                      <m:t>+</m:t>
                    </m:r>
                    <m:r>
                      <a:rPr lang="en-US" sz="2400" i="1">
                        <a:latin typeface="Cambria Math" panose="02040503050406030204" pitchFamily="18" charset="0"/>
                      </a:rPr>
                      <m:t>𝑠</m:t>
                    </m:r>
                  </m:oMath>
                </a14:m>
                <a:endParaRPr lang="en-US" sz="24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74552" y="1851263"/>
                <a:ext cx="10515600" cy="4351338"/>
              </a:xfrm>
              <a:blipFill>
                <a:blip r:embed="rId2"/>
                <a:stretch>
                  <a:fillRect/>
                </a:stretch>
              </a:blipFill>
            </p:spPr>
            <p:txBody>
              <a:bodyPr/>
              <a:lstStyle/>
              <a:p>
                <a:r>
                  <a:rPr lang="en-US">
                    <a:noFill/>
                  </a:rPr>
                  <a:t> </a:t>
                </a:r>
              </a:p>
            </p:txBody>
          </p:sp>
        </mc:Fallback>
      </mc:AlternateContent>
      <p:cxnSp>
        <p:nvCxnSpPr>
          <p:cNvPr id="5" name="Straight Arrow Connector 4"/>
          <p:cNvCxnSpPr/>
          <p:nvPr/>
        </p:nvCxnSpPr>
        <p:spPr>
          <a:xfrm>
            <a:off x="1090569" y="2441196"/>
            <a:ext cx="268448" cy="964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1787" y="3657600"/>
            <a:ext cx="1580754" cy="369332"/>
          </a:xfrm>
          <a:prstGeom prst="rect">
            <a:avLst/>
          </a:prstGeom>
          <a:noFill/>
        </p:spPr>
        <p:txBody>
          <a:bodyPr wrap="none" rtlCol="0">
            <a:spAutoFit/>
          </a:bodyPr>
          <a:lstStyle/>
          <a:p>
            <a:r>
              <a:rPr lang="en-US" dirty="0"/>
              <a:t>Rate of change</a:t>
            </a:r>
          </a:p>
        </p:txBody>
      </p:sp>
      <p:cxnSp>
        <p:nvCxnSpPr>
          <p:cNvPr id="8" name="Straight Arrow Connector 7"/>
          <p:cNvCxnSpPr/>
          <p:nvPr/>
        </p:nvCxnSpPr>
        <p:spPr>
          <a:xfrm>
            <a:off x="2021747" y="2273417"/>
            <a:ext cx="914400" cy="1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1255" y="3657600"/>
            <a:ext cx="896912" cy="369332"/>
          </a:xfrm>
          <a:prstGeom prst="rect">
            <a:avLst/>
          </a:prstGeom>
          <a:noFill/>
        </p:spPr>
        <p:txBody>
          <a:bodyPr wrap="none" rtlCol="0">
            <a:spAutoFit/>
          </a:bodyPr>
          <a:lstStyle/>
          <a:p>
            <a:r>
              <a:rPr lang="en-US" dirty="0"/>
              <a:t>leakage</a:t>
            </a:r>
          </a:p>
        </p:txBody>
      </p:sp>
      <p:cxnSp>
        <p:nvCxnSpPr>
          <p:cNvPr id="11" name="Straight Arrow Connector 10"/>
          <p:cNvCxnSpPr/>
          <p:nvPr/>
        </p:nvCxnSpPr>
        <p:spPr>
          <a:xfrm>
            <a:off x="3162650" y="2441196"/>
            <a:ext cx="1031845" cy="1367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77050" y="3951215"/>
            <a:ext cx="1838452" cy="369332"/>
          </a:xfrm>
          <a:prstGeom prst="rect">
            <a:avLst/>
          </a:prstGeom>
          <a:noFill/>
        </p:spPr>
        <p:txBody>
          <a:bodyPr wrap="none" rtlCol="0">
            <a:spAutoFit/>
          </a:bodyPr>
          <a:lstStyle/>
          <a:p>
            <a:r>
              <a:rPr lang="en-US" dirty="0"/>
              <a:t>Long range forces</a:t>
            </a:r>
          </a:p>
        </p:txBody>
      </p:sp>
      <p:cxnSp>
        <p:nvCxnSpPr>
          <p:cNvPr id="14" name="Straight Arrow Connector 13"/>
          <p:cNvCxnSpPr/>
          <p:nvPr/>
        </p:nvCxnSpPr>
        <p:spPr>
          <a:xfrm>
            <a:off x="4429387" y="2273417"/>
            <a:ext cx="1702965" cy="10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73629" y="3489820"/>
            <a:ext cx="1862689" cy="646331"/>
          </a:xfrm>
          <a:prstGeom prst="rect">
            <a:avLst/>
          </a:prstGeom>
          <a:noFill/>
        </p:spPr>
        <p:txBody>
          <a:bodyPr wrap="none" rtlCol="0">
            <a:spAutoFit/>
          </a:bodyPr>
          <a:lstStyle/>
          <a:p>
            <a:r>
              <a:rPr lang="en-US" dirty="0"/>
              <a:t>Total removal due</a:t>
            </a:r>
          </a:p>
          <a:p>
            <a:r>
              <a:rPr lang="en-US" dirty="0"/>
              <a:t>to collision</a:t>
            </a:r>
          </a:p>
        </p:txBody>
      </p:sp>
      <p:cxnSp>
        <p:nvCxnSpPr>
          <p:cNvPr id="19" name="Straight Arrow Connector 18"/>
          <p:cNvCxnSpPr/>
          <p:nvPr/>
        </p:nvCxnSpPr>
        <p:spPr>
          <a:xfrm>
            <a:off x="7449423" y="2333871"/>
            <a:ext cx="1442907" cy="1753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363824" y="4244829"/>
            <a:ext cx="1501245" cy="369332"/>
          </a:xfrm>
          <a:prstGeom prst="rect">
            <a:avLst/>
          </a:prstGeom>
          <a:noFill/>
        </p:spPr>
        <p:txBody>
          <a:bodyPr wrap="none" rtlCol="0">
            <a:spAutoFit/>
          </a:bodyPr>
          <a:lstStyle/>
          <a:p>
            <a:r>
              <a:rPr lang="en-US" dirty="0"/>
              <a:t>Total </a:t>
            </a:r>
            <a:r>
              <a:rPr lang="en-US" dirty="0" err="1"/>
              <a:t>inscatter</a:t>
            </a:r>
            <a:endParaRPr lang="en-US" dirty="0"/>
          </a:p>
        </p:txBody>
      </p:sp>
      <p:cxnSp>
        <p:nvCxnSpPr>
          <p:cNvPr id="22" name="Straight Arrow Connector 21"/>
          <p:cNvCxnSpPr/>
          <p:nvPr/>
        </p:nvCxnSpPr>
        <p:spPr>
          <a:xfrm flipH="1">
            <a:off x="10268124" y="2441196"/>
            <a:ext cx="209725" cy="6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608700" y="3137482"/>
            <a:ext cx="869149" cy="369332"/>
          </a:xfrm>
          <a:prstGeom prst="rect">
            <a:avLst/>
          </a:prstGeom>
          <a:noFill/>
        </p:spPr>
        <p:txBody>
          <a:bodyPr wrap="none" rtlCol="0">
            <a:spAutoFit/>
          </a:bodyPr>
          <a:lstStyle/>
          <a:p>
            <a:r>
              <a:rPr lang="en-US" dirty="0"/>
              <a:t>source</a:t>
            </a:r>
          </a:p>
        </p:txBody>
      </p:sp>
    </p:spTree>
    <p:extLst>
      <p:ext uri="{BB962C8B-B14F-4D97-AF65-F5344CB8AC3E}">
        <p14:creationId xmlns:p14="http://schemas.microsoft.com/office/powerpoint/2010/main" val="3315162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702" y="97312"/>
            <a:ext cx="9692640" cy="1018423"/>
          </a:xfrm>
        </p:spPr>
        <p:txBody>
          <a:bodyPr>
            <a:normAutofit fontScale="90000"/>
          </a:bodyPr>
          <a:lstStyle/>
          <a:p>
            <a:r>
              <a:rPr lang="en-US" sz="3600" dirty="0"/>
              <a:t>Angular flux (aka phase space flux) and scalar flux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9318" y="1912691"/>
                <a:ext cx="8595360" cy="4009938"/>
              </a:xfrm>
            </p:spPr>
            <p:txBody>
              <a:bodyPr/>
              <a:lstStyle/>
              <a:p>
                <a:r>
                  <a:rPr lang="en-US" dirty="0"/>
                  <a:t>We define angular flux as </a:t>
                </a:r>
                <a:endParaRPr lang="en-US"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𝒓</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𝑣𝑛</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𝒓</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 total rate at which particles of a given velocity pass through a given unit surface area. </a:t>
                </a:r>
              </a:p>
              <a:p>
                <a:r>
                  <a:rPr lang="en-US" dirty="0"/>
                  <a:t>Scalar flux is the velocity integrated flux:</a:t>
                </a:r>
                <a:endParaRPr lang="en-US" b="0" i="0"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en-US" b="0" i="0" dirty="0" smtClean="0">
                        <a:latin typeface="Cambria Math" panose="02040503050406030204" pitchFamily="18" charset="0"/>
                        <a:ea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𝜙</m:t>
                    </m:r>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𝒓</m:t>
                        </m:r>
                        <m:r>
                          <a:rPr lang="en-US"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ea typeface="Cambria Math" panose="02040503050406030204" pitchFamily="18" charset="0"/>
                          </a:rPr>
                        </m:ctrlPr>
                      </m:naryPr>
                      <m:sub/>
                      <m:sup/>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𝒓</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𝑑</m:t>
                            </m:r>
                          </m:e>
                          <m:sup>
                            <m:r>
                              <a:rPr lang="en-US" i="1">
                                <a:latin typeface="Cambria Math" panose="02040503050406030204" pitchFamily="18" charset="0"/>
                                <a:ea typeface="Cambria Math" panose="02040503050406030204" pitchFamily="18" charset="0"/>
                              </a:rPr>
                              <m:t>3</m:t>
                            </m:r>
                          </m:sup>
                        </m:sSup>
                        <m:r>
                          <a:rPr lang="en-US" i="1">
                            <a:latin typeface="Cambria Math" panose="02040503050406030204" pitchFamily="18" charset="0"/>
                            <a:ea typeface="Cambria Math" panose="02040503050406030204" pitchFamily="18" charset="0"/>
                          </a:rPr>
                          <m:t>𝑣</m:t>
                        </m:r>
                      </m:e>
                    </m:nary>
                  </m:oMath>
                </a14:m>
                <a:r>
                  <a:rPr lang="en-US" dirty="0"/>
                  <a:t> - is the total rate at which particles (of all velocities) pass through a given unit area regardless of orientation.</a:t>
                </a:r>
              </a:p>
              <a:p>
                <a:r>
                  <a:rPr lang="en-US" dirty="0"/>
                  <a:t>Angular flux and angular current density are related as: </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𝑗</m:t>
                      </m:r>
                      <m:d>
                        <m:dPr>
                          <m:ctrlPr>
                            <a:rPr lang="en-US" i="1">
                              <a:latin typeface="Cambria Math" panose="02040503050406030204" pitchFamily="18" charset="0"/>
                            </a:rPr>
                          </m:ctrlPr>
                        </m:dPr>
                        <m:e>
                          <m:r>
                            <a:rPr lang="en-US" b="1" i="1">
                              <a:latin typeface="Cambria Math" panose="02040503050406030204" pitchFamily="18" charset="0"/>
                            </a:rPr>
                            <m:t>𝒓</m:t>
                          </m:r>
                          <m:r>
                            <a:rPr lang="en-US" i="1">
                              <a:latin typeface="Cambria Math" panose="02040503050406030204" pitchFamily="18" charset="0"/>
                            </a:rPr>
                            <m:t>, </m:t>
                          </m:r>
                          <m:r>
                            <a:rPr lang="en-US" b="1" i="1">
                              <a:latin typeface="Cambria Math" panose="02040503050406030204" pitchFamily="18" charset="0"/>
                            </a:rPr>
                            <m:t>𝒗</m:t>
                          </m:r>
                          <m:r>
                            <a:rPr lang="en-US" i="1">
                              <a:latin typeface="Cambria Math" panose="02040503050406030204" pitchFamily="18" charset="0"/>
                            </a:rPr>
                            <m:t>, </m:t>
                          </m:r>
                          <m:r>
                            <a:rPr lang="en-US" i="1">
                              <a:latin typeface="Cambria Math" panose="02040503050406030204" pitchFamily="18" charset="0"/>
                            </a:rPr>
                            <m:t>𝑡</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l-GR" b="1" i="1">
                              <a:latin typeface="Cambria Math" panose="02040503050406030204" pitchFamily="18" charset="0"/>
                              <a:ea typeface="Cambria Math" panose="02040503050406030204" pitchFamily="18" charset="0"/>
                            </a:rPr>
                            <m:t>𝜴</m:t>
                          </m:r>
                        </m:e>
                      </m:acc>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𝒓</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oMath>
                  </m:oMathPara>
                </a14:m>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9318" y="1912691"/>
                <a:ext cx="8595360" cy="4009938"/>
              </a:xfrm>
              <a:blipFill>
                <a:blip r:embed="rId2"/>
                <a:stretch>
                  <a:fillRect l="-142" t="-1368"/>
                </a:stretch>
              </a:blipFill>
            </p:spPr>
            <p:txBody>
              <a:bodyPr/>
              <a:lstStyle/>
              <a:p>
                <a:r>
                  <a:rPr lang="en-US">
                    <a:noFill/>
                  </a:rPr>
                  <a:t> </a:t>
                </a:r>
              </a:p>
            </p:txBody>
          </p:sp>
        </mc:Fallback>
      </mc:AlternateContent>
    </p:spTree>
    <p:extLst>
      <p:ext uri="{BB962C8B-B14F-4D97-AF65-F5344CB8AC3E}">
        <p14:creationId xmlns:p14="http://schemas.microsoft.com/office/powerpoint/2010/main" val="2192788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26145"/>
          </a:xfrm>
        </p:spPr>
        <p:txBody>
          <a:bodyPr>
            <a:normAutofit/>
          </a:bodyPr>
          <a:lstStyle/>
          <a:p>
            <a:r>
              <a:rPr lang="en-US" sz="4000" dirty="0"/>
              <a:t>The Transport Equation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61871" y="1828800"/>
                <a:ext cx="9484425" cy="4798503"/>
              </a:xfrm>
            </p:spPr>
            <p:txBody>
              <a:bodyPr>
                <a:normAutofit/>
              </a:bodyPr>
              <a:lstStyle/>
              <a:p>
                <a:r>
                  <a:rPr lang="en-US" dirty="0"/>
                  <a:t>If we write everything in terms of the definitions of angular flux and write velocity as energy and angle of motion, our balance equation (ignoring long range forces):</a:t>
                </a: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𝑛</m:t>
                        </m:r>
                      </m:num>
                      <m:den>
                        <m:r>
                          <a:rPr lang="en-US" sz="2400" i="1">
                            <a:latin typeface="Cambria Math" panose="02040503050406030204" pitchFamily="18" charset="0"/>
                          </a:rPr>
                          <m:t>𝜕</m:t>
                        </m:r>
                        <m:r>
                          <a:rPr lang="en-US" sz="2400" i="1">
                            <a:latin typeface="Cambria Math" panose="02040503050406030204" pitchFamily="18" charset="0"/>
                          </a:rPr>
                          <m:t>𝑡</m:t>
                        </m:r>
                      </m:den>
                    </m:f>
                    <m:r>
                      <a:rPr lang="en-US" sz="2400" i="1">
                        <a:latin typeface="Cambria Math" panose="02040503050406030204" pitchFamily="18" charset="0"/>
                      </a:rPr>
                      <m:t>+</m:t>
                    </m:r>
                    <m:r>
                      <a:rPr lang="en-US" sz="2400" b="1" i="1">
                        <a:latin typeface="Cambria Math" panose="02040503050406030204" pitchFamily="18" charset="0"/>
                      </a:rPr>
                      <m:t>𝒗</m:t>
                    </m:r>
                    <m:r>
                      <a:rPr lang="en-US" sz="2400" i="1">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𝑛</m:t>
                    </m:r>
                  </m:oMath>
                </a14:m>
                <a:r>
                  <a:rPr lang="en-US" sz="2400" dirty="0"/>
                  <a:t> +</a:t>
                </a:r>
                <a:r>
                  <a:rPr lang="en-US" sz="2400" dirty="0">
                    <a:ea typeface="Cambria Math" panose="02040503050406030204" pitchFamily="18" charset="0"/>
                  </a:rPr>
                  <a:t>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Σ</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𝒓</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𝒗</m:t>
                        </m:r>
                      </m:e>
                    </m:d>
                    <m:r>
                      <a:rPr lang="en-US" sz="2400" i="1">
                        <a:latin typeface="Cambria Math" panose="02040503050406030204" pitchFamily="18" charset="0"/>
                        <a:ea typeface="Cambria Math" panose="02040503050406030204" pitchFamily="18" charset="0"/>
                      </a:rPr>
                      <m:t>𝑣</m:t>
                    </m:r>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b="1" i="1">
                            <a:latin typeface="Cambria Math" panose="02040503050406030204" pitchFamily="18" charset="0"/>
                          </a:rPr>
                          <m:t>𝒓</m:t>
                        </m:r>
                        <m:r>
                          <a:rPr lang="en-US" sz="2400" b="1" i="1">
                            <a:latin typeface="Cambria Math" panose="02040503050406030204" pitchFamily="18" charset="0"/>
                          </a:rPr>
                          <m:t>,</m:t>
                        </m:r>
                        <m:r>
                          <a:rPr lang="en-US" sz="2400" b="1" i="1">
                            <a:latin typeface="Cambria Math" panose="02040503050406030204" pitchFamily="18" charset="0"/>
                          </a:rPr>
                          <m:t>𝒗</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 </m:t>
                    </m:r>
                  </m:oMath>
                </a14:m>
                <a:r>
                  <a:rPr lang="en-US" sz="2400" dirty="0"/>
                  <a:t>=</a:t>
                </a:r>
                <a14:m>
                  <m:oMath xmlns:m="http://schemas.openxmlformats.org/officeDocument/2006/math">
                    <m:nary>
                      <m:naryPr>
                        <m:limLoc m:val="undOvr"/>
                        <m:subHide m:val="on"/>
                        <m:supHide m:val="on"/>
                        <m:ctrlPr>
                          <a:rPr lang="en-US" sz="2400" i="1">
                            <a:latin typeface="Cambria Math" panose="02040503050406030204" pitchFamily="18" charset="0"/>
                          </a:rPr>
                        </m:ctrlPr>
                      </m:naryPr>
                      <m:sub/>
                      <m:sup/>
                      <m:e>
                        <m:sSup>
                          <m:sSupPr>
                            <m:ctrlPr>
                              <a:rPr lang="en-US" sz="2400" b="1" i="1">
                                <a:latin typeface="Cambria Math" panose="02040503050406030204" pitchFamily="18" charset="0"/>
                              </a:rPr>
                            </m:ctrlPr>
                          </m:sSupPr>
                          <m:e>
                            <m:r>
                              <a:rPr lang="en-US" sz="2400" b="1" i="1">
                                <a:latin typeface="Cambria Math" panose="02040503050406030204" pitchFamily="18" charset="0"/>
                              </a:rPr>
                              <m:t>𝒗</m:t>
                            </m:r>
                          </m:e>
                          <m:sup>
                            <m:r>
                              <a:rPr lang="en-US" sz="2400" b="1" i="1">
                                <a:latin typeface="Cambria Math" panose="02040503050406030204" pitchFamily="18" charset="0"/>
                              </a:rPr>
                              <m:t>′</m:t>
                            </m:r>
                          </m:sup>
                        </m:sSup>
                        <m:r>
                          <m:rPr>
                            <m:sty m:val="p"/>
                          </m:rPr>
                          <a:rPr lang="el-GR" sz="2400" i="1">
                            <a:latin typeface="Cambria Math" panose="02040503050406030204" pitchFamily="18" charset="0"/>
                            <a:ea typeface="Cambria Math" panose="02040503050406030204" pitchFamily="18" charset="0"/>
                          </a:rPr>
                          <m:t>Σ</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𝒓</m:t>
                            </m:r>
                            <m:r>
                              <a:rPr lang="en-US" sz="2400" i="1">
                                <a:latin typeface="Cambria Math" panose="02040503050406030204" pitchFamily="18" charset="0"/>
                                <a:ea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𝒗</m:t>
                                </m:r>
                              </m:e>
                              <m:sup>
                                <m:r>
                                  <a:rPr lang="en-US" sz="2400" b="1" i="1">
                                    <a:latin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𝒗</m:t>
                            </m:r>
                          </m:e>
                        </m:d>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b="1" i="1">
                                    <a:latin typeface="Cambria Math" panose="02040503050406030204" pitchFamily="18" charset="0"/>
                                  </a:rPr>
                                  <m:t>𝒓</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𝒗</m:t>
                                    </m:r>
                                  </m:e>
                                  <m:sup>
                                    <m:r>
                                      <a:rPr lang="en-US" sz="2400" b="1"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𝑑</m:t>
                            </m:r>
                          </m:e>
                          <m:sup>
                            <m:r>
                              <a:rPr lang="en-US" sz="2400" i="1">
                                <a:latin typeface="Cambria Math" panose="02040503050406030204" pitchFamily="18" charset="0"/>
                                <a:ea typeface="Cambria Math" panose="02040503050406030204" pitchFamily="18" charset="0"/>
                              </a:rPr>
                              <m:t>3</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m:t>
                            </m:r>
                          </m:sup>
                        </m:sSup>
                        <m:r>
                          <m:rPr>
                            <m:nor/>
                          </m:rPr>
                          <a:rPr lang="en-US" sz="2400" dirty="0"/>
                          <m:t> </m:t>
                        </m:r>
                      </m:e>
                    </m:nary>
                    <m:r>
                      <a:rPr lang="en-US" sz="2400" i="1">
                        <a:latin typeface="Cambria Math" panose="02040503050406030204" pitchFamily="18" charset="0"/>
                      </a:rPr>
                      <m:t>+</m:t>
                    </m:r>
                    <m:r>
                      <a:rPr lang="en-US" sz="2400" i="1">
                        <a:latin typeface="Cambria Math" panose="02040503050406030204" pitchFamily="18" charset="0"/>
                      </a:rPr>
                      <m:t>𝑠</m:t>
                    </m:r>
                  </m:oMath>
                </a14:m>
                <a:endParaRPr lang="en-US" sz="2400" dirty="0"/>
              </a:p>
              <a:p>
                <a:pPr marL="0" indent="0">
                  <a:buNone/>
                </a:pPr>
                <a:endParaRPr lang="en-US" dirty="0"/>
              </a:p>
              <a:p>
                <a:pPr marL="0" indent="0">
                  <a:buNone/>
                </a:pPr>
                <a:r>
                  <a:rPr lang="en-US" dirty="0"/>
                  <a:t>becomes:</a:t>
                </a:r>
              </a:p>
              <a:p>
                <a:pPr marL="0" indent="0">
                  <a:buNone/>
                </a:pPr>
                <a:endParaRPr lang="en-US" dirty="0"/>
              </a:p>
              <a:p>
                <a:pPr marL="0" indent="0">
                  <a:buNone/>
                </a:pP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𝑣</m:t>
                        </m:r>
                      </m:den>
                    </m:f>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num>
                      <m:den>
                        <m:r>
                          <a:rPr lang="en-US" sz="2400" i="1">
                            <a:latin typeface="Cambria Math" panose="02040503050406030204" pitchFamily="18" charset="0"/>
                          </a:rPr>
                          <m:t>𝜕</m:t>
                        </m:r>
                        <m:r>
                          <a:rPr lang="en-US" sz="2400" i="1">
                            <a:latin typeface="Cambria Math" panose="02040503050406030204" pitchFamily="18" charset="0"/>
                          </a:rPr>
                          <m:t>𝑡</m:t>
                        </m:r>
                      </m:den>
                    </m:f>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l-GR" sz="2400" b="1" i="1">
                            <a:latin typeface="Cambria Math" panose="02040503050406030204" pitchFamily="18" charset="0"/>
                            <a:ea typeface="Cambria Math" panose="02040503050406030204" pitchFamily="18" charset="0"/>
                          </a:rPr>
                          <m:t>𝜴</m:t>
                        </m:r>
                      </m:e>
                    </m:acc>
                    <m:r>
                      <a:rPr lang="en-US" sz="2400" i="1">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r>
                      <a:rPr lang="en-US" sz="2400" b="0" i="1" smtClean="0">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Σ</m:t>
                    </m:r>
                    <m:r>
                      <a:rPr lang="en-US" sz="2400" i="1">
                        <a:latin typeface="Cambria Math" panose="02040503050406030204" pitchFamily="18" charset="0"/>
                        <a:ea typeface="Cambria Math" panose="02040503050406030204" pitchFamily="18" charset="0"/>
                      </a:rPr>
                      <m:t>𝜑</m:t>
                    </m:r>
                  </m:oMath>
                </a14:m>
                <a:r>
                  <a:rPr lang="en-US" sz="2400" dirty="0"/>
                  <a:t>=</a:t>
                </a:r>
                <a14:m>
                  <m:oMath xmlns:m="http://schemas.openxmlformats.org/officeDocument/2006/math">
                    <m:nary>
                      <m:naryPr>
                        <m:ctrlPr>
                          <a:rPr lang="en-US" sz="2400" i="1">
                            <a:latin typeface="Cambria Math" panose="02040503050406030204" pitchFamily="18" charset="0"/>
                          </a:rPr>
                        </m:ctrlPr>
                      </m:naryPr>
                      <m:sub>
                        <m:r>
                          <m:rPr>
                            <m:brk m:alnAt="23"/>
                          </m:rPr>
                          <a:rPr lang="en-US" sz="2400" i="1">
                            <a:latin typeface="Cambria Math" panose="02040503050406030204" pitchFamily="18" charset="0"/>
                          </a:rPr>
                          <m:t>0</m:t>
                        </m:r>
                      </m:sub>
                      <m:sup>
                        <m:r>
                          <a:rPr lang="en-US" sz="2400" i="1">
                            <a:latin typeface="Cambria Math" panose="02040503050406030204" pitchFamily="18" charset="0"/>
                            <a:ea typeface="Cambria Math" panose="02040503050406030204" pitchFamily="18" charset="0"/>
                          </a:rPr>
                          <m:t>∞</m:t>
                        </m:r>
                      </m:sup>
                      <m:e>
                        <m:r>
                          <a:rPr lang="en-US" sz="2400" i="1">
                            <a:latin typeface="Cambria Math" panose="02040503050406030204" pitchFamily="18" charset="0"/>
                          </a:rPr>
                          <m:t>𝑑𝐸</m:t>
                        </m:r>
                        <m:r>
                          <a:rPr lang="en-US" sz="2400" b="0" i="1" smtClean="0">
                            <a:latin typeface="Cambria Math" panose="02040503050406030204" pitchFamily="18" charset="0"/>
                          </a:rPr>
                          <m:t>′</m:t>
                        </m:r>
                      </m:e>
                    </m:nary>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m:t>
                        </m:r>
                        <m:acc>
                          <m:accPr>
                            <m:chr m:val="̂"/>
                            <m:ctrlPr>
                              <a:rPr lang="en-US" sz="2400" i="1">
                                <a:latin typeface="Cambria Math" panose="02040503050406030204" pitchFamily="18" charset="0"/>
                              </a:rPr>
                            </m:ctrlPr>
                          </m:accPr>
                          <m:e>
                            <m:r>
                              <a:rPr lang="el-GR" sz="2400" b="1" i="1">
                                <a:latin typeface="Cambria Math" panose="02040503050406030204" pitchFamily="18" charset="0"/>
                                <a:ea typeface="Cambria Math" panose="02040503050406030204" pitchFamily="18" charset="0"/>
                              </a:rPr>
                              <m:t>𝜴</m:t>
                            </m:r>
                          </m:e>
                        </m:acc>
                        <m:r>
                          <a:rPr lang="en-US" sz="2400" b="0" i="1" smtClean="0">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Σ</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𝐸</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rPr>
                                </m:ctrlPr>
                              </m:accPr>
                              <m:e>
                                <m:r>
                                  <a:rPr lang="el-GR" sz="2400" b="1" i="1">
                                    <a:latin typeface="Cambria Math" panose="02040503050406030204" pitchFamily="18" charset="0"/>
                                    <a:ea typeface="Cambria Math" panose="02040503050406030204" pitchFamily="18" charset="0"/>
                                  </a:rPr>
                                  <m:t>𝜴</m:t>
                                </m:r>
                              </m:e>
                            </m:acc>
                          </m:e>
                          <m:sup>
                            <m:r>
                              <a:rPr lang="en-US" sz="2400" b="1" i="1">
                                <a:latin typeface="Cambria Math" panose="02040503050406030204" pitchFamily="18" charset="0"/>
                                <a:ea typeface="Cambria Math" panose="02040503050406030204" pitchFamily="18" charset="0"/>
                              </a:rPr>
                              <m:t>′</m:t>
                            </m:r>
                          </m:sup>
                        </m:sSup>
                        <m:r>
                          <a:rPr lang="en-US" sz="2400" i="1" smtClean="0">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rPr>
                            </m:ctrlPr>
                          </m:accPr>
                          <m:e>
                            <m:r>
                              <a:rPr lang="el-GR" sz="2400" b="1" i="1">
                                <a:latin typeface="Cambria Math" panose="02040503050406030204" pitchFamily="18" charset="0"/>
                                <a:ea typeface="Cambria Math" panose="02040503050406030204" pitchFamily="18" charset="0"/>
                              </a:rPr>
                              <m:t>𝜴</m:t>
                            </m:r>
                          </m:e>
                        </m:acc>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𝒓</m:t>
                        </m:r>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𝐸</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rPr>
                                </m:ctrlPr>
                              </m:accPr>
                              <m:e>
                                <m:r>
                                  <a:rPr lang="el-GR" sz="2400" b="1" i="1">
                                    <a:latin typeface="Cambria Math" panose="02040503050406030204" pitchFamily="18" charset="0"/>
                                    <a:ea typeface="Cambria Math" panose="02040503050406030204" pitchFamily="18" charset="0"/>
                                  </a:rPr>
                                  <m:t>𝜴</m:t>
                                </m:r>
                              </m:e>
                            </m:acc>
                          </m:e>
                          <m:sup>
                            <m:r>
                              <a:rPr lang="en-US" sz="2400" b="1" i="1">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e>
                    </m:nary>
                    <m:r>
                      <a:rPr lang="en-US" sz="2400" i="1">
                        <a:latin typeface="Cambria Math" panose="02040503050406030204" pitchFamily="18" charset="0"/>
                      </a:rPr>
                      <m:t>+</m:t>
                    </m:r>
                    <m:r>
                      <a:rPr lang="en-US" sz="2400" i="1">
                        <a:latin typeface="Cambria Math" panose="02040503050406030204" pitchFamily="18" charset="0"/>
                      </a:rPr>
                      <m:t>𝑠</m:t>
                    </m:r>
                  </m:oMath>
                </a14:m>
                <a:endParaRPr lang="en-US" sz="24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61871" y="1828800"/>
                <a:ext cx="9484425" cy="4798503"/>
              </a:xfrm>
              <a:blipFill>
                <a:blip r:embed="rId2"/>
                <a:stretch>
                  <a:fillRect l="-514" t="-889"/>
                </a:stretch>
              </a:blipFill>
            </p:spPr>
            <p:txBody>
              <a:bodyPr/>
              <a:lstStyle/>
              <a:p>
                <a:r>
                  <a:rPr lang="en-US">
                    <a:noFill/>
                  </a:rPr>
                  <a:t> </a:t>
                </a:r>
              </a:p>
            </p:txBody>
          </p:sp>
        </mc:Fallback>
      </mc:AlternateContent>
    </p:spTree>
    <p:extLst>
      <p:ext uri="{BB962C8B-B14F-4D97-AF65-F5344CB8AC3E}">
        <p14:creationId xmlns:p14="http://schemas.microsoft.com/office/powerpoint/2010/main" val="1428503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422805"/>
          </a:xfrm>
        </p:spPr>
        <p:txBody>
          <a:bodyPr>
            <a:normAutofit fontScale="90000"/>
          </a:bodyPr>
          <a:lstStyle/>
          <a:p>
            <a:r>
              <a:rPr lang="en-US" sz="4000" dirty="0"/>
              <a:t>How do we solve this </a:t>
            </a:r>
            <a:r>
              <a:rPr lang="en-US" sz="4000" dirty="0" err="1"/>
              <a:t>Fugly</a:t>
            </a:r>
            <a:r>
              <a:rPr lang="en-US" sz="4000" dirty="0"/>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61872" y="1182849"/>
                <a:ext cx="9484425" cy="5100506"/>
              </a:xfrm>
            </p:spPr>
            <p:txBody>
              <a:bodyPr>
                <a:normAutofit fontScale="92500" lnSpcReduction="10000"/>
              </a:bodyPr>
              <a:lstStyle/>
              <a:p>
                <a:r>
                  <a:rPr lang="en-US" dirty="0"/>
                  <a:t>As one can imagine, the transport equation we see on the previous slide can depend on 7 independent variables – 3 space, 2 direction, one energy, and time. The equation is 7D. </a:t>
                </a:r>
              </a:p>
              <a:p>
                <a:r>
                  <a:rPr lang="en-US" dirty="0"/>
                  <a:t>So people choose two different ways from here:</a:t>
                </a:r>
              </a:p>
              <a:p>
                <a:pPr lvl="1"/>
                <a:r>
                  <a:rPr lang="en-US" dirty="0"/>
                  <a:t>Solve the transport equation itself – Discretize the equation in space (finite element, finite volume, finite difference etc.), direction (discrete ordinates, expansion in spherical harmonics etc.), energy (multigroup), and time (backward Euler, Runge-</a:t>
                </a:r>
                <a:r>
                  <a:rPr lang="en-US" dirty="0" err="1"/>
                  <a:t>Kutta</a:t>
                </a:r>
                <a:r>
                  <a:rPr lang="en-US" dirty="0"/>
                  <a:t> etc.).</a:t>
                </a:r>
              </a:p>
              <a:p>
                <a:pPr lvl="1"/>
                <a:r>
                  <a:rPr lang="en-US" dirty="0"/>
                  <a:t>Approximate the transport equation using various mathematical methods (</a:t>
                </a:r>
                <a:r>
                  <a:rPr lang="en-US" dirty="0" err="1"/>
                  <a:t>asymptotics</a:t>
                </a:r>
                <a:r>
                  <a:rPr lang="en-US" dirty="0"/>
                  <a:t>, moments etc.) that are valid for specific regimes – diffusion equation,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m:t>
                        </m:r>
                      </m:sub>
                    </m:sSub>
                  </m:oMath>
                </a14:m>
                <a:r>
                  <a:rPr lang="en-US" dirty="0"/>
                  <a:t> equations, </a:t>
                </a:r>
                <a14:m>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m:t>
                        </m:r>
                      </m:sub>
                    </m:sSub>
                  </m:oMath>
                </a14:m>
                <a:r>
                  <a:rPr lang="en-US" dirty="0"/>
                  <a:t> equations, Fokker-Planck equation etc. </a:t>
                </a:r>
              </a:p>
              <a:p>
                <a:r>
                  <a:rPr lang="en-US" dirty="0"/>
                  <a:t>Both ways usually require us to solve a matrix equation. How easy it is to setup the matrix equation depends on what level refinement we want in our solution.</a:t>
                </a:r>
              </a:p>
              <a:p>
                <a:r>
                  <a:rPr lang="en-US" dirty="0"/>
                  <a:t>How easy it is to solve the matrix equation depends on the largest eigenvalue (in terms of magnitude) of the coefficient matrix (spectral radius). </a:t>
                </a:r>
              </a:p>
              <a:p>
                <a:r>
                  <a:rPr lang="en-US" dirty="0"/>
                  <a:t>More advanced solution techniques incorporate parallel solves and preconditioning. </a:t>
                </a:r>
              </a:p>
              <a:p>
                <a:r>
                  <a:rPr lang="en-US" dirty="0"/>
                  <a:t>Acceleration techniques can be either linear or nonlinear (we can talk about this later in the course if we have time…maybe if my advisor decides to give a talk I’ll ask him to talk on this…if he doesn’t do it, I’ll call myself to do a guest lecture…it will be your pleasure to listen to me one more time lol). </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61872" y="1182849"/>
                <a:ext cx="9484425" cy="5100506"/>
              </a:xfrm>
              <a:blipFill>
                <a:blip r:embed="rId2"/>
                <a:stretch>
                  <a:fillRect l="-64" t="-1075" r="-707"/>
                </a:stretch>
              </a:blipFill>
            </p:spPr>
            <p:txBody>
              <a:bodyPr/>
              <a:lstStyle/>
              <a:p>
                <a:r>
                  <a:rPr lang="en-US">
                    <a:noFill/>
                  </a:rPr>
                  <a:t> </a:t>
                </a:r>
              </a:p>
            </p:txBody>
          </p:sp>
        </mc:Fallback>
      </mc:AlternateContent>
    </p:spTree>
    <p:extLst>
      <p:ext uri="{BB962C8B-B14F-4D97-AF65-F5344CB8AC3E}">
        <p14:creationId xmlns:p14="http://schemas.microsoft.com/office/powerpoint/2010/main" val="284248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EA87-D68C-4CE4-9140-9F200A15B55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82CAAC-071F-45F9-9424-A313EA51B752}"/>
              </a:ext>
            </a:extLst>
          </p:cNvPr>
          <p:cNvSpPr>
            <a:spLocks noGrp="1"/>
          </p:cNvSpPr>
          <p:nvPr>
            <p:ph idx="1"/>
          </p:nvPr>
        </p:nvSpPr>
        <p:spPr/>
        <p:txBody>
          <a:bodyPr/>
          <a:lstStyle/>
          <a:p>
            <a:r>
              <a:rPr lang="en-US" dirty="0"/>
              <a:t>Transport Theory by </a:t>
            </a:r>
            <a:r>
              <a:rPr lang="en-US" dirty="0" err="1"/>
              <a:t>Duderstadt</a:t>
            </a:r>
            <a:r>
              <a:rPr lang="en-US" dirty="0"/>
              <a:t> and Martin (Ch. 1)</a:t>
            </a:r>
          </a:p>
        </p:txBody>
      </p:sp>
    </p:spTree>
    <p:extLst>
      <p:ext uri="{BB962C8B-B14F-4D97-AF65-F5344CB8AC3E}">
        <p14:creationId xmlns:p14="http://schemas.microsoft.com/office/powerpoint/2010/main" val="393179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BF55-0E58-4584-AE35-AF6EEBED9355}"/>
              </a:ext>
            </a:extLst>
          </p:cNvPr>
          <p:cNvSpPr>
            <a:spLocks noGrp="1"/>
          </p:cNvSpPr>
          <p:nvPr>
            <p:ph type="title"/>
          </p:nvPr>
        </p:nvSpPr>
        <p:spPr>
          <a:xfrm>
            <a:off x="1261872" y="130868"/>
            <a:ext cx="9692640" cy="1325562"/>
          </a:xfrm>
        </p:spPr>
        <p:txBody>
          <a:bodyPr/>
          <a:lstStyle/>
          <a:p>
            <a:r>
              <a:rPr lang="en-US" dirty="0"/>
              <a:t>What is Transport Theory?</a:t>
            </a:r>
          </a:p>
        </p:txBody>
      </p:sp>
      <p:sp>
        <p:nvSpPr>
          <p:cNvPr id="3" name="Content Placeholder 2">
            <a:extLst>
              <a:ext uri="{FF2B5EF4-FFF2-40B4-BE49-F238E27FC236}">
                <a16:creationId xmlns:a16="http://schemas.microsoft.com/office/drawing/2014/main" id="{5246DE3D-D9D2-44DD-8B9E-46FC06BF72A4}"/>
              </a:ext>
            </a:extLst>
          </p:cNvPr>
          <p:cNvSpPr>
            <a:spLocks noGrp="1"/>
          </p:cNvSpPr>
          <p:nvPr>
            <p:ph idx="1"/>
          </p:nvPr>
        </p:nvSpPr>
        <p:spPr>
          <a:xfrm>
            <a:off x="1261872" y="1971413"/>
            <a:ext cx="8595360" cy="4351337"/>
          </a:xfrm>
        </p:spPr>
        <p:txBody>
          <a:bodyPr/>
          <a:lstStyle/>
          <a:p>
            <a:r>
              <a:rPr lang="en-US" dirty="0"/>
              <a:t>Mathematical description of transport of particles through ambient medium constitutes transport theory. </a:t>
            </a:r>
          </a:p>
          <a:p>
            <a:r>
              <a:rPr lang="en-US" dirty="0"/>
              <a:t>Examples:</a:t>
            </a:r>
          </a:p>
          <a:p>
            <a:pPr lvl="1"/>
            <a:r>
              <a:rPr lang="en-US" dirty="0"/>
              <a:t>Transport of neutrons in reactors</a:t>
            </a:r>
          </a:p>
          <a:p>
            <a:pPr lvl="1"/>
            <a:r>
              <a:rPr lang="en-US" dirty="0"/>
              <a:t>Transport of light particles through atmosphere</a:t>
            </a:r>
          </a:p>
          <a:p>
            <a:pPr lvl="1"/>
            <a:r>
              <a:rPr lang="en-US" dirty="0"/>
              <a:t>Motion of gas molecules as they stream and collide with one another</a:t>
            </a:r>
          </a:p>
          <a:p>
            <a:pPr lvl="1"/>
            <a:r>
              <a:rPr lang="en-US" dirty="0"/>
              <a:t>Diffusion of holes and electrons in semi-conductors</a:t>
            </a:r>
          </a:p>
          <a:p>
            <a:pPr lvl="1"/>
            <a:r>
              <a:rPr lang="en-US" dirty="0"/>
              <a:t>Transport of vehicles on roads </a:t>
            </a:r>
          </a:p>
          <a:p>
            <a:pPr lvl="1"/>
            <a:r>
              <a:rPr lang="en-US" dirty="0"/>
              <a:t>Etc.</a:t>
            </a:r>
          </a:p>
        </p:txBody>
      </p:sp>
    </p:spTree>
    <p:extLst>
      <p:ext uri="{BB962C8B-B14F-4D97-AF65-F5344CB8AC3E}">
        <p14:creationId xmlns:p14="http://schemas.microsoft.com/office/powerpoint/2010/main" val="207658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BF55-0E58-4584-AE35-AF6EEBED9355}"/>
              </a:ext>
            </a:extLst>
          </p:cNvPr>
          <p:cNvSpPr>
            <a:spLocks noGrp="1"/>
          </p:cNvSpPr>
          <p:nvPr>
            <p:ph type="title"/>
          </p:nvPr>
        </p:nvSpPr>
        <p:spPr>
          <a:xfrm>
            <a:off x="1261872" y="130868"/>
            <a:ext cx="9692640" cy="1325562"/>
          </a:xfrm>
        </p:spPr>
        <p:txBody>
          <a:bodyPr/>
          <a:lstStyle/>
          <a:p>
            <a:r>
              <a:rPr lang="en-US" dirty="0"/>
              <a:t>Some Applications</a:t>
            </a:r>
          </a:p>
        </p:txBody>
      </p:sp>
      <p:sp>
        <p:nvSpPr>
          <p:cNvPr id="3" name="Content Placeholder 2">
            <a:extLst>
              <a:ext uri="{FF2B5EF4-FFF2-40B4-BE49-F238E27FC236}">
                <a16:creationId xmlns:a16="http://schemas.microsoft.com/office/drawing/2014/main" id="{5246DE3D-D9D2-44DD-8B9E-46FC06BF72A4}"/>
              </a:ext>
            </a:extLst>
          </p:cNvPr>
          <p:cNvSpPr>
            <a:spLocks noGrp="1"/>
          </p:cNvSpPr>
          <p:nvPr>
            <p:ph idx="1"/>
          </p:nvPr>
        </p:nvSpPr>
        <p:spPr>
          <a:xfrm>
            <a:off x="1261872" y="1971413"/>
            <a:ext cx="8595360" cy="4351337"/>
          </a:xfrm>
        </p:spPr>
        <p:txBody>
          <a:bodyPr>
            <a:normAutofit lnSpcReduction="10000"/>
          </a:bodyPr>
          <a:lstStyle/>
          <a:p>
            <a:r>
              <a:rPr lang="en-US" dirty="0"/>
              <a:t>Nuclear reactors</a:t>
            </a:r>
          </a:p>
          <a:p>
            <a:pPr lvl="1"/>
            <a:r>
              <a:rPr lang="en-US" dirty="0"/>
              <a:t>Determination of neutron distribution in reactors</a:t>
            </a:r>
          </a:p>
          <a:p>
            <a:pPr lvl="1"/>
            <a:r>
              <a:rPr lang="en-US" dirty="0"/>
              <a:t>Shielding against neutron and gamma radiation</a:t>
            </a:r>
          </a:p>
          <a:p>
            <a:r>
              <a:rPr lang="en-US" dirty="0"/>
              <a:t>Astrophysics</a:t>
            </a:r>
          </a:p>
          <a:p>
            <a:pPr lvl="1"/>
            <a:r>
              <a:rPr lang="en-US" dirty="0"/>
              <a:t>Diffusion of light through stellar atmospheres (radiative transfer_</a:t>
            </a:r>
          </a:p>
          <a:p>
            <a:pPr lvl="1"/>
            <a:r>
              <a:rPr lang="en-US" dirty="0"/>
              <a:t>Penetration of light through planetary atmospheres</a:t>
            </a:r>
          </a:p>
          <a:p>
            <a:r>
              <a:rPr lang="en-US" dirty="0"/>
              <a:t>Charged particle transport </a:t>
            </a:r>
          </a:p>
          <a:p>
            <a:pPr lvl="1"/>
            <a:r>
              <a:rPr lang="en-US" dirty="0"/>
              <a:t>Radiation therapy (to treat tumors and cancer)</a:t>
            </a:r>
          </a:p>
          <a:p>
            <a:r>
              <a:rPr lang="en-US" dirty="0"/>
              <a:t>Plasma physics</a:t>
            </a:r>
          </a:p>
          <a:p>
            <a:pPr lvl="1"/>
            <a:r>
              <a:rPr lang="en-US" dirty="0"/>
              <a:t>Fusion reactor dynamics (Will </a:t>
            </a:r>
            <a:r>
              <a:rPr lang="en-US" dirty="0" err="1"/>
              <a:t>Taitano</a:t>
            </a:r>
            <a:r>
              <a:rPr lang="en-US" dirty="0"/>
              <a:t> will talk about this next week)</a:t>
            </a:r>
          </a:p>
          <a:p>
            <a:r>
              <a:rPr lang="en-US" dirty="0"/>
              <a:t>Phonon transport</a:t>
            </a:r>
          </a:p>
          <a:p>
            <a:pPr lvl="1"/>
            <a:r>
              <a:rPr lang="en-US" dirty="0"/>
              <a:t>Heat transport at small length scales (I will try to get someone to talk about this…no promises though)</a:t>
            </a:r>
          </a:p>
        </p:txBody>
      </p:sp>
    </p:spTree>
    <p:extLst>
      <p:ext uri="{BB962C8B-B14F-4D97-AF65-F5344CB8AC3E}">
        <p14:creationId xmlns:p14="http://schemas.microsoft.com/office/powerpoint/2010/main" val="125973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BF55-0E58-4584-AE35-AF6EEBED9355}"/>
              </a:ext>
            </a:extLst>
          </p:cNvPr>
          <p:cNvSpPr>
            <a:spLocks noGrp="1"/>
          </p:cNvSpPr>
          <p:nvPr>
            <p:ph type="title"/>
          </p:nvPr>
        </p:nvSpPr>
        <p:spPr>
          <a:xfrm>
            <a:off x="1261872" y="130868"/>
            <a:ext cx="9692640" cy="749976"/>
          </a:xfrm>
        </p:spPr>
        <p:txBody>
          <a:bodyPr/>
          <a:lstStyle/>
          <a:p>
            <a:r>
              <a:rPr lang="en-US" dirty="0"/>
              <a:t>More Applications</a:t>
            </a:r>
          </a:p>
        </p:txBody>
      </p:sp>
      <p:sp>
        <p:nvSpPr>
          <p:cNvPr id="3" name="Content Placeholder 2">
            <a:extLst>
              <a:ext uri="{FF2B5EF4-FFF2-40B4-BE49-F238E27FC236}">
                <a16:creationId xmlns:a16="http://schemas.microsoft.com/office/drawing/2014/main" id="{5246DE3D-D9D2-44DD-8B9E-46FC06BF72A4}"/>
              </a:ext>
            </a:extLst>
          </p:cNvPr>
          <p:cNvSpPr>
            <a:spLocks noGrp="1"/>
          </p:cNvSpPr>
          <p:nvPr>
            <p:ph idx="1"/>
          </p:nvPr>
        </p:nvSpPr>
        <p:spPr>
          <a:xfrm>
            <a:off x="1261872" y="1283516"/>
            <a:ext cx="8595360" cy="5352176"/>
          </a:xfrm>
        </p:spPr>
        <p:txBody>
          <a:bodyPr>
            <a:normAutofit lnSpcReduction="10000"/>
          </a:bodyPr>
          <a:lstStyle/>
          <a:p>
            <a:r>
              <a:rPr lang="en-US" sz="2000" dirty="0"/>
              <a:t>Rarefied gas dynamics</a:t>
            </a:r>
          </a:p>
          <a:p>
            <a:pPr lvl="1"/>
            <a:r>
              <a:rPr lang="en-US" sz="1800" dirty="0"/>
              <a:t>Upper atmosphere physics</a:t>
            </a:r>
          </a:p>
          <a:p>
            <a:pPr lvl="1"/>
            <a:r>
              <a:rPr lang="en-US" sz="1800" dirty="0"/>
              <a:t>Diffusion of molecules in gases</a:t>
            </a:r>
          </a:p>
          <a:p>
            <a:r>
              <a:rPr lang="en-US" sz="2000" dirty="0"/>
              <a:t>Transport of electromagnetic radiation</a:t>
            </a:r>
          </a:p>
          <a:p>
            <a:pPr lvl="1"/>
            <a:r>
              <a:rPr lang="en-US" sz="1800" dirty="0"/>
              <a:t>X-ray machines</a:t>
            </a:r>
          </a:p>
          <a:p>
            <a:pPr lvl="1"/>
            <a:r>
              <a:rPr lang="en-US" sz="1800" dirty="0"/>
              <a:t>Multiple scattering of radar waves in turbulent atmospheres</a:t>
            </a:r>
          </a:p>
          <a:p>
            <a:r>
              <a:rPr lang="en-US" sz="2000" dirty="0"/>
              <a:t>Random walk of freshmen trying to find their first class</a:t>
            </a:r>
          </a:p>
          <a:p>
            <a:pPr lvl="1"/>
            <a:r>
              <a:rPr lang="en-US" sz="1800" dirty="0"/>
              <a:t>Think of particles as clueless freshmen trying to find their first class. They don’t know where they are going. They go wherever people tell them to go. They go from one place to another in search of their class. </a:t>
            </a:r>
          </a:p>
          <a:p>
            <a:pPr lvl="2"/>
            <a:r>
              <a:rPr lang="en-US" sz="1600" dirty="0"/>
              <a:t>When they reach their class – they’re “absorbed”</a:t>
            </a:r>
          </a:p>
          <a:p>
            <a:pPr lvl="2"/>
            <a:r>
              <a:rPr lang="en-US" sz="1600" dirty="0"/>
              <a:t>When douchebag seniors bounce them from one place to another – they’re “scattered”</a:t>
            </a:r>
          </a:p>
          <a:p>
            <a:pPr lvl="2"/>
            <a:r>
              <a:rPr lang="en-US" sz="1600" dirty="0"/>
              <a:t>When they get sick of not being able to find their class, they go home – they “leak out” of “system” called college campus</a:t>
            </a:r>
          </a:p>
          <a:p>
            <a:pPr lvl="2"/>
            <a:r>
              <a:rPr lang="en-US" sz="1600" dirty="0"/>
              <a:t>These three phenomena largely describe transport</a:t>
            </a:r>
          </a:p>
          <a:p>
            <a:pPr lvl="2"/>
            <a:r>
              <a:rPr lang="en-US" sz="1600" dirty="0"/>
              <a:t>Motion is assumed to be random – you never really know people and how they will behave…right?</a:t>
            </a:r>
          </a:p>
        </p:txBody>
      </p:sp>
    </p:spTree>
    <p:extLst>
      <p:ext uri="{BB962C8B-B14F-4D97-AF65-F5344CB8AC3E}">
        <p14:creationId xmlns:p14="http://schemas.microsoft.com/office/powerpoint/2010/main" val="53337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BF55-0E58-4584-AE35-AF6EEBED9355}"/>
              </a:ext>
            </a:extLst>
          </p:cNvPr>
          <p:cNvSpPr>
            <a:spLocks noGrp="1"/>
          </p:cNvSpPr>
          <p:nvPr>
            <p:ph type="title"/>
          </p:nvPr>
        </p:nvSpPr>
        <p:spPr>
          <a:xfrm>
            <a:off x="1261872" y="130868"/>
            <a:ext cx="9692640" cy="749976"/>
          </a:xfrm>
        </p:spPr>
        <p:txBody>
          <a:bodyPr/>
          <a:lstStyle/>
          <a:p>
            <a:r>
              <a:rPr lang="en-US" dirty="0"/>
              <a:t>Transport vs. Continuum Description</a:t>
            </a:r>
          </a:p>
        </p:txBody>
      </p:sp>
      <p:sp>
        <p:nvSpPr>
          <p:cNvPr id="3" name="Content Placeholder 2">
            <a:extLst>
              <a:ext uri="{FF2B5EF4-FFF2-40B4-BE49-F238E27FC236}">
                <a16:creationId xmlns:a16="http://schemas.microsoft.com/office/drawing/2014/main" id="{5246DE3D-D9D2-44DD-8B9E-46FC06BF72A4}"/>
              </a:ext>
            </a:extLst>
          </p:cNvPr>
          <p:cNvSpPr>
            <a:spLocks noGrp="1"/>
          </p:cNvSpPr>
          <p:nvPr>
            <p:ph idx="1"/>
          </p:nvPr>
        </p:nvSpPr>
        <p:spPr>
          <a:xfrm>
            <a:off x="1261872" y="1308683"/>
            <a:ext cx="8595360" cy="5014067"/>
          </a:xfrm>
        </p:spPr>
        <p:txBody>
          <a:bodyPr>
            <a:normAutofit fontScale="92500"/>
          </a:bodyPr>
          <a:lstStyle/>
          <a:p>
            <a:r>
              <a:rPr lang="en-US" sz="2000" dirty="0"/>
              <a:t>Most macroscopic fields of interest in physics have continuum (continuous mass as opposed to discrete particles) description</a:t>
            </a:r>
          </a:p>
          <a:p>
            <a:pPr lvl="1"/>
            <a:r>
              <a:rPr lang="en-US" sz="1800" dirty="0"/>
              <a:t>Electromagnetics – current and current densities</a:t>
            </a:r>
          </a:p>
          <a:p>
            <a:pPr lvl="1"/>
            <a:r>
              <a:rPr lang="en-US" sz="1800" dirty="0"/>
              <a:t>Hydrodynamics – mass density, flow velocity, temperature</a:t>
            </a:r>
          </a:p>
          <a:p>
            <a:r>
              <a:rPr lang="en-US" sz="2000" dirty="0"/>
              <a:t>In transport theory, we do not have this certainty due to random nature of particle interactions. We must introduce probability density functions. </a:t>
            </a:r>
          </a:p>
          <a:p>
            <a:pPr lvl="1"/>
            <a:r>
              <a:rPr lang="en-US" sz="1800" dirty="0"/>
              <a:t>We can only predict “expected” behavior particles and not the exact behavior of particles in a given region at a given time</a:t>
            </a:r>
          </a:p>
          <a:p>
            <a:r>
              <a:rPr lang="en-US" sz="2000" dirty="0"/>
              <a:t>What do we mean?</a:t>
            </a:r>
          </a:p>
          <a:p>
            <a:pPr lvl="1"/>
            <a:r>
              <a:rPr lang="en-US" sz="1800" dirty="0"/>
              <a:t>There are a bunch of particles and they are all moving randomly in a medium</a:t>
            </a:r>
          </a:p>
          <a:p>
            <a:pPr lvl="1"/>
            <a:r>
              <a:rPr lang="en-US" sz="1800" dirty="0"/>
              <a:t>Medium has its properties and particles have their own properties</a:t>
            </a:r>
          </a:p>
          <a:p>
            <a:pPr lvl="1"/>
            <a:r>
              <a:rPr lang="en-US" sz="1800" dirty="0"/>
              <a:t>Based on these properties an “on-an-average” behavior of particles emerges</a:t>
            </a:r>
          </a:p>
          <a:p>
            <a:pPr lvl="1"/>
            <a:r>
              <a:rPr lang="en-US" sz="1800" dirty="0"/>
              <a:t>This “on-an-average” behavior of particles is what we wish to model</a:t>
            </a:r>
          </a:p>
          <a:p>
            <a:pPr lvl="1"/>
            <a:r>
              <a:rPr lang="en-US" sz="1800" dirty="0"/>
              <a:t>However, we are still modeling behavior of discrete particles and not a continuous medium</a:t>
            </a:r>
          </a:p>
          <a:p>
            <a:pPr lvl="1"/>
            <a:endParaRPr lang="en-US" dirty="0"/>
          </a:p>
        </p:txBody>
      </p:sp>
    </p:spTree>
    <p:extLst>
      <p:ext uri="{BB962C8B-B14F-4D97-AF65-F5344CB8AC3E}">
        <p14:creationId xmlns:p14="http://schemas.microsoft.com/office/powerpoint/2010/main" val="361759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BF55-0E58-4584-AE35-AF6EEBED9355}"/>
              </a:ext>
            </a:extLst>
          </p:cNvPr>
          <p:cNvSpPr>
            <a:spLocks noGrp="1"/>
          </p:cNvSpPr>
          <p:nvPr>
            <p:ph type="title"/>
          </p:nvPr>
        </p:nvSpPr>
        <p:spPr>
          <a:xfrm>
            <a:off x="1249680" y="273481"/>
            <a:ext cx="9692640" cy="749976"/>
          </a:xfrm>
        </p:spPr>
        <p:txBody>
          <a:bodyPr/>
          <a:lstStyle/>
          <a:p>
            <a:r>
              <a:rPr lang="en-US" dirty="0"/>
              <a:t>Types of Problems in Transport</a:t>
            </a:r>
          </a:p>
        </p:txBody>
      </p:sp>
      <p:sp>
        <p:nvSpPr>
          <p:cNvPr id="3" name="Content Placeholder 2">
            <a:extLst>
              <a:ext uri="{FF2B5EF4-FFF2-40B4-BE49-F238E27FC236}">
                <a16:creationId xmlns:a16="http://schemas.microsoft.com/office/drawing/2014/main" id="{5246DE3D-D9D2-44DD-8B9E-46FC06BF72A4}"/>
              </a:ext>
            </a:extLst>
          </p:cNvPr>
          <p:cNvSpPr>
            <a:spLocks noGrp="1"/>
          </p:cNvSpPr>
          <p:nvPr>
            <p:ph idx="1"/>
          </p:nvPr>
        </p:nvSpPr>
        <p:spPr>
          <a:xfrm>
            <a:off x="1249680" y="1753299"/>
            <a:ext cx="8595360" cy="5014067"/>
          </a:xfrm>
        </p:spPr>
        <p:txBody>
          <a:bodyPr>
            <a:normAutofit/>
          </a:bodyPr>
          <a:lstStyle/>
          <a:p>
            <a:pPr lvl="1"/>
            <a:r>
              <a:rPr lang="en-US" sz="2000" dirty="0"/>
              <a:t>Direct Problems</a:t>
            </a:r>
          </a:p>
          <a:p>
            <a:pPr lvl="2"/>
            <a:r>
              <a:rPr lang="en-US" sz="1800" dirty="0"/>
              <a:t>Given – Composition and geometry of host medium; location and magnitude of sources </a:t>
            </a:r>
          </a:p>
          <a:p>
            <a:pPr lvl="2"/>
            <a:r>
              <a:rPr lang="en-US" sz="1800" dirty="0"/>
              <a:t>Need to find – Distribution of particles in medium</a:t>
            </a:r>
          </a:p>
          <a:p>
            <a:pPr lvl="2"/>
            <a:r>
              <a:rPr lang="en-US" sz="1800" dirty="0"/>
              <a:t>Examples – Nuclear reactor core, gas dynamics, plasma kinetics</a:t>
            </a:r>
          </a:p>
          <a:p>
            <a:pPr marL="274320" lvl="1" indent="0">
              <a:buNone/>
            </a:pPr>
            <a:endParaRPr lang="en-US" sz="2000" dirty="0"/>
          </a:p>
          <a:p>
            <a:pPr lvl="1"/>
            <a:r>
              <a:rPr lang="en-US" sz="2000" dirty="0"/>
              <a:t>Inverse Problems</a:t>
            </a:r>
          </a:p>
          <a:p>
            <a:pPr lvl="2"/>
            <a:r>
              <a:rPr lang="en-US" sz="1800" dirty="0"/>
              <a:t>Given – Distribution of particles</a:t>
            </a:r>
          </a:p>
          <a:p>
            <a:pPr lvl="2"/>
            <a:r>
              <a:rPr lang="en-US" sz="1800" dirty="0"/>
              <a:t>Need to find – Properties of medium or sources</a:t>
            </a:r>
          </a:p>
          <a:p>
            <a:pPr lvl="2"/>
            <a:r>
              <a:rPr lang="en-US" sz="1800" dirty="0"/>
              <a:t>Examples – Astrophysics – inferring properties of stars; nuclear medicine – diagnosing cancer/tumors etc.; detection of nuclear materials at ports; stuff Kyle talked about last class</a:t>
            </a:r>
          </a:p>
        </p:txBody>
      </p:sp>
    </p:spTree>
    <p:extLst>
      <p:ext uri="{BB962C8B-B14F-4D97-AF65-F5344CB8AC3E}">
        <p14:creationId xmlns:p14="http://schemas.microsoft.com/office/powerpoint/2010/main" val="55677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BF55-0E58-4584-AE35-AF6EEBED9355}"/>
              </a:ext>
            </a:extLst>
          </p:cNvPr>
          <p:cNvSpPr>
            <a:spLocks noGrp="1"/>
          </p:cNvSpPr>
          <p:nvPr>
            <p:ph type="title"/>
          </p:nvPr>
        </p:nvSpPr>
        <p:spPr>
          <a:xfrm>
            <a:off x="1249680" y="273481"/>
            <a:ext cx="9692640" cy="749976"/>
          </a:xfrm>
        </p:spPr>
        <p:txBody>
          <a:bodyPr/>
          <a:lstStyle/>
          <a:p>
            <a:r>
              <a:rPr lang="en-US" dirty="0"/>
              <a:t>Characterizing Particle Motion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46DE3D-D9D2-44DD-8B9E-46FC06BF72A4}"/>
                  </a:ext>
                </a:extLst>
              </p:cNvPr>
              <p:cNvSpPr>
                <a:spLocks noGrp="1"/>
              </p:cNvSpPr>
              <p:nvPr>
                <p:ph idx="1"/>
              </p:nvPr>
            </p:nvSpPr>
            <p:spPr>
              <a:xfrm>
                <a:off x="1249680" y="1375795"/>
                <a:ext cx="8595360" cy="5391572"/>
              </a:xfrm>
            </p:spPr>
            <p:txBody>
              <a:bodyPr>
                <a:normAutofit/>
              </a:bodyPr>
              <a:lstStyle/>
              <a:p>
                <a:pPr lvl="1"/>
                <a:r>
                  <a:rPr lang="en-US" sz="2000" b="1" dirty="0"/>
                  <a:t>Expected particle density</a:t>
                </a:r>
                <a:r>
                  <a:rPr lang="en-US" sz="2000" dirty="0"/>
                  <a:t>: Expected (on-an-average) number of particles in a differential physical volume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𝑑</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𝑟</m:t>
                    </m:r>
                  </m:oMath>
                </a14:m>
                <a:r>
                  <a:rPr lang="en-US" sz="2000" dirty="0"/>
                  <a:t> about </a:t>
                </a:r>
                <a14:m>
                  <m:oMath xmlns:m="http://schemas.openxmlformats.org/officeDocument/2006/math">
                    <m:r>
                      <a:rPr lang="en-US" sz="2000" b="1" i="1" smtClean="0">
                        <a:latin typeface="Cambria Math" panose="02040503050406030204" pitchFamily="18" charset="0"/>
                      </a:rPr>
                      <m:t>𝒓</m:t>
                    </m:r>
                  </m:oMath>
                </a14:m>
                <a:r>
                  <a:rPr lang="en-US" sz="2000" b="1" dirty="0"/>
                  <a:t> </a:t>
                </a:r>
                <a:r>
                  <a:rPr lang="en-US" sz="2000" dirty="0"/>
                  <a:t>at time </a:t>
                </a:r>
                <a14:m>
                  <m:oMath xmlns:m="http://schemas.openxmlformats.org/officeDocument/2006/math">
                    <m:r>
                      <a:rPr lang="en-US" sz="2000" b="0" i="1" smtClean="0">
                        <a:latin typeface="Cambria Math" panose="02040503050406030204" pitchFamily="18" charset="0"/>
                      </a:rPr>
                      <m:t>𝑡</m:t>
                    </m:r>
                  </m:oMath>
                </a14:m>
                <a:r>
                  <a:rPr lang="en-US" sz="2000" b="1" dirty="0"/>
                  <a:t>:</a:t>
                </a:r>
              </a:p>
              <a:p>
                <a:pPr marL="274320" lvl="1" indent="0">
                  <a:buNone/>
                </a:pPr>
                <a:endParaRPr lang="en-US" sz="2000" b="1" dirty="0"/>
              </a:p>
              <a:p>
                <a:pPr marL="274320"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𝒓</m:t>
                          </m:r>
                          <m:r>
                            <a:rPr lang="en-US" sz="2000" b="0" i="1" smtClean="0">
                              <a:latin typeface="Cambria Math" panose="02040503050406030204" pitchFamily="18" charset="0"/>
                            </a:rPr>
                            <m:t>, </m:t>
                          </m:r>
                          <m:r>
                            <a:rPr lang="en-US" sz="2000" b="0" i="1" smtClean="0">
                              <a:latin typeface="Cambria Math" panose="02040503050406030204" pitchFamily="18" charset="0"/>
                            </a:rPr>
                            <m:t>𝑡</m:t>
                          </m:r>
                        </m:e>
                      </m:d>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𝑑</m:t>
                          </m:r>
                        </m:e>
                        <m:sup>
                          <m:r>
                            <a:rPr lang="en-US" sz="2000" b="0" i="1" smtClean="0">
                              <a:latin typeface="Cambria Math" panose="02040503050406030204" pitchFamily="18" charset="0"/>
                            </a:rPr>
                            <m:t>3</m:t>
                          </m:r>
                        </m:sup>
                      </m:sSup>
                      <m:r>
                        <a:rPr lang="en-US" sz="2000" b="1" i="1" smtClean="0">
                          <a:latin typeface="Cambria Math" panose="02040503050406030204" pitchFamily="18" charset="0"/>
                        </a:rPr>
                        <m:t>𝒓</m:t>
                      </m:r>
                    </m:oMath>
                  </m:oMathPara>
                </a14:m>
                <a:endParaRPr lang="en-US" sz="2000" b="1" dirty="0"/>
              </a:p>
              <a:p>
                <a:pPr marL="274320" lvl="1" indent="0">
                  <a:buNone/>
                </a:pPr>
                <a:endParaRPr lang="en-US" sz="2000" b="1" dirty="0"/>
              </a:p>
              <a:p>
                <a:pPr lvl="1"/>
                <a:r>
                  <a:rPr lang="en-US" sz="2000" dirty="0"/>
                  <a:t>The knowledge of expected particle density is sufficient for most applications but no known equation adequately describes that for most practical situations. </a:t>
                </a:r>
              </a:p>
              <a:p>
                <a:pPr lvl="1"/>
                <a:r>
                  <a:rPr lang="en-US" sz="2000" dirty="0"/>
                  <a:t>The concept of expected particle density must be generalized to account for more independent variables to characterize particle motion. </a:t>
                </a:r>
              </a:p>
              <a:p>
                <a:pPr lvl="1"/>
                <a:r>
                  <a:rPr lang="en-US" sz="2000" dirty="0"/>
                  <a:t>We now characterize the state of a particle using particle position, </a:t>
                </a:r>
                <a14:m>
                  <m:oMath xmlns:m="http://schemas.openxmlformats.org/officeDocument/2006/math">
                    <m:r>
                      <a:rPr lang="en-US" sz="2000" b="1" i="1" smtClean="0">
                        <a:latin typeface="Cambria Math" panose="02040503050406030204" pitchFamily="18" charset="0"/>
                      </a:rPr>
                      <m:t>𝒓</m:t>
                    </m:r>
                  </m:oMath>
                </a14:m>
                <a:r>
                  <a:rPr lang="en-US" sz="1800" dirty="0"/>
                  <a:t>, and velocity, </a:t>
                </a:r>
                <a14:m>
                  <m:oMath xmlns:m="http://schemas.openxmlformats.org/officeDocument/2006/math">
                    <m:r>
                      <a:rPr lang="en-US" sz="1800" b="1" i="1" smtClean="0">
                        <a:latin typeface="Cambria Math" panose="02040503050406030204" pitchFamily="18" charset="0"/>
                      </a:rPr>
                      <m:t>𝒗</m:t>
                    </m:r>
                    <m:r>
                      <a:rPr lang="en-US" sz="1800" b="1" i="0" smtClean="0">
                        <a:latin typeface="Cambria Math" panose="02040503050406030204" pitchFamily="18" charset="0"/>
                      </a:rPr>
                      <m:t>.</m:t>
                    </m:r>
                  </m:oMath>
                </a14:m>
                <a:r>
                  <a:rPr lang="en-US" sz="1800" b="1" dirty="0"/>
                  <a:t> </a:t>
                </a:r>
                <a:r>
                  <a:rPr lang="en-US" sz="1800" dirty="0"/>
                  <a:t>We introduce phase-space density function (next slide).</a:t>
                </a:r>
                <a:endParaRPr lang="en-US" sz="1800" b="1" dirty="0"/>
              </a:p>
              <a:p>
                <a:pPr lvl="1"/>
                <a:r>
                  <a:rPr lang="en-US" sz="1800" dirty="0"/>
                  <a:t>Position and velocity are adequately describe motion of neutrons, photons, molecules, phonons etc. </a:t>
                </a:r>
              </a:p>
            </p:txBody>
          </p:sp>
        </mc:Choice>
        <mc:Fallback>
          <p:sp>
            <p:nvSpPr>
              <p:cNvPr id="3" name="Content Placeholder 2">
                <a:extLst>
                  <a:ext uri="{FF2B5EF4-FFF2-40B4-BE49-F238E27FC236}">
                    <a16:creationId xmlns:a16="http://schemas.microsoft.com/office/drawing/2014/main" id="{5246DE3D-D9D2-44DD-8B9E-46FC06BF72A4}"/>
                  </a:ext>
                </a:extLst>
              </p:cNvPr>
              <p:cNvSpPr>
                <a:spLocks noGrp="1" noRot="1" noChangeAspect="1" noMove="1" noResize="1" noEditPoints="1" noAdjustHandles="1" noChangeArrowheads="1" noChangeShapeType="1" noTextEdit="1"/>
              </p:cNvSpPr>
              <p:nvPr>
                <p:ph idx="1"/>
              </p:nvPr>
            </p:nvSpPr>
            <p:spPr>
              <a:xfrm>
                <a:off x="1249680" y="1375795"/>
                <a:ext cx="8595360" cy="5391572"/>
              </a:xfrm>
              <a:blipFill>
                <a:blip r:embed="rId2"/>
                <a:stretch>
                  <a:fillRect t="-1244"/>
                </a:stretch>
              </a:blipFill>
            </p:spPr>
            <p:txBody>
              <a:bodyPr/>
              <a:lstStyle/>
              <a:p>
                <a:r>
                  <a:rPr lang="en-US">
                    <a:noFill/>
                  </a:rPr>
                  <a:t> </a:t>
                </a:r>
              </a:p>
            </p:txBody>
          </p:sp>
        </mc:Fallback>
      </mc:AlternateContent>
    </p:spTree>
    <p:extLst>
      <p:ext uri="{BB962C8B-B14F-4D97-AF65-F5344CB8AC3E}">
        <p14:creationId xmlns:p14="http://schemas.microsoft.com/office/powerpoint/2010/main" val="329346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BF55-0E58-4584-AE35-AF6EEBED9355}"/>
              </a:ext>
            </a:extLst>
          </p:cNvPr>
          <p:cNvSpPr>
            <a:spLocks noGrp="1"/>
          </p:cNvSpPr>
          <p:nvPr>
            <p:ph type="title"/>
          </p:nvPr>
        </p:nvSpPr>
        <p:spPr>
          <a:xfrm>
            <a:off x="1249680" y="273481"/>
            <a:ext cx="9692640" cy="749976"/>
          </a:xfrm>
        </p:spPr>
        <p:txBody>
          <a:bodyPr/>
          <a:lstStyle/>
          <a:p>
            <a:r>
              <a:rPr lang="en-US" dirty="0"/>
              <a:t>Phase-Space Density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46DE3D-D9D2-44DD-8B9E-46FC06BF72A4}"/>
                  </a:ext>
                </a:extLst>
              </p:cNvPr>
              <p:cNvSpPr>
                <a:spLocks noGrp="1"/>
              </p:cNvSpPr>
              <p:nvPr>
                <p:ph idx="1"/>
              </p:nvPr>
            </p:nvSpPr>
            <p:spPr>
              <a:xfrm>
                <a:off x="1249680" y="1317073"/>
                <a:ext cx="8846750" cy="5391572"/>
              </a:xfrm>
            </p:spPr>
            <p:txBody>
              <a:bodyPr>
                <a:normAutofit lnSpcReduction="10000"/>
              </a:bodyPr>
              <a:lstStyle/>
              <a:p>
                <a:pPr lvl="1"/>
                <a:r>
                  <a:rPr lang="en-US" sz="1800" dirty="0"/>
                  <a:t>Particle position and velocity constitute phase-space of the density function. We define phase-space density function as:</a:t>
                </a:r>
              </a:p>
              <a:p>
                <a:pPr lvl="1"/>
                <a:endParaRPr lang="en-US" sz="1800" dirty="0"/>
              </a:p>
              <a:p>
                <a:pPr marL="274320" lvl="1" indent="0">
                  <a:buNone/>
                </a:pPr>
                <a14:m>
                  <m:oMath xmlns:m="http://schemas.openxmlformats.org/officeDocument/2006/math">
                    <m:r>
                      <a:rPr lang="en-US" sz="1800" b="0" i="1" smtClean="0">
                        <a:latin typeface="Cambria Math" panose="02040503050406030204" pitchFamily="18" charset="0"/>
                      </a:rPr>
                      <m:t>𝑛</m:t>
                    </m:r>
                    <m:d>
                      <m:dPr>
                        <m:ctrlPr>
                          <a:rPr lang="en-US" sz="1800" b="0" i="1" smtClean="0">
                            <a:latin typeface="Cambria Math" panose="02040503050406030204" pitchFamily="18" charset="0"/>
                          </a:rPr>
                        </m:ctrlPr>
                      </m:dPr>
                      <m:e>
                        <m:r>
                          <a:rPr lang="en-US" sz="1800" b="1" i="1" smtClean="0">
                            <a:latin typeface="Cambria Math" panose="02040503050406030204" pitchFamily="18" charset="0"/>
                          </a:rPr>
                          <m:t>𝒓</m:t>
                        </m:r>
                        <m:r>
                          <a:rPr lang="en-US" sz="1800" b="0" i="1" smtClean="0">
                            <a:latin typeface="Cambria Math" panose="02040503050406030204" pitchFamily="18" charset="0"/>
                          </a:rPr>
                          <m:t>,</m:t>
                        </m:r>
                        <m:r>
                          <a:rPr lang="en-US" sz="1800" b="1" i="1" smtClean="0">
                            <a:latin typeface="Cambria Math" panose="02040503050406030204" pitchFamily="18" charset="0"/>
                          </a:rPr>
                          <m:t>𝒗</m:t>
                        </m:r>
                        <m:r>
                          <a:rPr lang="en-US" sz="1800" b="0" i="1" smtClean="0">
                            <a:latin typeface="Cambria Math" panose="02040503050406030204" pitchFamily="18" charset="0"/>
                          </a:rPr>
                          <m:t>,</m:t>
                        </m:r>
                        <m:r>
                          <a:rPr lang="en-US" sz="1800" b="0" i="1" smtClean="0">
                            <a:latin typeface="Cambria Math" panose="02040503050406030204" pitchFamily="18" charset="0"/>
                          </a:rPr>
                          <m:t>𝑡</m:t>
                        </m:r>
                      </m:e>
                    </m:d>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3</m:t>
                        </m:r>
                      </m:sup>
                    </m:sSup>
                    <m:r>
                      <a:rPr lang="en-US" sz="1800" b="0" i="1" smtClean="0">
                        <a:latin typeface="Cambria Math" panose="02040503050406030204" pitchFamily="18" charset="0"/>
                      </a:rPr>
                      <m:t>𝑟</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3</m:t>
                        </m:r>
                      </m:sup>
                    </m:sSup>
                    <m:r>
                      <a:rPr lang="en-US" sz="1800" b="0" i="1" smtClean="0">
                        <a:latin typeface="Cambria Math" panose="02040503050406030204" pitchFamily="18" charset="0"/>
                      </a:rPr>
                      <m:t>𝑣</m:t>
                    </m:r>
                  </m:oMath>
                </a14:m>
                <a:r>
                  <a:rPr lang="en-US" sz="1800" dirty="0"/>
                  <a:t> – expected number of particles in differential volume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3</m:t>
                        </m:r>
                      </m:sup>
                    </m:sSup>
                    <m:r>
                      <a:rPr lang="en-US" sz="1800" b="0" i="1" smtClean="0">
                        <a:latin typeface="Cambria Math" panose="02040503050406030204" pitchFamily="18" charset="0"/>
                      </a:rPr>
                      <m:t>𝑟</m:t>
                    </m:r>
                  </m:oMath>
                </a14:m>
                <a:r>
                  <a:rPr lang="en-US" sz="1800" dirty="0"/>
                  <a:t> about position </a:t>
                </a:r>
                <a14:m>
                  <m:oMath xmlns:m="http://schemas.openxmlformats.org/officeDocument/2006/math">
                    <m:r>
                      <a:rPr lang="en-US" sz="1800" b="1" i="1" smtClean="0">
                        <a:latin typeface="Cambria Math" panose="02040503050406030204" pitchFamily="18" charset="0"/>
                      </a:rPr>
                      <m:t>𝒓</m:t>
                    </m:r>
                  </m:oMath>
                </a14:m>
                <a:r>
                  <a:rPr lang="en-US" sz="1800" b="1" dirty="0"/>
                  <a:t> </a:t>
                </a:r>
                <a:r>
                  <a:rPr lang="en-US" sz="1800" dirty="0"/>
                  <a:t>with velocity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3</m:t>
                        </m:r>
                      </m:sup>
                    </m:sSup>
                    <m:r>
                      <a:rPr lang="en-US" sz="1800" b="0" i="1" smtClean="0">
                        <a:latin typeface="Cambria Math" panose="02040503050406030204" pitchFamily="18" charset="0"/>
                      </a:rPr>
                      <m:t>𝑣</m:t>
                    </m:r>
                  </m:oMath>
                </a14:m>
                <a:r>
                  <a:rPr lang="en-US" sz="1800" b="1" dirty="0"/>
                  <a:t> </a:t>
                </a:r>
                <a:r>
                  <a:rPr lang="en-US" sz="1800" dirty="0"/>
                  <a:t>about velocity </a:t>
                </a:r>
                <a14:m>
                  <m:oMath xmlns:m="http://schemas.openxmlformats.org/officeDocument/2006/math">
                    <m:r>
                      <a:rPr lang="en-US" sz="1800" b="1" i="1" smtClean="0">
                        <a:latin typeface="Cambria Math" panose="02040503050406030204" pitchFamily="18" charset="0"/>
                      </a:rPr>
                      <m:t>𝒗</m:t>
                    </m:r>
                  </m:oMath>
                </a14:m>
                <a:r>
                  <a:rPr lang="en-US" sz="1800" b="1" dirty="0"/>
                  <a:t> </a:t>
                </a:r>
                <a:r>
                  <a:rPr lang="en-US" sz="1800" dirty="0"/>
                  <a:t>at time </a:t>
                </a:r>
                <a14:m>
                  <m:oMath xmlns:m="http://schemas.openxmlformats.org/officeDocument/2006/math">
                    <m:r>
                      <a:rPr lang="en-US" sz="1800" b="0" i="1" smtClean="0">
                        <a:latin typeface="Cambria Math" panose="02040503050406030204" pitchFamily="18" charset="0"/>
                      </a:rPr>
                      <m:t>𝑡</m:t>
                    </m:r>
                  </m:oMath>
                </a14:m>
                <a:r>
                  <a:rPr lang="en-US" sz="1800" dirty="0"/>
                  <a:t>.</a:t>
                </a:r>
              </a:p>
              <a:p>
                <a:pPr marL="274320" lvl="1" indent="0">
                  <a:buNone/>
                </a:pPr>
                <a:endParaRPr lang="en-US" sz="1800" dirty="0"/>
              </a:p>
              <a:p>
                <a:pPr lvl="1"/>
                <a:r>
                  <a:rPr lang="en-US" sz="1800" dirty="0"/>
                  <a:t>This function contains all the information required to describe transport processes. We can integrate this function over velocity to obtain expected particle density:</a:t>
                </a:r>
              </a:p>
              <a:p>
                <a:pPr marL="274320" lvl="1" indent="0">
                  <a:buNone/>
                </a:pPr>
                <a14:m>
                  <m:oMathPara xmlns:m="http://schemas.openxmlformats.org/officeDocument/2006/math">
                    <m:oMathParaPr>
                      <m:jc m:val="centerGroup"/>
                    </m:oMathParaPr>
                    <m:oMath xmlns:m="http://schemas.openxmlformats.org/officeDocument/2006/math">
                      <m:r>
                        <a:rPr lang="en-US" sz="1800" i="1">
                          <a:solidFill>
                            <a:schemeClr val="tx1"/>
                          </a:solidFill>
                          <a:latin typeface="Cambria Math" panose="02040503050406030204" pitchFamily="18" charset="0"/>
                        </a:rPr>
                        <m:t>𝑁</m:t>
                      </m:r>
                      <m:d>
                        <m:dPr>
                          <m:ctrlPr>
                            <a:rPr lang="en-US" sz="1800" i="1">
                              <a:solidFill>
                                <a:schemeClr val="tx1"/>
                              </a:solidFill>
                              <a:latin typeface="Cambria Math" panose="02040503050406030204" pitchFamily="18" charset="0"/>
                            </a:rPr>
                          </m:ctrlPr>
                        </m:dPr>
                        <m:e>
                          <m:r>
                            <a:rPr lang="en-US" sz="1800" b="1" i="1">
                              <a:solidFill>
                                <a:schemeClr val="tx1"/>
                              </a:solidFill>
                              <a:latin typeface="Cambria Math" panose="02040503050406030204" pitchFamily="18" charset="0"/>
                            </a:rPr>
                            <m:t>𝒓</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𝑡</m:t>
                          </m:r>
                        </m:e>
                      </m:d>
                      <m:r>
                        <a:rPr lang="en-US" sz="1800" i="1">
                          <a:solidFill>
                            <a:schemeClr val="tx1"/>
                          </a:solidFill>
                          <a:latin typeface="Cambria Math" panose="02040503050406030204" pitchFamily="18" charset="0"/>
                        </a:rPr>
                        <m:t>=</m:t>
                      </m:r>
                      <m:nary>
                        <m:naryPr>
                          <m:limLoc m:val="undOvr"/>
                          <m:subHide m:val="on"/>
                          <m:supHide m:val="on"/>
                          <m:ctrlPr>
                            <a:rPr lang="en-US" sz="1800" i="1">
                              <a:solidFill>
                                <a:schemeClr val="tx1"/>
                              </a:solidFill>
                              <a:latin typeface="Cambria Math" panose="02040503050406030204" pitchFamily="18" charset="0"/>
                            </a:rPr>
                          </m:ctrlPr>
                        </m:naryPr>
                        <m:sub/>
                        <m:sup/>
                        <m:e>
                          <m:sSup>
                            <m:sSupPr>
                              <m:ctrlPr>
                                <a:rPr lang="en-US" sz="1800" i="1">
                                  <a:solidFill>
                                    <a:schemeClr val="tx1"/>
                                  </a:solidFill>
                                  <a:latin typeface="Cambria Math" panose="02040503050406030204" pitchFamily="18" charset="0"/>
                                </a:rPr>
                              </m:ctrlPr>
                            </m:sSupPr>
                            <m:e>
                              <m:r>
                                <a:rPr lang="en-US" sz="1800" i="1">
                                  <a:solidFill>
                                    <a:schemeClr val="tx1"/>
                                  </a:solidFill>
                                  <a:latin typeface="Cambria Math" panose="02040503050406030204" pitchFamily="18" charset="0"/>
                                </a:rPr>
                                <m:t>𝑑</m:t>
                              </m:r>
                            </m:e>
                            <m:sup>
                              <m:r>
                                <a:rPr lang="en-US" sz="1800" i="1">
                                  <a:solidFill>
                                    <a:schemeClr val="tx1"/>
                                  </a:solidFill>
                                  <a:latin typeface="Cambria Math" panose="02040503050406030204" pitchFamily="18" charset="0"/>
                                </a:rPr>
                                <m:t>3</m:t>
                              </m:r>
                            </m:sup>
                          </m:sSup>
                          <m:r>
                            <a:rPr lang="en-US" sz="1800" i="1">
                              <a:solidFill>
                                <a:schemeClr val="tx1"/>
                              </a:solidFill>
                              <a:latin typeface="Cambria Math" panose="02040503050406030204" pitchFamily="18" charset="0"/>
                            </a:rPr>
                            <m:t>𝑣</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𝑛</m:t>
                          </m:r>
                          <m:d>
                            <m:dPr>
                              <m:ctrlPr>
                                <a:rPr lang="en-US" sz="1800" i="1">
                                  <a:solidFill>
                                    <a:schemeClr val="tx1"/>
                                  </a:solidFill>
                                  <a:latin typeface="Cambria Math" panose="02040503050406030204" pitchFamily="18" charset="0"/>
                                </a:rPr>
                              </m:ctrlPr>
                            </m:dPr>
                            <m:e>
                              <m:r>
                                <a:rPr lang="en-US" sz="1800" b="1" i="1">
                                  <a:solidFill>
                                    <a:schemeClr val="tx1"/>
                                  </a:solidFill>
                                  <a:latin typeface="Cambria Math" panose="02040503050406030204" pitchFamily="18" charset="0"/>
                                </a:rPr>
                                <m:t>𝒓</m:t>
                              </m:r>
                              <m:r>
                                <a:rPr lang="en-US" sz="1800" b="1" i="1">
                                  <a:solidFill>
                                    <a:schemeClr val="tx1"/>
                                  </a:solidFill>
                                  <a:latin typeface="Cambria Math" panose="02040503050406030204" pitchFamily="18" charset="0"/>
                                </a:rPr>
                                <m:t>,</m:t>
                              </m:r>
                              <m:r>
                                <a:rPr lang="en-US" sz="1800" b="1" i="1">
                                  <a:solidFill>
                                    <a:schemeClr val="tx1"/>
                                  </a:solidFill>
                                  <a:latin typeface="Cambria Math" panose="02040503050406030204" pitchFamily="18" charset="0"/>
                                </a:rPr>
                                <m:t>𝒗</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𝑡</m:t>
                              </m:r>
                            </m:e>
                          </m:d>
                        </m:e>
                      </m:nary>
                    </m:oMath>
                  </m:oMathPara>
                </a14:m>
                <a:endParaRPr lang="en-US" sz="1800" b="1" dirty="0"/>
              </a:p>
              <a:p>
                <a:pPr lvl="1"/>
                <a:r>
                  <a:rPr lang="en-US" sz="1800" dirty="0"/>
                  <a:t>In kinetic theory, phase-space density function is normalized by expected particle density to obtain probability distribution or density function:</a:t>
                </a:r>
              </a:p>
              <a:p>
                <a:pPr marL="274320" lvl="1"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b="1" i="1">
                              <a:latin typeface="Cambria Math" panose="02040503050406030204" pitchFamily="18" charset="0"/>
                            </a:rPr>
                            <m:t>𝒓</m:t>
                          </m:r>
                          <m:r>
                            <a:rPr lang="en-US" sz="1800" i="1">
                              <a:latin typeface="Cambria Math" panose="02040503050406030204" pitchFamily="18" charset="0"/>
                            </a:rPr>
                            <m:t>, </m:t>
                          </m:r>
                          <m:r>
                            <a:rPr lang="en-US" sz="1800" b="1" i="1">
                              <a:latin typeface="Cambria Math" panose="02040503050406030204" pitchFamily="18" charset="0"/>
                            </a:rPr>
                            <m:t>𝒗</m:t>
                          </m:r>
                          <m:r>
                            <a:rPr lang="en-US" sz="1800" i="1">
                              <a:latin typeface="Cambria Math" panose="02040503050406030204" pitchFamily="18" charset="0"/>
                            </a:rPr>
                            <m:t>, </m:t>
                          </m:r>
                          <m:r>
                            <a:rPr lang="en-US" sz="1800" i="1">
                              <a:latin typeface="Cambria Math" panose="02040503050406030204" pitchFamily="18" charset="0"/>
                            </a:rPr>
                            <m:t>𝑡</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𝑛</m:t>
                          </m:r>
                          <m:r>
                            <a:rPr lang="en-US" sz="1800" i="1">
                              <a:latin typeface="Cambria Math" panose="02040503050406030204" pitchFamily="18" charset="0"/>
                            </a:rPr>
                            <m:t>(</m:t>
                          </m:r>
                          <m:r>
                            <a:rPr lang="en-US" sz="1800" b="1" i="1">
                              <a:latin typeface="Cambria Math" panose="02040503050406030204" pitchFamily="18" charset="0"/>
                            </a:rPr>
                            <m:t>𝒓</m:t>
                          </m:r>
                          <m:r>
                            <a:rPr lang="en-US" sz="1800" i="1">
                              <a:latin typeface="Cambria Math" panose="02040503050406030204" pitchFamily="18" charset="0"/>
                            </a:rPr>
                            <m:t>, </m:t>
                          </m:r>
                          <m:r>
                            <a:rPr lang="en-US" sz="1800" b="1" i="1">
                              <a:latin typeface="Cambria Math" panose="02040503050406030204" pitchFamily="18" charset="0"/>
                            </a:rPr>
                            <m:t>𝒗</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m:t>
                          </m:r>
                        </m:num>
                        <m:den>
                          <m:r>
                            <a:rPr lang="en-US" sz="1800" i="1">
                              <a:latin typeface="Cambria Math" panose="02040503050406030204" pitchFamily="18" charset="0"/>
                            </a:rPr>
                            <m:t>𝑁</m:t>
                          </m:r>
                          <m:r>
                            <a:rPr lang="en-US" sz="1800" i="1">
                              <a:latin typeface="Cambria Math" panose="02040503050406030204" pitchFamily="18" charset="0"/>
                            </a:rPr>
                            <m:t>(</m:t>
                          </m:r>
                          <m:r>
                            <a:rPr lang="en-US" sz="1800" b="1" i="1">
                              <a:latin typeface="Cambria Math" panose="02040503050406030204" pitchFamily="18" charset="0"/>
                            </a:rPr>
                            <m:t>𝒓</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m:t>
                          </m:r>
                        </m:den>
                      </m:f>
                    </m:oMath>
                  </m:oMathPara>
                </a14:m>
                <a:endParaRPr lang="en-US" sz="1800" dirty="0"/>
              </a:p>
              <a:p>
                <a:pPr marL="274320" lvl="1" indent="0">
                  <a:buNone/>
                </a:pPr>
                <a:r>
                  <a:rPr lang="en-US" sz="1800" dirty="0"/>
                  <a:t>Where, </a:t>
                </a:r>
              </a:p>
              <a:p>
                <a:pPr marL="274320" lvl="1"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sz="1800" i="1">
                              <a:solidFill>
                                <a:schemeClr val="tx1"/>
                              </a:solidFill>
                              <a:latin typeface="Cambria Math" panose="02040503050406030204" pitchFamily="18" charset="0"/>
                            </a:rPr>
                          </m:ctrlPr>
                        </m:naryPr>
                        <m:sub/>
                        <m:sup/>
                        <m:e>
                          <m:sSup>
                            <m:sSupPr>
                              <m:ctrlPr>
                                <a:rPr lang="en-US" sz="1800" i="1">
                                  <a:solidFill>
                                    <a:schemeClr val="tx1"/>
                                  </a:solidFill>
                                  <a:latin typeface="Cambria Math" panose="02040503050406030204" pitchFamily="18" charset="0"/>
                                </a:rPr>
                              </m:ctrlPr>
                            </m:sSupPr>
                            <m:e>
                              <m:r>
                                <a:rPr lang="en-US" sz="1800" i="1">
                                  <a:solidFill>
                                    <a:schemeClr val="tx1"/>
                                  </a:solidFill>
                                  <a:latin typeface="Cambria Math" panose="02040503050406030204" pitchFamily="18" charset="0"/>
                                </a:rPr>
                                <m:t>𝑑</m:t>
                              </m:r>
                            </m:e>
                            <m:sup>
                              <m:r>
                                <a:rPr lang="en-US" sz="1800" i="1">
                                  <a:solidFill>
                                    <a:schemeClr val="tx1"/>
                                  </a:solidFill>
                                  <a:latin typeface="Cambria Math" panose="02040503050406030204" pitchFamily="18" charset="0"/>
                                </a:rPr>
                                <m:t>3</m:t>
                              </m:r>
                            </m:sup>
                          </m:sSup>
                          <m:r>
                            <a:rPr lang="en-US" sz="1800" i="1">
                              <a:solidFill>
                                <a:schemeClr val="tx1"/>
                              </a:solidFill>
                              <a:latin typeface="Cambria Math" panose="02040503050406030204" pitchFamily="18" charset="0"/>
                            </a:rPr>
                            <m:t>𝑣</m:t>
                          </m:r>
                          <m:r>
                            <a:rPr lang="en-US" sz="1800" i="1">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𝑓</m:t>
                          </m:r>
                          <m:d>
                            <m:dPr>
                              <m:ctrlPr>
                                <a:rPr lang="en-US" sz="1800" i="1">
                                  <a:solidFill>
                                    <a:schemeClr val="tx1"/>
                                  </a:solidFill>
                                  <a:latin typeface="Cambria Math" panose="02040503050406030204" pitchFamily="18" charset="0"/>
                                </a:rPr>
                              </m:ctrlPr>
                            </m:dPr>
                            <m:e>
                              <m:r>
                                <a:rPr lang="en-US" sz="1800" b="1" i="1">
                                  <a:solidFill>
                                    <a:schemeClr val="tx1"/>
                                  </a:solidFill>
                                  <a:latin typeface="Cambria Math" panose="02040503050406030204" pitchFamily="18" charset="0"/>
                                </a:rPr>
                                <m:t>𝒓</m:t>
                              </m:r>
                              <m:r>
                                <a:rPr lang="en-US" sz="1800" b="1" i="1">
                                  <a:solidFill>
                                    <a:schemeClr val="tx1"/>
                                  </a:solidFill>
                                  <a:latin typeface="Cambria Math" panose="02040503050406030204" pitchFamily="18" charset="0"/>
                                </a:rPr>
                                <m:t>,</m:t>
                              </m:r>
                              <m:r>
                                <a:rPr lang="en-US" sz="1800" b="1" i="1">
                                  <a:solidFill>
                                    <a:schemeClr val="tx1"/>
                                  </a:solidFill>
                                  <a:latin typeface="Cambria Math" panose="02040503050406030204" pitchFamily="18" charset="0"/>
                                </a:rPr>
                                <m:t>𝒗</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𝑡</m:t>
                              </m:r>
                            </m:e>
                          </m:d>
                          <m:r>
                            <a:rPr lang="en-US" sz="1800" b="0" i="1" smtClean="0">
                              <a:solidFill>
                                <a:schemeClr val="tx1"/>
                              </a:solidFill>
                              <a:latin typeface="Cambria Math" panose="02040503050406030204" pitchFamily="18" charset="0"/>
                            </a:rPr>
                            <m:t>=1</m:t>
                          </m:r>
                        </m:e>
                      </m:nary>
                    </m:oMath>
                  </m:oMathPara>
                </a14:m>
                <a:endParaRPr lang="en-US" sz="1800" dirty="0"/>
              </a:p>
              <a:p>
                <a:pPr lvl="1"/>
                <a:endParaRPr lang="en-US" sz="1800" dirty="0"/>
              </a:p>
            </p:txBody>
          </p:sp>
        </mc:Choice>
        <mc:Fallback>
          <p:sp>
            <p:nvSpPr>
              <p:cNvPr id="3" name="Content Placeholder 2">
                <a:extLst>
                  <a:ext uri="{FF2B5EF4-FFF2-40B4-BE49-F238E27FC236}">
                    <a16:creationId xmlns:a16="http://schemas.microsoft.com/office/drawing/2014/main" id="{5246DE3D-D9D2-44DD-8B9E-46FC06BF72A4}"/>
                  </a:ext>
                </a:extLst>
              </p:cNvPr>
              <p:cNvSpPr>
                <a:spLocks noGrp="1" noRot="1" noChangeAspect="1" noMove="1" noResize="1" noEditPoints="1" noAdjustHandles="1" noChangeArrowheads="1" noChangeShapeType="1" noTextEdit="1"/>
              </p:cNvSpPr>
              <p:nvPr>
                <p:ph idx="1"/>
              </p:nvPr>
            </p:nvSpPr>
            <p:spPr>
              <a:xfrm>
                <a:off x="1249680" y="1317073"/>
                <a:ext cx="8846750" cy="5391572"/>
              </a:xfrm>
              <a:blipFill>
                <a:blip r:embed="rId2"/>
                <a:stretch>
                  <a:fillRect t="-1584" r="-414"/>
                </a:stretch>
              </a:blipFill>
            </p:spPr>
            <p:txBody>
              <a:bodyPr/>
              <a:lstStyle/>
              <a:p>
                <a:r>
                  <a:rPr lang="en-US">
                    <a:noFill/>
                  </a:rPr>
                  <a:t> </a:t>
                </a:r>
              </a:p>
            </p:txBody>
          </p:sp>
        </mc:Fallback>
      </mc:AlternateContent>
    </p:spTree>
    <p:extLst>
      <p:ext uri="{BB962C8B-B14F-4D97-AF65-F5344CB8AC3E}">
        <p14:creationId xmlns:p14="http://schemas.microsoft.com/office/powerpoint/2010/main" val="100323819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131</TotalTime>
  <Words>1668</Words>
  <Application>Microsoft Office PowerPoint</Application>
  <PresentationFormat>Widescreen</PresentationFormat>
  <Paragraphs>170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 Math</vt:lpstr>
      <vt:lpstr>Century Schoolbook</vt:lpstr>
      <vt:lpstr>Wingdings 2</vt:lpstr>
      <vt:lpstr>View</vt:lpstr>
      <vt:lpstr>AME 480/580  Introduction to Nuclear Engineering</vt:lpstr>
      <vt:lpstr>References</vt:lpstr>
      <vt:lpstr>What is Transport Theory?</vt:lpstr>
      <vt:lpstr>Some Applications</vt:lpstr>
      <vt:lpstr>More Applications</vt:lpstr>
      <vt:lpstr>Transport vs. Continuum Description</vt:lpstr>
      <vt:lpstr>Types of Problems in Transport</vt:lpstr>
      <vt:lpstr>Characterizing Particle Motion</vt:lpstr>
      <vt:lpstr>Phase-Space Density Function</vt:lpstr>
      <vt:lpstr>Decompose Velocity Vector</vt:lpstr>
      <vt:lpstr>Phase-Space Density Function - Rewritten</vt:lpstr>
      <vt:lpstr>Angular Current Density</vt:lpstr>
      <vt:lpstr>Partial Currents</vt:lpstr>
      <vt:lpstr>Derivation of generic transport equation – Volume of Interest </vt:lpstr>
      <vt:lpstr>Generic Balance Equation</vt:lpstr>
      <vt:lpstr>The balance equation </vt:lpstr>
      <vt:lpstr>Angular flux (aka phase space flux) and scalar flux</vt:lpstr>
      <vt:lpstr>The Transport Equation</vt:lpstr>
      <vt:lpstr>How do we solve this Fugly?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 480/580  Introduction to nuclear engineering</dc:title>
  <dc:creator>Japan Ketan Patel</dc:creator>
  <cp:lastModifiedBy>Japan Ketan Patel</cp:lastModifiedBy>
  <cp:revision>99</cp:revision>
  <dcterms:created xsi:type="dcterms:W3CDTF">2018-02-22T20:11:03Z</dcterms:created>
  <dcterms:modified xsi:type="dcterms:W3CDTF">2018-02-22T22:22:11Z</dcterms:modified>
</cp:coreProperties>
</file>