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060"/>
    <a:srgbClr val="E8F8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7" d="100"/>
          <a:sy n="17" d="100"/>
        </p:scale>
        <p:origin x="155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C27A1-8D80-4C78-A0ED-4304E13AC4A4}" type="datetimeFigureOut">
              <a:rPr lang="en-US" smtClean="0"/>
              <a:t>4/2/2020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81A7E-4782-4637-8A40-4FFF6C3E45CF}" type="slidenum">
              <a:rPr lang="en-US" smtClean="0"/>
              <a:t>‹#›</a:t>
            </a:fld>
            <a:endParaRPr lang="en-US"/>
          </a:p>
        </p:txBody>
      </p:sp>
    </p:spTree>
    <p:extLst>
      <p:ext uri="{BB962C8B-B14F-4D97-AF65-F5344CB8AC3E}">
        <p14:creationId xmlns:p14="http://schemas.microsoft.com/office/powerpoint/2010/main" val="4273755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781A7E-4782-4637-8A40-4FFF6C3E45CF}" type="slidenum">
              <a:rPr lang="en-US" smtClean="0"/>
              <a:t>1</a:t>
            </a:fld>
            <a:endParaRPr lang="en-US"/>
          </a:p>
        </p:txBody>
      </p:sp>
    </p:spTree>
    <p:extLst>
      <p:ext uri="{BB962C8B-B14F-4D97-AF65-F5344CB8AC3E}">
        <p14:creationId xmlns:p14="http://schemas.microsoft.com/office/powerpoint/2010/main" val="2815175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FB231F-BA4B-44EC-BC06-6246702CC244}"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CB40F-5739-4EAF-A741-D5C0E5F097BF}" type="slidenum">
              <a:rPr lang="en-US" smtClean="0"/>
              <a:t>‹#›</a:t>
            </a:fld>
            <a:endParaRPr lang="en-US"/>
          </a:p>
        </p:txBody>
      </p:sp>
    </p:spTree>
    <p:extLst>
      <p:ext uri="{BB962C8B-B14F-4D97-AF65-F5344CB8AC3E}">
        <p14:creationId xmlns:p14="http://schemas.microsoft.com/office/powerpoint/2010/main" val="1939739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B231F-BA4B-44EC-BC06-6246702CC244}"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CB40F-5739-4EAF-A741-D5C0E5F097BF}" type="slidenum">
              <a:rPr lang="en-US" smtClean="0"/>
              <a:t>‹#›</a:t>
            </a:fld>
            <a:endParaRPr lang="en-US"/>
          </a:p>
        </p:txBody>
      </p:sp>
    </p:spTree>
    <p:extLst>
      <p:ext uri="{BB962C8B-B14F-4D97-AF65-F5344CB8AC3E}">
        <p14:creationId xmlns:p14="http://schemas.microsoft.com/office/powerpoint/2010/main" val="119923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B231F-BA4B-44EC-BC06-6246702CC244}"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CB40F-5739-4EAF-A741-D5C0E5F097BF}" type="slidenum">
              <a:rPr lang="en-US" smtClean="0"/>
              <a:t>‹#›</a:t>
            </a:fld>
            <a:endParaRPr lang="en-US"/>
          </a:p>
        </p:txBody>
      </p:sp>
    </p:spTree>
    <p:extLst>
      <p:ext uri="{BB962C8B-B14F-4D97-AF65-F5344CB8AC3E}">
        <p14:creationId xmlns:p14="http://schemas.microsoft.com/office/powerpoint/2010/main" val="324073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B231F-BA4B-44EC-BC06-6246702CC244}"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CB40F-5739-4EAF-A741-D5C0E5F097BF}" type="slidenum">
              <a:rPr lang="en-US" smtClean="0"/>
              <a:t>‹#›</a:t>
            </a:fld>
            <a:endParaRPr lang="en-US"/>
          </a:p>
        </p:txBody>
      </p:sp>
    </p:spTree>
    <p:extLst>
      <p:ext uri="{BB962C8B-B14F-4D97-AF65-F5344CB8AC3E}">
        <p14:creationId xmlns:p14="http://schemas.microsoft.com/office/powerpoint/2010/main" val="2480670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B231F-BA4B-44EC-BC06-6246702CC244}"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CB40F-5739-4EAF-A741-D5C0E5F097BF}" type="slidenum">
              <a:rPr lang="en-US" smtClean="0"/>
              <a:t>‹#›</a:t>
            </a:fld>
            <a:endParaRPr lang="en-US"/>
          </a:p>
        </p:txBody>
      </p:sp>
    </p:spTree>
    <p:extLst>
      <p:ext uri="{BB962C8B-B14F-4D97-AF65-F5344CB8AC3E}">
        <p14:creationId xmlns:p14="http://schemas.microsoft.com/office/powerpoint/2010/main" val="253189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FB231F-BA4B-44EC-BC06-6246702CC244}"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CB40F-5739-4EAF-A741-D5C0E5F097BF}" type="slidenum">
              <a:rPr lang="en-US" smtClean="0"/>
              <a:t>‹#›</a:t>
            </a:fld>
            <a:endParaRPr lang="en-US"/>
          </a:p>
        </p:txBody>
      </p:sp>
    </p:spTree>
    <p:extLst>
      <p:ext uri="{BB962C8B-B14F-4D97-AF65-F5344CB8AC3E}">
        <p14:creationId xmlns:p14="http://schemas.microsoft.com/office/powerpoint/2010/main" val="17163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FB231F-BA4B-44EC-BC06-6246702CC244}" type="datetimeFigureOut">
              <a:rPr lang="en-US" smtClean="0"/>
              <a:t>4/2/2020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ACB40F-5739-4EAF-A741-D5C0E5F097BF}" type="slidenum">
              <a:rPr lang="en-US" smtClean="0"/>
              <a:t>‹#›</a:t>
            </a:fld>
            <a:endParaRPr lang="en-US"/>
          </a:p>
        </p:txBody>
      </p:sp>
    </p:spTree>
    <p:extLst>
      <p:ext uri="{BB962C8B-B14F-4D97-AF65-F5344CB8AC3E}">
        <p14:creationId xmlns:p14="http://schemas.microsoft.com/office/powerpoint/2010/main" val="159468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FB231F-BA4B-44EC-BC06-6246702CC244}" type="datetimeFigureOut">
              <a:rPr lang="en-US" smtClean="0"/>
              <a:t>4/2/2020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ACB40F-5739-4EAF-A741-D5C0E5F097BF}" type="slidenum">
              <a:rPr lang="en-US" smtClean="0"/>
              <a:t>‹#›</a:t>
            </a:fld>
            <a:endParaRPr lang="en-US"/>
          </a:p>
        </p:txBody>
      </p:sp>
    </p:spTree>
    <p:extLst>
      <p:ext uri="{BB962C8B-B14F-4D97-AF65-F5344CB8AC3E}">
        <p14:creationId xmlns:p14="http://schemas.microsoft.com/office/powerpoint/2010/main" val="342164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B231F-BA4B-44EC-BC06-6246702CC244}" type="datetimeFigureOut">
              <a:rPr lang="en-US" smtClean="0"/>
              <a:t>4/2/2020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ACB40F-5739-4EAF-A741-D5C0E5F097BF}" type="slidenum">
              <a:rPr lang="en-US" smtClean="0"/>
              <a:t>‹#›</a:t>
            </a:fld>
            <a:endParaRPr lang="en-US"/>
          </a:p>
        </p:txBody>
      </p:sp>
    </p:spTree>
    <p:extLst>
      <p:ext uri="{BB962C8B-B14F-4D97-AF65-F5344CB8AC3E}">
        <p14:creationId xmlns:p14="http://schemas.microsoft.com/office/powerpoint/2010/main" val="175282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2FB231F-BA4B-44EC-BC06-6246702CC244}"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CB40F-5739-4EAF-A741-D5C0E5F097BF}" type="slidenum">
              <a:rPr lang="en-US" smtClean="0"/>
              <a:t>‹#›</a:t>
            </a:fld>
            <a:endParaRPr lang="en-US"/>
          </a:p>
        </p:txBody>
      </p:sp>
    </p:spTree>
    <p:extLst>
      <p:ext uri="{BB962C8B-B14F-4D97-AF65-F5344CB8AC3E}">
        <p14:creationId xmlns:p14="http://schemas.microsoft.com/office/powerpoint/2010/main" val="331566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2FB231F-BA4B-44EC-BC06-6246702CC244}"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CB40F-5739-4EAF-A741-D5C0E5F097BF}" type="slidenum">
              <a:rPr lang="en-US" smtClean="0"/>
              <a:t>‹#›</a:t>
            </a:fld>
            <a:endParaRPr lang="en-US"/>
          </a:p>
        </p:txBody>
      </p:sp>
    </p:spTree>
    <p:extLst>
      <p:ext uri="{BB962C8B-B14F-4D97-AF65-F5344CB8AC3E}">
        <p14:creationId xmlns:p14="http://schemas.microsoft.com/office/powerpoint/2010/main" val="311164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2FB231F-BA4B-44EC-BC06-6246702CC244}" type="datetimeFigureOut">
              <a:rPr lang="en-US" smtClean="0"/>
              <a:t>4/2/2020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0ACB40F-5739-4EAF-A741-D5C0E5F097BF}" type="slidenum">
              <a:rPr lang="en-US" smtClean="0"/>
              <a:t>‹#›</a:t>
            </a:fld>
            <a:endParaRPr lang="en-US"/>
          </a:p>
        </p:txBody>
      </p:sp>
    </p:spTree>
    <p:extLst>
      <p:ext uri="{BB962C8B-B14F-4D97-AF65-F5344CB8AC3E}">
        <p14:creationId xmlns:p14="http://schemas.microsoft.com/office/powerpoint/2010/main" val="1204774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9.png"/><Relationship Id="rId18" Type="http://schemas.openxmlformats.org/officeDocument/2006/relationships/hyperlink" Target="https://commons.wikimedia.org/wiki/File:CSS.3.svg" TargetMode="External"/><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8.png"/><Relationship Id="rId17"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hyperlink" Target="https://commons.wikimedia.org/wiki/File:Javascript_badge.svg" TargetMode="External"/><Relationship Id="rId20" Type="http://schemas.openxmlformats.org/officeDocument/2006/relationships/hyperlink" Target="https://commons.wikimedia.org/wiki/File:CLISK_1334741064.jpg"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flickr.com/photos/xmodulo/14522157584/" TargetMode="External"/><Relationship Id="rId5" Type="http://schemas.openxmlformats.org/officeDocument/2006/relationships/image" Target="../media/image3.JPG"/><Relationship Id="rId15" Type="http://schemas.openxmlformats.org/officeDocument/2006/relationships/image" Target="../media/image10.png"/><Relationship Id="rId10" Type="http://schemas.openxmlformats.org/officeDocument/2006/relationships/image" Target="../media/image7.jpeg"/><Relationship Id="rId19" Type="http://schemas.openxmlformats.org/officeDocument/2006/relationships/image" Target="../media/image12.jpeg"/><Relationship Id="rId4" Type="http://schemas.openxmlformats.org/officeDocument/2006/relationships/image" Target="../media/image2.PNG"/><Relationship Id="rId9" Type="http://schemas.openxmlformats.org/officeDocument/2006/relationships/hyperlink" Target="http://mariademolina.blogspot.com/2016/09/python.html" TargetMode="External"/><Relationship Id="rId14" Type="http://schemas.openxmlformats.org/officeDocument/2006/relationships/hyperlink" Target="https://en.wikipedia.org/wiki/File:Raspberry_Pi_Logo.sv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229A1E-8AF6-4C9F-ACE5-DD9F210B60FF}"/>
              </a:ext>
            </a:extLst>
          </p:cNvPr>
          <p:cNvSpPr/>
          <p:nvPr/>
        </p:nvSpPr>
        <p:spPr>
          <a:xfrm flipV="1">
            <a:off x="0" y="-759"/>
            <a:ext cx="43909488" cy="512064"/>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ctangle 4">
            <a:extLst>
              <a:ext uri="{FF2B5EF4-FFF2-40B4-BE49-F238E27FC236}">
                <a16:creationId xmlns:a16="http://schemas.microsoft.com/office/drawing/2014/main" id="{0B07531F-024F-4282-BCF6-31C844B5231A}"/>
              </a:ext>
            </a:extLst>
          </p:cNvPr>
          <p:cNvSpPr/>
          <p:nvPr/>
        </p:nvSpPr>
        <p:spPr>
          <a:xfrm flipV="1">
            <a:off x="-18288" y="538913"/>
            <a:ext cx="43909488" cy="512064"/>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0000"/>
              </a:solidFill>
            </a:endParaRPr>
          </a:p>
        </p:txBody>
      </p:sp>
      <p:sp>
        <p:nvSpPr>
          <p:cNvPr id="8" name="Rectangle 7">
            <a:extLst>
              <a:ext uri="{FF2B5EF4-FFF2-40B4-BE49-F238E27FC236}">
                <a16:creationId xmlns:a16="http://schemas.microsoft.com/office/drawing/2014/main" id="{CC252F48-B714-4E36-B656-E996B5718DD9}"/>
              </a:ext>
            </a:extLst>
          </p:cNvPr>
          <p:cNvSpPr/>
          <p:nvPr/>
        </p:nvSpPr>
        <p:spPr>
          <a:xfrm>
            <a:off x="16166447" y="851780"/>
            <a:ext cx="11540019" cy="2015936"/>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500" b="1" dirty="0">
                <a:solidFill>
                  <a:srgbClr val="274060"/>
                </a:solidFill>
                <a:latin typeface="Broadway" panose="04040905080B02020502" pitchFamily="82" charset="0"/>
              </a:rPr>
              <a:t>UC RAINFALL</a:t>
            </a:r>
          </a:p>
        </p:txBody>
      </p:sp>
      <p:sp>
        <p:nvSpPr>
          <p:cNvPr id="9" name="TextBox 18">
            <a:extLst>
              <a:ext uri="{FF2B5EF4-FFF2-40B4-BE49-F238E27FC236}">
                <a16:creationId xmlns:a16="http://schemas.microsoft.com/office/drawing/2014/main" id="{EDF1D04A-E5EF-48CA-A67B-E23089C852D4}"/>
              </a:ext>
            </a:extLst>
          </p:cNvPr>
          <p:cNvSpPr txBox="1"/>
          <p:nvPr/>
        </p:nvSpPr>
        <p:spPr>
          <a:xfrm>
            <a:off x="5365177" y="2502380"/>
            <a:ext cx="33035198" cy="12464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500" b="1" spc="600" dirty="0">
                <a:solidFill>
                  <a:srgbClr val="274060"/>
                </a:solidFill>
                <a:latin typeface="Broadway" panose="04040905080B02020502" pitchFamily="82" charset="0"/>
              </a:rPr>
              <a:t>Analysis</a:t>
            </a:r>
          </a:p>
        </p:txBody>
      </p:sp>
      <p:sp>
        <p:nvSpPr>
          <p:cNvPr id="10" name="TextBox 22">
            <a:extLst>
              <a:ext uri="{FF2B5EF4-FFF2-40B4-BE49-F238E27FC236}">
                <a16:creationId xmlns:a16="http://schemas.microsoft.com/office/drawing/2014/main" id="{4ABCEA64-1008-45F8-92C9-84038AEB0B03}"/>
              </a:ext>
            </a:extLst>
          </p:cNvPr>
          <p:cNvSpPr txBox="1"/>
          <p:nvPr/>
        </p:nvSpPr>
        <p:spPr>
          <a:xfrm>
            <a:off x="14302484" y="7100110"/>
            <a:ext cx="3495580"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latin typeface="Century Gothic" panose="020B0502020202020204" pitchFamily="34" charset="0"/>
              </a:rPr>
              <a:t>Smit</a:t>
            </a:r>
            <a:r>
              <a:rPr lang="en-US" sz="2800" dirty="0">
                <a:solidFill>
                  <a:srgbClr val="274060"/>
                </a:solidFill>
                <a:latin typeface="Century Gothic" panose="020B0502020202020204" pitchFamily="34" charset="0"/>
              </a:rPr>
              <a:t> Patel</a:t>
            </a:r>
          </a:p>
          <a:p>
            <a:endParaRPr lang="en-US" sz="2800" dirty="0">
              <a:solidFill>
                <a:srgbClr val="274060"/>
              </a:solidFill>
              <a:latin typeface="Century Gothic" panose="020B0502020202020204" pitchFamily="34" charset="0"/>
            </a:endParaRPr>
          </a:p>
        </p:txBody>
      </p:sp>
      <p:sp>
        <p:nvSpPr>
          <p:cNvPr id="11" name="TextBox 23">
            <a:extLst>
              <a:ext uri="{FF2B5EF4-FFF2-40B4-BE49-F238E27FC236}">
                <a16:creationId xmlns:a16="http://schemas.microsoft.com/office/drawing/2014/main" id="{D4898C72-4791-4E39-901B-766B726B5C28}"/>
              </a:ext>
            </a:extLst>
          </p:cNvPr>
          <p:cNvSpPr txBox="1"/>
          <p:nvPr/>
        </p:nvSpPr>
        <p:spPr>
          <a:xfrm>
            <a:off x="17798064" y="7118278"/>
            <a:ext cx="3158769"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latin typeface="Century Gothic" panose="020B0502020202020204" pitchFamily="34" charset="0"/>
              </a:rPr>
              <a:t>Jessica Doyal</a:t>
            </a:r>
          </a:p>
        </p:txBody>
      </p:sp>
      <p:sp>
        <p:nvSpPr>
          <p:cNvPr id="13" name="TextBox 25">
            <a:extLst>
              <a:ext uri="{FF2B5EF4-FFF2-40B4-BE49-F238E27FC236}">
                <a16:creationId xmlns:a16="http://schemas.microsoft.com/office/drawing/2014/main" id="{31DA26BF-FAC6-410F-98C1-71956F143F10}"/>
              </a:ext>
            </a:extLst>
          </p:cNvPr>
          <p:cNvSpPr txBox="1"/>
          <p:nvPr/>
        </p:nvSpPr>
        <p:spPr>
          <a:xfrm>
            <a:off x="21572859" y="7101190"/>
            <a:ext cx="3708315"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latin typeface="Century Gothic" panose="020B0502020202020204" pitchFamily="34" charset="0"/>
              </a:rPr>
              <a:t>Collin Fox</a:t>
            </a:r>
          </a:p>
        </p:txBody>
      </p:sp>
      <p:sp>
        <p:nvSpPr>
          <p:cNvPr id="14" name="TextBox 26">
            <a:extLst>
              <a:ext uri="{FF2B5EF4-FFF2-40B4-BE49-F238E27FC236}">
                <a16:creationId xmlns:a16="http://schemas.microsoft.com/office/drawing/2014/main" id="{AF8E585D-311B-4953-BBD1-9D4C4377110E}"/>
              </a:ext>
            </a:extLst>
          </p:cNvPr>
          <p:cNvSpPr txBox="1"/>
          <p:nvPr/>
        </p:nvSpPr>
        <p:spPr>
          <a:xfrm>
            <a:off x="23961694" y="7131107"/>
            <a:ext cx="5094275"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latin typeface="Century Gothic" panose="020B0502020202020204" pitchFamily="34" charset="0"/>
              </a:rPr>
              <a:t>Prathamesh Brahmankar</a:t>
            </a:r>
          </a:p>
        </p:txBody>
      </p:sp>
      <p:sp>
        <p:nvSpPr>
          <p:cNvPr id="15" name="Rectangle 14">
            <a:extLst>
              <a:ext uri="{FF2B5EF4-FFF2-40B4-BE49-F238E27FC236}">
                <a16:creationId xmlns:a16="http://schemas.microsoft.com/office/drawing/2014/main" id="{F42ADB70-7C11-4241-B845-DC38EC39C2C0}"/>
              </a:ext>
            </a:extLst>
          </p:cNvPr>
          <p:cNvSpPr/>
          <p:nvPr/>
        </p:nvSpPr>
        <p:spPr>
          <a:xfrm>
            <a:off x="18484377" y="3449665"/>
            <a:ext cx="6796797" cy="861774"/>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000" dirty="0">
                <a:solidFill>
                  <a:srgbClr val="274060"/>
                </a:solidFill>
              </a:rPr>
              <a:t>Advisor: Fred Annexstine </a:t>
            </a:r>
          </a:p>
        </p:txBody>
      </p:sp>
      <p:sp>
        <p:nvSpPr>
          <p:cNvPr id="16" name="Rounded Rectangle 28">
            <a:extLst>
              <a:ext uri="{FF2B5EF4-FFF2-40B4-BE49-F238E27FC236}">
                <a16:creationId xmlns:a16="http://schemas.microsoft.com/office/drawing/2014/main" id="{2B624622-48E3-453A-89DA-2E2E3165B427}"/>
              </a:ext>
            </a:extLst>
          </p:cNvPr>
          <p:cNvSpPr/>
          <p:nvPr/>
        </p:nvSpPr>
        <p:spPr>
          <a:xfrm>
            <a:off x="244057" y="1242281"/>
            <a:ext cx="12898559" cy="1380744"/>
          </a:xfrm>
          <a:prstGeom prst="roundRect">
            <a:avLst>
              <a:gd name="adj" fmla="val 32902"/>
            </a:avLst>
          </a:prstGeom>
          <a:ln/>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0" dirty="0">
                <a:solidFill>
                  <a:schemeClr val="bg1"/>
                </a:solidFill>
                <a:latin typeface="Broadway" panose="04040905080B02020502" pitchFamily="82" charset="0"/>
                <a:cs typeface="Aharoni" panose="020B0604020202020204" pitchFamily="2" charset="-79"/>
              </a:rPr>
              <a:t>Problem</a:t>
            </a:r>
          </a:p>
        </p:txBody>
      </p:sp>
      <p:sp>
        <p:nvSpPr>
          <p:cNvPr id="17" name="TextBox 29">
            <a:extLst>
              <a:ext uri="{FF2B5EF4-FFF2-40B4-BE49-F238E27FC236}">
                <a16:creationId xmlns:a16="http://schemas.microsoft.com/office/drawing/2014/main" id="{138E7624-D2AD-47E6-AE19-7864165DD3D2}"/>
              </a:ext>
            </a:extLst>
          </p:cNvPr>
          <p:cNvSpPr txBox="1"/>
          <p:nvPr/>
        </p:nvSpPr>
        <p:spPr>
          <a:xfrm>
            <a:off x="397728" y="2681913"/>
            <a:ext cx="12554134"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US" sz="4400" dirty="0">
              <a:solidFill>
                <a:srgbClr val="274060"/>
              </a:solidFill>
              <a:latin typeface="Century Gothic" panose="020B0502020202020204" pitchFamily="34" charset="0"/>
            </a:endParaRPr>
          </a:p>
        </p:txBody>
      </p:sp>
      <p:sp>
        <p:nvSpPr>
          <p:cNvPr id="18" name="Rounded Rectangle 30">
            <a:extLst>
              <a:ext uri="{FF2B5EF4-FFF2-40B4-BE49-F238E27FC236}">
                <a16:creationId xmlns:a16="http://schemas.microsoft.com/office/drawing/2014/main" id="{D49E8217-F35D-43BB-A51F-20512CBC76E3}"/>
              </a:ext>
            </a:extLst>
          </p:cNvPr>
          <p:cNvSpPr/>
          <p:nvPr/>
        </p:nvSpPr>
        <p:spPr>
          <a:xfrm>
            <a:off x="244057" y="9925754"/>
            <a:ext cx="12902184" cy="1380744"/>
          </a:xfrm>
          <a:prstGeom prst="roundRect">
            <a:avLst>
              <a:gd name="adj" fmla="val 32902"/>
            </a:avLst>
          </a:prstGeom>
          <a:ln/>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0" dirty="0">
                <a:solidFill>
                  <a:schemeClr val="bg1"/>
                </a:solidFill>
                <a:latin typeface="Broadway" panose="04040905080B02020502" pitchFamily="82" charset="0"/>
                <a:ea typeface="Century Gothic" charset="0"/>
                <a:cs typeface="Aharoni" panose="02010803020104030203" pitchFamily="2" charset="-79"/>
              </a:rPr>
              <a:t>Solution</a:t>
            </a:r>
          </a:p>
        </p:txBody>
      </p:sp>
      <p:sp>
        <p:nvSpPr>
          <p:cNvPr id="20" name="Rounded Rectangle 32">
            <a:extLst>
              <a:ext uri="{FF2B5EF4-FFF2-40B4-BE49-F238E27FC236}">
                <a16:creationId xmlns:a16="http://schemas.microsoft.com/office/drawing/2014/main" id="{6BEDFF64-A989-40B7-A2D1-E1904938396D}"/>
              </a:ext>
            </a:extLst>
          </p:cNvPr>
          <p:cNvSpPr/>
          <p:nvPr/>
        </p:nvSpPr>
        <p:spPr>
          <a:xfrm>
            <a:off x="95579" y="18792107"/>
            <a:ext cx="12902184" cy="1380744"/>
          </a:xfrm>
          <a:prstGeom prst="roundRect">
            <a:avLst>
              <a:gd name="adj" fmla="val 32902"/>
            </a:avLst>
          </a:prstGeom>
          <a:ln/>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0" dirty="0">
                <a:solidFill>
                  <a:schemeClr val="bg1"/>
                </a:solidFill>
                <a:latin typeface="Broadway" panose="04040905080B02020502" pitchFamily="82" charset="0"/>
                <a:ea typeface="Century Gothic" charset="0"/>
                <a:cs typeface="Century Gothic" charset="0"/>
              </a:rPr>
              <a:t>Development</a:t>
            </a:r>
          </a:p>
        </p:txBody>
      </p:sp>
      <p:sp>
        <p:nvSpPr>
          <p:cNvPr id="25" name="Rounded Rectangle 44">
            <a:extLst>
              <a:ext uri="{FF2B5EF4-FFF2-40B4-BE49-F238E27FC236}">
                <a16:creationId xmlns:a16="http://schemas.microsoft.com/office/drawing/2014/main" id="{583FC242-8D65-404E-AB65-153FF7010879}"/>
              </a:ext>
            </a:extLst>
          </p:cNvPr>
          <p:cNvSpPr/>
          <p:nvPr/>
        </p:nvSpPr>
        <p:spPr>
          <a:xfrm>
            <a:off x="14177098" y="8107589"/>
            <a:ext cx="15537004" cy="1380744"/>
          </a:xfrm>
          <a:prstGeom prst="roundRect">
            <a:avLst>
              <a:gd name="adj" fmla="val 32902"/>
            </a:avLst>
          </a:prstGeom>
          <a:ln/>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0" dirty="0">
                <a:solidFill>
                  <a:schemeClr val="bg1"/>
                </a:solidFill>
                <a:latin typeface="Broadway" panose="04040905080B02020502" pitchFamily="82" charset="0"/>
                <a:ea typeface="Century Gothic" charset="0"/>
                <a:cs typeface="Century Gothic" charset="0"/>
              </a:rPr>
              <a:t>Design</a:t>
            </a:r>
            <a:r>
              <a:rPr lang="en-US" sz="7000" dirty="0">
                <a:solidFill>
                  <a:schemeClr val="bg1"/>
                </a:solidFill>
                <a:latin typeface="Century Gothic" charset="0"/>
                <a:ea typeface="Century Gothic" charset="0"/>
                <a:cs typeface="Century Gothic" charset="0"/>
              </a:rPr>
              <a:t> </a:t>
            </a:r>
            <a:r>
              <a:rPr lang="en-US" sz="7000" dirty="0">
                <a:solidFill>
                  <a:schemeClr val="bg1"/>
                </a:solidFill>
                <a:latin typeface="Broadway" panose="04040905080B02020502" pitchFamily="82" charset="0"/>
                <a:ea typeface="Century Gothic" charset="0"/>
                <a:cs typeface="Century Gothic" charset="0"/>
              </a:rPr>
              <a:t>Plan</a:t>
            </a:r>
          </a:p>
        </p:txBody>
      </p:sp>
      <p:sp>
        <p:nvSpPr>
          <p:cNvPr id="26" name="Rounded Rectangle 45">
            <a:extLst>
              <a:ext uri="{FF2B5EF4-FFF2-40B4-BE49-F238E27FC236}">
                <a16:creationId xmlns:a16="http://schemas.microsoft.com/office/drawing/2014/main" id="{32762456-A853-4717-A65D-44AE9F1E91D8}"/>
              </a:ext>
            </a:extLst>
          </p:cNvPr>
          <p:cNvSpPr/>
          <p:nvPr/>
        </p:nvSpPr>
        <p:spPr>
          <a:xfrm>
            <a:off x="30826992" y="1239368"/>
            <a:ext cx="12902184" cy="1380744"/>
          </a:xfrm>
          <a:prstGeom prst="roundRect">
            <a:avLst>
              <a:gd name="adj" fmla="val 32902"/>
            </a:avLst>
          </a:prstGeom>
          <a:ln/>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0" dirty="0">
                <a:solidFill>
                  <a:schemeClr val="bg1"/>
                </a:solidFill>
                <a:latin typeface="Broadway" panose="04040905080B02020502" pitchFamily="82" charset="0"/>
                <a:ea typeface="Century Gothic" charset="0"/>
                <a:cs typeface="Century Gothic" charset="0"/>
              </a:rPr>
              <a:t>User Interface</a:t>
            </a:r>
          </a:p>
        </p:txBody>
      </p:sp>
      <p:sp>
        <p:nvSpPr>
          <p:cNvPr id="29" name="Rounded Rectangle 49">
            <a:extLst>
              <a:ext uri="{FF2B5EF4-FFF2-40B4-BE49-F238E27FC236}">
                <a16:creationId xmlns:a16="http://schemas.microsoft.com/office/drawing/2014/main" id="{E5289636-19C3-4A3F-93B1-EC6B7FF91FC7}"/>
              </a:ext>
            </a:extLst>
          </p:cNvPr>
          <p:cNvSpPr/>
          <p:nvPr/>
        </p:nvSpPr>
        <p:spPr>
          <a:xfrm>
            <a:off x="30784314" y="11843197"/>
            <a:ext cx="12902184" cy="1380744"/>
          </a:xfrm>
          <a:prstGeom prst="roundRect">
            <a:avLst>
              <a:gd name="adj" fmla="val 32902"/>
            </a:avLst>
          </a:prstGeom>
          <a:ln/>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0" dirty="0">
                <a:solidFill>
                  <a:schemeClr val="bg1"/>
                </a:solidFill>
                <a:latin typeface="Britannic Bold" panose="020B0903060703020204" pitchFamily="34" charset="0"/>
                <a:ea typeface="Century Gothic" charset="0"/>
                <a:cs typeface="Century Gothic" charset="0"/>
              </a:rPr>
              <a:t>Results</a:t>
            </a:r>
          </a:p>
        </p:txBody>
      </p:sp>
      <p:sp>
        <p:nvSpPr>
          <p:cNvPr id="31" name="Rounded Rectangle 51">
            <a:extLst>
              <a:ext uri="{FF2B5EF4-FFF2-40B4-BE49-F238E27FC236}">
                <a16:creationId xmlns:a16="http://schemas.microsoft.com/office/drawing/2014/main" id="{609DD40B-2AE5-45BB-8619-21D721DCBAFC}"/>
              </a:ext>
            </a:extLst>
          </p:cNvPr>
          <p:cNvSpPr/>
          <p:nvPr/>
        </p:nvSpPr>
        <p:spPr>
          <a:xfrm>
            <a:off x="30784314" y="18866105"/>
            <a:ext cx="12902184" cy="1380744"/>
          </a:xfrm>
          <a:prstGeom prst="roundRect">
            <a:avLst>
              <a:gd name="adj" fmla="val 32902"/>
            </a:avLst>
          </a:prstGeom>
          <a:ln/>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0" dirty="0">
                <a:solidFill>
                  <a:schemeClr val="bg1"/>
                </a:solidFill>
                <a:latin typeface="Broadway" panose="04040905080B02020502" pitchFamily="82" charset="0"/>
                <a:ea typeface="Century Gothic" charset="0"/>
                <a:cs typeface="Century Gothic" charset="0"/>
              </a:rPr>
              <a:t>Future Plans</a:t>
            </a:r>
          </a:p>
        </p:txBody>
      </p:sp>
      <p:sp>
        <p:nvSpPr>
          <p:cNvPr id="33" name="Rounded Rectangle 55">
            <a:extLst>
              <a:ext uri="{FF2B5EF4-FFF2-40B4-BE49-F238E27FC236}">
                <a16:creationId xmlns:a16="http://schemas.microsoft.com/office/drawing/2014/main" id="{50202D97-197B-4793-869C-ADA0BDC05A76}"/>
              </a:ext>
            </a:extLst>
          </p:cNvPr>
          <p:cNvSpPr/>
          <p:nvPr/>
        </p:nvSpPr>
        <p:spPr>
          <a:xfrm>
            <a:off x="14029254" y="18866105"/>
            <a:ext cx="15832692" cy="1384625"/>
          </a:xfrm>
          <a:prstGeom prst="roundRect">
            <a:avLst>
              <a:gd name="adj" fmla="val 32902"/>
            </a:avLst>
          </a:prstGeom>
          <a:ln/>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0" dirty="0">
                <a:solidFill>
                  <a:schemeClr val="bg1"/>
                </a:solidFill>
                <a:latin typeface="Broadway" panose="04040905080B02020502" pitchFamily="82" charset="0"/>
                <a:ea typeface="Century Gothic" charset="0"/>
                <a:cs typeface="Century Gothic" charset="0"/>
              </a:rPr>
              <a:t>Challenges</a:t>
            </a:r>
            <a:r>
              <a:rPr lang="en-US" sz="7000" dirty="0">
                <a:solidFill>
                  <a:schemeClr val="bg1"/>
                </a:solidFill>
                <a:latin typeface="Century Gothic" charset="0"/>
                <a:ea typeface="Century Gothic" charset="0"/>
                <a:cs typeface="Century Gothic" charset="0"/>
              </a:rPr>
              <a:t> </a:t>
            </a:r>
            <a:r>
              <a:rPr lang="en-US" sz="7000" dirty="0">
                <a:solidFill>
                  <a:schemeClr val="bg1"/>
                </a:solidFill>
                <a:latin typeface="Broadway" panose="04040905080B02020502" pitchFamily="82" charset="0"/>
                <a:ea typeface="Century Gothic" charset="0"/>
                <a:cs typeface="Century Gothic" charset="0"/>
              </a:rPr>
              <a:t>&amp;</a:t>
            </a:r>
            <a:r>
              <a:rPr lang="en-US" sz="7000" dirty="0">
                <a:solidFill>
                  <a:schemeClr val="bg1"/>
                </a:solidFill>
                <a:latin typeface="Century Gothic" charset="0"/>
                <a:ea typeface="Century Gothic" charset="0"/>
                <a:cs typeface="Century Gothic" charset="0"/>
              </a:rPr>
              <a:t> </a:t>
            </a:r>
            <a:r>
              <a:rPr lang="en-US" sz="7000" dirty="0">
                <a:solidFill>
                  <a:schemeClr val="bg1"/>
                </a:solidFill>
                <a:latin typeface="Broadway" panose="04040905080B02020502" pitchFamily="82" charset="0"/>
                <a:ea typeface="Century Gothic" charset="0"/>
                <a:cs typeface="Century Gothic" charset="0"/>
              </a:rPr>
              <a:t>Accomplishments</a:t>
            </a:r>
          </a:p>
        </p:txBody>
      </p:sp>
      <p:sp>
        <p:nvSpPr>
          <p:cNvPr id="53" name="Rectangle 52">
            <a:extLst>
              <a:ext uri="{FF2B5EF4-FFF2-40B4-BE49-F238E27FC236}">
                <a16:creationId xmlns:a16="http://schemas.microsoft.com/office/drawing/2014/main" id="{CA34F57E-B912-44E0-ABB2-279738244F61}"/>
              </a:ext>
            </a:extLst>
          </p:cNvPr>
          <p:cNvSpPr/>
          <p:nvPr/>
        </p:nvSpPr>
        <p:spPr>
          <a:xfrm flipV="1">
            <a:off x="-46586" y="32654701"/>
            <a:ext cx="43937786" cy="511953"/>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A9EA05EA-B247-47B9-84C3-7DD2EA2398B8}"/>
              </a:ext>
            </a:extLst>
          </p:cNvPr>
          <p:cNvSpPr txBox="1"/>
          <p:nvPr/>
        </p:nvSpPr>
        <p:spPr>
          <a:xfrm>
            <a:off x="31532641" y="10989569"/>
            <a:ext cx="11490886" cy="707886"/>
          </a:xfrm>
          <a:prstGeom prst="rect">
            <a:avLst/>
          </a:prstGeom>
          <a:noFill/>
        </p:spPr>
        <p:txBody>
          <a:bodyPr wrap="square" rtlCol="0">
            <a:spAutoFit/>
          </a:bodyPr>
          <a:lstStyle/>
          <a:p>
            <a:pPr algn="ctr"/>
            <a:r>
              <a:rPr lang="en-US" sz="4000" dirty="0">
                <a:solidFill>
                  <a:srgbClr val="274060"/>
                </a:solidFill>
                <a:latin typeface="Bookman Old Style" panose="02050604050505020204" pitchFamily="18" charset="0"/>
              </a:rPr>
              <a:t>Figure</a:t>
            </a:r>
            <a:r>
              <a:rPr lang="en-US" sz="4000" dirty="0">
                <a:latin typeface="Bookman Old Style" panose="02050604050505020204" pitchFamily="18" charset="0"/>
              </a:rPr>
              <a:t> </a:t>
            </a:r>
            <a:r>
              <a:rPr lang="en-US" sz="4000" dirty="0">
                <a:solidFill>
                  <a:schemeClr val="accent1">
                    <a:lumMod val="50000"/>
                  </a:schemeClr>
                </a:solidFill>
                <a:latin typeface="Bookman Old Style" panose="02050604050505020204" pitchFamily="18" charset="0"/>
              </a:rPr>
              <a:t>2: User Interface</a:t>
            </a:r>
            <a:endParaRPr lang="en-US" sz="4000" dirty="0">
              <a:solidFill>
                <a:srgbClr val="274060"/>
              </a:solidFill>
              <a:latin typeface="Bookman Old Style" panose="02050604050505020204" pitchFamily="18" charset="0"/>
            </a:endParaRPr>
          </a:p>
        </p:txBody>
      </p:sp>
      <p:sp>
        <p:nvSpPr>
          <p:cNvPr id="133" name="TextBox 132">
            <a:extLst>
              <a:ext uri="{FF2B5EF4-FFF2-40B4-BE49-F238E27FC236}">
                <a16:creationId xmlns:a16="http://schemas.microsoft.com/office/drawing/2014/main" id="{2FE4484E-6512-48B8-9899-2D61947E36E1}"/>
              </a:ext>
            </a:extLst>
          </p:cNvPr>
          <p:cNvSpPr txBox="1"/>
          <p:nvPr/>
        </p:nvSpPr>
        <p:spPr>
          <a:xfrm>
            <a:off x="14183748" y="18084221"/>
            <a:ext cx="15537004" cy="707886"/>
          </a:xfrm>
          <a:prstGeom prst="rect">
            <a:avLst/>
          </a:prstGeom>
          <a:noFill/>
        </p:spPr>
        <p:txBody>
          <a:bodyPr wrap="square" rtlCol="0">
            <a:spAutoFit/>
          </a:bodyPr>
          <a:lstStyle/>
          <a:p>
            <a:pPr algn="ctr"/>
            <a:r>
              <a:rPr lang="en-US" sz="4000" dirty="0">
                <a:solidFill>
                  <a:srgbClr val="274060"/>
                </a:solidFill>
                <a:latin typeface="Bookman Old Style" panose="02050604050505020204" pitchFamily="18" charset="0"/>
              </a:rPr>
              <a:t>Figure</a:t>
            </a:r>
            <a:r>
              <a:rPr lang="en-US" sz="4000" dirty="0">
                <a:latin typeface="Bookman Old Style" panose="02050604050505020204" pitchFamily="18" charset="0"/>
              </a:rPr>
              <a:t> </a:t>
            </a:r>
            <a:r>
              <a:rPr lang="en-US" sz="4000" dirty="0">
                <a:solidFill>
                  <a:schemeClr val="accent1">
                    <a:lumMod val="50000"/>
                  </a:schemeClr>
                </a:solidFill>
                <a:latin typeface="Bookman Old Style" panose="02050604050505020204" pitchFamily="18" charset="0"/>
              </a:rPr>
              <a:t>1:</a:t>
            </a:r>
            <a:r>
              <a:rPr lang="en-US" sz="4000" dirty="0">
                <a:latin typeface="Bookman Old Style" panose="02050604050505020204" pitchFamily="18" charset="0"/>
              </a:rPr>
              <a:t> </a:t>
            </a:r>
            <a:r>
              <a:rPr lang="en-US" sz="4000" dirty="0">
                <a:solidFill>
                  <a:srgbClr val="274060"/>
                </a:solidFill>
                <a:latin typeface="Bookman Old Style" panose="02050604050505020204" pitchFamily="18" charset="0"/>
              </a:rPr>
              <a:t>Design Diagram</a:t>
            </a:r>
          </a:p>
        </p:txBody>
      </p:sp>
      <p:cxnSp>
        <p:nvCxnSpPr>
          <p:cNvPr id="155" name="Straight Connector 154">
            <a:extLst>
              <a:ext uri="{FF2B5EF4-FFF2-40B4-BE49-F238E27FC236}">
                <a16:creationId xmlns:a16="http://schemas.microsoft.com/office/drawing/2014/main" id="{4262A4C1-8365-43C0-8146-C3B0AABD138C}"/>
              </a:ext>
            </a:extLst>
          </p:cNvPr>
          <p:cNvCxnSpPr>
            <a:cxnSpLocks/>
          </p:cNvCxnSpPr>
          <p:nvPr/>
        </p:nvCxnSpPr>
        <p:spPr>
          <a:xfrm flipV="1">
            <a:off x="14656944" y="7768616"/>
            <a:ext cx="5146861" cy="25896"/>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157" name="Straight Connector 156">
            <a:extLst>
              <a:ext uri="{FF2B5EF4-FFF2-40B4-BE49-F238E27FC236}">
                <a16:creationId xmlns:a16="http://schemas.microsoft.com/office/drawing/2014/main" id="{581089C4-AA3C-4307-8A1D-01093715E961}"/>
              </a:ext>
            </a:extLst>
          </p:cNvPr>
          <p:cNvCxnSpPr>
            <a:cxnSpLocks/>
          </p:cNvCxnSpPr>
          <p:nvPr/>
        </p:nvCxnSpPr>
        <p:spPr>
          <a:xfrm>
            <a:off x="19658188" y="7768616"/>
            <a:ext cx="10055914" cy="13134"/>
          </a:xfrm>
          <a:prstGeom prst="line">
            <a:avLst/>
          </a:prstGeom>
          <a:ln/>
        </p:spPr>
        <p:style>
          <a:lnRef idx="1">
            <a:schemeClr val="accent2"/>
          </a:lnRef>
          <a:fillRef idx="0">
            <a:schemeClr val="accent2"/>
          </a:fillRef>
          <a:effectRef idx="0">
            <a:schemeClr val="accent2"/>
          </a:effectRef>
          <a:fontRef idx="minor">
            <a:schemeClr val="tx1"/>
          </a:fontRef>
        </p:style>
      </p:cxnSp>
      <p:sp>
        <p:nvSpPr>
          <p:cNvPr id="160" name="Rectangle 159">
            <a:extLst>
              <a:ext uri="{FF2B5EF4-FFF2-40B4-BE49-F238E27FC236}">
                <a16:creationId xmlns:a16="http://schemas.microsoft.com/office/drawing/2014/main" id="{8E435081-FAE0-4A35-8F7C-65B3A16DC3F9}"/>
              </a:ext>
            </a:extLst>
          </p:cNvPr>
          <p:cNvSpPr/>
          <p:nvPr/>
        </p:nvSpPr>
        <p:spPr>
          <a:xfrm flipV="1">
            <a:off x="-46586" y="32121600"/>
            <a:ext cx="43937786" cy="511953"/>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3" name="Picture 62">
            <a:extLst>
              <a:ext uri="{FF2B5EF4-FFF2-40B4-BE49-F238E27FC236}">
                <a16:creationId xmlns:a16="http://schemas.microsoft.com/office/drawing/2014/main" id="{70AAC0C7-F857-4783-A045-8A7935CA2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6447" y="9661398"/>
            <a:ext cx="12041257" cy="8348825"/>
          </a:xfrm>
          <a:prstGeom prst="rect">
            <a:avLst/>
          </a:prstGeom>
        </p:spPr>
      </p:pic>
      <p:pic>
        <p:nvPicPr>
          <p:cNvPr id="64" name="Picture 63">
            <a:extLst>
              <a:ext uri="{FF2B5EF4-FFF2-40B4-BE49-F238E27FC236}">
                <a16:creationId xmlns:a16="http://schemas.microsoft.com/office/drawing/2014/main" id="{0E6AB613-6025-40FF-8923-CD5A8F32CB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55384" y="4503955"/>
            <a:ext cx="2286128" cy="2454409"/>
          </a:xfrm>
          <a:prstGeom prst="rect">
            <a:avLst/>
          </a:prstGeom>
        </p:spPr>
      </p:pic>
      <p:pic>
        <p:nvPicPr>
          <p:cNvPr id="65" name="Picture 64">
            <a:extLst>
              <a:ext uri="{FF2B5EF4-FFF2-40B4-BE49-F238E27FC236}">
                <a16:creationId xmlns:a16="http://schemas.microsoft.com/office/drawing/2014/main" id="{E12F7075-1872-45F4-A061-60AD365C6C89}"/>
              </a:ext>
            </a:extLst>
          </p:cNvPr>
          <p:cNvPicPr>
            <a:picLocks noChangeAspect="1"/>
          </p:cNvPicPr>
          <p:nvPr/>
        </p:nvPicPr>
        <p:blipFill rotWithShape="1">
          <a:blip r:embed="rId5">
            <a:extLst>
              <a:ext uri="{28A0092B-C50C-407E-A947-70E740481C1C}">
                <a14:useLocalDpi xmlns:a14="http://schemas.microsoft.com/office/drawing/2010/main" val="0"/>
              </a:ext>
            </a:extLst>
          </a:blip>
          <a:srcRect l="28918" r="8797"/>
          <a:stretch/>
        </p:blipFill>
        <p:spPr>
          <a:xfrm>
            <a:off x="18049697" y="4490795"/>
            <a:ext cx="2286128" cy="2448126"/>
          </a:xfrm>
          <a:prstGeom prst="rect">
            <a:avLst/>
          </a:prstGeom>
        </p:spPr>
      </p:pic>
      <p:pic>
        <p:nvPicPr>
          <p:cNvPr id="66" name="Picture 65">
            <a:extLst>
              <a:ext uri="{FF2B5EF4-FFF2-40B4-BE49-F238E27FC236}">
                <a16:creationId xmlns:a16="http://schemas.microsoft.com/office/drawing/2014/main" id="{11D3C1FC-DF93-4AA0-B3BA-B4DE4D6FB316}"/>
              </a:ext>
            </a:extLst>
          </p:cNvPr>
          <p:cNvPicPr>
            <a:picLocks noChangeAspect="1"/>
          </p:cNvPicPr>
          <p:nvPr/>
        </p:nvPicPr>
        <p:blipFill rotWithShape="1">
          <a:blip r:embed="rId6">
            <a:extLst>
              <a:ext uri="{28A0092B-C50C-407E-A947-70E740481C1C}">
                <a14:useLocalDpi xmlns:a14="http://schemas.microsoft.com/office/drawing/2010/main" val="0"/>
              </a:ext>
            </a:extLst>
          </a:blip>
          <a:srcRect r="5826"/>
          <a:stretch/>
        </p:blipFill>
        <p:spPr>
          <a:xfrm>
            <a:off x="21269249" y="4460434"/>
            <a:ext cx="2286128" cy="2466611"/>
          </a:xfrm>
          <a:prstGeom prst="rect">
            <a:avLst/>
          </a:prstGeom>
        </p:spPr>
      </p:pic>
      <p:pic>
        <p:nvPicPr>
          <p:cNvPr id="67" name="Picture 66">
            <a:extLst>
              <a:ext uri="{FF2B5EF4-FFF2-40B4-BE49-F238E27FC236}">
                <a16:creationId xmlns:a16="http://schemas.microsoft.com/office/drawing/2014/main" id="{EC844D6D-4BA2-4960-B04E-0FF9BFA0DC66}"/>
              </a:ext>
            </a:extLst>
          </p:cNvPr>
          <p:cNvPicPr>
            <a:picLocks noChangeAspect="1"/>
          </p:cNvPicPr>
          <p:nvPr/>
        </p:nvPicPr>
        <p:blipFill rotWithShape="1">
          <a:blip r:embed="rId7">
            <a:extLst>
              <a:ext uri="{28A0092B-C50C-407E-A947-70E740481C1C}">
                <a14:useLocalDpi xmlns:a14="http://schemas.microsoft.com/office/drawing/2010/main" val="0"/>
              </a:ext>
            </a:extLst>
          </a:blip>
          <a:srcRect l="9462" r="19034"/>
          <a:stretch/>
        </p:blipFill>
        <p:spPr>
          <a:xfrm>
            <a:off x="24686145" y="4497853"/>
            <a:ext cx="2286127" cy="2466611"/>
          </a:xfrm>
          <a:prstGeom prst="rect">
            <a:avLst/>
          </a:prstGeom>
        </p:spPr>
      </p:pic>
      <p:sp>
        <p:nvSpPr>
          <p:cNvPr id="7" name="Rectangle 6">
            <a:extLst>
              <a:ext uri="{FF2B5EF4-FFF2-40B4-BE49-F238E27FC236}">
                <a16:creationId xmlns:a16="http://schemas.microsoft.com/office/drawing/2014/main" id="{4D21866F-4183-4BEE-AE8D-78EADB76B06D}"/>
              </a:ext>
            </a:extLst>
          </p:cNvPr>
          <p:cNvSpPr/>
          <p:nvPr/>
        </p:nvSpPr>
        <p:spPr>
          <a:xfrm>
            <a:off x="997895" y="20650069"/>
            <a:ext cx="11353800" cy="8217634"/>
          </a:xfrm>
          <a:prstGeom prst="rect">
            <a:avLst/>
          </a:prstGeom>
        </p:spPr>
        <p:txBody>
          <a:bodyPr wrap="square">
            <a:spAutoFit/>
          </a:bodyPr>
          <a:lstStyle/>
          <a:p>
            <a:r>
              <a:rPr lang="en-US" sz="4400" dirty="0">
                <a:latin typeface="Century Gothic" panose="020B0502020202020204" pitchFamily="34" charset="0"/>
              </a:rPr>
              <a:t>We began our project by connecting the hardware components.  Our design consisted of a graduated cylinder to collect rainwater, ultrasonic sensors to measure the water level, a Raspberry Pi, and a Wi-Fi module to transmit the data to an online database.  The accessible database will be projected in our main web application using HTML, CSS, and JavaScript. Python will be used for the mobile application so the users can see the live readings.</a:t>
            </a:r>
          </a:p>
        </p:txBody>
      </p:sp>
      <p:pic>
        <p:nvPicPr>
          <p:cNvPr id="69" name="Picture 68">
            <a:extLst>
              <a:ext uri="{FF2B5EF4-FFF2-40B4-BE49-F238E27FC236}">
                <a16:creationId xmlns:a16="http://schemas.microsoft.com/office/drawing/2014/main" id="{4AAF8965-FE15-4EE0-98F1-8F25A9F9CBC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355609" y="30029266"/>
            <a:ext cx="2723582" cy="1772980"/>
          </a:xfrm>
          <a:prstGeom prst="rect">
            <a:avLst/>
          </a:prstGeom>
        </p:spPr>
      </p:pic>
      <p:pic>
        <p:nvPicPr>
          <p:cNvPr id="70" name="Picture 69">
            <a:extLst>
              <a:ext uri="{FF2B5EF4-FFF2-40B4-BE49-F238E27FC236}">
                <a16:creationId xmlns:a16="http://schemas.microsoft.com/office/drawing/2014/main" id="{94D20E43-CE07-424D-B458-95FE51F2D43D}"/>
              </a:ext>
            </a:extLst>
          </p:cNvPr>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3390991" y="30100379"/>
            <a:ext cx="2180294" cy="1736693"/>
          </a:xfrm>
          <a:prstGeom prst="rect">
            <a:avLst/>
          </a:prstGeom>
        </p:spPr>
      </p:pic>
      <p:pic>
        <p:nvPicPr>
          <p:cNvPr id="71" name="Picture 70">
            <a:extLst>
              <a:ext uri="{FF2B5EF4-FFF2-40B4-BE49-F238E27FC236}">
                <a16:creationId xmlns:a16="http://schemas.microsoft.com/office/drawing/2014/main" id="{AC50E51D-9587-4BA4-B3C3-1C9C560B2CB9}"/>
              </a:ext>
            </a:extLst>
          </p:cNvPr>
          <p:cNvPicPr/>
          <p:nvPr/>
        </p:nvPicPr>
        <p:blipFill>
          <a:blip r:embed="rId12">
            <a:extLst>
              <a:ext uri="{28A0092B-C50C-407E-A947-70E740481C1C}">
                <a14:useLocalDpi xmlns:a14="http://schemas.microsoft.com/office/drawing/2010/main" val="0"/>
              </a:ext>
            </a:extLst>
          </a:blip>
          <a:stretch>
            <a:fillRect/>
          </a:stretch>
        </p:blipFill>
        <p:spPr>
          <a:xfrm>
            <a:off x="5656357" y="28053928"/>
            <a:ext cx="2180294" cy="1736693"/>
          </a:xfrm>
          <a:prstGeom prst="rect">
            <a:avLst/>
          </a:prstGeom>
        </p:spPr>
      </p:pic>
      <p:pic>
        <p:nvPicPr>
          <p:cNvPr id="72" name="Picture 71">
            <a:extLst>
              <a:ext uri="{FF2B5EF4-FFF2-40B4-BE49-F238E27FC236}">
                <a16:creationId xmlns:a16="http://schemas.microsoft.com/office/drawing/2014/main" id="{7B7A460F-2EAF-4EA8-B7FD-F072EC3AAB1E}"/>
              </a:ext>
            </a:extLst>
          </p:cNvPr>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8058270" y="28194544"/>
            <a:ext cx="1826287" cy="1736693"/>
          </a:xfrm>
          <a:prstGeom prst="rect">
            <a:avLst/>
          </a:prstGeom>
        </p:spPr>
      </p:pic>
      <p:pic>
        <p:nvPicPr>
          <p:cNvPr id="73" name="Picture 72">
            <a:extLst>
              <a:ext uri="{FF2B5EF4-FFF2-40B4-BE49-F238E27FC236}">
                <a16:creationId xmlns:a16="http://schemas.microsoft.com/office/drawing/2014/main" id="{ABB15DE7-5200-4C00-A1E8-DA841319B714}"/>
              </a:ext>
            </a:extLst>
          </p:cNvPr>
          <p:cNvPicPr/>
          <p:nvPr/>
        </p:nvPicPr>
        <p:blipFill>
          <a:blip r:embed="rId15" cstate="print">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10204983" y="28294484"/>
            <a:ext cx="1826286" cy="1531503"/>
          </a:xfrm>
          <a:prstGeom prst="rect">
            <a:avLst/>
          </a:prstGeom>
        </p:spPr>
      </p:pic>
      <p:pic>
        <p:nvPicPr>
          <p:cNvPr id="74" name="Picture 73">
            <a:extLst>
              <a:ext uri="{FF2B5EF4-FFF2-40B4-BE49-F238E27FC236}">
                <a16:creationId xmlns:a16="http://schemas.microsoft.com/office/drawing/2014/main" id="{708B9672-61DA-4007-AC4E-F256A7D85528}"/>
              </a:ext>
            </a:extLst>
          </p:cNvPr>
          <p:cNvPicPr/>
          <p:nvPr/>
        </p:nvPicPr>
        <p:blipFill>
          <a:blip r:embed="rId17" cstate="print">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8869838" y="30094752"/>
            <a:ext cx="1644352" cy="1758084"/>
          </a:xfrm>
          <a:prstGeom prst="rect">
            <a:avLst/>
          </a:prstGeom>
        </p:spPr>
      </p:pic>
      <p:pic>
        <p:nvPicPr>
          <p:cNvPr id="75" name="Picture 74">
            <a:extLst>
              <a:ext uri="{FF2B5EF4-FFF2-40B4-BE49-F238E27FC236}">
                <a16:creationId xmlns:a16="http://schemas.microsoft.com/office/drawing/2014/main" id="{0CE478E9-0085-464E-BD9D-252E9DE22A09}"/>
              </a:ext>
            </a:extLst>
          </p:cNvPr>
          <p:cNvPicPr/>
          <p:nvPr/>
        </p:nvPicPr>
        <p:blipFill>
          <a:blip r:embed="rId19" cstate="print">
            <a:extLst>
              <a:ext uri="{28A0092B-C50C-407E-A947-70E740481C1C}">
                <a14:useLocalDpi xmlns:a14="http://schemas.microsoft.com/office/drawing/2010/main" val="0"/>
              </a:ext>
              <a:ext uri="{837473B0-CC2E-450A-ABE3-18F120FF3D39}">
                <a1611:picAttrSrcUrl xmlns:a1611="http://schemas.microsoft.com/office/drawing/2016/11/main" r:id="rId20"/>
              </a:ext>
            </a:extLst>
          </a:blip>
          <a:stretch>
            <a:fillRect/>
          </a:stretch>
        </p:blipFill>
        <p:spPr>
          <a:xfrm>
            <a:off x="5765313" y="29795721"/>
            <a:ext cx="2723582" cy="2220630"/>
          </a:xfrm>
          <a:prstGeom prst="rect">
            <a:avLst/>
          </a:prstGeom>
        </p:spPr>
      </p:pic>
      <p:sp>
        <p:nvSpPr>
          <p:cNvPr id="23" name="Rectangle 22">
            <a:extLst>
              <a:ext uri="{FF2B5EF4-FFF2-40B4-BE49-F238E27FC236}">
                <a16:creationId xmlns:a16="http://schemas.microsoft.com/office/drawing/2014/main" id="{BA198126-51A1-4D14-A508-E09FC9838241}"/>
              </a:ext>
            </a:extLst>
          </p:cNvPr>
          <p:cNvSpPr/>
          <p:nvPr/>
        </p:nvSpPr>
        <p:spPr>
          <a:xfrm>
            <a:off x="14302484" y="20842772"/>
            <a:ext cx="15002146" cy="3477875"/>
          </a:xfrm>
          <a:prstGeom prst="rect">
            <a:avLst/>
          </a:prstGeom>
        </p:spPr>
        <p:txBody>
          <a:bodyPr wrap="square">
            <a:spAutoFit/>
          </a:bodyPr>
          <a:lstStyle/>
          <a:p>
            <a:r>
              <a:rPr lang="en-US" sz="4400" dirty="0">
                <a:latin typeface="Century Gothic" panose="020B0502020202020204" pitchFamily="34" charset="0"/>
              </a:rPr>
              <a:t>Security: will the sensor be broken if left on campus?</a:t>
            </a:r>
          </a:p>
          <a:p>
            <a:r>
              <a:rPr lang="en-US" sz="4400" dirty="0">
                <a:latin typeface="Century Gothic" panose="020B0502020202020204" pitchFamily="34" charset="0"/>
              </a:rPr>
              <a:t>Login details: are we allowed to access 6+2 database?</a:t>
            </a:r>
          </a:p>
          <a:p>
            <a:r>
              <a:rPr lang="en-US" sz="4400" dirty="0">
                <a:latin typeface="Century Gothic" panose="020B0502020202020204" pitchFamily="34" charset="0"/>
              </a:rPr>
              <a:t>Legal: are we allowed to place a rainfall sensor on campus?</a:t>
            </a:r>
          </a:p>
        </p:txBody>
      </p:sp>
      <p:sp>
        <p:nvSpPr>
          <p:cNvPr id="24" name="Rectangle 23">
            <a:extLst>
              <a:ext uri="{FF2B5EF4-FFF2-40B4-BE49-F238E27FC236}">
                <a16:creationId xmlns:a16="http://schemas.microsoft.com/office/drawing/2014/main" id="{7CDB363E-02DD-458E-B6AE-861DA039FD49}"/>
              </a:ext>
            </a:extLst>
          </p:cNvPr>
          <p:cNvSpPr/>
          <p:nvPr/>
        </p:nvSpPr>
        <p:spPr>
          <a:xfrm>
            <a:off x="30826992" y="20842772"/>
            <a:ext cx="10972800" cy="4883425"/>
          </a:xfrm>
          <a:prstGeom prst="rect">
            <a:avLst/>
          </a:prstGeom>
        </p:spPr>
        <p:txBody>
          <a:bodyPr wrap="square">
            <a:spAutoFit/>
          </a:bodyPr>
          <a:lstStyle/>
          <a:p>
            <a:pPr marL="285750" indent="-285750">
              <a:buFont typeface="Arial" panose="020B0604020202020204" pitchFamily="34" charset="0"/>
              <a:buChar char="•"/>
            </a:pPr>
            <a:r>
              <a:rPr lang="en-US" sz="4400" dirty="0">
                <a:latin typeface="Century Gothic" panose="020B0502020202020204" pitchFamily="34" charset="0"/>
              </a:rPr>
              <a:t>Enhance mobile and web app user experience</a:t>
            </a:r>
          </a:p>
          <a:p>
            <a:pPr marL="285750" indent="-285750">
              <a:buFont typeface="Arial" panose="020B0604020202020204" pitchFamily="34" charset="0"/>
              <a:buChar char="•"/>
            </a:pPr>
            <a:r>
              <a:rPr lang="en-US" sz="4400" dirty="0">
                <a:latin typeface="Century Gothic" panose="020B0502020202020204" pitchFamily="34" charset="0"/>
              </a:rPr>
              <a:t>Expand to more college campuses and communities</a:t>
            </a:r>
          </a:p>
          <a:p>
            <a:pPr marL="285750" indent="-285750">
              <a:buFont typeface="Arial" panose="020B0604020202020204" pitchFamily="34" charset="0"/>
              <a:buChar char="•"/>
            </a:pPr>
            <a:r>
              <a:rPr lang="en-US" sz="4400" dirty="0">
                <a:latin typeface="Century Gothic" panose="020B0502020202020204" pitchFamily="34" charset="0"/>
              </a:rPr>
              <a:t>Make the mobile app available in the Apple App store and Google Play store</a:t>
            </a:r>
          </a:p>
        </p:txBody>
      </p:sp>
      <p:sp>
        <p:nvSpPr>
          <p:cNvPr id="78" name="TextBox 77">
            <a:extLst>
              <a:ext uri="{FF2B5EF4-FFF2-40B4-BE49-F238E27FC236}">
                <a16:creationId xmlns:a16="http://schemas.microsoft.com/office/drawing/2014/main" id="{18263A9F-5FB3-47D3-A88D-84547BAB3C2A}"/>
              </a:ext>
            </a:extLst>
          </p:cNvPr>
          <p:cNvSpPr txBox="1"/>
          <p:nvPr/>
        </p:nvSpPr>
        <p:spPr>
          <a:xfrm>
            <a:off x="1016436" y="3301958"/>
            <a:ext cx="9497754" cy="2800767"/>
          </a:xfrm>
          <a:prstGeom prst="rect">
            <a:avLst/>
          </a:prstGeom>
          <a:noFill/>
        </p:spPr>
        <p:txBody>
          <a:bodyPr wrap="square" rtlCol="0">
            <a:spAutoFit/>
          </a:bodyPr>
          <a:lstStyle/>
          <a:p>
            <a:r>
              <a:rPr lang="en-US" sz="4400" dirty="0">
                <a:latin typeface="Century Gothic" panose="020B0502020202020204" pitchFamily="34" charset="0"/>
              </a:rPr>
              <a:t>Currently, there is not an accurate way to determine the amount of rainfall and erosion experienced by structures on UC’s campus.</a:t>
            </a:r>
          </a:p>
        </p:txBody>
      </p:sp>
      <p:sp>
        <p:nvSpPr>
          <p:cNvPr id="79" name="TextBox 78">
            <a:extLst>
              <a:ext uri="{FF2B5EF4-FFF2-40B4-BE49-F238E27FC236}">
                <a16:creationId xmlns:a16="http://schemas.microsoft.com/office/drawing/2014/main" id="{B379BFE9-EDAF-4AE3-9D97-6DD30CB0764D}"/>
              </a:ext>
            </a:extLst>
          </p:cNvPr>
          <p:cNvSpPr txBox="1"/>
          <p:nvPr/>
        </p:nvSpPr>
        <p:spPr>
          <a:xfrm>
            <a:off x="1016436" y="11849396"/>
            <a:ext cx="8355680" cy="3477875"/>
          </a:xfrm>
          <a:prstGeom prst="rect">
            <a:avLst/>
          </a:prstGeom>
          <a:noFill/>
        </p:spPr>
        <p:txBody>
          <a:bodyPr wrap="square" rtlCol="0">
            <a:spAutoFit/>
          </a:bodyPr>
          <a:lstStyle/>
          <a:p>
            <a:r>
              <a:rPr lang="en-US" sz="4400" dirty="0">
                <a:latin typeface="Century Gothic" panose="020B0502020202020204" pitchFamily="34" charset="0"/>
              </a:rPr>
              <a:t>Currently, there is not an accurate way to determine the amount of rainfall and erosion experienced by structures on UC’s campus.</a:t>
            </a:r>
          </a:p>
        </p:txBody>
      </p:sp>
    </p:spTree>
    <p:extLst>
      <p:ext uri="{BB962C8B-B14F-4D97-AF65-F5344CB8AC3E}">
        <p14:creationId xmlns:p14="http://schemas.microsoft.com/office/powerpoint/2010/main" val="30203371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803</TotalTime>
  <Words>231</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Bookman Old Style</vt:lpstr>
      <vt:lpstr>Britannic Bold</vt:lpstr>
      <vt:lpstr>Broadway</vt:lpstr>
      <vt:lpstr>Calibri</vt:lpstr>
      <vt:lpstr>Calibri Light</vt:lpstr>
      <vt:lpstr>Century Gothic</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Young, Lexi (young2ak)</dc:creator>
  <cp:lastModifiedBy>smit patel</cp:lastModifiedBy>
  <cp:revision>75</cp:revision>
  <dcterms:created xsi:type="dcterms:W3CDTF">2019-04-01T19:49:14Z</dcterms:created>
  <dcterms:modified xsi:type="dcterms:W3CDTF">2020-04-02T19:00:03Z</dcterms:modified>
</cp:coreProperties>
</file>