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56" r:id="rId2"/>
    <p:sldId id="258" r:id="rId3"/>
    <p:sldId id="287" r:id="rId4"/>
    <p:sldId id="259" r:id="rId5"/>
    <p:sldId id="288" r:id="rId6"/>
    <p:sldId id="289" r:id="rId7"/>
    <p:sldId id="290" r:id="rId8"/>
    <p:sldId id="273" r:id="rId9"/>
    <p:sldId id="274" r:id="rId10"/>
    <p:sldId id="275" r:id="rId11"/>
    <p:sldId id="276" r:id="rId12"/>
    <p:sldId id="277" r:id="rId13"/>
    <p:sldId id="291" r:id="rId14"/>
    <p:sldId id="292" r:id="rId15"/>
    <p:sldId id="293" r:id="rId16"/>
    <p:sldId id="294" r:id="rId17"/>
    <p:sldId id="278" r:id="rId18"/>
    <p:sldId id="295" r:id="rId19"/>
    <p:sldId id="279" r:id="rId20"/>
    <p:sldId id="296" r:id="rId21"/>
    <p:sldId id="297" r:id="rId22"/>
    <p:sldId id="298" r:id="rId23"/>
    <p:sldId id="280" r:id="rId24"/>
    <p:sldId id="281" r:id="rId25"/>
    <p:sldId id="300" r:id="rId26"/>
    <p:sldId id="299" r:id="rId27"/>
    <p:sldId id="301" r:id="rId28"/>
    <p:sldId id="282" r:id="rId29"/>
    <p:sldId id="283" r:id="rId30"/>
    <p:sldId id="284" r:id="rId31"/>
    <p:sldId id="302"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3B7C3D-1FB5-48C0-A280-C7F7FFAE723B}" type="datetimeFigureOut">
              <a:rPr lang="en-IN" smtClean="0"/>
              <a:t>24-01-2016</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33D1F0-D278-48D7-A648-48B08815F0F3}" type="slidenum">
              <a:rPr lang="en-IN" smtClean="0"/>
              <a:t>‹#›</a:t>
            </a:fld>
            <a:endParaRPr lang="en-IN" dirty="0"/>
          </a:p>
        </p:txBody>
      </p:sp>
    </p:spTree>
    <p:extLst>
      <p:ext uri="{BB962C8B-B14F-4D97-AF65-F5344CB8AC3E}">
        <p14:creationId xmlns:p14="http://schemas.microsoft.com/office/powerpoint/2010/main" val="3495048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33D1F0-D278-48D7-A648-48B08815F0F3}" type="slidenum">
              <a:rPr lang="en-IN" smtClean="0"/>
              <a:t>11</a:t>
            </a:fld>
            <a:endParaRPr lang="en-IN" dirty="0"/>
          </a:p>
        </p:txBody>
      </p:sp>
    </p:spTree>
    <p:extLst>
      <p:ext uri="{BB962C8B-B14F-4D97-AF65-F5344CB8AC3E}">
        <p14:creationId xmlns:p14="http://schemas.microsoft.com/office/powerpoint/2010/main" val="3040307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EB3322-00F8-4675-93A4-11AF6EB85B95}" type="slidenum">
              <a:rPr lang="en-US" smtClean="0"/>
              <a:t>30</a:t>
            </a:fld>
            <a:endParaRPr lang="en-US" dirty="0"/>
          </a:p>
        </p:txBody>
      </p:sp>
    </p:spTree>
    <p:extLst>
      <p:ext uri="{BB962C8B-B14F-4D97-AF65-F5344CB8AC3E}">
        <p14:creationId xmlns:p14="http://schemas.microsoft.com/office/powerpoint/2010/main" val="31681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C9E63B0C-45FA-42EB-8101-A2B8393445D8}" type="slidenum">
              <a:rPr lang="en-CA" smtClean="0"/>
              <a:pPr/>
              <a:t>31</a:t>
            </a:fld>
            <a:endParaRPr lang="en-CA"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6E9F9AB2-3418-46DB-ABA4-740F6AB479BD}" type="datetime1">
              <a:rPr lang="en-IN" smtClean="0"/>
              <a:t>24-01-2016</a:t>
            </a:fld>
            <a:endParaRPr lang="en-IN" dirty="0"/>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r>
              <a:rPr lang="en-IN" dirty="0" smtClean="0"/>
              <a:t>Date: </a:t>
            </a:r>
            <a:endParaRPr lang="en-IN" dirty="0"/>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D349AAE3-5F48-437C-AEF4-5A678709C26C}"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85CE7E2-8D78-4061-AD43-F06EFF9A431A}" type="datetime1">
              <a:rPr lang="en-IN" smtClean="0"/>
              <a:t>24-01-2016</a:t>
            </a:fld>
            <a:endParaRPr lang="en-IN" dirty="0"/>
          </a:p>
        </p:txBody>
      </p:sp>
      <p:sp>
        <p:nvSpPr>
          <p:cNvPr id="5" name="Footer Placeholder 4"/>
          <p:cNvSpPr>
            <a:spLocks noGrp="1"/>
          </p:cNvSpPr>
          <p:nvPr>
            <p:ph type="ftr" sz="quarter" idx="11"/>
          </p:nvPr>
        </p:nvSpPr>
        <p:spPr/>
        <p:txBody>
          <a:bodyPr/>
          <a:lstStyle>
            <a:extLst/>
          </a:lstStyle>
          <a:p>
            <a:r>
              <a:rPr lang="en-IN" dirty="0" smtClean="0"/>
              <a:t>Date: </a:t>
            </a:r>
            <a:endParaRPr lang="en-IN" dirty="0"/>
          </a:p>
        </p:txBody>
      </p:sp>
      <p:sp>
        <p:nvSpPr>
          <p:cNvPr id="6" name="Slide Number Placeholder 5"/>
          <p:cNvSpPr>
            <a:spLocks noGrp="1"/>
          </p:cNvSpPr>
          <p:nvPr>
            <p:ph type="sldNum" sz="quarter" idx="12"/>
          </p:nvPr>
        </p:nvSpPr>
        <p:spPr/>
        <p:txBody>
          <a:bodyPr/>
          <a:lstStyle>
            <a:extLst/>
          </a:lstStyle>
          <a:p>
            <a:fld id="{D349AAE3-5F48-437C-AEF4-5A678709C26C}"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547A260D-3A27-4FF4-A000-3594A2045CA3}" type="datetime1">
              <a:rPr lang="en-IN" smtClean="0"/>
              <a:t>24-01-2016</a:t>
            </a:fld>
            <a:endParaRPr lang="en-IN" dirty="0"/>
          </a:p>
        </p:txBody>
      </p:sp>
      <p:sp>
        <p:nvSpPr>
          <p:cNvPr id="5" name="Footer Placeholder 4"/>
          <p:cNvSpPr>
            <a:spLocks noGrp="1"/>
          </p:cNvSpPr>
          <p:nvPr>
            <p:ph type="ftr" sz="quarter" idx="11"/>
          </p:nvPr>
        </p:nvSpPr>
        <p:spPr>
          <a:xfrm>
            <a:off x="457200" y="6556248"/>
            <a:ext cx="3657600" cy="228600"/>
          </a:xfrm>
        </p:spPr>
        <p:txBody>
          <a:bodyPr/>
          <a:lstStyle>
            <a:extLst/>
          </a:lstStyle>
          <a:p>
            <a:r>
              <a:rPr lang="en-IN" dirty="0" smtClean="0"/>
              <a:t>Date: </a:t>
            </a:r>
            <a:endParaRPr lang="en-IN" dirty="0"/>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D349AAE3-5F48-437C-AEF4-5A678709C26C}" type="slidenum">
              <a:rPr lang="en-IN" smtClean="0"/>
              <a:t>‹#›</a:t>
            </a:fld>
            <a:endParaRPr lang="en-I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nd">
    <p:bg>
      <p:bgRef idx="1001">
        <a:schemeClr val="bg1"/>
      </p:bgRef>
    </p:bg>
    <p:spTree>
      <p:nvGrpSpPr>
        <p:cNvPr id="1" name=""/>
        <p:cNvGrpSpPr/>
        <p:nvPr/>
      </p:nvGrpSpPr>
      <p:grpSpPr>
        <a:xfrm>
          <a:off x="0" y="0"/>
          <a:ext cx="0" cy="0"/>
          <a:chOff x="0" y="0"/>
          <a:chExt cx="0" cy="0"/>
        </a:xfrm>
      </p:grpSpPr>
      <p:sp>
        <p:nvSpPr>
          <p:cNvPr id="4" name="Rectangle 3"/>
          <p:cNvSpPr/>
          <p:nvPr userDrawn="1"/>
        </p:nvSpPr>
        <p:spPr>
          <a:xfrm>
            <a:off x="6732240" y="6165304"/>
            <a:ext cx="2088232" cy="6480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Rectangle 1"/>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p>
        </p:txBody>
      </p:sp>
      <p:pic>
        <p:nvPicPr>
          <p:cNvPr id="5" name="Imag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993392"/>
            <a:ext cx="9144000" cy="2871216"/>
          </a:xfrm>
          <a:prstGeom prst="rect">
            <a:avLst/>
          </a:prstGeom>
        </p:spPr>
      </p:pic>
    </p:spTree>
    <p:extLst>
      <p:ext uri="{BB962C8B-B14F-4D97-AF65-F5344CB8AC3E}">
        <p14:creationId xmlns:p14="http://schemas.microsoft.com/office/powerpoint/2010/main" val="16454469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DB52051-26A2-4CFC-A764-5B68D50D5269}" type="datetime1">
              <a:rPr lang="en-IN" smtClean="0"/>
              <a:t>24-01-2016</a:t>
            </a:fld>
            <a:endParaRPr lang="en-IN" dirty="0"/>
          </a:p>
        </p:txBody>
      </p:sp>
      <p:sp>
        <p:nvSpPr>
          <p:cNvPr id="5" name="Footer Placeholder 4"/>
          <p:cNvSpPr>
            <a:spLocks noGrp="1"/>
          </p:cNvSpPr>
          <p:nvPr>
            <p:ph type="ftr" sz="quarter" idx="11"/>
          </p:nvPr>
        </p:nvSpPr>
        <p:spPr/>
        <p:txBody>
          <a:bodyPr/>
          <a:lstStyle>
            <a:extLst/>
          </a:lstStyle>
          <a:p>
            <a:r>
              <a:rPr lang="en-IN" dirty="0" smtClean="0"/>
              <a:t>Date: </a:t>
            </a:r>
            <a:endParaRPr lang="en-IN" dirty="0"/>
          </a:p>
        </p:txBody>
      </p:sp>
      <p:sp>
        <p:nvSpPr>
          <p:cNvPr id="6" name="Slide Number Placeholder 5"/>
          <p:cNvSpPr>
            <a:spLocks noGrp="1"/>
          </p:cNvSpPr>
          <p:nvPr>
            <p:ph type="sldNum" sz="quarter" idx="12"/>
          </p:nvPr>
        </p:nvSpPr>
        <p:spPr/>
        <p:txBody>
          <a:bodyPr/>
          <a:lstStyle>
            <a:extLst/>
          </a:lstStyle>
          <a:p>
            <a:fld id="{D349AAE3-5F48-437C-AEF4-5A678709C26C}"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7B2FDD90-E4FB-462C-8F16-FCAB0AE7121D}" type="datetime1">
              <a:rPr lang="en-IN" smtClean="0"/>
              <a:t>24-01-2016</a:t>
            </a:fld>
            <a:endParaRPr lang="en-IN" dirty="0"/>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r>
              <a:rPr lang="en-IN" dirty="0" smtClean="0"/>
              <a:t>Date: </a:t>
            </a:r>
            <a:endParaRPr lang="en-IN" dirty="0"/>
          </a:p>
        </p:txBody>
      </p:sp>
      <p:sp>
        <p:nvSpPr>
          <p:cNvPr id="6" name="Slide Number Placeholder 5"/>
          <p:cNvSpPr>
            <a:spLocks noGrp="1"/>
          </p:cNvSpPr>
          <p:nvPr>
            <p:ph type="sldNum" sz="quarter" idx="12"/>
          </p:nvPr>
        </p:nvSpPr>
        <p:spPr>
          <a:xfrm>
            <a:off x="6733952" y="6555112"/>
            <a:ext cx="588336" cy="228600"/>
          </a:xfrm>
        </p:spPr>
        <p:txBody>
          <a:bodyPr/>
          <a:lstStyle>
            <a:extLst/>
          </a:lstStyle>
          <a:p>
            <a:fld id="{D349AAE3-5F48-437C-AEF4-5A678709C26C}"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9358B18-4D24-444B-9D39-1611A1709D8E}" type="datetime1">
              <a:rPr lang="en-IN" smtClean="0"/>
              <a:t>24-01-2016</a:t>
            </a:fld>
            <a:endParaRPr lang="en-IN" dirty="0"/>
          </a:p>
        </p:txBody>
      </p:sp>
      <p:sp>
        <p:nvSpPr>
          <p:cNvPr id="6" name="Footer Placeholder 5"/>
          <p:cNvSpPr>
            <a:spLocks noGrp="1"/>
          </p:cNvSpPr>
          <p:nvPr>
            <p:ph type="ftr" sz="quarter" idx="11"/>
          </p:nvPr>
        </p:nvSpPr>
        <p:spPr/>
        <p:txBody>
          <a:bodyPr/>
          <a:lstStyle>
            <a:extLst/>
          </a:lstStyle>
          <a:p>
            <a:r>
              <a:rPr lang="en-IN" dirty="0" smtClean="0"/>
              <a:t>Date: </a:t>
            </a:r>
            <a:endParaRPr lang="en-IN" dirty="0"/>
          </a:p>
        </p:txBody>
      </p:sp>
      <p:sp>
        <p:nvSpPr>
          <p:cNvPr id="7" name="Slide Number Placeholder 6"/>
          <p:cNvSpPr>
            <a:spLocks noGrp="1"/>
          </p:cNvSpPr>
          <p:nvPr>
            <p:ph type="sldNum" sz="quarter" idx="12"/>
          </p:nvPr>
        </p:nvSpPr>
        <p:spPr/>
        <p:txBody>
          <a:bodyPr/>
          <a:lstStyle>
            <a:extLst/>
          </a:lstStyle>
          <a:p>
            <a:fld id="{D349AAE3-5F48-437C-AEF4-5A678709C26C}"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E7828B1-E5E7-4C4D-9C24-80D778C90692}" type="datetime1">
              <a:rPr lang="en-IN" smtClean="0"/>
              <a:t>24-01-2016</a:t>
            </a:fld>
            <a:endParaRPr lang="en-IN" dirty="0"/>
          </a:p>
        </p:txBody>
      </p:sp>
      <p:sp>
        <p:nvSpPr>
          <p:cNvPr id="8" name="Footer Placeholder 7"/>
          <p:cNvSpPr>
            <a:spLocks noGrp="1"/>
          </p:cNvSpPr>
          <p:nvPr>
            <p:ph type="ftr" sz="quarter" idx="11"/>
          </p:nvPr>
        </p:nvSpPr>
        <p:spPr/>
        <p:txBody>
          <a:bodyPr/>
          <a:lstStyle>
            <a:extLst/>
          </a:lstStyle>
          <a:p>
            <a:r>
              <a:rPr lang="en-IN" dirty="0" smtClean="0"/>
              <a:t>Date: </a:t>
            </a:r>
            <a:endParaRPr lang="en-IN" dirty="0"/>
          </a:p>
        </p:txBody>
      </p:sp>
      <p:sp>
        <p:nvSpPr>
          <p:cNvPr id="9" name="Slide Number Placeholder 8"/>
          <p:cNvSpPr>
            <a:spLocks noGrp="1"/>
          </p:cNvSpPr>
          <p:nvPr>
            <p:ph type="sldNum" sz="quarter" idx="12"/>
          </p:nvPr>
        </p:nvSpPr>
        <p:spPr/>
        <p:txBody>
          <a:bodyPr/>
          <a:lstStyle>
            <a:extLst/>
          </a:lstStyle>
          <a:p>
            <a:fld id="{D349AAE3-5F48-437C-AEF4-5A678709C26C}"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D2B3D9F-FCEE-4E43-9110-E5D5E9D1FA1E}" type="datetime1">
              <a:rPr lang="en-IN" smtClean="0"/>
              <a:t>24-01-2016</a:t>
            </a:fld>
            <a:endParaRPr lang="en-IN" dirty="0"/>
          </a:p>
        </p:txBody>
      </p:sp>
      <p:sp>
        <p:nvSpPr>
          <p:cNvPr id="4" name="Footer Placeholder 3"/>
          <p:cNvSpPr>
            <a:spLocks noGrp="1"/>
          </p:cNvSpPr>
          <p:nvPr>
            <p:ph type="ftr" sz="quarter" idx="11"/>
          </p:nvPr>
        </p:nvSpPr>
        <p:spPr/>
        <p:txBody>
          <a:bodyPr/>
          <a:lstStyle>
            <a:extLst/>
          </a:lstStyle>
          <a:p>
            <a:r>
              <a:rPr lang="en-IN" dirty="0" smtClean="0"/>
              <a:t>Date: </a:t>
            </a:r>
            <a:endParaRPr lang="en-IN" dirty="0"/>
          </a:p>
        </p:txBody>
      </p:sp>
      <p:sp>
        <p:nvSpPr>
          <p:cNvPr id="5" name="Slide Number Placeholder 4"/>
          <p:cNvSpPr>
            <a:spLocks noGrp="1"/>
          </p:cNvSpPr>
          <p:nvPr>
            <p:ph type="sldNum" sz="quarter" idx="12"/>
          </p:nvPr>
        </p:nvSpPr>
        <p:spPr/>
        <p:txBody>
          <a:bodyPr/>
          <a:lstStyle>
            <a:extLst/>
          </a:lstStyle>
          <a:p>
            <a:fld id="{D349AAE3-5F48-437C-AEF4-5A678709C26C}"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64B94DCF-FE95-45EA-B8A4-0848E8D4477C}" type="datetime1">
              <a:rPr lang="en-IN" smtClean="0"/>
              <a:t>24-01-2016</a:t>
            </a:fld>
            <a:endParaRPr lang="en-IN" dirty="0"/>
          </a:p>
        </p:txBody>
      </p:sp>
      <p:sp>
        <p:nvSpPr>
          <p:cNvPr id="3" name="Footer Placeholder 2"/>
          <p:cNvSpPr>
            <a:spLocks noGrp="1"/>
          </p:cNvSpPr>
          <p:nvPr>
            <p:ph type="ftr" sz="quarter" idx="11"/>
          </p:nvPr>
        </p:nvSpPr>
        <p:spPr/>
        <p:txBody>
          <a:bodyPr/>
          <a:lstStyle>
            <a:lvl1pPr>
              <a:defRPr>
                <a:solidFill>
                  <a:schemeClr val="tx2"/>
                </a:solidFill>
              </a:defRPr>
            </a:lvl1pPr>
            <a:extLst/>
          </a:lstStyle>
          <a:p>
            <a:r>
              <a:rPr lang="en-IN" dirty="0" smtClean="0"/>
              <a:t>Date: </a:t>
            </a:r>
            <a:endParaRPr lang="en-IN" dirty="0"/>
          </a:p>
        </p:txBody>
      </p:sp>
      <p:sp>
        <p:nvSpPr>
          <p:cNvPr id="4" name="Slide Number Placeholder 3"/>
          <p:cNvSpPr>
            <a:spLocks noGrp="1"/>
          </p:cNvSpPr>
          <p:nvPr>
            <p:ph type="sldNum" sz="quarter" idx="12"/>
          </p:nvPr>
        </p:nvSpPr>
        <p:spPr/>
        <p:txBody>
          <a:bodyPr/>
          <a:lstStyle>
            <a:extLst/>
          </a:lstStyle>
          <a:p>
            <a:fld id="{D349AAE3-5F48-437C-AEF4-5A678709C26C}"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492211C-CFC0-419F-B440-0BF1EE2134FA}" type="datetime1">
              <a:rPr lang="en-IN" smtClean="0"/>
              <a:t>24-01-2016</a:t>
            </a:fld>
            <a:endParaRPr lang="en-IN" dirty="0"/>
          </a:p>
        </p:txBody>
      </p:sp>
      <p:sp>
        <p:nvSpPr>
          <p:cNvPr id="6" name="Footer Placeholder 5"/>
          <p:cNvSpPr>
            <a:spLocks noGrp="1"/>
          </p:cNvSpPr>
          <p:nvPr>
            <p:ph type="ftr" sz="quarter" idx="11"/>
          </p:nvPr>
        </p:nvSpPr>
        <p:spPr/>
        <p:txBody>
          <a:bodyPr/>
          <a:lstStyle>
            <a:extLst/>
          </a:lstStyle>
          <a:p>
            <a:r>
              <a:rPr lang="en-IN" dirty="0" smtClean="0"/>
              <a:t>Date: </a:t>
            </a:r>
            <a:endParaRPr lang="en-IN" dirty="0"/>
          </a:p>
        </p:txBody>
      </p:sp>
      <p:sp>
        <p:nvSpPr>
          <p:cNvPr id="7" name="Slide Number Placeholder 6"/>
          <p:cNvSpPr>
            <a:spLocks noGrp="1"/>
          </p:cNvSpPr>
          <p:nvPr>
            <p:ph type="sldNum" sz="quarter" idx="12"/>
          </p:nvPr>
        </p:nvSpPr>
        <p:spPr/>
        <p:txBody>
          <a:bodyPr/>
          <a:lstStyle>
            <a:extLst/>
          </a:lstStyle>
          <a:p>
            <a:fld id="{D349AAE3-5F48-437C-AEF4-5A678709C26C}"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E557387C-87F1-405F-818D-DD0FC62CFD9D}" type="datetime1">
              <a:rPr lang="en-IN" smtClean="0"/>
              <a:t>24-01-2016</a:t>
            </a:fld>
            <a:endParaRPr lang="en-IN" dirty="0"/>
          </a:p>
        </p:txBody>
      </p:sp>
      <p:sp>
        <p:nvSpPr>
          <p:cNvPr id="6" name="Footer Placeholder 5"/>
          <p:cNvSpPr>
            <a:spLocks noGrp="1"/>
          </p:cNvSpPr>
          <p:nvPr>
            <p:ph type="ftr" sz="quarter" idx="11"/>
          </p:nvPr>
        </p:nvSpPr>
        <p:spPr/>
        <p:txBody>
          <a:bodyPr/>
          <a:lstStyle>
            <a:extLst/>
          </a:lstStyle>
          <a:p>
            <a:r>
              <a:rPr lang="en-IN" dirty="0" smtClean="0"/>
              <a:t>Date: </a:t>
            </a:r>
            <a:endParaRPr lang="en-IN" dirty="0"/>
          </a:p>
        </p:txBody>
      </p:sp>
      <p:sp>
        <p:nvSpPr>
          <p:cNvPr id="7" name="Slide Number Placeholder 6"/>
          <p:cNvSpPr>
            <a:spLocks noGrp="1"/>
          </p:cNvSpPr>
          <p:nvPr>
            <p:ph type="sldNum" sz="quarter" idx="12"/>
          </p:nvPr>
        </p:nvSpPr>
        <p:spPr/>
        <p:txBody>
          <a:bodyPr/>
          <a:lstStyle>
            <a:extLst/>
          </a:lstStyle>
          <a:p>
            <a:fld id="{D349AAE3-5F48-437C-AEF4-5A678709C26C}" type="slidenum">
              <a:rPr lang="en-IN" smtClean="0"/>
              <a:t>‹#›</a:t>
            </a:fld>
            <a:endParaRPr lang="en-IN" dirty="0"/>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4">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C74DFDE8-8E1E-43B3-9FD7-C4F66A616F8A}" type="datetime1">
              <a:rPr lang="en-IN" smtClean="0"/>
              <a:t>24-01-2016</a:t>
            </a:fld>
            <a:endParaRPr lang="en-IN" dirty="0"/>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r>
              <a:rPr lang="en-IN" dirty="0" smtClean="0"/>
              <a:t>Date: </a:t>
            </a:r>
            <a:endParaRPr lang="en-IN" dirty="0"/>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D349AAE3-5F48-437C-AEF4-5A678709C26C}"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476672"/>
            <a:ext cx="2448272" cy="5574481"/>
          </a:xfrm>
        </p:spPr>
        <p:txBody>
          <a:bodyPr>
            <a:noAutofit/>
          </a:bodyPr>
          <a:lstStyle/>
          <a:p>
            <a:pPr algn="ctr"/>
            <a:r>
              <a:rPr lang="en-IN" sz="2000" dirty="0"/>
              <a:t>ICWSTCSC – 2016</a:t>
            </a:r>
            <a:br>
              <a:rPr lang="en-IN" sz="2000" dirty="0"/>
            </a:br>
            <a:r>
              <a:rPr lang="en-IN" sz="2000" dirty="0"/>
              <a:t>B V M Engineering College</a:t>
            </a:r>
            <a:r>
              <a:rPr lang="en-IN" sz="2000" dirty="0" smtClean="0"/>
              <a:t/>
            </a:r>
            <a:br>
              <a:rPr lang="en-IN" sz="2000" dirty="0" smtClean="0"/>
            </a:br>
            <a:r>
              <a:rPr lang="en-IN" sz="2000" dirty="0"/>
              <a:t/>
            </a:r>
            <a:br>
              <a:rPr lang="en-IN" sz="2000" dirty="0"/>
            </a:br>
            <a:endParaRPr lang="en-IN" sz="2000" dirty="0"/>
          </a:p>
        </p:txBody>
      </p:sp>
      <p:sp>
        <p:nvSpPr>
          <p:cNvPr id="3" name="Subtitle 2"/>
          <p:cNvSpPr>
            <a:spLocks noGrp="1"/>
          </p:cNvSpPr>
          <p:nvPr>
            <p:ph type="subTitle" idx="1"/>
          </p:nvPr>
        </p:nvSpPr>
        <p:spPr>
          <a:xfrm>
            <a:off x="2699792" y="332656"/>
            <a:ext cx="6444208" cy="6525344"/>
          </a:xfrm>
        </p:spPr>
        <p:txBody>
          <a:bodyPr>
            <a:normAutofit/>
          </a:bodyPr>
          <a:lstStyle/>
          <a:p>
            <a:pPr algn="ctr"/>
            <a:r>
              <a:rPr lang="en-IN" sz="2800" dirty="0" smtClean="0"/>
              <a:t>Paper Id:</a:t>
            </a:r>
            <a:r>
              <a:rPr lang="en-US" sz="2800" dirty="0"/>
              <a:t> </a:t>
            </a:r>
            <a:r>
              <a:rPr lang="en-US" sz="2800" dirty="0" smtClean="0"/>
              <a:t>372</a:t>
            </a:r>
            <a:endParaRPr lang="en-IN" sz="2800" dirty="0" smtClean="0"/>
          </a:p>
          <a:p>
            <a:pPr algn="ctr"/>
            <a:r>
              <a:rPr lang="en-US" sz="2800" dirty="0" smtClean="0"/>
              <a:t>Roof Mounted Low </a:t>
            </a:r>
            <a:r>
              <a:rPr lang="en-US" sz="2800" dirty="0"/>
              <a:t>P</a:t>
            </a:r>
            <a:r>
              <a:rPr lang="en-US" sz="2800" dirty="0" smtClean="0"/>
              <a:t>rofile UHF antenna for Auto motives</a:t>
            </a:r>
            <a:endParaRPr lang="en-IN" sz="2800" dirty="0"/>
          </a:p>
          <a:p>
            <a:endParaRPr lang="en-IN" sz="2800" dirty="0" smtClean="0"/>
          </a:p>
          <a:p>
            <a:endParaRPr lang="en-IN" sz="2400" dirty="0" smtClean="0"/>
          </a:p>
          <a:p>
            <a:pPr algn="ctr"/>
            <a:r>
              <a:rPr lang="en-US" sz="2400" b="1" dirty="0" smtClean="0">
                <a:solidFill>
                  <a:schemeClr val="bg1"/>
                </a:solidFill>
                <a:latin typeface="Times New Roman" pitchFamily="18" charset="0"/>
                <a:cs typeface="Times New Roman" pitchFamily="18" charset="0"/>
              </a:rPr>
              <a:t>Jay C Patel</a:t>
            </a:r>
            <a:r>
              <a:rPr lang="en-IN" sz="2400" dirty="0" smtClean="0">
                <a:solidFill>
                  <a:schemeClr val="bg1"/>
                </a:solidFill>
              </a:rPr>
              <a:t>, </a:t>
            </a:r>
            <a:endParaRPr lang="en-IN" sz="2400" dirty="0" smtClean="0">
              <a:solidFill>
                <a:schemeClr val="bg1"/>
              </a:solidFill>
            </a:endParaRPr>
          </a:p>
          <a:p>
            <a:pPr algn="ctr"/>
            <a:r>
              <a:rPr lang="en-US" sz="2400" b="1" dirty="0" smtClean="0">
                <a:solidFill>
                  <a:schemeClr val="bg1"/>
                </a:solidFill>
                <a:latin typeface="Times New Roman" pitchFamily="18" charset="0"/>
                <a:cs typeface="Times New Roman" pitchFamily="18" charset="0"/>
              </a:rPr>
              <a:t>ME (EC) </a:t>
            </a:r>
            <a:r>
              <a:rPr lang="en-IN" sz="2400" dirty="0" smtClean="0">
                <a:solidFill>
                  <a:schemeClr val="bg1"/>
                </a:solidFill>
              </a:rPr>
              <a:t>, </a:t>
            </a:r>
          </a:p>
          <a:p>
            <a:pPr algn="ctr"/>
            <a:r>
              <a:rPr lang="en-IN" sz="2400" dirty="0" smtClean="0"/>
              <a:t>Parul Institute of </a:t>
            </a:r>
            <a:r>
              <a:rPr lang="en-IN" sz="2400" dirty="0" err="1" smtClean="0"/>
              <a:t>Tech.,Vadodara</a:t>
            </a:r>
            <a:endParaRPr lang="en-IN" sz="2400" dirty="0" smtClean="0"/>
          </a:p>
          <a:p>
            <a:pPr algn="l"/>
            <a:endParaRPr lang="en-US" sz="1800" b="1" dirty="0">
              <a:solidFill>
                <a:schemeClr val="bg1"/>
              </a:solidFill>
              <a:latin typeface="Times New Roman" pitchFamily="18" charset="0"/>
              <a:cs typeface="Times New Roman" pitchFamily="18" charset="0"/>
            </a:endParaRPr>
          </a:p>
          <a:p>
            <a:pPr algn="l"/>
            <a:r>
              <a:rPr lang="en-US" sz="1800" b="1" dirty="0" smtClean="0">
                <a:solidFill>
                  <a:schemeClr val="bg1"/>
                </a:solidFill>
                <a:latin typeface="Times New Roman" pitchFamily="18" charset="0"/>
                <a:cs typeface="Times New Roman" pitchFamily="18" charset="0"/>
              </a:rPr>
              <a:t>External </a:t>
            </a:r>
            <a:r>
              <a:rPr lang="en-US" sz="1800" b="1" dirty="0">
                <a:solidFill>
                  <a:schemeClr val="bg1"/>
                </a:solidFill>
                <a:latin typeface="Times New Roman" pitchFamily="18" charset="0"/>
                <a:cs typeface="Times New Roman" pitchFamily="18" charset="0"/>
              </a:rPr>
              <a:t>Guide</a:t>
            </a:r>
          </a:p>
          <a:p>
            <a:pPr algn="l"/>
            <a:r>
              <a:rPr lang="en-US" sz="1700" b="1" dirty="0" smtClean="0">
                <a:solidFill>
                  <a:schemeClr val="bg1"/>
                </a:solidFill>
                <a:latin typeface="Times New Roman" pitchFamily="18" charset="0"/>
                <a:cs typeface="Times New Roman" pitchFamily="18" charset="0"/>
              </a:rPr>
              <a:t>Dr. J M </a:t>
            </a:r>
            <a:r>
              <a:rPr lang="en-US" sz="1700" b="1" dirty="0" err="1" smtClean="0">
                <a:solidFill>
                  <a:schemeClr val="bg1"/>
                </a:solidFill>
                <a:latin typeface="Times New Roman" pitchFamily="18" charset="0"/>
                <a:cs typeface="Times New Roman" pitchFamily="18" charset="0"/>
              </a:rPr>
              <a:t>Rathod</a:t>
            </a:r>
            <a:r>
              <a:rPr lang="en-US" sz="1700" b="1" dirty="0" smtClean="0">
                <a:solidFill>
                  <a:schemeClr val="bg1"/>
                </a:solidFill>
                <a:latin typeface="Times New Roman" pitchFamily="18" charset="0"/>
                <a:cs typeface="Times New Roman" pitchFamily="18" charset="0"/>
              </a:rPr>
              <a:t>,  </a:t>
            </a:r>
            <a:endParaRPr lang="en-US" sz="1700" b="1" dirty="0">
              <a:solidFill>
                <a:schemeClr val="bg1"/>
              </a:solidFill>
              <a:latin typeface="Times New Roman" pitchFamily="18" charset="0"/>
              <a:cs typeface="Times New Roman" pitchFamily="18" charset="0"/>
            </a:endParaRPr>
          </a:p>
          <a:p>
            <a:pPr algn="l"/>
            <a:r>
              <a:rPr lang="en-US" sz="1700" b="1" dirty="0" smtClean="0">
                <a:solidFill>
                  <a:schemeClr val="bg1"/>
                </a:solidFill>
                <a:latin typeface="Times New Roman" pitchFamily="18" charset="0"/>
                <a:cs typeface="Times New Roman" pitchFamily="18" charset="0"/>
              </a:rPr>
              <a:t>Associate </a:t>
            </a:r>
            <a:r>
              <a:rPr lang="en-US" sz="1700" b="1" dirty="0" err="1" smtClean="0">
                <a:solidFill>
                  <a:schemeClr val="bg1"/>
                </a:solidFill>
                <a:latin typeface="Times New Roman" pitchFamily="18" charset="0"/>
                <a:cs typeface="Times New Roman" pitchFamily="18" charset="0"/>
              </a:rPr>
              <a:t>Prof.,BVM</a:t>
            </a:r>
            <a:endParaRPr lang="en-US" sz="1700" b="1" dirty="0" smtClean="0">
              <a:solidFill>
                <a:schemeClr val="bg1"/>
              </a:solidFill>
              <a:latin typeface="Times New Roman" pitchFamily="18" charset="0"/>
              <a:cs typeface="Times New Roman" pitchFamily="18" charset="0"/>
            </a:endParaRPr>
          </a:p>
          <a:p>
            <a:pPr algn="l"/>
            <a:r>
              <a:rPr lang="en-IN" sz="1700" b="1" dirty="0" err="1" smtClean="0">
                <a:solidFill>
                  <a:schemeClr val="bg1"/>
                </a:solidFill>
                <a:latin typeface="Times New Roman" pitchFamily="18" charset="0"/>
                <a:cs typeface="Times New Roman" pitchFamily="18" charset="0"/>
              </a:rPr>
              <a:t>Mr.</a:t>
            </a:r>
            <a:r>
              <a:rPr lang="en-IN" sz="1700" b="1" dirty="0" smtClean="0">
                <a:solidFill>
                  <a:schemeClr val="bg1"/>
                </a:solidFill>
                <a:latin typeface="Times New Roman" pitchFamily="18" charset="0"/>
                <a:cs typeface="Times New Roman" pitchFamily="18" charset="0"/>
              </a:rPr>
              <a:t> </a:t>
            </a:r>
            <a:r>
              <a:rPr lang="en-IN" sz="1700" b="1" dirty="0" err="1" smtClean="0">
                <a:solidFill>
                  <a:schemeClr val="bg1"/>
                </a:solidFill>
                <a:latin typeface="Times New Roman" pitchFamily="18" charset="0"/>
                <a:cs typeface="Times New Roman" pitchFamily="18" charset="0"/>
              </a:rPr>
              <a:t>Nimesh</a:t>
            </a:r>
            <a:r>
              <a:rPr lang="en-IN" sz="1700" b="1" dirty="0" smtClean="0">
                <a:solidFill>
                  <a:schemeClr val="bg1"/>
                </a:solidFill>
                <a:latin typeface="Times New Roman" pitchFamily="18" charset="0"/>
                <a:cs typeface="Times New Roman" pitchFamily="18" charset="0"/>
              </a:rPr>
              <a:t> Patel</a:t>
            </a:r>
          </a:p>
          <a:p>
            <a:pPr algn="l"/>
            <a:r>
              <a:rPr lang="en-IN" sz="1700" b="1" dirty="0" smtClean="0">
                <a:solidFill>
                  <a:schemeClr val="bg1"/>
                </a:solidFill>
                <a:latin typeface="Times New Roman" pitchFamily="18" charset="0"/>
                <a:cs typeface="Times New Roman" pitchFamily="18" charset="0"/>
              </a:rPr>
              <a:t>Manager,</a:t>
            </a:r>
          </a:p>
          <a:p>
            <a:pPr algn="l"/>
            <a:r>
              <a:rPr lang="en-IN" sz="1700" b="1" dirty="0" smtClean="0">
                <a:solidFill>
                  <a:schemeClr val="bg1"/>
                </a:solidFill>
                <a:latin typeface="Times New Roman" pitchFamily="18" charset="0"/>
                <a:cs typeface="Times New Roman" pitchFamily="18" charset="0"/>
              </a:rPr>
              <a:t>Bombardier Transportation</a:t>
            </a:r>
            <a:endParaRPr lang="en-IN" sz="1700" b="1" dirty="0" smtClean="0">
              <a:solidFill>
                <a:schemeClr val="bg1"/>
              </a:solidFill>
              <a:latin typeface="Times New Roman" pitchFamily="18" charset="0"/>
              <a:cs typeface="Times New Roman" pitchFamily="18" charset="0"/>
            </a:endParaRPr>
          </a:p>
          <a:p>
            <a:pPr algn="l"/>
            <a:endParaRPr lang="en-IN" dirty="0"/>
          </a:p>
        </p:txBody>
      </p:sp>
      <p:pic>
        <p:nvPicPr>
          <p:cNvPr id="7" name="Picture 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545" y="1988840"/>
            <a:ext cx="2448272" cy="2592288"/>
          </a:xfrm>
          <a:prstGeom prst="rect">
            <a:avLst/>
          </a:prstGeom>
        </p:spPr>
      </p:pic>
      <p:sp>
        <p:nvSpPr>
          <p:cNvPr id="4" name="TextBox 3"/>
          <p:cNvSpPr txBox="1"/>
          <p:nvPr/>
        </p:nvSpPr>
        <p:spPr>
          <a:xfrm>
            <a:off x="6948264" y="4869160"/>
            <a:ext cx="2380467" cy="1512168"/>
          </a:xfrm>
          <a:prstGeom prst="rect">
            <a:avLst/>
          </a:prstGeom>
          <a:noFill/>
        </p:spPr>
        <p:txBody>
          <a:bodyPr wrap="square" rtlCol="0">
            <a:spAutoFit/>
          </a:bodyPr>
          <a:lstStyle/>
          <a:p>
            <a:endParaRPr lang="en-US" dirty="0">
              <a:solidFill>
                <a:schemeClr val="bg1"/>
              </a:solidFill>
            </a:endParaRPr>
          </a:p>
        </p:txBody>
      </p:sp>
      <p:sp>
        <p:nvSpPr>
          <p:cNvPr id="8" name="TextBox 7"/>
          <p:cNvSpPr txBox="1"/>
          <p:nvPr/>
        </p:nvSpPr>
        <p:spPr>
          <a:xfrm>
            <a:off x="6156176" y="4293096"/>
            <a:ext cx="2987824" cy="1938992"/>
          </a:xfrm>
          <a:prstGeom prst="rect">
            <a:avLst/>
          </a:prstGeom>
          <a:noFill/>
        </p:spPr>
        <p:txBody>
          <a:bodyPr wrap="square" rtlCol="0">
            <a:spAutoFit/>
          </a:bodyPr>
          <a:lstStyle/>
          <a:p>
            <a:pPr algn="r"/>
            <a:r>
              <a:rPr lang="en-US" b="1" dirty="0">
                <a:solidFill>
                  <a:schemeClr val="bg1"/>
                </a:solidFill>
                <a:latin typeface="Times New Roman" pitchFamily="18" charset="0"/>
                <a:cs typeface="Times New Roman" pitchFamily="18" charset="0"/>
              </a:rPr>
              <a:t>Internal Guide</a:t>
            </a:r>
          </a:p>
          <a:p>
            <a:pPr algn="r"/>
            <a:r>
              <a:rPr lang="en-US" sz="1700" b="1" dirty="0" err="1" smtClean="0">
                <a:solidFill>
                  <a:schemeClr val="bg1"/>
                </a:solidFill>
                <a:latin typeface="Times New Roman" pitchFamily="18" charset="0"/>
                <a:cs typeface="Times New Roman" pitchFamily="18" charset="0"/>
              </a:rPr>
              <a:t>Mr.Niraj</a:t>
            </a:r>
            <a:r>
              <a:rPr lang="en-US" sz="1700" b="1" dirty="0" smtClean="0">
                <a:solidFill>
                  <a:schemeClr val="bg1"/>
                </a:solidFill>
                <a:latin typeface="Times New Roman" pitchFamily="18" charset="0"/>
                <a:cs typeface="Times New Roman" pitchFamily="18" charset="0"/>
              </a:rPr>
              <a:t> </a:t>
            </a:r>
            <a:r>
              <a:rPr lang="en-US" sz="1700" b="1" dirty="0" err="1" smtClean="0">
                <a:solidFill>
                  <a:schemeClr val="bg1"/>
                </a:solidFill>
                <a:latin typeface="Times New Roman" pitchFamily="18" charset="0"/>
                <a:cs typeface="Times New Roman" pitchFamily="18" charset="0"/>
              </a:rPr>
              <a:t>Tevar</a:t>
            </a:r>
            <a:endParaRPr lang="en-US" sz="1700" b="1" dirty="0" smtClean="0">
              <a:solidFill>
                <a:schemeClr val="bg1"/>
              </a:solidFill>
              <a:latin typeface="Times New Roman" pitchFamily="18" charset="0"/>
              <a:cs typeface="Times New Roman" pitchFamily="18" charset="0"/>
            </a:endParaRPr>
          </a:p>
          <a:p>
            <a:pPr algn="r"/>
            <a:r>
              <a:rPr lang="en-US" sz="1700" b="1" dirty="0" err="1" smtClean="0">
                <a:solidFill>
                  <a:schemeClr val="bg1"/>
                </a:solidFill>
                <a:latin typeface="Times New Roman" pitchFamily="18" charset="0"/>
                <a:cs typeface="Times New Roman" pitchFamily="18" charset="0"/>
              </a:rPr>
              <a:t>Asst.Professor,E&amp;C</a:t>
            </a:r>
            <a:endParaRPr lang="en-US" sz="1700" b="1" dirty="0" smtClean="0">
              <a:solidFill>
                <a:schemeClr val="bg1"/>
              </a:solidFill>
              <a:latin typeface="Times New Roman" pitchFamily="18" charset="0"/>
              <a:cs typeface="Times New Roman" pitchFamily="18" charset="0"/>
            </a:endParaRPr>
          </a:p>
          <a:p>
            <a:pPr algn="r"/>
            <a:endParaRPr lang="en-US" sz="1700" b="1" dirty="0" smtClean="0">
              <a:solidFill>
                <a:schemeClr val="bg1"/>
              </a:solidFill>
              <a:latin typeface="Times New Roman" pitchFamily="18" charset="0"/>
              <a:cs typeface="Times New Roman" pitchFamily="18" charset="0"/>
            </a:endParaRPr>
          </a:p>
          <a:p>
            <a:pPr algn="r"/>
            <a:r>
              <a:rPr lang="en-US" sz="1700" b="1" dirty="0" err="1" smtClean="0">
                <a:solidFill>
                  <a:schemeClr val="bg1"/>
                </a:solidFill>
                <a:latin typeface="Times New Roman" pitchFamily="18" charset="0"/>
                <a:cs typeface="Times New Roman" pitchFamily="18" charset="0"/>
              </a:rPr>
              <a:t>Ms.Tanvi</a:t>
            </a:r>
            <a:r>
              <a:rPr lang="en-US" sz="1700" b="1" dirty="0" smtClean="0">
                <a:solidFill>
                  <a:schemeClr val="bg1"/>
                </a:solidFill>
                <a:latin typeface="Times New Roman" pitchFamily="18" charset="0"/>
                <a:cs typeface="Times New Roman" pitchFamily="18" charset="0"/>
              </a:rPr>
              <a:t> Shah</a:t>
            </a:r>
            <a:endParaRPr lang="en-US" sz="1700" b="1" dirty="0">
              <a:solidFill>
                <a:schemeClr val="bg1"/>
              </a:solidFill>
              <a:latin typeface="Times New Roman" pitchFamily="18" charset="0"/>
              <a:cs typeface="Times New Roman" pitchFamily="18" charset="0"/>
            </a:endParaRPr>
          </a:p>
          <a:p>
            <a:pPr algn="r"/>
            <a:r>
              <a:rPr lang="en-US" sz="1700" b="1" dirty="0">
                <a:solidFill>
                  <a:schemeClr val="bg1"/>
                </a:solidFill>
                <a:latin typeface="Times New Roman" pitchFamily="18" charset="0"/>
                <a:cs typeface="Times New Roman" pitchFamily="18" charset="0"/>
              </a:rPr>
              <a:t>Asst. Professor, E&amp;C</a:t>
            </a:r>
          </a:p>
          <a:p>
            <a:pPr algn="r"/>
            <a:r>
              <a:rPr lang="en-US" sz="1700" b="1" dirty="0">
                <a:solidFill>
                  <a:schemeClr val="bg1"/>
                </a:solidFill>
                <a:latin typeface="Times New Roman" pitchFamily="18" charset="0"/>
                <a:cs typeface="Times New Roman" pitchFamily="18" charset="0"/>
              </a:rPr>
              <a:t>PIT</a:t>
            </a:r>
          </a:p>
        </p:txBody>
      </p:sp>
    </p:spTree>
    <p:extLst>
      <p:ext uri="{BB962C8B-B14F-4D97-AF65-F5344CB8AC3E}">
        <p14:creationId xmlns:p14="http://schemas.microsoft.com/office/powerpoint/2010/main" val="2343814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836712"/>
          </a:xfrm>
        </p:spPr>
        <p:txBody>
          <a:bodyPr>
            <a:normAutofit/>
          </a:bodyPr>
          <a:lstStyle/>
          <a:p>
            <a:r>
              <a:rPr lang="en-US" sz="3600" dirty="0" smtClean="0">
                <a:effectLst>
                  <a:outerShdw blurRad="38100" dist="38100" dir="2700000" algn="tl">
                    <a:srgbClr val="000000">
                      <a:alpha val="43137"/>
                    </a:srgbClr>
                  </a:outerShdw>
                </a:effectLst>
                <a:latin typeface="Times New Roman" pitchFamily="18" charset="0"/>
                <a:cs typeface="Times New Roman" pitchFamily="18" charset="0"/>
              </a:rPr>
              <a:t>LITERATURE SURVEY (Cont..)</a:t>
            </a:r>
            <a:endParaRPr lang="en-US" sz="3600" dirty="0">
              <a:effectLst>
                <a:outerShdw blurRad="38100" dist="38100" dir="2700000" algn="tl">
                  <a:srgbClr val="000000">
                    <a:alpha val="43137"/>
                  </a:srgbClr>
                </a:outerShdw>
              </a:effectLst>
            </a:endParaRPr>
          </a:p>
        </p:txBody>
      </p:sp>
      <p:graphicFrame>
        <p:nvGraphicFramePr>
          <p:cNvPr id="4" name="Table 3"/>
          <p:cNvGraphicFramePr>
            <a:graphicFrameLocks noGrp="1"/>
          </p:cNvGraphicFramePr>
          <p:nvPr>
            <p:extLst>
              <p:ext uri="{D42A27DB-BD31-4B8C-83A1-F6EECF244321}">
                <p14:modId xmlns:p14="http://schemas.microsoft.com/office/powerpoint/2010/main" val="1686443344"/>
              </p:ext>
            </p:extLst>
          </p:nvPr>
        </p:nvGraphicFramePr>
        <p:xfrm>
          <a:off x="107504" y="1052736"/>
          <a:ext cx="7943800" cy="5164409"/>
        </p:xfrm>
        <a:graphic>
          <a:graphicData uri="http://schemas.openxmlformats.org/drawingml/2006/table">
            <a:tbl>
              <a:tblPr firstRow="1" bandRow="1">
                <a:tableStyleId>{2D5ABB26-0587-4C30-8999-92F81FD0307C}</a:tableStyleId>
              </a:tblPr>
              <a:tblGrid>
                <a:gridCol w="664849"/>
                <a:gridCol w="1837555"/>
                <a:gridCol w="1895436"/>
                <a:gridCol w="2131948"/>
                <a:gridCol w="1414012"/>
              </a:tblGrid>
              <a:tr h="1171529">
                <a:tc>
                  <a:txBody>
                    <a:bodyPr/>
                    <a:lstStyle/>
                    <a:p>
                      <a:pPr algn="ctr"/>
                      <a:r>
                        <a:rPr lang="en-US" sz="1800" b="1" dirty="0" smtClean="0">
                          <a:latin typeface="Times New Roman" pitchFamily="18" charset="0"/>
                          <a:cs typeface="Times New Roman" pitchFamily="18" charset="0"/>
                        </a:rPr>
                        <a:t>Sr.</a:t>
                      </a:r>
                      <a:r>
                        <a:rPr lang="en-US" sz="1800" b="1" baseline="0" dirty="0" smtClean="0">
                          <a:latin typeface="Times New Roman" pitchFamily="18" charset="0"/>
                          <a:cs typeface="Times New Roman" pitchFamily="18" charset="0"/>
                        </a:rPr>
                        <a:t> No.</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b="1" dirty="0" smtClean="0">
                          <a:latin typeface="Times New Roman" pitchFamily="18" charset="0"/>
                          <a:cs typeface="Times New Roman" pitchFamily="18" charset="0"/>
                        </a:rPr>
                        <a:t>Title of</a:t>
                      </a:r>
                      <a:r>
                        <a:rPr lang="en-US" sz="1800" b="1" baseline="0" dirty="0" smtClean="0">
                          <a:latin typeface="Times New Roman" pitchFamily="18" charset="0"/>
                          <a:cs typeface="Times New Roman" pitchFamily="18" charset="0"/>
                        </a:rPr>
                        <a:t> the Paper</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b="1" dirty="0" smtClean="0">
                          <a:latin typeface="Times New Roman" pitchFamily="18" charset="0"/>
                          <a:cs typeface="Times New Roman" pitchFamily="18" charset="0"/>
                        </a:rPr>
                        <a:t>Author &amp;</a:t>
                      </a:r>
                      <a:r>
                        <a:rPr lang="en-US" sz="1800" b="1" baseline="0" dirty="0" smtClean="0">
                          <a:latin typeface="Times New Roman" pitchFamily="18" charset="0"/>
                          <a:cs typeface="Times New Roman" pitchFamily="18" charset="0"/>
                        </a:rPr>
                        <a:t> Publication</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b="1" dirty="0" smtClean="0">
                          <a:latin typeface="Times New Roman" pitchFamily="18" charset="0"/>
                          <a:cs typeface="Times New Roman" pitchFamily="18" charset="0"/>
                        </a:rPr>
                        <a:t>Previous</a:t>
                      </a:r>
                      <a:r>
                        <a:rPr lang="en-US" sz="1800" b="1" baseline="0" dirty="0" smtClean="0">
                          <a:latin typeface="Times New Roman" pitchFamily="18" charset="0"/>
                          <a:cs typeface="Times New Roman" pitchFamily="18" charset="0"/>
                        </a:rPr>
                        <a:t> Work</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b="1" dirty="0" smtClean="0">
                          <a:latin typeface="Times New Roman" pitchFamily="18" charset="0"/>
                          <a:cs typeface="Times New Roman" pitchFamily="18" charset="0"/>
                        </a:rPr>
                        <a:t>Proposed Work</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624235">
                <a:tc>
                  <a:txBody>
                    <a:bodyPr/>
                    <a:lstStyle/>
                    <a:p>
                      <a:pPr algn="ctr"/>
                      <a:r>
                        <a:rPr lang="en-US" sz="1600" dirty="0" smtClean="0">
                          <a:latin typeface="Times New Roman" pitchFamily="18" charset="0"/>
                          <a:cs typeface="Times New Roman" pitchFamily="18" charset="0"/>
                        </a:rPr>
                        <a:t>3</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b="0" i="0" u="none" strike="noStrike" kern="1200" baseline="0" dirty="0" smtClean="0">
                          <a:solidFill>
                            <a:schemeClr val="tx1"/>
                          </a:solidFill>
                          <a:latin typeface="Times New Roman" pitchFamily="18" charset="0"/>
                          <a:ea typeface="+mn-ea"/>
                          <a:cs typeface="Times New Roman" pitchFamily="18" charset="0"/>
                        </a:rPr>
                        <a:t>Low-Profile Internal Automotive Antenna for </a:t>
                      </a:r>
                      <a:r>
                        <a:rPr lang="en-US" sz="1600" b="0" i="0" u="none" strike="noStrike" kern="1200" baseline="0" dirty="0" err="1" smtClean="0">
                          <a:solidFill>
                            <a:schemeClr val="tx1"/>
                          </a:solidFill>
                          <a:latin typeface="Times New Roman" pitchFamily="18" charset="0"/>
                          <a:ea typeface="+mn-ea"/>
                          <a:cs typeface="Times New Roman" pitchFamily="18" charset="0"/>
                        </a:rPr>
                        <a:t>WiBro</a:t>
                      </a:r>
                      <a:r>
                        <a:rPr lang="en-US" sz="1600" b="0" i="0" u="none" strike="noStrike" kern="1200" baseline="0" dirty="0" smtClean="0">
                          <a:solidFill>
                            <a:schemeClr val="tx1"/>
                          </a:solidFill>
                          <a:latin typeface="Times New Roman" pitchFamily="18" charset="0"/>
                          <a:ea typeface="+mn-ea"/>
                          <a:cs typeface="Times New Roman" pitchFamily="18" charset="0"/>
                        </a:rPr>
                        <a:t> Vertical Polarized Signal Reception </a:t>
                      </a:r>
                      <a:r>
                        <a:rPr lang="en-US" sz="1600" b="0" i="0" u="none" strike="noStrike" kern="1200" baseline="30000" dirty="0" smtClean="0">
                          <a:solidFill>
                            <a:schemeClr val="tx1"/>
                          </a:solidFill>
                          <a:latin typeface="Times New Roman" pitchFamily="18" charset="0"/>
                          <a:ea typeface="+mn-ea"/>
                          <a:cs typeface="Times New Roman" pitchFamily="18" charset="0"/>
                        </a:rPr>
                        <a:t>[4]</a:t>
                      </a:r>
                      <a:r>
                        <a:rPr lang="en-US" sz="1600" b="0" i="0" u="none" strike="noStrike" kern="1200" baseline="0" dirty="0" smtClean="0">
                          <a:solidFill>
                            <a:schemeClr val="tx1"/>
                          </a:solidFill>
                          <a:latin typeface="Times New Roman" pitchFamily="18" charset="0"/>
                          <a:ea typeface="+mn-ea"/>
                          <a:cs typeface="Times New Roman" pitchFamily="18" charset="0"/>
                        </a:rPr>
                        <a:t> </a:t>
                      </a:r>
                      <a:endParaRPr lang="en-US" sz="16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b="0" i="0" u="none" strike="noStrike" kern="1200" baseline="0" dirty="0" err="1" smtClean="0">
                          <a:solidFill>
                            <a:schemeClr val="tx1"/>
                          </a:solidFill>
                          <a:latin typeface="Times New Roman" pitchFamily="18" charset="0"/>
                          <a:ea typeface="+mn-ea"/>
                          <a:cs typeface="Times New Roman" pitchFamily="18" charset="0"/>
                        </a:rPr>
                        <a:t>Seunghee</a:t>
                      </a:r>
                      <a:r>
                        <a:rPr lang="en-US" sz="1600" b="0" i="0" u="none" strike="noStrike" kern="1200" baseline="0" dirty="0" smtClean="0">
                          <a:solidFill>
                            <a:schemeClr val="tx1"/>
                          </a:solidFill>
                          <a:latin typeface="Times New Roman" pitchFamily="18" charset="0"/>
                          <a:ea typeface="+mn-ea"/>
                          <a:cs typeface="Times New Roman" pitchFamily="18" charset="0"/>
                        </a:rPr>
                        <a:t> </a:t>
                      </a:r>
                      <a:r>
                        <a:rPr lang="en-US" sz="1600" b="0" i="0" u="none" strike="noStrike" kern="1200" baseline="0" dirty="0" err="1" smtClean="0">
                          <a:solidFill>
                            <a:schemeClr val="tx1"/>
                          </a:solidFill>
                          <a:latin typeface="Times New Roman" pitchFamily="18" charset="0"/>
                          <a:ea typeface="+mn-ea"/>
                          <a:cs typeface="Times New Roman" pitchFamily="18" charset="0"/>
                        </a:rPr>
                        <a:t>Baek</a:t>
                      </a:r>
                      <a:r>
                        <a:rPr lang="en-US" sz="1600" b="0" i="0" u="none" strike="noStrike" kern="1200" baseline="0" dirty="0" smtClean="0">
                          <a:solidFill>
                            <a:schemeClr val="tx1"/>
                          </a:solidFill>
                          <a:latin typeface="Times New Roman" pitchFamily="18" charset="0"/>
                          <a:ea typeface="+mn-ea"/>
                          <a:cs typeface="Times New Roman" pitchFamily="18" charset="0"/>
                        </a:rPr>
                        <a:t> and </a:t>
                      </a:r>
                      <a:r>
                        <a:rPr lang="en-US" sz="1600" b="0" i="0" u="none" strike="noStrike" kern="1200" baseline="0" dirty="0" err="1" smtClean="0">
                          <a:solidFill>
                            <a:schemeClr val="tx1"/>
                          </a:solidFill>
                          <a:latin typeface="Times New Roman" pitchFamily="18" charset="0"/>
                          <a:ea typeface="+mn-ea"/>
                          <a:cs typeface="Times New Roman" pitchFamily="18" charset="0"/>
                        </a:rPr>
                        <a:t>Sungjoon</a:t>
                      </a:r>
                      <a:r>
                        <a:rPr lang="en-US" sz="1600" b="0" i="0" u="none" strike="noStrike" kern="1200" baseline="0" dirty="0" smtClean="0">
                          <a:solidFill>
                            <a:schemeClr val="tx1"/>
                          </a:solidFill>
                          <a:latin typeface="Times New Roman" pitchFamily="18" charset="0"/>
                          <a:ea typeface="+mn-ea"/>
                          <a:cs typeface="Times New Roman" pitchFamily="18" charset="0"/>
                        </a:rPr>
                        <a:t> Lim , Antennas and Propagation Society International Symposium (APSURSI), IEEE-2010. </a:t>
                      </a:r>
                      <a:endParaRPr lang="en-US" sz="16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b="0" i="0" u="none" strike="noStrike" kern="1200" baseline="0" dirty="0" smtClean="0">
                          <a:solidFill>
                            <a:schemeClr val="tx1"/>
                          </a:solidFill>
                          <a:latin typeface="Times New Roman" pitchFamily="18" charset="0"/>
                          <a:ea typeface="+mn-ea"/>
                          <a:cs typeface="Times New Roman" pitchFamily="18" charset="0"/>
                        </a:rPr>
                        <a:t>This paper presents design procedure of printed inverted F antenna for automotive to mount on to the roof. The proposed antenna is design at the frequency 2.42 GHz. The Omni-directional radiation pattern can be achieved in the azimuth plane. </a:t>
                      </a:r>
                      <a:endParaRPr lang="en-US" sz="16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b="0" i="0" u="none" strike="noStrike" kern="1200" baseline="0" dirty="0" smtClean="0">
                          <a:solidFill>
                            <a:schemeClr val="tx1"/>
                          </a:solidFill>
                          <a:latin typeface="Times New Roman" pitchFamily="18" charset="0"/>
                          <a:ea typeface="+mn-ea"/>
                          <a:cs typeface="Times New Roman" pitchFamily="18" charset="0"/>
                        </a:rPr>
                        <a:t>Use to get the vertical polarization &amp; radiation pattern of the antenna. It is also useful to prove the fact when the antenna is mounted on to the roof of the vehicle then it will have the better performance. </a:t>
                      </a:r>
                      <a:endParaRPr lang="en-US" sz="16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Footer Placeholder 4"/>
          <p:cNvSpPr>
            <a:spLocks noGrp="1"/>
          </p:cNvSpPr>
          <p:nvPr>
            <p:ph type="ftr" sz="quarter" idx="11"/>
          </p:nvPr>
        </p:nvSpPr>
        <p:spPr/>
        <p:txBody>
          <a:bodyPr/>
          <a:lstStyle/>
          <a:p>
            <a:r>
              <a:rPr lang="en-US" dirty="0" smtClean="0"/>
              <a:t>ME(DEPT. OF E&amp;C),PIT</a:t>
            </a:r>
            <a:endParaRPr lang="en-US" dirty="0"/>
          </a:p>
        </p:txBody>
      </p:sp>
      <p:sp>
        <p:nvSpPr>
          <p:cNvPr id="6" name="Slide Number Placeholder 5"/>
          <p:cNvSpPr>
            <a:spLocks noGrp="1"/>
          </p:cNvSpPr>
          <p:nvPr>
            <p:ph type="sldNum" sz="quarter" idx="12"/>
          </p:nvPr>
        </p:nvSpPr>
        <p:spPr/>
        <p:txBody>
          <a:bodyPr/>
          <a:lstStyle/>
          <a:p>
            <a:fld id="{29C1B3FF-1E3F-4B72-BE61-E0874476A257}" type="slidenum">
              <a:rPr lang="en-US" smtClean="0"/>
              <a:t>10</a:t>
            </a:fld>
            <a:endParaRPr lang="en-US" dirty="0"/>
          </a:p>
        </p:txBody>
      </p:sp>
    </p:spTree>
    <p:extLst>
      <p:ext uri="{BB962C8B-B14F-4D97-AF65-F5344CB8AC3E}">
        <p14:creationId xmlns:p14="http://schemas.microsoft.com/office/powerpoint/2010/main" val="25413726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692696"/>
          </a:xfrm>
        </p:spPr>
        <p:txBody>
          <a:bodyPr>
            <a:normAutofit/>
          </a:bodyPr>
          <a:lstStyle/>
          <a:p>
            <a:r>
              <a:rPr lang="en-US" sz="3600" dirty="0" smtClean="0">
                <a:effectLst>
                  <a:outerShdw blurRad="38100" dist="38100" dir="2700000" algn="tl">
                    <a:srgbClr val="000000">
                      <a:alpha val="43137"/>
                    </a:srgbClr>
                  </a:outerShdw>
                </a:effectLst>
                <a:latin typeface="Times New Roman" pitchFamily="18" charset="0"/>
                <a:cs typeface="Times New Roman" pitchFamily="18" charset="0"/>
              </a:rPr>
              <a:t>LITERATURE SURVEY (Cont..)</a:t>
            </a:r>
            <a:endParaRPr lang="en-US" sz="3600" dirty="0">
              <a:effectLst>
                <a:outerShdw blurRad="38100" dist="38100" dir="2700000" algn="tl">
                  <a:srgbClr val="000000">
                    <a:alpha val="43137"/>
                  </a:srgbClr>
                </a:outerShdw>
              </a:effectLst>
            </a:endParaRPr>
          </a:p>
        </p:txBody>
      </p:sp>
      <p:graphicFrame>
        <p:nvGraphicFramePr>
          <p:cNvPr id="4" name="Table 3"/>
          <p:cNvGraphicFramePr>
            <a:graphicFrameLocks noGrp="1"/>
          </p:cNvGraphicFramePr>
          <p:nvPr>
            <p:extLst>
              <p:ext uri="{D42A27DB-BD31-4B8C-83A1-F6EECF244321}">
                <p14:modId xmlns:p14="http://schemas.microsoft.com/office/powerpoint/2010/main" val="3864400915"/>
              </p:ext>
            </p:extLst>
          </p:nvPr>
        </p:nvGraphicFramePr>
        <p:xfrm>
          <a:off x="0" y="764704"/>
          <a:ext cx="8086800" cy="5688632"/>
        </p:xfrm>
        <a:graphic>
          <a:graphicData uri="http://schemas.openxmlformats.org/drawingml/2006/table">
            <a:tbl>
              <a:tblPr firstRow="1" bandRow="1">
                <a:tableStyleId>{2D5ABB26-0587-4C30-8999-92F81FD0307C}</a:tableStyleId>
              </a:tblPr>
              <a:tblGrid>
                <a:gridCol w="676817"/>
                <a:gridCol w="1870633"/>
                <a:gridCol w="1929557"/>
                <a:gridCol w="2170326"/>
                <a:gridCol w="1439467"/>
              </a:tblGrid>
              <a:tr h="1043556">
                <a:tc>
                  <a:txBody>
                    <a:bodyPr/>
                    <a:lstStyle/>
                    <a:p>
                      <a:pPr algn="ctr"/>
                      <a:r>
                        <a:rPr lang="en-US" sz="1800" b="1" dirty="0" smtClean="0">
                          <a:latin typeface="Times New Roman" pitchFamily="18" charset="0"/>
                          <a:cs typeface="Times New Roman" pitchFamily="18" charset="0"/>
                        </a:rPr>
                        <a:t>Sr.</a:t>
                      </a:r>
                      <a:r>
                        <a:rPr lang="en-US" sz="1800" b="1" baseline="0" dirty="0" smtClean="0">
                          <a:latin typeface="Times New Roman" pitchFamily="18" charset="0"/>
                          <a:cs typeface="Times New Roman" pitchFamily="18" charset="0"/>
                        </a:rPr>
                        <a:t> No.</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b="1" dirty="0" smtClean="0">
                          <a:latin typeface="Times New Roman" pitchFamily="18" charset="0"/>
                          <a:cs typeface="Times New Roman" pitchFamily="18" charset="0"/>
                        </a:rPr>
                        <a:t>Title of</a:t>
                      </a:r>
                      <a:r>
                        <a:rPr lang="en-US" sz="1800" b="1" baseline="0" dirty="0" smtClean="0">
                          <a:latin typeface="Times New Roman" pitchFamily="18" charset="0"/>
                          <a:cs typeface="Times New Roman" pitchFamily="18" charset="0"/>
                        </a:rPr>
                        <a:t> the Paper</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b="1" dirty="0" smtClean="0">
                          <a:latin typeface="Times New Roman" pitchFamily="18" charset="0"/>
                          <a:cs typeface="Times New Roman" pitchFamily="18" charset="0"/>
                        </a:rPr>
                        <a:t>Author &amp;</a:t>
                      </a:r>
                      <a:r>
                        <a:rPr lang="en-US" sz="1800" b="1" baseline="0" dirty="0" smtClean="0">
                          <a:latin typeface="Times New Roman" pitchFamily="18" charset="0"/>
                          <a:cs typeface="Times New Roman" pitchFamily="18" charset="0"/>
                        </a:rPr>
                        <a:t> Publication</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b="1" dirty="0" smtClean="0">
                          <a:latin typeface="Times New Roman" pitchFamily="18" charset="0"/>
                          <a:cs typeface="Times New Roman" pitchFamily="18" charset="0"/>
                        </a:rPr>
                        <a:t>Previous</a:t>
                      </a:r>
                      <a:r>
                        <a:rPr lang="en-US" sz="1800" b="1" baseline="0" dirty="0" smtClean="0">
                          <a:latin typeface="Times New Roman" pitchFamily="18" charset="0"/>
                          <a:cs typeface="Times New Roman" pitchFamily="18" charset="0"/>
                        </a:rPr>
                        <a:t> Work</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b="1" dirty="0" smtClean="0">
                          <a:latin typeface="Times New Roman" pitchFamily="18" charset="0"/>
                          <a:cs typeface="Times New Roman" pitchFamily="18" charset="0"/>
                        </a:rPr>
                        <a:t>Proposed Work</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645076">
                <a:tc>
                  <a:txBody>
                    <a:bodyPr/>
                    <a:lstStyle/>
                    <a:p>
                      <a:pPr algn="ctr"/>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b="0" kern="1200" dirty="0" smtClean="0">
                          <a:solidFill>
                            <a:schemeClr val="tx1"/>
                          </a:solidFill>
                          <a:effectLst/>
                          <a:latin typeface="Times New Roman" pitchFamily="18" charset="0"/>
                          <a:ea typeface="+mn-ea"/>
                          <a:cs typeface="Times New Roman" pitchFamily="18" charset="0"/>
                        </a:rPr>
                        <a:t>Low-Profile, Multi-Element, Miniaturized Monopole Antenna </a:t>
                      </a:r>
                      <a:r>
                        <a:rPr lang="en-US" sz="1600" b="0" i="0" u="none" strike="noStrike" kern="1200" baseline="30000" dirty="0" smtClean="0">
                          <a:solidFill>
                            <a:schemeClr val="tx1"/>
                          </a:solidFill>
                          <a:latin typeface="Times New Roman" pitchFamily="18" charset="0"/>
                          <a:ea typeface="+mn-ea"/>
                          <a:cs typeface="Times New Roman" pitchFamily="18" charset="0"/>
                        </a:rPr>
                        <a:t>[5]</a:t>
                      </a:r>
                      <a:endParaRPr lang="en-US" sz="16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kern="1200" dirty="0" err="1" smtClean="0">
                          <a:solidFill>
                            <a:schemeClr val="tx1"/>
                          </a:solidFill>
                          <a:effectLst/>
                          <a:latin typeface="Times New Roman" pitchFamily="18" charset="0"/>
                          <a:ea typeface="+mn-ea"/>
                          <a:cs typeface="Times New Roman" pitchFamily="18" charset="0"/>
                        </a:rPr>
                        <a:t>Wonbin</a:t>
                      </a:r>
                      <a:r>
                        <a:rPr lang="en-US" sz="1600" kern="1200" dirty="0" smtClean="0">
                          <a:solidFill>
                            <a:schemeClr val="tx1"/>
                          </a:solidFill>
                          <a:effectLst/>
                          <a:latin typeface="Times New Roman" pitchFamily="18" charset="0"/>
                          <a:ea typeface="+mn-ea"/>
                          <a:cs typeface="Times New Roman" pitchFamily="18" charset="0"/>
                        </a:rPr>
                        <a:t> Hong and Kamal </a:t>
                      </a:r>
                      <a:r>
                        <a:rPr lang="en-US" sz="1600" kern="1200" dirty="0" err="1" smtClean="0">
                          <a:solidFill>
                            <a:schemeClr val="tx1"/>
                          </a:solidFill>
                          <a:effectLst/>
                          <a:latin typeface="Times New Roman" pitchFamily="18" charset="0"/>
                          <a:ea typeface="+mn-ea"/>
                          <a:cs typeface="Times New Roman" pitchFamily="18" charset="0"/>
                        </a:rPr>
                        <a:t>Sarabandi</a:t>
                      </a:r>
                      <a:r>
                        <a:rPr lang="en-US" sz="1600" kern="1200" dirty="0" smtClean="0">
                          <a:solidFill>
                            <a:schemeClr val="tx1"/>
                          </a:solidFill>
                          <a:effectLst/>
                          <a:latin typeface="Times New Roman" pitchFamily="18" charset="0"/>
                          <a:ea typeface="+mn-ea"/>
                          <a:cs typeface="Times New Roman" pitchFamily="18" charset="0"/>
                        </a:rPr>
                        <a:t>, IEEE Transactions On Antennas &amp; Propagation, Vol. 57, No. 1, January 2009.</a:t>
                      </a:r>
                      <a:endParaRPr lang="en-US" sz="16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kern="1200" dirty="0" smtClean="0">
                          <a:solidFill>
                            <a:schemeClr val="tx1"/>
                          </a:solidFill>
                          <a:effectLst/>
                          <a:latin typeface="Times New Roman" pitchFamily="18" charset="0"/>
                          <a:ea typeface="+mn-ea"/>
                          <a:cs typeface="Times New Roman" pitchFamily="18" charset="0"/>
                        </a:rPr>
                        <a:t>This paper discusses a low-profile, electrically small antenna with omnidirectional vertically polarized radiation similar to a short monopole antenna is presented. The antenna features less than dimension in height and or smaller in lateral dimension. The antenna is matched to a 50 ῼ coaxial line without the need for external matching. I</a:t>
                      </a:r>
                      <a:r>
                        <a:rPr lang="en-US" sz="1600" kern="1200" baseline="0" dirty="0" smtClean="0">
                          <a:solidFill>
                            <a:schemeClr val="tx1"/>
                          </a:solidFill>
                          <a:effectLst/>
                          <a:latin typeface="Times New Roman" pitchFamily="18" charset="0"/>
                          <a:ea typeface="+mn-ea"/>
                          <a:cs typeface="Times New Roman" pitchFamily="18" charset="0"/>
                        </a:rPr>
                        <a:t>t has the </a:t>
                      </a:r>
                      <a:r>
                        <a:rPr lang="en-US" sz="1600" kern="1200" baseline="0" dirty="0" err="1" smtClean="0">
                          <a:solidFill>
                            <a:schemeClr val="tx1"/>
                          </a:solidFill>
                          <a:effectLst/>
                          <a:latin typeface="Times New Roman" pitchFamily="18" charset="0"/>
                          <a:ea typeface="+mn-ea"/>
                          <a:cs typeface="Times New Roman" pitchFamily="18" charset="0"/>
                        </a:rPr>
                        <a:t>swastik</a:t>
                      </a:r>
                      <a:r>
                        <a:rPr lang="en-US" sz="1600" kern="1200" baseline="0" dirty="0" smtClean="0">
                          <a:solidFill>
                            <a:schemeClr val="tx1"/>
                          </a:solidFill>
                          <a:effectLst/>
                          <a:latin typeface="Times New Roman" pitchFamily="18" charset="0"/>
                          <a:ea typeface="+mn-ea"/>
                          <a:cs typeface="Times New Roman" pitchFamily="18" charset="0"/>
                        </a:rPr>
                        <a:t> type design.</a:t>
                      </a:r>
                      <a:endParaRPr lang="en-US" sz="16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b="0" i="0" u="none" strike="noStrike" kern="1200" baseline="0" dirty="0" smtClean="0">
                          <a:solidFill>
                            <a:schemeClr val="tx1"/>
                          </a:solidFill>
                          <a:latin typeface="Times New Roman" pitchFamily="18" charset="0"/>
                          <a:ea typeface="+mn-ea"/>
                          <a:cs typeface="Times New Roman" pitchFamily="18" charset="0"/>
                        </a:rPr>
                        <a:t>This paper gives idea about </a:t>
                      </a:r>
                      <a:r>
                        <a:rPr lang="en-US" sz="1600" kern="1200" dirty="0" smtClean="0">
                          <a:solidFill>
                            <a:schemeClr val="tx1"/>
                          </a:solidFill>
                          <a:effectLst/>
                          <a:latin typeface="Times New Roman" pitchFamily="18" charset="0"/>
                          <a:ea typeface="+mn-ea"/>
                          <a:cs typeface="Times New Roman" pitchFamily="18" charset="0"/>
                        </a:rPr>
                        <a:t>the basic antenna parameters and antenna lateral dimensions which is used for the antenna designing for the frequency 460 </a:t>
                      </a:r>
                      <a:r>
                        <a:rPr lang="en-US" sz="1600" kern="1200" dirty="0" err="1" smtClean="0">
                          <a:solidFill>
                            <a:schemeClr val="tx1"/>
                          </a:solidFill>
                          <a:effectLst/>
                          <a:latin typeface="Times New Roman" pitchFamily="18" charset="0"/>
                          <a:ea typeface="+mn-ea"/>
                          <a:cs typeface="Times New Roman" pitchFamily="18" charset="0"/>
                        </a:rPr>
                        <a:t>MHz.</a:t>
                      </a:r>
                      <a:endParaRPr lang="en-US" sz="16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Footer Placeholder 4"/>
          <p:cNvSpPr>
            <a:spLocks noGrp="1"/>
          </p:cNvSpPr>
          <p:nvPr>
            <p:ph type="ftr" sz="quarter" idx="11"/>
          </p:nvPr>
        </p:nvSpPr>
        <p:spPr/>
        <p:txBody>
          <a:bodyPr/>
          <a:lstStyle/>
          <a:p>
            <a:r>
              <a:rPr lang="en-US" dirty="0" smtClean="0"/>
              <a:t>ME(DEPT. OF E&amp;C),PIT</a:t>
            </a:r>
            <a:endParaRPr lang="en-US" dirty="0"/>
          </a:p>
        </p:txBody>
      </p:sp>
      <p:sp>
        <p:nvSpPr>
          <p:cNvPr id="6" name="Slide Number Placeholder 5"/>
          <p:cNvSpPr>
            <a:spLocks noGrp="1"/>
          </p:cNvSpPr>
          <p:nvPr>
            <p:ph type="sldNum" sz="quarter" idx="12"/>
          </p:nvPr>
        </p:nvSpPr>
        <p:spPr/>
        <p:txBody>
          <a:bodyPr/>
          <a:lstStyle/>
          <a:p>
            <a:fld id="{29C1B3FF-1E3F-4B72-BE61-E0874476A257}" type="slidenum">
              <a:rPr lang="en-US" smtClean="0"/>
              <a:t>11</a:t>
            </a:fld>
            <a:endParaRPr lang="en-US" dirty="0"/>
          </a:p>
        </p:txBody>
      </p:sp>
    </p:spTree>
    <p:extLst>
      <p:ext uri="{BB962C8B-B14F-4D97-AF65-F5344CB8AC3E}">
        <p14:creationId xmlns:p14="http://schemas.microsoft.com/office/powerpoint/2010/main" val="1626382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239000" cy="692696"/>
          </a:xfrm>
        </p:spPr>
        <p:txBody>
          <a:bodyPr>
            <a:normAutofit/>
          </a:bodyPr>
          <a:lstStyle/>
          <a:p>
            <a:r>
              <a:rPr lang="en-US" sz="3600" dirty="0" smtClean="0">
                <a:effectLst>
                  <a:outerShdw blurRad="38100" dist="38100" dir="2700000" algn="tl">
                    <a:srgbClr val="000000">
                      <a:alpha val="43137"/>
                    </a:srgbClr>
                  </a:outerShdw>
                </a:effectLst>
                <a:latin typeface="Times New Roman" pitchFamily="18" charset="0"/>
                <a:cs typeface="Times New Roman" pitchFamily="18" charset="0"/>
              </a:rPr>
              <a:t>LITERATURE SURVEY (Cont..)</a:t>
            </a:r>
            <a:endParaRPr lang="en-US" sz="3600" dirty="0">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2899687530"/>
                  </p:ext>
                </p:extLst>
              </p:nvPr>
            </p:nvGraphicFramePr>
            <p:xfrm>
              <a:off x="107504" y="1124744"/>
              <a:ext cx="8064896" cy="5221434"/>
            </p:xfrm>
            <a:graphic>
              <a:graphicData uri="http://schemas.openxmlformats.org/drawingml/2006/table">
                <a:tbl>
                  <a:tblPr firstRow="1" bandRow="1">
                    <a:tableStyleId>{2D5ABB26-0587-4C30-8999-92F81FD0307C}</a:tableStyleId>
                  </a:tblPr>
                  <a:tblGrid>
                    <a:gridCol w="716123"/>
                    <a:gridCol w="1855180"/>
                    <a:gridCol w="1913618"/>
                    <a:gridCol w="2152399"/>
                    <a:gridCol w="1427576"/>
                  </a:tblGrid>
                  <a:tr h="1228554">
                    <a:tc>
                      <a:txBody>
                        <a:bodyPr/>
                        <a:lstStyle/>
                        <a:p>
                          <a:pPr algn="ctr"/>
                          <a:r>
                            <a:rPr lang="en-US" sz="1800" b="1" dirty="0" smtClean="0">
                              <a:latin typeface="Times New Roman" pitchFamily="18" charset="0"/>
                              <a:cs typeface="Times New Roman" pitchFamily="18" charset="0"/>
                            </a:rPr>
                            <a:t>Sr.</a:t>
                          </a:r>
                          <a:r>
                            <a:rPr lang="en-US" sz="1800" b="1" baseline="0" dirty="0" smtClean="0">
                              <a:latin typeface="Times New Roman" pitchFamily="18" charset="0"/>
                              <a:cs typeface="Times New Roman" pitchFamily="18" charset="0"/>
                            </a:rPr>
                            <a:t> No.</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b="1" dirty="0" smtClean="0">
                              <a:latin typeface="Times New Roman" pitchFamily="18" charset="0"/>
                              <a:cs typeface="Times New Roman" pitchFamily="18" charset="0"/>
                            </a:rPr>
                            <a:t>Title of</a:t>
                          </a:r>
                          <a:r>
                            <a:rPr lang="en-US" sz="1800" b="1" baseline="0" dirty="0" smtClean="0">
                              <a:latin typeface="Times New Roman" pitchFamily="18" charset="0"/>
                              <a:cs typeface="Times New Roman" pitchFamily="18" charset="0"/>
                            </a:rPr>
                            <a:t> the Paper</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b="1" dirty="0" smtClean="0">
                              <a:latin typeface="Times New Roman" pitchFamily="18" charset="0"/>
                              <a:cs typeface="Times New Roman" pitchFamily="18" charset="0"/>
                            </a:rPr>
                            <a:t>Author &amp;</a:t>
                          </a:r>
                          <a:r>
                            <a:rPr lang="en-US" sz="1800" b="1" baseline="0" dirty="0" smtClean="0">
                              <a:latin typeface="Times New Roman" pitchFamily="18" charset="0"/>
                              <a:cs typeface="Times New Roman" pitchFamily="18" charset="0"/>
                            </a:rPr>
                            <a:t> Publication</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b="1" dirty="0" smtClean="0">
                              <a:latin typeface="Times New Roman" pitchFamily="18" charset="0"/>
                              <a:cs typeface="Times New Roman" pitchFamily="18" charset="0"/>
                            </a:rPr>
                            <a:t>Previous</a:t>
                          </a:r>
                          <a:r>
                            <a:rPr lang="en-US" sz="1800" b="1" baseline="0" dirty="0" smtClean="0">
                              <a:latin typeface="Times New Roman" pitchFamily="18" charset="0"/>
                              <a:cs typeface="Times New Roman" pitchFamily="18" charset="0"/>
                            </a:rPr>
                            <a:t> Work</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b="1" dirty="0" smtClean="0">
                              <a:latin typeface="Times New Roman" pitchFamily="18" charset="0"/>
                              <a:cs typeface="Times New Roman" pitchFamily="18" charset="0"/>
                            </a:rPr>
                            <a:t>Proposed Work</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844676">
                    <a:tc>
                      <a:txBody>
                        <a:bodyPr/>
                        <a:lstStyle/>
                        <a:p>
                          <a:pPr algn="ctr"/>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pPr>
                          <a:r>
                            <a:rPr lang="en-US" sz="1600" b="0" kern="1200" dirty="0" smtClean="0">
                              <a:solidFill>
                                <a:schemeClr val="tx1"/>
                              </a:solidFill>
                              <a:effectLst/>
                              <a:latin typeface="Times New Roman" pitchFamily="18" charset="0"/>
                              <a:ea typeface="+mn-ea"/>
                              <a:cs typeface="Times New Roman" pitchFamily="18" charset="0"/>
                            </a:rPr>
                            <a:t>A low</a:t>
                          </a:r>
                          <a:r>
                            <a:rPr lang="en-US" sz="1600" b="0" kern="1200" baseline="0" dirty="0" smtClean="0">
                              <a:solidFill>
                                <a:schemeClr val="tx1"/>
                              </a:solidFill>
                              <a:effectLst/>
                              <a:latin typeface="Times New Roman" pitchFamily="18" charset="0"/>
                              <a:ea typeface="+mn-ea"/>
                              <a:cs typeface="Times New Roman" pitchFamily="18" charset="0"/>
                            </a:rPr>
                            <a:t> </a:t>
                          </a:r>
                          <a:r>
                            <a:rPr lang="en-US" sz="1600" b="0" kern="1200" dirty="0" smtClean="0">
                              <a:solidFill>
                                <a:schemeClr val="tx1"/>
                              </a:solidFill>
                              <a:effectLst/>
                              <a:latin typeface="Times New Roman" pitchFamily="18" charset="0"/>
                              <a:ea typeface="+mn-ea"/>
                              <a:cs typeface="Times New Roman" pitchFamily="18" charset="0"/>
                            </a:rPr>
                            <a:t>Profile Omni-directional Planar Antenna with Vertical Polarization Employing Two In-Phase Elements</a:t>
                          </a:r>
                          <a:r>
                            <a:rPr lang="en-US" sz="1600" b="0" kern="1200" baseline="30000" dirty="0" smtClean="0">
                              <a:solidFill>
                                <a:schemeClr val="tx1"/>
                              </a:solidFill>
                              <a:effectLst/>
                              <a:latin typeface="Times New Roman" pitchFamily="18" charset="0"/>
                              <a:ea typeface="+mn-ea"/>
                              <a:cs typeface="Times New Roman" pitchFamily="18" charset="0"/>
                            </a:rPr>
                            <a:t>[7]</a:t>
                          </a:r>
                          <a:endParaRPr lang="en-US" sz="1600" b="0" baseline="30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pPr>
                          <a:r>
                            <a:rPr lang="en-US" sz="1600" b="0" kern="1200" dirty="0" err="1" smtClean="0">
                              <a:solidFill>
                                <a:schemeClr val="tx1"/>
                              </a:solidFill>
                              <a:effectLst/>
                              <a:latin typeface="Times New Roman" pitchFamily="18" charset="0"/>
                              <a:ea typeface="+mn-ea"/>
                              <a:cs typeface="Times New Roman" pitchFamily="18" charset="0"/>
                            </a:rPr>
                            <a:t>Jungsuek</a:t>
                          </a:r>
                          <a:r>
                            <a:rPr lang="en-US" sz="1600" b="0" kern="1200" dirty="0" smtClean="0">
                              <a:solidFill>
                                <a:schemeClr val="tx1"/>
                              </a:solidFill>
                              <a:effectLst/>
                              <a:latin typeface="Times New Roman" pitchFamily="18" charset="0"/>
                              <a:ea typeface="+mn-ea"/>
                              <a:cs typeface="Times New Roman" pitchFamily="18" charset="0"/>
                            </a:rPr>
                            <a:t> Oh and Kamal </a:t>
                          </a:r>
                          <a:r>
                            <a:rPr lang="en-US" sz="1600" b="0" kern="1200" dirty="0" err="1" smtClean="0">
                              <a:solidFill>
                                <a:schemeClr val="tx1"/>
                              </a:solidFill>
                              <a:effectLst/>
                              <a:latin typeface="Times New Roman" pitchFamily="18" charset="0"/>
                              <a:ea typeface="+mn-ea"/>
                              <a:cs typeface="Times New Roman" pitchFamily="18" charset="0"/>
                            </a:rPr>
                            <a:t>Sarabandi</a:t>
                          </a:r>
                          <a:r>
                            <a:rPr lang="en-US" sz="1600" b="0" kern="1200" baseline="0" dirty="0" smtClean="0">
                              <a:solidFill>
                                <a:schemeClr val="tx1"/>
                              </a:solidFill>
                              <a:effectLst/>
                              <a:latin typeface="Times New Roman" pitchFamily="18" charset="0"/>
                              <a:ea typeface="+mn-ea"/>
                              <a:cs typeface="Times New Roman" pitchFamily="18" charset="0"/>
                            </a:rPr>
                            <a:t> in </a:t>
                          </a:r>
                          <a:r>
                            <a:rPr lang="en-US" sz="1600" b="0" kern="1200" dirty="0" smtClean="0">
                              <a:solidFill>
                                <a:schemeClr val="tx1"/>
                              </a:solidFill>
                              <a:effectLst/>
                              <a:latin typeface="Times New Roman" pitchFamily="18" charset="0"/>
                              <a:ea typeface="+mn-ea"/>
                              <a:cs typeface="Times New Roman" pitchFamily="18" charset="0"/>
                            </a:rPr>
                            <a:t>General Assembly and Scientific Symposium, </a:t>
                          </a:r>
                          <a:r>
                            <a:rPr lang="en-US" sz="1600" b="0" kern="1200" dirty="0" err="1" smtClean="0">
                              <a:solidFill>
                                <a:schemeClr val="tx1"/>
                              </a:solidFill>
                              <a:effectLst/>
                              <a:latin typeface="Times New Roman" pitchFamily="18" charset="0"/>
                              <a:ea typeface="+mn-ea"/>
                              <a:cs typeface="Times New Roman" pitchFamily="18" charset="0"/>
                            </a:rPr>
                            <a:t>XXX</a:t>
                          </a:r>
                          <a:r>
                            <a:rPr lang="en-US" sz="1600" b="0" kern="1200" baseline="30000" dirty="0" err="1" smtClean="0">
                              <a:solidFill>
                                <a:schemeClr val="tx1"/>
                              </a:solidFill>
                              <a:effectLst/>
                              <a:latin typeface="Times New Roman" pitchFamily="18" charset="0"/>
                              <a:ea typeface="+mn-ea"/>
                              <a:cs typeface="Times New Roman" pitchFamily="18" charset="0"/>
                            </a:rPr>
                            <a:t>th</a:t>
                          </a:r>
                          <a:r>
                            <a:rPr lang="en-US" sz="1600" b="0" kern="1200" dirty="0" smtClean="0">
                              <a:solidFill>
                                <a:schemeClr val="tx1"/>
                              </a:solidFill>
                              <a:effectLst/>
                              <a:latin typeface="Times New Roman" pitchFamily="18" charset="0"/>
                              <a:ea typeface="+mn-ea"/>
                              <a:cs typeface="Times New Roman" pitchFamily="18" charset="0"/>
                            </a:rPr>
                            <a:t> URSI, Istanbul, Aug-2011,IEEE</a:t>
                          </a:r>
                          <a:endParaRPr lang="en-US" sz="1600" b="0" kern="1200" dirty="0">
                            <a:solidFill>
                              <a:schemeClr val="tx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pPr>
                          <a:r>
                            <a:rPr lang="en-US" sz="1600" b="0" i="0" u="none" strike="noStrike" kern="1200" baseline="0" dirty="0" smtClean="0">
                              <a:solidFill>
                                <a:schemeClr val="tx1"/>
                              </a:solidFill>
                              <a:latin typeface="Times New Roman" pitchFamily="18" charset="0"/>
                              <a:ea typeface="+mn-ea"/>
                              <a:cs typeface="Times New Roman" pitchFamily="18" charset="0"/>
                            </a:rPr>
                            <a:t>This paper discusses </a:t>
                          </a:r>
                          <a:r>
                            <a:rPr lang="en-US" sz="1600" b="0" kern="1200" dirty="0" smtClean="0">
                              <a:solidFill>
                                <a:schemeClr val="tx1"/>
                              </a:solidFill>
                              <a:effectLst/>
                              <a:latin typeface="Times New Roman" pitchFamily="18" charset="0"/>
                              <a:ea typeface="+mn-ea"/>
                              <a:cs typeface="Times New Roman" pitchFamily="18" charset="0"/>
                            </a:rPr>
                            <a:t>an antenna using two short in-phase vertical elements. To achieve in phase radiation the short vertical pins should be </a:t>
                          </a:r>
                          <a14:m>
                            <m:oMath xmlns:m="http://schemas.openxmlformats.org/officeDocument/2006/math">
                              <m:r>
                                <a:rPr lang="en-US" sz="1600" b="0" i="1" kern="1200">
                                  <a:solidFill>
                                    <a:schemeClr val="tx1"/>
                                  </a:solidFill>
                                  <a:effectLst/>
                                  <a:latin typeface="Cambria Math"/>
                                  <a:ea typeface="+mn-ea"/>
                                  <a:cs typeface="+mn-cs"/>
                                </a:rPr>
                                <m:t>𝜆</m:t>
                              </m:r>
                              <m:r>
                                <a:rPr lang="en-US" sz="1600" b="0" i="1" kern="1200">
                                  <a:solidFill>
                                    <a:schemeClr val="tx1"/>
                                  </a:solidFill>
                                  <a:effectLst/>
                                  <a:latin typeface="Cambria Math"/>
                                  <a:ea typeface="+mn-ea"/>
                                  <a:cs typeface="+mn-cs"/>
                                </a:rPr>
                                <m:t>/2</m:t>
                              </m:r>
                            </m:oMath>
                          </a14:m>
                          <a:r>
                            <a:rPr lang="en-US" sz="1600" b="0" kern="1200" dirty="0">
                              <a:solidFill>
                                <a:schemeClr val="tx1"/>
                              </a:solidFill>
                              <a:effectLst/>
                              <a:latin typeface="Times New Roman" pitchFamily="18" charset="0"/>
                              <a:ea typeface="+mn-ea"/>
                              <a:cs typeface="Times New Roman" pitchFamily="18" charset="0"/>
                            </a:rPr>
                            <a:t> away from each other. The geometry is optimized to obtain the antenna lateral dimensions so that it has omnidirectional radiation pattern in horizontal plane and high gain. </a:t>
                          </a:r>
                          <a:endParaRPr lang="en-US" sz="16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pPr>
                          <a:r>
                            <a:rPr lang="en-US" sz="1600" b="0" kern="1200" dirty="0" smtClean="0">
                              <a:solidFill>
                                <a:schemeClr val="tx1"/>
                              </a:solidFill>
                              <a:effectLst/>
                              <a:latin typeface="Times New Roman" pitchFamily="18" charset="0"/>
                              <a:ea typeface="+mn-ea"/>
                              <a:cs typeface="Times New Roman" pitchFamily="18" charset="0"/>
                            </a:rPr>
                            <a:t>This paper gives idea about the antenna geometry and its lateral dimensions from which we can satisfy the requirement of omnidirectional radiation pattern in require direction. </a:t>
                          </a:r>
                          <a:endParaRPr lang="en-US" sz="1600" b="0" kern="1200" dirty="0">
                            <a:solidFill>
                              <a:schemeClr val="tx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2899687530"/>
                  </p:ext>
                </p:extLst>
              </p:nvPr>
            </p:nvGraphicFramePr>
            <p:xfrm>
              <a:off x="107504" y="1124744"/>
              <a:ext cx="8064896" cy="5221434"/>
            </p:xfrm>
            <a:graphic>
              <a:graphicData uri="http://schemas.openxmlformats.org/drawingml/2006/table">
                <a:tbl>
                  <a:tblPr firstRow="1" bandRow="1">
                    <a:tableStyleId>{2D5ABB26-0587-4C30-8999-92F81FD0307C}</a:tableStyleId>
                  </a:tblPr>
                  <a:tblGrid>
                    <a:gridCol w="716123"/>
                    <a:gridCol w="1855180"/>
                    <a:gridCol w="1913618"/>
                    <a:gridCol w="2152399"/>
                    <a:gridCol w="1427576"/>
                  </a:tblGrid>
                  <a:tr h="1228554">
                    <a:tc>
                      <a:txBody>
                        <a:bodyPr/>
                        <a:lstStyle/>
                        <a:p>
                          <a:pPr algn="ctr"/>
                          <a:r>
                            <a:rPr lang="en-US" sz="1800" b="1" dirty="0" smtClean="0">
                              <a:latin typeface="Times New Roman" pitchFamily="18" charset="0"/>
                              <a:cs typeface="Times New Roman" pitchFamily="18" charset="0"/>
                            </a:rPr>
                            <a:t>Sr.</a:t>
                          </a:r>
                          <a:r>
                            <a:rPr lang="en-US" sz="1800" b="1" baseline="0" dirty="0" smtClean="0">
                              <a:latin typeface="Times New Roman" pitchFamily="18" charset="0"/>
                              <a:cs typeface="Times New Roman" pitchFamily="18" charset="0"/>
                            </a:rPr>
                            <a:t> No.</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b="1" dirty="0" smtClean="0">
                              <a:latin typeface="Times New Roman" pitchFamily="18" charset="0"/>
                              <a:cs typeface="Times New Roman" pitchFamily="18" charset="0"/>
                            </a:rPr>
                            <a:t>Title of</a:t>
                          </a:r>
                          <a:r>
                            <a:rPr lang="en-US" sz="1800" b="1" baseline="0" dirty="0" smtClean="0">
                              <a:latin typeface="Times New Roman" pitchFamily="18" charset="0"/>
                              <a:cs typeface="Times New Roman" pitchFamily="18" charset="0"/>
                            </a:rPr>
                            <a:t> the Paper</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b="1" dirty="0" smtClean="0">
                              <a:latin typeface="Times New Roman" pitchFamily="18" charset="0"/>
                              <a:cs typeface="Times New Roman" pitchFamily="18" charset="0"/>
                            </a:rPr>
                            <a:t>Author &amp;</a:t>
                          </a:r>
                          <a:r>
                            <a:rPr lang="en-US" sz="1800" b="1" baseline="0" dirty="0" smtClean="0">
                              <a:latin typeface="Times New Roman" pitchFamily="18" charset="0"/>
                              <a:cs typeface="Times New Roman" pitchFamily="18" charset="0"/>
                            </a:rPr>
                            <a:t> Publication</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b="1" dirty="0" smtClean="0">
                              <a:latin typeface="Times New Roman" pitchFamily="18" charset="0"/>
                              <a:cs typeface="Times New Roman" pitchFamily="18" charset="0"/>
                            </a:rPr>
                            <a:t>Previous</a:t>
                          </a:r>
                          <a:r>
                            <a:rPr lang="en-US" sz="1800" b="1" baseline="0" dirty="0" smtClean="0">
                              <a:latin typeface="Times New Roman" pitchFamily="18" charset="0"/>
                              <a:cs typeface="Times New Roman" pitchFamily="18" charset="0"/>
                            </a:rPr>
                            <a:t> Work</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b="1" dirty="0" smtClean="0">
                              <a:latin typeface="Times New Roman" pitchFamily="18" charset="0"/>
                              <a:cs typeface="Times New Roman" pitchFamily="18" charset="0"/>
                            </a:rPr>
                            <a:t>Proposed Work</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992880">
                    <a:tc>
                      <a:txBody>
                        <a:bodyPr/>
                        <a:lstStyle/>
                        <a:p>
                          <a:pPr algn="ctr"/>
                          <a:r>
                            <a:rPr lang="en-US" sz="1600" dirty="0" smtClean="0">
                              <a:latin typeface="Times New Roman" pitchFamily="18" charset="0"/>
                              <a:cs typeface="Times New Roman" pitchFamily="18" charset="0"/>
                            </a:rPr>
                            <a:t>5</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pPr>
                          <a:r>
                            <a:rPr lang="en-US" sz="1600" b="0" kern="1200" dirty="0" smtClean="0">
                              <a:solidFill>
                                <a:schemeClr val="tx1"/>
                              </a:solidFill>
                              <a:effectLst/>
                              <a:latin typeface="Times New Roman" pitchFamily="18" charset="0"/>
                              <a:ea typeface="+mn-ea"/>
                              <a:cs typeface="Times New Roman" pitchFamily="18" charset="0"/>
                            </a:rPr>
                            <a:t>A low</a:t>
                          </a:r>
                          <a:r>
                            <a:rPr lang="en-US" sz="1600" b="0" kern="1200" baseline="0" dirty="0" smtClean="0">
                              <a:solidFill>
                                <a:schemeClr val="tx1"/>
                              </a:solidFill>
                              <a:effectLst/>
                              <a:latin typeface="Times New Roman" pitchFamily="18" charset="0"/>
                              <a:ea typeface="+mn-ea"/>
                              <a:cs typeface="Times New Roman" pitchFamily="18" charset="0"/>
                            </a:rPr>
                            <a:t> </a:t>
                          </a:r>
                          <a:r>
                            <a:rPr lang="en-US" sz="1600" b="0" kern="1200" dirty="0" smtClean="0">
                              <a:solidFill>
                                <a:schemeClr val="tx1"/>
                              </a:solidFill>
                              <a:effectLst/>
                              <a:latin typeface="Times New Roman" pitchFamily="18" charset="0"/>
                              <a:ea typeface="+mn-ea"/>
                              <a:cs typeface="Times New Roman" pitchFamily="18" charset="0"/>
                            </a:rPr>
                            <a:t>Profile Omni-directional Planar Antenna with Vertical Polarization Employing Two In-Phase Elements</a:t>
                          </a:r>
                          <a:r>
                            <a:rPr lang="en-US" sz="1600" b="0" kern="1200" baseline="30000" dirty="0" smtClean="0">
                              <a:solidFill>
                                <a:schemeClr val="tx1"/>
                              </a:solidFill>
                              <a:effectLst/>
                              <a:latin typeface="Times New Roman" pitchFamily="18" charset="0"/>
                              <a:ea typeface="+mn-ea"/>
                              <a:cs typeface="Times New Roman" pitchFamily="18" charset="0"/>
                            </a:rPr>
                            <a:t>[7]</a:t>
                          </a:r>
                          <a:endParaRPr lang="en-US" sz="1600" b="0" baseline="30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pPr>
                          <a:r>
                            <a:rPr lang="en-US" sz="1600" b="0" kern="1200" dirty="0" err="1" smtClean="0">
                              <a:solidFill>
                                <a:schemeClr val="tx1"/>
                              </a:solidFill>
                              <a:effectLst/>
                              <a:latin typeface="Times New Roman" pitchFamily="18" charset="0"/>
                              <a:ea typeface="+mn-ea"/>
                              <a:cs typeface="Times New Roman" pitchFamily="18" charset="0"/>
                            </a:rPr>
                            <a:t>Jungsuek</a:t>
                          </a:r>
                          <a:r>
                            <a:rPr lang="en-US" sz="1600" b="0" kern="1200" dirty="0" smtClean="0">
                              <a:solidFill>
                                <a:schemeClr val="tx1"/>
                              </a:solidFill>
                              <a:effectLst/>
                              <a:latin typeface="Times New Roman" pitchFamily="18" charset="0"/>
                              <a:ea typeface="+mn-ea"/>
                              <a:cs typeface="Times New Roman" pitchFamily="18" charset="0"/>
                            </a:rPr>
                            <a:t> Oh and Kamal </a:t>
                          </a:r>
                          <a:r>
                            <a:rPr lang="en-US" sz="1600" b="0" kern="1200" dirty="0" err="1" smtClean="0">
                              <a:solidFill>
                                <a:schemeClr val="tx1"/>
                              </a:solidFill>
                              <a:effectLst/>
                              <a:latin typeface="Times New Roman" pitchFamily="18" charset="0"/>
                              <a:ea typeface="+mn-ea"/>
                              <a:cs typeface="Times New Roman" pitchFamily="18" charset="0"/>
                            </a:rPr>
                            <a:t>Sarabandi</a:t>
                          </a:r>
                          <a:r>
                            <a:rPr lang="en-US" sz="1600" b="0" kern="1200" baseline="0" dirty="0" smtClean="0">
                              <a:solidFill>
                                <a:schemeClr val="tx1"/>
                              </a:solidFill>
                              <a:effectLst/>
                              <a:latin typeface="Times New Roman" pitchFamily="18" charset="0"/>
                              <a:ea typeface="+mn-ea"/>
                              <a:cs typeface="Times New Roman" pitchFamily="18" charset="0"/>
                            </a:rPr>
                            <a:t> in </a:t>
                          </a:r>
                          <a:r>
                            <a:rPr lang="en-US" sz="1600" b="0" kern="1200" dirty="0" smtClean="0">
                              <a:solidFill>
                                <a:schemeClr val="tx1"/>
                              </a:solidFill>
                              <a:effectLst/>
                              <a:latin typeface="Times New Roman" pitchFamily="18" charset="0"/>
                              <a:ea typeface="+mn-ea"/>
                              <a:cs typeface="Times New Roman" pitchFamily="18" charset="0"/>
                            </a:rPr>
                            <a:t>General Assembly and Scientific Symposium, </a:t>
                          </a:r>
                          <a:r>
                            <a:rPr lang="en-US" sz="1600" b="0" kern="1200" dirty="0" err="1" smtClean="0">
                              <a:solidFill>
                                <a:schemeClr val="tx1"/>
                              </a:solidFill>
                              <a:effectLst/>
                              <a:latin typeface="Times New Roman" pitchFamily="18" charset="0"/>
                              <a:ea typeface="+mn-ea"/>
                              <a:cs typeface="Times New Roman" pitchFamily="18" charset="0"/>
                            </a:rPr>
                            <a:t>XXX</a:t>
                          </a:r>
                          <a:r>
                            <a:rPr lang="en-US" sz="1600" b="0" kern="1200" baseline="30000" dirty="0" err="1" smtClean="0">
                              <a:solidFill>
                                <a:schemeClr val="tx1"/>
                              </a:solidFill>
                              <a:effectLst/>
                              <a:latin typeface="Times New Roman" pitchFamily="18" charset="0"/>
                              <a:ea typeface="+mn-ea"/>
                              <a:cs typeface="Times New Roman" pitchFamily="18" charset="0"/>
                            </a:rPr>
                            <a:t>th</a:t>
                          </a:r>
                          <a:r>
                            <a:rPr lang="en-US" sz="1600" b="0" kern="1200" dirty="0" smtClean="0">
                              <a:solidFill>
                                <a:schemeClr val="tx1"/>
                              </a:solidFill>
                              <a:effectLst/>
                              <a:latin typeface="Times New Roman" pitchFamily="18" charset="0"/>
                              <a:ea typeface="+mn-ea"/>
                              <a:cs typeface="Times New Roman" pitchFamily="18" charset="0"/>
                            </a:rPr>
                            <a:t> URSI, Istanbul, Aug-2011,IEEE</a:t>
                          </a:r>
                          <a:endParaRPr lang="en-US" sz="1600" b="0" kern="1200" dirty="0">
                            <a:solidFill>
                              <a:schemeClr val="tx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208782" t="-31450" r="-66289" b="-1985"/>
                          </a:stretch>
                        </a:blipFill>
                      </a:tcPr>
                    </a:tc>
                    <a:tc>
                      <a:txBody>
                        <a:bodyPr/>
                        <a:lstStyle/>
                        <a:p>
                          <a:pPr algn="just">
                            <a:lnSpc>
                              <a:spcPct val="100000"/>
                            </a:lnSpc>
                          </a:pPr>
                          <a:r>
                            <a:rPr lang="en-US" sz="1600" b="0" kern="1200" dirty="0" smtClean="0">
                              <a:solidFill>
                                <a:schemeClr val="tx1"/>
                              </a:solidFill>
                              <a:effectLst/>
                              <a:latin typeface="Times New Roman" pitchFamily="18" charset="0"/>
                              <a:ea typeface="+mn-ea"/>
                              <a:cs typeface="Times New Roman" pitchFamily="18" charset="0"/>
                            </a:rPr>
                            <a:t>This paper gives idea about the antenna geometry and its lateral dimensions from which we can satisfy the requirement of omnidirectional radiation pattern in require direction. </a:t>
                          </a:r>
                          <a:endParaRPr lang="en-US" sz="1600" b="0" kern="1200" dirty="0">
                            <a:solidFill>
                              <a:schemeClr val="tx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
        <p:nvSpPr>
          <p:cNvPr id="5" name="Footer Placeholder 4"/>
          <p:cNvSpPr>
            <a:spLocks noGrp="1"/>
          </p:cNvSpPr>
          <p:nvPr>
            <p:ph type="ftr" sz="quarter" idx="11"/>
          </p:nvPr>
        </p:nvSpPr>
        <p:spPr/>
        <p:txBody>
          <a:bodyPr/>
          <a:lstStyle/>
          <a:p>
            <a:r>
              <a:rPr lang="en-US" dirty="0" smtClean="0"/>
              <a:t>ME(DEPT. OF E&amp;C),PIT</a:t>
            </a:r>
            <a:endParaRPr lang="en-US" dirty="0"/>
          </a:p>
        </p:txBody>
      </p:sp>
      <p:sp>
        <p:nvSpPr>
          <p:cNvPr id="6" name="Slide Number Placeholder 5"/>
          <p:cNvSpPr>
            <a:spLocks noGrp="1"/>
          </p:cNvSpPr>
          <p:nvPr>
            <p:ph type="sldNum" sz="quarter" idx="12"/>
          </p:nvPr>
        </p:nvSpPr>
        <p:spPr/>
        <p:txBody>
          <a:bodyPr/>
          <a:lstStyle/>
          <a:p>
            <a:fld id="{29C1B3FF-1E3F-4B72-BE61-E0874476A257}" type="slidenum">
              <a:rPr lang="en-US" smtClean="0"/>
              <a:t>12</a:t>
            </a:fld>
            <a:endParaRPr lang="en-US" dirty="0"/>
          </a:p>
        </p:txBody>
      </p:sp>
    </p:spTree>
    <p:extLst>
      <p:ext uri="{BB962C8B-B14F-4D97-AF65-F5344CB8AC3E}">
        <p14:creationId xmlns:p14="http://schemas.microsoft.com/office/powerpoint/2010/main" val="3627554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609600"/>
          </a:xfrm>
        </p:spPr>
        <p:txBody>
          <a:bodyPr>
            <a:noAutofit/>
          </a:bodyPr>
          <a:lstStyle/>
          <a:p>
            <a:r>
              <a:rPr lang="en-US" sz="3600" dirty="0" smtClean="0">
                <a:effectLst>
                  <a:outerShdw blurRad="38100" dist="38100" dir="2700000" algn="tl">
                    <a:srgbClr val="000000">
                      <a:alpha val="43137"/>
                    </a:srgbClr>
                  </a:outerShdw>
                </a:effectLst>
                <a:latin typeface="Times New Roman" pitchFamily="18" charset="0"/>
                <a:cs typeface="Times New Roman" pitchFamily="18" charset="0"/>
              </a:rPr>
              <a:t>Problem statement</a:t>
            </a:r>
            <a:endParaRPr lang="en-US"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467544" y="1340768"/>
            <a:ext cx="7731968" cy="4392488"/>
          </a:xfrm>
        </p:spPr>
        <p:txBody>
          <a:bodyPr>
            <a:noAutofit/>
          </a:bodyPr>
          <a:lstStyle/>
          <a:p>
            <a:pPr>
              <a:buFont typeface="Wingdings" pitchFamily="2" charset="2"/>
              <a:buChar char="v"/>
            </a:pPr>
            <a:r>
              <a:rPr lang="en-US" sz="2000" b="1" dirty="0">
                <a:latin typeface="Times New Roman" pitchFamily="18" charset="0"/>
                <a:cs typeface="Times New Roman" pitchFamily="18" charset="0"/>
              </a:rPr>
              <a:t>Problem Issue</a:t>
            </a:r>
            <a:r>
              <a:rPr lang="en-US" sz="2000" dirty="0">
                <a:latin typeface="Times New Roman" pitchFamily="18" charset="0"/>
                <a:cs typeface="Times New Roman" pitchFamily="18" charset="0"/>
              </a:rPr>
              <a:t>:</a:t>
            </a:r>
          </a:p>
          <a:p>
            <a:pPr marL="0" indent="0" algn="just">
              <a:lnSpc>
                <a:spcPct val="150000"/>
              </a:lnSpc>
              <a:buNone/>
            </a:pPr>
            <a:r>
              <a:rPr lang="en-US" sz="2400" dirty="0">
                <a:latin typeface="Times New Roman" pitchFamily="18" charset="0"/>
                <a:cs typeface="Times New Roman" pitchFamily="18" charset="0"/>
              </a:rPr>
              <a:t>	</a:t>
            </a:r>
            <a:r>
              <a:rPr lang="en-US" sz="1600" dirty="0">
                <a:latin typeface="Times New Roman" pitchFamily="18" charset="0"/>
                <a:cs typeface="Times New Roman" pitchFamily="18" charset="0"/>
              </a:rPr>
              <a:t> In High speed Rolling stock trains Generally they can used the control antenna kit that has the folded dipole in it and the performance of the same can be degraded as the lacking of aerodynamic structure and installation near the pantograph of the trains in Bombardier Transportation India Ltd and 120 kW power are used for testing the coaches. So sometimes these antenna can be damaged </a:t>
            </a:r>
            <a:r>
              <a:rPr lang="en-US" sz="1600" dirty="0" err="1">
                <a:latin typeface="Times New Roman" pitchFamily="18" charset="0"/>
                <a:cs typeface="Times New Roman" pitchFamily="18" charset="0"/>
              </a:rPr>
              <a:t>permentatly</a:t>
            </a:r>
            <a:r>
              <a:rPr lang="en-US" sz="1600" dirty="0">
                <a:latin typeface="Times New Roman" pitchFamily="18" charset="0"/>
                <a:cs typeface="Times New Roman" pitchFamily="18" charset="0"/>
              </a:rPr>
              <a:t> or will affect the antenna performance.</a:t>
            </a:r>
          </a:p>
          <a:p>
            <a:pPr marL="0" indent="0" algn="just">
              <a:buNone/>
            </a:pPr>
            <a:endParaRPr lang="en-US" sz="1600" dirty="0">
              <a:latin typeface="Times New Roman" pitchFamily="18" charset="0"/>
              <a:cs typeface="Times New Roman" pitchFamily="18" charset="0"/>
            </a:endParaRPr>
          </a:p>
          <a:p>
            <a:pPr>
              <a:buFont typeface="Wingdings" pitchFamily="2" charset="2"/>
              <a:buChar char="v"/>
            </a:pPr>
            <a:r>
              <a:rPr lang="en-US" sz="2000" b="1" dirty="0">
                <a:latin typeface="Times New Roman" pitchFamily="18" charset="0"/>
                <a:cs typeface="Times New Roman" pitchFamily="18" charset="0"/>
              </a:rPr>
              <a:t>Problem Definition</a:t>
            </a:r>
            <a:r>
              <a:rPr lang="en-US" sz="2000" dirty="0">
                <a:latin typeface="Times New Roman" pitchFamily="18" charset="0"/>
                <a:cs typeface="Times New Roman" pitchFamily="18" charset="0"/>
              </a:rPr>
              <a:t>:</a:t>
            </a:r>
          </a:p>
          <a:p>
            <a:pPr marL="0" indent="0" algn="just">
              <a:lnSpc>
                <a:spcPct val="150000"/>
              </a:lnSpc>
              <a:buNone/>
            </a:pPr>
            <a:r>
              <a:rPr lang="en-US" sz="2000" dirty="0">
                <a:latin typeface="Times New Roman" pitchFamily="18" charset="0"/>
                <a:cs typeface="Times New Roman" pitchFamily="18" charset="0"/>
              </a:rPr>
              <a:t>	“</a:t>
            </a:r>
            <a:r>
              <a:rPr lang="en-US" sz="1600" dirty="0">
                <a:latin typeface="Times New Roman" pitchFamily="18" charset="0"/>
                <a:cs typeface="Times New Roman" pitchFamily="18" charset="0"/>
              </a:rPr>
              <a:t>The work will include designing and simulation, low profile UHF antenna for Roof mounted vehicular and Heavy duty applications such like Trains.”</a:t>
            </a:r>
            <a:endParaRPr lang="en-US" sz="16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ME(DEPT. OF E&amp;C),PIT</a:t>
            </a:r>
            <a:endParaRPr lang="en-US" dirty="0"/>
          </a:p>
        </p:txBody>
      </p:sp>
      <p:sp>
        <p:nvSpPr>
          <p:cNvPr id="5" name="Slide Number Placeholder 4"/>
          <p:cNvSpPr>
            <a:spLocks noGrp="1"/>
          </p:cNvSpPr>
          <p:nvPr>
            <p:ph type="sldNum" sz="quarter" idx="12"/>
          </p:nvPr>
        </p:nvSpPr>
        <p:spPr/>
        <p:txBody>
          <a:bodyPr/>
          <a:lstStyle/>
          <a:p>
            <a:fld id="{29C1B3FF-1E3F-4B72-BE61-E0874476A257}" type="slidenum">
              <a:rPr lang="en-US" smtClean="0"/>
              <a:t>13</a:t>
            </a:fld>
            <a:endParaRPr lang="en-US" dirty="0"/>
          </a:p>
        </p:txBody>
      </p:sp>
    </p:spTree>
    <p:extLst>
      <p:ext uri="{BB962C8B-B14F-4D97-AF65-F5344CB8AC3E}">
        <p14:creationId xmlns:p14="http://schemas.microsoft.com/office/powerpoint/2010/main" val="34869117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620000" cy="609600"/>
          </a:xfrm>
        </p:spPr>
        <p:txBody>
          <a:bodyPr>
            <a:noAutofit/>
          </a:bodyPr>
          <a:lstStyle/>
          <a:p>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Existing work v/s proposed work</a:t>
            </a:r>
            <a:endParaRPr lang="en-US" sz="28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ME(DEPT. OF E&amp;C),PIT</a:t>
            </a:r>
            <a:endParaRPr lang="en-US" dirty="0"/>
          </a:p>
        </p:txBody>
      </p:sp>
      <p:sp>
        <p:nvSpPr>
          <p:cNvPr id="5" name="Slide Number Placeholder 4"/>
          <p:cNvSpPr>
            <a:spLocks noGrp="1"/>
          </p:cNvSpPr>
          <p:nvPr>
            <p:ph type="sldNum" sz="quarter" idx="12"/>
          </p:nvPr>
        </p:nvSpPr>
        <p:spPr/>
        <p:txBody>
          <a:bodyPr/>
          <a:lstStyle/>
          <a:p>
            <a:fld id="{29C1B3FF-1E3F-4B72-BE61-E0874476A257}" type="slidenum">
              <a:rPr lang="en-US" smtClean="0"/>
              <a:t>14</a:t>
            </a:fld>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243965461"/>
              </p:ext>
            </p:extLst>
          </p:nvPr>
        </p:nvGraphicFramePr>
        <p:xfrm>
          <a:off x="467544" y="1556792"/>
          <a:ext cx="7272808" cy="3696191"/>
        </p:xfrm>
        <a:graphic>
          <a:graphicData uri="http://schemas.openxmlformats.org/drawingml/2006/table">
            <a:tbl>
              <a:tblPr firstRow="1" firstCol="1" bandRow="1">
                <a:tableStyleId>{5C22544A-7EE6-4342-B048-85BDC9FD1C3A}</a:tableStyleId>
              </a:tblPr>
              <a:tblGrid>
                <a:gridCol w="3636404"/>
                <a:gridCol w="3636404"/>
              </a:tblGrid>
              <a:tr h="505446">
                <a:tc>
                  <a:txBody>
                    <a:bodyPr/>
                    <a:lstStyle/>
                    <a:p>
                      <a:pPr marL="0" marR="0" algn="ctr">
                        <a:lnSpc>
                          <a:spcPct val="150000"/>
                        </a:lnSpc>
                        <a:spcBef>
                          <a:spcPts val="0"/>
                        </a:spcBef>
                        <a:spcAft>
                          <a:spcPts val="0"/>
                        </a:spcAft>
                      </a:pPr>
                      <a:r>
                        <a:rPr lang="en-US" sz="1600" b="1" dirty="0">
                          <a:ln>
                            <a:noFill/>
                          </a:ln>
                          <a:solidFill>
                            <a:schemeClr val="bg2">
                              <a:lumMod val="20000"/>
                              <a:lumOff val="80000"/>
                            </a:schemeClr>
                          </a:solidFill>
                          <a:effectLst/>
                          <a:latin typeface="Times New Roman" pitchFamily="18" charset="0"/>
                          <a:cs typeface="Times New Roman" pitchFamily="18" charset="0"/>
                        </a:rPr>
                        <a:t>Existing Work</a:t>
                      </a:r>
                      <a:endParaRPr lang="en-US" sz="1600" b="1" dirty="0">
                        <a:ln>
                          <a:noFill/>
                        </a:ln>
                        <a:solidFill>
                          <a:schemeClr val="bg2">
                            <a:lumMod val="20000"/>
                            <a:lumOff val="80000"/>
                          </a:schemeClr>
                        </a:solidFill>
                        <a:effectLst/>
                        <a:latin typeface="Times New Roman" pitchFamily="18" charset="0"/>
                        <a:ea typeface="Times New Roman"/>
                        <a:cs typeface="Times New Roman" pitchFamily="18" charset="0"/>
                      </a:endParaRPr>
                    </a:p>
                  </a:txBody>
                  <a:tcPr marL="50097" marR="50097"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586E82"/>
                    </a:solidFill>
                  </a:tcPr>
                </a:tc>
                <a:tc>
                  <a:txBody>
                    <a:bodyPr/>
                    <a:lstStyle/>
                    <a:p>
                      <a:pPr marL="0" marR="0" algn="ctr">
                        <a:lnSpc>
                          <a:spcPct val="150000"/>
                        </a:lnSpc>
                        <a:spcBef>
                          <a:spcPts val="0"/>
                        </a:spcBef>
                        <a:spcAft>
                          <a:spcPts val="0"/>
                        </a:spcAft>
                      </a:pPr>
                      <a:r>
                        <a:rPr lang="en-US" sz="1600" b="1" dirty="0" smtClean="0">
                          <a:ln>
                            <a:noFill/>
                          </a:ln>
                          <a:solidFill>
                            <a:schemeClr val="bg2">
                              <a:lumMod val="20000"/>
                              <a:lumOff val="80000"/>
                            </a:schemeClr>
                          </a:solidFill>
                          <a:effectLst/>
                          <a:latin typeface="Times New Roman" pitchFamily="18" charset="0"/>
                          <a:cs typeface="Times New Roman" pitchFamily="18" charset="0"/>
                        </a:rPr>
                        <a:t>Proposed </a:t>
                      </a:r>
                      <a:r>
                        <a:rPr lang="en-US" sz="1600" b="1" dirty="0">
                          <a:ln>
                            <a:noFill/>
                          </a:ln>
                          <a:solidFill>
                            <a:schemeClr val="bg2">
                              <a:lumMod val="20000"/>
                              <a:lumOff val="80000"/>
                            </a:schemeClr>
                          </a:solidFill>
                          <a:effectLst/>
                          <a:latin typeface="Times New Roman" pitchFamily="18" charset="0"/>
                          <a:cs typeface="Times New Roman" pitchFamily="18" charset="0"/>
                        </a:rPr>
                        <a:t>Work</a:t>
                      </a:r>
                      <a:endParaRPr lang="en-US" sz="1600" b="1" dirty="0">
                        <a:ln>
                          <a:noFill/>
                        </a:ln>
                        <a:solidFill>
                          <a:schemeClr val="bg2">
                            <a:lumMod val="20000"/>
                            <a:lumOff val="80000"/>
                          </a:schemeClr>
                        </a:solidFill>
                        <a:effectLst/>
                        <a:latin typeface="Times New Roman" pitchFamily="18" charset="0"/>
                        <a:ea typeface="Times New Roman"/>
                        <a:cs typeface="Times New Roman" pitchFamily="18" charset="0"/>
                      </a:endParaRPr>
                    </a:p>
                  </a:txBody>
                  <a:tcPr marL="50097" marR="50097"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586E82"/>
                    </a:solidFill>
                  </a:tcPr>
                </a:tc>
              </a:tr>
              <a:tr h="442265">
                <a:tc>
                  <a:txBody>
                    <a:bodyPr/>
                    <a:lstStyle/>
                    <a:p>
                      <a:pPr marL="0" marR="0" algn="l">
                        <a:lnSpc>
                          <a:spcPct val="150000"/>
                        </a:lnSpc>
                        <a:spcBef>
                          <a:spcPts val="0"/>
                        </a:spcBef>
                        <a:spcAft>
                          <a:spcPts val="0"/>
                        </a:spcAft>
                      </a:pPr>
                      <a:r>
                        <a:rPr lang="en-US" sz="1400" b="0" dirty="0">
                          <a:ln>
                            <a:noFill/>
                          </a:ln>
                          <a:solidFill>
                            <a:schemeClr val="bg2">
                              <a:lumMod val="20000"/>
                              <a:lumOff val="80000"/>
                            </a:schemeClr>
                          </a:solidFill>
                          <a:effectLst/>
                          <a:latin typeface="Times New Roman" pitchFamily="18" charset="0"/>
                          <a:cs typeface="Times New Roman" pitchFamily="18" charset="0"/>
                        </a:rPr>
                        <a:t>Very High </a:t>
                      </a:r>
                      <a:r>
                        <a:rPr lang="en-US" sz="1400" b="0" dirty="0" smtClean="0">
                          <a:ln>
                            <a:noFill/>
                          </a:ln>
                          <a:solidFill>
                            <a:schemeClr val="bg2">
                              <a:lumMod val="20000"/>
                              <a:lumOff val="80000"/>
                            </a:schemeClr>
                          </a:solidFill>
                          <a:effectLst/>
                          <a:latin typeface="Times New Roman" pitchFamily="18" charset="0"/>
                          <a:cs typeface="Times New Roman" pitchFamily="18" charset="0"/>
                        </a:rPr>
                        <a:t>Cost (INR</a:t>
                      </a:r>
                      <a:r>
                        <a:rPr lang="en-US" sz="1400" b="0" baseline="0" dirty="0" smtClean="0">
                          <a:ln>
                            <a:noFill/>
                          </a:ln>
                          <a:solidFill>
                            <a:schemeClr val="bg2">
                              <a:lumMod val="20000"/>
                              <a:lumOff val="80000"/>
                            </a:schemeClr>
                          </a:solidFill>
                          <a:effectLst/>
                          <a:latin typeface="Times New Roman" pitchFamily="18" charset="0"/>
                          <a:cs typeface="Times New Roman" pitchFamily="18" charset="0"/>
                        </a:rPr>
                        <a:t> </a:t>
                      </a:r>
                      <a:r>
                        <a:rPr lang="en-US" sz="1400" b="0" dirty="0" smtClean="0">
                          <a:ln>
                            <a:noFill/>
                          </a:ln>
                          <a:solidFill>
                            <a:schemeClr val="bg2">
                              <a:lumMod val="20000"/>
                              <a:lumOff val="80000"/>
                            </a:schemeClr>
                          </a:solidFill>
                          <a:effectLst/>
                          <a:latin typeface="Times New Roman" pitchFamily="18" charset="0"/>
                          <a:cs typeface="Times New Roman" pitchFamily="18" charset="0"/>
                        </a:rPr>
                        <a:t>12000 Approx.)</a:t>
                      </a:r>
                      <a:endParaRPr lang="en-US" sz="1400" b="0" dirty="0">
                        <a:ln>
                          <a:noFill/>
                        </a:ln>
                        <a:solidFill>
                          <a:schemeClr val="bg2">
                            <a:lumMod val="20000"/>
                            <a:lumOff val="80000"/>
                          </a:schemeClr>
                        </a:solidFill>
                        <a:effectLst/>
                        <a:latin typeface="Times New Roman" pitchFamily="18" charset="0"/>
                        <a:ea typeface="Times New Roman"/>
                        <a:cs typeface="Times New Roman" pitchFamily="18" charset="0"/>
                      </a:endParaRPr>
                    </a:p>
                  </a:txBody>
                  <a:tcPr marL="50097" marR="50097"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586E82"/>
                    </a:solidFill>
                  </a:tcPr>
                </a:tc>
                <a:tc>
                  <a:txBody>
                    <a:bodyPr/>
                    <a:lstStyle/>
                    <a:p>
                      <a:pPr marL="0" marR="0" algn="l">
                        <a:lnSpc>
                          <a:spcPct val="150000"/>
                        </a:lnSpc>
                        <a:spcBef>
                          <a:spcPts val="0"/>
                        </a:spcBef>
                        <a:spcAft>
                          <a:spcPts val="0"/>
                        </a:spcAft>
                      </a:pPr>
                      <a:r>
                        <a:rPr lang="en-US" sz="1400" b="0" dirty="0">
                          <a:ln>
                            <a:noFill/>
                          </a:ln>
                          <a:solidFill>
                            <a:schemeClr val="bg2">
                              <a:lumMod val="20000"/>
                              <a:lumOff val="80000"/>
                            </a:schemeClr>
                          </a:solidFill>
                          <a:effectLst/>
                          <a:latin typeface="Times New Roman" pitchFamily="18" charset="0"/>
                          <a:cs typeface="Times New Roman" pitchFamily="18" charset="0"/>
                        </a:rPr>
                        <a:t>Less </a:t>
                      </a:r>
                      <a:r>
                        <a:rPr lang="en-US" sz="1400" b="0" dirty="0" smtClean="0">
                          <a:ln>
                            <a:noFill/>
                          </a:ln>
                          <a:solidFill>
                            <a:schemeClr val="bg2">
                              <a:lumMod val="20000"/>
                              <a:lumOff val="80000"/>
                            </a:schemeClr>
                          </a:solidFill>
                          <a:effectLst/>
                          <a:latin typeface="Times New Roman" pitchFamily="18" charset="0"/>
                          <a:cs typeface="Times New Roman" pitchFamily="18" charset="0"/>
                        </a:rPr>
                        <a:t>cost (INR 6500 Approx.)</a:t>
                      </a:r>
                      <a:endParaRPr lang="en-US" sz="1400" b="0" dirty="0">
                        <a:ln>
                          <a:noFill/>
                        </a:ln>
                        <a:solidFill>
                          <a:schemeClr val="bg2">
                            <a:lumMod val="20000"/>
                            <a:lumOff val="80000"/>
                          </a:schemeClr>
                        </a:solidFill>
                        <a:effectLst/>
                        <a:latin typeface="Times New Roman" pitchFamily="18" charset="0"/>
                        <a:ea typeface="Times New Roman"/>
                        <a:cs typeface="Times New Roman" pitchFamily="18" charset="0"/>
                      </a:endParaRPr>
                    </a:p>
                  </a:txBody>
                  <a:tcPr marL="50097" marR="50097"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586E82"/>
                    </a:solidFill>
                  </a:tcPr>
                </a:tc>
              </a:tr>
              <a:tr h="442265">
                <a:tc>
                  <a:txBody>
                    <a:bodyPr/>
                    <a:lstStyle/>
                    <a:p>
                      <a:pPr marL="0" marR="0" algn="l">
                        <a:lnSpc>
                          <a:spcPct val="150000"/>
                        </a:lnSpc>
                        <a:spcBef>
                          <a:spcPts val="0"/>
                        </a:spcBef>
                        <a:spcAft>
                          <a:spcPts val="0"/>
                        </a:spcAft>
                      </a:pPr>
                      <a:r>
                        <a:rPr lang="en-US" sz="1400" b="0" dirty="0">
                          <a:ln>
                            <a:noFill/>
                          </a:ln>
                          <a:solidFill>
                            <a:schemeClr val="bg2">
                              <a:lumMod val="20000"/>
                              <a:lumOff val="80000"/>
                            </a:schemeClr>
                          </a:solidFill>
                          <a:effectLst/>
                          <a:latin typeface="Times New Roman" pitchFamily="18" charset="0"/>
                          <a:cs typeface="Times New Roman" pitchFamily="18" charset="0"/>
                        </a:rPr>
                        <a:t>Complex </a:t>
                      </a:r>
                      <a:r>
                        <a:rPr lang="en-US" sz="1400" b="0" dirty="0" smtClean="0">
                          <a:ln>
                            <a:noFill/>
                          </a:ln>
                          <a:solidFill>
                            <a:schemeClr val="bg2">
                              <a:lumMod val="20000"/>
                              <a:lumOff val="80000"/>
                            </a:schemeClr>
                          </a:solidFill>
                          <a:effectLst/>
                          <a:latin typeface="Times New Roman" pitchFamily="18" charset="0"/>
                          <a:cs typeface="Times New Roman" pitchFamily="18" charset="0"/>
                        </a:rPr>
                        <a:t>Installation</a:t>
                      </a:r>
                      <a:r>
                        <a:rPr lang="en-US" sz="1400" b="0" baseline="0" dirty="0" smtClean="0">
                          <a:ln>
                            <a:noFill/>
                          </a:ln>
                          <a:solidFill>
                            <a:schemeClr val="bg2">
                              <a:lumMod val="20000"/>
                              <a:lumOff val="80000"/>
                            </a:schemeClr>
                          </a:solidFill>
                          <a:effectLst/>
                          <a:latin typeface="Times New Roman" pitchFamily="18" charset="0"/>
                          <a:cs typeface="Times New Roman" pitchFamily="18" charset="0"/>
                        </a:rPr>
                        <a:t> Process </a:t>
                      </a:r>
                      <a:endParaRPr lang="en-US" sz="1400" b="0" dirty="0">
                        <a:ln>
                          <a:noFill/>
                        </a:ln>
                        <a:solidFill>
                          <a:schemeClr val="bg2">
                            <a:lumMod val="20000"/>
                            <a:lumOff val="80000"/>
                          </a:schemeClr>
                        </a:solidFill>
                        <a:effectLst/>
                        <a:latin typeface="Times New Roman" pitchFamily="18" charset="0"/>
                        <a:ea typeface="Times New Roman"/>
                        <a:cs typeface="Times New Roman" pitchFamily="18" charset="0"/>
                      </a:endParaRPr>
                    </a:p>
                  </a:txBody>
                  <a:tcPr marL="50097" marR="50097"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586E82"/>
                    </a:solidFill>
                  </a:tcPr>
                </a:tc>
                <a:tc>
                  <a:txBody>
                    <a:bodyPr/>
                    <a:lstStyle/>
                    <a:p>
                      <a:pPr marL="0" marR="0" algn="l">
                        <a:lnSpc>
                          <a:spcPct val="150000"/>
                        </a:lnSpc>
                        <a:spcBef>
                          <a:spcPts val="0"/>
                        </a:spcBef>
                        <a:spcAft>
                          <a:spcPts val="0"/>
                        </a:spcAft>
                      </a:pPr>
                      <a:r>
                        <a:rPr lang="en-US" sz="1400" b="0" dirty="0">
                          <a:ln>
                            <a:noFill/>
                          </a:ln>
                          <a:solidFill>
                            <a:schemeClr val="bg2">
                              <a:lumMod val="20000"/>
                              <a:lumOff val="80000"/>
                            </a:schemeClr>
                          </a:solidFill>
                          <a:effectLst/>
                          <a:latin typeface="Times New Roman" pitchFamily="18" charset="0"/>
                          <a:cs typeface="Times New Roman" pitchFamily="18" charset="0"/>
                        </a:rPr>
                        <a:t>Easy </a:t>
                      </a:r>
                      <a:r>
                        <a:rPr lang="en-US" sz="1400" b="0" dirty="0" smtClean="0">
                          <a:ln>
                            <a:noFill/>
                          </a:ln>
                          <a:solidFill>
                            <a:schemeClr val="bg2">
                              <a:lumMod val="20000"/>
                              <a:lumOff val="80000"/>
                            </a:schemeClr>
                          </a:solidFill>
                          <a:effectLst/>
                          <a:latin typeface="Times New Roman" pitchFamily="18" charset="0"/>
                          <a:cs typeface="Times New Roman" pitchFamily="18" charset="0"/>
                        </a:rPr>
                        <a:t>Mounting</a:t>
                      </a:r>
                      <a:r>
                        <a:rPr lang="en-US" sz="1400" b="0" baseline="0" dirty="0" smtClean="0">
                          <a:ln>
                            <a:noFill/>
                          </a:ln>
                          <a:solidFill>
                            <a:schemeClr val="bg2">
                              <a:lumMod val="20000"/>
                              <a:lumOff val="80000"/>
                            </a:schemeClr>
                          </a:solidFill>
                          <a:effectLst/>
                          <a:latin typeface="Times New Roman" pitchFamily="18" charset="0"/>
                          <a:cs typeface="Times New Roman" pitchFamily="18" charset="0"/>
                        </a:rPr>
                        <a:t> (M6/M8 Stud Mounting)</a:t>
                      </a:r>
                      <a:endParaRPr lang="en-US" sz="1400" b="0" dirty="0">
                        <a:ln>
                          <a:noFill/>
                        </a:ln>
                        <a:solidFill>
                          <a:schemeClr val="bg2">
                            <a:lumMod val="20000"/>
                            <a:lumOff val="80000"/>
                          </a:schemeClr>
                        </a:solidFill>
                        <a:effectLst/>
                        <a:latin typeface="Times New Roman" pitchFamily="18" charset="0"/>
                        <a:ea typeface="Times New Roman"/>
                        <a:cs typeface="Times New Roman" pitchFamily="18" charset="0"/>
                      </a:endParaRPr>
                    </a:p>
                  </a:txBody>
                  <a:tcPr marL="50097" marR="50097"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586E82"/>
                    </a:solidFill>
                  </a:tcPr>
                </a:tc>
              </a:tr>
              <a:tr h="482367">
                <a:tc>
                  <a:txBody>
                    <a:bodyPr/>
                    <a:lstStyle/>
                    <a:p>
                      <a:pPr marL="0" marR="0" algn="l">
                        <a:lnSpc>
                          <a:spcPct val="150000"/>
                        </a:lnSpc>
                        <a:spcBef>
                          <a:spcPts val="0"/>
                        </a:spcBef>
                        <a:spcAft>
                          <a:spcPts val="0"/>
                        </a:spcAft>
                      </a:pPr>
                      <a:r>
                        <a:rPr lang="en-US" sz="1400" b="0" dirty="0" smtClean="0">
                          <a:ln>
                            <a:noFill/>
                          </a:ln>
                          <a:solidFill>
                            <a:schemeClr val="bg2">
                              <a:lumMod val="20000"/>
                              <a:lumOff val="80000"/>
                            </a:schemeClr>
                          </a:solidFill>
                          <a:effectLst/>
                          <a:latin typeface="Times New Roman" pitchFamily="18" charset="0"/>
                          <a:ea typeface="+mn-ea"/>
                          <a:cs typeface="Times New Roman" pitchFamily="18" charset="0"/>
                        </a:rPr>
                        <a:t>Power</a:t>
                      </a:r>
                      <a:r>
                        <a:rPr lang="en-US" sz="1400" b="0" baseline="0" dirty="0" smtClean="0">
                          <a:ln>
                            <a:noFill/>
                          </a:ln>
                          <a:solidFill>
                            <a:schemeClr val="bg2">
                              <a:lumMod val="20000"/>
                              <a:lumOff val="80000"/>
                            </a:schemeClr>
                          </a:solidFill>
                          <a:effectLst/>
                          <a:latin typeface="Times New Roman" pitchFamily="18" charset="0"/>
                          <a:ea typeface="+mn-ea"/>
                          <a:cs typeface="Times New Roman" pitchFamily="18" charset="0"/>
                        </a:rPr>
                        <a:t> loss : 18.4 %</a:t>
                      </a:r>
                      <a:endParaRPr lang="en-US" sz="1400" b="0" dirty="0">
                        <a:ln>
                          <a:noFill/>
                        </a:ln>
                        <a:solidFill>
                          <a:schemeClr val="bg2">
                            <a:lumMod val="20000"/>
                            <a:lumOff val="80000"/>
                          </a:schemeClr>
                        </a:solidFill>
                        <a:effectLst/>
                        <a:latin typeface="Times New Roman" pitchFamily="18" charset="0"/>
                        <a:ea typeface="Times New Roman"/>
                        <a:cs typeface="Times New Roman" pitchFamily="18" charset="0"/>
                      </a:endParaRPr>
                    </a:p>
                  </a:txBody>
                  <a:tcPr marL="50097" marR="50097"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586E82"/>
                    </a:solidFill>
                  </a:tcPr>
                </a:tc>
                <a:tc>
                  <a:txBody>
                    <a:bodyPr/>
                    <a:lstStyle/>
                    <a:p>
                      <a:pPr marL="0" marR="0" algn="l">
                        <a:lnSpc>
                          <a:spcPct val="150000"/>
                        </a:lnSpc>
                        <a:spcBef>
                          <a:spcPts val="0"/>
                        </a:spcBef>
                        <a:spcAft>
                          <a:spcPts val="0"/>
                        </a:spcAft>
                      </a:pPr>
                      <a:r>
                        <a:rPr lang="en-US" sz="1400" b="0" dirty="0" smtClean="0">
                          <a:ln>
                            <a:noFill/>
                          </a:ln>
                          <a:solidFill>
                            <a:schemeClr val="bg2">
                              <a:lumMod val="20000"/>
                              <a:lumOff val="80000"/>
                            </a:schemeClr>
                          </a:solidFill>
                          <a:effectLst/>
                          <a:latin typeface="Times New Roman" pitchFamily="18" charset="0"/>
                          <a:cs typeface="Times New Roman" pitchFamily="18" charset="0"/>
                        </a:rPr>
                        <a:t>Power Loss </a:t>
                      </a:r>
                      <a:r>
                        <a:rPr lang="en-US" sz="1400" b="0" smtClean="0">
                          <a:ln>
                            <a:noFill/>
                          </a:ln>
                          <a:solidFill>
                            <a:schemeClr val="bg2">
                              <a:lumMod val="20000"/>
                              <a:lumOff val="80000"/>
                            </a:schemeClr>
                          </a:solidFill>
                          <a:effectLst/>
                          <a:latin typeface="Times New Roman" pitchFamily="18" charset="0"/>
                          <a:cs typeface="Times New Roman" pitchFamily="18" charset="0"/>
                        </a:rPr>
                        <a:t>&lt;=</a:t>
                      </a:r>
                      <a:r>
                        <a:rPr lang="en-US" sz="1400" b="0" baseline="0" smtClean="0">
                          <a:ln>
                            <a:noFill/>
                          </a:ln>
                          <a:solidFill>
                            <a:schemeClr val="bg2">
                              <a:lumMod val="20000"/>
                              <a:lumOff val="80000"/>
                            </a:schemeClr>
                          </a:solidFill>
                          <a:effectLst/>
                          <a:latin typeface="Times New Roman" pitchFamily="18" charset="0"/>
                          <a:cs typeface="Times New Roman" pitchFamily="18" charset="0"/>
                        </a:rPr>
                        <a:t> </a:t>
                      </a:r>
                      <a:r>
                        <a:rPr lang="en-US" sz="1400" b="0" baseline="0" dirty="0" smtClean="0">
                          <a:ln>
                            <a:noFill/>
                          </a:ln>
                          <a:solidFill>
                            <a:schemeClr val="bg2">
                              <a:lumMod val="20000"/>
                              <a:lumOff val="80000"/>
                            </a:schemeClr>
                          </a:solidFill>
                          <a:effectLst/>
                          <a:latin typeface="Times New Roman" pitchFamily="18" charset="0"/>
                          <a:cs typeface="Times New Roman" pitchFamily="18" charset="0"/>
                        </a:rPr>
                        <a:t>8</a:t>
                      </a:r>
                      <a:r>
                        <a:rPr lang="en-US" sz="1400" b="0" baseline="0" smtClean="0">
                          <a:ln>
                            <a:noFill/>
                          </a:ln>
                          <a:solidFill>
                            <a:schemeClr val="bg2">
                              <a:lumMod val="20000"/>
                              <a:lumOff val="80000"/>
                            </a:schemeClr>
                          </a:solidFill>
                          <a:effectLst/>
                          <a:latin typeface="Times New Roman" pitchFamily="18" charset="0"/>
                          <a:cs typeface="Times New Roman" pitchFamily="18" charset="0"/>
                        </a:rPr>
                        <a:t> </a:t>
                      </a:r>
                      <a:r>
                        <a:rPr lang="en-US" sz="1400" b="0" baseline="0" dirty="0" smtClean="0">
                          <a:ln>
                            <a:noFill/>
                          </a:ln>
                          <a:solidFill>
                            <a:schemeClr val="bg2">
                              <a:lumMod val="20000"/>
                              <a:lumOff val="80000"/>
                            </a:schemeClr>
                          </a:solidFill>
                          <a:effectLst/>
                          <a:latin typeface="Times New Roman" pitchFamily="18" charset="0"/>
                          <a:cs typeface="Times New Roman" pitchFamily="18" charset="0"/>
                        </a:rPr>
                        <a:t>%</a:t>
                      </a:r>
                      <a:endParaRPr lang="en-US" sz="1400" b="0" dirty="0">
                        <a:ln>
                          <a:noFill/>
                        </a:ln>
                        <a:solidFill>
                          <a:schemeClr val="bg2">
                            <a:lumMod val="20000"/>
                            <a:lumOff val="80000"/>
                          </a:schemeClr>
                        </a:solidFill>
                        <a:effectLst/>
                        <a:latin typeface="Times New Roman" pitchFamily="18" charset="0"/>
                        <a:ea typeface="Times New Roman"/>
                        <a:cs typeface="Times New Roman" pitchFamily="18" charset="0"/>
                      </a:endParaRPr>
                    </a:p>
                  </a:txBody>
                  <a:tcPr marL="50097" marR="50097"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586E82"/>
                    </a:solidFill>
                  </a:tcPr>
                </a:tc>
              </a:tr>
              <a:tr h="566057">
                <a:tc>
                  <a:txBody>
                    <a:bodyPr/>
                    <a:lstStyle/>
                    <a:p>
                      <a:pPr marL="0" marR="0" algn="l">
                        <a:lnSpc>
                          <a:spcPct val="150000"/>
                        </a:lnSpc>
                        <a:spcBef>
                          <a:spcPts val="0"/>
                        </a:spcBef>
                        <a:spcAft>
                          <a:spcPts val="0"/>
                        </a:spcAft>
                      </a:pPr>
                      <a:r>
                        <a:rPr lang="en-US" sz="1400" b="0" dirty="0" smtClean="0">
                          <a:ln>
                            <a:noFill/>
                          </a:ln>
                          <a:solidFill>
                            <a:schemeClr val="bg2">
                              <a:lumMod val="20000"/>
                              <a:lumOff val="80000"/>
                            </a:schemeClr>
                          </a:solidFill>
                          <a:effectLst/>
                          <a:latin typeface="Times New Roman" pitchFamily="18" charset="0"/>
                          <a:cs typeface="Times New Roman" pitchFamily="18" charset="0"/>
                        </a:rPr>
                        <a:t>Vertical Dipole</a:t>
                      </a:r>
                      <a:r>
                        <a:rPr lang="en-US" sz="1400" b="0" baseline="0" dirty="0" smtClean="0">
                          <a:ln>
                            <a:noFill/>
                          </a:ln>
                          <a:solidFill>
                            <a:schemeClr val="bg2">
                              <a:lumMod val="20000"/>
                              <a:lumOff val="80000"/>
                            </a:schemeClr>
                          </a:solidFill>
                          <a:effectLst/>
                          <a:latin typeface="Times New Roman" pitchFamily="18" charset="0"/>
                          <a:cs typeface="Times New Roman" pitchFamily="18" charset="0"/>
                        </a:rPr>
                        <a:t> antenna  </a:t>
                      </a:r>
                      <a:endParaRPr lang="en-US" sz="1400" b="0" dirty="0">
                        <a:ln>
                          <a:noFill/>
                        </a:ln>
                        <a:solidFill>
                          <a:schemeClr val="bg2">
                            <a:lumMod val="20000"/>
                            <a:lumOff val="80000"/>
                          </a:schemeClr>
                        </a:solidFill>
                        <a:effectLst/>
                        <a:latin typeface="Times New Roman" pitchFamily="18" charset="0"/>
                        <a:ea typeface="Times New Roman"/>
                        <a:cs typeface="Times New Roman" pitchFamily="18" charset="0"/>
                      </a:endParaRPr>
                    </a:p>
                  </a:txBody>
                  <a:tcPr marL="50097" marR="50097"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586E82"/>
                    </a:solidFill>
                  </a:tcPr>
                </a:tc>
                <a:tc>
                  <a:txBody>
                    <a:bodyPr/>
                    <a:lstStyle/>
                    <a:p>
                      <a:pPr marL="0" marR="0" algn="l">
                        <a:lnSpc>
                          <a:spcPct val="150000"/>
                        </a:lnSpc>
                        <a:spcBef>
                          <a:spcPts val="0"/>
                        </a:spcBef>
                        <a:spcAft>
                          <a:spcPts val="0"/>
                        </a:spcAft>
                      </a:pPr>
                      <a:r>
                        <a:rPr lang="en-US" sz="1400" b="0" baseline="0" dirty="0" smtClean="0">
                          <a:ln>
                            <a:noFill/>
                          </a:ln>
                          <a:solidFill>
                            <a:schemeClr val="bg2">
                              <a:lumMod val="20000"/>
                              <a:lumOff val="80000"/>
                            </a:schemeClr>
                          </a:solidFill>
                          <a:effectLst/>
                          <a:latin typeface="Times New Roman" pitchFamily="18" charset="0"/>
                          <a:cs typeface="Times New Roman" pitchFamily="18" charset="0"/>
                        </a:rPr>
                        <a:t>Compact (Reduced sized Monopole antenna)</a:t>
                      </a:r>
                      <a:endParaRPr lang="en-US" sz="1400" b="0" dirty="0">
                        <a:ln>
                          <a:noFill/>
                        </a:ln>
                        <a:solidFill>
                          <a:schemeClr val="bg2">
                            <a:lumMod val="20000"/>
                            <a:lumOff val="80000"/>
                          </a:schemeClr>
                        </a:solidFill>
                        <a:effectLst/>
                        <a:latin typeface="Times New Roman" pitchFamily="18" charset="0"/>
                        <a:ea typeface="Times New Roman"/>
                        <a:cs typeface="Times New Roman" pitchFamily="18" charset="0"/>
                      </a:endParaRPr>
                    </a:p>
                  </a:txBody>
                  <a:tcPr marL="50097" marR="50097"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586E82"/>
                    </a:solidFill>
                  </a:tcPr>
                </a:tc>
              </a:tr>
              <a:tr h="507160">
                <a:tc>
                  <a:txBody>
                    <a:bodyPr/>
                    <a:lstStyle/>
                    <a:p>
                      <a:pPr marL="0" marR="0" algn="l">
                        <a:lnSpc>
                          <a:spcPct val="150000"/>
                        </a:lnSpc>
                        <a:spcBef>
                          <a:spcPts val="0"/>
                        </a:spcBef>
                        <a:spcAft>
                          <a:spcPts val="0"/>
                        </a:spcAft>
                      </a:pPr>
                      <a:r>
                        <a:rPr lang="en-US" sz="1400" b="0" dirty="0" smtClean="0">
                          <a:ln>
                            <a:noFill/>
                          </a:ln>
                          <a:solidFill>
                            <a:schemeClr val="bg2">
                              <a:lumMod val="20000"/>
                              <a:lumOff val="80000"/>
                            </a:schemeClr>
                          </a:solidFill>
                          <a:effectLst/>
                          <a:latin typeface="Times New Roman" pitchFamily="18" charset="0"/>
                          <a:ea typeface="+mn-ea"/>
                          <a:cs typeface="Times New Roman" pitchFamily="18" charset="0"/>
                        </a:rPr>
                        <a:t>Bandwidth – 10 MHz</a:t>
                      </a:r>
                      <a:endParaRPr lang="en-US" sz="1400" b="0" dirty="0">
                        <a:ln>
                          <a:noFill/>
                        </a:ln>
                        <a:solidFill>
                          <a:schemeClr val="bg2">
                            <a:lumMod val="20000"/>
                            <a:lumOff val="80000"/>
                          </a:schemeClr>
                        </a:solidFill>
                        <a:effectLst/>
                        <a:latin typeface="Times New Roman" pitchFamily="18" charset="0"/>
                        <a:ea typeface="Times New Roman"/>
                        <a:cs typeface="Times New Roman" pitchFamily="18" charset="0"/>
                      </a:endParaRPr>
                    </a:p>
                  </a:txBody>
                  <a:tcPr marL="50097" marR="50097"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586E82"/>
                    </a:solidFill>
                  </a:tcPr>
                </a:tc>
                <a:tc>
                  <a:txBody>
                    <a:bodyPr/>
                    <a:lstStyle/>
                    <a:p>
                      <a:pPr marL="0" marR="0" algn="l">
                        <a:lnSpc>
                          <a:spcPct val="150000"/>
                        </a:lnSpc>
                        <a:spcBef>
                          <a:spcPts val="0"/>
                        </a:spcBef>
                        <a:spcAft>
                          <a:spcPts val="0"/>
                        </a:spcAft>
                      </a:pPr>
                      <a:r>
                        <a:rPr lang="en-US" sz="1400" b="0" dirty="0" smtClean="0">
                          <a:ln>
                            <a:noFill/>
                          </a:ln>
                          <a:solidFill>
                            <a:schemeClr val="bg2">
                              <a:lumMod val="20000"/>
                              <a:lumOff val="80000"/>
                            </a:schemeClr>
                          </a:solidFill>
                          <a:effectLst/>
                          <a:latin typeface="Times New Roman" pitchFamily="18" charset="0"/>
                          <a:cs typeface="Times New Roman" pitchFamily="18" charset="0"/>
                        </a:rPr>
                        <a:t>Bandwidth</a:t>
                      </a:r>
                      <a:r>
                        <a:rPr lang="en-US" sz="1400" b="0" baseline="0" dirty="0" smtClean="0">
                          <a:ln>
                            <a:noFill/>
                          </a:ln>
                          <a:solidFill>
                            <a:schemeClr val="bg2">
                              <a:lumMod val="20000"/>
                              <a:lumOff val="80000"/>
                            </a:schemeClr>
                          </a:solidFill>
                          <a:effectLst/>
                          <a:latin typeface="Times New Roman" pitchFamily="18" charset="0"/>
                          <a:cs typeface="Times New Roman" pitchFamily="18" charset="0"/>
                        </a:rPr>
                        <a:t> &lt;= 40 MHz</a:t>
                      </a:r>
                      <a:endParaRPr lang="en-US" sz="1400" b="0" dirty="0">
                        <a:ln>
                          <a:noFill/>
                        </a:ln>
                        <a:solidFill>
                          <a:schemeClr val="bg2">
                            <a:lumMod val="20000"/>
                            <a:lumOff val="80000"/>
                          </a:schemeClr>
                        </a:solidFill>
                        <a:effectLst/>
                        <a:latin typeface="Times New Roman" pitchFamily="18" charset="0"/>
                        <a:ea typeface="Times New Roman"/>
                        <a:cs typeface="Times New Roman" pitchFamily="18" charset="0"/>
                      </a:endParaRPr>
                    </a:p>
                  </a:txBody>
                  <a:tcPr marL="50097" marR="50097"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586E82"/>
                    </a:solidFill>
                  </a:tcPr>
                </a:tc>
              </a:tr>
              <a:tr h="750631">
                <a:tc>
                  <a:txBody>
                    <a:bodyPr/>
                    <a:lstStyle/>
                    <a:p>
                      <a:pPr marL="0" marR="0" algn="l">
                        <a:lnSpc>
                          <a:spcPct val="150000"/>
                        </a:lnSpc>
                        <a:spcBef>
                          <a:spcPts val="0"/>
                        </a:spcBef>
                        <a:spcAft>
                          <a:spcPts val="0"/>
                        </a:spcAft>
                      </a:pPr>
                      <a:r>
                        <a:rPr lang="en-US" sz="1400" b="0" dirty="0" smtClean="0">
                          <a:ln>
                            <a:noFill/>
                          </a:ln>
                          <a:solidFill>
                            <a:schemeClr val="bg2">
                              <a:lumMod val="20000"/>
                              <a:lumOff val="80000"/>
                            </a:schemeClr>
                          </a:solidFill>
                          <a:effectLst/>
                          <a:latin typeface="Times New Roman" pitchFamily="18" charset="0"/>
                          <a:ea typeface="Times New Roman"/>
                          <a:cs typeface="Times New Roman" pitchFamily="18" charset="0"/>
                        </a:rPr>
                        <a:t>Radiation Pattern – Defected omni</a:t>
                      </a:r>
                      <a:r>
                        <a:rPr lang="en-US" sz="1400" b="0" baseline="0" dirty="0" smtClean="0">
                          <a:ln>
                            <a:noFill/>
                          </a:ln>
                          <a:solidFill>
                            <a:schemeClr val="bg2">
                              <a:lumMod val="20000"/>
                              <a:lumOff val="80000"/>
                            </a:schemeClr>
                          </a:solidFill>
                          <a:effectLst/>
                          <a:latin typeface="Times New Roman" pitchFamily="18" charset="0"/>
                          <a:ea typeface="Times New Roman"/>
                          <a:cs typeface="Times New Roman" pitchFamily="18" charset="0"/>
                        </a:rPr>
                        <a:t>directional due to installation near the pantograph</a:t>
                      </a:r>
                      <a:endParaRPr lang="en-US" sz="1400" b="0" dirty="0">
                        <a:ln>
                          <a:noFill/>
                        </a:ln>
                        <a:solidFill>
                          <a:schemeClr val="bg2">
                            <a:lumMod val="20000"/>
                            <a:lumOff val="80000"/>
                          </a:schemeClr>
                        </a:solidFill>
                        <a:effectLst/>
                        <a:latin typeface="Times New Roman" pitchFamily="18" charset="0"/>
                        <a:ea typeface="Times New Roman"/>
                        <a:cs typeface="Times New Roman" pitchFamily="18" charset="0"/>
                      </a:endParaRPr>
                    </a:p>
                  </a:txBody>
                  <a:tcPr marL="50097" marR="50097"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586E82"/>
                    </a:solidFill>
                  </a:tcPr>
                </a:tc>
                <a:tc>
                  <a:txBody>
                    <a:bodyPr/>
                    <a:lstStyle/>
                    <a:p>
                      <a:pPr marL="0" marR="0" algn="l">
                        <a:lnSpc>
                          <a:spcPct val="150000"/>
                        </a:lnSpc>
                        <a:spcBef>
                          <a:spcPts val="0"/>
                        </a:spcBef>
                        <a:spcAft>
                          <a:spcPts val="0"/>
                        </a:spcAft>
                      </a:pPr>
                      <a:r>
                        <a:rPr lang="en-US" sz="1400" b="0" dirty="0" smtClean="0">
                          <a:ln>
                            <a:noFill/>
                          </a:ln>
                          <a:solidFill>
                            <a:schemeClr val="bg2">
                              <a:lumMod val="20000"/>
                              <a:lumOff val="80000"/>
                            </a:schemeClr>
                          </a:solidFill>
                          <a:effectLst/>
                          <a:latin typeface="Times New Roman" pitchFamily="18" charset="0"/>
                          <a:ea typeface="Times New Roman"/>
                          <a:cs typeface="Times New Roman" pitchFamily="18" charset="0"/>
                        </a:rPr>
                        <a:t>Radiation Pattern</a:t>
                      </a:r>
                      <a:r>
                        <a:rPr lang="en-US" sz="1400" b="0" baseline="0" dirty="0" smtClean="0">
                          <a:ln>
                            <a:noFill/>
                          </a:ln>
                          <a:solidFill>
                            <a:schemeClr val="bg2">
                              <a:lumMod val="20000"/>
                              <a:lumOff val="80000"/>
                            </a:schemeClr>
                          </a:solidFill>
                          <a:effectLst/>
                          <a:latin typeface="Times New Roman" pitchFamily="18" charset="0"/>
                          <a:ea typeface="Times New Roman"/>
                          <a:cs typeface="Times New Roman" pitchFamily="18" charset="0"/>
                        </a:rPr>
                        <a:t> – Omni directional over the most fraction of frequency Band</a:t>
                      </a:r>
                      <a:endParaRPr lang="en-US" sz="1400" b="0" dirty="0">
                        <a:ln>
                          <a:noFill/>
                        </a:ln>
                        <a:solidFill>
                          <a:schemeClr val="bg2">
                            <a:lumMod val="20000"/>
                            <a:lumOff val="80000"/>
                          </a:schemeClr>
                        </a:solidFill>
                        <a:effectLst/>
                        <a:latin typeface="Times New Roman" pitchFamily="18" charset="0"/>
                        <a:ea typeface="Times New Roman"/>
                        <a:cs typeface="Times New Roman" pitchFamily="18" charset="0"/>
                      </a:endParaRPr>
                    </a:p>
                  </a:txBody>
                  <a:tcPr marL="50097" marR="50097" marT="0" marB="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ap="flat" cmpd="sng" algn="ctr">
                      <a:solidFill>
                        <a:schemeClr val="bg1">
                          <a:lumMod val="95000"/>
                        </a:schemeClr>
                      </a:solidFill>
                      <a:prstDash val="solid"/>
                      <a:round/>
                      <a:headEnd type="none" w="med" len="med"/>
                      <a:tailEnd type="none" w="med" len="med"/>
                    </a:lnT>
                    <a:lnB w="12700" cap="flat" cmpd="sng" algn="ctr">
                      <a:solidFill>
                        <a:schemeClr val="bg1">
                          <a:lumMod val="95000"/>
                        </a:schemeClr>
                      </a:solidFill>
                      <a:prstDash val="solid"/>
                      <a:round/>
                      <a:headEnd type="none" w="med" len="med"/>
                      <a:tailEnd type="none" w="med" len="med"/>
                    </a:lnB>
                    <a:solidFill>
                      <a:srgbClr val="586E82"/>
                    </a:solidFill>
                  </a:tcPr>
                </a:tc>
              </a:tr>
            </a:tbl>
          </a:graphicData>
        </a:graphic>
      </p:graphicFrame>
      <p:sp>
        <p:nvSpPr>
          <p:cNvPr id="8" name="TextBox 7"/>
          <p:cNvSpPr txBox="1"/>
          <p:nvPr/>
        </p:nvSpPr>
        <p:spPr>
          <a:xfrm>
            <a:off x="2123728" y="5372210"/>
            <a:ext cx="4242123" cy="307777"/>
          </a:xfrm>
          <a:prstGeom prst="rect">
            <a:avLst/>
          </a:prstGeom>
          <a:noFill/>
        </p:spPr>
        <p:txBody>
          <a:bodyPr wrap="none" rtlCol="0">
            <a:spAutoFit/>
          </a:bodyPr>
          <a:lstStyle/>
          <a:p>
            <a:r>
              <a:rPr lang="en-US" sz="1400" dirty="0" smtClean="0">
                <a:latin typeface="Times New Roman" pitchFamily="18" charset="0"/>
                <a:cs typeface="Times New Roman" pitchFamily="18" charset="0"/>
              </a:rPr>
              <a:t>Table 1 Comparison of existing work v/s Proposed work</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18145360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609600"/>
          </a:xfrm>
        </p:spPr>
        <p:txBody>
          <a:bodyPr>
            <a:noAutofit/>
          </a:bodyPr>
          <a:lstStyle/>
          <a:p>
            <a:r>
              <a:rPr lang="en-US" sz="3600" dirty="0" smtClean="0">
                <a:effectLst>
                  <a:outerShdw blurRad="38100" dist="38100" dir="2700000" algn="tl">
                    <a:srgbClr val="000000">
                      <a:alpha val="43137"/>
                    </a:srgbClr>
                  </a:outerShdw>
                </a:effectLst>
                <a:latin typeface="Times New Roman" pitchFamily="18" charset="0"/>
                <a:cs typeface="Times New Roman" pitchFamily="18" charset="0"/>
              </a:rPr>
              <a:t>simulation platforms</a:t>
            </a:r>
            <a:endParaRPr lang="en-US"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ME(DEPT. OF E&amp;C),PIT</a:t>
            </a:r>
            <a:endParaRPr lang="en-US" dirty="0"/>
          </a:p>
        </p:txBody>
      </p:sp>
      <p:sp>
        <p:nvSpPr>
          <p:cNvPr id="5" name="Slide Number Placeholder 4"/>
          <p:cNvSpPr>
            <a:spLocks noGrp="1"/>
          </p:cNvSpPr>
          <p:nvPr>
            <p:ph type="sldNum" sz="quarter" idx="12"/>
          </p:nvPr>
        </p:nvSpPr>
        <p:spPr/>
        <p:txBody>
          <a:bodyPr/>
          <a:lstStyle/>
          <a:p>
            <a:fld id="{29C1B3FF-1E3F-4B72-BE61-E0874476A257}" type="slidenum">
              <a:rPr lang="en-US" smtClean="0"/>
              <a:t>15</a:t>
            </a:fld>
            <a:endParaRPr lang="en-US" dirty="0"/>
          </a:p>
        </p:txBody>
      </p:sp>
      <p:graphicFrame>
        <p:nvGraphicFramePr>
          <p:cNvPr id="7" name="Content Placeholder 6"/>
          <p:cNvGraphicFramePr>
            <a:graphicFrameLocks/>
          </p:cNvGraphicFramePr>
          <p:nvPr>
            <p:extLst>
              <p:ext uri="{D42A27DB-BD31-4B8C-83A1-F6EECF244321}">
                <p14:modId xmlns:p14="http://schemas.microsoft.com/office/powerpoint/2010/main" val="3806037080"/>
              </p:ext>
            </p:extLst>
          </p:nvPr>
        </p:nvGraphicFramePr>
        <p:xfrm>
          <a:off x="395536" y="1196752"/>
          <a:ext cx="7416824" cy="1750946"/>
        </p:xfrm>
        <a:graphic>
          <a:graphicData uri="http://schemas.openxmlformats.org/drawingml/2006/table">
            <a:tbl>
              <a:tblPr firstRow="1" firstCol="1" bandRow="1">
                <a:tableStyleId>{5C22544A-7EE6-4342-B048-85BDC9FD1C3A}</a:tableStyleId>
              </a:tblPr>
              <a:tblGrid>
                <a:gridCol w="573876"/>
                <a:gridCol w="6842948"/>
              </a:tblGrid>
              <a:tr h="444005">
                <a:tc>
                  <a:txBody>
                    <a:bodyPr/>
                    <a:lstStyle/>
                    <a:p>
                      <a:pPr marL="0" marR="0" algn="ctr">
                        <a:lnSpc>
                          <a:spcPct val="115000"/>
                        </a:lnSpc>
                        <a:spcBef>
                          <a:spcPts val="0"/>
                        </a:spcBef>
                        <a:spcAft>
                          <a:spcPts val="0"/>
                        </a:spcAft>
                      </a:pPr>
                      <a:r>
                        <a:rPr lang="en-US" sz="1800" b="0" dirty="0" smtClean="0">
                          <a:solidFill>
                            <a:schemeClr val="tx1"/>
                          </a:solidFill>
                          <a:effectLst/>
                          <a:latin typeface="Times New Roman" pitchFamily="18" charset="0"/>
                          <a:ea typeface="+mn-ea"/>
                          <a:cs typeface="Times New Roman" pitchFamily="18" charset="0"/>
                        </a:rPr>
                        <a:t>1.</a:t>
                      </a:r>
                      <a:endParaRPr lang="en-US" sz="1800" b="0" dirty="0">
                        <a:solidFill>
                          <a:schemeClr val="tx1"/>
                        </a:solidFill>
                        <a:effectLst/>
                        <a:latin typeface="Times New Roman" pitchFamily="18" charset="0"/>
                        <a:ea typeface="Calibri" panose="020F0502020204030204" pitchFamily="34" charset="0"/>
                        <a:cs typeface="Times New Roman" pitchFamily="18"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1800" b="0" dirty="0" smtClean="0">
                          <a:solidFill>
                            <a:schemeClr val="tx1"/>
                          </a:solidFill>
                          <a:latin typeface="Times New Roman" pitchFamily="18" charset="0"/>
                          <a:cs typeface="Times New Roman" pitchFamily="18" charset="0"/>
                        </a:rPr>
                        <a:t>CST Microwave</a:t>
                      </a:r>
                      <a:r>
                        <a:rPr lang="en-US" sz="1800" b="0" baseline="0" dirty="0" smtClean="0">
                          <a:solidFill>
                            <a:schemeClr val="tx1"/>
                          </a:solidFill>
                          <a:latin typeface="Times New Roman" pitchFamily="18" charset="0"/>
                          <a:cs typeface="Times New Roman" pitchFamily="18" charset="0"/>
                        </a:rPr>
                        <a:t> Studio 14 </a:t>
                      </a:r>
                      <a:r>
                        <a:rPr lang="en-US" sz="1800" b="0" dirty="0" smtClean="0">
                          <a:solidFill>
                            <a:schemeClr val="tx1"/>
                          </a:solidFill>
                          <a:latin typeface="Times New Roman" pitchFamily="18" charset="0"/>
                          <a:cs typeface="Times New Roman" pitchFamily="18" charset="0"/>
                        </a:rPr>
                        <a:t>(</a:t>
                      </a:r>
                      <a:r>
                        <a:rPr lang="en-US" sz="1800" b="1" dirty="0" smtClean="0">
                          <a:solidFill>
                            <a:schemeClr val="tx1"/>
                          </a:solidFill>
                          <a:latin typeface="Times New Roman" pitchFamily="18" charset="0"/>
                          <a:cs typeface="Times New Roman" pitchFamily="18" charset="0"/>
                        </a:rPr>
                        <a:t>C</a:t>
                      </a:r>
                      <a:r>
                        <a:rPr lang="en-US" sz="1800" b="0" dirty="0" smtClean="0">
                          <a:solidFill>
                            <a:schemeClr val="tx1"/>
                          </a:solidFill>
                          <a:latin typeface="Times New Roman" pitchFamily="18" charset="0"/>
                          <a:cs typeface="Times New Roman" pitchFamily="18" charset="0"/>
                        </a:rPr>
                        <a:t>omputer </a:t>
                      </a:r>
                      <a:r>
                        <a:rPr lang="en-US" sz="1800" b="1" dirty="0" smtClean="0">
                          <a:solidFill>
                            <a:schemeClr val="tx1"/>
                          </a:solidFill>
                          <a:latin typeface="Times New Roman" pitchFamily="18" charset="0"/>
                          <a:cs typeface="Times New Roman" pitchFamily="18" charset="0"/>
                        </a:rPr>
                        <a:t>S</a:t>
                      </a:r>
                      <a:r>
                        <a:rPr lang="en-US" sz="1800" b="0" dirty="0" smtClean="0">
                          <a:solidFill>
                            <a:schemeClr val="tx1"/>
                          </a:solidFill>
                          <a:latin typeface="Times New Roman" pitchFamily="18" charset="0"/>
                          <a:cs typeface="Times New Roman" pitchFamily="18" charset="0"/>
                        </a:rPr>
                        <a:t>imulation </a:t>
                      </a:r>
                      <a:r>
                        <a:rPr lang="en-US" sz="1800" b="1" dirty="0" smtClean="0">
                          <a:solidFill>
                            <a:schemeClr val="tx1"/>
                          </a:solidFill>
                          <a:latin typeface="Times New Roman" pitchFamily="18" charset="0"/>
                          <a:cs typeface="Times New Roman" pitchFamily="18" charset="0"/>
                        </a:rPr>
                        <a:t>T</a:t>
                      </a:r>
                      <a:r>
                        <a:rPr lang="en-US" sz="1800" b="0" dirty="0" smtClean="0">
                          <a:solidFill>
                            <a:schemeClr val="tx1"/>
                          </a:solidFill>
                          <a:latin typeface="Times New Roman" pitchFamily="18" charset="0"/>
                          <a:cs typeface="Times New Roman" pitchFamily="18" charset="0"/>
                        </a:rPr>
                        <a:t>echnology )</a:t>
                      </a:r>
                      <a:r>
                        <a:rPr lang="en-US" sz="1800" b="0" baseline="0" dirty="0" smtClean="0">
                          <a:solidFill>
                            <a:schemeClr val="tx1"/>
                          </a:solidFill>
                          <a:latin typeface="Times New Roman" pitchFamily="18" charset="0"/>
                          <a:cs typeface="Times New Roman" pitchFamily="18" charset="0"/>
                        </a:rPr>
                        <a:t> </a:t>
                      </a:r>
                      <a:r>
                        <a:rPr lang="en-IN" b="0" baseline="30000" dirty="0" smtClean="0">
                          <a:solidFill>
                            <a:schemeClr val="tx1"/>
                          </a:solidFill>
                          <a:latin typeface="Times New Roman" pitchFamily="18" charset="0"/>
                          <a:cs typeface="Times New Roman" pitchFamily="18" charset="0"/>
                        </a:rPr>
                        <a:t>[15]</a:t>
                      </a:r>
                      <a:endParaRPr lang="en-US" sz="1800" b="0" dirty="0" smtClean="0">
                        <a:solidFill>
                          <a:schemeClr val="tx1"/>
                        </a:solidFill>
                        <a:latin typeface="Times New Roman" pitchFamily="18" charset="0"/>
                        <a:cs typeface="Times New Roman" pitchFamily="18" charset="0"/>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444005">
                <a:tc>
                  <a:txBody>
                    <a:bodyPr/>
                    <a:lstStyle/>
                    <a:p>
                      <a:pPr marL="0" marR="0" algn="ctr">
                        <a:lnSpc>
                          <a:spcPct val="115000"/>
                        </a:lnSpc>
                        <a:spcBef>
                          <a:spcPts val="0"/>
                        </a:spcBef>
                        <a:spcAft>
                          <a:spcPts val="0"/>
                        </a:spcAft>
                      </a:pPr>
                      <a:r>
                        <a:rPr lang="en-US" sz="1800" b="0" dirty="0" smtClean="0">
                          <a:solidFill>
                            <a:schemeClr val="tx1"/>
                          </a:solidFill>
                          <a:effectLst/>
                          <a:latin typeface="Times New Roman" pitchFamily="18" charset="0"/>
                          <a:cs typeface="Times New Roman" pitchFamily="18" charset="0"/>
                        </a:rPr>
                        <a:t>2.</a:t>
                      </a:r>
                      <a:endParaRPr lang="en-US" sz="1800" b="0" dirty="0">
                        <a:solidFill>
                          <a:schemeClr val="tx1"/>
                        </a:solidFill>
                        <a:effectLst/>
                        <a:latin typeface="Times New Roman" pitchFamily="18" charset="0"/>
                        <a:ea typeface="Calibri" panose="020F0502020204030204" pitchFamily="34" charset="0"/>
                        <a:cs typeface="Times New Roman" pitchFamily="18" charset="0"/>
                      </a:endParaRP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just"/>
                      <a:r>
                        <a:rPr lang="en-US" sz="1800" b="0" dirty="0" smtClean="0">
                          <a:solidFill>
                            <a:schemeClr val="tx1"/>
                          </a:solidFill>
                          <a:latin typeface="Times New Roman" pitchFamily="18" charset="0"/>
                          <a:cs typeface="Times New Roman" pitchFamily="18" charset="0"/>
                        </a:rPr>
                        <a:t>HFSS 13( </a:t>
                      </a:r>
                      <a:r>
                        <a:rPr lang="en-US" sz="1800" b="1" dirty="0" smtClean="0">
                          <a:solidFill>
                            <a:schemeClr val="tx1"/>
                          </a:solidFill>
                          <a:latin typeface="Times New Roman" pitchFamily="18" charset="0"/>
                          <a:cs typeface="Times New Roman" pitchFamily="18" charset="0"/>
                        </a:rPr>
                        <a:t>H</a:t>
                      </a:r>
                      <a:r>
                        <a:rPr lang="en-US" sz="1800" b="0" dirty="0" smtClean="0">
                          <a:solidFill>
                            <a:schemeClr val="tx1"/>
                          </a:solidFill>
                          <a:latin typeface="Times New Roman" pitchFamily="18" charset="0"/>
                          <a:cs typeface="Times New Roman" pitchFamily="18" charset="0"/>
                        </a:rPr>
                        <a:t>igh </a:t>
                      </a:r>
                      <a:r>
                        <a:rPr lang="en-US" sz="1800" b="1" dirty="0" smtClean="0">
                          <a:solidFill>
                            <a:schemeClr val="tx1"/>
                          </a:solidFill>
                          <a:latin typeface="Times New Roman" pitchFamily="18" charset="0"/>
                          <a:cs typeface="Times New Roman" pitchFamily="18" charset="0"/>
                        </a:rPr>
                        <a:t>F</a:t>
                      </a:r>
                      <a:r>
                        <a:rPr lang="en-US" sz="1800" b="0" dirty="0" smtClean="0">
                          <a:solidFill>
                            <a:schemeClr val="tx1"/>
                          </a:solidFill>
                          <a:latin typeface="Times New Roman" pitchFamily="18" charset="0"/>
                          <a:cs typeface="Times New Roman" pitchFamily="18" charset="0"/>
                        </a:rPr>
                        <a:t>requency </a:t>
                      </a:r>
                      <a:r>
                        <a:rPr lang="en-US" sz="1800" b="1" dirty="0" smtClean="0">
                          <a:solidFill>
                            <a:schemeClr val="tx1"/>
                          </a:solidFill>
                          <a:latin typeface="Times New Roman" pitchFamily="18" charset="0"/>
                          <a:cs typeface="Times New Roman" pitchFamily="18" charset="0"/>
                        </a:rPr>
                        <a:t>S</a:t>
                      </a:r>
                      <a:r>
                        <a:rPr lang="en-US" sz="1800" b="0" dirty="0" smtClean="0">
                          <a:solidFill>
                            <a:schemeClr val="tx1"/>
                          </a:solidFill>
                          <a:latin typeface="Times New Roman" pitchFamily="18" charset="0"/>
                          <a:cs typeface="Times New Roman" pitchFamily="18" charset="0"/>
                        </a:rPr>
                        <a:t>tructural </a:t>
                      </a:r>
                      <a:r>
                        <a:rPr lang="en-US" sz="1800" b="1" dirty="0" smtClean="0">
                          <a:solidFill>
                            <a:schemeClr val="tx1"/>
                          </a:solidFill>
                          <a:latin typeface="Times New Roman" pitchFamily="18" charset="0"/>
                          <a:cs typeface="Times New Roman" pitchFamily="18" charset="0"/>
                        </a:rPr>
                        <a:t>S</a:t>
                      </a:r>
                      <a:r>
                        <a:rPr lang="en-US" sz="1800" b="0" dirty="0" smtClean="0">
                          <a:solidFill>
                            <a:schemeClr val="tx1"/>
                          </a:solidFill>
                          <a:latin typeface="Times New Roman" pitchFamily="18" charset="0"/>
                          <a:cs typeface="Times New Roman" pitchFamily="18" charset="0"/>
                        </a:rPr>
                        <a:t>imulator )</a:t>
                      </a:r>
                    </a:p>
                  </a:txBody>
                  <a:tcPr marL="68580" marR="6858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431468">
                <a:tc>
                  <a:txBody>
                    <a:bodyPr/>
                    <a:lstStyle/>
                    <a:p>
                      <a:pPr marL="0" marR="0" algn="ctr">
                        <a:lnSpc>
                          <a:spcPct val="115000"/>
                        </a:lnSpc>
                        <a:spcBef>
                          <a:spcPts val="0"/>
                        </a:spcBef>
                        <a:spcAft>
                          <a:spcPts val="0"/>
                        </a:spcAft>
                      </a:pPr>
                      <a:r>
                        <a:rPr lang="en-US" sz="1800" b="0" dirty="0" smtClean="0">
                          <a:solidFill>
                            <a:schemeClr val="tx1"/>
                          </a:solidFill>
                          <a:effectLst/>
                          <a:latin typeface="Times New Roman" pitchFamily="18" charset="0"/>
                          <a:cs typeface="Times New Roman" pitchFamily="18" charset="0"/>
                        </a:rPr>
                        <a:t>3.</a:t>
                      </a:r>
                      <a:endParaRPr lang="en-US" sz="1800" b="0" dirty="0">
                        <a:solidFill>
                          <a:schemeClr val="tx1"/>
                        </a:solidFill>
                        <a:effectLst/>
                        <a:latin typeface="Times New Roman" pitchFamily="18" charset="0"/>
                        <a:ea typeface="Calibri" panose="020F0502020204030204" pitchFamily="34" charset="0"/>
                        <a:cs typeface="Times New Roman"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r>
                        <a:rPr lang="en-US" sz="1800" b="0" dirty="0" smtClean="0">
                          <a:latin typeface="Times New Roman" pitchFamily="18" charset="0"/>
                          <a:cs typeface="Times New Roman" pitchFamily="18" charset="0"/>
                        </a:rPr>
                        <a:t>MATLAB ( </a:t>
                      </a:r>
                      <a:r>
                        <a:rPr lang="en-US" sz="1800" b="1" dirty="0" smtClean="0">
                          <a:latin typeface="Times New Roman" pitchFamily="18" charset="0"/>
                          <a:cs typeface="Times New Roman" pitchFamily="18" charset="0"/>
                        </a:rPr>
                        <a:t>MAT</a:t>
                      </a:r>
                      <a:r>
                        <a:rPr lang="en-US" sz="1800" b="0" dirty="0" smtClean="0">
                          <a:latin typeface="Times New Roman" pitchFamily="18" charset="0"/>
                          <a:cs typeface="Times New Roman" pitchFamily="18" charset="0"/>
                        </a:rPr>
                        <a:t>rix </a:t>
                      </a:r>
                      <a:r>
                        <a:rPr lang="en-US" sz="1800" b="1" dirty="0" smtClean="0">
                          <a:latin typeface="Times New Roman" pitchFamily="18" charset="0"/>
                          <a:cs typeface="Times New Roman" pitchFamily="18" charset="0"/>
                        </a:rPr>
                        <a:t>LAB</a:t>
                      </a:r>
                      <a:r>
                        <a:rPr lang="en-US" sz="1800" b="0" dirty="0" smtClean="0">
                          <a:latin typeface="Times New Roman" pitchFamily="18" charset="0"/>
                          <a:cs typeface="Times New Roman" pitchFamily="18" charset="0"/>
                        </a:rPr>
                        <a:t>oratory )</a:t>
                      </a:r>
                      <a:endParaRPr lang="en-US" sz="1800" b="0" dirty="0">
                        <a:latin typeface="Times New Roman" pitchFamily="18" charset="0"/>
                        <a:cs typeface="Times New Roman"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431468">
                <a:tc>
                  <a:txBody>
                    <a:bodyPr/>
                    <a:lstStyle/>
                    <a:p>
                      <a:pPr marL="0" marR="0" algn="ctr">
                        <a:lnSpc>
                          <a:spcPct val="115000"/>
                        </a:lnSpc>
                        <a:spcBef>
                          <a:spcPts val="0"/>
                        </a:spcBef>
                        <a:spcAft>
                          <a:spcPts val="0"/>
                        </a:spcAft>
                      </a:pPr>
                      <a:r>
                        <a:rPr lang="en-US" sz="1800" b="0" dirty="0" smtClean="0">
                          <a:solidFill>
                            <a:schemeClr val="tx1"/>
                          </a:solidFill>
                          <a:effectLst/>
                          <a:latin typeface="Times New Roman" pitchFamily="18" charset="0"/>
                          <a:ea typeface="Calibri" panose="020F0502020204030204" pitchFamily="34" charset="0"/>
                          <a:cs typeface="Times New Roman" pitchFamily="18" charset="0"/>
                        </a:rPr>
                        <a:t>4.</a:t>
                      </a:r>
                      <a:endParaRPr lang="en-US" sz="1800" b="0" dirty="0">
                        <a:solidFill>
                          <a:schemeClr val="tx1"/>
                        </a:solidFill>
                        <a:effectLst/>
                        <a:latin typeface="Times New Roman" pitchFamily="18" charset="0"/>
                        <a:ea typeface="Calibri" panose="020F0502020204030204" pitchFamily="34" charset="0"/>
                        <a:cs typeface="Times New Roman"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r>
                        <a:rPr lang="en-US" sz="1800" b="0" dirty="0" smtClean="0">
                          <a:latin typeface="Times New Roman" pitchFamily="18" charset="0"/>
                          <a:cs typeface="Times New Roman" pitchFamily="18" charset="0"/>
                        </a:rPr>
                        <a:t>Auto CAD</a:t>
                      </a:r>
                      <a:r>
                        <a:rPr lang="en-US" sz="1800" b="0" baseline="0" dirty="0" smtClean="0">
                          <a:latin typeface="Times New Roman" pitchFamily="18" charset="0"/>
                          <a:cs typeface="Times New Roman" pitchFamily="18" charset="0"/>
                        </a:rPr>
                        <a:t> 2012 and </a:t>
                      </a:r>
                      <a:r>
                        <a:rPr lang="en-US" sz="1800" b="0" baseline="0" dirty="0" err="1" smtClean="0">
                          <a:latin typeface="Times New Roman" pitchFamily="18" charset="0"/>
                          <a:cs typeface="Times New Roman" pitchFamily="18" charset="0"/>
                        </a:rPr>
                        <a:t>AutoVeu</a:t>
                      </a:r>
                      <a:endParaRPr lang="en-US" sz="1800" b="0" dirty="0">
                        <a:latin typeface="Times New Roman" pitchFamily="18" charset="0"/>
                        <a:cs typeface="Times New Roman"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
        <p:nvSpPr>
          <p:cNvPr id="8" name="TextBox 7"/>
          <p:cNvSpPr txBox="1"/>
          <p:nvPr/>
        </p:nvSpPr>
        <p:spPr>
          <a:xfrm>
            <a:off x="467544" y="3212976"/>
            <a:ext cx="10247587" cy="3000821"/>
          </a:xfrm>
          <a:prstGeom prst="rect">
            <a:avLst/>
          </a:prstGeom>
          <a:noFill/>
        </p:spPr>
        <p:txBody>
          <a:bodyPr wrap="square" rtlCol="0">
            <a:spAutoFit/>
          </a:bodyPr>
          <a:lstStyle/>
          <a:p>
            <a:pPr marL="342900" indent="-342900">
              <a:lnSpc>
                <a:spcPct val="150000"/>
              </a:lnSpc>
              <a:buAutoNum type="arabicPeriod"/>
            </a:pPr>
            <a:r>
              <a:rPr lang="en-IN" b="1" dirty="0" smtClean="0">
                <a:latin typeface="Times New Roman" pitchFamily="18" charset="0"/>
                <a:cs typeface="Times New Roman" pitchFamily="18" charset="0"/>
              </a:rPr>
              <a:t>CST Microwave Studio 14 </a:t>
            </a:r>
            <a:r>
              <a:rPr lang="en-IN" baseline="30000" dirty="0" smtClean="0">
                <a:latin typeface="Times New Roman" pitchFamily="18" charset="0"/>
                <a:cs typeface="Times New Roman" pitchFamily="18" charset="0"/>
              </a:rPr>
              <a:t>[15]</a:t>
            </a:r>
          </a:p>
          <a:p>
            <a:pPr marL="800100" lvl="2" indent="-342900">
              <a:lnSpc>
                <a:spcPct val="150000"/>
              </a:lnSpc>
              <a:buFont typeface="Arial" pitchFamily="34" charset="0"/>
              <a:buChar char="•"/>
            </a:pPr>
            <a:r>
              <a:rPr lang="en-IN" dirty="0" smtClean="0">
                <a:latin typeface="Times New Roman" pitchFamily="18" charset="0"/>
                <a:cs typeface="Times New Roman" pitchFamily="18" charset="0"/>
              </a:rPr>
              <a:t>FDTD (Finite Differential Time Domain) Computational Technique</a:t>
            </a:r>
          </a:p>
          <a:p>
            <a:pPr marL="800100" lvl="2" indent="-342900">
              <a:lnSpc>
                <a:spcPct val="150000"/>
              </a:lnSpc>
              <a:buFont typeface="Arial" pitchFamily="34" charset="0"/>
              <a:buChar char="•"/>
            </a:pPr>
            <a:r>
              <a:rPr lang="en-US" dirty="0" smtClean="0">
                <a:latin typeface="Times New Roman" pitchFamily="18" charset="0"/>
                <a:cs typeface="Times New Roman" pitchFamily="18" charset="0"/>
              </a:rPr>
              <a:t>Fast simulation</a:t>
            </a:r>
          </a:p>
          <a:p>
            <a:pPr marL="800100" lvl="2" indent="-342900">
              <a:lnSpc>
                <a:spcPct val="150000"/>
              </a:lnSpc>
              <a:buFont typeface="Arial" pitchFamily="34" charset="0"/>
              <a:buChar char="•"/>
            </a:pPr>
            <a:r>
              <a:rPr lang="en-IN" dirty="0" smtClean="0">
                <a:latin typeface="Times New Roman" pitchFamily="18" charset="0"/>
                <a:cs typeface="Times New Roman" pitchFamily="18" charset="0"/>
              </a:rPr>
              <a:t>Need less memory space, less RAM</a:t>
            </a:r>
          </a:p>
          <a:p>
            <a:pPr marL="342900" indent="-342900">
              <a:lnSpc>
                <a:spcPct val="150000"/>
              </a:lnSpc>
              <a:buAutoNum type="arabicPeriod"/>
            </a:pPr>
            <a:r>
              <a:rPr lang="en-IN" dirty="0" smtClean="0">
                <a:latin typeface="Times New Roman" pitchFamily="18" charset="0"/>
                <a:cs typeface="Times New Roman" pitchFamily="18" charset="0"/>
              </a:rPr>
              <a:t>HFSS 13</a:t>
            </a:r>
          </a:p>
          <a:p>
            <a:pPr marL="800100" lvl="1" indent="-342900">
              <a:lnSpc>
                <a:spcPct val="150000"/>
              </a:lnSpc>
              <a:buFont typeface="Arial" pitchFamily="34" charset="0"/>
              <a:buChar char="•"/>
            </a:pPr>
            <a:r>
              <a:rPr lang="en-IN" dirty="0" smtClean="0">
                <a:latin typeface="Times New Roman" pitchFamily="18" charset="0"/>
                <a:cs typeface="Times New Roman" pitchFamily="18" charset="0"/>
              </a:rPr>
              <a:t>FEM (Finite Element Method)Computational Technique</a:t>
            </a:r>
          </a:p>
          <a:p>
            <a:pPr marL="800100" lvl="1" indent="-342900">
              <a:lnSpc>
                <a:spcPct val="150000"/>
              </a:lnSpc>
              <a:buFont typeface="Arial" pitchFamily="34" charset="0"/>
              <a:buChar char="•"/>
            </a:pPr>
            <a:r>
              <a:rPr lang="en-IN" dirty="0" smtClean="0">
                <a:latin typeface="Times New Roman" pitchFamily="18" charset="0"/>
                <a:cs typeface="Times New Roman" pitchFamily="18" charset="0"/>
              </a:rPr>
              <a:t>Need high </a:t>
            </a:r>
            <a:r>
              <a:rPr lang="en-IN" dirty="0" smtClean="0">
                <a:latin typeface="Times New Roman" pitchFamily="18" charset="0"/>
                <a:cs typeface="Times New Roman" pitchFamily="18" charset="0"/>
              </a:rPr>
              <a:t>memory</a:t>
            </a:r>
            <a:endParaRPr lang="en-IN"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3162081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609600"/>
          </a:xfrm>
        </p:spPr>
        <p:txBody>
          <a:bodyPr>
            <a:noAutofit/>
          </a:bodyPr>
          <a:lstStyle/>
          <a:p>
            <a:r>
              <a:rPr lang="en-US" sz="3500" dirty="0" smtClean="0">
                <a:effectLst>
                  <a:outerShdw blurRad="38100" dist="38100" dir="2700000" algn="tl">
                    <a:srgbClr val="000000">
                      <a:alpha val="43137"/>
                    </a:srgbClr>
                  </a:outerShdw>
                </a:effectLst>
                <a:latin typeface="Times New Roman" pitchFamily="18" charset="0"/>
                <a:cs typeface="Times New Roman" pitchFamily="18" charset="0"/>
              </a:rPr>
              <a:t>simulation platforms (cont.)</a:t>
            </a:r>
            <a:endParaRPr lang="en-US" sz="35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ME(DEPT. OF E&amp;C),PIT</a:t>
            </a:r>
            <a:endParaRPr lang="en-US" dirty="0"/>
          </a:p>
        </p:txBody>
      </p:sp>
      <p:sp>
        <p:nvSpPr>
          <p:cNvPr id="5" name="Slide Number Placeholder 4"/>
          <p:cNvSpPr>
            <a:spLocks noGrp="1"/>
          </p:cNvSpPr>
          <p:nvPr>
            <p:ph type="sldNum" sz="quarter" idx="12"/>
          </p:nvPr>
        </p:nvSpPr>
        <p:spPr/>
        <p:txBody>
          <a:bodyPr/>
          <a:lstStyle/>
          <a:p>
            <a:fld id="{29C1B3FF-1E3F-4B72-BE61-E0874476A257}" type="slidenum">
              <a:rPr lang="en-US" smtClean="0"/>
              <a:t>16</a:t>
            </a:fld>
            <a:endParaRPr lang="en-US" dirty="0"/>
          </a:p>
        </p:txBody>
      </p:sp>
      <p:sp>
        <p:nvSpPr>
          <p:cNvPr id="3" name="Rectangle 2"/>
          <p:cNvSpPr/>
          <p:nvPr/>
        </p:nvSpPr>
        <p:spPr>
          <a:xfrm>
            <a:off x="395536" y="1268760"/>
            <a:ext cx="7632848" cy="4154984"/>
          </a:xfrm>
          <a:prstGeom prst="rect">
            <a:avLst/>
          </a:prstGeom>
        </p:spPr>
        <p:txBody>
          <a:bodyPr wrap="square">
            <a:spAutoFit/>
          </a:bodyPr>
          <a:lstStyle/>
          <a:p>
            <a:pPr marL="285750" indent="-285750" algn="just">
              <a:lnSpc>
                <a:spcPct val="150000"/>
              </a:lnSpc>
              <a:buFont typeface="Wingdings" pitchFamily="2" charset="2"/>
              <a:buChar char="v"/>
            </a:pPr>
            <a:r>
              <a:rPr lang="en-IN" b="1" dirty="0">
                <a:latin typeface="Times New Roman" pitchFamily="18" charset="0"/>
                <a:cs typeface="Times New Roman" pitchFamily="18" charset="0"/>
              </a:rPr>
              <a:t>CST Microwave Studio 14 </a:t>
            </a:r>
            <a:r>
              <a:rPr lang="en-IN" baseline="30000" dirty="0">
                <a:latin typeface="Times New Roman" pitchFamily="18" charset="0"/>
                <a:cs typeface="Times New Roman" pitchFamily="18" charset="0"/>
              </a:rPr>
              <a:t>[15]</a:t>
            </a:r>
          </a:p>
          <a:p>
            <a:pPr marL="285750" indent="-285750" algn="just">
              <a:lnSpc>
                <a:spcPct val="150000"/>
              </a:lnSpc>
              <a:buFont typeface="Wingdings" pitchFamily="2" charset="2"/>
              <a:buChar char="v"/>
            </a:pPr>
            <a:endParaRPr lang="en-IN" baseline="30000" dirty="0">
              <a:latin typeface="Times New Roman" pitchFamily="18" charset="0"/>
              <a:cs typeface="Times New Roman" pitchFamily="18" charset="0"/>
            </a:endParaRPr>
          </a:p>
          <a:p>
            <a:pPr marL="800100" lvl="1" indent="-342900" algn="just">
              <a:lnSpc>
                <a:spcPct val="150000"/>
              </a:lnSpc>
              <a:buFont typeface="Arial" pitchFamily="34" charset="0"/>
              <a:buChar char="•"/>
            </a:pPr>
            <a:r>
              <a:rPr lang="en-US" sz="1600" dirty="0">
                <a:latin typeface="Times New Roman" pitchFamily="18" charset="0"/>
                <a:cs typeface="Times New Roman" pitchFamily="18" charset="0"/>
              </a:rPr>
              <a:t>CST MICROWAVE STUDIO (CST MWS) is a specialist tool for the 3D EM simulation of high frequency components. CST MWS enables the fast and accurate analysis of high frequency (HF) devices such as antennas, filters, couplers, planar and multi-layer structures.       </a:t>
            </a:r>
          </a:p>
          <a:p>
            <a:pPr lvl="1" algn="just">
              <a:lnSpc>
                <a:spcPct val="150000"/>
              </a:lnSpc>
            </a:pPr>
            <a:r>
              <a:rPr lang="en-US" dirty="0">
                <a:latin typeface="Times New Roman" pitchFamily="18" charset="0"/>
                <a:cs typeface="Times New Roman" pitchFamily="18" charset="0"/>
              </a:rPr>
              <a:t>                     </a:t>
            </a:r>
          </a:p>
          <a:p>
            <a:pPr marL="800100" lvl="1" indent="-342900" algn="just">
              <a:lnSpc>
                <a:spcPct val="150000"/>
              </a:lnSpc>
              <a:buFont typeface="Arial" pitchFamily="34" charset="0"/>
              <a:buChar char="•"/>
            </a:pPr>
            <a:r>
              <a:rPr lang="en-US" sz="1600" dirty="0">
                <a:latin typeface="Times New Roman" pitchFamily="18" charset="0"/>
                <a:cs typeface="Times New Roman" pitchFamily="18" charset="0"/>
              </a:rPr>
              <a:t>The three pillars of CST’s are  : </a:t>
            </a:r>
          </a:p>
          <a:p>
            <a:pPr marL="1257300" lvl="2" indent="-342900" algn="just">
              <a:lnSpc>
                <a:spcPct val="150000"/>
              </a:lnSpc>
              <a:buFont typeface="Arial" pitchFamily="34" charset="0"/>
              <a:buChar char="•"/>
            </a:pPr>
            <a:r>
              <a:rPr lang="en-US" sz="1600" b="1" dirty="0">
                <a:latin typeface="Times New Roman" pitchFamily="18" charset="0"/>
                <a:cs typeface="Times New Roman" pitchFamily="18" charset="0"/>
              </a:rPr>
              <a:t>Accuracy</a:t>
            </a:r>
            <a:endParaRPr lang="en-US" sz="1600" dirty="0">
              <a:latin typeface="Times New Roman" pitchFamily="18" charset="0"/>
              <a:cs typeface="Times New Roman" pitchFamily="18" charset="0"/>
            </a:endParaRPr>
          </a:p>
          <a:p>
            <a:pPr marL="1257300" lvl="2" indent="-342900" algn="just">
              <a:lnSpc>
                <a:spcPct val="150000"/>
              </a:lnSpc>
              <a:buFont typeface="Arial" pitchFamily="34" charset="0"/>
              <a:buChar char="•"/>
            </a:pPr>
            <a:r>
              <a:rPr lang="en-US" sz="1600" b="1" dirty="0">
                <a:latin typeface="Times New Roman" pitchFamily="18" charset="0"/>
                <a:cs typeface="Times New Roman" pitchFamily="18" charset="0"/>
              </a:rPr>
              <a:t>Speed</a:t>
            </a:r>
            <a:endParaRPr lang="en-US" sz="1600" dirty="0">
              <a:latin typeface="Times New Roman" pitchFamily="18" charset="0"/>
              <a:cs typeface="Times New Roman" pitchFamily="18" charset="0"/>
            </a:endParaRPr>
          </a:p>
          <a:p>
            <a:pPr marL="1257300" lvl="2" indent="-342900" algn="just">
              <a:lnSpc>
                <a:spcPct val="150000"/>
              </a:lnSpc>
              <a:buFont typeface="Arial" pitchFamily="34" charset="0"/>
              <a:buChar char="•"/>
            </a:pPr>
            <a:r>
              <a:rPr lang="en-US" sz="1600" b="1" dirty="0" smtClean="0">
                <a:latin typeface="Times New Roman" pitchFamily="18" charset="0"/>
                <a:cs typeface="Times New Roman" pitchFamily="18" charset="0"/>
              </a:rPr>
              <a:t>Usability</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7173372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609600"/>
          </a:xfrm>
        </p:spPr>
        <p:txBody>
          <a:bodyPr>
            <a:noAutofit/>
          </a:bodyPr>
          <a:lstStyle/>
          <a:p>
            <a:r>
              <a:rPr lang="en-US" sz="3600" dirty="0" smtClean="0">
                <a:effectLst>
                  <a:outerShdw blurRad="38100" dist="38100" dir="2700000" algn="tl">
                    <a:srgbClr val="000000">
                      <a:alpha val="43137"/>
                    </a:srgbClr>
                  </a:outerShdw>
                </a:effectLst>
                <a:latin typeface="Times New Roman" pitchFamily="18" charset="0"/>
                <a:cs typeface="Times New Roman" pitchFamily="18" charset="0"/>
              </a:rPr>
              <a:t>Work plan &amp; Methodology</a:t>
            </a:r>
            <a:endParaRPr lang="en-US"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152400" y="908720"/>
            <a:ext cx="8020000" cy="5339680"/>
          </a:xfrm>
        </p:spPr>
        <p:txBody>
          <a:bodyPr>
            <a:noAutofit/>
          </a:bodyPr>
          <a:lstStyle/>
          <a:p>
            <a:pPr lvl="0" algn="just">
              <a:lnSpc>
                <a:spcPct val="250000"/>
              </a:lnSpc>
              <a:buFont typeface="Wingdings" pitchFamily="2" charset="2"/>
              <a:buChar char="Ø"/>
            </a:pPr>
            <a:r>
              <a:rPr lang="en-IN" sz="1600" dirty="0">
                <a:latin typeface="Times New Roman" pitchFamily="18" charset="0"/>
                <a:cs typeface="Times New Roman" pitchFamily="18" charset="0"/>
              </a:rPr>
              <a:t>Designing smooth aerodynamic low profile antenna structure for the frequency range 400-520 </a:t>
            </a:r>
            <a:r>
              <a:rPr lang="en-IN" sz="1600" dirty="0" err="1">
                <a:latin typeface="Times New Roman" pitchFamily="18" charset="0"/>
                <a:cs typeface="Times New Roman" pitchFamily="18" charset="0"/>
              </a:rPr>
              <a:t>MHz.</a:t>
            </a:r>
            <a:endParaRPr lang="en-IN" sz="1600" dirty="0">
              <a:latin typeface="Times New Roman" pitchFamily="18" charset="0"/>
              <a:cs typeface="Times New Roman" pitchFamily="18" charset="0"/>
            </a:endParaRPr>
          </a:p>
          <a:p>
            <a:pPr lvl="0" algn="just">
              <a:lnSpc>
                <a:spcPct val="250000"/>
              </a:lnSpc>
              <a:buFont typeface="Wingdings" pitchFamily="2" charset="2"/>
              <a:buChar char="Ø"/>
            </a:pPr>
            <a:r>
              <a:rPr lang="en-US" sz="1600" dirty="0">
                <a:latin typeface="Times New Roman" pitchFamily="18" charset="0"/>
                <a:cs typeface="Times New Roman" pitchFamily="18" charset="0"/>
              </a:rPr>
              <a:t>Verifying the results in terms of S</a:t>
            </a:r>
            <a:r>
              <a:rPr lang="en-US" sz="1600" baseline="-25000" dirty="0">
                <a:latin typeface="Times New Roman" pitchFamily="18" charset="0"/>
                <a:cs typeface="Times New Roman" pitchFamily="18" charset="0"/>
              </a:rPr>
              <a:t>11</a:t>
            </a:r>
            <a:r>
              <a:rPr lang="en-US" sz="1600" dirty="0">
                <a:latin typeface="Times New Roman" pitchFamily="18" charset="0"/>
                <a:cs typeface="Times New Roman" pitchFamily="18" charset="0"/>
              </a:rPr>
              <a:t>,VSWR,Gain, Directivity, Polarization and Power.</a:t>
            </a:r>
          </a:p>
          <a:p>
            <a:pPr algn="just">
              <a:lnSpc>
                <a:spcPct val="250000"/>
              </a:lnSpc>
              <a:buFont typeface="Wingdings" pitchFamily="2" charset="2"/>
              <a:buChar char="Ø"/>
            </a:pPr>
            <a:r>
              <a:rPr lang="en-IN" sz="1600" dirty="0">
                <a:latin typeface="Times New Roman" pitchFamily="18" charset="0"/>
                <a:cs typeface="Times New Roman" pitchFamily="18" charset="0"/>
              </a:rPr>
              <a:t>Simulating designs and analysing results.</a:t>
            </a:r>
          </a:p>
          <a:p>
            <a:pPr lvl="0" algn="just">
              <a:lnSpc>
                <a:spcPct val="250000"/>
              </a:lnSpc>
              <a:buFont typeface="Wingdings" pitchFamily="2" charset="2"/>
              <a:buChar char="Ø"/>
            </a:pPr>
            <a:r>
              <a:rPr lang="en-IN" sz="1600" dirty="0">
                <a:latin typeface="Times New Roman" pitchFamily="18" charset="0"/>
                <a:cs typeface="Times New Roman" pitchFamily="18" charset="0"/>
              </a:rPr>
              <a:t>Simulate the antenna with the different material and analysing the results for the same.</a:t>
            </a:r>
          </a:p>
          <a:p>
            <a:pPr lvl="0" algn="just">
              <a:lnSpc>
                <a:spcPct val="250000"/>
              </a:lnSpc>
              <a:buFont typeface="Wingdings" pitchFamily="2" charset="2"/>
              <a:buChar char="Ø"/>
            </a:pPr>
            <a:r>
              <a:rPr lang="en-IN" sz="1600" dirty="0">
                <a:latin typeface="Times New Roman" pitchFamily="18" charset="0"/>
                <a:cs typeface="Times New Roman" pitchFamily="18" charset="0"/>
              </a:rPr>
              <a:t>Simulate the antenna with and without the ground plane of different size and analysing the results.</a:t>
            </a:r>
            <a:endParaRPr lang="en-IN" sz="16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ME(DEPT. OF E&amp;C),PIT</a:t>
            </a:r>
            <a:endParaRPr lang="en-US" dirty="0"/>
          </a:p>
        </p:txBody>
      </p:sp>
      <p:sp>
        <p:nvSpPr>
          <p:cNvPr id="5" name="Slide Number Placeholder 4"/>
          <p:cNvSpPr>
            <a:spLocks noGrp="1"/>
          </p:cNvSpPr>
          <p:nvPr>
            <p:ph type="sldNum" sz="quarter" idx="12"/>
          </p:nvPr>
        </p:nvSpPr>
        <p:spPr/>
        <p:txBody>
          <a:bodyPr/>
          <a:lstStyle/>
          <a:p>
            <a:fld id="{29C1B3FF-1E3F-4B72-BE61-E0874476A257}" type="slidenum">
              <a:rPr lang="en-US" smtClean="0"/>
              <a:t>17</a:t>
            </a:fld>
            <a:endParaRPr lang="en-US" dirty="0"/>
          </a:p>
        </p:txBody>
      </p:sp>
    </p:spTree>
    <p:extLst>
      <p:ext uri="{BB962C8B-B14F-4D97-AF65-F5344CB8AC3E}">
        <p14:creationId xmlns:p14="http://schemas.microsoft.com/office/powerpoint/2010/main" val="31739438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609600"/>
          </a:xfrm>
        </p:spPr>
        <p:txBody>
          <a:bodyPr>
            <a:noAutofit/>
          </a:bodyPr>
          <a:lstStyle/>
          <a:p>
            <a:r>
              <a:rPr lang="en-US" sz="2800" dirty="0" smtClean="0">
                <a:effectLst>
                  <a:outerShdw blurRad="38100" dist="38100" dir="2700000" algn="tl">
                    <a:srgbClr val="000000">
                      <a:alpha val="43137"/>
                    </a:srgbClr>
                  </a:outerShdw>
                </a:effectLst>
                <a:latin typeface="Times New Roman" pitchFamily="18" charset="0"/>
                <a:cs typeface="Times New Roman" pitchFamily="18" charset="0"/>
              </a:rPr>
              <a:t>Work plan &amp; Methodology(cont.)</a:t>
            </a:r>
            <a:endParaRPr lang="en-US" sz="28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ME(DEPT. OF E&amp;C),PIT</a:t>
            </a:r>
            <a:endParaRPr lang="en-US" dirty="0"/>
          </a:p>
        </p:txBody>
      </p:sp>
      <p:sp>
        <p:nvSpPr>
          <p:cNvPr id="5" name="Slide Number Placeholder 4"/>
          <p:cNvSpPr>
            <a:spLocks noGrp="1"/>
          </p:cNvSpPr>
          <p:nvPr>
            <p:ph type="sldNum" sz="quarter" idx="12"/>
          </p:nvPr>
        </p:nvSpPr>
        <p:spPr/>
        <p:txBody>
          <a:bodyPr/>
          <a:lstStyle/>
          <a:p>
            <a:fld id="{29C1B3FF-1E3F-4B72-BE61-E0874476A257}" type="slidenum">
              <a:rPr lang="en-US" smtClean="0"/>
              <a:t>18</a:t>
            </a:fld>
            <a:endParaRPr lang="en-US" dirty="0"/>
          </a:p>
        </p:txBody>
      </p:sp>
      <p:grpSp>
        <p:nvGrpSpPr>
          <p:cNvPr id="6" name="Group 5"/>
          <p:cNvGrpSpPr/>
          <p:nvPr/>
        </p:nvGrpSpPr>
        <p:grpSpPr>
          <a:xfrm>
            <a:off x="1043608" y="1001444"/>
            <a:ext cx="7001038" cy="4871543"/>
            <a:chOff x="3372672" y="1873304"/>
            <a:chExt cx="4953000" cy="3833812"/>
          </a:xfrm>
        </p:grpSpPr>
        <p:sp>
          <p:nvSpPr>
            <p:cNvPr id="7" name="Flowchart: Alternate Process 25"/>
            <p:cNvSpPr>
              <a:spLocks noChangeArrowheads="1"/>
            </p:cNvSpPr>
            <p:nvPr/>
          </p:nvSpPr>
          <p:spPr bwMode="auto">
            <a:xfrm>
              <a:off x="4148959" y="1873304"/>
              <a:ext cx="800100" cy="342900"/>
            </a:xfrm>
            <a:prstGeom prst="flowChartAlternateProcess">
              <a:avLst/>
            </a:prstGeom>
            <a:no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ts val="200"/>
                </a:spcBef>
                <a:spcAft>
                  <a:spcPct val="0"/>
                </a:spcAft>
                <a:buClrTx/>
                <a:buSzTx/>
                <a:buFontTx/>
                <a:buNone/>
                <a:tabLst/>
              </a:pPr>
              <a:r>
                <a:rPr kumimoji="0" lang="en-IN" b="0" i="0" u="none" strike="noStrike" cap="none" normalizeH="0" baseline="0" dirty="0" smtClean="0">
                  <a:ln>
                    <a:noFill/>
                  </a:ln>
                  <a:solidFill>
                    <a:srgbClr val="000000"/>
                  </a:solidFill>
                  <a:effectLst/>
                  <a:latin typeface="Times New Roman" pitchFamily="18" charset="0"/>
                  <a:cs typeface="Arial" pitchFamily="34" charset="0"/>
                </a:rPr>
                <a:t>START</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Flowchart: Alternate Process 26"/>
            <p:cNvSpPr>
              <a:spLocks noChangeArrowheads="1"/>
            </p:cNvSpPr>
            <p:nvPr/>
          </p:nvSpPr>
          <p:spPr bwMode="auto">
            <a:xfrm>
              <a:off x="3744147" y="2473379"/>
              <a:ext cx="1595437" cy="554037"/>
            </a:xfrm>
            <a:prstGeom prst="flowChartAlternateProcess">
              <a:avLst/>
            </a:prstGeom>
            <a:no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b="0" i="0" u="none" strike="noStrike" cap="none" normalizeH="0" baseline="0" dirty="0" smtClean="0">
                  <a:ln>
                    <a:noFill/>
                  </a:ln>
                  <a:solidFill>
                    <a:schemeClr val="tx1"/>
                  </a:solidFill>
                  <a:effectLst/>
                  <a:latin typeface="Times New Roman" pitchFamily="18" charset="0"/>
                  <a:cs typeface="Arial" pitchFamily="34" charset="0"/>
                </a:rPr>
                <a:t>Design Low Profile</a:t>
              </a:r>
              <a:r>
                <a:rPr kumimoji="0" lang="en-IN" b="0" i="0" u="none" strike="noStrike" cap="none" normalizeH="0" dirty="0" smtClean="0">
                  <a:ln>
                    <a:noFill/>
                  </a:ln>
                  <a:solidFill>
                    <a:schemeClr val="tx1"/>
                  </a:solidFill>
                  <a:effectLst/>
                  <a:latin typeface="Times New Roman" pitchFamily="18" charset="0"/>
                  <a:cs typeface="Arial" pitchFamily="34" charset="0"/>
                </a:rPr>
                <a:t> antenna</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Flowchart: Alternate Process 7174"/>
            <p:cNvSpPr>
              <a:spLocks noChangeArrowheads="1"/>
            </p:cNvSpPr>
            <p:nvPr/>
          </p:nvSpPr>
          <p:spPr bwMode="auto">
            <a:xfrm>
              <a:off x="6496872" y="3748141"/>
              <a:ext cx="1533525" cy="371475"/>
            </a:xfrm>
            <a:prstGeom prst="flowChartAlternateProcess">
              <a:avLst/>
            </a:prstGeom>
            <a:no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b="0" i="0" u="none" strike="noStrike" cap="none" normalizeH="0" baseline="0" dirty="0" smtClean="0">
                  <a:ln>
                    <a:noFill/>
                  </a:ln>
                  <a:solidFill>
                    <a:schemeClr val="tx1"/>
                  </a:solidFill>
                  <a:effectLst/>
                  <a:latin typeface="Times New Roman" pitchFamily="18" charset="0"/>
                  <a:cs typeface="Arial" pitchFamily="34" charset="0"/>
                </a:rPr>
                <a:t>Simulate the Design</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Flowchart: Decision 6"/>
            <p:cNvSpPr>
              <a:spLocks noChangeArrowheads="1"/>
            </p:cNvSpPr>
            <p:nvPr/>
          </p:nvSpPr>
          <p:spPr bwMode="auto">
            <a:xfrm>
              <a:off x="3372672" y="4249791"/>
              <a:ext cx="2371725" cy="847725"/>
            </a:xfrm>
            <a:prstGeom prst="flowChartDecision">
              <a:avLst/>
            </a:prstGeom>
            <a:no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b="0" i="0" u="none" strike="noStrike" cap="none" normalizeH="0" baseline="0" dirty="0" smtClean="0">
                  <a:ln>
                    <a:noFill/>
                  </a:ln>
                  <a:effectLst/>
                  <a:latin typeface="Times New Roman" pitchFamily="18" charset="0"/>
                  <a:cs typeface="Arial" pitchFamily="34" charset="0"/>
                </a:rPr>
                <a:t>Achieve Desired Results</a:t>
              </a:r>
              <a:endParaRPr kumimoji="0" lang="en-US" b="0" i="0" u="none" strike="noStrike" cap="none" normalizeH="0" baseline="0" dirty="0" smtClean="0">
                <a:ln>
                  <a:noFill/>
                </a:ln>
                <a:effectLst/>
                <a:latin typeface="Arial" pitchFamily="34" charset="0"/>
                <a:cs typeface="Arial" pitchFamily="34" charset="0"/>
              </a:endParaRPr>
            </a:p>
          </p:txBody>
        </p:sp>
        <p:cxnSp>
          <p:nvCxnSpPr>
            <p:cNvPr id="11" name="Straight Arrow Connector 30"/>
            <p:cNvCxnSpPr>
              <a:cxnSpLocks noChangeShapeType="1"/>
            </p:cNvCxnSpPr>
            <p:nvPr/>
          </p:nvCxnSpPr>
          <p:spPr bwMode="auto">
            <a:xfrm>
              <a:off x="4558534" y="2216204"/>
              <a:ext cx="0" cy="295275"/>
            </a:xfrm>
            <a:prstGeom prst="straightConnector1">
              <a:avLst/>
            </a:prstGeom>
            <a:noFill/>
            <a:ln w="25400">
              <a:solidFill>
                <a:srgbClr val="000000"/>
              </a:solidFill>
              <a:round/>
              <a:headEnd/>
              <a:tailEnd type="arrow" w="med" len="med"/>
            </a:ln>
          </p:spPr>
        </p:cxnSp>
        <p:cxnSp>
          <p:nvCxnSpPr>
            <p:cNvPr id="12" name="Straight Arrow Connector 31"/>
            <p:cNvCxnSpPr>
              <a:cxnSpLocks noChangeShapeType="1"/>
            </p:cNvCxnSpPr>
            <p:nvPr/>
          </p:nvCxnSpPr>
          <p:spPr bwMode="auto">
            <a:xfrm>
              <a:off x="4558534" y="3027416"/>
              <a:ext cx="0" cy="295275"/>
            </a:xfrm>
            <a:prstGeom prst="straightConnector1">
              <a:avLst/>
            </a:prstGeom>
            <a:noFill/>
            <a:ln w="25400">
              <a:solidFill>
                <a:srgbClr val="000000"/>
              </a:solidFill>
              <a:round/>
              <a:headEnd/>
              <a:tailEnd type="arrow" w="med" len="med"/>
            </a:ln>
          </p:spPr>
        </p:cxnSp>
        <p:sp>
          <p:nvSpPr>
            <p:cNvPr id="13" name="Flowchart: Alternate Process 7184"/>
            <p:cNvSpPr>
              <a:spLocks noChangeArrowheads="1"/>
            </p:cNvSpPr>
            <p:nvPr/>
          </p:nvSpPr>
          <p:spPr bwMode="auto">
            <a:xfrm>
              <a:off x="3782247" y="3335391"/>
              <a:ext cx="1533525" cy="511175"/>
            </a:xfrm>
            <a:prstGeom prst="flowChartAlternateProcess">
              <a:avLst/>
            </a:prstGeom>
            <a:no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b="0" i="0" u="none" strike="noStrike" cap="none" normalizeH="0" baseline="0" dirty="0" smtClean="0">
                  <a:ln>
                    <a:noFill/>
                  </a:ln>
                  <a:solidFill>
                    <a:schemeClr val="tx1"/>
                  </a:solidFill>
                  <a:effectLst/>
                  <a:latin typeface="Times New Roman" pitchFamily="18" charset="0"/>
                  <a:cs typeface="Arial" pitchFamily="34" charset="0"/>
                </a:rPr>
                <a:t>Verify S-Parameter, VSWR, Power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4" name="Straight Arrow Connector 7187"/>
            <p:cNvCxnSpPr>
              <a:cxnSpLocks noChangeShapeType="1"/>
            </p:cNvCxnSpPr>
            <p:nvPr/>
          </p:nvCxnSpPr>
          <p:spPr bwMode="auto">
            <a:xfrm>
              <a:off x="4560122" y="3867204"/>
              <a:ext cx="0" cy="396875"/>
            </a:xfrm>
            <a:prstGeom prst="straightConnector1">
              <a:avLst/>
            </a:prstGeom>
            <a:noFill/>
            <a:ln w="25400">
              <a:solidFill>
                <a:srgbClr val="000000"/>
              </a:solidFill>
              <a:round/>
              <a:headEnd/>
              <a:tailEnd type="arrow" w="med" len="med"/>
            </a:ln>
          </p:spPr>
        </p:cxnSp>
        <p:sp>
          <p:nvSpPr>
            <p:cNvPr id="15" name="AutoShape 10"/>
            <p:cNvSpPr>
              <a:spLocks noChangeArrowheads="1"/>
            </p:cNvSpPr>
            <p:nvPr/>
          </p:nvSpPr>
          <p:spPr bwMode="auto">
            <a:xfrm>
              <a:off x="6192072" y="4411716"/>
              <a:ext cx="2133600" cy="511175"/>
            </a:xfrm>
            <a:prstGeom prst="flowChartAlternateProcess">
              <a:avLst/>
            </a:prstGeom>
            <a:no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en-IN" dirty="0" smtClean="0">
                  <a:latin typeface="Times New Roman" pitchFamily="18" charset="0"/>
                  <a:cs typeface="Arial" pitchFamily="34" charset="0"/>
                </a:rPr>
                <a:t>Modification in</a:t>
              </a:r>
              <a:r>
                <a:rPr kumimoji="0" lang="en-IN" b="0" i="0" u="none" strike="noStrike" cap="none" normalizeH="0" baseline="0" dirty="0" smtClean="0">
                  <a:ln>
                    <a:noFill/>
                  </a:ln>
                  <a:effectLst/>
                  <a:latin typeface="Times New Roman" pitchFamily="18" charset="0"/>
                  <a:cs typeface="Arial" pitchFamily="34" charset="0"/>
                </a:rPr>
                <a:t> the Geometrical Parameter</a:t>
              </a:r>
              <a:endParaRPr kumimoji="0" lang="en-US" b="0" i="0" u="none" strike="noStrike" cap="none" normalizeH="0" baseline="0" dirty="0" smtClean="0">
                <a:ln>
                  <a:noFill/>
                </a:ln>
                <a:effectLst/>
                <a:latin typeface="Arial" pitchFamily="34" charset="0"/>
                <a:cs typeface="Arial" pitchFamily="34" charset="0"/>
              </a:endParaRPr>
            </a:p>
          </p:txBody>
        </p:sp>
        <p:cxnSp>
          <p:nvCxnSpPr>
            <p:cNvPr id="16" name="Straight Arrow Connector 28"/>
            <p:cNvCxnSpPr>
              <a:cxnSpLocks noChangeShapeType="1"/>
            </p:cNvCxnSpPr>
            <p:nvPr/>
          </p:nvCxnSpPr>
          <p:spPr bwMode="auto">
            <a:xfrm rot="10800000">
              <a:off x="5339584" y="3535416"/>
              <a:ext cx="1952625" cy="212725"/>
            </a:xfrm>
            <a:prstGeom prst="bentConnector3">
              <a:avLst>
                <a:gd name="adj1" fmla="val -782"/>
              </a:avLst>
            </a:prstGeom>
            <a:noFill/>
            <a:ln w="25400">
              <a:solidFill>
                <a:srgbClr val="000000"/>
              </a:solidFill>
              <a:miter lim="800000"/>
              <a:headEnd/>
              <a:tailEnd type="arrow" w="med" len="med"/>
            </a:ln>
          </p:spPr>
        </p:cxnSp>
        <p:cxnSp>
          <p:nvCxnSpPr>
            <p:cNvPr id="17" name="AutoShape 12"/>
            <p:cNvCxnSpPr>
              <a:cxnSpLocks noChangeShapeType="1"/>
            </p:cNvCxnSpPr>
            <p:nvPr/>
          </p:nvCxnSpPr>
          <p:spPr bwMode="auto">
            <a:xfrm rot="10800000">
              <a:off x="7292209" y="4119616"/>
              <a:ext cx="0" cy="295275"/>
            </a:xfrm>
            <a:prstGeom prst="straightConnector1">
              <a:avLst/>
            </a:prstGeom>
            <a:noFill/>
            <a:ln w="25400">
              <a:solidFill>
                <a:srgbClr val="000000"/>
              </a:solidFill>
              <a:round/>
              <a:headEnd/>
              <a:tailEnd type="arrow" w="med" len="med"/>
            </a:ln>
          </p:spPr>
        </p:cxnSp>
        <p:sp>
          <p:nvSpPr>
            <p:cNvPr id="18" name="AutoShape 13"/>
            <p:cNvSpPr>
              <a:spLocks noChangeArrowheads="1"/>
            </p:cNvSpPr>
            <p:nvPr/>
          </p:nvSpPr>
          <p:spPr bwMode="auto">
            <a:xfrm>
              <a:off x="4148959" y="5392791"/>
              <a:ext cx="800100" cy="314325"/>
            </a:xfrm>
            <a:prstGeom prst="flowChartAlternateProcess">
              <a:avLst/>
            </a:prstGeom>
            <a:no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b="0" i="0" u="none" strike="noStrike" cap="none" normalizeH="0" baseline="0" smtClean="0">
                  <a:ln>
                    <a:noFill/>
                  </a:ln>
                  <a:solidFill>
                    <a:schemeClr val="tx1"/>
                  </a:solidFill>
                  <a:effectLst/>
                  <a:latin typeface="Times New Roman" pitchFamily="18" charset="0"/>
                  <a:cs typeface="Arial" pitchFamily="34" charset="0"/>
                </a:rPr>
                <a:t>END</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cxnSp>
          <p:nvCxnSpPr>
            <p:cNvPr id="19" name="Straight Arrow Connector 7187"/>
            <p:cNvCxnSpPr>
              <a:cxnSpLocks noChangeShapeType="1"/>
            </p:cNvCxnSpPr>
            <p:nvPr/>
          </p:nvCxnSpPr>
          <p:spPr bwMode="auto">
            <a:xfrm>
              <a:off x="4539101" y="5044363"/>
              <a:ext cx="0" cy="396875"/>
            </a:xfrm>
            <a:prstGeom prst="straightConnector1">
              <a:avLst/>
            </a:prstGeom>
            <a:noFill/>
            <a:ln w="25400">
              <a:solidFill>
                <a:srgbClr val="000000"/>
              </a:solidFill>
              <a:round/>
              <a:headEnd/>
              <a:tailEnd type="arrow" w="med" len="med"/>
            </a:ln>
          </p:spPr>
        </p:cxnSp>
        <p:cxnSp>
          <p:nvCxnSpPr>
            <p:cNvPr id="20" name="AutoShape 14"/>
            <p:cNvCxnSpPr>
              <a:cxnSpLocks noChangeShapeType="1"/>
            </p:cNvCxnSpPr>
            <p:nvPr/>
          </p:nvCxnSpPr>
          <p:spPr bwMode="auto">
            <a:xfrm rot="10800000" flipH="1">
              <a:off x="5722391" y="4673655"/>
              <a:ext cx="431800" cy="0"/>
            </a:xfrm>
            <a:prstGeom prst="straightConnector1">
              <a:avLst/>
            </a:prstGeom>
            <a:noFill/>
            <a:ln w="25400">
              <a:solidFill>
                <a:srgbClr val="000000"/>
              </a:solidFill>
              <a:round/>
              <a:headEnd/>
              <a:tailEnd type="arrow" w="med" len="med"/>
            </a:ln>
          </p:spPr>
        </p:cxnSp>
      </p:grpSp>
      <p:sp>
        <p:nvSpPr>
          <p:cNvPr id="21" name="TextBox 20"/>
          <p:cNvSpPr txBox="1"/>
          <p:nvPr/>
        </p:nvSpPr>
        <p:spPr>
          <a:xfrm>
            <a:off x="899592" y="6040583"/>
            <a:ext cx="6038193" cy="307777"/>
          </a:xfrm>
          <a:prstGeom prst="rect">
            <a:avLst/>
          </a:prstGeom>
          <a:noFill/>
        </p:spPr>
        <p:txBody>
          <a:bodyPr wrap="square" rtlCol="0">
            <a:spAutoFit/>
          </a:bodyPr>
          <a:lstStyle/>
          <a:p>
            <a:r>
              <a:rPr lang="en-US" sz="1400" i="1" dirty="0" smtClean="0">
                <a:latin typeface="Times New Roman" pitchFamily="18" charset="0"/>
                <a:cs typeface="Times New Roman" pitchFamily="18" charset="0"/>
              </a:rPr>
              <a:t>  </a:t>
            </a:r>
            <a:r>
              <a:rPr lang="en-US" sz="1400" i="1" dirty="0" smtClean="0">
                <a:latin typeface="Times New Roman" pitchFamily="18" charset="0"/>
                <a:cs typeface="Times New Roman" pitchFamily="18" charset="0"/>
              </a:rPr>
              <a:t>figure </a:t>
            </a:r>
            <a:r>
              <a:rPr lang="en-US" sz="1400" i="1" dirty="0" smtClean="0">
                <a:latin typeface="Times New Roman" pitchFamily="18" charset="0"/>
                <a:cs typeface="Times New Roman" pitchFamily="18" charset="0"/>
              </a:rPr>
              <a:t>1 Work flow diagram of Proposed designs</a:t>
            </a:r>
            <a:endParaRPr lang="en-US" sz="1400" i="1" dirty="0">
              <a:latin typeface="Times New Roman" pitchFamily="18" charset="0"/>
              <a:cs typeface="Times New Roman" pitchFamily="18" charset="0"/>
            </a:endParaRPr>
          </a:p>
        </p:txBody>
      </p:sp>
    </p:spTree>
    <p:extLst>
      <p:ext uri="{BB962C8B-B14F-4D97-AF65-F5344CB8AC3E}">
        <p14:creationId xmlns:p14="http://schemas.microsoft.com/office/powerpoint/2010/main" val="487451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6632"/>
            <a:ext cx="7242048" cy="720080"/>
          </a:xfrm>
        </p:spPr>
        <p:txBody>
          <a:bodyPr>
            <a:normAutofit/>
          </a:bodyPr>
          <a:lstStyle/>
          <a:p>
            <a:r>
              <a:rPr lang="en-US" sz="3600" dirty="0" smtClean="0">
                <a:effectLst>
                  <a:outerShdw blurRad="38100" dist="38100" dir="2700000" algn="tl">
                    <a:srgbClr val="000000">
                      <a:alpha val="43137"/>
                    </a:srgbClr>
                  </a:outerShdw>
                </a:effectLst>
                <a:latin typeface="Times New Roman" pitchFamily="18" charset="0"/>
                <a:cs typeface="Times New Roman" pitchFamily="18" charset="0"/>
              </a:rPr>
              <a:t>Low profile antenna</a:t>
            </a:r>
            <a:endParaRPr lang="en-US"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dirty="0" smtClean="0"/>
              <a:t>ME(DEPT. OF E&amp;C),PIT</a:t>
            </a:r>
            <a:endParaRPr lang="en-US" dirty="0"/>
          </a:p>
        </p:txBody>
      </p:sp>
      <p:sp>
        <p:nvSpPr>
          <p:cNvPr id="6" name="Slide Number Placeholder 5"/>
          <p:cNvSpPr>
            <a:spLocks noGrp="1"/>
          </p:cNvSpPr>
          <p:nvPr>
            <p:ph type="sldNum" sz="quarter" idx="12"/>
          </p:nvPr>
        </p:nvSpPr>
        <p:spPr/>
        <p:txBody>
          <a:bodyPr/>
          <a:lstStyle/>
          <a:p>
            <a:fld id="{29C1B3FF-1E3F-4B72-BE61-E0874476A257}" type="slidenum">
              <a:rPr lang="en-US" smtClean="0"/>
              <a:t>19</a:t>
            </a:fld>
            <a:endParaRPr lang="en-US" dirty="0"/>
          </a:p>
        </p:txBody>
      </p:sp>
      <p:pic>
        <p:nvPicPr>
          <p:cNvPr id="10" name="Picture 9" descr="https://images.tapatalk-cdn.com/15/08/30/a055f416f0cbcf753ad2c4bf3ed0ebab.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980728"/>
            <a:ext cx="3466337" cy="2443350"/>
          </a:xfrm>
          <a:prstGeom prst="rect">
            <a:avLst/>
          </a:prstGeom>
          <a:noFill/>
          <a:ln>
            <a:noFill/>
          </a:ln>
        </p:spPr>
      </p:pic>
      <p:sp>
        <p:nvSpPr>
          <p:cNvPr id="11" name="TextBox 10"/>
          <p:cNvSpPr txBox="1"/>
          <p:nvPr/>
        </p:nvSpPr>
        <p:spPr>
          <a:xfrm>
            <a:off x="317100" y="3573016"/>
            <a:ext cx="3400757" cy="584775"/>
          </a:xfrm>
          <a:prstGeom prst="rect">
            <a:avLst/>
          </a:prstGeom>
          <a:noFill/>
        </p:spPr>
        <p:txBody>
          <a:bodyPr wrap="square" rtlCol="0">
            <a:spAutoFit/>
          </a:bodyPr>
          <a:lstStyle/>
          <a:p>
            <a:pPr algn="ctr"/>
            <a:r>
              <a:rPr lang="en-US" sz="1600" i="1" dirty="0" smtClean="0">
                <a:latin typeface="Times New Roman" pitchFamily="18" charset="0"/>
                <a:cs typeface="Times New Roman" pitchFamily="18" charset="0"/>
              </a:rPr>
              <a:t>  figure 2 </a:t>
            </a:r>
            <a:r>
              <a:rPr lang="en-US" sz="1600" i="1" dirty="0">
                <a:latin typeface="Times New Roman" pitchFamily="18" charset="0"/>
                <a:cs typeface="Times New Roman" pitchFamily="18" charset="0"/>
              </a:rPr>
              <a:t>Low Profile Shark fin </a:t>
            </a:r>
            <a:endParaRPr lang="en-US" sz="1600" i="1" dirty="0" smtClean="0">
              <a:latin typeface="Times New Roman" pitchFamily="18" charset="0"/>
              <a:cs typeface="Times New Roman" pitchFamily="18" charset="0"/>
            </a:endParaRPr>
          </a:p>
          <a:p>
            <a:pPr algn="ctr"/>
            <a:r>
              <a:rPr lang="en-US" sz="1600" i="1" dirty="0">
                <a:latin typeface="Times New Roman" pitchFamily="18" charset="0"/>
                <a:cs typeface="Times New Roman" pitchFamily="18" charset="0"/>
              </a:rPr>
              <a:t> </a:t>
            </a:r>
            <a:r>
              <a:rPr lang="en-US" sz="1600" i="1" dirty="0" smtClean="0">
                <a:latin typeface="Times New Roman" pitchFamily="18" charset="0"/>
                <a:cs typeface="Times New Roman" pitchFamily="18" charset="0"/>
              </a:rPr>
              <a:t>    </a:t>
            </a:r>
            <a:r>
              <a:rPr lang="en-US" sz="1600" i="1" dirty="0" smtClean="0">
                <a:latin typeface="Times New Roman" pitchFamily="18" charset="0"/>
                <a:cs typeface="Times New Roman" pitchFamily="18" charset="0"/>
              </a:rPr>
              <a:t>antenna </a:t>
            </a:r>
            <a:r>
              <a:rPr lang="en-US" sz="1600" i="1" dirty="0">
                <a:latin typeface="Times New Roman" pitchFamily="18" charset="0"/>
                <a:cs typeface="Times New Roman" pitchFamily="18" charset="0"/>
              </a:rPr>
              <a:t>mounted on </a:t>
            </a:r>
            <a:r>
              <a:rPr lang="en-US" sz="1600" i="1" dirty="0" smtClean="0">
                <a:latin typeface="Times New Roman" pitchFamily="18" charset="0"/>
                <a:cs typeface="Times New Roman" pitchFamily="18" charset="0"/>
              </a:rPr>
              <a:t>car*</a:t>
            </a:r>
            <a:endParaRPr lang="en-US" sz="1600" i="1" dirty="0">
              <a:latin typeface="Times New Roman" pitchFamily="18" charset="0"/>
              <a:cs typeface="Times New Roman" pitchFamily="18" charset="0"/>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2299970"/>
            <a:ext cx="3624788" cy="313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3797082" y="5470945"/>
            <a:ext cx="4454543" cy="584775"/>
          </a:xfrm>
          <a:prstGeom prst="rect">
            <a:avLst/>
          </a:prstGeom>
          <a:noFill/>
        </p:spPr>
        <p:txBody>
          <a:bodyPr wrap="square" rtlCol="0">
            <a:spAutoFit/>
          </a:bodyPr>
          <a:lstStyle/>
          <a:p>
            <a:pPr algn="ctr"/>
            <a:r>
              <a:rPr lang="en-US" sz="1600" i="1" dirty="0" smtClean="0">
                <a:latin typeface="Times New Roman" pitchFamily="18" charset="0"/>
                <a:cs typeface="Times New Roman" pitchFamily="18" charset="0"/>
              </a:rPr>
              <a:t>  figure 3 Isometric view of Proposed </a:t>
            </a:r>
            <a:r>
              <a:rPr lang="en-US" sz="1600" i="1" dirty="0" smtClean="0">
                <a:latin typeface="Times New Roman" pitchFamily="18" charset="0"/>
                <a:cs typeface="Times New Roman" pitchFamily="18" charset="0"/>
              </a:rPr>
              <a:t>design</a:t>
            </a:r>
          </a:p>
          <a:p>
            <a:pPr algn="ctr"/>
            <a:r>
              <a:rPr lang="en-US" sz="1600" i="1" dirty="0" smtClean="0">
                <a:latin typeface="Times New Roman" pitchFamily="18" charset="0"/>
                <a:cs typeface="Times New Roman" pitchFamily="18" charset="0"/>
              </a:rPr>
              <a:t> </a:t>
            </a:r>
            <a:r>
              <a:rPr lang="en-US" sz="1600" i="1" dirty="0" smtClean="0">
                <a:latin typeface="Times New Roman" pitchFamily="18" charset="0"/>
                <a:cs typeface="Times New Roman" pitchFamily="18" charset="0"/>
              </a:rPr>
              <a:t>of </a:t>
            </a:r>
            <a:r>
              <a:rPr lang="en-US" sz="1600" i="1" dirty="0">
                <a:latin typeface="Times New Roman" pitchFamily="18" charset="0"/>
                <a:cs typeface="Times New Roman" pitchFamily="18" charset="0"/>
              </a:rPr>
              <a:t>Low </a:t>
            </a:r>
            <a:r>
              <a:rPr lang="en-US" sz="1600" i="1" dirty="0" smtClean="0">
                <a:latin typeface="Times New Roman" pitchFamily="18" charset="0"/>
                <a:cs typeface="Times New Roman" pitchFamily="18" charset="0"/>
              </a:rPr>
              <a:t>Profile </a:t>
            </a:r>
            <a:r>
              <a:rPr lang="en-US" sz="1600" i="1" dirty="0" smtClean="0">
                <a:latin typeface="Times New Roman" pitchFamily="18" charset="0"/>
                <a:cs typeface="Times New Roman" pitchFamily="18" charset="0"/>
              </a:rPr>
              <a:t>automotive roof </a:t>
            </a:r>
            <a:r>
              <a:rPr lang="en-US" sz="1600" i="1" dirty="0">
                <a:latin typeface="Times New Roman" pitchFamily="18" charset="0"/>
                <a:cs typeface="Times New Roman" pitchFamily="18" charset="0"/>
              </a:rPr>
              <a:t>mounted </a:t>
            </a:r>
            <a:r>
              <a:rPr lang="en-US" sz="1600" i="1" dirty="0" smtClean="0">
                <a:latin typeface="Times New Roman" pitchFamily="18" charset="0"/>
                <a:cs typeface="Times New Roman" pitchFamily="18" charset="0"/>
              </a:rPr>
              <a:t>antenna                                </a:t>
            </a:r>
            <a:endParaRPr lang="en-US" sz="1600" i="1" dirty="0">
              <a:latin typeface="Times New Roman" pitchFamily="18" charset="0"/>
              <a:cs typeface="Times New Roman" pitchFamily="18" charset="0"/>
            </a:endParaRPr>
          </a:p>
        </p:txBody>
      </p:sp>
      <p:sp>
        <p:nvSpPr>
          <p:cNvPr id="14" name="TextBox 13"/>
          <p:cNvSpPr txBox="1"/>
          <p:nvPr/>
        </p:nvSpPr>
        <p:spPr>
          <a:xfrm>
            <a:off x="19115" y="6309320"/>
            <a:ext cx="9124885" cy="261610"/>
          </a:xfrm>
          <a:prstGeom prst="rect">
            <a:avLst/>
          </a:prstGeom>
          <a:noFill/>
        </p:spPr>
        <p:txBody>
          <a:bodyPr wrap="square" rtlCol="0">
            <a:spAutoFit/>
          </a:bodyPr>
          <a:lstStyle/>
          <a:p>
            <a:r>
              <a:rPr lang="en-US" sz="1100" dirty="0" smtClean="0"/>
              <a:t>* This image is </a:t>
            </a:r>
            <a:r>
              <a:rPr lang="en-US" sz="1100" dirty="0"/>
              <a:t>taken from http://www.therpmstore.com/store/p/603-VG-Shark-Fin-Antenna-for-Mazda.html</a:t>
            </a:r>
          </a:p>
        </p:txBody>
      </p:sp>
    </p:spTree>
    <p:extLst>
      <p:ext uri="{BB962C8B-B14F-4D97-AF65-F5344CB8AC3E}">
        <p14:creationId xmlns:p14="http://schemas.microsoft.com/office/powerpoint/2010/main" val="981907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7239000" cy="864096"/>
          </a:xfrm>
        </p:spPr>
        <p:txBody>
          <a:bodyPr/>
          <a:lstStyle/>
          <a:p>
            <a:r>
              <a:rPr lang="en-US" sz="4000" dirty="0">
                <a:effectLst>
                  <a:outerShdw blurRad="38100" dist="38100" dir="2700000" algn="tl">
                    <a:srgbClr val="000000">
                      <a:alpha val="43137"/>
                    </a:srgbClr>
                  </a:outerShdw>
                </a:effectLst>
                <a:latin typeface="Times New Roman" pitchFamily="18" charset="0"/>
                <a:cs typeface="Times New Roman" pitchFamily="18" charset="0"/>
              </a:rPr>
              <a:t>OUTLINE</a:t>
            </a:r>
            <a:endParaRPr lang="en-IN" dirty="0"/>
          </a:p>
        </p:txBody>
      </p:sp>
      <p:sp>
        <p:nvSpPr>
          <p:cNvPr id="4" name="Footer Placeholder 3"/>
          <p:cNvSpPr>
            <a:spLocks noGrp="1"/>
          </p:cNvSpPr>
          <p:nvPr>
            <p:ph type="ftr" sz="quarter" idx="11"/>
          </p:nvPr>
        </p:nvSpPr>
        <p:spPr/>
        <p:txBody>
          <a:bodyPr/>
          <a:lstStyle/>
          <a:p>
            <a:pPr algn="l"/>
            <a:r>
              <a:rPr lang="en-IN" sz="1800" dirty="0" smtClean="0"/>
              <a:t>Date: </a:t>
            </a:r>
            <a:endParaRPr lang="en-IN" sz="1800" dirty="0"/>
          </a:p>
        </p:txBody>
      </p:sp>
      <p:sp>
        <p:nvSpPr>
          <p:cNvPr id="6" name="Content Placeholder 2"/>
          <p:cNvSpPr>
            <a:spLocks noGrp="1"/>
          </p:cNvSpPr>
          <p:nvPr>
            <p:ph idx="1"/>
          </p:nvPr>
        </p:nvSpPr>
        <p:spPr>
          <a:xfrm>
            <a:off x="467544" y="1340768"/>
            <a:ext cx="10685643" cy="4997669"/>
          </a:xfrm>
        </p:spPr>
        <p:txBody>
          <a:bodyPr numCol="2">
            <a:noAutofit/>
          </a:bodyPr>
          <a:lstStyle/>
          <a:p>
            <a:pPr marL="502920" indent="-457200" algn="just">
              <a:lnSpc>
                <a:spcPct val="110000"/>
              </a:lnSpc>
              <a:buClrTx/>
              <a:buFont typeface="Wingdings" pitchFamily="2" charset="2"/>
              <a:buChar char="v"/>
            </a:pPr>
            <a:r>
              <a:rPr lang="en-US" sz="1800" dirty="0" smtClean="0">
                <a:latin typeface="Times New Roman" pitchFamily="18" charset="0"/>
                <a:cs typeface="Times New Roman" pitchFamily="18" charset="0"/>
              </a:rPr>
              <a:t>OBJECTIVE</a:t>
            </a:r>
          </a:p>
          <a:p>
            <a:pPr marL="502920" indent="-457200" algn="just">
              <a:lnSpc>
                <a:spcPct val="110000"/>
              </a:lnSpc>
              <a:buClrTx/>
              <a:buFont typeface="Wingdings" pitchFamily="2" charset="2"/>
              <a:buChar char="v"/>
            </a:pPr>
            <a:r>
              <a:rPr lang="en-US" sz="1800" dirty="0" smtClean="0">
                <a:latin typeface="Times New Roman" pitchFamily="18" charset="0"/>
                <a:cs typeface="Times New Roman" pitchFamily="18" charset="0"/>
              </a:rPr>
              <a:t>INTRODUCTION</a:t>
            </a:r>
          </a:p>
          <a:p>
            <a:pPr marL="502920" indent="-457200" algn="just">
              <a:lnSpc>
                <a:spcPct val="110000"/>
              </a:lnSpc>
              <a:buClrTx/>
              <a:buFont typeface="Wingdings" pitchFamily="2" charset="2"/>
              <a:buChar char="v"/>
            </a:pPr>
            <a:r>
              <a:rPr lang="en-US" sz="1800" dirty="0">
                <a:latin typeface="Times New Roman" pitchFamily="18" charset="0"/>
                <a:cs typeface="Times New Roman" pitchFamily="18" charset="0"/>
              </a:rPr>
              <a:t>LOW PROFILE ANTENNA</a:t>
            </a:r>
          </a:p>
          <a:p>
            <a:pPr marL="502920" indent="-457200" algn="just">
              <a:lnSpc>
                <a:spcPct val="110000"/>
              </a:lnSpc>
              <a:buClrTx/>
              <a:buFont typeface="Wingdings" pitchFamily="2" charset="2"/>
              <a:buChar char="v"/>
            </a:pPr>
            <a:r>
              <a:rPr lang="en-US" sz="1800" dirty="0" smtClean="0">
                <a:latin typeface="Times New Roman" pitchFamily="18" charset="0"/>
                <a:cs typeface="Times New Roman" pitchFamily="18" charset="0"/>
              </a:rPr>
              <a:t>LITERATURE REVIEW</a:t>
            </a:r>
          </a:p>
          <a:p>
            <a:pPr marL="502920" indent="-457200" algn="just">
              <a:lnSpc>
                <a:spcPct val="110000"/>
              </a:lnSpc>
              <a:buClrTx/>
              <a:buFont typeface="Wingdings" pitchFamily="2" charset="2"/>
              <a:buChar char="v"/>
            </a:pPr>
            <a:r>
              <a:rPr lang="en-US" sz="1800" dirty="0" smtClean="0">
                <a:latin typeface="Times New Roman" pitchFamily="18" charset="0"/>
                <a:cs typeface="Times New Roman" pitchFamily="18" charset="0"/>
              </a:rPr>
              <a:t>SIMULATION PLATFORMS</a:t>
            </a:r>
          </a:p>
          <a:p>
            <a:pPr marL="502920" indent="-457200" algn="just">
              <a:lnSpc>
                <a:spcPct val="110000"/>
              </a:lnSpc>
              <a:buClrTx/>
              <a:buFont typeface="Wingdings" pitchFamily="2" charset="2"/>
              <a:buChar char="v"/>
            </a:pPr>
            <a:r>
              <a:rPr lang="en-US" sz="1800" dirty="0">
                <a:latin typeface="Times New Roman" pitchFamily="18" charset="0"/>
                <a:cs typeface="Times New Roman" pitchFamily="18" charset="0"/>
              </a:rPr>
              <a:t>WORK PLAN &amp; METHODOLOGY</a:t>
            </a:r>
          </a:p>
          <a:p>
            <a:pPr marL="502920" indent="-457200" algn="just">
              <a:lnSpc>
                <a:spcPct val="110000"/>
              </a:lnSpc>
              <a:buClrTx/>
              <a:buFont typeface="Wingdings" pitchFamily="2" charset="2"/>
              <a:buChar char="v"/>
            </a:pPr>
            <a:r>
              <a:rPr lang="en-US" sz="1800" dirty="0" smtClean="0">
                <a:latin typeface="Times New Roman" pitchFamily="18" charset="0"/>
                <a:cs typeface="Times New Roman" pitchFamily="18" charset="0"/>
              </a:rPr>
              <a:t>SIMULATION OF PROPOSED DESIGN IN CST</a:t>
            </a:r>
          </a:p>
          <a:p>
            <a:pPr marL="502920" indent="-457200" algn="just">
              <a:lnSpc>
                <a:spcPct val="110000"/>
              </a:lnSpc>
              <a:buClrTx/>
              <a:buFont typeface="Wingdings" pitchFamily="2" charset="2"/>
              <a:buChar char="v"/>
            </a:pPr>
            <a:r>
              <a:rPr lang="en-US" sz="1800" dirty="0" smtClean="0">
                <a:latin typeface="Times New Roman" pitchFamily="18" charset="0"/>
                <a:cs typeface="Times New Roman" pitchFamily="18" charset="0"/>
              </a:rPr>
              <a:t>CONCLUSION </a:t>
            </a:r>
          </a:p>
          <a:p>
            <a:pPr marL="502920" indent="-457200" algn="just">
              <a:lnSpc>
                <a:spcPct val="110000"/>
              </a:lnSpc>
              <a:buClrTx/>
              <a:buFont typeface="Wingdings" pitchFamily="2" charset="2"/>
              <a:buChar char="v"/>
            </a:pPr>
            <a:r>
              <a:rPr lang="en-US" sz="1800" dirty="0" smtClean="0">
                <a:latin typeface="Times New Roman" pitchFamily="18" charset="0"/>
                <a:cs typeface="Times New Roman" pitchFamily="18" charset="0"/>
              </a:rPr>
              <a:t>REFRENCES</a:t>
            </a:r>
            <a:endParaRPr lang="en-US" sz="1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6796324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609600"/>
          </a:xfrm>
        </p:spPr>
        <p:txBody>
          <a:bodyPr>
            <a:noAutofit/>
          </a:bodyPr>
          <a:lstStyle/>
          <a:p>
            <a:r>
              <a:rPr lang="en-US" sz="3600" dirty="0" smtClean="0">
                <a:effectLst>
                  <a:outerShdw blurRad="38100" dist="38100" dir="2700000" algn="tl">
                    <a:srgbClr val="000000">
                      <a:alpha val="43137"/>
                    </a:srgbClr>
                  </a:outerShdw>
                </a:effectLst>
                <a:latin typeface="Times New Roman" pitchFamily="18" charset="0"/>
                <a:cs typeface="Times New Roman" pitchFamily="18" charset="0"/>
              </a:rPr>
              <a:t>Advantages </a:t>
            </a:r>
            <a:endParaRPr lang="en-US"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152400" y="908720"/>
            <a:ext cx="8020000" cy="3240360"/>
          </a:xfrm>
        </p:spPr>
        <p:txBody>
          <a:bodyPr>
            <a:noAutofit/>
          </a:bodyPr>
          <a:lstStyle/>
          <a:p>
            <a:pPr marL="285750" indent="-285750" algn="just">
              <a:lnSpc>
                <a:spcPct val="200000"/>
              </a:lnSpc>
              <a:buFont typeface="Arial" pitchFamily="34" charset="0"/>
              <a:buChar char="•"/>
            </a:pPr>
            <a:r>
              <a:rPr lang="en-US" sz="1600" dirty="0">
                <a:latin typeface="Times New Roman" pitchFamily="18" charset="0"/>
                <a:cs typeface="Times New Roman" pitchFamily="18" charset="0"/>
              </a:rPr>
              <a:t>Simple &amp; Low Profile Design </a:t>
            </a:r>
            <a:r>
              <a:rPr lang="en-US" sz="1600" baseline="30000" dirty="0">
                <a:latin typeface="Times New Roman" pitchFamily="18" charset="0"/>
                <a:cs typeface="Times New Roman" pitchFamily="18" charset="0"/>
              </a:rPr>
              <a:t>[5]</a:t>
            </a:r>
          </a:p>
          <a:p>
            <a:pPr marL="285750" indent="-285750" algn="just">
              <a:lnSpc>
                <a:spcPct val="200000"/>
              </a:lnSpc>
              <a:buFont typeface="Arial" pitchFamily="34" charset="0"/>
              <a:buChar char="•"/>
            </a:pPr>
            <a:r>
              <a:rPr lang="en-US" sz="1600" dirty="0">
                <a:latin typeface="Times New Roman" pitchFamily="18" charset="0"/>
                <a:cs typeface="Times New Roman" pitchFamily="18" charset="0"/>
              </a:rPr>
              <a:t>Good Bandwidth (BW)</a:t>
            </a:r>
            <a:r>
              <a:rPr lang="en-US" sz="1600" baseline="30000" dirty="0">
                <a:latin typeface="Times New Roman" pitchFamily="18" charset="0"/>
                <a:cs typeface="Times New Roman" pitchFamily="18" charset="0"/>
              </a:rPr>
              <a:t>[5][7]</a:t>
            </a:r>
            <a:r>
              <a:rPr lang="en-US" sz="1600" dirty="0">
                <a:latin typeface="Times New Roman" pitchFamily="18" charset="0"/>
                <a:cs typeface="Times New Roman" pitchFamily="18" charset="0"/>
              </a:rPr>
              <a:t> </a:t>
            </a:r>
          </a:p>
          <a:p>
            <a:pPr marL="285750" indent="-285750" algn="just">
              <a:lnSpc>
                <a:spcPct val="200000"/>
              </a:lnSpc>
              <a:buFont typeface="Arial" pitchFamily="34" charset="0"/>
              <a:buChar char="•"/>
            </a:pPr>
            <a:r>
              <a:rPr lang="en-US" sz="1600" dirty="0">
                <a:latin typeface="Times New Roman" pitchFamily="18" charset="0"/>
                <a:cs typeface="Times New Roman" pitchFamily="18" charset="0"/>
              </a:rPr>
              <a:t>Good Omni-Directional Radiation Pattern </a:t>
            </a:r>
            <a:r>
              <a:rPr lang="en-US" sz="1600" baseline="30000" dirty="0">
                <a:latin typeface="Times New Roman" pitchFamily="18" charset="0"/>
                <a:cs typeface="Times New Roman" pitchFamily="18" charset="0"/>
              </a:rPr>
              <a:t>[5]</a:t>
            </a:r>
          </a:p>
          <a:p>
            <a:pPr marL="285750" indent="-285750" algn="just">
              <a:lnSpc>
                <a:spcPct val="200000"/>
              </a:lnSpc>
              <a:buFont typeface="Arial" pitchFamily="34" charset="0"/>
              <a:buChar char="•"/>
            </a:pPr>
            <a:r>
              <a:rPr lang="en-US" sz="1600" dirty="0">
                <a:latin typeface="Times New Roman" pitchFamily="18" charset="0"/>
                <a:cs typeface="Times New Roman" pitchFamily="18" charset="0"/>
              </a:rPr>
              <a:t>Lower cost</a:t>
            </a:r>
          </a:p>
          <a:p>
            <a:pPr marL="285750" indent="-285750" algn="just">
              <a:lnSpc>
                <a:spcPct val="200000"/>
              </a:lnSpc>
              <a:buFont typeface="Arial" pitchFamily="34" charset="0"/>
              <a:buChar char="•"/>
            </a:pPr>
            <a:r>
              <a:rPr lang="en-US" sz="1600" dirty="0">
                <a:latin typeface="Times New Roman" pitchFamily="18" charset="0"/>
                <a:cs typeface="Times New Roman" pitchFamily="18" charset="0"/>
              </a:rPr>
              <a:t>Easy Mounting</a:t>
            </a:r>
          </a:p>
          <a:p>
            <a:pPr marL="285750" indent="-285750" algn="just">
              <a:lnSpc>
                <a:spcPct val="200000"/>
              </a:lnSpc>
              <a:buFont typeface="Arial" pitchFamily="34" charset="0"/>
              <a:buChar char="•"/>
            </a:pPr>
            <a:endParaRPr lang="en-US" sz="1600" dirty="0">
              <a:latin typeface="Times New Roman" pitchFamily="18" charset="0"/>
              <a:cs typeface="Times New Roman" pitchFamily="18" charset="0"/>
            </a:endParaRPr>
          </a:p>
          <a:p>
            <a:pPr marL="285750" indent="-285750" algn="just">
              <a:lnSpc>
                <a:spcPct val="200000"/>
              </a:lnSpc>
              <a:buFont typeface="Arial" pitchFamily="34" charset="0"/>
              <a:buChar char="•"/>
            </a:pPr>
            <a:endParaRPr lang="en-US" sz="16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ME(DEPT. OF E&amp;C),PIT</a:t>
            </a:r>
            <a:endParaRPr lang="en-US" dirty="0"/>
          </a:p>
        </p:txBody>
      </p:sp>
      <p:sp>
        <p:nvSpPr>
          <p:cNvPr id="5" name="Slide Number Placeholder 4"/>
          <p:cNvSpPr>
            <a:spLocks noGrp="1"/>
          </p:cNvSpPr>
          <p:nvPr>
            <p:ph type="sldNum" sz="quarter" idx="12"/>
          </p:nvPr>
        </p:nvSpPr>
        <p:spPr/>
        <p:txBody>
          <a:bodyPr/>
          <a:lstStyle/>
          <a:p>
            <a:fld id="{29C1B3FF-1E3F-4B72-BE61-E0874476A257}" type="slidenum">
              <a:rPr lang="en-US" smtClean="0"/>
              <a:t>20</a:t>
            </a:fld>
            <a:endParaRPr lang="en-US" dirty="0"/>
          </a:p>
        </p:txBody>
      </p:sp>
    </p:spTree>
    <p:extLst>
      <p:ext uri="{BB962C8B-B14F-4D97-AF65-F5344CB8AC3E}">
        <p14:creationId xmlns:p14="http://schemas.microsoft.com/office/powerpoint/2010/main" val="20958126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609600"/>
          </a:xfrm>
        </p:spPr>
        <p:txBody>
          <a:bodyPr>
            <a:noAutofit/>
          </a:bodyPr>
          <a:lstStyle/>
          <a:p>
            <a:r>
              <a:rPr lang="en-US" sz="3600" dirty="0" smtClean="0">
                <a:effectLst>
                  <a:outerShdw blurRad="38100" dist="38100" dir="2700000" algn="tl">
                    <a:srgbClr val="000000">
                      <a:alpha val="43137"/>
                    </a:srgbClr>
                  </a:outerShdw>
                </a:effectLst>
                <a:latin typeface="Times New Roman" pitchFamily="18" charset="0"/>
                <a:cs typeface="Times New Roman" pitchFamily="18" charset="0"/>
              </a:rPr>
              <a:t>Low profile antenna </a:t>
            </a:r>
            <a:endParaRPr lang="en-US"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ME(DEPT. OF E&amp;C),PIT</a:t>
            </a:r>
            <a:endParaRPr lang="en-US" dirty="0"/>
          </a:p>
        </p:txBody>
      </p:sp>
      <p:sp>
        <p:nvSpPr>
          <p:cNvPr id="5" name="Slide Number Placeholder 4"/>
          <p:cNvSpPr>
            <a:spLocks noGrp="1"/>
          </p:cNvSpPr>
          <p:nvPr>
            <p:ph type="sldNum" sz="quarter" idx="12"/>
          </p:nvPr>
        </p:nvSpPr>
        <p:spPr/>
        <p:txBody>
          <a:bodyPr/>
          <a:lstStyle/>
          <a:p>
            <a:fld id="{29C1B3FF-1E3F-4B72-BE61-E0874476A257}" type="slidenum">
              <a:rPr lang="en-US" smtClean="0"/>
              <a:t>21</a:t>
            </a:fld>
            <a:endParaRPr lang="en-US" dirty="0"/>
          </a:p>
        </p:txBody>
      </p:sp>
      <p:sp>
        <p:nvSpPr>
          <p:cNvPr id="6" name="TextBox 5"/>
          <p:cNvSpPr txBox="1"/>
          <p:nvPr/>
        </p:nvSpPr>
        <p:spPr>
          <a:xfrm>
            <a:off x="31976" y="2749118"/>
            <a:ext cx="4298258" cy="323165"/>
          </a:xfrm>
          <a:prstGeom prst="rect">
            <a:avLst/>
          </a:prstGeom>
          <a:noFill/>
        </p:spPr>
        <p:txBody>
          <a:bodyPr wrap="square" rtlCol="0">
            <a:spAutoFit/>
          </a:bodyPr>
          <a:lstStyle/>
          <a:p>
            <a:pPr algn="ctr"/>
            <a:r>
              <a:rPr lang="en-US" sz="1500" i="1" dirty="0" smtClean="0"/>
              <a:t>  </a:t>
            </a:r>
            <a:r>
              <a:rPr lang="en-US" sz="1500" i="1" dirty="0" smtClean="0">
                <a:latin typeface="Times New Roman" pitchFamily="18" charset="0"/>
                <a:cs typeface="Times New Roman" pitchFamily="18" charset="0"/>
              </a:rPr>
              <a:t>figure 4 Proposed design of low profile antenna</a:t>
            </a:r>
            <a:endParaRPr lang="en-US" sz="1500" i="1" dirty="0">
              <a:latin typeface="Times New Roman" pitchFamily="18" charset="0"/>
              <a:cs typeface="Times New Roman" pitchFamily="18" charset="0"/>
            </a:endParaRPr>
          </a:p>
        </p:txBody>
      </p:sp>
      <p:sp>
        <p:nvSpPr>
          <p:cNvPr id="7" name="TextBox 6"/>
          <p:cNvSpPr txBox="1"/>
          <p:nvPr/>
        </p:nvSpPr>
        <p:spPr>
          <a:xfrm>
            <a:off x="4788024" y="5733256"/>
            <a:ext cx="4198967" cy="553998"/>
          </a:xfrm>
          <a:prstGeom prst="rect">
            <a:avLst/>
          </a:prstGeom>
          <a:noFill/>
        </p:spPr>
        <p:txBody>
          <a:bodyPr wrap="square" rtlCol="0">
            <a:spAutoFit/>
          </a:bodyPr>
          <a:lstStyle/>
          <a:p>
            <a:pPr algn="ctr"/>
            <a:r>
              <a:rPr lang="en-US" sz="1500" i="1" dirty="0" smtClean="0">
                <a:latin typeface="Times New Roman" pitchFamily="18" charset="0"/>
                <a:cs typeface="Times New Roman" pitchFamily="18" charset="0"/>
              </a:rPr>
              <a:t>  figure 5 cutting plane normal </a:t>
            </a:r>
            <a:endParaRPr lang="en-US" sz="1500" i="1" dirty="0" smtClean="0">
              <a:latin typeface="Times New Roman" pitchFamily="18" charset="0"/>
              <a:cs typeface="Times New Roman" pitchFamily="18" charset="0"/>
            </a:endParaRPr>
          </a:p>
          <a:p>
            <a:pPr algn="ctr"/>
            <a:r>
              <a:rPr lang="en-US" sz="1500" i="1" dirty="0" smtClean="0">
                <a:latin typeface="Times New Roman" pitchFamily="18" charset="0"/>
                <a:cs typeface="Times New Roman" pitchFamily="18" charset="0"/>
              </a:rPr>
              <a:t>to </a:t>
            </a:r>
            <a:r>
              <a:rPr lang="en-US" sz="1500" i="1" dirty="0" smtClean="0">
                <a:latin typeface="Times New Roman" pitchFamily="18" charset="0"/>
                <a:cs typeface="Times New Roman" pitchFamily="18" charset="0"/>
              </a:rPr>
              <a:t>the x</a:t>
            </a:r>
            <a:endParaRPr lang="en-US" sz="1500" i="1" dirty="0">
              <a:latin typeface="Times New Roman" pitchFamily="18" charset="0"/>
              <a:cs typeface="Times New Roman" pitchFamily="18" charset="0"/>
            </a:endParaRPr>
          </a:p>
        </p:txBody>
      </p:sp>
      <p:sp>
        <p:nvSpPr>
          <p:cNvPr id="8" name="TextBox 7"/>
          <p:cNvSpPr txBox="1"/>
          <p:nvPr/>
        </p:nvSpPr>
        <p:spPr>
          <a:xfrm>
            <a:off x="416909" y="6043842"/>
            <a:ext cx="3528392" cy="553998"/>
          </a:xfrm>
          <a:prstGeom prst="rect">
            <a:avLst/>
          </a:prstGeom>
          <a:noFill/>
        </p:spPr>
        <p:txBody>
          <a:bodyPr wrap="square" rtlCol="0">
            <a:spAutoFit/>
          </a:bodyPr>
          <a:lstStyle/>
          <a:p>
            <a:r>
              <a:rPr lang="en-US" sz="1500" dirty="0">
                <a:latin typeface="Times New Roman" pitchFamily="18" charset="0"/>
                <a:cs typeface="Times New Roman" pitchFamily="18" charset="0"/>
              </a:rPr>
              <a:t>Table </a:t>
            </a:r>
            <a:r>
              <a:rPr lang="en-US" sz="1500" dirty="0" smtClean="0">
                <a:latin typeface="Times New Roman" pitchFamily="18" charset="0"/>
                <a:cs typeface="Times New Roman" pitchFamily="18" charset="0"/>
              </a:rPr>
              <a:t>3 Proposed Design Parameters</a:t>
            </a:r>
            <a:endParaRPr lang="en-US" sz="1500" dirty="0">
              <a:latin typeface="Times New Roman" pitchFamily="18" charset="0"/>
              <a:cs typeface="Times New Roman" pitchFamily="18" charset="0"/>
            </a:endParaRPr>
          </a:p>
          <a:p>
            <a:endParaRPr lang="en-US" sz="1500" dirty="0">
              <a:latin typeface="Times New Roman" pitchFamily="18" charset="0"/>
              <a:cs typeface="Times New Roman" pitchFamily="18" charset="0"/>
            </a:endParaRP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4" y="836712"/>
            <a:ext cx="4320480"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4432" y="3990667"/>
            <a:ext cx="3726150" cy="161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Table 10"/>
          <p:cNvGraphicFramePr>
            <a:graphicFrameLocks noGrp="1"/>
          </p:cNvGraphicFramePr>
          <p:nvPr>
            <p:extLst>
              <p:ext uri="{D42A27DB-BD31-4B8C-83A1-F6EECF244321}">
                <p14:modId xmlns:p14="http://schemas.microsoft.com/office/powerpoint/2010/main" val="2260946895"/>
              </p:ext>
            </p:extLst>
          </p:nvPr>
        </p:nvGraphicFramePr>
        <p:xfrm>
          <a:off x="31977" y="3634137"/>
          <a:ext cx="4540024" cy="2225040"/>
        </p:xfrm>
        <a:graphic>
          <a:graphicData uri="http://schemas.openxmlformats.org/drawingml/2006/table">
            <a:tbl>
              <a:tblPr firstRow="1" bandRow="1">
                <a:tableStyleId>{5C22544A-7EE6-4342-B048-85BDC9FD1C3A}</a:tableStyleId>
              </a:tblPr>
              <a:tblGrid>
                <a:gridCol w="855621"/>
                <a:gridCol w="2416286"/>
                <a:gridCol w="1268117"/>
              </a:tblGrid>
              <a:tr h="370840">
                <a:tc>
                  <a:txBody>
                    <a:bodyPr/>
                    <a:lstStyle/>
                    <a:p>
                      <a:pPr algn="ctr"/>
                      <a:r>
                        <a:rPr lang="en-IN" sz="1400" dirty="0" err="1" smtClean="0">
                          <a:latin typeface="Times New Roman" pitchFamily="18" charset="0"/>
                          <a:cs typeface="Times New Roman" pitchFamily="18" charset="0"/>
                        </a:rPr>
                        <a:t>Sr</a:t>
                      </a:r>
                      <a:r>
                        <a:rPr lang="en-IN" sz="1400" dirty="0" smtClean="0">
                          <a:latin typeface="Times New Roman" pitchFamily="18" charset="0"/>
                          <a:cs typeface="Times New Roman" pitchFamily="18" charset="0"/>
                        </a:rPr>
                        <a:t> No.</a:t>
                      </a:r>
                      <a:endParaRPr lang="en-IN" sz="1400" dirty="0">
                        <a:latin typeface="Times New Roman" pitchFamily="18" charset="0"/>
                        <a:cs typeface="Times New Roman" pitchFamily="18" charset="0"/>
                      </a:endParaRPr>
                    </a:p>
                  </a:txBody>
                  <a:tcPr/>
                </a:tc>
                <a:tc>
                  <a:txBody>
                    <a:bodyPr/>
                    <a:lstStyle/>
                    <a:p>
                      <a:pPr algn="ctr"/>
                      <a:r>
                        <a:rPr lang="en-IN" sz="1400" dirty="0" smtClean="0">
                          <a:latin typeface="Times New Roman" pitchFamily="18" charset="0"/>
                          <a:cs typeface="Times New Roman" pitchFamily="18" charset="0"/>
                        </a:rPr>
                        <a:t>Parameter</a:t>
                      </a:r>
                      <a:endParaRPr lang="en-IN" sz="1400" dirty="0">
                        <a:latin typeface="Times New Roman" pitchFamily="18" charset="0"/>
                        <a:cs typeface="Times New Roman" pitchFamily="18" charset="0"/>
                      </a:endParaRPr>
                    </a:p>
                  </a:txBody>
                  <a:tcPr/>
                </a:tc>
                <a:tc>
                  <a:txBody>
                    <a:bodyPr/>
                    <a:lstStyle/>
                    <a:p>
                      <a:pPr algn="ctr"/>
                      <a:r>
                        <a:rPr lang="en-IN" sz="1400" dirty="0" smtClean="0">
                          <a:latin typeface="Times New Roman" pitchFamily="18" charset="0"/>
                          <a:cs typeface="Times New Roman" pitchFamily="18" charset="0"/>
                        </a:rPr>
                        <a:t>Value</a:t>
                      </a:r>
                      <a:endParaRPr lang="en-IN" sz="1400" dirty="0">
                        <a:latin typeface="Times New Roman" pitchFamily="18" charset="0"/>
                        <a:cs typeface="Times New Roman" pitchFamily="18" charset="0"/>
                      </a:endParaRPr>
                    </a:p>
                  </a:txBody>
                  <a:tcPr/>
                </a:tc>
              </a:tr>
              <a:tr h="370840">
                <a:tc>
                  <a:txBody>
                    <a:bodyPr/>
                    <a:lstStyle/>
                    <a:p>
                      <a:pPr algn="ctr"/>
                      <a:r>
                        <a:rPr lang="en-IN" sz="1400" dirty="0" smtClean="0">
                          <a:latin typeface="Times New Roman" pitchFamily="18" charset="0"/>
                          <a:cs typeface="Times New Roman" pitchFamily="18" charset="0"/>
                        </a:rPr>
                        <a:t>1</a:t>
                      </a:r>
                      <a:endParaRPr lang="en-IN" sz="1400" dirty="0">
                        <a:latin typeface="Times New Roman" pitchFamily="18" charset="0"/>
                        <a:cs typeface="Times New Roman" pitchFamily="18" charset="0"/>
                      </a:endParaRPr>
                    </a:p>
                  </a:txBody>
                  <a:tcPr/>
                </a:tc>
                <a:tc>
                  <a:txBody>
                    <a:bodyPr/>
                    <a:lstStyle/>
                    <a:p>
                      <a:pPr algn="l"/>
                      <a:r>
                        <a:rPr lang="en-IN" sz="1400" dirty="0" smtClean="0">
                          <a:latin typeface="Times New Roman" pitchFamily="18" charset="0"/>
                          <a:cs typeface="Times New Roman" pitchFamily="18" charset="0"/>
                        </a:rPr>
                        <a:t>Frequency</a:t>
                      </a:r>
                      <a:endParaRPr lang="en-IN" sz="1400" dirty="0">
                        <a:latin typeface="Times New Roman" pitchFamily="18" charset="0"/>
                        <a:cs typeface="Times New Roman" pitchFamily="18" charset="0"/>
                      </a:endParaRPr>
                    </a:p>
                  </a:txBody>
                  <a:tcPr/>
                </a:tc>
                <a:tc>
                  <a:txBody>
                    <a:bodyPr/>
                    <a:lstStyle/>
                    <a:p>
                      <a:pPr algn="ctr"/>
                      <a:r>
                        <a:rPr lang="en-IN" sz="1400" dirty="0" smtClean="0">
                          <a:latin typeface="Times New Roman" pitchFamily="18" charset="0"/>
                          <a:cs typeface="Times New Roman" pitchFamily="18" charset="0"/>
                        </a:rPr>
                        <a:t>400-520 MHz</a:t>
                      </a:r>
                      <a:endParaRPr lang="en-IN" sz="1400" dirty="0">
                        <a:latin typeface="Times New Roman" pitchFamily="18" charset="0"/>
                        <a:cs typeface="Times New Roman" pitchFamily="18" charset="0"/>
                      </a:endParaRPr>
                    </a:p>
                  </a:txBody>
                  <a:tcPr/>
                </a:tc>
              </a:tr>
              <a:tr h="370840">
                <a:tc>
                  <a:txBody>
                    <a:bodyPr/>
                    <a:lstStyle/>
                    <a:p>
                      <a:pPr algn="ctr"/>
                      <a:r>
                        <a:rPr lang="en-IN" sz="1400" dirty="0" smtClean="0">
                          <a:latin typeface="Times New Roman" pitchFamily="18" charset="0"/>
                          <a:cs typeface="Times New Roman" pitchFamily="18" charset="0"/>
                        </a:rPr>
                        <a:t>2</a:t>
                      </a:r>
                      <a:endParaRPr lang="en-IN" sz="1400" dirty="0">
                        <a:latin typeface="Times New Roman" pitchFamily="18" charset="0"/>
                        <a:cs typeface="Times New Roman" pitchFamily="18" charset="0"/>
                      </a:endParaRPr>
                    </a:p>
                  </a:txBody>
                  <a:tcPr/>
                </a:tc>
                <a:tc>
                  <a:txBody>
                    <a:bodyPr/>
                    <a:lstStyle/>
                    <a:p>
                      <a:pPr algn="l"/>
                      <a:r>
                        <a:rPr lang="en-IN" sz="1400" dirty="0" smtClean="0">
                          <a:latin typeface="Times New Roman" pitchFamily="18" charset="0"/>
                          <a:cs typeface="Times New Roman" pitchFamily="18" charset="0"/>
                        </a:rPr>
                        <a:t>Wavelength</a:t>
                      </a:r>
                      <a:endParaRPr lang="en-IN" sz="1400" dirty="0">
                        <a:latin typeface="Times New Roman" pitchFamily="18" charset="0"/>
                        <a:cs typeface="Times New Roman" pitchFamily="18" charset="0"/>
                      </a:endParaRPr>
                    </a:p>
                  </a:txBody>
                  <a:tcPr/>
                </a:tc>
                <a:tc>
                  <a:txBody>
                    <a:bodyPr/>
                    <a:lstStyle/>
                    <a:p>
                      <a:pPr algn="ctr"/>
                      <a:r>
                        <a:rPr lang="en-IN" sz="1400" dirty="0" smtClean="0">
                          <a:latin typeface="Times New Roman" pitchFamily="18" charset="0"/>
                          <a:cs typeface="Times New Roman" pitchFamily="18" charset="0"/>
                        </a:rPr>
                        <a:t>0.6521 mm</a:t>
                      </a:r>
                      <a:endParaRPr lang="en-IN" sz="1400" dirty="0">
                        <a:latin typeface="Times New Roman" pitchFamily="18" charset="0"/>
                        <a:cs typeface="Times New Roman" pitchFamily="18" charset="0"/>
                      </a:endParaRPr>
                    </a:p>
                  </a:txBody>
                  <a:tcPr/>
                </a:tc>
              </a:tr>
              <a:tr h="370840">
                <a:tc>
                  <a:txBody>
                    <a:bodyPr/>
                    <a:lstStyle/>
                    <a:p>
                      <a:pPr algn="ctr"/>
                      <a:r>
                        <a:rPr lang="en-IN" sz="1400" dirty="0" smtClean="0">
                          <a:latin typeface="Times New Roman" pitchFamily="18" charset="0"/>
                          <a:cs typeface="Times New Roman" pitchFamily="18" charset="0"/>
                        </a:rPr>
                        <a:t>3</a:t>
                      </a:r>
                      <a:endParaRPr lang="en-IN" sz="1400" dirty="0">
                        <a:latin typeface="Times New Roman" pitchFamily="18" charset="0"/>
                        <a:cs typeface="Times New Roman" pitchFamily="18" charset="0"/>
                      </a:endParaRPr>
                    </a:p>
                  </a:txBody>
                  <a:tcPr/>
                </a:tc>
                <a:tc>
                  <a:txBody>
                    <a:bodyPr/>
                    <a:lstStyle/>
                    <a:p>
                      <a:pPr algn="l"/>
                      <a:r>
                        <a:rPr lang="en-IN" sz="1400" dirty="0" smtClean="0">
                          <a:latin typeface="Times New Roman" pitchFamily="18" charset="0"/>
                          <a:cs typeface="Times New Roman" pitchFamily="18" charset="0"/>
                        </a:rPr>
                        <a:t>Polarization</a:t>
                      </a:r>
                      <a:r>
                        <a:rPr lang="en-IN" sz="1400" baseline="0" dirty="0" smtClean="0">
                          <a:latin typeface="Times New Roman" pitchFamily="18" charset="0"/>
                          <a:cs typeface="Times New Roman" pitchFamily="18" charset="0"/>
                        </a:rPr>
                        <a:t> </a:t>
                      </a:r>
                      <a:endParaRPr lang="en-IN" sz="1400" dirty="0">
                        <a:latin typeface="Times New Roman" pitchFamily="18" charset="0"/>
                        <a:cs typeface="Times New Roman" pitchFamily="18" charset="0"/>
                      </a:endParaRPr>
                    </a:p>
                  </a:txBody>
                  <a:tcPr/>
                </a:tc>
                <a:tc>
                  <a:txBody>
                    <a:bodyPr/>
                    <a:lstStyle/>
                    <a:p>
                      <a:pPr algn="ctr"/>
                      <a:r>
                        <a:rPr lang="en-IN" sz="1400" dirty="0" smtClean="0">
                          <a:latin typeface="Times New Roman" pitchFamily="18" charset="0"/>
                          <a:cs typeface="Times New Roman" pitchFamily="18" charset="0"/>
                        </a:rPr>
                        <a:t>Linear/vertical</a:t>
                      </a:r>
                      <a:endParaRPr lang="en-IN" sz="1400" dirty="0">
                        <a:latin typeface="Times New Roman" pitchFamily="18" charset="0"/>
                        <a:cs typeface="Times New Roman" pitchFamily="18" charset="0"/>
                      </a:endParaRPr>
                    </a:p>
                  </a:txBody>
                  <a:tcPr/>
                </a:tc>
              </a:tr>
              <a:tr h="370840">
                <a:tc>
                  <a:txBody>
                    <a:bodyPr/>
                    <a:lstStyle/>
                    <a:p>
                      <a:pPr algn="ctr"/>
                      <a:r>
                        <a:rPr lang="en-IN" sz="1400" dirty="0" smtClean="0">
                          <a:latin typeface="Times New Roman" pitchFamily="18" charset="0"/>
                          <a:cs typeface="Times New Roman" pitchFamily="18" charset="0"/>
                        </a:rPr>
                        <a:t>4</a:t>
                      </a:r>
                      <a:endParaRPr lang="en-IN" sz="1400" dirty="0">
                        <a:latin typeface="Times New Roman" pitchFamily="18" charset="0"/>
                        <a:cs typeface="Times New Roman" pitchFamily="18" charset="0"/>
                      </a:endParaRPr>
                    </a:p>
                  </a:txBody>
                  <a:tcPr/>
                </a:tc>
                <a:tc>
                  <a:txBody>
                    <a:bodyPr/>
                    <a:lstStyle/>
                    <a:p>
                      <a:pPr algn="l"/>
                      <a:r>
                        <a:rPr lang="en-IN" sz="1400" dirty="0" smtClean="0">
                          <a:latin typeface="Times New Roman" pitchFamily="18" charset="0"/>
                          <a:cs typeface="Times New Roman" pitchFamily="18" charset="0"/>
                        </a:rPr>
                        <a:t>Height of Radiating</a:t>
                      </a:r>
                      <a:r>
                        <a:rPr lang="en-IN" sz="1400" baseline="0" dirty="0" smtClean="0">
                          <a:latin typeface="Times New Roman" pitchFamily="18" charset="0"/>
                          <a:cs typeface="Times New Roman" pitchFamily="18" charset="0"/>
                        </a:rPr>
                        <a:t> element </a:t>
                      </a:r>
                      <a:r>
                        <a:rPr lang="en-IN" sz="1400" baseline="30000" dirty="0" smtClean="0">
                          <a:latin typeface="Times New Roman" pitchFamily="18" charset="0"/>
                          <a:cs typeface="Times New Roman" pitchFamily="18" charset="0"/>
                        </a:rPr>
                        <a:t>[5]</a:t>
                      </a:r>
                      <a:r>
                        <a:rPr lang="en-IN" sz="1400" baseline="0" dirty="0" smtClean="0">
                          <a:latin typeface="Times New Roman" pitchFamily="18" charset="0"/>
                          <a:cs typeface="Times New Roman" pitchFamily="18" charset="0"/>
                        </a:rPr>
                        <a:t> </a:t>
                      </a:r>
                      <a:endParaRPr lang="en-IN" sz="1400" dirty="0">
                        <a:latin typeface="Times New Roman" pitchFamily="18" charset="0"/>
                        <a:cs typeface="Times New Roman" pitchFamily="18" charset="0"/>
                      </a:endParaRPr>
                    </a:p>
                  </a:txBody>
                  <a:tcPr/>
                </a:tc>
                <a:tc>
                  <a:txBody>
                    <a:bodyPr/>
                    <a:lstStyle/>
                    <a:p>
                      <a:pPr algn="ctr"/>
                      <a:r>
                        <a:rPr lang="en-IN" sz="1400" dirty="0" smtClean="0">
                          <a:latin typeface="Times New Roman" pitchFamily="18" charset="0"/>
                          <a:cs typeface="Times New Roman" pitchFamily="18" charset="0"/>
                        </a:rPr>
                        <a:t>20 mm</a:t>
                      </a:r>
                      <a:endParaRPr lang="en-IN" sz="1400" dirty="0">
                        <a:latin typeface="Times New Roman" pitchFamily="18" charset="0"/>
                        <a:cs typeface="Times New Roman" pitchFamily="18" charset="0"/>
                      </a:endParaRPr>
                    </a:p>
                  </a:txBody>
                  <a:tcPr/>
                </a:tc>
              </a:tr>
              <a:tr h="370840">
                <a:tc>
                  <a:txBody>
                    <a:bodyPr/>
                    <a:lstStyle/>
                    <a:p>
                      <a:pPr algn="ctr"/>
                      <a:r>
                        <a:rPr lang="en-IN" sz="1400" dirty="0" smtClean="0">
                          <a:latin typeface="Times New Roman" pitchFamily="18" charset="0"/>
                          <a:cs typeface="Times New Roman" pitchFamily="18" charset="0"/>
                        </a:rPr>
                        <a:t>5</a:t>
                      </a:r>
                      <a:endParaRPr lang="en-IN" sz="1400" dirty="0">
                        <a:latin typeface="Times New Roman" pitchFamily="18" charset="0"/>
                        <a:cs typeface="Times New Roman" pitchFamily="18" charset="0"/>
                      </a:endParaRPr>
                    </a:p>
                  </a:txBody>
                  <a:tcPr/>
                </a:tc>
                <a:tc>
                  <a:txBody>
                    <a:bodyPr/>
                    <a:lstStyle/>
                    <a:p>
                      <a:pPr algn="l"/>
                      <a:r>
                        <a:rPr lang="en-IN" sz="1400" dirty="0" smtClean="0">
                          <a:latin typeface="Times New Roman" pitchFamily="18" charset="0"/>
                          <a:cs typeface="Times New Roman" pitchFamily="18" charset="0"/>
                        </a:rPr>
                        <a:t>Material</a:t>
                      </a:r>
                      <a:endParaRPr lang="en-IN" sz="1400" dirty="0">
                        <a:latin typeface="Times New Roman" pitchFamily="18" charset="0"/>
                        <a:cs typeface="Times New Roman" pitchFamily="18" charset="0"/>
                      </a:endParaRPr>
                    </a:p>
                  </a:txBody>
                  <a:tcPr/>
                </a:tc>
                <a:tc>
                  <a:txBody>
                    <a:bodyPr/>
                    <a:lstStyle/>
                    <a:p>
                      <a:pPr algn="ctr"/>
                      <a:r>
                        <a:rPr lang="en-IN" sz="1400" dirty="0" smtClean="0">
                          <a:latin typeface="Times New Roman" pitchFamily="18" charset="0"/>
                          <a:cs typeface="Times New Roman" pitchFamily="18" charset="0"/>
                        </a:rPr>
                        <a:t>Aluminium</a:t>
                      </a:r>
                      <a:endParaRPr lang="en-IN" sz="1400" dirty="0">
                        <a:latin typeface="Times New Roman" pitchFamily="18" charset="0"/>
                        <a:cs typeface="Times New Roman" pitchFamily="18" charset="0"/>
                      </a:endParaRPr>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835236830"/>
              </p:ext>
            </p:extLst>
          </p:nvPr>
        </p:nvGraphicFramePr>
        <p:xfrm>
          <a:off x="4458239" y="836712"/>
          <a:ext cx="4624321" cy="2156460"/>
        </p:xfrm>
        <a:graphic>
          <a:graphicData uri="http://schemas.openxmlformats.org/drawingml/2006/table">
            <a:tbl>
              <a:tblPr firstRow="1" firstCol="1" bandRow="1">
                <a:tableStyleId>{5C22544A-7EE6-4342-B048-85BDC9FD1C3A}</a:tableStyleId>
              </a:tblPr>
              <a:tblGrid>
                <a:gridCol w="2033655"/>
                <a:gridCol w="1209508"/>
                <a:gridCol w="1381158"/>
              </a:tblGrid>
              <a:tr h="438150">
                <a:tc>
                  <a:txBody>
                    <a:bodyPr/>
                    <a:lstStyle/>
                    <a:p>
                      <a:pPr marL="0" marR="0" indent="0" algn="ctr">
                        <a:lnSpc>
                          <a:spcPct val="150000"/>
                        </a:lnSpc>
                        <a:spcBef>
                          <a:spcPts val="0"/>
                        </a:spcBef>
                        <a:spcAft>
                          <a:spcPts val="0"/>
                        </a:spcAft>
                      </a:pPr>
                      <a:r>
                        <a:rPr lang="en-US" sz="1400" dirty="0">
                          <a:effectLst/>
                          <a:latin typeface="Times New Roman" pitchFamily="18" charset="0"/>
                          <a:cs typeface="Times New Roman" pitchFamily="18" charset="0"/>
                        </a:rPr>
                        <a:t>Parameters</a:t>
                      </a:r>
                      <a:endParaRPr lang="en-US" sz="1050" dirty="0">
                        <a:effectLst/>
                        <a:latin typeface="Times New Roman" pitchFamily="18" charset="0"/>
                        <a:ea typeface="SimSun"/>
                        <a:cs typeface="Times New Roman" pitchFamily="18" charset="0"/>
                      </a:endParaRPr>
                    </a:p>
                  </a:txBody>
                  <a:tcPr marL="68580" marR="68580" marT="0" marB="0" anchor="ctr"/>
                </a:tc>
                <a:tc>
                  <a:txBody>
                    <a:bodyPr/>
                    <a:lstStyle/>
                    <a:p>
                      <a:pPr marL="0" marR="0" indent="0" algn="ctr">
                        <a:lnSpc>
                          <a:spcPct val="150000"/>
                        </a:lnSpc>
                        <a:spcBef>
                          <a:spcPts val="0"/>
                        </a:spcBef>
                        <a:spcAft>
                          <a:spcPts val="0"/>
                        </a:spcAft>
                      </a:pPr>
                      <a:r>
                        <a:rPr lang="en-US" sz="1400" dirty="0">
                          <a:effectLst/>
                          <a:latin typeface="Times New Roman" pitchFamily="18" charset="0"/>
                          <a:cs typeface="Times New Roman" pitchFamily="18" charset="0"/>
                        </a:rPr>
                        <a:t>Equations</a:t>
                      </a:r>
                      <a:endParaRPr lang="en-US" sz="1050" dirty="0">
                        <a:effectLst/>
                        <a:latin typeface="Times New Roman" pitchFamily="18" charset="0"/>
                        <a:ea typeface="SimSun"/>
                        <a:cs typeface="Times New Roman" pitchFamily="18" charset="0"/>
                      </a:endParaRPr>
                    </a:p>
                  </a:txBody>
                  <a:tcPr marL="68580" marR="68580" marT="0" marB="0" anchor="ctr"/>
                </a:tc>
                <a:tc>
                  <a:txBody>
                    <a:bodyPr/>
                    <a:lstStyle/>
                    <a:p>
                      <a:pPr marL="0" marR="0" indent="0" algn="ctr">
                        <a:lnSpc>
                          <a:spcPct val="150000"/>
                        </a:lnSpc>
                        <a:spcBef>
                          <a:spcPts val="0"/>
                        </a:spcBef>
                        <a:spcAft>
                          <a:spcPts val="0"/>
                        </a:spcAft>
                      </a:pPr>
                      <a:r>
                        <a:rPr lang="en-AU" sz="1400" dirty="0">
                          <a:effectLst/>
                          <a:latin typeface="Times New Roman" pitchFamily="18" charset="0"/>
                          <a:cs typeface="Times New Roman" pitchFamily="18" charset="0"/>
                        </a:rPr>
                        <a:t>Expected Values</a:t>
                      </a:r>
                      <a:endParaRPr lang="en-US" sz="1050" dirty="0">
                        <a:effectLst/>
                        <a:latin typeface="Times New Roman" pitchFamily="18" charset="0"/>
                        <a:ea typeface="SimSun"/>
                        <a:cs typeface="Times New Roman" pitchFamily="18" charset="0"/>
                      </a:endParaRPr>
                    </a:p>
                  </a:txBody>
                  <a:tcPr marL="68580" marR="68580" marT="0" marB="0" anchor="ctr"/>
                </a:tc>
              </a:tr>
              <a:tr h="438150">
                <a:tc>
                  <a:txBody>
                    <a:bodyPr/>
                    <a:lstStyle/>
                    <a:p>
                      <a:pPr marL="0" marR="0" indent="0" algn="l">
                        <a:lnSpc>
                          <a:spcPct val="150000"/>
                        </a:lnSpc>
                        <a:spcBef>
                          <a:spcPts val="0"/>
                        </a:spcBef>
                        <a:spcAft>
                          <a:spcPts val="0"/>
                        </a:spcAft>
                      </a:pPr>
                      <a:r>
                        <a:rPr lang="en-US" sz="1400">
                          <a:effectLst/>
                          <a:latin typeface="Times New Roman" pitchFamily="18" charset="0"/>
                          <a:cs typeface="Times New Roman" pitchFamily="18" charset="0"/>
                        </a:rPr>
                        <a:t>Wavelength  (λ)</a:t>
                      </a:r>
                      <a:endParaRPr lang="en-US" sz="1100">
                        <a:effectLst/>
                        <a:latin typeface="Times New Roman" pitchFamily="18" charset="0"/>
                        <a:ea typeface="SimSun"/>
                        <a:cs typeface="Times New Roman" pitchFamily="18" charset="0"/>
                      </a:endParaRPr>
                    </a:p>
                  </a:txBody>
                  <a:tcPr marL="68580" marR="68580" marT="0" marB="0" anchor="ctr"/>
                </a:tc>
                <a:tc>
                  <a:txBody>
                    <a:bodyPr/>
                    <a:lstStyle/>
                    <a:p>
                      <a:pPr marL="0" marR="0" indent="0" algn="ctr">
                        <a:lnSpc>
                          <a:spcPct val="150000"/>
                        </a:lnSpc>
                        <a:spcBef>
                          <a:spcPts val="0"/>
                        </a:spcBef>
                        <a:spcAft>
                          <a:spcPts val="0"/>
                        </a:spcAft>
                      </a:pPr>
                      <a:r>
                        <a:rPr lang="en-US" sz="1400" dirty="0">
                          <a:effectLst/>
                          <a:latin typeface="Times New Roman" pitchFamily="18" charset="0"/>
                          <a:cs typeface="Times New Roman" pitchFamily="18" charset="0"/>
                        </a:rPr>
                        <a:t>c * f</a:t>
                      </a:r>
                      <a:endParaRPr lang="en-US" sz="1100" dirty="0">
                        <a:effectLst/>
                        <a:latin typeface="Times New Roman" pitchFamily="18" charset="0"/>
                        <a:ea typeface="SimSun"/>
                        <a:cs typeface="Times New Roman" pitchFamily="18" charset="0"/>
                      </a:endParaRPr>
                    </a:p>
                  </a:txBody>
                  <a:tcPr marL="68580" marR="68580" marT="0" marB="0" anchor="ctr"/>
                </a:tc>
                <a:tc>
                  <a:txBody>
                    <a:bodyPr/>
                    <a:lstStyle/>
                    <a:p>
                      <a:pPr marL="0" marR="0" indent="0" algn="ctr">
                        <a:lnSpc>
                          <a:spcPct val="150000"/>
                        </a:lnSpc>
                        <a:spcBef>
                          <a:spcPts val="0"/>
                        </a:spcBef>
                        <a:spcAft>
                          <a:spcPts val="0"/>
                        </a:spcAft>
                      </a:pPr>
                      <a:r>
                        <a:rPr lang="en-AU" sz="1100">
                          <a:effectLst/>
                          <a:latin typeface="Times New Roman" pitchFamily="18" charset="0"/>
                          <a:cs typeface="Times New Roman" pitchFamily="18" charset="0"/>
                        </a:rPr>
                        <a:t>65.21 cm</a:t>
                      </a:r>
                      <a:endParaRPr lang="en-US" sz="1100">
                        <a:effectLst/>
                        <a:latin typeface="Times New Roman" pitchFamily="18" charset="0"/>
                        <a:ea typeface="SimSun"/>
                        <a:cs typeface="Times New Roman" pitchFamily="18" charset="0"/>
                      </a:endParaRPr>
                    </a:p>
                  </a:txBody>
                  <a:tcPr marL="68580" marR="68580" marT="0" marB="0" anchor="ctr"/>
                </a:tc>
              </a:tr>
              <a:tr h="438150">
                <a:tc>
                  <a:txBody>
                    <a:bodyPr/>
                    <a:lstStyle/>
                    <a:p>
                      <a:pPr marL="0" marR="0" indent="0" algn="l">
                        <a:lnSpc>
                          <a:spcPct val="150000"/>
                        </a:lnSpc>
                        <a:spcBef>
                          <a:spcPts val="0"/>
                        </a:spcBef>
                        <a:spcAft>
                          <a:spcPts val="0"/>
                        </a:spcAft>
                      </a:pPr>
                      <a:r>
                        <a:rPr lang="en-US" sz="1400" dirty="0">
                          <a:effectLst/>
                          <a:latin typeface="Times New Roman" pitchFamily="18" charset="0"/>
                          <a:cs typeface="Times New Roman" pitchFamily="18" charset="0"/>
                        </a:rPr>
                        <a:t>Antenna length (L)</a:t>
                      </a:r>
                      <a:endParaRPr lang="en-US" sz="1100" dirty="0">
                        <a:effectLst/>
                        <a:latin typeface="Times New Roman" pitchFamily="18" charset="0"/>
                        <a:ea typeface="SimSun"/>
                        <a:cs typeface="Times New Roman" pitchFamily="18" charset="0"/>
                      </a:endParaRPr>
                    </a:p>
                  </a:txBody>
                  <a:tcPr marL="68580" marR="68580" marT="0" marB="0" anchor="ctr"/>
                </a:tc>
                <a:tc>
                  <a:txBody>
                    <a:bodyPr/>
                    <a:lstStyle/>
                    <a:p>
                      <a:pPr marL="0" marR="0" indent="0" algn="ctr">
                        <a:lnSpc>
                          <a:spcPct val="150000"/>
                        </a:lnSpc>
                        <a:spcBef>
                          <a:spcPts val="0"/>
                        </a:spcBef>
                        <a:spcAft>
                          <a:spcPts val="0"/>
                        </a:spcAft>
                      </a:pPr>
                      <a:r>
                        <a:rPr lang="en-US" sz="1400">
                          <a:effectLst/>
                          <a:latin typeface="Times New Roman" pitchFamily="18" charset="0"/>
                          <a:cs typeface="Times New Roman" pitchFamily="18" charset="0"/>
                        </a:rPr>
                        <a:t>L = λ/34 to λ/32</a:t>
                      </a:r>
                      <a:endParaRPr lang="en-US" sz="1100">
                        <a:effectLst/>
                        <a:latin typeface="Times New Roman" pitchFamily="18" charset="0"/>
                        <a:ea typeface="SimSun"/>
                        <a:cs typeface="Times New Roman" pitchFamily="18" charset="0"/>
                      </a:endParaRPr>
                    </a:p>
                  </a:txBody>
                  <a:tcPr marL="68580" marR="68580" marT="0" marB="0" anchor="ctr"/>
                </a:tc>
                <a:tc>
                  <a:txBody>
                    <a:bodyPr/>
                    <a:lstStyle/>
                    <a:p>
                      <a:pPr marL="0" marR="0" indent="0" algn="ctr">
                        <a:lnSpc>
                          <a:spcPct val="150000"/>
                        </a:lnSpc>
                        <a:spcBef>
                          <a:spcPts val="0"/>
                        </a:spcBef>
                        <a:spcAft>
                          <a:spcPts val="0"/>
                        </a:spcAft>
                      </a:pPr>
                      <a:r>
                        <a:rPr lang="en-AU" sz="1100">
                          <a:effectLst/>
                          <a:latin typeface="Times New Roman" pitchFamily="18" charset="0"/>
                          <a:cs typeface="Times New Roman" pitchFamily="18" charset="0"/>
                        </a:rPr>
                        <a:t>19.75 to 2.037 cm</a:t>
                      </a:r>
                      <a:endParaRPr lang="en-US" sz="1100">
                        <a:effectLst/>
                        <a:latin typeface="Times New Roman" pitchFamily="18" charset="0"/>
                        <a:ea typeface="SimSun"/>
                        <a:cs typeface="Times New Roman" pitchFamily="18" charset="0"/>
                      </a:endParaRPr>
                    </a:p>
                  </a:txBody>
                  <a:tcPr marL="68580" marR="68580" marT="0" marB="0" anchor="ctr"/>
                </a:tc>
              </a:tr>
              <a:tr h="438150">
                <a:tc>
                  <a:txBody>
                    <a:bodyPr/>
                    <a:lstStyle/>
                    <a:p>
                      <a:pPr marL="0" marR="0" indent="0" algn="l">
                        <a:lnSpc>
                          <a:spcPct val="150000"/>
                        </a:lnSpc>
                        <a:spcBef>
                          <a:spcPts val="0"/>
                        </a:spcBef>
                        <a:spcAft>
                          <a:spcPts val="0"/>
                        </a:spcAft>
                      </a:pPr>
                      <a:r>
                        <a:rPr lang="en-US" sz="1400" dirty="0">
                          <a:effectLst/>
                          <a:latin typeface="Times New Roman" pitchFamily="18" charset="0"/>
                          <a:cs typeface="Times New Roman" pitchFamily="18" charset="0"/>
                        </a:rPr>
                        <a:t>Distance between two antenna (d)</a:t>
                      </a:r>
                      <a:endParaRPr lang="en-US" sz="1100" dirty="0">
                        <a:effectLst/>
                        <a:latin typeface="Times New Roman" pitchFamily="18" charset="0"/>
                        <a:ea typeface="SimSun"/>
                        <a:cs typeface="Times New Roman" pitchFamily="18" charset="0"/>
                      </a:endParaRPr>
                    </a:p>
                  </a:txBody>
                  <a:tcPr marL="68580" marR="68580" marT="0" marB="0" anchor="ctr"/>
                </a:tc>
                <a:tc>
                  <a:txBody>
                    <a:bodyPr/>
                    <a:lstStyle/>
                    <a:p>
                      <a:pPr marL="0" marR="0" indent="0" algn="ctr">
                        <a:lnSpc>
                          <a:spcPct val="150000"/>
                        </a:lnSpc>
                        <a:spcBef>
                          <a:spcPts val="0"/>
                        </a:spcBef>
                        <a:spcAft>
                          <a:spcPts val="0"/>
                        </a:spcAft>
                      </a:pPr>
                      <a:r>
                        <a:rPr lang="en-US" sz="1400" dirty="0">
                          <a:effectLst/>
                          <a:latin typeface="Times New Roman" pitchFamily="18" charset="0"/>
                          <a:cs typeface="Times New Roman" pitchFamily="18" charset="0"/>
                        </a:rPr>
                        <a:t>λ / 8 to λ / 2</a:t>
                      </a:r>
                      <a:endParaRPr lang="en-US" sz="1100" dirty="0">
                        <a:effectLst/>
                        <a:latin typeface="Times New Roman" pitchFamily="18" charset="0"/>
                        <a:ea typeface="SimSun"/>
                        <a:cs typeface="Times New Roman" pitchFamily="18" charset="0"/>
                      </a:endParaRPr>
                    </a:p>
                  </a:txBody>
                  <a:tcPr marL="68580" marR="68580" marT="0" marB="0" anchor="ctr"/>
                </a:tc>
                <a:tc>
                  <a:txBody>
                    <a:bodyPr/>
                    <a:lstStyle/>
                    <a:p>
                      <a:pPr marL="0" marR="0" indent="0" algn="ctr">
                        <a:lnSpc>
                          <a:spcPct val="150000"/>
                        </a:lnSpc>
                        <a:spcBef>
                          <a:spcPts val="0"/>
                        </a:spcBef>
                        <a:spcAft>
                          <a:spcPts val="0"/>
                        </a:spcAft>
                      </a:pPr>
                      <a:r>
                        <a:rPr lang="en-AU" sz="1100" dirty="0">
                          <a:effectLst/>
                          <a:latin typeface="Times New Roman" pitchFamily="18" charset="0"/>
                          <a:cs typeface="Times New Roman" pitchFamily="18" charset="0"/>
                        </a:rPr>
                        <a:t>8.18 to 32.60 cm</a:t>
                      </a:r>
                      <a:endParaRPr lang="en-US" sz="1100" dirty="0">
                        <a:effectLst/>
                        <a:latin typeface="Times New Roman" pitchFamily="18" charset="0"/>
                        <a:ea typeface="SimSun"/>
                        <a:cs typeface="Times New Roman" pitchFamily="18" charset="0"/>
                      </a:endParaRPr>
                    </a:p>
                  </a:txBody>
                  <a:tcPr marL="68580" marR="68580" marT="0" marB="0" anchor="ctr"/>
                </a:tc>
              </a:tr>
            </a:tbl>
          </a:graphicData>
        </a:graphic>
      </p:graphicFrame>
      <p:sp>
        <p:nvSpPr>
          <p:cNvPr id="13" name="TextBox 12"/>
          <p:cNvSpPr txBox="1"/>
          <p:nvPr/>
        </p:nvSpPr>
        <p:spPr>
          <a:xfrm>
            <a:off x="5285058" y="3118450"/>
            <a:ext cx="2970685" cy="553998"/>
          </a:xfrm>
          <a:prstGeom prst="rect">
            <a:avLst/>
          </a:prstGeom>
          <a:noFill/>
        </p:spPr>
        <p:txBody>
          <a:bodyPr wrap="none" rtlCol="0">
            <a:spAutoFit/>
          </a:bodyPr>
          <a:lstStyle/>
          <a:p>
            <a:pPr algn="ctr"/>
            <a:r>
              <a:rPr lang="en-US" sz="1500" dirty="0" smtClean="0">
                <a:latin typeface="Times New Roman" pitchFamily="18" charset="0"/>
                <a:cs typeface="Times New Roman" pitchFamily="18" charset="0"/>
              </a:rPr>
              <a:t>Table 2 General design Parameters </a:t>
            </a:r>
            <a:endParaRPr lang="en-US" sz="1500" dirty="0" smtClean="0">
              <a:latin typeface="Times New Roman" pitchFamily="18" charset="0"/>
              <a:cs typeface="Times New Roman" pitchFamily="18" charset="0"/>
            </a:endParaRPr>
          </a:p>
          <a:p>
            <a:pPr algn="ctr"/>
            <a:r>
              <a:rPr lang="en-US" sz="1500" dirty="0" smtClean="0">
                <a:latin typeface="Times New Roman" pitchFamily="18" charset="0"/>
                <a:cs typeface="Times New Roman" pitchFamily="18" charset="0"/>
              </a:rPr>
              <a:t>of </a:t>
            </a:r>
            <a:r>
              <a:rPr lang="en-US" sz="1500" dirty="0" smtClean="0">
                <a:latin typeface="Times New Roman" pitchFamily="18" charset="0"/>
                <a:cs typeface="Times New Roman" pitchFamily="18" charset="0"/>
              </a:rPr>
              <a:t>low profile antenna </a:t>
            </a:r>
            <a:r>
              <a:rPr lang="en-US" sz="1500" baseline="30000" dirty="0" smtClean="0">
                <a:latin typeface="Times New Roman" pitchFamily="18" charset="0"/>
                <a:cs typeface="Times New Roman" pitchFamily="18" charset="0"/>
              </a:rPr>
              <a:t>[5]</a:t>
            </a:r>
            <a:endParaRPr lang="en-US" sz="1500" baseline="30000" dirty="0">
              <a:latin typeface="Times New Roman" pitchFamily="18" charset="0"/>
              <a:cs typeface="Times New Roman" pitchFamily="18" charset="0"/>
            </a:endParaRPr>
          </a:p>
        </p:txBody>
      </p:sp>
    </p:spTree>
    <p:extLst>
      <p:ext uri="{BB962C8B-B14F-4D97-AF65-F5344CB8AC3E}">
        <p14:creationId xmlns:p14="http://schemas.microsoft.com/office/powerpoint/2010/main" val="19707460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609600"/>
          </a:xfrm>
        </p:spPr>
        <p:txBody>
          <a:bodyPr>
            <a:noAutofit/>
          </a:bodyPr>
          <a:lstStyle/>
          <a:p>
            <a:r>
              <a:rPr lang="en-US" sz="3600" dirty="0" smtClean="0">
                <a:effectLst>
                  <a:outerShdw blurRad="38100" dist="38100" dir="2700000" algn="tl">
                    <a:srgbClr val="000000">
                      <a:alpha val="43137"/>
                    </a:srgbClr>
                  </a:outerShdw>
                </a:effectLst>
                <a:latin typeface="Times New Roman" pitchFamily="18" charset="0"/>
                <a:cs typeface="Times New Roman" pitchFamily="18" charset="0"/>
              </a:rPr>
              <a:t>Low profile antenna </a:t>
            </a:r>
            <a:endParaRPr lang="en-US"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ME(DEPT. OF E&amp;C),PIT</a:t>
            </a:r>
            <a:endParaRPr lang="en-US" dirty="0"/>
          </a:p>
        </p:txBody>
      </p:sp>
      <p:sp>
        <p:nvSpPr>
          <p:cNvPr id="5" name="Slide Number Placeholder 4"/>
          <p:cNvSpPr>
            <a:spLocks noGrp="1"/>
          </p:cNvSpPr>
          <p:nvPr>
            <p:ph type="sldNum" sz="quarter" idx="12"/>
          </p:nvPr>
        </p:nvSpPr>
        <p:spPr/>
        <p:txBody>
          <a:bodyPr/>
          <a:lstStyle/>
          <a:p>
            <a:fld id="{29C1B3FF-1E3F-4B72-BE61-E0874476A257}" type="slidenum">
              <a:rPr lang="en-US" smtClean="0"/>
              <a:t>22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457144943"/>
              </p:ext>
            </p:extLst>
          </p:nvPr>
        </p:nvGraphicFramePr>
        <p:xfrm>
          <a:off x="4000500" y="3231407"/>
          <a:ext cx="5143500" cy="3154680"/>
        </p:xfrm>
        <a:graphic>
          <a:graphicData uri="http://schemas.openxmlformats.org/drawingml/2006/table">
            <a:tbl>
              <a:tblPr firstRow="1" firstCol="1">
                <a:tableStyleId>{5C22544A-7EE6-4342-B048-85BDC9FD1C3A}</a:tableStyleId>
              </a:tblPr>
              <a:tblGrid>
                <a:gridCol w="3486150"/>
                <a:gridCol w="1657350"/>
              </a:tblGrid>
              <a:tr h="350520">
                <a:tc>
                  <a:txBody>
                    <a:bodyPr/>
                    <a:lstStyle/>
                    <a:p>
                      <a:pPr marL="0" marR="0" indent="0" algn="ctr">
                        <a:lnSpc>
                          <a:spcPct val="150000"/>
                        </a:lnSpc>
                        <a:spcBef>
                          <a:spcPts val="0"/>
                        </a:spcBef>
                        <a:spcAft>
                          <a:spcPts val="0"/>
                        </a:spcAft>
                      </a:pPr>
                      <a:r>
                        <a:rPr lang="en-US" sz="1400" dirty="0">
                          <a:effectLst/>
                          <a:latin typeface="Times New Roman" pitchFamily="18" charset="0"/>
                          <a:cs typeface="Times New Roman" pitchFamily="18" charset="0"/>
                        </a:rPr>
                        <a:t>Parameters</a:t>
                      </a:r>
                      <a:endParaRPr lang="en-US" sz="1400" dirty="0">
                        <a:effectLst/>
                        <a:latin typeface="Times New Roman" pitchFamily="18" charset="0"/>
                        <a:ea typeface="SimSun"/>
                        <a:cs typeface="Times New Roman" pitchFamily="18" charset="0"/>
                      </a:endParaRPr>
                    </a:p>
                  </a:txBody>
                  <a:tcPr marL="68580" marR="68580" marT="0" marB="0" anchor="ctr">
                    <a:solidFill>
                      <a:srgbClr val="586E82"/>
                    </a:solidFill>
                  </a:tcPr>
                </a:tc>
                <a:tc>
                  <a:txBody>
                    <a:bodyPr/>
                    <a:lstStyle/>
                    <a:p>
                      <a:pPr marL="0" marR="0" algn="ctr">
                        <a:lnSpc>
                          <a:spcPct val="150000"/>
                        </a:lnSpc>
                        <a:spcBef>
                          <a:spcPts val="0"/>
                        </a:spcBef>
                        <a:spcAft>
                          <a:spcPts val="0"/>
                        </a:spcAft>
                      </a:pPr>
                      <a:r>
                        <a:rPr lang="en-IN" sz="1400" kern="1200" dirty="0">
                          <a:effectLst/>
                          <a:latin typeface="Times New Roman" pitchFamily="18" charset="0"/>
                          <a:cs typeface="Times New Roman" pitchFamily="18" charset="0"/>
                        </a:rPr>
                        <a:t>Value</a:t>
                      </a:r>
                      <a:endParaRPr lang="en-US" sz="1400" dirty="0">
                        <a:effectLst/>
                        <a:latin typeface="Times New Roman" pitchFamily="18" charset="0"/>
                        <a:ea typeface="Times New Roman"/>
                        <a:cs typeface="Times New Roman" pitchFamily="18" charset="0"/>
                      </a:endParaRPr>
                    </a:p>
                  </a:txBody>
                  <a:tcPr marL="68580" marR="68580" marT="0" marB="0" anchor="ctr">
                    <a:solidFill>
                      <a:srgbClr val="586E82"/>
                    </a:solidFill>
                  </a:tcPr>
                </a:tc>
              </a:tr>
              <a:tr h="350520">
                <a:tc>
                  <a:txBody>
                    <a:bodyPr/>
                    <a:lstStyle/>
                    <a:p>
                      <a:pPr marL="0" marR="0" indent="0" algn="l">
                        <a:lnSpc>
                          <a:spcPct val="150000"/>
                        </a:lnSpc>
                        <a:spcBef>
                          <a:spcPts val="0"/>
                        </a:spcBef>
                        <a:spcAft>
                          <a:spcPts val="0"/>
                        </a:spcAft>
                      </a:pPr>
                      <a:r>
                        <a:rPr lang="en-AU" sz="1400" b="0" dirty="0">
                          <a:solidFill>
                            <a:sysClr val="windowText" lastClr="000000"/>
                          </a:solidFill>
                          <a:effectLst/>
                          <a:latin typeface="Times New Roman" pitchFamily="18" charset="0"/>
                          <a:cs typeface="Times New Roman" pitchFamily="18" charset="0"/>
                        </a:rPr>
                        <a:t>Frequency Range </a:t>
                      </a:r>
                      <a:endParaRPr lang="en-US" sz="1400" b="0" dirty="0">
                        <a:solidFill>
                          <a:sysClr val="windowText" lastClr="000000"/>
                        </a:solidFill>
                        <a:effectLst/>
                        <a:latin typeface="Times New Roman" pitchFamily="18" charset="0"/>
                        <a:ea typeface="SimSun"/>
                        <a:cs typeface="Times New Roman" pitchFamily="18" charset="0"/>
                      </a:endParaRPr>
                    </a:p>
                  </a:txBody>
                  <a:tcPr marL="68580" marR="68580" marT="0" marB="0" anchor="ctr">
                    <a:solidFill>
                      <a:schemeClr val="bg1">
                        <a:lumMod val="75000"/>
                      </a:schemeClr>
                    </a:solidFill>
                  </a:tcPr>
                </a:tc>
                <a:tc>
                  <a:txBody>
                    <a:bodyPr/>
                    <a:lstStyle/>
                    <a:p>
                      <a:pPr marL="0" marR="0" algn="ctr">
                        <a:lnSpc>
                          <a:spcPct val="150000"/>
                        </a:lnSpc>
                        <a:spcBef>
                          <a:spcPts val="0"/>
                        </a:spcBef>
                        <a:spcAft>
                          <a:spcPts val="0"/>
                        </a:spcAft>
                      </a:pPr>
                      <a:r>
                        <a:rPr lang="en-IN" sz="1400">
                          <a:solidFill>
                            <a:sysClr val="windowText" lastClr="000000"/>
                          </a:solidFill>
                          <a:effectLst/>
                          <a:latin typeface="Times New Roman" pitchFamily="18" charset="0"/>
                          <a:cs typeface="Times New Roman" pitchFamily="18" charset="0"/>
                        </a:rPr>
                        <a:t>400-520 MHz</a:t>
                      </a:r>
                      <a:endParaRPr lang="en-US" sz="1400">
                        <a:solidFill>
                          <a:sysClr val="windowText" lastClr="000000"/>
                        </a:solidFill>
                        <a:effectLst/>
                        <a:latin typeface="Times New Roman" pitchFamily="18" charset="0"/>
                        <a:ea typeface="Times New Roman"/>
                        <a:cs typeface="Times New Roman" pitchFamily="18" charset="0"/>
                      </a:endParaRPr>
                    </a:p>
                  </a:txBody>
                  <a:tcPr marL="68580" marR="68580" marT="0" marB="0" anchor="ctr">
                    <a:solidFill>
                      <a:schemeClr val="bg1">
                        <a:lumMod val="75000"/>
                      </a:schemeClr>
                    </a:solidFill>
                  </a:tcPr>
                </a:tc>
              </a:tr>
              <a:tr h="350520">
                <a:tc>
                  <a:txBody>
                    <a:bodyPr/>
                    <a:lstStyle/>
                    <a:p>
                      <a:pPr marL="0" marR="0" indent="0" algn="l">
                        <a:lnSpc>
                          <a:spcPct val="150000"/>
                        </a:lnSpc>
                        <a:spcBef>
                          <a:spcPts val="0"/>
                        </a:spcBef>
                        <a:spcAft>
                          <a:spcPts val="0"/>
                        </a:spcAft>
                      </a:pPr>
                      <a:r>
                        <a:rPr lang="en-AU" sz="1400" b="0" dirty="0" err="1">
                          <a:solidFill>
                            <a:sysClr val="windowText" lastClr="000000"/>
                          </a:solidFill>
                          <a:effectLst/>
                          <a:latin typeface="Times New Roman" pitchFamily="18" charset="0"/>
                          <a:cs typeface="Times New Roman" pitchFamily="18" charset="0"/>
                        </a:rPr>
                        <a:t>Center</a:t>
                      </a:r>
                      <a:r>
                        <a:rPr lang="en-AU" sz="1400" b="0" dirty="0">
                          <a:solidFill>
                            <a:sysClr val="windowText" lastClr="000000"/>
                          </a:solidFill>
                          <a:effectLst/>
                          <a:latin typeface="Times New Roman" pitchFamily="18" charset="0"/>
                          <a:cs typeface="Times New Roman" pitchFamily="18" charset="0"/>
                        </a:rPr>
                        <a:t> Frequency (f)</a:t>
                      </a:r>
                      <a:endParaRPr lang="en-US" sz="1400" b="0" dirty="0">
                        <a:solidFill>
                          <a:sysClr val="windowText" lastClr="000000"/>
                        </a:solidFill>
                        <a:effectLst/>
                        <a:latin typeface="Times New Roman" pitchFamily="18" charset="0"/>
                        <a:ea typeface="SimSun"/>
                        <a:cs typeface="Times New Roman" pitchFamily="18" charset="0"/>
                      </a:endParaRPr>
                    </a:p>
                  </a:txBody>
                  <a:tcPr marL="68580" marR="68580" marT="0" marB="0" anchor="ctr">
                    <a:solidFill>
                      <a:schemeClr val="bg1">
                        <a:lumMod val="75000"/>
                      </a:schemeClr>
                    </a:solidFill>
                  </a:tcPr>
                </a:tc>
                <a:tc>
                  <a:txBody>
                    <a:bodyPr/>
                    <a:lstStyle/>
                    <a:p>
                      <a:pPr marL="0" marR="0" algn="ctr">
                        <a:lnSpc>
                          <a:spcPct val="150000"/>
                        </a:lnSpc>
                        <a:spcBef>
                          <a:spcPts val="0"/>
                        </a:spcBef>
                        <a:spcAft>
                          <a:spcPts val="0"/>
                        </a:spcAft>
                      </a:pPr>
                      <a:r>
                        <a:rPr lang="en-IN" sz="1400">
                          <a:solidFill>
                            <a:sysClr val="windowText" lastClr="000000"/>
                          </a:solidFill>
                          <a:effectLst/>
                          <a:latin typeface="Times New Roman" pitchFamily="18" charset="0"/>
                          <a:cs typeface="Times New Roman" pitchFamily="18" charset="0"/>
                        </a:rPr>
                        <a:t>460 MHz</a:t>
                      </a:r>
                      <a:endParaRPr lang="en-US" sz="1400">
                        <a:solidFill>
                          <a:sysClr val="windowText" lastClr="000000"/>
                        </a:solidFill>
                        <a:effectLst/>
                        <a:latin typeface="Times New Roman" pitchFamily="18" charset="0"/>
                        <a:ea typeface="Times New Roman"/>
                        <a:cs typeface="Times New Roman" pitchFamily="18" charset="0"/>
                      </a:endParaRPr>
                    </a:p>
                  </a:txBody>
                  <a:tcPr marL="68580" marR="68580" marT="0" marB="0" anchor="ctr">
                    <a:solidFill>
                      <a:schemeClr val="bg1">
                        <a:lumMod val="75000"/>
                      </a:schemeClr>
                    </a:solidFill>
                  </a:tcPr>
                </a:tc>
              </a:tr>
              <a:tr h="350520">
                <a:tc>
                  <a:txBody>
                    <a:bodyPr/>
                    <a:lstStyle/>
                    <a:p>
                      <a:pPr marL="0" marR="0" indent="0" algn="l">
                        <a:lnSpc>
                          <a:spcPct val="150000"/>
                        </a:lnSpc>
                        <a:spcBef>
                          <a:spcPts val="0"/>
                        </a:spcBef>
                        <a:spcAft>
                          <a:spcPts val="0"/>
                        </a:spcAft>
                      </a:pPr>
                      <a:r>
                        <a:rPr lang="en-AU" sz="1400" b="0" dirty="0">
                          <a:solidFill>
                            <a:sysClr val="windowText" lastClr="000000"/>
                          </a:solidFill>
                          <a:effectLst/>
                          <a:latin typeface="Times New Roman" pitchFamily="18" charset="0"/>
                          <a:cs typeface="Times New Roman" pitchFamily="18" charset="0"/>
                        </a:rPr>
                        <a:t>Wavelength (w)</a:t>
                      </a:r>
                      <a:endParaRPr lang="en-US" sz="1400" b="0" dirty="0">
                        <a:solidFill>
                          <a:sysClr val="windowText" lastClr="000000"/>
                        </a:solidFill>
                        <a:effectLst/>
                        <a:latin typeface="Times New Roman" pitchFamily="18" charset="0"/>
                        <a:ea typeface="SimSun"/>
                        <a:cs typeface="Times New Roman" pitchFamily="18" charset="0"/>
                      </a:endParaRPr>
                    </a:p>
                  </a:txBody>
                  <a:tcPr marL="68580" marR="68580" marT="0" marB="0" anchor="ctr">
                    <a:solidFill>
                      <a:schemeClr val="bg1">
                        <a:lumMod val="75000"/>
                      </a:schemeClr>
                    </a:solidFill>
                  </a:tcPr>
                </a:tc>
                <a:tc>
                  <a:txBody>
                    <a:bodyPr/>
                    <a:lstStyle/>
                    <a:p>
                      <a:pPr marL="0" marR="0" algn="ctr">
                        <a:lnSpc>
                          <a:spcPct val="150000"/>
                        </a:lnSpc>
                        <a:spcBef>
                          <a:spcPts val="0"/>
                        </a:spcBef>
                        <a:spcAft>
                          <a:spcPts val="0"/>
                        </a:spcAft>
                      </a:pPr>
                      <a:r>
                        <a:rPr lang="en-IN" sz="1400">
                          <a:solidFill>
                            <a:sysClr val="windowText" lastClr="000000"/>
                          </a:solidFill>
                          <a:effectLst/>
                          <a:latin typeface="Times New Roman" pitchFamily="18" charset="0"/>
                          <a:cs typeface="Times New Roman" pitchFamily="18" charset="0"/>
                        </a:rPr>
                        <a:t>65.21 cm</a:t>
                      </a:r>
                      <a:endParaRPr lang="en-US" sz="1400">
                        <a:solidFill>
                          <a:sysClr val="windowText" lastClr="000000"/>
                        </a:solidFill>
                        <a:effectLst/>
                        <a:latin typeface="Times New Roman" pitchFamily="18" charset="0"/>
                        <a:ea typeface="Times New Roman"/>
                        <a:cs typeface="Times New Roman" pitchFamily="18" charset="0"/>
                      </a:endParaRPr>
                    </a:p>
                  </a:txBody>
                  <a:tcPr marL="68580" marR="68580" marT="0" marB="0" anchor="ctr">
                    <a:solidFill>
                      <a:schemeClr val="bg1">
                        <a:lumMod val="75000"/>
                      </a:schemeClr>
                    </a:solidFill>
                  </a:tcPr>
                </a:tc>
              </a:tr>
              <a:tr h="350520">
                <a:tc>
                  <a:txBody>
                    <a:bodyPr/>
                    <a:lstStyle/>
                    <a:p>
                      <a:pPr marL="0" marR="0" indent="0" algn="l">
                        <a:lnSpc>
                          <a:spcPct val="150000"/>
                        </a:lnSpc>
                        <a:spcBef>
                          <a:spcPts val="0"/>
                        </a:spcBef>
                        <a:spcAft>
                          <a:spcPts val="0"/>
                        </a:spcAft>
                      </a:pPr>
                      <a:r>
                        <a:rPr lang="en-US" sz="1400" b="0" dirty="0">
                          <a:solidFill>
                            <a:sysClr val="windowText" lastClr="000000"/>
                          </a:solidFill>
                          <a:effectLst/>
                          <a:latin typeface="Times New Roman" pitchFamily="18" charset="0"/>
                          <a:cs typeface="Times New Roman" pitchFamily="18" charset="0"/>
                        </a:rPr>
                        <a:t>Input Radius of antenna (</a:t>
                      </a:r>
                      <a:r>
                        <a:rPr lang="en-US" sz="1400" b="0" dirty="0" err="1">
                          <a:solidFill>
                            <a:sysClr val="windowText" lastClr="000000"/>
                          </a:solidFill>
                          <a:effectLst/>
                          <a:latin typeface="Times New Roman" pitchFamily="18" charset="0"/>
                          <a:cs typeface="Times New Roman" pitchFamily="18" charset="0"/>
                        </a:rPr>
                        <a:t>Rin</a:t>
                      </a:r>
                      <a:r>
                        <a:rPr lang="en-US" sz="1400" b="0" dirty="0">
                          <a:solidFill>
                            <a:sysClr val="windowText" lastClr="000000"/>
                          </a:solidFill>
                          <a:effectLst/>
                          <a:latin typeface="Times New Roman" pitchFamily="18" charset="0"/>
                          <a:cs typeface="Times New Roman" pitchFamily="18" charset="0"/>
                        </a:rPr>
                        <a:t>)</a:t>
                      </a:r>
                      <a:endParaRPr lang="en-US" sz="1400" b="0" dirty="0">
                        <a:solidFill>
                          <a:sysClr val="windowText" lastClr="000000"/>
                        </a:solidFill>
                        <a:effectLst/>
                        <a:latin typeface="Times New Roman" pitchFamily="18" charset="0"/>
                        <a:ea typeface="SimSun"/>
                        <a:cs typeface="Times New Roman" pitchFamily="18" charset="0"/>
                      </a:endParaRPr>
                    </a:p>
                  </a:txBody>
                  <a:tcPr marL="68580" marR="68580" marT="0" marB="0" anchor="ctr">
                    <a:solidFill>
                      <a:schemeClr val="bg1">
                        <a:lumMod val="75000"/>
                      </a:schemeClr>
                    </a:solidFill>
                  </a:tcPr>
                </a:tc>
                <a:tc>
                  <a:txBody>
                    <a:bodyPr/>
                    <a:lstStyle/>
                    <a:p>
                      <a:pPr marL="0" marR="0" algn="ctr">
                        <a:lnSpc>
                          <a:spcPct val="150000"/>
                        </a:lnSpc>
                        <a:spcBef>
                          <a:spcPts val="0"/>
                        </a:spcBef>
                        <a:spcAft>
                          <a:spcPts val="0"/>
                        </a:spcAft>
                      </a:pPr>
                      <a:r>
                        <a:rPr lang="en-IN" sz="1400" kern="1200">
                          <a:solidFill>
                            <a:sysClr val="windowText" lastClr="000000"/>
                          </a:solidFill>
                          <a:effectLst/>
                          <a:latin typeface="Times New Roman" pitchFamily="18" charset="0"/>
                          <a:cs typeface="Times New Roman" pitchFamily="18" charset="0"/>
                        </a:rPr>
                        <a:t>0.25 cm</a:t>
                      </a:r>
                      <a:endParaRPr lang="en-US" sz="1400">
                        <a:solidFill>
                          <a:sysClr val="windowText" lastClr="000000"/>
                        </a:solidFill>
                        <a:effectLst/>
                        <a:latin typeface="Times New Roman" pitchFamily="18" charset="0"/>
                        <a:ea typeface="Times New Roman"/>
                        <a:cs typeface="Times New Roman" pitchFamily="18" charset="0"/>
                      </a:endParaRPr>
                    </a:p>
                  </a:txBody>
                  <a:tcPr marL="68580" marR="68580" marT="0" marB="0" anchor="ctr">
                    <a:solidFill>
                      <a:schemeClr val="bg1">
                        <a:lumMod val="75000"/>
                      </a:schemeClr>
                    </a:solidFill>
                  </a:tcPr>
                </a:tc>
              </a:tr>
              <a:tr h="350520">
                <a:tc>
                  <a:txBody>
                    <a:bodyPr/>
                    <a:lstStyle/>
                    <a:p>
                      <a:pPr marL="0" marR="0" indent="0" algn="l">
                        <a:lnSpc>
                          <a:spcPct val="150000"/>
                        </a:lnSpc>
                        <a:spcBef>
                          <a:spcPts val="0"/>
                        </a:spcBef>
                        <a:spcAft>
                          <a:spcPts val="0"/>
                        </a:spcAft>
                      </a:pPr>
                      <a:r>
                        <a:rPr lang="en-US" sz="1400" b="0" dirty="0">
                          <a:solidFill>
                            <a:sysClr val="windowText" lastClr="000000"/>
                          </a:solidFill>
                          <a:effectLst/>
                          <a:latin typeface="Times New Roman" pitchFamily="18" charset="0"/>
                          <a:cs typeface="Times New Roman" pitchFamily="18" charset="0"/>
                        </a:rPr>
                        <a:t>Antenna length (L</a:t>
                      </a:r>
                      <a:r>
                        <a:rPr lang="en-US" sz="1400" b="0" dirty="0" smtClean="0">
                          <a:solidFill>
                            <a:sysClr val="windowText" lastClr="000000"/>
                          </a:solidFill>
                          <a:effectLst/>
                          <a:latin typeface="Times New Roman" pitchFamily="18" charset="0"/>
                          <a:cs typeface="Times New Roman" pitchFamily="18" charset="0"/>
                        </a:rPr>
                        <a:t>)</a:t>
                      </a:r>
                      <a:r>
                        <a:rPr lang="en-US" sz="1400" b="0" baseline="30000" dirty="0" smtClean="0">
                          <a:solidFill>
                            <a:sysClr val="windowText" lastClr="000000"/>
                          </a:solidFill>
                          <a:effectLst/>
                          <a:latin typeface="Times New Roman" pitchFamily="18" charset="0"/>
                          <a:cs typeface="Times New Roman" pitchFamily="18" charset="0"/>
                        </a:rPr>
                        <a:t>[5]</a:t>
                      </a:r>
                      <a:endParaRPr lang="en-US" sz="1400" b="0" baseline="30000" dirty="0">
                        <a:solidFill>
                          <a:sysClr val="windowText" lastClr="000000"/>
                        </a:solidFill>
                        <a:effectLst/>
                        <a:latin typeface="Times New Roman" pitchFamily="18" charset="0"/>
                        <a:ea typeface="SimSun"/>
                        <a:cs typeface="Times New Roman" pitchFamily="18" charset="0"/>
                      </a:endParaRPr>
                    </a:p>
                  </a:txBody>
                  <a:tcPr marL="68580" marR="68580" marT="0" marB="0" anchor="ctr">
                    <a:solidFill>
                      <a:schemeClr val="bg1">
                        <a:lumMod val="75000"/>
                      </a:schemeClr>
                    </a:solidFill>
                  </a:tcPr>
                </a:tc>
                <a:tc>
                  <a:txBody>
                    <a:bodyPr/>
                    <a:lstStyle/>
                    <a:p>
                      <a:pPr marL="0" marR="0" algn="ctr">
                        <a:lnSpc>
                          <a:spcPct val="150000"/>
                        </a:lnSpc>
                        <a:spcBef>
                          <a:spcPts val="0"/>
                        </a:spcBef>
                        <a:spcAft>
                          <a:spcPts val="0"/>
                        </a:spcAft>
                      </a:pPr>
                      <a:r>
                        <a:rPr lang="en-IN" sz="1400" kern="1200">
                          <a:solidFill>
                            <a:sysClr val="windowText" lastClr="000000"/>
                          </a:solidFill>
                          <a:effectLst/>
                          <a:latin typeface="Times New Roman" pitchFamily="18" charset="0"/>
                          <a:cs typeface="Times New Roman" pitchFamily="18" charset="0"/>
                        </a:rPr>
                        <a:t>20 cm</a:t>
                      </a:r>
                      <a:endParaRPr lang="en-US" sz="1400">
                        <a:solidFill>
                          <a:sysClr val="windowText" lastClr="000000"/>
                        </a:solidFill>
                        <a:effectLst/>
                        <a:latin typeface="Times New Roman" pitchFamily="18" charset="0"/>
                        <a:ea typeface="Times New Roman"/>
                        <a:cs typeface="Times New Roman" pitchFamily="18" charset="0"/>
                      </a:endParaRPr>
                    </a:p>
                  </a:txBody>
                  <a:tcPr marL="68580" marR="68580" marT="0" marB="0" anchor="ctr">
                    <a:solidFill>
                      <a:schemeClr val="bg1">
                        <a:lumMod val="75000"/>
                      </a:schemeClr>
                    </a:solidFill>
                  </a:tcPr>
                </a:tc>
              </a:tr>
              <a:tr h="350520">
                <a:tc>
                  <a:txBody>
                    <a:bodyPr/>
                    <a:lstStyle/>
                    <a:p>
                      <a:pPr marL="0" marR="0" indent="0" algn="l">
                        <a:lnSpc>
                          <a:spcPct val="150000"/>
                        </a:lnSpc>
                        <a:spcBef>
                          <a:spcPts val="0"/>
                        </a:spcBef>
                        <a:spcAft>
                          <a:spcPts val="0"/>
                        </a:spcAft>
                      </a:pPr>
                      <a:r>
                        <a:rPr lang="en-US" sz="1400" b="0" dirty="0">
                          <a:solidFill>
                            <a:sysClr val="windowText" lastClr="000000"/>
                          </a:solidFill>
                          <a:effectLst/>
                          <a:latin typeface="Times New Roman" pitchFamily="18" charset="0"/>
                          <a:cs typeface="Times New Roman" pitchFamily="18" charset="0"/>
                        </a:rPr>
                        <a:t>Distance between two antenna (d)</a:t>
                      </a:r>
                      <a:endParaRPr lang="en-US" sz="1400" b="0" dirty="0">
                        <a:solidFill>
                          <a:sysClr val="windowText" lastClr="000000"/>
                        </a:solidFill>
                        <a:effectLst/>
                        <a:latin typeface="Times New Roman" pitchFamily="18" charset="0"/>
                        <a:ea typeface="SimSun"/>
                        <a:cs typeface="Times New Roman" pitchFamily="18" charset="0"/>
                      </a:endParaRPr>
                    </a:p>
                  </a:txBody>
                  <a:tcPr marL="68580" marR="68580" marT="0" marB="0" anchor="ctr">
                    <a:solidFill>
                      <a:schemeClr val="bg1">
                        <a:lumMod val="75000"/>
                      </a:schemeClr>
                    </a:solidFill>
                  </a:tcPr>
                </a:tc>
                <a:tc>
                  <a:txBody>
                    <a:bodyPr/>
                    <a:lstStyle/>
                    <a:p>
                      <a:pPr marL="0" marR="0" algn="ctr">
                        <a:lnSpc>
                          <a:spcPct val="150000"/>
                        </a:lnSpc>
                        <a:spcBef>
                          <a:spcPts val="0"/>
                        </a:spcBef>
                        <a:spcAft>
                          <a:spcPts val="0"/>
                        </a:spcAft>
                      </a:pPr>
                      <a:r>
                        <a:rPr lang="en-IN" sz="1400" kern="1200">
                          <a:solidFill>
                            <a:sysClr val="windowText" lastClr="000000"/>
                          </a:solidFill>
                          <a:effectLst/>
                          <a:latin typeface="Times New Roman" pitchFamily="18" charset="0"/>
                          <a:cs typeface="Times New Roman" pitchFamily="18" charset="0"/>
                        </a:rPr>
                        <a:t>80 cm</a:t>
                      </a:r>
                      <a:endParaRPr lang="en-US" sz="1400">
                        <a:solidFill>
                          <a:sysClr val="windowText" lastClr="000000"/>
                        </a:solidFill>
                        <a:effectLst/>
                        <a:latin typeface="Times New Roman" pitchFamily="18" charset="0"/>
                        <a:ea typeface="Times New Roman"/>
                        <a:cs typeface="Times New Roman" pitchFamily="18" charset="0"/>
                      </a:endParaRPr>
                    </a:p>
                  </a:txBody>
                  <a:tcPr marL="68580" marR="68580" marT="0" marB="0" anchor="ctr">
                    <a:solidFill>
                      <a:schemeClr val="bg1">
                        <a:lumMod val="75000"/>
                      </a:schemeClr>
                    </a:solidFill>
                  </a:tcPr>
                </a:tc>
              </a:tr>
              <a:tr h="350520">
                <a:tc>
                  <a:txBody>
                    <a:bodyPr/>
                    <a:lstStyle/>
                    <a:p>
                      <a:pPr marL="0" marR="0" indent="0" algn="l">
                        <a:lnSpc>
                          <a:spcPct val="150000"/>
                        </a:lnSpc>
                        <a:spcBef>
                          <a:spcPts val="0"/>
                        </a:spcBef>
                        <a:spcAft>
                          <a:spcPts val="0"/>
                        </a:spcAft>
                      </a:pPr>
                      <a:r>
                        <a:rPr lang="en-US" sz="1400" b="0" dirty="0">
                          <a:solidFill>
                            <a:sysClr val="windowText" lastClr="000000"/>
                          </a:solidFill>
                          <a:effectLst/>
                          <a:latin typeface="Times New Roman" pitchFamily="18" charset="0"/>
                          <a:cs typeface="Times New Roman" pitchFamily="18" charset="0"/>
                        </a:rPr>
                        <a:t>Impedance of co-axial feed </a:t>
                      </a:r>
                      <a:r>
                        <a:rPr lang="en-US" sz="1400" b="0" dirty="0" smtClean="0">
                          <a:solidFill>
                            <a:sysClr val="windowText" lastClr="000000"/>
                          </a:solidFill>
                          <a:effectLst/>
                          <a:latin typeface="Times New Roman" pitchFamily="18" charset="0"/>
                          <a:cs typeface="Times New Roman" pitchFamily="18" charset="0"/>
                        </a:rPr>
                        <a:t>line </a:t>
                      </a:r>
                      <a:r>
                        <a:rPr lang="en-US" sz="1400" b="0" baseline="30000" dirty="0" smtClean="0">
                          <a:solidFill>
                            <a:sysClr val="windowText" lastClr="000000"/>
                          </a:solidFill>
                          <a:effectLst/>
                          <a:latin typeface="Times New Roman" pitchFamily="18" charset="0"/>
                          <a:cs typeface="Times New Roman" pitchFamily="18" charset="0"/>
                        </a:rPr>
                        <a:t>[5]</a:t>
                      </a:r>
                      <a:endParaRPr lang="en-US" sz="1400" b="0" baseline="30000" dirty="0">
                        <a:solidFill>
                          <a:sysClr val="windowText" lastClr="000000"/>
                        </a:solidFill>
                        <a:effectLst/>
                        <a:latin typeface="Times New Roman" pitchFamily="18" charset="0"/>
                        <a:ea typeface="SimSun"/>
                        <a:cs typeface="Times New Roman" pitchFamily="18" charset="0"/>
                      </a:endParaRPr>
                    </a:p>
                  </a:txBody>
                  <a:tcPr marL="68580" marR="68580" marT="0" marB="0" anchor="ctr">
                    <a:solidFill>
                      <a:schemeClr val="bg1">
                        <a:lumMod val="75000"/>
                      </a:schemeClr>
                    </a:solidFill>
                  </a:tcPr>
                </a:tc>
                <a:tc>
                  <a:txBody>
                    <a:bodyPr/>
                    <a:lstStyle/>
                    <a:p>
                      <a:pPr marL="0" marR="0" algn="ctr">
                        <a:lnSpc>
                          <a:spcPct val="150000"/>
                        </a:lnSpc>
                        <a:spcBef>
                          <a:spcPts val="0"/>
                        </a:spcBef>
                      </a:pPr>
                      <a:r>
                        <a:rPr lang="en-IN" sz="1400" dirty="0">
                          <a:solidFill>
                            <a:sysClr val="windowText" lastClr="000000"/>
                          </a:solidFill>
                          <a:effectLst/>
                          <a:latin typeface="Times New Roman" pitchFamily="18" charset="0"/>
                          <a:cs typeface="Times New Roman" pitchFamily="18" charset="0"/>
                        </a:rPr>
                        <a:t>50 ῼ</a:t>
                      </a:r>
                      <a:endParaRPr lang="en-US" sz="1400" dirty="0">
                        <a:solidFill>
                          <a:sysClr val="windowText" lastClr="000000"/>
                        </a:solidFill>
                        <a:effectLst/>
                        <a:latin typeface="Times New Roman" pitchFamily="18" charset="0"/>
                        <a:ea typeface="Times New Roman"/>
                        <a:cs typeface="Times New Roman" pitchFamily="18" charset="0"/>
                      </a:endParaRPr>
                    </a:p>
                  </a:txBody>
                  <a:tcPr marL="68580" marR="68580" marT="0" marB="0" anchor="ctr">
                    <a:solidFill>
                      <a:schemeClr val="bg1">
                        <a:lumMod val="75000"/>
                      </a:schemeClr>
                    </a:solidFill>
                  </a:tcPr>
                </a:tc>
              </a:tr>
              <a:tr h="350520">
                <a:tc>
                  <a:txBody>
                    <a:bodyPr/>
                    <a:lstStyle/>
                    <a:p>
                      <a:pPr marL="0" marR="0" indent="0" algn="l">
                        <a:lnSpc>
                          <a:spcPct val="150000"/>
                        </a:lnSpc>
                        <a:spcBef>
                          <a:spcPts val="0"/>
                        </a:spcBef>
                        <a:spcAft>
                          <a:spcPts val="0"/>
                        </a:spcAft>
                      </a:pPr>
                      <a:r>
                        <a:rPr lang="en-US" sz="1400" b="0" dirty="0">
                          <a:solidFill>
                            <a:sysClr val="windowText" lastClr="000000"/>
                          </a:solidFill>
                          <a:effectLst/>
                          <a:latin typeface="Times New Roman" pitchFamily="18" charset="0"/>
                          <a:cs typeface="Times New Roman" pitchFamily="18" charset="0"/>
                        </a:rPr>
                        <a:t>Material </a:t>
                      </a:r>
                      <a:endParaRPr lang="en-US" sz="1400" b="0" dirty="0">
                        <a:solidFill>
                          <a:sysClr val="windowText" lastClr="000000"/>
                        </a:solidFill>
                        <a:effectLst/>
                        <a:latin typeface="Times New Roman" pitchFamily="18" charset="0"/>
                        <a:ea typeface="SimSun"/>
                        <a:cs typeface="Times New Roman" pitchFamily="18" charset="0"/>
                      </a:endParaRPr>
                    </a:p>
                  </a:txBody>
                  <a:tcPr marL="68580" marR="68580" marT="0" marB="0" anchor="ctr">
                    <a:solidFill>
                      <a:schemeClr val="bg1">
                        <a:lumMod val="75000"/>
                      </a:schemeClr>
                    </a:solidFill>
                  </a:tcPr>
                </a:tc>
                <a:tc>
                  <a:txBody>
                    <a:bodyPr/>
                    <a:lstStyle/>
                    <a:p>
                      <a:pPr marL="0" marR="0" algn="ctr">
                        <a:lnSpc>
                          <a:spcPct val="150000"/>
                        </a:lnSpc>
                        <a:spcBef>
                          <a:spcPts val="0"/>
                        </a:spcBef>
                      </a:pPr>
                      <a:r>
                        <a:rPr lang="en-IN" sz="1400" dirty="0">
                          <a:solidFill>
                            <a:sysClr val="windowText" lastClr="000000"/>
                          </a:solidFill>
                          <a:effectLst/>
                          <a:latin typeface="Times New Roman" pitchFamily="18" charset="0"/>
                          <a:cs typeface="Times New Roman" pitchFamily="18" charset="0"/>
                        </a:rPr>
                        <a:t>Aluminium </a:t>
                      </a:r>
                      <a:endParaRPr lang="en-US" sz="1400" dirty="0">
                        <a:solidFill>
                          <a:sysClr val="windowText" lastClr="000000"/>
                        </a:solidFill>
                        <a:effectLst/>
                        <a:latin typeface="Times New Roman" pitchFamily="18" charset="0"/>
                        <a:ea typeface="Times New Roman"/>
                        <a:cs typeface="Times New Roman" pitchFamily="18" charset="0"/>
                      </a:endParaRPr>
                    </a:p>
                  </a:txBody>
                  <a:tcPr marL="68580" marR="68580" marT="0" marB="0" anchor="ctr">
                    <a:solidFill>
                      <a:schemeClr val="bg1">
                        <a:lumMod val="75000"/>
                      </a:schemeClr>
                    </a:solidFill>
                  </a:tcPr>
                </a:tc>
              </a:tr>
            </a:tbl>
          </a:graphicData>
        </a:graphic>
      </p:graphicFrame>
      <p:sp>
        <p:nvSpPr>
          <p:cNvPr id="9" name="Rectangle 1"/>
          <p:cNvSpPr>
            <a:spLocks noChangeArrowheads="1"/>
          </p:cNvSpPr>
          <p:nvPr/>
        </p:nvSpPr>
        <p:spPr bwMode="auto">
          <a:xfrm>
            <a:off x="3347864" y="6392431"/>
            <a:ext cx="6345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Table 4 considered design parameters for low profile antenna</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467544" y="804254"/>
            <a:ext cx="4824536" cy="2408722"/>
          </a:xfrm>
          <a:prstGeom prst="rect">
            <a:avLst/>
          </a:prstGeom>
          <a:noFill/>
          <a:ln>
            <a:noFill/>
          </a:ln>
        </p:spPr>
      </p:pic>
      <p:sp>
        <p:nvSpPr>
          <p:cNvPr id="11" name="TextBox 10"/>
          <p:cNvSpPr txBox="1"/>
          <p:nvPr/>
        </p:nvSpPr>
        <p:spPr>
          <a:xfrm>
            <a:off x="467544" y="3334837"/>
            <a:ext cx="4082282" cy="584775"/>
          </a:xfrm>
          <a:prstGeom prst="rect">
            <a:avLst/>
          </a:prstGeom>
          <a:noFill/>
        </p:spPr>
        <p:txBody>
          <a:bodyPr wrap="square" rtlCol="0">
            <a:spAutoFit/>
          </a:bodyPr>
          <a:lstStyle/>
          <a:p>
            <a:pPr algn="ctr"/>
            <a:r>
              <a:rPr lang="en-US" sz="1600" i="1" dirty="0" smtClean="0">
                <a:latin typeface="Times New Roman" pitchFamily="18" charset="0"/>
                <a:cs typeface="Times New Roman" pitchFamily="18" charset="0"/>
              </a:rPr>
              <a:t>  figure 6 Proposed design </a:t>
            </a:r>
            <a:endParaRPr lang="en-US" sz="1600" i="1" dirty="0" smtClean="0">
              <a:latin typeface="Times New Roman" pitchFamily="18" charset="0"/>
              <a:cs typeface="Times New Roman" pitchFamily="18" charset="0"/>
            </a:endParaRPr>
          </a:p>
          <a:p>
            <a:pPr algn="ctr"/>
            <a:r>
              <a:rPr lang="en-US" sz="1600" i="1" dirty="0" smtClean="0">
                <a:latin typeface="Times New Roman" pitchFamily="18" charset="0"/>
                <a:cs typeface="Times New Roman" pitchFamily="18" charset="0"/>
              </a:rPr>
              <a:t>Measurements</a:t>
            </a:r>
            <a:endParaRPr lang="en-US" sz="1600" i="1" dirty="0">
              <a:latin typeface="Times New Roman" pitchFamily="18" charset="0"/>
              <a:cs typeface="Times New Roman" pitchFamily="18" charset="0"/>
            </a:endParaRPr>
          </a:p>
        </p:txBody>
      </p:sp>
    </p:spTree>
    <p:extLst>
      <p:ext uri="{BB962C8B-B14F-4D97-AF65-F5344CB8AC3E}">
        <p14:creationId xmlns:p14="http://schemas.microsoft.com/office/powerpoint/2010/main" val="9624345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363272" cy="836712"/>
          </a:xfrm>
        </p:spPr>
        <p:txBody>
          <a:bodyPr>
            <a:normAutofit/>
          </a:bodyPr>
          <a:lstStyle/>
          <a:p>
            <a:r>
              <a:rPr lang="en-US" sz="3600" dirty="0" smtClean="0">
                <a:effectLst>
                  <a:outerShdw blurRad="38100" dist="38100" dir="2700000" algn="tl">
                    <a:srgbClr val="000000">
                      <a:alpha val="43137"/>
                    </a:srgbClr>
                  </a:outerShdw>
                </a:effectLst>
                <a:latin typeface="Times New Roman" pitchFamily="18" charset="0"/>
                <a:cs typeface="Times New Roman" pitchFamily="18" charset="0"/>
              </a:rPr>
              <a:t>S parameter</a:t>
            </a:r>
            <a:endParaRPr lang="en-US"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dirty="0" smtClean="0"/>
              <a:t>ME(DEPT. OF E&amp;C),PIT</a:t>
            </a:r>
            <a:endParaRPr lang="en-US" dirty="0"/>
          </a:p>
        </p:txBody>
      </p:sp>
      <p:sp>
        <p:nvSpPr>
          <p:cNvPr id="4" name="Slide Number Placeholder 3"/>
          <p:cNvSpPr>
            <a:spLocks noGrp="1"/>
          </p:cNvSpPr>
          <p:nvPr>
            <p:ph type="sldNum" sz="quarter" idx="12"/>
          </p:nvPr>
        </p:nvSpPr>
        <p:spPr/>
        <p:txBody>
          <a:bodyPr/>
          <a:lstStyle/>
          <a:p>
            <a:fld id="{29C1B3FF-1E3F-4B72-BE61-E0874476A257}" type="slidenum">
              <a:rPr lang="en-US" smtClean="0"/>
              <a:t>23</a:t>
            </a:fld>
            <a:endParaRPr lang="en-US" dirty="0"/>
          </a:p>
        </p:txBody>
      </p:sp>
      <p:sp>
        <p:nvSpPr>
          <p:cNvPr id="8" name="TextBox 7"/>
          <p:cNvSpPr txBox="1"/>
          <p:nvPr/>
        </p:nvSpPr>
        <p:spPr>
          <a:xfrm>
            <a:off x="3450575" y="5651956"/>
            <a:ext cx="2229841" cy="369332"/>
          </a:xfrm>
          <a:prstGeom prst="rect">
            <a:avLst/>
          </a:prstGeom>
          <a:noFill/>
        </p:spPr>
        <p:txBody>
          <a:bodyPr wrap="none" rtlCol="0">
            <a:spAutoFit/>
          </a:bodyPr>
          <a:lstStyle/>
          <a:p>
            <a:r>
              <a:rPr lang="en-US" i="1" dirty="0"/>
              <a:t> </a:t>
            </a:r>
            <a:r>
              <a:rPr lang="en-US" sz="1600" i="1" dirty="0">
                <a:latin typeface="Times New Roman" pitchFamily="18" charset="0"/>
                <a:cs typeface="Times New Roman" pitchFamily="18" charset="0"/>
              </a:rPr>
              <a:t>figure 8</a:t>
            </a:r>
            <a:r>
              <a:rPr lang="en-US" sz="1600" i="1" dirty="0" smtClean="0">
                <a:latin typeface="Times New Roman" pitchFamily="18" charset="0"/>
                <a:cs typeface="Times New Roman" pitchFamily="18" charset="0"/>
              </a:rPr>
              <a:t> </a:t>
            </a:r>
            <a:r>
              <a:rPr lang="en-IN" sz="1600" i="1" dirty="0" smtClean="0">
                <a:latin typeface="Times New Roman" pitchFamily="18" charset="0"/>
                <a:cs typeface="Times New Roman" pitchFamily="18" charset="0"/>
              </a:rPr>
              <a:t>S</a:t>
            </a:r>
            <a:r>
              <a:rPr lang="en-IN" sz="1600" i="1" baseline="-25000" dirty="0" smtClean="0">
                <a:latin typeface="Times New Roman" pitchFamily="18" charset="0"/>
                <a:cs typeface="Times New Roman" pitchFamily="18" charset="0"/>
              </a:rPr>
              <a:t>11</a:t>
            </a:r>
            <a:r>
              <a:rPr lang="en-IN" sz="1600" i="1" dirty="0" smtClean="0">
                <a:latin typeface="Times New Roman" pitchFamily="18" charset="0"/>
                <a:cs typeface="Times New Roman" pitchFamily="18" charset="0"/>
              </a:rPr>
              <a:t> </a:t>
            </a:r>
            <a:r>
              <a:rPr lang="en-IN" sz="1600" i="1" dirty="0">
                <a:latin typeface="Times New Roman" pitchFamily="18" charset="0"/>
                <a:cs typeface="Times New Roman" pitchFamily="18" charset="0"/>
              </a:rPr>
              <a:t>at </a:t>
            </a:r>
            <a:r>
              <a:rPr lang="en-IN" sz="1600" i="1" dirty="0" smtClean="0">
                <a:latin typeface="Times New Roman" pitchFamily="18" charset="0"/>
                <a:cs typeface="Times New Roman" pitchFamily="18" charset="0"/>
              </a:rPr>
              <a:t>460 MHz</a:t>
            </a:r>
            <a:endParaRPr lang="en-US" sz="1600" i="1" dirty="0">
              <a:latin typeface="Times New Roman" pitchFamily="18" charset="0"/>
              <a:cs typeface="Times New Roman" pitchFamily="18" charset="0"/>
            </a:endParaRPr>
          </a:p>
        </p:txBody>
      </p:sp>
      <p:sp>
        <p:nvSpPr>
          <p:cNvPr id="9" name="TextBox 8"/>
          <p:cNvSpPr txBox="1"/>
          <p:nvPr/>
        </p:nvSpPr>
        <p:spPr>
          <a:xfrm>
            <a:off x="395536" y="1124744"/>
            <a:ext cx="3570914" cy="369332"/>
          </a:xfrm>
          <a:prstGeom prst="rect">
            <a:avLst/>
          </a:prstGeom>
          <a:noFill/>
        </p:spPr>
        <p:txBody>
          <a:bodyPr wrap="none" rtlCol="0">
            <a:spAutoFit/>
          </a:bodyPr>
          <a:lstStyle/>
          <a:p>
            <a:pPr marL="285750" indent="-285750">
              <a:buFont typeface="Arial" pitchFamily="34" charset="0"/>
              <a:buChar char="•"/>
            </a:pPr>
            <a:r>
              <a:rPr lang="en-US" dirty="0" smtClean="0">
                <a:latin typeface="Times New Roman" pitchFamily="18" charset="0"/>
                <a:cs typeface="Times New Roman" pitchFamily="18" charset="0"/>
              </a:rPr>
              <a:t>The S</a:t>
            </a:r>
            <a:r>
              <a:rPr lang="en-US" baseline="-25000" dirty="0" smtClean="0">
                <a:latin typeface="Times New Roman" pitchFamily="18" charset="0"/>
                <a:cs typeface="Times New Roman" pitchFamily="18" charset="0"/>
              </a:rPr>
              <a:t>11 </a:t>
            </a:r>
            <a:r>
              <a:rPr lang="en-US" dirty="0" smtClean="0">
                <a:latin typeface="Times New Roman" pitchFamily="18" charset="0"/>
                <a:cs typeface="Times New Roman" pitchFamily="18" charset="0"/>
              </a:rPr>
              <a:t>at the 460 MHz is -38.68.</a:t>
            </a:r>
            <a:endParaRPr lang="en-US" baseline="-25000" dirty="0">
              <a:latin typeface="Times New Roman" pitchFamily="18" charset="0"/>
              <a:cs typeface="Times New Roman" pitchFamily="18" charset="0"/>
            </a:endParaRPr>
          </a:p>
        </p:txBody>
      </p:sp>
      <p:pic>
        <p:nvPicPr>
          <p:cNvPr id="11" name="Picture 10"/>
          <p:cNvPicPr/>
          <p:nvPr/>
        </p:nvPicPr>
        <p:blipFill>
          <a:blip r:embed="rId2">
            <a:extLst>
              <a:ext uri="{28A0092B-C50C-407E-A947-70E740481C1C}">
                <a14:useLocalDpi xmlns:a14="http://schemas.microsoft.com/office/drawing/2010/main" val="0"/>
              </a:ext>
            </a:extLst>
          </a:blip>
          <a:srcRect/>
          <a:stretch>
            <a:fillRect/>
          </a:stretch>
        </p:blipFill>
        <p:spPr bwMode="auto">
          <a:xfrm>
            <a:off x="-6503" y="2123564"/>
            <a:ext cx="9143999" cy="3358054"/>
          </a:xfrm>
          <a:prstGeom prst="rect">
            <a:avLst/>
          </a:prstGeom>
          <a:noFill/>
          <a:ln>
            <a:noFill/>
          </a:ln>
        </p:spPr>
      </p:pic>
    </p:spTree>
    <p:extLst>
      <p:ext uri="{BB962C8B-B14F-4D97-AF65-F5344CB8AC3E}">
        <p14:creationId xmlns:p14="http://schemas.microsoft.com/office/powerpoint/2010/main" val="26124885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435280" cy="1196752"/>
          </a:xfrm>
        </p:spPr>
        <p:txBody>
          <a:bodyPr>
            <a:normAutofit/>
          </a:bodyPr>
          <a:lstStyle/>
          <a:p>
            <a:r>
              <a:rPr lang="en-US" sz="3600" dirty="0" smtClean="0">
                <a:effectLst>
                  <a:outerShdw blurRad="38100" dist="38100" dir="2700000" algn="tl">
                    <a:srgbClr val="000000">
                      <a:alpha val="43137"/>
                    </a:srgbClr>
                  </a:outerShdw>
                </a:effectLst>
                <a:latin typeface="Times New Roman" pitchFamily="18" charset="0"/>
                <a:cs typeface="Times New Roman" pitchFamily="18" charset="0"/>
              </a:rPr>
              <a:t>VSWR</a:t>
            </a:r>
            <a:endParaRPr lang="en-US"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dirty="0" smtClean="0"/>
              <a:t>ME(DEPT. OF E&amp;C),PIT</a:t>
            </a:r>
            <a:endParaRPr lang="en-US" dirty="0"/>
          </a:p>
        </p:txBody>
      </p:sp>
      <p:sp>
        <p:nvSpPr>
          <p:cNvPr id="4" name="Slide Number Placeholder 3"/>
          <p:cNvSpPr>
            <a:spLocks noGrp="1"/>
          </p:cNvSpPr>
          <p:nvPr>
            <p:ph type="sldNum" sz="quarter" idx="12"/>
          </p:nvPr>
        </p:nvSpPr>
        <p:spPr/>
        <p:txBody>
          <a:bodyPr/>
          <a:lstStyle/>
          <a:p>
            <a:fld id="{29C1B3FF-1E3F-4B72-BE61-E0874476A257}" type="slidenum">
              <a:rPr lang="en-US" smtClean="0"/>
              <a:t>24</a:t>
            </a:fld>
            <a:endParaRPr lang="en-US" dirty="0"/>
          </a:p>
        </p:txBody>
      </p:sp>
      <p:sp>
        <p:nvSpPr>
          <p:cNvPr id="7" name="TextBox 6"/>
          <p:cNvSpPr txBox="1"/>
          <p:nvPr/>
        </p:nvSpPr>
        <p:spPr>
          <a:xfrm>
            <a:off x="3254127" y="5594357"/>
            <a:ext cx="2470933" cy="338554"/>
          </a:xfrm>
          <a:prstGeom prst="rect">
            <a:avLst/>
          </a:prstGeom>
          <a:noFill/>
        </p:spPr>
        <p:txBody>
          <a:bodyPr wrap="none" rtlCol="0">
            <a:spAutoFit/>
          </a:bodyPr>
          <a:lstStyle/>
          <a:p>
            <a:r>
              <a:rPr lang="en-US" sz="1600" i="1" dirty="0">
                <a:latin typeface="Times New Roman" pitchFamily="18" charset="0"/>
                <a:cs typeface="Times New Roman" pitchFamily="18" charset="0"/>
              </a:rPr>
              <a:t> figure </a:t>
            </a:r>
            <a:r>
              <a:rPr lang="en-US" sz="1600" i="1" dirty="0" smtClean="0">
                <a:latin typeface="Times New Roman" pitchFamily="18" charset="0"/>
                <a:cs typeface="Times New Roman" pitchFamily="18" charset="0"/>
              </a:rPr>
              <a:t>9 </a:t>
            </a:r>
            <a:r>
              <a:rPr lang="en-IN" sz="1600" i="1" dirty="0" smtClean="0">
                <a:latin typeface="Times New Roman" pitchFamily="18" charset="0"/>
                <a:cs typeface="Times New Roman" pitchFamily="18" charset="0"/>
              </a:rPr>
              <a:t>VSWR </a:t>
            </a:r>
            <a:r>
              <a:rPr lang="en-IN" sz="1600" i="1" dirty="0">
                <a:latin typeface="Times New Roman" pitchFamily="18" charset="0"/>
                <a:cs typeface="Times New Roman" pitchFamily="18" charset="0"/>
              </a:rPr>
              <a:t>at </a:t>
            </a:r>
            <a:r>
              <a:rPr lang="en-IN" sz="1600" i="1" dirty="0" smtClean="0">
                <a:latin typeface="Times New Roman" pitchFamily="18" charset="0"/>
                <a:cs typeface="Times New Roman" pitchFamily="18" charset="0"/>
              </a:rPr>
              <a:t>460 MHz</a:t>
            </a:r>
            <a:endParaRPr lang="en-US" sz="1600" i="1" dirty="0">
              <a:latin typeface="Times New Roman" pitchFamily="18" charset="0"/>
              <a:cs typeface="Times New Roman" pitchFamily="18" charset="0"/>
            </a:endParaRPr>
          </a:p>
        </p:txBody>
      </p:sp>
      <p:sp>
        <p:nvSpPr>
          <p:cNvPr id="8" name="TextBox 7"/>
          <p:cNvSpPr txBox="1"/>
          <p:nvPr/>
        </p:nvSpPr>
        <p:spPr>
          <a:xfrm>
            <a:off x="395536" y="1412776"/>
            <a:ext cx="4341894" cy="369332"/>
          </a:xfrm>
          <a:prstGeom prst="rect">
            <a:avLst/>
          </a:prstGeom>
          <a:noFill/>
        </p:spPr>
        <p:txBody>
          <a:bodyPr wrap="none" rtlCol="0">
            <a:spAutoFit/>
          </a:bodyPr>
          <a:lstStyle/>
          <a:p>
            <a:pPr marL="285750" indent="-285750">
              <a:buFont typeface="Arial" pitchFamily="34" charset="0"/>
              <a:buChar char="•"/>
            </a:pPr>
            <a:r>
              <a:rPr lang="en-US" dirty="0" smtClean="0">
                <a:latin typeface="Times New Roman" pitchFamily="18" charset="0"/>
                <a:cs typeface="Times New Roman" pitchFamily="18" charset="0"/>
              </a:rPr>
              <a:t>The VSWR</a:t>
            </a:r>
            <a:r>
              <a:rPr lang="en-US" baseline="-25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 the 460 MHz is 1.0235478.</a:t>
            </a:r>
            <a:endParaRPr lang="en-US" baseline="-25000" dirty="0">
              <a:latin typeface="Times New Roman" pitchFamily="18" charset="0"/>
              <a:cs typeface="Times New Roman" pitchFamily="18" charset="0"/>
            </a:endParaRPr>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26955" y="2060005"/>
            <a:ext cx="9067561" cy="3355592"/>
          </a:xfrm>
          <a:prstGeom prst="rect">
            <a:avLst/>
          </a:prstGeom>
          <a:noFill/>
          <a:ln>
            <a:noFill/>
          </a:ln>
        </p:spPr>
      </p:pic>
    </p:spTree>
    <p:extLst>
      <p:ext uri="{BB962C8B-B14F-4D97-AF65-F5344CB8AC3E}">
        <p14:creationId xmlns:p14="http://schemas.microsoft.com/office/powerpoint/2010/main" val="37699415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609600"/>
          </a:xfrm>
        </p:spPr>
        <p:txBody>
          <a:bodyPr>
            <a:noAutofit/>
          </a:bodyPr>
          <a:lstStyle/>
          <a:p>
            <a:r>
              <a:rPr lang="en-US" sz="3600" dirty="0" smtClean="0">
                <a:effectLst>
                  <a:outerShdw blurRad="38100" dist="38100" dir="2700000" algn="tl">
                    <a:srgbClr val="000000">
                      <a:alpha val="43137"/>
                    </a:srgbClr>
                  </a:outerShdw>
                </a:effectLst>
                <a:latin typeface="Times New Roman" pitchFamily="18" charset="0"/>
                <a:cs typeface="Times New Roman" pitchFamily="18" charset="0"/>
              </a:rPr>
              <a:t>Radiation pattern</a:t>
            </a:r>
            <a:endParaRPr lang="en-US"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ME(DEPT. OF E&amp;C),PIT</a:t>
            </a:r>
            <a:endParaRPr lang="en-US" dirty="0"/>
          </a:p>
        </p:txBody>
      </p:sp>
      <p:sp>
        <p:nvSpPr>
          <p:cNvPr id="5" name="Slide Number Placeholder 4"/>
          <p:cNvSpPr>
            <a:spLocks noGrp="1"/>
          </p:cNvSpPr>
          <p:nvPr>
            <p:ph type="sldNum" sz="quarter" idx="12"/>
          </p:nvPr>
        </p:nvSpPr>
        <p:spPr/>
        <p:txBody>
          <a:bodyPr/>
          <a:lstStyle/>
          <a:p>
            <a:fld id="{29C1B3FF-1E3F-4B72-BE61-E0874476A257}" type="slidenum">
              <a:rPr lang="en-US" smtClean="0"/>
              <a:t>25</a:t>
            </a:fld>
            <a:endParaRPr lang="en-US" dirty="0"/>
          </a:p>
        </p:txBody>
      </p:sp>
      <p:sp>
        <p:nvSpPr>
          <p:cNvPr id="7" name="Rectangle 3"/>
          <p:cNvSpPr>
            <a:spLocks noChangeArrowheads="1"/>
          </p:cNvSpPr>
          <p:nvPr/>
        </p:nvSpPr>
        <p:spPr bwMode="auto">
          <a:xfrm>
            <a:off x="2039417" y="3374537"/>
            <a:ext cx="505366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200" i="1" dirty="0">
                <a:latin typeface="Times New Roman" pitchFamily="18" charset="0"/>
                <a:cs typeface="Times New Roman" pitchFamily="18" charset="0"/>
              </a:rPr>
              <a:t> figure </a:t>
            </a:r>
            <a:r>
              <a:rPr lang="en-US" sz="1200" i="1" dirty="0" smtClean="0">
                <a:latin typeface="Times New Roman" pitchFamily="18" charset="0"/>
                <a:cs typeface="Times New Roman" pitchFamily="18" charset="0"/>
              </a:rPr>
              <a:t>14 3D </a:t>
            </a:r>
            <a:r>
              <a:rPr lang="en-IN" sz="1200" i="1" dirty="0" smtClean="0">
                <a:latin typeface="Times New Roman" pitchFamily="18" charset="0"/>
                <a:cs typeface="Times New Roman" pitchFamily="18" charset="0"/>
              </a:rPr>
              <a:t>vertically Polarized radiation pattern </a:t>
            </a:r>
            <a:r>
              <a:rPr lang="en-IN" sz="1200" i="1" dirty="0">
                <a:latin typeface="Times New Roman" pitchFamily="18" charset="0"/>
                <a:cs typeface="Times New Roman" pitchFamily="18" charset="0"/>
              </a:rPr>
              <a:t>at 460 MHz</a:t>
            </a:r>
            <a:endParaRPr lang="en-US" sz="1200" i="1" dirty="0">
              <a:latin typeface="Times New Roman" pitchFamily="18" charset="0"/>
              <a:cs typeface="Times New Roman" pitchFamily="18" charset="0"/>
            </a:endParaRPr>
          </a:p>
        </p:txBody>
      </p:sp>
      <p:sp>
        <p:nvSpPr>
          <p:cNvPr id="8" name="Rectangle 3"/>
          <p:cNvSpPr>
            <a:spLocks noChangeArrowheads="1"/>
          </p:cNvSpPr>
          <p:nvPr/>
        </p:nvSpPr>
        <p:spPr bwMode="auto">
          <a:xfrm>
            <a:off x="271747" y="6111456"/>
            <a:ext cx="441434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200" i="1" dirty="0">
                <a:latin typeface="Times New Roman" pitchFamily="18" charset="0"/>
                <a:cs typeface="Times New Roman" pitchFamily="18" charset="0"/>
              </a:rPr>
              <a:t> figure </a:t>
            </a:r>
            <a:r>
              <a:rPr lang="en-US" sz="1200" i="1" dirty="0" smtClean="0">
                <a:latin typeface="Times New Roman" pitchFamily="18" charset="0"/>
                <a:cs typeface="Times New Roman" pitchFamily="18" charset="0"/>
              </a:rPr>
              <a:t>15 Simulated Polar </a:t>
            </a:r>
            <a:r>
              <a:rPr lang="en-IN" sz="1200" i="1" dirty="0" smtClean="0">
                <a:latin typeface="Times New Roman" pitchFamily="18" charset="0"/>
                <a:cs typeface="Times New Roman" pitchFamily="18" charset="0"/>
              </a:rPr>
              <a:t>Gain Pattern </a:t>
            </a:r>
            <a:r>
              <a:rPr lang="en-IN" sz="1200" i="1" dirty="0">
                <a:latin typeface="Times New Roman" pitchFamily="18" charset="0"/>
                <a:cs typeface="Times New Roman" pitchFamily="18" charset="0"/>
              </a:rPr>
              <a:t>at 460 MHz</a:t>
            </a:r>
            <a:endParaRPr lang="en-US" sz="1200" i="1" dirty="0">
              <a:latin typeface="Times New Roman" pitchFamily="18" charset="0"/>
              <a:cs typeface="Times New Roman" pitchFamily="18" charset="0"/>
            </a:endParaRPr>
          </a:p>
        </p:txBody>
      </p:sp>
      <p:sp>
        <p:nvSpPr>
          <p:cNvPr id="9" name="Rectangle 3"/>
          <p:cNvSpPr>
            <a:spLocks noChangeArrowheads="1"/>
          </p:cNvSpPr>
          <p:nvPr/>
        </p:nvSpPr>
        <p:spPr bwMode="auto">
          <a:xfrm>
            <a:off x="5068643" y="6126845"/>
            <a:ext cx="48452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200" i="1" dirty="0">
                <a:latin typeface="Times New Roman" pitchFamily="18" charset="0"/>
                <a:cs typeface="Times New Roman" pitchFamily="18" charset="0"/>
              </a:rPr>
              <a:t> figure </a:t>
            </a:r>
            <a:r>
              <a:rPr lang="en-US" sz="1200" i="1" dirty="0" smtClean="0">
                <a:latin typeface="Times New Roman" pitchFamily="18" charset="0"/>
                <a:cs typeface="Times New Roman" pitchFamily="18" charset="0"/>
              </a:rPr>
              <a:t>16 Simulated Cartesian plot of P-field</a:t>
            </a:r>
            <a:r>
              <a:rPr lang="en-IN" sz="1200" i="1" dirty="0" smtClean="0">
                <a:latin typeface="Times New Roman" pitchFamily="18" charset="0"/>
                <a:cs typeface="Times New Roman" pitchFamily="18" charset="0"/>
              </a:rPr>
              <a:t> </a:t>
            </a:r>
            <a:r>
              <a:rPr lang="en-IN" sz="1200" i="1" dirty="0">
                <a:latin typeface="Times New Roman" pitchFamily="18" charset="0"/>
                <a:cs typeface="Times New Roman" pitchFamily="18" charset="0"/>
              </a:rPr>
              <a:t>at 460 MHz</a:t>
            </a:r>
            <a:endParaRPr lang="en-US" sz="1200" i="1" dirty="0">
              <a:latin typeface="Times New Roman" pitchFamily="18" charset="0"/>
              <a:cs typeface="Times New Roman" pitchFamily="18"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836712"/>
            <a:ext cx="6606736" cy="2492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0" y="3745537"/>
            <a:ext cx="4582881" cy="222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6251" y="3745537"/>
            <a:ext cx="4577751" cy="222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16735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620000" cy="609600"/>
          </a:xfrm>
        </p:spPr>
        <p:txBody>
          <a:bodyPr>
            <a:noAutofit/>
          </a:bodyPr>
          <a:lstStyle/>
          <a:p>
            <a:r>
              <a:rPr lang="en-US" sz="3600" dirty="0" smtClean="0">
                <a:effectLst>
                  <a:outerShdw blurRad="38100" dist="38100" dir="2700000" algn="tl">
                    <a:srgbClr val="000000">
                      <a:alpha val="43137"/>
                    </a:srgbClr>
                  </a:outerShdw>
                </a:effectLst>
                <a:latin typeface="Times New Roman" pitchFamily="18" charset="0"/>
                <a:cs typeface="Times New Roman" pitchFamily="18" charset="0"/>
              </a:rPr>
              <a:t>Far field E &amp; H Pattern</a:t>
            </a:r>
            <a:endParaRPr lang="en-US"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ME(DEPT. OF E&amp;C),PIT</a:t>
            </a:r>
            <a:endParaRPr lang="en-US" dirty="0"/>
          </a:p>
        </p:txBody>
      </p:sp>
      <p:sp>
        <p:nvSpPr>
          <p:cNvPr id="5" name="Slide Number Placeholder 4"/>
          <p:cNvSpPr>
            <a:spLocks noGrp="1"/>
          </p:cNvSpPr>
          <p:nvPr>
            <p:ph type="sldNum" sz="quarter" idx="12"/>
          </p:nvPr>
        </p:nvSpPr>
        <p:spPr/>
        <p:txBody>
          <a:bodyPr/>
          <a:lstStyle/>
          <a:p>
            <a:fld id="{29C1B3FF-1E3F-4B72-BE61-E0874476A257}" type="slidenum">
              <a:rPr lang="en-US" smtClean="0"/>
              <a:t>26</a:t>
            </a:fld>
            <a:endParaRPr lang="en-US" dirty="0"/>
          </a:p>
        </p:txBody>
      </p:sp>
      <p:sp>
        <p:nvSpPr>
          <p:cNvPr id="7" name="Rectangle 8"/>
          <p:cNvSpPr>
            <a:spLocks noChangeArrowheads="1"/>
          </p:cNvSpPr>
          <p:nvPr/>
        </p:nvSpPr>
        <p:spPr bwMode="auto">
          <a:xfrm>
            <a:off x="416469" y="3279501"/>
            <a:ext cx="42853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figure 10 Simulated result of E-Pattern at f=460 MHz</a:t>
            </a:r>
            <a:r>
              <a:rPr kumimoji="0" lang="en-US" sz="1200" b="0" i="1"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000" b="0" i="1"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8" name="Rectangle 8"/>
          <p:cNvSpPr>
            <a:spLocks noChangeArrowheads="1"/>
          </p:cNvSpPr>
          <p:nvPr/>
        </p:nvSpPr>
        <p:spPr bwMode="auto">
          <a:xfrm>
            <a:off x="5096262" y="6229666"/>
            <a:ext cx="42853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figure 13 Simulated result of H-field at f=460 MHz</a:t>
            </a:r>
            <a:r>
              <a:rPr kumimoji="0" lang="en-US" sz="1200" b="0" i="1" u="none" strike="noStrike" cap="none" normalizeH="0" baseline="-3000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2000" b="0" i="1"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940" y="3828567"/>
            <a:ext cx="4330221" cy="2437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1816" y="3880255"/>
            <a:ext cx="4381952" cy="2385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575" y="896348"/>
            <a:ext cx="3747738" cy="2368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941" y="896349"/>
            <a:ext cx="4932562" cy="2310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5680899" y="3240126"/>
            <a:ext cx="2830327" cy="276999"/>
          </a:xfrm>
          <a:prstGeom prst="rect">
            <a:avLst/>
          </a:prstGeom>
        </p:spPr>
        <p:txBody>
          <a:bodyPr wrap="none">
            <a:spAutoFit/>
          </a:bodyPr>
          <a:lstStyle/>
          <a:p>
            <a:r>
              <a:rPr lang="en-US" sz="1200" i="1" dirty="0">
                <a:latin typeface="Times New Roman" pitchFamily="18" charset="0"/>
                <a:cs typeface="Times New Roman" pitchFamily="18" charset="0"/>
              </a:rPr>
              <a:t> figure </a:t>
            </a:r>
            <a:r>
              <a:rPr lang="en-US" sz="1200" i="1" dirty="0" smtClean="0">
                <a:latin typeface="Times New Roman" pitchFamily="18" charset="0"/>
                <a:cs typeface="Times New Roman" pitchFamily="18" charset="0"/>
              </a:rPr>
              <a:t>11 </a:t>
            </a:r>
            <a:r>
              <a:rPr lang="en-US" sz="1200" i="1" dirty="0">
                <a:latin typeface="Times New Roman" pitchFamily="18" charset="0"/>
                <a:cs typeface="Times New Roman" pitchFamily="18" charset="0"/>
              </a:rPr>
              <a:t>Polar plot of </a:t>
            </a:r>
            <a:r>
              <a:rPr lang="en-IN" sz="1200" i="1" dirty="0" smtClean="0">
                <a:latin typeface="Times New Roman" pitchFamily="18" charset="0"/>
                <a:cs typeface="Times New Roman" pitchFamily="18" charset="0"/>
              </a:rPr>
              <a:t>E-field at </a:t>
            </a:r>
            <a:r>
              <a:rPr lang="en-IN" sz="1200" i="1" dirty="0">
                <a:latin typeface="Times New Roman" pitchFamily="18" charset="0"/>
                <a:cs typeface="Times New Roman" pitchFamily="18" charset="0"/>
              </a:rPr>
              <a:t>460 MHz</a:t>
            </a:r>
            <a:endParaRPr lang="en-US" sz="1200" i="1" dirty="0">
              <a:latin typeface="Times New Roman" pitchFamily="18" charset="0"/>
              <a:cs typeface="Times New Roman" pitchFamily="18" charset="0"/>
            </a:endParaRPr>
          </a:p>
        </p:txBody>
      </p:sp>
      <p:sp>
        <p:nvSpPr>
          <p:cNvPr id="14" name="Rectangle 13"/>
          <p:cNvSpPr/>
          <p:nvPr/>
        </p:nvSpPr>
        <p:spPr>
          <a:xfrm>
            <a:off x="672611" y="6265640"/>
            <a:ext cx="2852063" cy="276999"/>
          </a:xfrm>
          <a:prstGeom prst="rect">
            <a:avLst/>
          </a:prstGeom>
        </p:spPr>
        <p:txBody>
          <a:bodyPr wrap="none">
            <a:spAutoFit/>
          </a:bodyPr>
          <a:lstStyle/>
          <a:p>
            <a:pPr algn="ctr"/>
            <a:r>
              <a:rPr lang="en-US" sz="1200" i="1" dirty="0">
                <a:latin typeface="Times New Roman" pitchFamily="18" charset="0"/>
                <a:cs typeface="Times New Roman" pitchFamily="18" charset="0"/>
              </a:rPr>
              <a:t> figure </a:t>
            </a:r>
            <a:r>
              <a:rPr lang="en-US" sz="1200" i="1" dirty="0" smtClean="0">
                <a:latin typeface="Times New Roman" pitchFamily="18" charset="0"/>
                <a:cs typeface="Times New Roman" pitchFamily="18" charset="0"/>
              </a:rPr>
              <a:t>12 Polar </a:t>
            </a:r>
            <a:r>
              <a:rPr lang="en-US" sz="1200" i="1" dirty="0">
                <a:latin typeface="Times New Roman" pitchFamily="18" charset="0"/>
                <a:cs typeface="Times New Roman" pitchFamily="18" charset="0"/>
              </a:rPr>
              <a:t>plot of </a:t>
            </a:r>
            <a:r>
              <a:rPr lang="en-US" sz="1200" i="1" dirty="0" smtClean="0">
                <a:latin typeface="Times New Roman" pitchFamily="18" charset="0"/>
                <a:cs typeface="Times New Roman" pitchFamily="18" charset="0"/>
              </a:rPr>
              <a:t>H</a:t>
            </a:r>
            <a:r>
              <a:rPr lang="en-IN" sz="1200" i="1" dirty="0" smtClean="0">
                <a:latin typeface="Times New Roman" pitchFamily="18" charset="0"/>
                <a:cs typeface="Times New Roman" pitchFamily="18" charset="0"/>
              </a:rPr>
              <a:t>-field at </a:t>
            </a:r>
            <a:r>
              <a:rPr lang="en-IN" sz="1200" i="1" dirty="0">
                <a:latin typeface="Times New Roman" pitchFamily="18" charset="0"/>
                <a:cs typeface="Times New Roman" pitchFamily="18" charset="0"/>
              </a:rPr>
              <a:t>460 MHz</a:t>
            </a:r>
            <a:endParaRPr lang="en-US" sz="1200" i="1" dirty="0">
              <a:latin typeface="Times New Roman" pitchFamily="18" charset="0"/>
              <a:cs typeface="Times New Roman" pitchFamily="18" charset="0"/>
            </a:endParaRPr>
          </a:p>
        </p:txBody>
      </p:sp>
    </p:spTree>
    <p:extLst>
      <p:ext uri="{BB962C8B-B14F-4D97-AF65-F5344CB8AC3E}">
        <p14:creationId xmlns:p14="http://schemas.microsoft.com/office/powerpoint/2010/main" val="8836559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8435280" cy="1196752"/>
          </a:xfrm>
        </p:spPr>
        <p:txBody>
          <a:bodyPr>
            <a:normAutofit/>
          </a:bodyPr>
          <a:lstStyle/>
          <a:p>
            <a:r>
              <a:rPr lang="en-US" sz="3600" dirty="0" smtClean="0">
                <a:effectLst>
                  <a:outerShdw blurRad="38100" dist="38100" dir="2700000" algn="tl">
                    <a:srgbClr val="000000">
                      <a:alpha val="43137"/>
                    </a:srgbClr>
                  </a:outerShdw>
                </a:effectLst>
                <a:latin typeface="Times New Roman" pitchFamily="18" charset="0"/>
                <a:cs typeface="Times New Roman" pitchFamily="18" charset="0"/>
              </a:rPr>
              <a:t>Gain </a:t>
            </a:r>
            <a:endParaRPr lang="en-US"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Footer Placeholder 2"/>
          <p:cNvSpPr>
            <a:spLocks noGrp="1"/>
          </p:cNvSpPr>
          <p:nvPr>
            <p:ph type="ftr" sz="quarter" idx="11"/>
          </p:nvPr>
        </p:nvSpPr>
        <p:spPr/>
        <p:txBody>
          <a:bodyPr/>
          <a:lstStyle/>
          <a:p>
            <a:r>
              <a:rPr lang="en-US" dirty="0" smtClean="0"/>
              <a:t>ME(DEPT. OF E&amp;C),PIT</a:t>
            </a:r>
            <a:endParaRPr lang="en-US" dirty="0"/>
          </a:p>
        </p:txBody>
      </p:sp>
      <p:sp>
        <p:nvSpPr>
          <p:cNvPr id="4" name="Slide Number Placeholder 3"/>
          <p:cNvSpPr>
            <a:spLocks noGrp="1"/>
          </p:cNvSpPr>
          <p:nvPr>
            <p:ph type="sldNum" sz="quarter" idx="12"/>
          </p:nvPr>
        </p:nvSpPr>
        <p:spPr/>
        <p:txBody>
          <a:bodyPr/>
          <a:lstStyle/>
          <a:p>
            <a:fld id="{29C1B3FF-1E3F-4B72-BE61-E0874476A257}" type="slidenum">
              <a:rPr lang="en-US" smtClean="0"/>
              <a:t>27</a:t>
            </a:fld>
            <a:endParaRPr lang="en-US" dirty="0"/>
          </a:p>
        </p:txBody>
      </p:sp>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231315"/>
            <a:ext cx="6768752" cy="2025212"/>
          </a:xfrm>
          <a:prstGeom prst="rect">
            <a:avLst/>
          </a:prstGeom>
          <a:noFill/>
          <a:ln>
            <a:noFill/>
          </a:ln>
        </p:spPr>
      </p:pic>
      <p:sp>
        <p:nvSpPr>
          <p:cNvPr id="11" name="Rectangle 3"/>
          <p:cNvSpPr>
            <a:spLocks noChangeArrowheads="1"/>
          </p:cNvSpPr>
          <p:nvPr/>
        </p:nvSpPr>
        <p:spPr bwMode="auto">
          <a:xfrm>
            <a:off x="3251940" y="3287679"/>
            <a:ext cx="382051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200" i="1" dirty="0">
                <a:latin typeface="Times New Roman" pitchFamily="18" charset="0"/>
                <a:cs typeface="Times New Roman" pitchFamily="18" charset="0"/>
              </a:rPr>
              <a:t> figure </a:t>
            </a:r>
            <a:r>
              <a:rPr lang="en-US" sz="1200" i="1" dirty="0" smtClean="0">
                <a:latin typeface="Times New Roman" pitchFamily="18" charset="0"/>
                <a:cs typeface="Times New Roman" pitchFamily="18" charset="0"/>
              </a:rPr>
              <a:t>17 3D </a:t>
            </a:r>
            <a:r>
              <a:rPr lang="en-IN" sz="1200" i="1" dirty="0" smtClean="0">
                <a:latin typeface="Times New Roman" pitchFamily="18" charset="0"/>
                <a:cs typeface="Times New Roman" pitchFamily="18" charset="0"/>
              </a:rPr>
              <a:t>Gain Pattern </a:t>
            </a:r>
            <a:r>
              <a:rPr lang="en-IN" sz="1200" i="1" dirty="0">
                <a:latin typeface="Times New Roman" pitchFamily="18" charset="0"/>
                <a:cs typeface="Times New Roman" pitchFamily="18" charset="0"/>
              </a:rPr>
              <a:t>at 460 MHz</a:t>
            </a:r>
            <a:endParaRPr lang="en-US" sz="1200" i="1" dirty="0">
              <a:latin typeface="Times New Roman" pitchFamily="18" charset="0"/>
              <a:cs typeface="Times New Roman" pitchFamily="18" charset="0"/>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64678"/>
            <a:ext cx="4591050" cy="2317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3"/>
          <p:cNvSpPr>
            <a:spLocks noChangeArrowheads="1"/>
          </p:cNvSpPr>
          <p:nvPr/>
        </p:nvSpPr>
        <p:spPr bwMode="auto">
          <a:xfrm>
            <a:off x="385270" y="5984828"/>
            <a:ext cx="382051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200" i="1" dirty="0">
                <a:latin typeface="Times New Roman" pitchFamily="18" charset="0"/>
                <a:cs typeface="Times New Roman" pitchFamily="18" charset="0"/>
              </a:rPr>
              <a:t> figure </a:t>
            </a:r>
            <a:r>
              <a:rPr lang="en-US" sz="1200" i="1" dirty="0" smtClean="0">
                <a:latin typeface="Times New Roman" pitchFamily="18" charset="0"/>
                <a:cs typeface="Times New Roman" pitchFamily="18" charset="0"/>
              </a:rPr>
              <a:t>18 Polar plot of </a:t>
            </a:r>
            <a:r>
              <a:rPr lang="en-IN" sz="1200" i="1" dirty="0" smtClean="0">
                <a:latin typeface="Times New Roman" pitchFamily="18" charset="0"/>
                <a:cs typeface="Times New Roman" pitchFamily="18" charset="0"/>
              </a:rPr>
              <a:t>Gain Pattern </a:t>
            </a:r>
            <a:r>
              <a:rPr lang="en-IN" sz="1200" i="1" dirty="0">
                <a:latin typeface="Times New Roman" pitchFamily="18" charset="0"/>
                <a:cs typeface="Times New Roman" pitchFamily="18" charset="0"/>
              </a:rPr>
              <a:t>at 460 MHz</a:t>
            </a:r>
            <a:endParaRPr lang="en-US" sz="1200" i="1" dirty="0">
              <a:latin typeface="Times New Roman" pitchFamily="18" charset="0"/>
              <a:cs typeface="Times New Roman" pitchFamily="18" charset="0"/>
            </a:endParaRPr>
          </a:p>
        </p:txBody>
      </p:sp>
      <p:pic>
        <p:nvPicPr>
          <p:cNvPr id="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3564678"/>
            <a:ext cx="4499992" cy="2317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3"/>
          <p:cNvSpPr>
            <a:spLocks noChangeArrowheads="1"/>
          </p:cNvSpPr>
          <p:nvPr/>
        </p:nvSpPr>
        <p:spPr bwMode="auto">
          <a:xfrm>
            <a:off x="5162195" y="5984827"/>
            <a:ext cx="416735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200" i="1" dirty="0">
                <a:latin typeface="Times New Roman" pitchFamily="18" charset="0"/>
                <a:cs typeface="Times New Roman" pitchFamily="18" charset="0"/>
              </a:rPr>
              <a:t> figure </a:t>
            </a:r>
            <a:r>
              <a:rPr lang="en-US" sz="1200" i="1" dirty="0" smtClean="0">
                <a:latin typeface="Times New Roman" pitchFamily="18" charset="0"/>
                <a:cs typeface="Times New Roman" pitchFamily="18" charset="0"/>
              </a:rPr>
              <a:t>19 Cartesian plot of </a:t>
            </a:r>
            <a:r>
              <a:rPr lang="en-IN" sz="1200" i="1" dirty="0" smtClean="0">
                <a:latin typeface="Times New Roman" pitchFamily="18" charset="0"/>
                <a:cs typeface="Times New Roman" pitchFamily="18" charset="0"/>
              </a:rPr>
              <a:t>Gain Pattern </a:t>
            </a:r>
            <a:r>
              <a:rPr lang="en-IN" sz="1200" i="1" dirty="0">
                <a:latin typeface="Times New Roman" pitchFamily="18" charset="0"/>
                <a:cs typeface="Times New Roman" pitchFamily="18" charset="0"/>
              </a:rPr>
              <a:t>at 460 MHz</a:t>
            </a:r>
            <a:endParaRPr lang="en-US" sz="1200" i="1" dirty="0">
              <a:latin typeface="Times New Roman" pitchFamily="18" charset="0"/>
              <a:cs typeface="Times New Roman" pitchFamily="18" charset="0"/>
            </a:endParaRPr>
          </a:p>
        </p:txBody>
      </p:sp>
    </p:spTree>
    <p:extLst>
      <p:ext uri="{BB962C8B-B14F-4D97-AF65-F5344CB8AC3E}">
        <p14:creationId xmlns:p14="http://schemas.microsoft.com/office/powerpoint/2010/main" val="19401758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001000" cy="836712"/>
          </a:xfrm>
        </p:spPr>
        <p:txBody>
          <a:bodyPr>
            <a:normAutofit/>
          </a:bodyPr>
          <a:lstStyle/>
          <a:p>
            <a:r>
              <a:rPr lang="en-US" sz="3600" dirty="0" smtClean="0">
                <a:effectLst>
                  <a:outerShdw blurRad="38100" dist="38100" dir="2700000" algn="tl">
                    <a:srgbClr val="000000">
                      <a:alpha val="43137"/>
                    </a:srgbClr>
                  </a:outerShdw>
                </a:effectLst>
                <a:latin typeface="Times New Roman" pitchFamily="18" charset="0"/>
                <a:cs typeface="Times New Roman" pitchFamily="18" charset="0"/>
              </a:rPr>
              <a:t>CONCLUSION</a:t>
            </a:r>
            <a:endParaRPr lang="en-US" sz="32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179512" y="1124744"/>
            <a:ext cx="7632848" cy="2088232"/>
          </a:xfrm>
        </p:spPr>
        <p:txBody>
          <a:bodyPr>
            <a:noAutofit/>
          </a:bodyPr>
          <a:lstStyle/>
          <a:p>
            <a:pPr algn="just">
              <a:lnSpc>
                <a:spcPct val="150000"/>
              </a:lnSpc>
              <a:buFont typeface="Wingdings" pitchFamily="2" charset="2"/>
              <a:buChar char="q"/>
            </a:pPr>
            <a:r>
              <a:rPr lang="en-US" sz="1500" dirty="0">
                <a:latin typeface="Times New Roman" pitchFamily="18" charset="0"/>
                <a:cs typeface="Times New Roman" pitchFamily="18" charset="0"/>
              </a:rPr>
              <a:t>The proposed antenna can be operated at </a:t>
            </a:r>
            <a:r>
              <a:rPr lang="en-US" sz="1500" b="1" dirty="0">
                <a:latin typeface="Times New Roman" pitchFamily="18" charset="0"/>
                <a:cs typeface="Times New Roman" pitchFamily="18" charset="0"/>
              </a:rPr>
              <a:t>resonance frequency</a:t>
            </a:r>
            <a:r>
              <a:rPr lang="en-US" sz="1500" dirty="0">
                <a:latin typeface="Times New Roman" pitchFamily="18" charset="0"/>
                <a:cs typeface="Times New Roman" pitchFamily="18" charset="0"/>
              </a:rPr>
              <a:t> of </a:t>
            </a:r>
            <a:r>
              <a:rPr lang="en-US" sz="1500" b="1" dirty="0">
                <a:latin typeface="Times New Roman" pitchFamily="18" charset="0"/>
                <a:cs typeface="Times New Roman" pitchFamily="18" charset="0"/>
              </a:rPr>
              <a:t>460 MHz</a:t>
            </a:r>
            <a:r>
              <a:rPr lang="en-US" sz="1500" dirty="0">
                <a:latin typeface="Times New Roman" pitchFamily="18" charset="0"/>
                <a:cs typeface="Times New Roman" pitchFamily="18" charset="0"/>
              </a:rPr>
              <a:t> in the range of 400MHz to 520MHz frequency band for Roof mounted vehicular and heavy duty application. The same is achieved by using mechanically stable &amp; aerodynamic structure and to reduce the overall antenna dimension. The overall size of the proposed antenna is compact. It’ll also has the better reception ability for vertical polarized signals and good bandwidth. </a:t>
            </a:r>
          </a:p>
          <a:p>
            <a:pPr algn="just">
              <a:lnSpc>
                <a:spcPct val="150000"/>
              </a:lnSpc>
              <a:buFont typeface="Wingdings" pitchFamily="2" charset="2"/>
              <a:buChar char="q"/>
            </a:pPr>
            <a:endParaRPr lang="en-US" sz="1500"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ME(DEPT. OF E&amp;C),PIT</a:t>
            </a:r>
            <a:endParaRPr lang="en-US" dirty="0"/>
          </a:p>
        </p:txBody>
      </p:sp>
      <p:sp>
        <p:nvSpPr>
          <p:cNvPr id="5" name="Slide Number Placeholder 4"/>
          <p:cNvSpPr>
            <a:spLocks noGrp="1"/>
          </p:cNvSpPr>
          <p:nvPr>
            <p:ph type="sldNum" sz="quarter" idx="12"/>
          </p:nvPr>
        </p:nvSpPr>
        <p:spPr/>
        <p:txBody>
          <a:bodyPr/>
          <a:lstStyle/>
          <a:p>
            <a:fld id="{29C1B3FF-1E3F-4B72-BE61-E0874476A257}" type="slidenum">
              <a:rPr lang="en-US" smtClean="0"/>
              <a:t>28</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21046945"/>
              </p:ext>
            </p:extLst>
          </p:nvPr>
        </p:nvGraphicFramePr>
        <p:xfrm>
          <a:off x="1952990" y="3140968"/>
          <a:ext cx="4575956" cy="2545080"/>
        </p:xfrm>
        <a:graphic>
          <a:graphicData uri="http://schemas.openxmlformats.org/drawingml/2006/table">
            <a:tbl>
              <a:tblPr firstRow="1" bandRow="1">
                <a:tableStyleId>{5C22544A-7EE6-4342-B048-85BDC9FD1C3A}</a:tableStyleId>
              </a:tblPr>
              <a:tblGrid>
                <a:gridCol w="1716683"/>
                <a:gridCol w="2859273"/>
              </a:tblGrid>
              <a:tr h="370840">
                <a:tc>
                  <a:txBody>
                    <a:bodyPr/>
                    <a:lstStyle/>
                    <a:p>
                      <a:pPr algn="ctr"/>
                      <a:r>
                        <a:rPr lang="en-IN" sz="1500" dirty="0" smtClean="0">
                          <a:solidFill>
                            <a:schemeClr val="tx1"/>
                          </a:solidFill>
                          <a:latin typeface="Times New Roman" pitchFamily="18" charset="0"/>
                          <a:cs typeface="Times New Roman" pitchFamily="18" charset="0"/>
                        </a:rPr>
                        <a:t>Parameter</a:t>
                      </a:r>
                      <a:endParaRPr lang="en-IN" sz="15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500" dirty="0" smtClean="0">
                          <a:solidFill>
                            <a:schemeClr val="tx1"/>
                          </a:solidFill>
                          <a:latin typeface="Times New Roman" pitchFamily="18" charset="0"/>
                          <a:cs typeface="Times New Roman" pitchFamily="18" charset="0"/>
                        </a:rPr>
                        <a:t>Simulated value</a:t>
                      </a:r>
                      <a:endParaRPr lang="en-IN" sz="1500"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IN" sz="1500" dirty="0" smtClean="0">
                          <a:solidFill>
                            <a:sysClr val="windowText" lastClr="000000"/>
                          </a:solidFill>
                          <a:latin typeface="Times New Roman" pitchFamily="18" charset="0"/>
                          <a:cs typeface="Times New Roman" pitchFamily="18" charset="0"/>
                        </a:rPr>
                        <a:t>S</a:t>
                      </a:r>
                      <a:r>
                        <a:rPr lang="en-IN" sz="1500" baseline="-25000" dirty="0" smtClean="0">
                          <a:solidFill>
                            <a:sysClr val="windowText" lastClr="000000"/>
                          </a:solidFill>
                          <a:latin typeface="Times New Roman" pitchFamily="18" charset="0"/>
                          <a:cs typeface="Times New Roman" pitchFamily="18" charset="0"/>
                        </a:rPr>
                        <a:t>11</a:t>
                      </a:r>
                      <a:endParaRPr lang="en-IN" sz="1500" baseline="-250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500" dirty="0" smtClean="0">
                          <a:solidFill>
                            <a:sysClr val="windowText" lastClr="000000"/>
                          </a:solidFill>
                          <a:latin typeface="Times New Roman" pitchFamily="18" charset="0"/>
                          <a:cs typeface="Times New Roman" pitchFamily="18" charset="0"/>
                        </a:rPr>
                        <a:t>-38.61 dB</a:t>
                      </a:r>
                      <a:endParaRPr lang="en-IN" sz="15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IN" sz="1500" dirty="0" smtClean="0">
                          <a:solidFill>
                            <a:sysClr val="windowText" lastClr="000000"/>
                          </a:solidFill>
                          <a:latin typeface="Times New Roman" pitchFamily="18" charset="0"/>
                          <a:cs typeface="Times New Roman" pitchFamily="18" charset="0"/>
                        </a:rPr>
                        <a:t>VSWR</a:t>
                      </a:r>
                      <a:endParaRPr lang="en-IN" sz="15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500" dirty="0" smtClean="0">
                          <a:solidFill>
                            <a:sysClr val="windowText" lastClr="000000"/>
                          </a:solidFill>
                          <a:latin typeface="Times New Roman" pitchFamily="18" charset="0"/>
                          <a:cs typeface="Times New Roman" pitchFamily="18" charset="0"/>
                        </a:rPr>
                        <a:t>1.0235478</a:t>
                      </a:r>
                      <a:endParaRPr lang="en-IN" sz="15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IN" sz="1500" dirty="0" smtClean="0">
                          <a:solidFill>
                            <a:sysClr val="windowText" lastClr="000000"/>
                          </a:solidFill>
                          <a:latin typeface="Times New Roman" pitchFamily="18" charset="0"/>
                          <a:cs typeface="Times New Roman" pitchFamily="18" charset="0"/>
                        </a:rPr>
                        <a:t>Bandwidth</a:t>
                      </a:r>
                      <a:endParaRPr lang="en-IN" sz="15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500" dirty="0" smtClean="0">
                          <a:solidFill>
                            <a:sysClr val="windowText" lastClr="000000"/>
                          </a:solidFill>
                          <a:latin typeface="Times New Roman" pitchFamily="18" charset="0"/>
                          <a:cs typeface="Times New Roman" pitchFamily="18" charset="0"/>
                        </a:rPr>
                        <a:t>&lt;=120 MHz (wideband)</a:t>
                      </a:r>
                      <a:endParaRPr lang="en-IN" sz="15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IN" sz="1500" dirty="0" smtClean="0">
                          <a:solidFill>
                            <a:sysClr val="windowText" lastClr="000000"/>
                          </a:solidFill>
                          <a:latin typeface="Times New Roman" pitchFamily="18" charset="0"/>
                          <a:cs typeface="Times New Roman" pitchFamily="18" charset="0"/>
                        </a:rPr>
                        <a:t>Polarization</a:t>
                      </a:r>
                      <a:r>
                        <a:rPr lang="en-IN" sz="1500" baseline="0" dirty="0" smtClean="0">
                          <a:solidFill>
                            <a:sysClr val="windowText" lastClr="000000"/>
                          </a:solidFill>
                          <a:latin typeface="Times New Roman" pitchFamily="18" charset="0"/>
                          <a:cs typeface="Times New Roman" pitchFamily="18" charset="0"/>
                        </a:rPr>
                        <a:t> </a:t>
                      </a:r>
                      <a:endParaRPr lang="en-IN" sz="15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500" dirty="0" smtClean="0">
                          <a:solidFill>
                            <a:sysClr val="windowText" lastClr="000000"/>
                          </a:solidFill>
                          <a:latin typeface="Times New Roman" pitchFamily="18" charset="0"/>
                          <a:cs typeface="Times New Roman" pitchFamily="18" charset="0"/>
                        </a:rPr>
                        <a:t>Linear/vertical</a:t>
                      </a:r>
                      <a:endParaRPr lang="en-IN" sz="15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ctr"/>
                      <a:r>
                        <a:rPr lang="en-IN" sz="1500" dirty="0" smtClean="0">
                          <a:solidFill>
                            <a:sysClr val="windowText" lastClr="000000"/>
                          </a:solidFill>
                          <a:latin typeface="Times New Roman" pitchFamily="18" charset="0"/>
                          <a:cs typeface="Times New Roman" pitchFamily="18" charset="0"/>
                        </a:rPr>
                        <a:t>Gain</a:t>
                      </a:r>
                      <a:endParaRPr lang="en-IN" sz="15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500" dirty="0" smtClean="0">
                          <a:solidFill>
                            <a:sysClr val="windowText" lastClr="000000"/>
                          </a:solidFill>
                          <a:latin typeface="Times New Roman" pitchFamily="18" charset="0"/>
                          <a:cs typeface="Times New Roman" pitchFamily="18" charset="0"/>
                        </a:rPr>
                        <a:t>34 dB</a:t>
                      </a:r>
                      <a:endParaRPr lang="en-IN" sz="15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69010">
                <a:tc>
                  <a:txBody>
                    <a:bodyPr/>
                    <a:lstStyle/>
                    <a:p>
                      <a:pPr algn="ctr"/>
                      <a:r>
                        <a:rPr lang="en-IN" sz="1500" dirty="0" smtClean="0">
                          <a:solidFill>
                            <a:sysClr val="windowText" lastClr="000000"/>
                          </a:solidFill>
                          <a:latin typeface="Times New Roman" pitchFamily="18" charset="0"/>
                          <a:cs typeface="Times New Roman" pitchFamily="18" charset="0"/>
                        </a:rPr>
                        <a:t>Power</a:t>
                      </a:r>
                      <a:endParaRPr lang="en-IN" sz="15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500" dirty="0" smtClean="0">
                          <a:solidFill>
                            <a:sysClr val="windowText" lastClr="000000"/>
                          </a:solidFill>
                          <a:latin typeface="Times New Roman" pitchFamily="18" charset="0"/>
                          <a:cs typeface="Times New Roman" pitchFamily="18" charset="0"/>
                        </a:rPr>
                        <a:t>&lt;=20 watts</a:t>
                      </a:r>
                      <a:endParaRPr lang="en-IN" sz="15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Rectangle 1"/>
          <p:cNvSpPr>
            <a:spLocks noChangeArrowheads="1"/>
          </p:cNvSpPr>
          <p:nvPr/>
        </p:nvSpPr>
        <p:spPr bwMode="auto">
          <a:xfrm>
            <a:off x="1259632" y="5860420"/>
            <a:ext cx="63453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Table 5 Achieved Simulated </a:t>
            </a:r>
            <a:r>
              <a:rPr lang="en-US" sz="1400" dirty="0">
                <a:latin typeface="Times New Roman" pitchFamily="18" charset="0"/>
                <a:ea typeface="Times New Roman" pitchFamily="18" charset="0"/>
                <a:cs typeface="Times New Roman" pitchFamily="18" charset="0"/>
              </a:rPr>
              <a:t>D</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esign </a:t>
            </a:r>
            <a:r>
              <a:rPr lang="en-US" sz="1400" dirty="0">
                <a:latin typeface="Times New Roman" pitchFamily="18" charset="0"/>
                <a:ea typeface="Times New Roman" pitchFamily="18" charset="0"/>
                <a:cs typeface="Times New Roman" pitchFamily="18" charset="0"/>
              </a:rPr>
              <a:t>P</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arameters</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7085145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20000" cy="620688"/>
          </a:xfrm>
        </p:spPr>
        <p:txBody>
          <a:bodyPr>
            <a:normAutofit/>
          </a:bodyPr>
          <a:lstStyle/>
          <a:p>
            <a:r>
              <a:rPr lang="en-IN" sz="3600" dirty="0">
                <a:effectLst>
                  <a:outerShdw blurRad="38100" dist="38100" dir="2700000" algn="tl">
                    <a:srgbClr val="000000">
                      <a:alpha val="43137"/>
                    </a:srgbClr>
                  </a:outerShdw>
                </a:effectLst>
                <a:latin typeface="Times New Roman" pitchFamily="18" charset="0"/>
                <a:cs typeface="Times New Roman" pitchFamily="18" charset="0"/>
              </a:rPr>
              <a:t>REFERENCES</a:t>
            </a:r>
            <a:endParaRPr lang="en-US" sz="36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Footer Placeholder 5"/>
          <p:cNvSpPr>
            <a:spLocks noGrp="1"/>
          </p:cNvSpPr>
          <p:nvPr>
            <p:ph type="ftr" sz="quarter" idx="11"/>
          </p:nvPr>
        </p:nvSpPr>
        <p:spPr/>
        <p:txBody>
          <a:bodyPr/>
          <a:lstStyle/>
          <a:p>
            <a:r>
              <a:rPr lang="en-US" dirty="0" smtClean="0"/>
              <a:t>ME(DEPT. OF E&amp;C),PIT</a:t>
            </a:r>
            <a:endParaRPr lang="en-US" dirty="0"/>
          </a:p>
        </p:txBody>
      </p:sp>
      <p:sp>
        <p:nvSpPr>
          <p:cNvPr id="7" name="Slide Number Placeholder 6"/>
          <p:cNvSpPr>
            <a:spLocks noGrp="1"/>
          </p:cNvSpPr>
          <p:nvPr>
            <p:ph type="sldNum" sz="quarter" idx="12"/>
          </p:nvPr>
        </p:nvSpPr>
        <p:spPr/>
        <p:txBody>
          <a:bodyPr/>
          <a:lstStyle/>
          <a:p>
            <a:fld id="{29C1B3FF-1E3F-4B72-BE61-E0874476A257}" type="slidenum">
              <a:rPr lang="en-US" smtClean="0"/>
              <a:t>29</a:t>
            </a:fld>
            <a:endParaRPr lang="en-US" dirty="0"/>
          </a:p>
        </p:txBody>
      </p:sp>
      <p:sp>
        <p:nvSpPr>
          <p:cNvPr id="3" name="Content Placeholder 2"/>
          <p:cNvSpPr>
            <a:spLocks noGrp="1"/>
          </p:cNvSpPr>
          <p:nvPr>
            <p:ph idx="1"/>
          </p:nvPr>
        </p:nvSpPr>
        <p:spPr>
          <a:xfrm>
            <a:off x="0" y="762000"/>
            <a:ext cx="8172400" cy="5638800"/>
          </a:xfrm>
        </p:spPr>
        <p:txBody>
          <a:bodyPr>
            <a:noAutofit/>
          </a:bodyPr>
          <a:lstStyle/>
          <a:p>
            <a:pPr marL="342900" indent="-342900" algn="just">
              <a:buClrTx/>
              <a:buFont typeface="+mj-lt"/>
              <a:buAutoNum type="arabicPeriod"/>
            </a:pPr>
            <a:r>
              <a:rPr lang="en-US" sz="1500" dirty="0">
                <a:solidFill>
                  <a:schemeClr val="dk1"/>
                </a:solidFill>
                <a:latin typeface="Times New Roman" pitchFamily="18" charset="0"/>
                <a:cs typeface="Times New Roman" pitchFamily="18" charset="0"/>
              </a:rPr>
              <a:t>Daniel N. </a:t>
            </a:r>
            <a:r>
              <a:rPr lang="en-US" sz="1500" dirty="0" err="1">
                <a:solidFill>
                  <a:schemeClr val="dk1"/>
                </a:solidFill>
                <a:latin typeface="Times New Roman" pitchFamily="18" charset="0"/>
                <a:cs typeface="Times New Roman" pitchFamily="18" charset="0"/>
              </a:rPr>
              <a:t>Aloi</a:t>
            </a:r>
            <a:r>
              <a:rPr lang="en-US" sz="1500" dirty="0">
                <a:solidFill>
                  <a:schemeClr val="dk1"/>
                </a:solidFill>
                <a:latin typeface="Times New Roman" pitchFamily="18" charset="0"/>
                <a:cs typeface="Times New Roman" pitchFamily="18" charset="0"/>
              </a:rPr>
              <a:t>, Ashley </a:t>
            </a:r>
            <a:r>
              <a:rPr lang="en-US" sz="1500" dirty="0" err="1">
                <a:solidFill>
                  <a:schemeClr val="dk1"/>
                </a:solidFill>
                <a:latin typeface="Times New Roman" pitchFamily="18" charset="0"/>
                <a:cs typeface="Times New Roman" pitchFamily="18" charset="0"/>
              </a:rPr>
              <a:t>Steffes</a:t>
            </a:r>
            <a:r>
              <a:rPr lang="en-US" sz="1500" dirty="0">
                <a:solidFill>
                  <a:schemeClr val="dk1"/>
                </a:solidFill>
                <a:latin typeface="Times New Roman" pitchFamily="18" charset="0"/>
                <a:cs typeface="Times New Roman" pitchFamily="18" charset="0"/>
              </a:rPr>
              <a:t>, Elias </a:t>
            </a:r>
            <a:r>
              <a:rPr lang="en-US" sz="1500" dirty="0" err="1">
                <a:solidFill>
                  <a:schemeClr val="dk1"/>
                </a:solidFill>
                <a:latin typeface="Times New Roman" pitchFamily="18" charset="0"/>
                <a:cs typeface="Times New Roman" pitchFamily="18" charset="0"/>
              </a:rPr>
              <a:t>Ghafari</a:t>
            </a:r>
            <a:r>
              <a:rPr lang="en-US" sz="1500" dirty="0">
                <a:solidFill>
                  <a:schemeClr val="dk1"/>
                </a:solidFill>
                <a:latin typeface="Times New Roman" pitchFamily="18" charset="0"/>
                <a:cs typeface="Times New Roman" pitchFamily="18" charset="0"/>
              </a:rPr>
              <a:t>, Mohammad S. </a:t>
            </a:r>
            <a:r>
              <a:rPr lang="en-US" sz="1500" dirty="0" err="1">
                <a:solidFill>
                  <a:schemeClr val="dk1"/>
                </a:solidFill>
                <a:latin typeface="Times New Roman" pitchFamily="18" charset="0"/>
                <a:cs typeface="Times New Roman" pitchFamily="18" charset="0"/>
              </a:rPr>
              <a:t>Sharawi</a:t>
            </a:r>
            <a:r>
              <a:rPr lang="en-US" sz="1500" dirty="0">
                <a:solidFill>
                  <a:schemeClr val="dk1"/>
                </a:solidFill>
                <a:latin typeface="Times New Roman" pitchFamily="18" charset="0"/>
                <a:cs typeface="Times New Roman" pitchFamily="18" charset="0"/>
              </a:rPr>
              <a:t> “A Detailed Experimental study on the benefits of electrically grounding glass mounted global positioning system antennas to the vehicle roof ” Microwaves, Antennas &amp; Propagation, Volume:8 , Issue: 10, IET , March – 2014. </a:t>
            </a:r>
          </a:p>
          <a:p>
            <a:pPr marL="342900" indent="-342900" algn="just">
              <a:buClrTx/>
              <a:buFont typeface="+mj-lt"/>
              <a:buAutoNum type="arabicPeriod"/>
            </a:pPr>
            <a:r>
              <a:rPr lang="en-US" sz="1500" dirty="0">
                <a:solidFill>
                  <a:schemeClr val="dk1"/>
                </a:solidFill>
                <a:latin typeface="Times New Roman" pitchFamily="18" charset="0"/>
                <a:cs typeface="Times New Roman" pitchFamily="18" charset="0"/>
              </a:rPr>
              <a:t>Ashraf A. Adam ,</a:t>
            </a:r>
            <a:r>
              <a:rPr lang="en-US" sz="1500" dirty="0" err="1">
                <a:solidFill>
                  <a:schemeClr val="dk1"/>
                </a:solidFill>
                <a:latin typeface="Times New Roman" pitchFamily="18" charset="0"/>
                <a:cs typeface="Times New Roman" pitchFamily="18" charset="0"/>
              </a:rPr>
              <a:t>Sharul</a:t>
            </a:r>
            <a:r>
              <a:rPr lang="en-US" sz="1500" dirty="0">
                <a:solidFill>
                  <a:schemeClr val="dk1"/>
                </a:solidFill>
                <a:latin typeface="Times New Roman" pitchFamily="18" charset="0"/>
                <a:cs typeface="Times New Roman" pitchFamily="18" charset="0"/>
              </a:rPr>
              <a:t> Kamal Abdul Rahim, Kim </a:t>
            </a:r>
            <a:r>
              <a:rPr lang="en-US" sz="1500" dirty="0" err="1">
                <a:solidFill>
                  <a:schemeClr val="dk1"/>
                </a:solidFill>
                <a:latin typeface="Times New Roman" pitchFamily="18" charset="0"/>
                <a:cs typeface="Times New Roman" pitchFamily="18" charset="0"/>
              </a:rPr>
              <a:t>Geok</a:t>
            </a:r>
            <a:r>
              <a:rPr lang="en-US" sz="1500" dirty="0">
                <a:solidFill>
                  <a:schemeClr val="dk1"/>
                </a:solidFill>
                <a:latin typeface="Times New Roman" pitchFamily="18" charset="0"/>
                <a:cs typeface="Times New Roman" pitchFamily="18" charset="0"/>
              </a:rPr>
              <a:t> Tan , Ahmed </a:t>
            </a:r>
            <a:r>
              <a:rPr lang="en-US" sz="1500" dirty="0" err="1">
                <a:solidFill>
                  <a:schemeClr val="dk1"/>
                </a:solidFill>
                <a:latin typeface="Times New Roman" pitchFamily="18" charset="0"/>
                <a:cs typeface="Times New Roman" pitchFamily="18" charset="0"/>
              </a:rPr>
              <a:t>Wasif</a:t>
            </a:r>
            <a:r>
              <a:rPr lang="en-US" sz="1500" dirty="0">
                <a:solidFill>
                  <a:schemeClr val="dk1"/>
                </a:solidFill>
                <a:latin typeface="Times New Roman" pitchFamily="18" charset="0"/>
                <a:cs typeface="Times New Roman" pitchFamily="18" charset="0"/>
              </a:rPr>
              <a:t> Reza “Design of 3.1-12 GHz Printed Elliptical Monopole Antenna with Half circular Modified Ground Plane” Wireless Personal Communications March 2013, Volume 69, Issue 2, </a:t>
            </a:r>
            <a:r>
              <a:rPr lang="en-US" sz="1500" dirty="0" err="1">
                <a:solidFill>
                  <a:schemeClr val="dk1"/>
                </a:solidFill>
                <a:latin typeface="Times New Roman" pitchFamily="18" charset="0"/>
                <a:cs typeface="Times New Roman" pitchFamily="18" charset="0"/>
              </a:rPr>
              <a:t>pp</a:t>
            </a:r>
            <a:r>
              <a:rPr lang="en-US" sz="1500" dirty="0">
                <a:solidFill>
                  <a:schemeClr val="dk1"/>
                </a:solidFill>
                <a:latin typeface="Times New Roman" pitchFamily="18" charset="0"/>
                <a:cs typeface="Times New Roman" pitchFamily="18" charset="0"/>
              </a:rPr>
              <a:t> 535-549, Springer – 2013.</a:t>
            </a:r>
            <a:endParaRPr lang="en-US" sz="1500" dirty="0">
              <a:latin typeface="Times New Roman" pitchFamily="18" charset="0"/>
              <a:cs typeface="Times New Roman" pitchFamily="18" charset="0"/>
            </a:endParaRPr>
          </a:p>
          <a:p>
            <a:pPr marL="342900" indent="-342900" algn="just">
              <a:buClrTx/>
              <a:buFont typeface="+mj-lt"/>
              <a:buAutoNum type="arabicPeriod"/>
            </a:pPr>
            <a:r>
              <a:rPr lang="en-US" sz="1500" dirty="0" err="1" smtClean="0">
                <a:solidFill>
                  <a:schemeClr val="dk1"/>
                </a:solidFill>
                <a:latin typeface="Times New Roman" pitchFamily="18" charset="0"/>
                <a:cs typeface="Times New Roman" pitchFamily="18" charset="0"/>
              </a:rPr>
              <a:t>Seunghee</a:t>
            </a:r>
            <a:r>
              <a:rPr lang="en-US" sz="1500" dirty="0" smtClean="0">
                <a:solidFill>
                  <a:schemeClr val="dk1"/>
                </a:solidFill>
                <a:latin typeface="Times New Roman" pitchFamily="18" charset="0"/>
                <a:cs typeface="Times New Roman" pitchFamily="18" charset="0"/>
              </a:rPr>
              <a:t> </a:t>
            </a:r>
            <a:r>
              <a:rPr lang="en-US" sz="1500" dirty="0" err="1">
                <a:solidFill>
                  <a:schemeClr val="dk1"/>
                </a:solidFill>
                <a:latin typeface="Times New Roman" pitchFamily="18" charset="0"/>
                <a:cs typeface="Times New Roman" pitchFamily="18" charset="0"/>
              </a:rPr>
              <a:t>Baek</a:t>
            </a:r>
            <a:r>
              <a:rPr lang="en-US" sz="1500" dirty="0">
                <a:solidFill>
                  <a:schemeClr val="dk1"/>
                </a:solidFill>
                <a:latin typeface="Times New Roman" pitchFamily="18" charset="0"/>
                <a:cs typeface="Times New Roman" pitchFamily="18" charset="0"/>
              </a:rPr>
              <a:t> and </a:t>
            </a:r>
            <a:r>
              <a:rPr lang="en-US" sz="1500" dirty="0" err="1">
                <a:solidFill>
                  <a:schemeClr val="dk1"/>
                </a:solidFill>
                <a:latin typeface="Times New Roman" pitchFamily="18" charset="0"/>
                <a:cs typeface="Times New Roman" pitchFamily="18" charset="0"/>
              </a:rPr>
              <a:t>Sungjoon</a:t>
            </a:r>
            <a:r>
              <a:rPr lang="en-US" sz="1500" dirty="0">
                <a:solidFill>
                  <a:schemeClr val="dk1"/>
                </a:solidFill>
                <a:latin typeface="Times New Roman" pitchFamily="18" charset="0"/>
                <a:cs typeface="Times New Roman" pitchFamily="18" charset="0"/>
              </a:rPr>
              <a:t> Lim “Low-Profile Internal Automotive Antenna for </a:t>
            </a:r>
            <a:r>
              <a:rPr lang="en-US" sz="1500" dirty="0" err="1">
                <a:solidFill>
                  <a:schemeClr val="dk1"/>
                </a:solidFill>
                <a:latin typeface="Times New Roman" pitchFamily="18" charset="0"/>
                <a:cs typeface="Times New Roman" pitchFamily="18" charset="0"/>
              </a:rPr>
              <a:t>WiBro</a:t>
            </a:r>
            <a:r>
              <a:rPr lang="en-US" sz="1500" dirty="0">
                <a:solidFill>
                  <a:schemeClr val="dk1"/>
                </a:solidFill>
                <a:latin typeface="Times New Roman" pitchFamily="18" charset="0"/>
                <a:cs typeface="Times New Roman" pitchFamily="18" charset="0"/>
              </a:rPr>
              <a:t> Vertical Polarized Signal Reception” Antennas and Propagation Society International Symposium (APSURSI), IEEE-2010.</a:t>
            </a:r>
            <a:endParaRPr lang="en-US" sz="1500" dirty="0">
              <a:latin typeface="Times New Roman" pitchFamily="18" charset="0"/>
              <a:cs typeface="Times New Roman" pitchFamily="18" charset="0"/>
            </a:endParaRPr>
          </a:p>
          <a:p>
            <a:pPr marL="342900" indent="-342900" algn="just">
              <a:buClrTx/>
              <a:buFont typeface="+mj-lt"/>
              <a:buAutoNum type="arabicPeriod"/>
            </a:pPr>
            <a:r>
              <a:rPr lang="en-US" sz="1500" dirty="0" err="1">
                <a:latin typeface="Times New Roman" pitchFamily="18" charset="0"/>
                <a:cs typeface="Times New Roman" pitchFamily="18" charset="0"/>
              </a:rPr>
              <a:t>Wonbin</a:t>
            </a:r>
            <a:r>
              <a:rPr lang="en-US" sz="1500" dirty="0">
                <a:latin typeface="Times New Roman" pitchFamily="18" charset="0"/>
                <a:cs typeface="Times New Roman" pitchFamily="18" charset="0"/>
              </a:rPr>
              <a:t> Hong and Kamal </a:t>
            </a:r>
            <a:r>
              <a:rPr lang="en-US" sz="1500" dirty="0" err="1">
                <a:latin typeface="Times New Roman" pitchFamily="18" charset="0"/>
                <a:cs typeface="Times New Roman" pitchFamily="18" charset="0"/>
              </a:rPr>
              <a:t>Sarabandi</a:t>
            </a:r>
            <a:r>
              <a:rPr lang="en-US" sz="1500" dirty="0">
                <a:latin typeface="Times New Roman" pitchFamily="18" charset="0"/>
                <a:cs typeface="Times New Roman" pitchFamily="18" charset="0"/>
              </a:rPr>
              <a:t> “Low-Profile, Multi-Element, Miniaturized Monopole Antenna” IEEE Transactions on Antennas and Propagation, Vol.57,No.1,January,IEEE-2009.</a:t>
            </a:r>
          </a:p>
          <a:p>
            <a:pPr marL="342900" indent="-342900" algn="just">
              <a:buClrTx/>
              <a:buFont typeface="+mj-lt"/>
              <a:buAutoNum type="arabicPeriod"/>
            </a:pPr>
            <a:r>
              <a:rPr lang="en-US" sz="1500" dirty="0" err="1" smtClean="0">
                <a:latin typeface="Times New Roman" pitchFamily="18" charset="0"/>
                <a:cs typeface="Times New Roman" pitchFamily="18" charset="0"/>
              </a:rPr>
              <a:t>Jungsuek</a:t>
            </a:r>
            <a:r>
              <a:rPr lang="en-US" sz="1500" dirty="0" smtClean="0">
                <a:latin typeface="Times New Roman" pitchFamily="18" charset="0"/>
                <a:cs typeface="Times New Roman" pitchFamily="18" charset="0"/>
              </a:rPr>
              <a:t> </a:t>
            </a:r>
            <a:r>
              <a:rPr lang="en-US" sz="1500" dirty="0">
                <a:latin typeface="Times New Roman" pitchFamily="18" charset="0"/>
                <a:cs typeface="Times New Roman" pitchFamily="18" charset="0"/>
              </a:rPr>
              <a:t>Oh and Kamal </a:t>
            </a:r>
            <a:r>
              <a:rPr lang="en-US" sz="1500" dirty="0" err="1">
                <a:latin typeface="Times New Roman" pitchFamily="18" charset="0"/>
                <a:cs typeface="Times New Roman" pitchFamily="18" charset="0"/>
              </a:rPr>
              <a:t>Sarabandi</a:t>
            </a:r>
            <a:r>
              <a:rPr lang="en-US" sz="1500" dirty="0">
                <a:latin typeface="Times New Roman" pitchFamily="18" charset="0"/>
                <a:cs typeface="Times New Roman" pitchFamily="18" charset="0"/>
              </a:rPr>
              <a:t> “A low Profile Omni-directional Planar Antenna with Vertical Polarization Employing Two In-Phase Elements” in General Assembly and Scientific Symposium, </a:t>
            </a:r>
            <a:r>
              <a:rPr lang="en-US" sz="1500" dirty="0" err="1">
                <a:latin typeface="Times New Roman" pitchFamily="18" charset="0"/>
                <a:cs typeface="Times New Roman" pitchFamily="18" charset="0"/>
              </a:rPr>
              <a:t>XXX</a:t>
            </a:r>
            <a:r>
              <a:rPr lang="en-US" sz="1500" baseline="30000" dirty="0" err="1">
                <a:latin typeface="Times New Roman" pitchFamily="18" charset="0"/>
                <a:cs typeface="Times New Roman" pitchFamily="18" charset="0"/>
              </a:rPr>
              <a:t>th</a:t>
            </a:r>
            <a:r>
              <a:rPr lang="en-US" sz="1500" dirty="0">
                <a:latin typeface="Times New Roman" pitchFamily="18" charset="0"/>
                <a:cs typeface="Times New Roman" pitchFamily="18" charset="0"/>
              </a:rPr>
              <a:t> URSI, Istanbul, August,IEEE-2011</a:t>
            </a:r>
            <a:r>
              <a:rPr lang="en-US" sz="1500" dirty="0" smtClean="0">
                <a:latin typeface="Times New Roman" pitchFamily="18" charset="0"/>
                <a:cs typeface="Times New Roman" pitchFamily="18" charset="0"/>
              </a:rPr>
              <a:t>.</a:t>
            </a:r>
          </a:p>
          <a:p>
            <a:pPr marL="342900" indent="-342900" algn="just">
              <a:buClrTx/>
              <a:buFont typeface="+mj-lt"/>
              <a:buAutoNum type="arabicPeriod" startAt="8"/>
            </a:pPr>
            <a:r>
              <a:rPr lang="en-US" sz="1600" dirty="0" err="1">
                <a:solidFill>
                  <a:schemeClr val="dk1"/>
                </a:solidFill>
                <a:latin typeface="Times New Roman" pitchFamily="18" charset="0"/>
                <a:cs typeface="Times New Roman" pitchFamily="18" charset="0"/>
              </a:rPr>
              <a:t>Jianxin</a:t>
            </a:r>
            <a:r>
              <a:rPr lang="en-US" sz="1600" dirty="0">
                <a:solidFill>
                  <a:schemeClr val="dk1"/>
                </a:solidFill>
                <a:latin typeface="Times New Roman" pitchFamily="18" charset="0"/>
                <a:cs typeface="Times New Roman" pitchFamily="18" charset="0"/>
              </a:rPr>
              <a:t> Liang “Antenna Study and Design for Ultra Wideband Communication </a:t>
            </a:r>
            <a:r>
              <a:rPr lang="en-US" sz="1600" dirty="0" err="1">
                <a:solidFill>
                  <a:schemeClr val="dk1"/>
                </a:solidFill>
                <a:latin typeface="Times New Roman" pitchFamily="18" charset="0"/>
                <a:cs typeface="Times New Roman" pitchFamily="18" charset="0"/>
              </a:rPr>
              <a:t>Applications”</a:t>
            </a:r>
            <a:r>
              <a:rPr lang="en-US" sz="1600" dirty="0" err="1">
                <a:latin typeface="Times New Roman" pitchFamily="18" charset="0"/>
                <a:cs typeface="Times New Roman" pitchFamily="18" charset="0"/>
              </a:rPr>
              <a:t>Thesis</a:t>
            </a:r>
            <a:r>
              <a:rPr lang="en-US" sz="1600" dirty="0">
                <a:latin typeface="Times New Roman" pitchFamily="18" charset="0"/>
                <a:cs typeface="Times New Roman" pitchFamily="18" charset="0"/>
              </a:rPr>
              <a:t> – University of London-2006.</a:t>
            </a:r>
          </a:p>
          <a:p>
            <a:pPr marL="342900" indent="-342900" algn="just">
              <a:buClrTx/>
              <a:buFont typeface="+mj-lt"/>
              <a:buAutoNum type="arabicPeriod" startAt="8"/>
            </a:pPr>
            <a:r>
              <a:rPr lang="en-US" sz="1600" dirty="0">
                <a:solidFill>
                  <a:schemeClr val="dk1"/>
                </a:solidFill>
                <a:latin typeface="Times New Roman" pitchFamily="18" charset="0"/>
                <a:cs typeface="Times New Roman" pitchFamily="18" charset="0"/>
              </a:rPr>
              <a:t>J D Kraus, Ronald J </a:t>
            </a:r>
            <a:r>
              <a:rPr lang="en-US" sz="1600" dirty="0" err="1">
                <a:solidFill>
                  <a:schemeClr val="dk1"/>
                </a:solidFill>
                <a:latin typeface="Times New Roman" pitchFamily="18" charset="0"/>
                <a:cs typeface="Times New Roman" pitchFamily="18" charset="0"/>
              </a:rPr>
              <a:t>Marhefka</a:t>
            </a:r>
            <a:r>
              <a:rPr lang="en-US" sz="1600" dirty="0">
                <a:solidFill>
                  <a:schemeClr val="dk1"/>
                </a:solidFill>
                <a:latin typeface="Times New Roman" pitchFamily="18" charset="0"/>
                <a:cs typeface="Times New Roman" pitchFamily="18" charset="0"/>
              </a:rPr>
              <a:t>, Ahmad S Khan  “Antennas And Wave Propagation 4</a:t>
            </a:r>
            <a:r>
              <a:rPr lang="en-US" sz="1600" baseline="30000" dirty="0">
                <a:solidFill>
                  <a:schemeClr val="dk1"/>
                </a:solidFill>
                <a:latin typeface="Times New Roman" pitchFamily="18" charset="0"/>
                <a:cs typeface="Times New Roman" pitchFamily="18" charset="0"/>
              </a:rPr>
              <a:t>th</a:t>
            </a:r>
            <a:r>
              <a:rPr lang="en-US" sz="1600" dirty="0">
                <a:solidFill>
                  <a:schemeClr val="dk1"/>
                </a:solidFill>
                <a:latin typeface="Times New Roman" pitchFamily="18" charset="0"/>
                <a:cs typeface="Times New Roman" pitchFamily="18" charset="0"/>
              </a:rPr>
              <a:t> Edition”.</a:t>
            </a:r>
          </a:p>
          <a:p>
            <a:pPr marL="342900" indent="-342900" algn="just">
              <a:buClrTx/>
              <a:buFont typeface="+mj-lt"/>
              <a:buAutoNum type="arabicPeriod" startAt="8"/>
            </a:pPr>
            <a:r>
              <a:rPr lang="en-US" sz="1600" dirty="0">
                <a:solidFill>
                  <a:schemeClr val="dk1"/>
                </a:solidFill>
                <a:latin typeface="Times New Roman" pitchFamily="18" charset="0"/>
                <a:cs typeface="Times New Roman" pitchFamily="18" charset="0"/>
              </a:rPr>
              <a:t>Constantine A. </a:t>
            </a:r>
            <a:r>
              <a:rPr lang="en-US" sz="1600" dirty="0" err="1">
                <a:solidFill>
                  <a:schemeClr val="dk1"/>
                </a:solidFill>
                <a:latin typeface="Times New Roman" pitchFamily="18" charset="0"/>
                <a:cs typeface="Times New Roman" pitchFamily="18" charset="0"/>
              </a:rPr>
              <a:t>Balanis</a:t>
            </a:r>
            <a:r>
              <a:rPr lang="en-US" sz="1600" dirty="0">
                <a:solidFill>
                  <a:schemeClr val="dk1"/>
                </a:solidFill>
                <a:latin typeface="Times New Roman" pitchFamily="18" charset="0"/>
                <a:cs typeface="Times New Roman" pitchFamily="18" charset="0"/>
              </a:rPr>
              <a:t> “ANTENNA THEORY ANALYSIS AND DESIGN-2</a:t>
            </a:r>
            <a:r>
              <a:rPr lang="en-US" sz="1600" baseline="30000" dirty="0">
                <a:solidFill>
                  <a:schemeClr val="dk1"/>
                </a:solidFill>
                <a:latin typeface="Times New Roman" pitchFamily="18" charset="0"/>
                <a:cs typeface="Times New Roman" pitchFamily="18" charset="0"/>
              </a:rPr>
              <a:t>nd</a:t>
            </a:r>
            <a:r>
              <a:rPr lang="en-US" sz="1600" dirty="0">
                <a:solidFill>
                  <a:schemeClr val="dk1"/>
                </a:solidFill>
                <a:latin typeface="Times New Roman" pitchFamily="18" charset="0"/>
                <a:cs typeface="Times New Roman" pitchFamily="18" charset="0"/>
              </a:rPr>
              <a:t> Edition”.</a:t>
            </a:r>
          </a:p>
          <a:p>
            <a:pPr marL="342900" indent="-342900" algn="just">
              <a:buClrTx/>
              <a:buFont typeface="+mj-lt"/>
              <a:buAutoNum type="arabicPeriod" startAt="8"/>
            </a:pPr>
            <a:r>
              <a:rPr lang="en-US" sz="1600" dirty="0">
                <a:solidFill>
                  <a:schemeClr val="dk1"/>
                </a:solidFill>
                <a:latin typeface="Times New Roman" pitchFamily="18" charset="0"/>
                <a:cs typeface="Times New Roman" pitchFamily="18" charset="0"/>
              </a:rPr>
              <a:t>National Archives and Records Administration (NARA) Staff “</a:t>
            </a:r>
            <a:r>
              <a:rPr lang="en-US" sz="1600" dirty="0">
                <a:latin typeface="Times New Roman" pitchFamily="18" charset="0"/>
                <a:cs typeface="Times New Roman" pitchFamily="18" charset="0"/>
              </a:rPr>
              <a:t>The code of Federal Regulations of the United states of America</a:t>
            </a:r>
            <a:r>
              <a:rPr lang="en-US" sz="1600" dirty="0">
                <a:solidFill>
                  <a:schemeClr val="dk1"/>
                </a:solidFill>
                <a:latin typeface="Times New Roman" pitchFamily="18" charset="0"/>
                <a:cs typeface="Times New Roman" pitchFamily="18" charset="0"/>
              </a:rPr>
              <a:t>” Pg.496.</a:t>
            </a:r>
          </a:p>
          <a:p>
            <a:pPr marL="342900" indent="-342900" algn="just">
              <a:buClrTx/>
              <a:buFont typeface="+mj-lt"/>
              <a:buAutoNum type="arabicPeriod"/>
            </a:pPr>
            <a:endParaRPr lang="en-US" sz="1500" dirty="0">
              <a:latin typeface="Times New Roman" pitchFamily="18" charset="0"/>
              <a:cs typeface="Times New Roman" pitchFamily="18" charset="0"/>
            </a:endParaRPr>
          </a:p>
        </p:txBody>
      </p:sp>
    </p:spTree>
    <p:extLst>
      <p:ext uri="{BB962C8B-B14F-4D97-AF65-F5344CB8AC3E}">
        <p14:creationId xmlns:p14="http://schemas.microsoft.com/office/powerpoint/2010/main" val="3836483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7239000" cy="782960"/>
          </a:xfrm>
        </p:spPr>
        <p:txBody>
          <a:bodyPr>
            <a:normAutofit/>
          </a:bodyPr>
          <a:lstStyle/>
          <a:p>
            <a:pPr marL="571500" indent="-571500">
              <a:buFont typeface="Wingdings" pitchFamily="2" charset="2"/>
              <a:buChar char="v"/>
            </a:pPr>
            <a:r>
              <a:rPr lang="en-IN" dirty="0" smtClean="0"/>
              <a:t>Objectives</a:t>
            </a:r>
            <a:endParaRPr lang="en-US" dirty="0"/>
          </a:p>
        </p:txBody>
      </p:sp>
      <p:sp>
        <p:nvSpPr>
          <p:cNvPr id="4" name="Footer Placeholder 3"/>
          <p:cNvSpPr>
            <a:spLocks noGrp="1"/>
          </p:cNvSpPr>
          <p:nvPr>
            <p:ph type="ftr" sz="quarter" idx="11"/>
          </p:nvPr>
        </p:nvSpPr>
        <p:spPr/>
        <p:txBody>
          <a:bodyPr/>
          <a:lstStyle/>
          <a:p>
            <a:r>
              <a:rPr lang="en-IN" dirty="0" smtClean="0"/>
              <a:t>Date: </a:t>
            </a:r>
            <a:endParaRPr lang="en-IN" dirty="0"/>
          </a:p>
        </p:txBody>
      </p:sp>
      <p:sp>
        <p:nvSpPr>
          <p:cNvPr id="5" name="Content Placeholder 4"/>
          <p:cNvSpPr>
            <a:spLocks noGrp="1"/>
          </p:cNvSpPr>
          <p:nvPr>
            <p:ph idx="1"/>
          </p:nvPr>
        </p:nvSpPr>
        <p:spPr/>
        <p:txBody>
          <a:bodyPr>
            <a:normAutofit fontScale="92500" lnSpcReduction="10000"/>
          </a:bodyPr>
          <a:lstStyle/>
          <a:p>
            <a:pPr algn="just">
              <a:lnSpc>
                <a:spcPct val="150000"/>
              </a:lnSpc>
            </a:pPr>
            <a:r>
              <a:rPr lang="en-US" sz="1800" dirty="0">
                <a:latin typeface="Times New Roman" pitchFamily="18" charset="0"/>
                <a:cs typeface="Times New Roman" pitchFamily="18" charset="0"/>
              </a:rPr>
              <a:t>The main objective to design and simulation of Roof mounted vehicular antenna is</a:t>
            </a:r>
          </a:p>
          <a:p>
            <a:pPr lvl="3" algn="just">
              <a:lnSpc>
                <a:spcPct val="150000"/>
              </a:lnSpc>
              <a:buClrTx/>
              <a:buFont typeface="Wingdings" pitchFamily="2" charset="2"/>
              <a:buChar char="v"/>
            </a:pPr>
            <a:r>
              <a:rPr lang="en-US" sz="1800" dirty="0">
                <a:solidFill>
                  <a:schemeClr val="tx1"/>
                </a:solidFill>
                <a:latin typeface="Times New Roman" pitchFamily="18" charset="0"/>
                <a:cs typeface="Times New Roman" pitchFamily="18" charset="0"/>
              </a:rPr>
              <a:t>Designing low profile antenna that has small dimensions for UHF band, which can be used for mounting on to the Roof of the Rolling Stock Trains’ in Bombardier Transportation India Ltd.</a:t>
            </a:r>
          </a:p>
          <a:p>
            <a:pPr lvl="3" algn="just">
              <a:lnSpc>
                <a:spcPct val="150000"/>
              </a:lnSpc>
              <a:buClrTx/>
              <a:buFont typeface="Wingdings" pitchFamily="2" charset="2"/>
              <a:buChar char="v"/>
            </a:pPr>
            <a:r>
              <a:rPr lang="en-US" sz="1800" dirty="0">
                <a:solidFill>
                  <a:schemeClr val="tx1"/>
                </a:solidFill>
                <a:latin typeface="Times New Roman" pitchFamily="18" charset="0"/>
                <a:cs typeface="Times New Roman" pitchFamily="18" charset="0"/>
              </a:rPr>
              <a:t>The Simulation and optimization of the antenna is done by using CST Microwave studio software.  </a:t>
            </a:r>
          </a:p>
          <a:p>
            <a:pPr lvl="3" algn="just">
              <a:lnSpc>
                <a:spcPct val="150000"/>
              </a:lnSpc>
              <a:buClrTx/>
              <a:buFont typeface="Wingdings" pitchFamily="2" charset="2"/>
              <a:buChar char="v"/>
            </a:pPr>
            <a:r>
              <a:rPr lang="en-US" sz="1800" dirty="0">
                <a:solidFill>
                  <a:schemeClr val="tx1"/>
                </a:solidFill>
                <a:latin typeface="Times New Roman" pitchFamily="18" charset="0"/>
                <a:cs typeface="Times New Roman" pitchFamily="18" charset="0"/>
              </a:rPr>
              <a:t>The S-parameter of the antenna has been investigated for the given frequency band using this software.</a:t>
            </a:r>
          </a:p>
          <a:p>
            <a:pPr lvl="3" algn="just">
              <a:lnSpc>
                <a:spcPct val="150000"/>
              </a:lnSpc>
              <a:buClrTx/>
              <a:buFont typeface="Wingdings" pitchFamily="2" charset="2"/>
              <a:buChar char="v"/>
            </a:pPr>
            <a:r>
              <a:rPr lang="en-US" sz="1800" dirty="0">
                <a:solidFill>
                  <a:schemeClr val="tx1"/>
                </a:solidFill>
                <a:latin typeface="Times New Roman" pitchFamily="18" charset="0"/>
                <a:cs typeface="Times New Roman" pitchFamily="18" charset="0"/>
              </a:rPr>
              <a:t> Finally, If the antenna will meet the requirements then it will be fabricated and simulated results will be compared with the test results of the fabricated antenna. </a:t>
            </a:r>
          </a:p>
          <a:p>
            <a:endParaRPr lang="en-US" dirty="0"/>
          </a:p>
        </p:txBody>
      </p:sp>
    </p:spTree>
    <p:extLst>
      <p:ext uri="{BB962C8B-B14F-4D97-AF65-F5344CB8AC3E}">
        <p14:creationId xmlns:p14="http://schemas.microsoft.com/office/powerpoint/2010/main" val="27957703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20040"/>
            <a:ext cx="7444680" cy="588680"/>
          </a:xfrm>
        </p:spPr>
        <p:txBody>
          <a:bodyPr>
            <a:normAutofit fontScale="90000"/>
          </a:bodyPr>
          <a:lstStyle/>
          <a:p>
            <a:r>
              <a:rPr lang="en-US" sz="3600" dirty="0" smtClean="0">
                <a:effectLst>
                  <a:outerShdw blurRad="38100" dist="38100" dir="2700000" algn="tl">
                    <a:srgbClr val="000000">
                      <a:alpha val="43137"/>
                    </a:srgbClr>
                  </a:outerShdw>
                </a:effectLst>
                <a:latin typeface="Times New Roman" pitchFamily="18" charset="0"/>
                <a:cs typeface="Times New Roman" pitchFamily="18" charset="0"/>
              </a:rPr>
              <a:t>REFERENCES (CONT</a:t>
            </a:r>
            <a:r>
              <a:rPr lang="en-US" sz="3600" dirty="0" smtClean="0">
                <a:effectLst>
                  <a:outerShdw blurRad="38100" dist="38100" dir="2700000" algn="tl">
                    <a:srgbClr val="000000">
                      <a:alpha val="43137"/>
                    </a:srgbClr>
                  </a:outerShdw>
                </a:effectLst>
                <a:latin typeface="Times New Roman" pitchFamily="18" charset="0"/>
                <a:cs typeface="Times New Roman" pitchFamily="18" charset="0"/>
              </a:rPr>
              <a:t>..) web links</a:t>
            </a:r>
            <a:endParaRPr lang="en-US" sz="3600" dirty="0">
              <a:effectLst>
                <a:outerShdw blurRad="38100" dist="38100" dir="2700000" algn="tl">
                  <a:srgbClr val="000000">
                    <a:alpha val="43137"/>
                  </a:srgbClr>
                </a:outerShdw>
              </a:effectLst>
            </a:endParaRPr>
          </a:p>
        </p:txBody>
      </p:sp>
      <p:sp>
        <p:nvSpPr>
          <p:cNvPr id="5" name="Footer Placeholder 4"/>
          <p:cNvSpPr>
            <a:spLocks noGrp="1"/>
          </p:cNvSpPr>
          <p:nvPr>
            <p:ph type="ftr" sz="quarter" idx="11"/>
          </p:nvPr>
        </p:nvSpPr>
        <p:spPr/>
        <p:txBody>
          <a:bodyPr/>
          <a:lstStyle/>
          <a:p>
            <a:r>
              <a:rPr lang="en-US" dirty="0" smtClean="0"/>
              <a:t>ME(DEPT. OF E&amp;C),PIT</a:t>
            </a:r>
            <a:endParaRPr lang="en-US" dirty="0"/>
          </a:p>
        </p:txBody>
      </p:sp>
      <p:sp>
        <p:nvSpPr>
          <p:cNvPr id="6" name="Slide Number Placeholder 5"/>
          <p:cNvSpPr>
            <a:spLocks noGrp="1"/>
          </p:cNvSpPr>
          <p:nvPr>
            <p:ph type="sldNum" sz="quarter" idx="12"/>
          </p:nvPr>
        </p:nvSpPr>
        <p:spPr/>
        <p:txBody>
          <a:bodyPr/>
          <a:lstStyle/>
          <a:p>
            <a:fld id="{29C1B3FF-1E3F-4B72-BE61-E0874476A257}" type="slidenum">
              <a:rPr lang="en-US" smtClean="0"/>
              <a:t>30</a:t>
            </a:fld>
            <a:endParaRPr lang="en-US" dirty="0"/>
          </a:p>
        </p:txBody>
      </p:sp>
      <p:sp>
        <p:nvSpPr>
          <p:cNvPr id="3" name="Content Placeholder 2"/>
          <p:cNvSpPr>
            <a:spLocks noGrp="1"/>
          </p:cNvSpPr>
          <p:nvPr>
            <p:ph idx="1"/>
          </p:nvPr>
        </p:nvSpPr>
        <p:spPr>
          <a:xfrm>
            <a:off x="27887" y="1052736"/>
            <a:ext cx="7704856" cy="4968552"/>
          </a:xfrm>
        </p:spPr>
        <p:txBody>
          <a:bodyPr>
            <a:normAutofit/>
          </a:bodyPr>
          <a:lstStyle/>
          <a:p>
            <a:pPr marL="342900" indent="-342900" algn="just">
              <a:buClrTx/>
              <a:buFont typeface="+mj-lt"/>
              <a:buAutoNum type="arabicPeriod" startAt="12"/>
            </a:pPr>
            <a:r>
              <a:rPr lang="en-US" sz="1800" dirty="0" smtClean="0">
                <a:latin typeface="Times New Roman" pitchFamily="18" charset="0"/>
                <a:cs typeface="Times New Roman" pitchFamily="18" charset="0"/>
              </a:rPr>
              <a:t>http</a:t>
            </a:r>
            <a:r>
              <a:rPr lang="en-US" sz="1800" dirty="0">
                <a:latin typeface="Times New Roman" pitchFamily="18" charset="0"/>
                <a:cs typeface="Times New Roman" pitchFamily="18" charset="0"/>
              </a:rPr>
              <a:t>://www.ece.mcmaster.ca/faculty/nikolova/antenna_dload/current_lectures</a:t>
            </a:r>
          </a:p>
          <a:p>
            <a:pPr marL="342900" indent="-342900" algn="just">
              <a:buClrTx/>
              <a:buFont typeface="+mj-lt"/>
              <a:buAutoNum type="arabicPeriod" startAt="12"/>
            </a:pPr>
            <a:r>
              <a:rPr lang="en-US" sz="1800" dirty="0">
                <a:latin typeface="Times New Roman" pitchFamily="18" charset="0"/>
                <a:cs typeface="Times New Roman" pitchFamily="18" charset="0"/>
              </a:rPr>
              <a:t>http://www.electronics-tutorials.com/antennas/antenna-basics.htm</a:t>
            </a:r>
          </a:p>
          <a:p>
            <a:pPr marL="342900" indent="-342900" algn="just">
              <a:buClrTx/>
              <a:buFont typeface="+mj-lt"/>
              <a:buAutoNum type="arabicPeriod" startAt="12"/>
            </a:pPr>
            <a:r>
              <a:rPr lang="en-US" sz="1800" dirty="0">
                <a:latin typeface="Times New Roman" pitchFamily="18" charset="0"/>
                <a:cs typeface="Times New Roman" pitchFamily="18" charset="0"/>
              </a:rPr>
              <a:t>http://www.jrtr.net/jrtr42/f04_lac.html </a:t>
            </a:r>
          </a:p>
          <a:p>
            <a:pPr marL="342900" indent="-342900" algn="just">
              <a:buClrTx/>
              <a:buFont typeface="+mj-lt"/>
              <a:buAutoNum type="arabicPeriod" startAt="12"/>
            </a:pPr>
            <a:r>
              <a:rPr lang="en-US" sz="1800" dirty="0">
                <a:latin typeface="Times New Roman" pitchFamily="18" charset="0"/>
                <a:cs typeface="Times New Roman" pitchFamily="18" charset="0"/>
              </a:rPr>
              <a:t>https://www.cst.com</a:t>
            </a:r>
          </a:p>
          <a:p>
            <a:pPr marL="342900" indent="-342900" algn="just">
              <a:buClrTx/>
              <a:buFont typeface="+mj-lt"/>
              <a:buAutoNum type="arabicPeriod" startAt="12"/>
            </a:pPr>
            <a:r>
              <a:rPr lang="en-US" sz="1800" dirty="0">
                <a:latin typeface="Times New Roman" pitchFamily="18" charset="0"/>
                <a:cs typeface="Times New Roman" pitchFamily="18" charset="0"/>
              </a:rPr>
              <a:t>https://en.wikipedia.org/wiki/Bombardier_Talent </a:t>
            </a:r>
          </a:p>
          <a:p>
            <a:pPr marL="342900" indent="-342900" algn="just">
              <a:buClrTx/>
              <a:buFont typeface="+mj-lt"/>
              <a:buAutoNum type="arabicPeriod" startAt="12"/>
            </a:pPr>
            <a:r>
              <a:rPr lang="en-US" sz="1800" dirty="0">
                <a:latin typeface="Times New Roman" pitchFamily="18" charset="0"/>
                <a:cs typeface="Times New Roman" pitchFamily="18" charset="0"/>
              </a:rPr>
              <a:t>http://www.andrew.cmu.edu</a:t>
            </a:r>
          </a:p>
          <a:p>
            <a:pPr algn="just">
              <a:buFont typeface="+mj-lt"/>
              <a:buAutoNum type="arabicPeriod" startAt="5"/>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3053864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Jay\Desktop\Point_2_discuss\tn_au-queensland-ngr-exterior-impression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4987627"/>
            <a:ext cx="2843808" cy="187037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Users\Jay\Desktop\Point_2_discuss\tn_au-queensland-ngr-exterior-impression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232" y="1"/>
            <a:ext cx="2459275" cy="18703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347864" y="4977308"/>
            <a:ext cx="5257800" cy="1015663"/>
          </a:xfrm>
          <a:prstGeom prst="rect">
            <a:avLst/>
          </a:prstGeom>
          <a:noFill/>
        </p:spPr>
        <p:txBody>
          <a:bodyPr wrap="square" rtlCol="0">
            <a:spAutoFit/>
          </a:bodyPr>
          <a:lstStyle/>
          <a:p>
            <a:pPr algn="ctr"/>
            <a:r>
              <a:rPr lang="en-IN" sz="6000" b="1" dirty="0" smtClean="0">
                <a:effectLst>
                  <a:outerShdw blurRad="38100" dist="38100" dir="2700000" algn="tl">
                    <a:srgbClr val="000000">
                      <a:alpha val="43137"/>
                    </a:srgbClr>
                  </a:outerShdw>
                </a:effectLst>
                <a:latin typeface="Times New Roman" pitchFamily="18" charset="0"/>
                <a:cs typeface="Times New Roman" pitchFamily="18" charset="0"/>
              </a:rPr>
              <a:t>THANK YOU</a:t>
            </a:r>
            <a:endParaRPr lang="en-US" sz="6000" dirty="0">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2668602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Introduction</a:t>
            </a:r>
            <a:br>
              <a:rPr lang="en-IN" dirty="0"/>
            </a:br>
            <a:endParaRPr lang="en-US" dirty="0"/>
          </a:p>
        </p:txBody>
      </p:sp>
      <p:sp>
        <p:nvSpPr>
          <p:cNvPr id="3" name="Content Placeholder 2"/>
          <p:cNvSpPr>
            <a:spLocks noGrp="1"/>
          </p:cNvSpPr>
          <p:nvPr>
            <p:ph idx="1"/>
          </p:nvPr>
        </p:nvSpPr>
        <p:spPr>
          <a:xfrm>
            <a:off x="251520" y="1340768"/>
            <a:ext cx="7776864" cy="5114968"/>
          </a:xfrm>
        </p:spPr>
        <p:txBody>
          <a:bodyPr>
            <a:normAutofit/>
          </a:bodyPr>
          <a:lstStyle/>
          <a:p>
            <a:pPr algn="just">
              <a:lnSpc>
                <a:spcPct val="150000"/>
              </a:lnSpc>
              <a:buFont typeface="Wingdings" pitchFamily="2" charset="2"/>
              <a:buChar char="q"/>
            </a:pPr>
            <a:r>
              <a:rPr lang="en-IN" sz="1600" dirty="0">
                <a:latin typeface="Times New Roman" pitchFamily="18" charset="0"/>
                <a:cs typeface="Times New Roman" pitchFamily="18" charset="0"/>
              </a:rPr>
              <a:t>An antenna is a device used to transform an RF signal, travelling on a conductor, into an electromagnetic wave in free space</a:t>
            </a:r>
            <a:r>
              <a:rPr lang="en-IN" sz="1600" dirty="0" smtClean="0">
                <a:latin typeface="Times New Roman" pitchFamily="18" charset="0"/>
                <a:cs typeface="Times New Roman" pitchFamily="18" charset="0"/>
              </a:rPr>
              <a:t>.</a:t>
            </a:r>
            <a:r>
              <a:rPr lang="en-IN" sz="1600" baseline="30000" dirty="0">
                <a:latin typeface="Times New Roman" pitchFamily="18" charset="0"/>
                <a:cs typeface="Times New Roman" pitchFamily="18" charset="0"/>
              </a:rPr>
              <a:t> [9][10</a:t>
            </a:r>
            <a:r>
              <a:rPr lang="en-IN" sz="1600" baseline="30000" dirty="0" smtClean="0">
                <a:latin typeface="Times New Roman" pitchFamily="18" charset="0"/>
                <a:cs typeface="Times New Roman" pitchFamily="18" charset="0"/>
              </a:rPr>
              <a:t>]</a:t>
            </a:r>
          </a:p>
          <a:p>
            <a:pPr algn="just">
              <a:lnSpc>
                <a:spcPct val="150000"/>
              </a:lnSpc>
              <a:buFont typeface="Wingdings" pitchFamily="2" charset="2"/>
              <a:buChar char="q"/>
            </a:pPr>
            <a:endParaRPr lang="en-US" sz="1600" dirty="0" smtClean="0">
              <a:latin typeface="Times New Roman" pitchFamily="18" charset="0"/>
              <a:cs typeface="Times New Roman" pitchFamily="18" charset="0"/>
            </a:endParaRPr>
          </a:p>
          <a:p>
            <a:pPr algn="just">
              <a:lnSpc>
                <a:spcPct val="150000"/>
              </a:lnSpc>
              <a:buFont typeface="Wingdings" pitchFamily="2" charset="2"/>
              <a:buChar char="q"/>
            </a:pP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vehicle roof may be considered for mounting various antenna systems </a:t>
            </a:r>
            <a:r>
              <a:rPr lang="en-US" sz="1600" b="1" dirty="0">
                <a:latin typeface="Times New Roman" pitchFamily="18" charset="0"/>
                <a:cs typeface="Times New Roman" pitchFamily="18" charset="0"/>
              </a:rPr>
              <a:t>operating</a:t>
            </a:r>
            <a:r>
              <a:rPr lang="en-US" sz="1600" dirty="0">
                <a:latin typeface="Times New Roman" pitchFamily="18" charset="0"/>
                <a:cs typeface="Times New Roman" pitchFamily="18" charset="0"/>
              </a:rPr>
              <a:t> over the range of </a:t>
            </a:r>
            <a:r>
              <a:rPr lang="en-US" sz="1600" b="1" dirty="0">
                <a:latin typeface="Times New Roman" pitchFamily="18" charset="0"/>
                <a:cs typeface="Times New Roman" pitchFamily="18" charset="0"/>
              </a:rPr>
              <a:t>frequencies</a:t>
            </a:r>
            <a:r>
              <a:rPr lang="en-US" sz="1600" dirty="0">
                <a:latin typeface="Times New Roman" pitchFamily="18" charset="0"/>
                <a:cs typeface="Times New Roman" pitchFamily="18" charset="0"/>
              </a:rPr>
              <a:t> 400-520MHz.</a:t>
            </a:r>
            <a:r>
              <a:rPr lang="en-US" sz="1600" baseline="30000" dirty="0">
                <a:latin typeface="Times New Roman" pitchFamily="18" charset="0"/>
                <a:cs typeface="Times New Roman" pitchFamily="18" charset="0"/>
              </a:rPr>
              <a:t>[6]</a:t>
            </a:r>
            <a:r>
              <a:rPr lang="en-US" sz="1600" i="1"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algn="just">
              <a:lnSpc>
                <a:spcPct val="150000"/>
              </a:lnSpc>
              <a:buFont typeface="Wingdings" pitchFamily="2" charset="2"/>
              <a:buChar char="q"/>
            </a:pPr>
            <a:endParaRPr lang="en-US" sz="1600" dirty="0" smtClean="0">
              <a:latin typeface="Times New Roman" pitchFamily="18" charset="0"/>
              <a:cs typeface="Times New Roman" pitchFamily="18" charset="0"/>
            </a:endParaRPr>
          </a:p>
          <a:p>
            <a:pPr algn="just">
              <a:lnSpc>
                <a:spcPct val="150000"/>
              </a:lnSpc>
              <a:buFont typeface="Wingdings" pitchFamily="2" charset="2"/>
              <a:buChar char="q"/>
            </a:pPr>
            <a:r>
              <a:rPr lang="en-US" sz="1600" dirty="0" smtClean="0">
                <a:latin typeface="Times New Roman" pitchFamily="18" charset="0"/>
                <a:cs typeface="Times New Roman" pitchFamily="18" charset="0"/>
              </a:rPr>
              <a:t>Considering </a:t>
            </a:r>
            <a:r>
              <a:rPr lang="en-US" sz="1600" dirty="0">
                <a:latin typeface="Times New Roman" pitchFamily="18" charset="0"/>
                <a:cs typeface="Times New Roman" pitchFamily="18" charset="0"/>
              </a:rPr>
              <a:t>both, these antennas’ utility, and omnipresence in the field, make them a prime subject of study. We </a:t>
            </a:r>
            <a:r>
              <a:rPr lang="en-US" sz="1600" b="1" dirty="0">
                <a:latin typeface="Times New Roman" pitchFamily="18" charset="0"/>
                <a:cs typeface="Times New Roman" pitchFamily="18" charset="0"/>
              </a:rPr>
              <a:t>focus</a:t>
            </a:r>
            <a:r>
              <a:rPr lang="en-US" sz="1600" dirty="0">
                <a:latin typeface="Times New Roman" pitchFamily="18" charset="0"/>
                <a:cs typeface="Times New Roman" pitchFamily="18" charset="0"/>
              </a:rPr>
              <a:t> primarily on the effects in the </a:t>
            </a:r>
            <a:r>
              <a:rPr lang="en-US" sz="1600" b="1" dirty="0">
                <a:latin typeface="Times New Roman" pitchFamily="18" charset="0"/>
                <a:cs typeface="Times New Roman" pitchFamily="18" charset="0"/>
              </a:rPr>
              <a:t>UHF-band</a:t>
            </a:r>
            <a:r>
              <a:rPr lang="en-US" sz="1600" dirty="0">
                <a:latin typeface="Times New Roman" pitchFamily="18" charset="0"/>
                <a:cs typeface="Times New Roman" pitchFamily="18" charset="0"/>
              </a:rPr>
              <a:t> regions for the mounted antennas for </a:t>
            </a:r>
            <a:r>
              <a:rPr lang="en-US" sz="1600" b="1" dirty="0">
                <a:latin typeface="Times New Roman" pitchFamily="18" charset="0"/>
                <a:cs typeface="Times New Roman" pitchFamily="18" charset="0"/>
              </a:rPr>
              <a:t>better efficiency and radiation</a:t>
            </a:r>
            <a:r>
              <a:rPr lang="en-US" sz="1600" dirty="0">
                <a:latin typeface="Times New Roman" pitchFamily="18" charset="0"/>
                <a:cs typeface="Times New Roman" pitchFamily="18" charset="0"/>
              </a:rPr>
              <a:t>.</a:t>
            </a:r>
            <a:r>
              <a:rPr lang="en-US" sz="1600" baseline="30000" dirty="0">
                <a:latin typeface="Times New Roman" pitchFamily="18" charset="0"/>
                <a:cs typeface="Times New Roman" pitchFamily="18" charset="0"/>
              </a:rPr>
              <a:t>[6]</a:t>
            </a:r>
            <a:r>
              <a:rPr lang="en-US" sz="1600" dirty="0">
                <a:latin typeface="Times New Roman" pitchFamily="18" charset="0"/>
                <a:cs typeface="Times New Roman" pitchFamily="18" charset="0"/>
              </a:rPr>
              <a:t> </a:t>
            </a:r>
          </a:p>
          <a:p>
            <a:pPr algn="just">
              <a:lnSpc>
                <a:spcPct val="150000"/>
              </a:lnSpc>
              <a:buFont typeface="Wingdings" pitchFamily="2" charset="2"/>
              <a:buChar char="q"/>
            </a:pPr>
            <a:endParaRPr lang="en-US" sz="1600" dirty="0"/>
          </a:p>
        </p:txBody>
      </p:sp>
      <p:sp>
        <p:nvSpPr>
          <p:cNvPr id="4" name="Footer Placeholder 3"/>
          <p:cNvSpPr>
            <a:spLocks noGrp="1"/>
          </p:cNvSpPr>
          <p:nvPr>
            <p:ph type="ftr" sz="quarter" idx="11"/>
          </p:nvPr>
        </p:nvSpPr>
        <p:spPr/>
        <p:txBody>
          <a:bodyPr/>
          <a:lstStyle/>
          <a:p>
            <a:r>
              <a:rPr lang="en-IN" dirty="0" smtClean="0"/>
              <a:t>Date: </a:t>
            </a:r>
            <a:endParaRPr lang="en-IN" dirty="0"/>
          </a:p>
        </p:txBody>
      </p:sp>
    </p:spTree>
    <p:extLst>
      <p:ext uri="{BB962C8B-B14F-4D97-AF65-F5344CB8AC3E}">
        <p14:creationId xmlns:p14="http://schemas.microsoft.com/office/powerpoint/2010/main" val="2828094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Motivation</a:t>
            </a:r>
            <a:r>
              <a:rPr lang="en-IN" dirty="0"/>
              <a:t/>
            </a:r>
            <a:br>
              <a:rPr lang="en-IN" dirty="0"/>
            </a:br>
            <a:endParaRPr lang="en-US" dirty="0"/>
          </a:p>
        </p:txBody>
      </p:sp>
      <p:sp>
        <p:nvSpPr>
          <p:cNvPr id="3" name="Content Placeholder 2"/>
          <p:cNvSpPr>
            <a:spLocks noGrp="1"/>
          </p:cNvSpPr>
          <p:nvPr>
            <p:ph idx="1"/>
          </p:nvPr>
        </p:nvSpPr>
        <p:spPr>
          <a:xfrm>
            <a:off x="251520" y="1340768"/>
            <a:ext cx="7776864" cy="5114968"/>
          </a:xfrm>
        </p:spPr>
        <p:txBody>
          <a:bodyPr>
            <a:normAutofit/>
          </a:bodyPr>
          <a:lstStyle/>
          <a:p>
            <a:pPr algn="just">
              <a:lnSpc>
                <a:spcPct val="150000"/>
              </a:lnSpc>
              <a:buClrTx/>
              <a:buFont typeface="Wingdings" pitchFamily="2" charset="2"/>
              <a:buChar char="v"/>
            </a:pPr>
            <a:r>
              <a:rPr lang="en-US" sz="1600" dirty="0">
                <a:latin typeface="Times New Roman" pitchFamily="18" charset="0"/>
                <a:cs typeface="Times New Roman" pitchFamily="18" charset="0"/>
              </a:rPr>
              <a:t>No doubt that the Railway Transportation has a great future but as we know that the High Speed Train’s RF </a:t>
            </a:r>
            <a:r>
              <a:rPr lang="en-US" sz="1600" dirty="0" err="1">
                <a:latin typeface="Times New Roman" pitchFamily="18" charset="0"/>
                <a:cs typeface="Times New Roman" pitchFamily="18" charset="0"/>
              </a:rPr>
              <a:t>equipments</a:t>
            </a:r>
            <a:r>
              <a:rPr lang="en-US" sz="1600" dirty="0">
                <a:latin typeface="Times New Roman" pitchFamily="18" charset="0"/>
                <a:cs typeface="Times New Roman" pitchFamily="18" charset="0"/>
              </a:rPr>
              <a:t>’ are almost never be the subject of  the prime study.</a:t>
            </a:r>
          </a:p>
          <a:p>
            <a:pPr marL="0" indent="0" algn="just">
              <a:lnSpc>
                <a:spcPct val="150000"/>
              </a:lnSpc>
              <a:buClrTx/>
              <a:buNone/>
            </a:pPr>
            <a:endParaRPr lang="en-US" sz="1600" dirty="0">
              <a:latin typeface="Times New Roman" pitchFamily="18" charset="0"/>
              <a:cs typeface="Times New Roman" pitchFamily="18" charset="0"/>
            </a:endParaRPr>
          </a:p>
          <a:p>
            <a:pPr algn="just">
              <a:lnSpc>
                <a:spcPct val="150000"/>
              </a:lnSpc>
              <a:buClrTx/>
              <a:buFont typeface="Wingdings" pitchFamily="2" charset="2"/>
              <a:buChar char="v"/>
            </a:pPr>
            <a:r>
              <a:rPr lang="en-US" sz="1600" dirty="0">
                <a:latin typeface="Times New Roman" pitchFamily="18" charset="0"/>
                <a:cs typeface="Times New Roman" pitchFamily="18" charset="0"/>
              </a:rPr>
              <a:t>We can utilized the available resources and make the low cost and effective UHF antenna. Hence the cost will be reduced to great extend.</a:t>
            </a:r>
          </a:p>
        </p:txBody>
      </p:sp>
      <p:sp>
        <p:nvSpPr>
          <p:cNvPr id="4" name="Footer Placeholder 3"/>
          <p:cNvSpPr>
            <a:spLocks noGrp="1"/>
          </p:cNvSpPr>
          <p:nvPr>
            <p:ph type="ftr" sz="quarter" idx="11"/>
          </p:nvPr>
        </p:nvSpPr>
        <p:spPr/>
        <p:txBody>
          <a:bodyPr/>
          <a:lstStyle/>
          <a:p>
            <a:r>
              <a:rPr lang="en-IN" dirty="0" smtClean="0"/>
              <a:t>Date: </a:t>
            </a:r>
            <a:endParaRPr lang="en-IN" dirty="0"/>
          </a:p>
        </p:txBody>
      </p:sp>
    </p:spTree>
    <p:extLst>
      <p:ext uri="{BB962C8B-B14F-4D97-AF65-F5344CB8AC3E}">
        <p14:creationId xmlns:p14="http://schemas.microsoft.com/office/powerpoint/2010/main" val="1669973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Frequency selection	</a:t>
            </a:r>
            <a:r>
              <a:rPr lang="en-IN" dirty="0"/>
              <a:t/>
            </a:r>
            <a:br>
              <a:rPr lang="en-IN" dirty="0"/>
            </a:br>
            <a:endParaRPr lang="en-US" dirty="0"/>
          </a:p>
        </p:txBody>
      </p:sp>
      <p:sp>
        <p:nvSpPr>
          <p:cNvPr id="3" name="Content Placeholder 2"/>
          <p:cNvSpPr>
            <a:spLocks noGrp="1"/>
          </p:cNvSpPr>
          <p:nvPr>
            <p:ph idx="1"/>
          </p:nvPr>
        </p:nvSpPr>
        <p:spPr>
          <a:xfrm>
            <a:off x="251520" y="1340768"/>
            <a:ext cx="7776864" cy="5114968"/>
          </a:xfrm>
        </p:spPr>
        <p:txBody>
          <a:bodyPr>
            <a:normAutofit lnSpcReduction="10000"/>
          </a:bodyPr>
          <a:lstStyle/>
          <a:p>
            <a:pPr marL="285750" indent="-285750" algn="just">
              <a:lnSpc>
                <a:spcPct val="200000"/>
              </a:lnSpc>
              <a:buFont typeface="Wingdings" pitchFamily="2" charset="2"/>
              <a:buChar char="v"/>
            </a:pPr>
            <a:r>
              <a:rPr lang="en-US" sz="1600" dirty="0">
                <a:latin typeface="Times New Roman" pitchFamily="18" charset="0"/>
                <a:cs typeface="Times New Roman" pitchFamily="18" charset="0"/>
              </a:rPr>
              <a:t>This frequency is shared by the </a:t>
            </a:r>
            <a:r>
              <a:rPr lang="en-US" sz="1600" b="1" dirty="0">
                <a:latin typeface="Times New Roman" pitchFamily="18" charset="0"/>
                <a:cs typeface="Times New Roman" pitchFamily="18" charset="0"/>
              </a:rPr>
              <a:t>Rolling stock Railway Authorities </a:t>
            </a:r>
            <a:r>
              <a:rPr lang="en-US" sz="1600" dirty="0">
                <a:latin typeface="Times New Roman" pitchFamily="18" charset="0"/>
                <a:cs typeface="Times New Roman" pitchFamily="18" charset="0"/>
              </a:rPr>
              <a:t>for Radio Services. Railroad radio operations have entailed two major areas: </a:t>
            </a:r>
            <a:r>
              <a:rPr lang="en-US" sz="1600" b="1" dirty="0">
                <a:latin typeface="Times New Roman" pitchFamily="18" charset="0"/>
                <a:cs typeface="Times New Roman" pitchFamily="18" charset="0"/>
              </a:rPr>
              <a:t>train movement authorities</a:t>
            </a:r>
            <a:r>
              <a:rPr lang="en-US" sz="1600" dirty="0">
                <a:latin typeface="Times New Roman" pitchFamily="18" charset="0"/>
                <a:cs typeface="Times New Roman" pitchFamily="18" charset="0"/>
              </a:rPr>
              <a:t> and </a:t>
            </a:r>
            <a:r>
              <a:rPr lang="en-US" sz="1600" b="1" dirty="0" smtClean="0">
                <a:latin typeface="Times New Roman" pitchFamily="18" charset="0"/>
                <a:cs typeface="Times New Roman" pitchFamily="18" charset="0"/>
              </a:rPr>
              <a:t>intra-crew </a:t>
            </a:r>
            <a:r>
              <a:rPr lang="en-US" sz="1600" b="1" dirty="0">
                <a:latin typeface="Times New Roman" pitchFamily="18" charset="0"/>
                <a:cs typeface="Times New Roman" pitchFamily="18" charset="0"/>
              </a:rPr>
              <a:t>activities</a:t>
            </a:r>
            <a:r>
              <a:rPr lang="en-US" sz="1600" dirty="0">
                <a:latin typeface="Times New Roman" pitchFamily="18" charset="0"/>
                <a:cs typeface="Times New Roman" pitchFamily="18" charset="0"/>
              </a:rPr>
              <a:t>. Train Movement authorization utilize </a:t>
            </a:r>
            <a:r>
              <a:rPr lang="en-US" sz="1600" b="1" dirty="0">
                <a:latin typeface="Times New Roman" pitchFamily="18" charset="0"/>
                <a:cs typeface="Times New Roman" pitchFamily="18" charset="0"/>
              </a:rPr>
              <a:t>private</a:t>
            </a:r>
            <a:r>
              <a:rPr lang="en-US" sz="1600" dirty="0">
                <a:latin typeface="Times New Roman" pitchFamily="18" charset="0"/>
                <a:cs typeface="Times New Roman" pitchFamily="18" charset="0"/>
              </a:rPr>
              <a:t> communication systems to transmit </a:t>
            </a:r>
            <a:r>
              <a:rPr lang="en-US" sz="1600" b="1" dirty="0">
                <a:latin typeface="Times New Roman" pitchFamily="18" charset="0"/>
                <a:cs typeface="Times New Roman" pitchFamily="18" charset="0"/>
              </a:rPr>
              <a:t>train moment authorization </a:t>
            </a:r>
            <a:r>
              <a:rPr lang="en-US" sz="1600" dirty="0">
                <a:latin typeface="Times New Roman" pitchFamily="18" charset="0"/>
                <a:cs typeface="Times New Roman" pitchFamily="18" charset="0"/>
              </a:rPr>
              <a:t>between dispatchers and locomotive crew. </a:t>
            </a:r>
            <a:r>
              <a:rPr lang="en-US" sz="1600" baseline="30000" dirty="0">
                <a:latin typeface="Times New Roman" pitchFamily="18" charset="0"/>
                <a:cs typeface="Times New Roman" pitchFamily="18" charset="0"/>
              </a:rPr>
              <a:t>[11]</a:t>
            </a:r>
          </a:p>
          <a:p>
            <a:pPr marL="285750" indent="-285750" algn="just">
              <a:lnSpc>
                <a:spcPct val="200000"/>
              </a:lnSpc>
              <a:buFont typeface="Wingdings" pitchFamily="2" charset="2"/>
              <a:buChar char="v"/>
            </a:pPr>
            <a:endParaRPr lang="en-US" sz="1600" dirty="0">
              <a:latin typeface="Times New Roman" pitchFamily="18" charset="0"/>
              <a:cs typeface="Times New Roman" pitchFamily="18" charset="0"/>
            </a:endParaRPr>
          </a:p>
          <a:p>
            <a:pPr marL="285750" indent="-285750" algn="just">
              <a:lnSpc>
                <a:spcPct val="200000"/>
              </a:lnSpc>
              <a:buFont typeface="Wingdings" pitchFamily="2" charset="2"/>
              <a:buChar char="v"/>
            </a:pPr>
            <a:r>
              <a:rPr lang="en-US" sz="1600" dirty="0">
                <a:latin typeface="Times New Roman" pitchFamily="18" charset="0"/>
                <a:cs typeface="Times New Roman" pitchFamily="18" charset="0"/>
              </a:rPr>
              <a:t>This </a:t>
            </a:r>
            <a:r>
              <a:rPr lang="en-US" sz="1600" b="1" dirty="0">
                <a:latin typeface="Times New Roman" pitchFamily="18" charset="0"/>
                <a:cs typeface="Times New Roman" pitchFamily="18" charset="0"/>
              </a:rPr>
              <a:t>450-460 MHz </a:t>
            </a:r>
            <a:r>
              <a:rPr lang="en-US" sz="1600" dirty="0">
                <a:latin typeface="Times New Roman" pitchFamily="18" charset="0"/>
                <a:cs typeface="Times New Roman" pitchFamily="18" charset="0"/>
              </a:rPr>
              <a:t>frequency is used for </a:t>
            </a:r>
            <a:r>
              <a:rPr lang="en-US" sz="1600" b="1" dirty="0">
                <a:latin typeface="Times New Roman" pitchFamily="18" charset="0"/>
                <a:cs typeface="Times New Roman" pitchFamily="18" charset="0"/>
              </a:rPr>
              <a:t>point-to-train communication</a:t>
            </a:r>
            <a:r>
              <a:rPr lang="en-US" sz="1600" dirty="0">
                <a:latin typeface="Times New Roman" pitchFamily="18" charset="0"/>
                <a:cs typeface="Times New Roman" pitchFamily="18" charset="0"/>
              </a:rPr>
              <a:t>. This allocated to the service in which the Railway Authorities are primarily eligible are assigned  within 35 miles (Approx</a:t>
            </a:r>
            <a:r>
              <a:rPr lang="en-US" sz="1600" b="1" dirty="0">
                <a:latin typeface="Times New Roman" pitchFamily="18" charset="0"/>
                <a:cs typeface="Times New Roman" pitchFamily="18" charset="0"/>
              </a:rPr>
              <a:t>. 56 km</a:t>
            </a:r>
            <a:r>
              <a:rPr lang="en-US" sz="1600" dirty="0">
                <a:latin typeface="Times New Roman" pitchFamily="18" charset="0"/>
                <a:cs typeface="Times New Roman" pitchFamily="18" charset="0"/>
              </a:rPr>
              <a:t>) of the proposed  base station.</a:t>
            </a:r>
            <a:r>
              <a:rPr lang="en-US" sz="1600" baseline="30000" dirty="0">
                <a:latin typeface="Times New Roman" pitchFamily="18" charset="0"/>
                <a:cs typeface="Times New Roman" pitchFamily="18" charset="0"/>
              </a:rPr>
              <a:t>[11</a:t>
            </a:r>
            <a:r>
              <a:rPr lang="en-US" sz="1600" baseline="30000" dirty="0" smtClean="0">
                <a:latin typeface="Times New Roman" pitchFamily="18" charset="0"/>
                <a:cs typeface="Times New Roman" pitchFamily="18" charset="0"/>
              </a:rPr>
              <a:t>]</a:t>
            </a:r>
            <a:endParaRPr lang="en-US" sz="1600" baseline="30000" dirty="0">
              <a:latin typeface="Times New Roman" pitchFamily="18" charset="0"/>
              <a:cs typeface="Times New Roman" pitchFamily="18" charset="0"/>
            </a:endParaRPr>
          </a:p>
          <a:p>
            <a:pPr marL="285750" indent="-285750" algn="just">
              <a:lnSpc>
                <a:spcPct val="200000"/>
              </a:lnSpc>
              <a:buFont typeface="Wingdings" pitchFamily="2" charset="2"/>
              <a:buChar char="v"/>
            </a:pPr>
            <a:r>
              <a:rPr lang="en-US" sz="1600" dirty="0">
                <a:latin typeface="Times New Roman" pitchFamily="18" charset="0"/>
                <a:cs typeface="Times New Roman" pitchFamily="18" charset="0"/>
              </a:rPr>
              <a:t>That’s why the frequency band 400-520 MHz has been selected.</a:t>
            </a:r>
            <a:endParaRPr lang="en-US" sz="16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smtClean="0"/>
              <a:t>Date: </a:t>
            </a:r>
            <a:endParaRPr lang="en-IN" dirty="0"/>
          </a:p>
        </p:txBody>
      </p:sp>
    </p:spTree>
    <p:extLst>
      <p:ext uri="{BB962C8B-B14F-4D97-AF65-F5344CB8AC3E}">
        <p14:creationId xmlns:p14="http://schemas.microsoft.com/office/powerpoint/2010/main" val="3451694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Low profile antenna</a:t>
            </a:r>
            <a:r>
              <a:rPr lang="en-IN" dirty="0"/>
              <a:t/>
            </a:r>
            <a:br>
              <a:rPr lang="en-IN" dirty="0"/>
            </a:br>
            <a:endParaRPr lang="en-US" dirty="0"/>
          </a:p>
        </p:txBody>
      </p:sp>
      <p:sp>
        <p:nvSpPr>
          <p:cNvPr id="3" name="Content Placeholder 2"/>
          <p:cNvSpPr>
            <a:spLocks noGrp="1"/>
          </p:cNvSpPr>
          <p:nvPr>
            <p:ph idx="1"/>
          </p:nvPr>
        </p:nvSpPr>
        <p:spPr>
          <a:xfrm>
            <a:off x="251520" y="1340768"/>
            <a:ext cx="7776864" cy="5114968"/>
          </a:xfrm>
        </p:spPr>
        <p:txBody>
          <a:bodyPr>
            <a:normAutofit fontScale="77500" lnSpcReduction="20000"/>
          </a:bodyPr>
          <a:lstStyle/>
          <a:p>
            <a:pPr marL="285750" indent="-285750" algn="just">
              <a:lnSpc>
                <a:spcPct val="200000"/>
              </a:lnSpc>
              <a:buFont typeface="Arial" pitchFamily="34" charset="0"/>
              <a:buChar char="•"/>
            </a:pPr>
            <a:r>
              <a:rPr lang="en-US" dirty="0">
                <a:latin typeface="Times New Roman" pitchFamily="18" charset="0"/>
                <a:cs typeface="Times New Roman" pitchFamily="18" charset="0"/>
              </a:rPr>
              <a:t>What is Low Profile Antenna ?</a:t>
            </a:r>
          </a:p>
          <a:p>
            <a:pPr lvl="1" algn="just">
              <a:lnSpc>
                <a:spcPct val="250000"/>
              </a:lnSpc>
            </a:pPr>
            <a:r>
              <a:rPr lang="en-US" dirty="0">
                <a:solidFill>
                  <a:schemeClr val="tx1"/>
                </a:solidFill>
                <a:latin typeface="Times New Roman" pitchFamily="18" charset="0"/>
                <a:cs typeface="Times New Roman" pitchFamily="18" charset="0"/>
              </a:rPr>
              <a:t>The general concept of the low profile is “small height and small width”. </a:t>
            </a:r>
          </a:p>
          <a:p>
            <a:pPr lvl="1" algn="just">
              <a:lnSpc>
                <a:spcPct val="250000"/>
              </a:lnSpc>
            </a:pPr>
            <a:endParaRPr lang="en-US" dirty="0">
              <a:solidFill>
                <a:schemeClr val="tx1"/>
              </a:solidFill>
              <a:latin typeface="Times New Roman" pitchFamily="18" charset="0"/>
              <a:cs typeface="Times New Roman" pitchFamily="18" charset="0"/>
            </a:endParaRPr>
          </a:p>
          <a:p>
            <a:pPr lvl="1" algn="just">
              <a:lnSpc>
                <a:spcPct val="250000"/>
              </a:lnSpc>
            </a:pPr>
            <a:r>
              <a:rPr lang="en-US" dirty="0">
                <a:solidFill>
                  <a:schemeClr val="tx1"/>
                </a:solidFill>
                <a:latin typeface="Times New Roman" pitchFamily="18" charset="0"/>
                <a:cs typeface="Times New Roman" pitchFamily="18" charset="0"/>
              </a:rPr>
              <a:t>Basically it is monopole antenna with the reduced height and width. A </a:t>
            </a:r>
            <a:r>
              <a:rPr lang="en-US" b="1" dirty="0">
                <a:solidFill>
                  <a:schemeClr val="tx1"/>
                </a:solidFill>
                <a:latin typeface="Times New Roman" pitchFamily="18" charset="0"/>
                <a:cs typeface="Times New Roman" pitchFamily="18" charset="0"/>
              </a:rPr>
              <a:t>monopole antenna</a:t>
            </a:r>
            <a:r>
              <a:rPr lang="en-US" dirty="0">
                <a:solidFill>
                  <a:schemeClr val="tx1"/>
                </a:solidFill>
                <a:latin typeface="Times New Roman" pitchFamily="18" charset="0"/>
                <a:cs typeface="Times New Roman" pitchFamily="18" charset="0"/>
              </a:rPr>
              <a:t> is a class of radio </a:t>
            </a:r>
            <a:r>
              <a:rPr lang="en-US" b="1" dirty="0">
                <a:solidFill>
                  <a:schemeClr val="tx1"/>
                </a:solidFill>
                <a:latin typeface="Times New Roman" pitchFamily="18" charset="0"/>
                <a:cs typeface="Times New Roman" pitchFamily="18" charset="0"/>
              </a:rPr>
              <a:t>antenna </a:t>
            </a:r>
            <a:r>
              <a:rPr lang="en-US" dirty="0">
                <a:solidFill>
                  <a:schemeClr val="tx1"/>
                </a:solidFill>
                <a:latin typeface="Times New Roman" pitchFamily="18" charset="0"/>
                <a:cs typeface="Times New Roman" pitchFamily="18" charset="0"/>
              </a:rPr>
              <a:t>consisting of a straight rod-shaped conductor, often mounted perpendicularly over some type of conductive surface, called a ground plane.</a:t>
            </a:r>
            <a:r>
              <a:rPr lang="en-US" baseline="30000" dirty="0">
                <a:solidFill>
                  <a:schemeClr val="tx1"/>
                </a:solidFill>
                <a:latin typeface="Times New Roman" pitchFamily="18" charset="0"/>
                <a:cs typeface="Times New Roman" pitchFamily="18" charset="0"/>
              </a:rPr>
              <a:t>[5]</a:t>
            </a:r>
          </a:p>
        </p:txBody>
      </p:sp>
      <p:sp>
        <p:nvSpPr>
          <p:cNvPr id="4" name="Footer Placeholder 3"/>
          <p:cNvSpPr>
            <a:spLocks noGrp="1"/>
          </p:cNvSpPr>
          <p:nvPr>
            <p:ph type="ftr" sz="quarter" idx="11"/>
          </p:nvPr>
        </p:nvSpPr>
        <p:spPr/>
        <p:txBody>
          <a:bodyPr/>
          <a:lstStyle/>
          <a:p>
            <a:r>
              <a:rPr lang="en-IN" dirty="0" smtClean="0"/>
              <a:t>Date: </a:t>
            </a:r>
            <a:endParaRPr lang="en-IN" dirty="0"/>
          </a:p>
        </p:txBody>
      </p:sp>
    </p:spTree>
    <p:extLst>
      <p:ext uri="{BB962C8B-B14F-4D97-AF65-F5344CB8AC3E}">
        <p14:creationId xmlns:p14="http://schemas.microsoft.com/office/powerpoint/2010/main" val="3451694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0"/>
            <a:ext cx="7897688" cy="980728"/>
          </a:xfrm>
        </p:spPr>
        <p:txBody>
          <a:bodyPr>
            <a:normAutofit/>
          </a:bodyPr>
          <a:lstStyle/>
          <a:p>
            <a:pPr marL="502920" indent="-457200"/>
            <a:r>
              <a:rPr lang="en-US" sz="3600" dirty="0">
                <a:effectLst>
                  <a:outerShdw blurRad="38100" dist="38100" dir="2700000" algn="tl">
                    <a:srgbClr val="000000">
                      <a:alpha val="43137"/>
                    </a:srgbClr>
                  </a:outerShdw>
                </a:effectLst>
                <a:latin typeface="Times New Roman" pitchFamily="18" charset="0"/>
                <a:cs typeface="Times New Roman" pitchFamily="18" charset="0"/>
              </a:rPr>
              <a:t>LITERATURE </a:t>
            </a:r>
            <a:r>
              <a:rPr lang="en-US" sz="3600" dirty="0" smtClean="0">
                <a:effectLst>
                  <a:outerShdw blurRad="38100" dist="38100" dir="2700000" algn="tl">
                    <a:srgbClr val="000000">
                      <a:alpha val="43137"/>
                    </a:srgbClr>
                  </a:outerShdw>
                </a:effectLst>
                <a:latin typeface="Times New Roman" pitchFamily="18" charset="0"/>
                <a:cs typeface="Times New Roman" pitchFamily="18" charset="0"/>
              </a:rPr>
              <a:t>SURVEY </a:t>
            </a:r>
            <a:endParaRPr lang="en-US" sz="3600" dirty="0">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786668125"/>
              </p:ext>
            </p:extLst>
          </p:nvPr>
        </p:nvGraphicFramePr>
        <p:xfrm>
          <a:off x="152400" y="1143000"/>
          <a:ext cx="7947991" cy="5095971"/>
        </p:xfrm>
        <a:graphic>
          <a:graphicData uri="http://schemas.openxmlformats.org/drawingml/2006/table">
            <a:tbl>
              <a:tblPr firstRow="1" bandRow="1">
                <a:tableStyleId>{2D5ABB26-0587-4C30-8999-92F81FD0307C}</a:tableStyleId>
              </a:tblPr>
              <a:tblGrid>
                <a:gridCol w="665200"/>
                <a:gridCol w="1838523"/>
                <a:gridCol w="1896436"/>
                <a:gridCol w="2133074"/>
                <a:gridCol w="1414758"/>
              </a:tblGrid>
              <a:tr h="914400">
                <a:tc>
                  <a:txBody>
                    <a:bodyPr/>
                    <a:lstStyle/>
                    <a:p>
                      <a:pPr algn="ctr"/>
                      <a:r>
                        <a:rPr lang="en-US" sz="1800" b="1" dirty="0" smtClean="0">
                          <a:latin typeface="Times New Roman" pitchFamily="18" charset="0"/>
                          <a:cs typeface="Times New Roman" pitchFamily="18" charset="0"/>
                        </a:rPr>
                        <a:t>Sr.</a:t>
                      </a:r>
                      <a:r>
                        <a:rPr lang="en-US" sz="1800" b="1" baseline="0" dirty="0" smtClean="0">
                          <a:latin typeface="Times New Roman" pitchFamily="18" charset="0"/>
                          <a:cs typeface="Times New Roman" pitchFamily="18" charset="0"/>
                        </a:rPr>
                        <a:t> No.</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b="1" dirty="0" smtClean="0">
                          <a:latin typeface="Times New Roman" pitchFamily="18" charset="0"/>
                          <a:cs typeface="Times New Roman" pitchFamily="18" charset="0"/>
                        </a:rPr>
                        <a:t>Title of</a:t>
                      </a:r>
                      <a:r>
                        <a:rPr lang="en-US" sz="1800" b="1" baseline="0" dirty="0" smtClean="0">
                          <a:latin typeface="Times New Roman" pitchFamily="18" charset="0"/>
                          <a:cs typeface="Times New Roman" pitchFamily="18" charset="0"/>
                        </a:rPr>
                        <a:t> the Paper</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b="1" dirty="0" smtClean="0">
                          <a:latin typeface="Times New Roman" pitchFamily="18" charset="0"/>
                          <a:cs typeface="Times New Roman" pitchFamily="18" charset="0"/>
                        </a:rPr>
                        <a:t>Author &amp;</a:t>
                      </a:r>
                      <a:r>
                        <a:rPr lang="en-US" sz="1800" b="1" baseline="0" dirty="0" smtClean="0">
                          <a:latin typeface="Times New Roman" pitchFamily="18" charset="0"/>
                          <a:cs typeface="Times New Roman" pitchFamily="18" charset="0"/>
                        </a:rPr>
                        <a:t> Publication</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b="1" dirty="0" smtClean="0">
                          <a:latin typeface="Times New Roman" pitchFamily="18" charset="0"/>
                          <a:cs typeface="Times New Roman" pitchFamily="18" charset="0"/>
                        </a:rPr>
                        <a:t>Previous</a:t>
                      </a:r>
                      <a:r>
                        <a:rPr lang="en-US" sz="1800" b="1" baseline="0" dirty="0" smtClean="0">
                          <a:latin typeface="Times New Roman" pitchFamily="18" charset="0"/>
                          <a:cs typeface="Times New Roman" pitchFamily="18" charset="0"/>
                        </a:rPr>
                        <a:t> Work</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b="1" dirty="0" smtClean="0">
                          <a:latin typeface="Times New Roman" pitchFamily="18" charset="0"/>
                          <a:cs typeface="Times New Roman" pitchFamily="18" charset="0"/>
                        </a:rPr>
                        <a:t>Proposed Work</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181571">
                <a:tc>
                  <a:txBody>
                    <a:bodyPr/>
                    <a:lstStyle/>
                    <a:p>
                      <a:pPr algn="ctr"/>
                      <a:r>
                        <a:rPr lang="en-US" sz="1600" dirty="0" smtClean="0">
                          <a:latin typeface="Times New Roman" pitchFamily="18" charset="0"/>
                          <a:cs typeface="Times New Roman" pitchFamily="18" charset="0"/>
                        </a:rPr>
                        <a:t>1</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b="0" i="0" u="none" strike="noStrike" kern="1200" baseline="0" dirty="0" smtClean="0">
                          <a:solidFill>
                            <a:schemeClr val="tx1"/>
                          </a:solidFill>
                          <a:latin typeface="Times New Roman" pitchFamily="18" charset="0"/>
                          <a:ea typeface="+mn-ea"/>
                          <a:cs typeface="Times New Roman" pitchFamily="18" charset="0"/>
                        </a:rPr>
                        <a:t>A Detailed Experimental study on the benefits of electrically grounding glass mounted global positioning system antennas to the vehicle roof </a:t>
                      </a:r>
                      <a:r>
                        <a:rPr lang="en-US" sz="1600" b="0" i="0" u="none" strike="noStrike" kern="1200" baseline="30000" dirty="0" smtClean="0">
                          <a:solidFill>
                            <a:schemeClr val="tx1"/>
                          </a:solidFill>
                          <a:latin typeface="Times New Roman" pitchFamily="18" charset="0"/>
                          <a:ea typeface="+mn-ea"/>
                          <a:cs typeface="Times New Roman" pitchFamily="18" charset="0"/>
                        </a:rPr>
                        <a:t>[1]</a:t>
                      </a:r>
                      <a:endParaRPr lang="en-US" sz="1600" b="0" baseline="30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b="0" i="0" u="none" strike="noStrike" kern="1200" baseline="0" dirty="0" smtClean="0">
                          <a:solidFill>
                            <a:schemeClr val="tx1"/>
                          </a:solidFill>
                          <a:latin typeface="Times New Roman" pitchFamily="18" charset="0"/>
                          <a:ea typeface="+mn-ea"/>
                          <a:cs typeface="Times New Roman" pitchFamily="18" charset="0"/>
                        </a:rPr>
                        <a:t>Daniel N. </a:t>
                      </a:r>
                      <a:r>
                        <a:rPr lang="en-US" sz="1600" b="0" i="0" u="none" strike="noStrike" kern="1200" baseline="0" dirty="0" err="1" smtClean="0">
                          <a:solidFill>
                            <a:schemeClr val="tx1"/>
                          </a:solidFill>
                          <a:latin typeface="Times New Roman" pitchFamily="18" charset="0"/>
                          <a:ea typeface="+mn-ea"/>
                          <a:cs typeface="Times New Roman" pitchFamily="18" charset="0"/>
                        </a:rPr>
                        <a:t>Aloi</a:t>
                      </a:r>
                      <a:r>
                        <a:rPr lang="en-US" sz="1600" b="0" i="0" u="none" strike="noStrike" kern="1200" baseline="0" dirty="0" smtClean="0">
                          <a:solidFill>
                            <a:schemeClr val="tx1"/>
                          </a:solidFill>
                          <a:latin typeface="Times New Roman" pitchFamily="18" charset="0"/>
                          <a:ea typeface="+mn-ea"/>
                          <a:cs typeface="Times New Roman" pitchFamily="18" charset="0"/>
                        </a:rPr>
                        <a:t>, Ashley </a:t>
                      </a:r>
                      <a:r>
                        <a:rPr lang="en-US" sz="1600" b="0" i="0" u="none" strike="noStrike" kern="1200" baseline="0" dirty="0" err="1" smtClean="0">
                          <a:solidFill>
                            <a:schemeClr val="tx1"/>
                          </a:solidFill>
                          <a:latin typeface="Times New Roman" pitchFamily="18" charset="0"/>
                          <a:ea typeface="+mn-ea"/>
                          <a:cs typeface="Times New Roman" pitchFamily="18" charset="0"/>
                        </a:rPr>
                        <a:t>Steffes</a:t>
                      </a:r>
                      <a:r>
                        <a:rPr lang="en-US" sz="1600" b="0" i="0" u="none" strike="noStrike" kern="1200" baseline="0" dirty="0" smtClean="0">
                          <a:solidFill>
                            <a:schemeClr val="tx1"/>
                          </a:solidFill>
                          <a:latin typeface="Times New Roman" pitchFamily="18" charset="0"/>
                          <a:ea typeface="+mn-ea"/>
                          <a:cs typeface="Times New Roman" pitchFamily="18" charset="0"/>
                        </a:rPr>
                        <a:t>, Elias </a:t>
                      </a:r>
                      <a:r>
                        <a:rPr lang="en-US" sz="1600" b="0" i="0" u="none" strike="noStrike" kern="1200" baseline="0" dirty="0" err="1" smtClean="0">
                          <a:solidFill>
                            <a:schemeClr val="tx1"/>
                          </a:solidFill>
                          <a:latin typeface="Times New Roman" pitchFamily="18" charset="0"/>
                          <a:ea typeface="+mn-ea"/>
                          <a:cs typeface="Times New Roman" pitchFamily="18" charset="0"/>
                        </a:rPr>
                        <a:t>Ghafari</a:t>
                      </a:r>
                      <a:r>
                        <a:rPr lang="en-US" sz="1600" b="0" i="0" u="none" strike="noStrike" kern="1200" baseline="0" dirty="0" smtClean="0">
                          <a:solidFill>
                            <a:schemeClr val="tx1"/>
                          </a:solidFill>
                          <a:latin typeface="Times New Roman" pitchFamily="18" charset="0"/>
                          <a:ea typeface="+mn-ea"/>
                          <a:cs typeface="Times New Roman" pitchFamily="18" charset="0"/>
                        </a:rPr>
                        <a:t>, Mohammad S. </a:t>
                      </a:r>
                      <a:r>
                        <a:rPr lang="en-US" sz="1600" b="0" i="0" u="none" strike="noStrike" kern="1200" baseline="0" dirty="0" err="1" smtClean="0">
                          <a:solidFill>
                            <a:schemeClr val="tx1"/>
                          </a:solidFill>
                          <a:latin typeface="Times New Roman" pitchFamily="18" charset="0"/>
                          <a:ea typeface="+mn-ea"/>
                          <a:cs typeface="Times New Roman" pitchFamily="18" charset="0"/>
                        </a:rPr>
                        <a:t>Sharawi</a:t>
                      </a:r>
                      <a:r>
                        <a:rPr lang="en-US" sz="1600" b="0" i="0" u="none" strike="noStrike" kern="1200" baseline="0" dirty="0" smtClean="0">
                          <a:solidFill>
                            <a:schemeClr val="tx1"/>
                          </a:solidFill>
                          <a:latin typeface="Times New Roman" pitchFamily="18" charset="0"/>
                          <a:ea typeface="+mn-ea"/>
                          <a:cs typeface="Times New Roman" pitchFamily="18" charset="0"/>
                        </a:rPr>
                        <a:t>, Microwaves, Antennas &amp; Propagation, IET (Volume:8 , Issue: 10), March – 2014 </a:t>
                      </a:r>
                      <a:endParaRPr lang="en-US" sz="16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b="0" i="0" u="none" strike="noStrike" kern="1200" baseline="0" dirty="0" smtClean="0">
                          <a:solidFill>
                            <a:schemeClr val="tx1"/>
                          </a:solidFill>
                          <a:latin typeface="Times New Roman" pitchFamily="18" charset="0"/>
                          <a:ea typeface="+mn-ea"/>
                          <a:cs typeface="Times New Roman" pitchFamily="18" charset="0"/>
                        </a:rPr>
                        <a:t>The position of the antenna on the vehicle and its importance. It also present the study on the effect of antenna mounting parameters like tilt angle, the distance of the antenna from the rooftop of the vehicle and differentiate the grounding antenna to the rooftop versus not-grounding to the rooftop. </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b="0" i="0" u="none" strike="noStrike" kern="1200" baseline="0" dirty="0" smtClean="0">
                          <a:solidFill>
                            <a:schemeClr val="tx1"/>
                          </a:solidFill>
                          <a:latin typeface="Times New Roman" pitchFamily="18" charset="0"/>
                          <a:ea typeface="+mn-ea"/>
                          <a:cs typeface="Times New Roman" pitchFamily="18" charset="0"/>
                        </a:rPr>
                        <a:t>It gives idea about the position of the antenna installed onto the roof. It also suggests that with the use of the distance of the antenna from its rooftop enhanced its performance .</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Footer Placeholder 2"/>
          <p:cNvSpPr>
            <a:spLocks noGrp="1"/>
          </p:cNvSpPr>
          <p:nvPr>
            <p:ph type="ftr" sz="quarter" idx="11"/>
          </p:nvPr>
        </p:nvSpPr>
        <p:spPr/>
        <p:txBody>
          <a:bodyPr/>
          <a:lstStyle/>
          <a:p>
            <a:r>
              <a:rPr lang="en-US" dirty="0" smtClean="0"/>
              <a:t>ME(DEPT. OF E&amp;C),PIT</a:t>
            </a:r>
            <a:endParaRPr lang="en-US" dirty="0"/>
          </a:p>
        </p:txBody>
      </p:sp>
      <p:sp>
        <p:nvSpPr>
          <p:cNvPr id="4" name="Slide Number Placeholder 3"/>
          <p:cNvSpPr>
            <a:spLocks noGrp="1"/>
          </p:cNvSpPr>
          <p:nvPr>
            <p:ph type="sldNum" sz="quarter" idx="12"/>
          </p:nvPr>
        </p:nvSpPr>
        <p:spPr/>
        <p:txBody>
          <a:bodyPr/>
          <a:lstStyle/>
          <a:p>
            <a:fld id="{29C1B3FF-1E3F-4B72-BE61-E0874476A257}" type="slidenum">
              <a:rPr lang="en-US" smtClean="0"/>
              <a:t>8</a:t>
            </a:fld>
            <a:endParaRPr lang="en-US" dirty="0"/>
          </a:p>
        </p:txBody>
      </p:sp>
    </p:spTree>
    <p:extLst>
      <p:ext uri="{BB962C8B-B14F-4D97-AF65-F5344CB8AC3E}">
        <p14:creationId xmlns:p14="http://schemas.microsoft.com/office/powerpoint/2010/main" val="11521198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7444680" cy="908720"/>
          </a:xfrm>
        </p:spPr>
        <p:txBody>
          <a:bodyPr>
            <a:normAutofit/>
          </a:bodyPr>
          <a:lstStyle/>
          <a:p>
            <a:r>
              <a:rPr lang="en-US" sz="3600" dirty="0" smtClean="0">
                <a:effectLst>
                  <a:outerShdw blurRad="38100" dist="38100" dir="2700000" algn="tl">
                    <a:srgbClr val="000000">
                      <a:alpha val="43137"/>
                    </a:srgbClr>
                  </a:outerShdw>
                </a:effectLst>
                <a:latin typeface="Times New Roman" pitchFamily="18" charset="0"/>
                <a:cs typeface="Times New Roman" pitchFamily="18" charset="0"/>
              </a:rPr>
              <a:t>LITERATURE SURVEY (Cont..)</a:t>
            </a:r>
            <a:endParaRPr lang="en-US" sz="3600" dirty="0">
              <a:effectLst>
                <a:outerShdw blurRad="38100" dist="38100" dir="2700000" algn="tl">
                  <a:srgbClr val="000000">
                    <a:alpha val="43137"/>
                  </a:srgbClr>
                </a:outerShdw>
              </a:effectLst>
            </a:endParaRPr>
          </a:p>
        </p:txBody>
      </p:sp>
      <p:graphicFrame>
        <p:nvGraphicFramePr>
          <p:cNvPr id="4" name="Table 3"/>
          <p:cNvGraphicFramePr>
            <a:graphicFrameLocks noGrp="1"/>
          </p:cNvGraphicFramePr>
          <p:nvPr>
            <p:extLst>
              <p:ext uri="{D42A27DB-BD31-4B8C-83A1-F6EECF244321}">
                <p14:modId xmlns:p14="http://schemas.microsoft.com/office/powerpoint/2010/main" val="1572163118"/>
              </p:ext>
            </p:extLst>
          </p:nvPr>
        </p:nvGraphicFramePr>
        <p:xfrm>
          <a:off x="107504" y="1196752"/>
          <a:ext cx="8020000" cy="5372201"/>
        </p:xfrm>
        <a:graphic>
          <a:graphicData uri="http://schemas.openxmlformats.org/drawingml/2006/table">
            <a:tbl>
              <a:tblPr firstRow="1" bandRow="1">
                <a:tableStyleId>{2D5ABB26-0587-4C30-8999-92F81FD0307C}</a:tableStyleId>
              </a:tblPr>
              <a:tblGrid>
                <a:gridCol w="671227"/>
                <a:gridCol w="1855180"/>
                <a:gridCol w="1913618"/>
                <a:gridCol w="2152399"/>
                <a:gridCol w="1427576"/>
              </a:tblGrid>
              <a:tr h="1135481">
                <a:tc>
                  <a:txBody>
                    <a:bodyPr/>
                    <a:lstStyle/>
                    <a:p>
                      <a:pPr algn="ctr"/>
                      <a:r>
                        <a:rPr lang="en-US" sz="1800" b="1" dirty="0" smtClean="0">
                          <a:latin typeface="Times New Roman" pitchFamily="18" charset="0"/>
                          <a:cs typeface="Times New Roman" pitchFamily="18" charset="0"/>
                        </a:rPr>
                        <a:t>Sr.</a:t>
                      </a:r>
                      <a:r>
                        <a:rPr lang="en-US" sz="1800" b="1" baseline="0" dirty="0" smtClean="0">
                          <a:latin typeface="Times New Roman" pitchFamily="18" charset="0"/>
                          <a:cs typeface="Times New Roman" pitchFamily="18" charset="0"/>
                        </a:rPr>
                        <a:t> No.</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b="1" dirty="0" smtClean="0">
                          <a:latin typeface="Times New Roman" pitchFamily="18" charset="0"/>
                          <a:cs typeface="Times New Roman" pitchFamily="18" charset="0"/>
                        </a:rPr>
                        <a:t>Title of</a:t>
                      </a:r>
                      <a:r>
                        <a:rPr lang="en-US" sz="1800" b="1" baseline="0" dirty="0" smtClean="0">
                          <a:latin typeface="Times New Roman" pitchFamily="18" charset="0"/>
                          <a:cs typeface="Times New Roman" pitchFamily="18" charset="0"/>
                        </a:rPr>
                        <a:t> the Paper</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b="1" dirty="0" smtClean="0">
                          <a:latin typeface="Times New Roman" pitchFamily="18" charset="0"/>
                          <a:cs typeface="Times New Roman" pitchFamily="18" charset="0"/>
                        </a:rPr>
                        <a:t>Author &amp;</a:t>
                      </a:r>
                      <a:r>
                        <a:rPr lang="en-US" sz="1800" b="1" baseline="0" dirty="0" smtClean="0">
                          <a:latin typeface="Times New Roman" pitchFamily="18" charset="0"/>
                          <a:cs typeface="Times New Roman" pitchFamily="18" charset="0"/>
                        </a:rPr>
                        <a:t> Publication</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b="1" dirty="0" smtClean="0">
                          <a:latin typeface="Times New Roman" pitchFamily="18" charset="0"/>
                          <a:cs typeface="Times New Roman" pitchFamily="18" charset="0"/>
                        </a:rPr>
                        <a:t>Previous</a:t>
                      </a:r>
                      <a:r>
                        <a:rPr lang="en-US" sz="1800" b="1" baseline="0" dirty="0" smtClean="0">
                          <a:latin typeface="Times New Roman" pitchFamily="18" charset="0"/>
                          <a:cs typeface="Times New Roman" pitchFamily="18" charset="0"/>
                        </a:rPr>
                        <a:t> Work</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800" b="1" dirty="0" smtClean="0">
                          <a:latin typeface="Times New Roman" pitchFamily="18" charset="0"/>
                          <a:cs typeface="Times New Roman" pitchFamily="18" charset="0"/>
                        </a:rPr>
                        <a:t>Proposed Work</a:t>
                      </a:r>
                      <a:endParaRPr lang="en-US" sz="18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512719">
                <a:tc>
                  <a:txBody>
                    <a:bodyPr/>
                    <a:lstStyle/>
                    <a:p>
                      <a:pPr algn="ctr"/>
                      <a:r>
                        <a:rPr lang="en-US" sz="1600" dirty="0" smtClean="0">
                          <a:latin typeface="Times New Roman" pitchFamily="18" charset="0"/>
                          <a:cs typeface="Times New Roman" pitchFamily="18" charset="0"/>
                        </a:rPr>
                        <a:t>2</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b="0" i="0" u="none" strike="noStrike" kern="1200" baseline="0" dirty="0" smtClean="0">
                          <a:solidFill>
                            <a:schemeClr val="tx1"/>
                          </a:solidFill>
                          <a:latin typeface="Times New Roman" pitchFamily="18" charset="0"/>
                          <a:ea typeface="+mn-ea"/>
                          <a:cs typeface="Times New Roman" pitchFamily="18" charset="0"/>
                        </a:rPr>
                        <a:t>Design of 3.1–12 GHz Printed Elliptical Disc Monopole Antenna with Half Circular Modified Ground Plane for UWB Application </a:t>
                      </a:r>
                      <a:r>
                        <a:rPr lang="en-US" sz="1600" b="0" i="0" u="none" strike="noStrike" kern="1200" baseline="30000" dirty="0" smtClean="0">
                          <a:solidFill>
                            <a:schemeClr val="tx1"/>
                          </a:solidFill>
                          <a:latin typeface="Times New Roman" pitchFamily="18" charset="0"/>
                          <a:ea typeface="+mn-ea"/>
                          <a:cs typeface="Times New Roman" pitchFamily="18" charset="0"/>
                        </a:rPr>
                        <a:t>[2]</a:t>
                      </a:r>
                      <a:endParaRPr lang="en-US" sz="1600" b="0" strike="noStrike" baseline="300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b="0" i="0" u="none" strike="noStrike" kern="1200" baseline="0" dirty="0" smtClean="0">
                          <a:solidFill>
                            <a:schemeClr val="tx1"/>
                          </a:solidFill>
                          <a:latin typeface="Times New Roman" pitchFamily="18" charset="0"/>
                          <a:ea typeface="+mn-ea"/>
                          <a:cs typeface="Times New Roman" pitchFamily="18" charset="0"/>
                        </a:rPr>
                        <a:t>Ashraf A. Adam ,</a:t>
                      </a:r>
                      <a:r>
                        <a:rPr lang="en-US" sz="1600" b="0" i="0" u="none" strike="noStrike" kern="1200" baseline="0" dirty="0" err="1" smtClean="0">
                          <a:solidFill>
                            <a:schemeClr val="tx1"/>
                          </a:solidFill>
                          <a:latin typeface="Times New Roman" pitchFamily="18" charset="0"/>
                          <a:ea typeface="+mn-ea"/>
                          <a:cs typeface="Times New Roman" pitchFamily="18" charset="0"/>
                        </a:rPr>
                        <a:t>Sharul</a:t>
                      </a:r>
                      <a:r>
                        <a:rPr lang="en-US" sz="1600" b="0" i="0" u="none" strike="noStrike" kern="1200" baseline="0" dirty="0" smtClean="0">
                          <a:solidFill>
                            <a:schemeClr val="tx1"/>
                          </a:solidFill>
                          <a:latin typeface="Times New Roman" pitchFamily="18" charset="0"/>
                          <a:ea typeface="+mn-ea"/>
                          <a:cs typeface="Times New Roman" pitchFamily="18" charset="0"/>
                        </a:rPr>
                        <a:t> Kamal Abdul Rahim, Kim </a:t>
                      </a:r>
                      <a:r>
                        <a:rPr lang="en-US" sz="1600" b="0" i="0" u="none" strike="noStrike" kern="1200" baseline="0" dirty="0" err="1" smtClean="0">
                          <a:solidFill>
                            <a:schemeClr val="tx1"/>
                          </a:solidFill>
                          <a:latin typeface="Times New Roman" pitchFamily="18" charset="0"/>
                          <a:ea typeface="+mn-ea"/>
                          <a:cs typeface="Times New Roman" pitchFamily="18" charset="0"/>
                        </a:rPr>
                        <a:t>Geok</a:t>
                      </a:r>
                      <a:r>
                        <a:rPr lang="en-US" sz="1600" b="0" i="0" u="none" strike="noStrike" kern="1200" baseline="0" dirty="0" smtClean="0">
                          <a:solidFill>
                            <a:schemeClr val="tx1"/>
                          </a:solidFill>
                          <a:latin typeface="Times New Roman" pitchFamily="18" charset="0"/>
                          <a:ea typeface="+mn-ea"/>
                          <a:cs typeface="Times New Roman" pitchFamily="18" charset="0"/>
                        </a:rPr>
                        <a:t> Tan , Ahmed </a:t>
                      </a:r>
                      <a:r>
                        <a:rPr lang="en-US" sz="1600" b="0" i="0" u="none" strike="noStrike" kern="1200" baseline="0" dirty="0" err="1" smtClean="0">
                          <a:solidFill>
                            <a:schemeClr val="tx1"/>
                          </a:solidFill>
                          <a:latin typeface="Times New Roman" pitchFamily="18" charset="0"/>
                          <a:ea typeface="+mn-ea"/>
                          <a:cs typeface="Times New Roman" pitchFamily="18" charset="0"/>
                        </a:rPr>
                        <a:t>Wasif</a:t>
                      </a:r>
                      <a:r>
                        <a:rPr lang="en-US" sz="1600" b="0" i="0" u="none" strike="noStrike" kern="1200" baseline="0" dirty="0" smtClean="0">
                          <a:solidFill>
                            <a:schemeClr val="tx1"/>
                          </a:solidFill>
                          <a:latin typeface="Times New Roman" pitchFamily="18" charset="0"/>
                          <a:ea typeface="+mn-ea"/>
                          <a:cs typeface="Times New Roman" pitchFamily="18" charset="0"/>
                        </a:rPr>
                        <a:t> Reza , Wireless Personal Communication March 2013, Volume 69, Issue 2, pp. 535-549, Springer - 2013 </a:t>
                      </a:r>
                      <a:endParaRPr lang="en-US" sz="1600" b="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b="0" i="0" u="none" strike="noStrike" kern="1200" baseline="0" dirty="0" smtClean="0">
                          <a:solidFill>
                            <a:schemeClr val="tx1"/>
                          </a:solidFill>
                          <a:latin typeface="Times New Roman" pitchFamily="18" charset="0"/>
                          <a:ea typeface="+mn-ea"/>
                          <a:cs typeface="Times New Roman" pitchFamily="18" charset="0"/>
                        </a:rPr>
                        <a:t>This paper discusses an elliptical monopole antenna for UWB application. The design includes a half-modified circular ground plane with two short I-shaped sleeves in the middle to enhance the S-parameter characteristics across the whole UWB frequency band. The operating frequency range of the design is 3.1-12 GHz. </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600" b="0" i="0" u="none" strike="noStrike" kern="1200" baseline="0" dirty="0" smtClean="0">
                          <a:solidFill>
                            <a:schemeClr val="tx1"/>
                          </a:solidFill>
                          <a:latin typeface="Times New Roman" pitchFamily="18" charset="0"/>
                          <a:ea typeface="+mn-ea"/>
                          <a:cs typeface="Times New Roman" pitchFamily="18" charset="0"/>
                        </a:rPr>
                        <a:t>How to use ground plane effectively to optimize the return loss and antenna performance. </a:t>
                      </a:r>
                      <a:endParaRPr lang="en-US" sz="16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Footer Placeholder 4"/>
          <p:cNvSpPr>
            <a:spLocks noGrp="1"/>
          </p:cNvSpPr>
          <p:nvPr>
            <p:ph type="ftr" sz="quarter" idx="11"/>
          </p:nvPr>
        </p:nvSpPr>
        <p:spPr/>
        <p:txBody>
          <a:bodyPr/>
          <a:lstStyle/>
          <a:p>
            <a:r>
              <a:rPr lang="en-US" dirty="0" smtClean="0"/>
              <a:t>ME(DEPT. OF E&amp;C),PIT</a:t>
            </a:r>
            <a:endParaRPr lang="en-US" dirty="0"/>
          </a:p>
        </p:txBody>
      </p:sp>
      <p:sp>
        <p:nvSpPr>
          <p:cNvPr id="6" name="Slide Number Placeholder 5"/>
          <p:cNvSpPr>
            <a:spLocks noGrp="1"/>
          </p:cNvSpPr>
          <p:nvPr>
            <p:ph type="sldNum" sz="quarter" idx="12"/>
          </p:nvPr>
        </p:nvSpPr>
        <p:spPr/>
        <p:txBody>
          <a:bodyPr/>
          <a:lstStyle/>
          <a:p>
            <a:fld id="{29C1B3FF-1E3F-4B72-BE61-E0874476A257}" type="slidenum">
              <a:rPr lang="en-US" smtClean="0"/>
              <a:t>9</a:t>
            </a:fld>
            <a:endParaRPr lang="en-US" dirty="0"/>
          </a:p>
        </p:txBody>
      </p:sp>
    </p:spTree>
    <p:extLst>
      <p:ext uri="{BB962C8B-B14F-4D97-AF65-F5344CB8AC3E}">
        <p14:creationId xmlns:p14="http://schemas.microsoft.com/office/powerpoint/2010/main" val="43138610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161</TotalTime>
  <Words>2501</Words>
  <Application>Microsoft Office PowerPoint</Application>
  <PresentationFormat>On-screen Show (4:3)</PresentationFormat>
  <Paragraphs>355</Paragraphs>
  <Slides>31</Slides>
  <Notes>3</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Opulent</vt:lpstr>
      <vt:lpstr>ICWSTCSC – 2016 B V M Engineering College  </vt:lpstr>
      <vt:lpstr>OUTLINE</vt:lpstr>
      <vt:lpstr>Objectives</vt:lpstr>
      <vt:lpstr>Introduction </vt:lpstr>
      <vt:lpstr>Motivation </vt:lpstr>
      <vt:lpstr>Frequency selection  </vt:lpstr>
      <vt:lpstr>Low profile antenna </vt:lpstr>
      <vt:lpstr>LITERATURE SURVEY </vt:lpstr>
      <vt:lpstr>LITERATURE SURVEY (Cont..)</vt:lpstr>
      <vt:lpstr>LITERATURE SURVEY (Cont..)</vt:lpstr>
      <vt:lpstr>LITERATURE SURVEY (Cont..)</vt:lpstr>
      <vt:lpstr>LITERATURE SURVEY (Cont..)</vt:lpstr>
      <vt:lpstr>Problem statement</vt:lpstr>
      <vt:lpstr>Existing work v/s proposed work</vt:lpstr>
      <vt:lpstr>simulation platforms</vt:lpstr>
      <vt:lpstr>simulation platforms (cont.)</vt:lpstr>
      <vt:lpstr>Work plan &amp; Methodology</vt:lpstr>
      <vt:lpstr>Work plan &amp; Methodology(cont.)</vt:lpstr>
      <vt:lpstr>Low profile antenna</vt:lpstr>
      <vt:lpstr>Advantages </vt:lpstr>
      <vt:lpstr>Low profile antenna </vt:lpstr>
      <vt:lpstr>Low profile antenna </vt:lpstr>
      <vt:lpstr>S parameter</vt:lpstr>
      <vt:lpstr>VSWR</vt:lpstr>
      <vt:lpstr>Radiation pattern</vt:lpstr>
      <vt:lpstr>Far field E &amp; H Pattern</vt:lpstr>
      <vt:lpstr>Gain </vt:lpstr>
      <vt:lpstr>CONCLUSION</vt:lpstr>
      <vt:lpstr>REFERENCES</vt:lpstr>
      <vt:lpstr>REFERENCES (CONT..) web links</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the Conference</dc:title>
  <dc:creator>admin</dc:creator>
  <cp:lastModifiedBy>Jay</cp:lastModifiedBy>
  <cp:revision>34</cp:revision>
  <dcterms:created xsi:type="dcterms:W3CDTF">2016-01-12T11:46:26Z</dcterms:created>
  <dcterms:modified xsi:type="dcterms:W3CDTF">2016-01-24T10:53:32Z</dcterms:modified>
</cp:coreProperties>
</file>