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el\Downloads\data%20manipulation%20fina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tel\Downloads\data%20manipulation%20final%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Room</a:t>
            </a:r>
            <a:r>
              <a:rPr lang="en-US" baseline="0"/>
              <a:t> preference </a:t>
            </a:r>
          </a:p>
          <a:p>
            <a:pPr>
              <a:defRPr/>
            </a:pPr>
            <a:endParaRPr lang="en-US"/>
          </a:p>
        </c:rich>
      </c:tx>
      <c:layout>
        <c:manualLayout>
          <c:xMode val="edge"/>
          <c:yMode val="edge"/>
          <c:x val="0.3367950595251345"/>
          <c:y val="3.782790440886505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'Repet gst roomprefference trend'!$C$1</c:f>
              <c:strCache>
                <c:ptCount val="1"/>
                <c:pt idx="0">
                  <c:v>No_of_weekend_bookings</c:v>
                </c:pt>
              </c:strCache>
            </c:strRef>
          </c:tx>
          <c:spPr>
            <a:solidFill>
              <a:schemeClr val="accent1"/>
            </a:solidFill>
            <a:ln>
              <a:noFill/>
            </a:ln>
            <a:effectLst/>
          </c:spPr>
          <c:invertIfNegative val="0"/>
          <c:cat>
            <c:strRef>
              <c:f>('Repet gst roomprefference trend'!$B$2:$B$6,'Repet gst roomprefference trend'!$B$8:$B$10,'Repet gst roomprefference trend'!$B$12:$B$13)</c:f>
              <c:strCache>
                <c:ptCount val="10"/>
                <c:pt idx="0">
                  <c:v>Room_Type 7</c:v>
                </c:pt>
                <c:pt idx="1">
                  <c:v>Room_Type 1</c:v>
                </c:pt>
                <c:pt idx="2">
                  <c:v>Room_Type 4</c:v>
                </c:pt>
                <c:pt idx="3">
                  <c:v>Room_Type 6</c:v>
                </c:pt>
                <c:pt idx="4">
                  <c:v>Room_Type 5</c:v>
                </c:pt>
                <c:pt idx="5">
                  <c:v>Room_Type 2</c:v>
                </c:pt>
                <c:pt idx="6">
                  <c:v>Room_Type 4</c:v>
                </c:pt>
                <c:pt idx="7">
                  <c:v>Room_Type 1</c:v>
                </c:pt>
                <c:pt idx="8">
                  <c:v>Room_Type 4</c:v>
                </c:pt>
                <c:pt idx="9">
                  <c:v>Room_Type 7</c:v>
                </c:pt>
              </c:strCache>
              <c:extLst/>
            </c:strRef>
          </c:cat>
          <c:val>
            <c:numRef>
              <c:f>('Repet gst roomprefference trend'!$C$2:$C$6,'Repet gst roomprefference trend'!$C$8:$C$10,'Repet gst roomprefference trend'!$C$12:$C$13)</c:f>
              <c:numCache>
                <c:formatCode>General</c:formatCode>
                <c:ptCount val="10"/>
                <c:pt idx="0">
                  <c:v>1</c:v>
                </c:pt>
                <c:pt idx="1">
                  <c:v>232</c:v>
                </c:pt>
                <c:pt idx="2">
                  <c:v>8</c:v>
                </c:pt>
                <c:pt idx="3">
                  <c:v>2</c:v>
                </c:pt>
                <c:pt idx="4">
                  <c:v>1</c:v>
                </c:pt>
                <c:pt idx="5">
                  <c:v>2</c:v>
                </c:pt>
                <c:pt idx="6">
                  <c:v>8</c:v>
                </c:pt>
                <c:pt idx="7">
                  <c:v>30</c:v>
                </c:pt>
                <c:pt idx="8">
                  <c:v>1</c:v>
                </c:pt>
                <c:pt idx="9">
                  <c:v>4</c:v>
                </c:pt>
              </c:numCache>
              <c:extLst/>
            </c:numRef>
          </c:val>
          <c:extLst>
            <c:ext xmlns:c16="http://schemas.microsoft.com/office/drawing/2014/chart" uri="{C3380CC4-5D6E-409C-BE32-E72D297353CC}">
              <c16:uniqueId val="{00000000-DD88-4099-B956-FB4FEC03723B}"/>
            </c:ext>
          </c:extLst>
        </c:ser>
        <c:ser>
          <c:idx val="1"/>
          <c:order val="1"/>
          <c:tx>
            <c:strRef>
              <c:f>'Repet gst roomprefference trend'!$D$1</c:f>
              <c:strCache>
                <c:ptCount val="1"/>
                <c:pt idx="0">
                  <c:v>No_of_weekdays_booked</c:v>
                </c:pt>
              </c:strCache>
            </c:strRef>
          </c:tx>
          <c:spPr>
            <a:solidFill>
              <a:schemeClr val="accent2"/>
            </a:solidFill>
            <a:ln>
              <a:noFill/>
            </a:ln>
            <a:effectLst/>
          </c:spPr>
          <c:invertIfNegative val="0"/>
          <c:cat>
            <c:strRef>
              <c:f>('Repet gst roomprefference trend'!$B$2:$B$6,'Repet gst roomprefference trend'!$B$8:$B$10,'Repet gst roomprefference trend'!$B$12:$B$13)</c:f>
              <c:strCache>
                <c:ptCount val="10"/>
                <c:pt idx="0">
                  <c:v>Room_Type 7</c:v>
                </c:pt>
                <c:pt idx="1">
                  <c:v>Room_Type 1</c:v>
                </c:pt>
                <c:pt idx="2">
                  <c:v>Room_Type 4</c:v>
                </c:pt>
                <c:pt idx="3">
                  <c:v>Room_Type 6</c:v>
                </c:pt>
                <c:pt idx="4">
                  <c:v>Room_Type 5</c:v>
                </c:pt>
                <c:pt idx="5">
                  <c:v>Room_Type 2</c:v>
                </c:pt>
                <c:pt idx="6">
                  <c:v>Room_Type 4</c:v>
                </c:pt>
                <c:pt idx="7">
                  <c:v>Room_Type 1</c:v>
                </c:pt>
                <c:pt idx="8">
                  <c:v>Room_Type 4</c:v>
                </c:pt>
                <c:pt idx="9">
                  <c:v>Room_Type 7</c:v>
                </c:pt>
              </c:strCache>
              <c:extLst/>
            </c:strRef>
          </c:cat>
          <c:val>
            <c:numRef>
              <c:f>('Repet gst roomprefference trend'!$D$2:$D$6,'Repet gst roomprefference trend'!$D$8:$D$10,'Repet gst roomprefference trend'!$D$12:$D$13)</c:f>
              <c:numCache>
                <c:formatCode>General</c:formatCode>
                <c:ptCount val="10"/>
                <c:pt idx="0">
                  <c:v>2</c:v>
                </c:pt>
                <c:pt idx="1">
                  <c:v>180</c:v>
                </c:pt>
                <c:pt idx="2">
                  <c:v>16</c:v>
                </c:pt>
                <c:pt idx="3">
                  <c:v>8</c:v>
                </c:pt>
                <c:pt idx="4">
                  <c:v>0</c:v>
                </c:pt>
                <c:pt idx="5">
                  <c:v>0</c:v>
                </c:pt>
                <c:pt idx="6">
                  <c:v>13</c:v>
                </c:pt>
                <c:pt idx="7">
                  <c:v>61</c:v>
                </c:pt>
                <c:pt idx="8">
                  <c:v>0</c:v>
                </c:pt>
                <c:pt idx="9">
                  <c:v>3</c:v>
                </c:pt>
              </c:numCache>
              <c:extLst/>
            </c:numRef>
          </c:val>
          <c:extLst>
            <c:ext xmlns:c16="http://schemas.microsoft.com/office/drawing/2014/chart" uri="{C3380CC4-5D6E-409C-BE32-E72D297353CC}">
              <c16:uniqueId val="{00000001-DD88-4099-B956-FB4FEC03723B}"/>
            </c:ext>
          </c:extLst>
        </c:ser>
        <c:dLbls>
          <c:showLegendKey val="0"/>
          <c:showVal val="0"/>
          <c:showCatName val="0"/>
          <c:showSerName val="0"/>
          <c:showPercent val="0"/>
          <c:showBubbleSize val="0"/>
        </c:dLbls>
        <c:gapWidth val="150"/>
        <c:axId val="209133584"/>
        <c:axId val="209126384"/>
      </c:barChart>
      <c:catAx>
        <c:axId val="2091335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26384"/>
        <c:crosses val="autoZero"/>
        <c:auto val="1"/>
        <c:lblAlgn val="ctr"/>
        <c:lblOffset val="100"/>
        <c:noMultiLvlLbl val="0"/>
      </c:catAx>
      <c:valAx>
        <c:axId val="20912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33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LEAD TIME BY MONTH</a:t>
            </a:r>
          </a:p>
          <a:p>
            <a:pPr>
              <a:defRPr/>
            </a:pPr>
            <a:endParaRPr lang="en-US"/>
          </a:p>
        </c:rich>
      </c:tx>
      <c:layout>
        <c:manualLayout>
          <c:xMode val="edge"/>
          <c:yMode val="edge"/>
          <c:x val="0.24411077701424508"/>
          <c:y val="2.518628358962053E-2"/>
        </c:manualLayout>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7.2397576238911326E-2"/>
          <c:y val="0.20969410693912602"/>
          <c:w val="0.8517400581973964"/>
          <c:h val="0.53048549655176203"/>
        </c:manualLayout>
      </c:layout>
      <c:barChart>
        <c:barDir val="col"/>
        <c:grouping val="clustered"/>
        <c:varyColors val="0"/>
        <c:ser>
          <c:idx val="0"/>
          <c:order val="0"/>
          <c:tx>
            <c:strRef>
              <c:f>'ONLINE BOOK BY MONTH'!$A$1</c:f>
              <c:strCache>
                <c:ptCount val="1"/>
                <c:pt idx="0">
                  <c:v>arrival_month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'ONLINE BOOK BY MONTH'!$A$2:$A$13</c:f>
              <c:strCache>
                <c:ptCount val="12"/>
                <c:pt idx="0">
                  <c:v>MARCH</c:v>
                </c:pt>
                <c:pt idx="1">
                  <c:v>DECEMBER</c:v>
                </c:pt>
                <c:pt idx="2">
                  <c:v>SEPTEMBER</c:v>
                </c:pt>
                <c:pt idx="3">
                  <c:v>FEBRUARY</c:v>
                </c:pt>
                <c:pt idx="4">
                  <c:v>AUGUST</c:v>
                </c:pt>
                <c:pt idx="5">
                  <c:v>JUNE</c:v>
                </c:pt>
                <c:pt idx="6">
                  <c:v>NOVEMBER</c:v>
                </c:pt>
                <c:pt idx="7">
                  <c:v>JANUARY</c:v>
                </c:pt>
                <c:pt idx="8">
                  <c:v>JULY</c:v>
                </c:pt>
                <c:pt idx="9">
                  <c:v>OCTOBER</c:v>
                </c:pt>
                <c:pt idx="10">
                  <c:v>MAY</c:v>
                </c:pt>
                <c:pt idx="11">
                  <c:v>APRIL</c:v>
                </c:pt>
              </c:strCache>
            </c:strRef>
          </c:cat>
          <c:val>
            <c:numRef>
              <c:f>'ONLINE BOOK BY MONTH'!$A$2:$A$13</c:f>
              <c:numCache>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0-7745-4F75-B1C0-6D3F6DC69B9C}"/>
            </c:ext>
          </c:extLst>
        </c:ser>
        <c:ser>
          <c:idx val="1"/>
          <c:order val="1"/>
          <c:tx>
            <c:strRef>
              <c:f>'ONLINE BOOK BY MONTH'!$B$1</c:f>
              <c:strCache>
                <c:ptCount val="1"/>
                <c:pt idx="0">
                  <c:v>total_bookings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'ONLINE BOOK BY MONTH'!$A$2:$A$13</c:f>
              <c:strCache>
                <c:ptCount val="12"/>
                <c:pt idx="0">
                  <c:v>MARCH</c:v>
                </c:pt>
                <c:pt idx="1">
                  <c:v>DECEMBER</c:v>
                </c:pt>
                <c:pt idx="2">
                  <c:v>SEPTEMBER</c:v>
                </c:pt>
                <c:pt idx="3">
                  <c:v>FEBRUARY</c:v>
                </c:pt>
                <c:pt idx="4">
                  <c:v>AUGUST</c:v>
                </c:pt>
                <c:pt idx="5">
                  <c:v>JUNE</c:v>
                </c:pt>
                <c:pt idx="6">
                  <c:v>NOVEMBER</c:v>
                </c:pt>
                <c:pt idx="7">
                  <c:v>JANUARY</c:v>
                </c:pt>
                <c:pt idx="8">
                  <c:v>JULY</c:v>
                </c:pt>
                <c:pt idx="9">
                  <c:v>OCTOBER</c:v>
                </c:pt>
                <c:pt idx="10">
                  <c:v>MAY</c:v>
                </c:pt>
                <c:pt idx="11">
                  <c:v>APRIL</c:v>
                </c:pt>
              </c:strCache>
            </c:strRef>
          </c:cat>
          <c:val>
            <c:numRef>
              <c:f>'ONLINE BOOK BY MONTH'!$B$2:$B$13</c:f>
              <c:numCache>
                <c:formatCode>General</c:formatCode>
                <c:ptCount val="12"/>
                <c:pt idx="0">
                  <c:v>1627</c:v>
                </c:pt>
                <c:pt idx="1">
                  <c:v>2041</c:v>
                </c:pt>
                <c:pt idx="2">
                  <c:v>2691</c:v>
                </c:pt>
                <c:pt idx="3">
                  <c:v>1041</c:v>
                </c:pt>
                <c:pt idx="4">
                  <c:v>2904</c:v>
                </c:pt>
                <c:pt idx="5">
                  <c:v>1706</c:v>
                </c:pt>
                <c:pt idx="6">
                  <c:v>1888</c:v>
                </c:pt>
                <c:pt idx="7">
                  <c:v>564</c:v>
                </c:pt>
                <c:pt idx="8">
                  <c:v>2149</c:v>
                </c:pt>
                <c:pt idx="9">
                  <c:v>2954</c:v>
                </c:pt>
                <c:pt idx="10">
                  <c:v>1676</c:v>
                </c:pt>
                <c:pt idx="11">
                  <c:v>1973</c:v>
                </c:pt>
              </c:numCache>
            </c:numRef>
          </c:val>
          <c:extLst>
            <c:ext xmlns:c16="http://schemas.microsoft.com/office/drawing/2014/chart" uri="{C3380CC4-5D6E-409C-BE32-E72D297353CC}">
              <c16:uniqueId val="{00000001-7745-4F75-B1C0-6D3F6DC69B9C}"/>
            </c:ext>
          </c:extLst>
        </c:ser>
        <c:dLbls>
          <c:showLegendKey val="0"/>
          <c:showVal val="0"/>
          <c:showCatName val="0"/>
          <c:showSerName val="0"/>
          <c:showPercent val="0"/>
          <c:showBubbleSize val="0"/>
        </c:dLbls>
        <c:gapWidth val="219"/>
        <c:overlap val="-27"/>
        <c:axId val="1516840240"/>
        <c:axId val="1516810480"/>
      </c:barChart>
      <c:lineChart>
        <c:grouping val="standard"/>
        <c:varyColors val="0"/>
        <c:ser>
          <c:idx val="2"/>
          <c:order val="2"/>
          <c:tx>
            <c:strRef>
              <c:f>'ONLINE BOOK BY MONTH'!$C$1</c:f>
              <c:strCache>
                <c:ptCount val="1"/>
                <c:pt idx="0">
                  <c:v>avg_lead_time</c:v>
                </c:pt>
              </c:strCache>
            </c:strRef>
          </c:tx>
          <c:spPr>
            <a:ln w="28575" cap="rnd">
              <a:solidFill>
                <a:schemeClr val="accent3"/>
              </a:solidFill>
              <a:round/>
            </a:ln>
            <a:effectLst/>
          </c:spPr>
          <c:marker>
            <c:symbol val="none"/>
          </c:marker>
          <c:val>
            <c:numRef>
              <c:f>'ONLINE BOOK BY MONTH'!$C$2:$C$13</c:f>
              <c:numCache>
                <c:formatCode>General</c:formatCode>
                <c:ptCount val="12"/>
                <c:pt idx="0">
                  <c:v>44</c:v>
                </c:pt>
                <c:pt idx="1">
                  <c:v>75</c:v>
                </c:pt>
                <c:pt idx="2">
                  <c:v>77</c:v>
                </c:pt>
                <c:pt idx="3">
                  <c:v>23</c:v>
                </c:pt>
                <c:pt idx="4">
                  <c:v>94</c:v>
                </c:pt>
                <c:pt idx="5">
                  <c:v>76</c:v>
                </c:pt>
                <c:pt idx="6">
                  <c:v>62</c:v>
                </c:pt>
                <c:pt idx="7">
                  <c:v>15</c:v>
                </c:pt>
                <c:pt idx="8">
                  <c:v>106</c:v>
                </c:pt>
                <c:pt idx="9">
                  <c:v>95</c:v>
                </c:pt>
                <c:pt idx="10">
                  <c:v>72</c:v>
                </c:pt>
                <c:pt idx="11">
                  <c:v>61</c:v>
                </c:pt>
              </c:numCache>
            </c:numRef>
          </c:val>
          <c:smooth val="0"/>
          <c:extLst>
            <c:ext xmlns:c16="http://schemas.microsoft.com/office/drawing/2014/chart" uri="{C3380CC4-5D6E-409C-BE32-E72D297353CC}">
              <c16:uniqueId val="{00000002-7745-4F75-B1C0-6D3F6DC69B9C}"/>
            </c:ext>
          </c:extLst>
        </c:ser>
        <c:dLbls>
          <c:showLegendKey val="0"/>
          <c:showVal val="0"/>
          <c:showCatName val="0"/>
          <c:showSerName val="0"/>
          <c:showPercent val="0"/>
          <c:showBubbleSize val="0"/>
        </c:dLbls>
        <c:marker val="1"/>
        <c:smooth val="0"/>
        <c:axId val="415209568"/>
        <c:axId val="415207648"/>
      </c:lineChart>
      <c:catAx>
        <c:axId val="151684024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Month</a:t>
                </a:r>
              </a:p>
              <a:p>
                <a:pPr>
                  <a:defRPr/>
                </a:pPr>
                <a:endParaRPr lang="en-US"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810480"/>
        <c:crosses val="autoZero"/>
        <c:auto val="1"/>
        <c:lblAlgn val="ctr"/>
        <c:lblOffset val="100"/>
        <c:noMultiLvlLbl val="0"/>
      </c:catAx>
      <c:valAx>
        <c:axId val="1516810480"/>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No</a:t>
                </a:r>
                <a:r>
                  <a:rPr lang="en-US" baseline="0" dirty="0"/>
                  <a:t> of bookings</a:t>
                </a:r>
              </a:p>
              <a:p>
                <a:pPr>
                  <a:defRPr/>
                </a:pPr>
                <a:endParaRPr lang="en-US" dirty="0"/>
              </a:p>
            </c:rich>
          </c:tx>
          <c:layout>
            <c:manualLayout>
              <c:xMode val="edge"/>
              <c:yMode val="edge"/>
              <c:x val="0"/>
              <c:y val="0.3990594630742183"/>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840240"/>
        <c:crosses val="autoZero"/>
        <c:crossBetween val="between"/>
      </c:valAx>
      <c:valAx>
        <c:axId val="415207648"/>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Lead</a:t>
                </a:r>
                <a:r>
                  <a:rPr lang="en-US" baseline="0" dirty="0"/>
                  <a:t> time</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209568"/>
        <c:crosses val="max"/>
        <c:crossBetween val="between"/>
      </c:valAx>
      <c:catAx>
        <c:axId val="415209568"/>
        <c:scaling>
          <c:orientation val="minMax"/>
        </c:scaling>
        <c:delete val="1"/>
        <c:axPos val="b"/>
        <c:majorTickMark val="none"/>
        <c:minorTickMark val="none"/>
        <c:tickLblPos val="nextTo"/>
        <c:crossAx val="41520764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10A6-E3EC-B1E4-88FD-11FBF5385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E0C1D8-7FE2-0A87-30CC-575E5FF5A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2E8076-3CED-7298-BB19-7CD8F869F0B1}"/>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5" name="Footer Placeholder 4">
            <a:extLst>
              <a:ext uri="{FF2B5EF4-FFF2-40B4-BE49-F238E27FC236}">
                <a16:creationId xmlns:a16="http://schemas.microsoft.com/office/drawing/2014/main" id="{F3D28827-8893-75D2-58F2-4C1E1B0CA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F34FD-D86F-07CB-0C2F-1540AED7A787}"/>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100172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9778-5208-932B-42F4-6A8ADCA207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E44C13-98DB-23BA-50DC-036123C38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27BD1-9AD4-0B81-FD44-AA0EA60CA94C}"/>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5" name="Footer Placeholder 4">
            <a:extLst>
              <a:ext uri="{FF2B5EF4-FFF2-40B4-BE49-F238E27FC236}">
                <a16:creationId xmlns:a16="http://schemas.microsoft.com/office/drawing/2014/main" id="{D89609F0-AE34-10F8-819A-48627629C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F62E5-E9B4-DFEE-9DD9-673D0242C266}"/>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265573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608AA8-DDB8-5558-7537-8EF93F1C4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6ADFDF-EDDD-7FDE-ACF3-5E6D75451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C120A-7DF4-0605-E99C-4EE4B66CCA11}"/>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5" name="Footer Placeholder 4">
            <a:extLst>
              <a:ext uri="{FF2B5EF4-FFF2-40B4-BE49-F238E27FC236}">
                <a16:creationId xmlns:a16="http://schemas.microsoft.com/office/drawing/2014/main" id="{237F52BD-659E-0494-1146-9B905A57E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1FDEF-A83A-DF5D-1840-8EAB27855FAC}"/>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44266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A3CD-BD8A-D85D-F8AA-5919C70AB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C99CF-7DA4-72B9-7F64-6725CE2F4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DB36A-326B-D684-759D-BB82D067A49B}"/>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5" name="Footer Placeholder 4">
            <a:extLst>
              <a:ext uri="{FF2B5EF4-FFF2-40B4-BE49-F238E27FC236}">
                <a16:creationId xmlns:a16="http://schemas.microsoft.com/office/drawing/2014/main" id="{8BC14107-5D56-9430-EB30-8C3C9EECF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30A8-1F70-0B2A-4DA2-63DAE10FCB77}"/>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180582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2144-2E8F-39CB-260A-E5A4CCA940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8200E-35C4-0C88-131E-5FA565CEB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859DF-3102-EFBC-0480-CFF1CC01FB27}"/>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5" name="Footer Placeholder 4">
            <a:extLst>
              <a:ext uri="{FF2B5EF4-FFF2-40B4-BE49-F238E27FC236}">
                <a16:creationId xmlns:a16="http://schemas.microsoft.com/office/drawing/2014/main" id="{FBC23E45-0978-82F4-74A8-7CB8C5576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0EBFE-0219-09DA-1CCE-B15393AD7A73}"/>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342808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8F11-40AA-E4CD-71F0-1B4C13535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56163-5B41-ACAF-A4B9-E33B60403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034929-756D-BC82-5E7C-A0B09923C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EBCE7D-F5A5-9489-200D-0B0EF55F1CD5}"/>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6" name="Footer Placeholder 5">
            <a:extLst>
              <a:ext uri="{FF2B5EF4-FFF2-40B4-BE49-F238E27FC236}">
                <a16:creationId xmlns:a16="http://schemas.microsoft.com/office/drawing/2014/main" id="{262A8F91-0F2F-733D-8886-E6F263D00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1B366-0871-AB0C-4995-AD6B74463DA0}"/>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67649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6A55-4FD8-CFAF-CB32-09B148E77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F68EAE-0B88-AFF4-4EAB-E39DBBDC7C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F2874-BD3F-CE6B-5C95-69A3A9963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0DD093-DC55-EC5D-A711-695F4A232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26E1D-01DA-7E62-BA8F-C17E992D6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B71A3-C70B-6053-F8EE-082BEF7D0E8F}"/>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8" name="Footer Placeholder 7">
            <a:extLst>
              <a:ext uri="{FF2B5EF4-FFF2-40B4-BE49-F238E27FC236}">
                <a16:creationId xmlns:a16="http://schemas.microsoft.com/office/drawing/2014/main" id="{39B172A7-6C2D-9A15-4F7F-2BB6068A75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6A52B2-D8D7-A48C-231A-ADBFB0C497C3}"/>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392159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7AA-4D87-D88B-F922-12C8E48764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E13E6F-8961-5059-77B4-05B1A4AFA08F}"/>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4" name="Footer Placeholder 3">
            <a:extLst>
              <a:ext uri="{FF2B5EF4-FFF2-40B4-BE49-F238E27FC236}">
                <a16:creationId xmlns:a16="http://schemas.microsoft.com/office/drawing/2014/main" id="{DE146E79-A323-DD4F-3B32-B9C8CEE545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44A74-0E9E-E4CC-AB04-B45699BD3F0F}"/>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109805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0EFC9-395A-AB9C-9E0E-B4AC23C99492}"/>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3" name="Footer Placeholder 2">
            <a:extLst>
              <a:ext uri="{FF2B5EF4-FFF2-40B4-BE49-F238E27FC236}">
                <a16:creationId xmlns:a16="http://schemas.microsoft.com/office/drawing/2014/main" id="{65AD8C18-63AF-4757-33A9-FA247AAA18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F65BD3-7D18-7A69-41CF-9820D1BF3608}"/>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117882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DEA2-213A-4D5B-7186-9EF83B1C7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053B77-C3D4-C72E-331C-DC661ADB8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A1910-49E5-3131-0B9C-7E92C1A35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63FD2-44DB-E7E4-AB8C-ADFE8E84E74B}"/>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6" name="Footer Placeholder 5">
            <a:extLst>
              <a:ext uri="{FF2B5EF4-FFF2-40B4-BE49-F238E27FC236}">
                <a16:creationId xmlns:a16="http://schemas.microsoft.com/office/drawing/2014/main" id="{7A957FCB-6703-ABD1-9F5A-A94883C97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DA36F-E84D-8AF6-00E9-3F93EF3BB3A0}"/>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130789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59F5-0484-7AC8-FE5D-29098DAAD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50F3B3-DDCD-9DD2-B21C-A2F1D5873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464250-6B8F-17A2-7117-56FEE55B3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0B1A5-EC72-B6DD-CF39-0F8681514B20}"/>
              </a:ext>
            </a:extLst>
          </p:cNvPr>
          <p:cNvSpPr>
            <a:spLocks noGrp="1"/>
          </p:cNvSpPr>
          <p:nvPr>
            <p:ph type="dt" sz="half" idx="10"/>
          </p:nvPr>
        </p:nvSpPr>
        <p:spPr/>
        <p:txBody>
          <a:bodyPr/>
          <a:lstStyle/>
          <a:p>
            <a:fld id="{713AC571-57D9-4E8E-88AB-F97665F9D66C}" type="datetimeFigureOut">
              <a:rPr lang="en-US" smtClean="0"/>
              <a:t>4/3/2023</a:t>
            </a:fld>
            <a:endParaRPr lang="en-US"/>
          </a:p>
        </p:txBody>
      </p:sp>
      <p:sp>
        <p:nvSpPr>
          <p:cNvPr id="6" name="Footer Placeholder 5">
            <a:extLst>
              <a:ext uri="{FF2B5EF4-FFF2-40B4-BE49-F238E27FC236}">
                <a16:creationId xmlns:a16="http://schemas.microsoft.com/office/drawing/2014/main" id="{CC998E17-1B4F-7AC6-CCBB-4A0ADF53F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88A5B-0AF3-E42E-592B-161C689E5FF8}"/>
              </a:ext>
            </a:extLst>
          </p:cNvPr>
          <p:cNvSpPr>
            <a:spLocks noGrp="1"/>
          </p:cNvSpPr>
          <p:nvPr>
            <p:ph type="sldNum" sz="quarter" idx="12"/>
          </p:nvPr>
        </p:nvSpPr>
        <p:spPr/>
        <p:txBody>
          <a:bodyPr/>
          <a:lstStyle/>
          <a:p>
            <a:fld id="{0CFE50B4-AD87-4A81-B320-656827829FD3}" type="slidenum">
              <a:rPr lang="en-US" smtClean="0"/>
              <a:t>‹#›</a:t>
            </a:fld>
            <a:endParaRPr lang="en-US"/>
          </a:p>
        </p:txBody>
      </p:sp>
    </p:spTree>
    <p:extLst>
      <p:ext uri="{BB962C8B-B14F-4D97-AF65-F5344CB8AC3E}">
        <p14:creationId xmlns:p14="http://schemas.microsoft.com/office/powerpoint/2010/main" val="255742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16A25-BE47-9417-3863-EF97EACF9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EE25EF-1053-3D24-0331-E0EEAA5CB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135DC-0034-77B1-B240-C856EBD58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AC571-57D9-4E8E-88AB-F97665F9D66C}" type="datetimeFigureOut">
              <a:rPr lang="en-US" smtClean="0"/>
              <a:t>4/3/2023</a:t>
            </a:fld>
            <a:endParaRPr lang="en-US"/>
          </a:p>
        </p:txBody>
      </p:sp>
      <p:sp>
        <p:nvSpPr>
          <p:cNvPr id="5" name="Footer Placeholder 4">
            <a:extLst>
              <a:ext uri="{FF2B5EF4-FFF2-40B4-BE49-F238E27FC236}">
                <a16:creationId xmlns:a16="http://schemas.microsoft.com/office/drawing/2014/main" id="{F59F0FD3-F246-D61A-2B9B-7156604D9D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29CE5-C331-7B9A-72D2-5A4AC038F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E50B4-AD87-4A81-B320-656827829FD3}" type="slidenum">
              <a:rPr lang="en-US" smtClean="0"/>
              <a:t>‹#›</a:t>
            </a:fld>
            <a:endParaRPr lang="en-US"/>
          </a:p>
        </p:txBody>
      </p:sp>
    </p:spTree>
    <p:extLst>
      <p:ext uri="{BB962C8B-B14F-4D97-AF65-F5344CB8AC3E}">
        <p14:creationId xmlns:p14="http://schemas.microsoft.com/office/powerpoint/2010/main" val="510586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ahsan81/hotel-reservations-classification-datase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05DB-EBAC-45B4-DA46-0AD5086B280C}"/>
              </a:ext>
            </a:extLst>
          </p:cNvPr>
          <p:cNvSpPr>
            <a:spLocks noGrp="1"/>
          </p:cNvSpPr>
          <p:nvPr>
            <p:ph type="ctrTitle"/>
          </p:nvPr>
        </p:nvSpPr>
        <p:spPr/>
        <p:txBody>
          <a:bodyPr>
            <a:normAutofit fontScale="90000"/>
          </a:bodyPr>
          <a:lstStyle/>
          <a:p>
            <a:r>
              <a:rPr lang="en-US"/>
              <a:t>Assignment 4 – Report and Analysis on Hotel Reservation Dataset</a:t>
            </a:r>
            <a:endParaRPr lang="en-US" dirty="0"/>
          </a:p>
        </p:txBody>
      </p:sp>
      <p:sp>
        <p:nvSpPr>
          <p:cNvPr id="3" name="Subtitle 2">
            <a:extLst>
              <a:ext uri="{FF2B5EF4-FFF2-40B4-BE49-F238E27FC236}">
                <a16:creationId xmlns:a16="http://schemas.microsoft.com/office/drawing/2014/main" id="{7A78CB46-5D5F-D797-4568-EECEC3260037}"/>
              </a:ext>
            </a:extLst>
          </p:cNvPr>
          <p:cNvSpPr>
            <a:spLocks noGrp="1"/>
          </p:cNvSpPr>
          <p:nvPr>
            <p:ph type="subTitle" idx="1"/>
          </p:nvPr>
        </p:nvSpPr>
        <p:spPr/>
        <p:txBody>
          <a:bodyPr/>
          <a:lstStyle/>
          <a:p>
            <a:r>
              <a:rPr lang="en-US"/>
              <a:t>Professor- Shriram Kadia</a:t>
            </a:r>
          </a:p>
          <a:p>
            <a:r>
              <a:rPr lang="en-US"/>
              <a:t>Name- Abhi Ajaybhai Patel</a:t>
            </a:r>
          </a:p>
          <a:p>
            <a:r>
              <a:rPr lang="en-US"/>
              <a:t>Student id- 200557634</a:t>
            </a:r>
            <a:endParaRPr lang="en-US" dirty="0"/>
          </a:p>
        </p:txBody>
      </p:sp>
    </p:spTree>
    <p:extLst>
      <p:ext uri="{BB962C8B-B14F-4D97-AF65-F5344CB8AC3E}">
        <p14:creationId xmlns:p14="http://schemas.microsoft.com/office/powerpoint/2010/main" val="2845752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87CA44CA-B0B3-2446-5A2D-5BBCEE1AE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3" y="239601"/>
            <a:ext cx="6295233" cy="3808616"/>
          </a:xfrm>
          <a:prstGeom prst="rect">
            <a:avLst/>
          </a:prstGeom>
        </p:spPr>
      </p:pic>
      <p:pic>
        <p:nvPicPr>
          <p:cNvPr id="3" name="Picture 2" descr="Chart, sunburst chart&#10;&#10;Description automatically generated">
            <a:extLst>
              <a:ext uri="{FF2B5EF4-FFF2-40B4-BE49-F238E27FC236}">
                <a16:creationId xmlns:a16="http://schemas.microsoft.com/office/drawing/2014/main" id="{DAA1DC99-E45C-5312-B441-4D79502B7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866" y="2541233"/>
            <a:ext cx="6295233" cy="4343401"/>
          </a:xfrm>
          <a:prstGeom prst="rect">
            <a:avLst/>
          </a:prstGeom>
        </p:spPr>
      </p:pic>
      <p:sp>
        <p:nvSpPr>
          <p:cNvPr id="6" name="TextBox 5">
            <a:extLst>
              <a:ext uri="{FF2B5EF4-FFF2-40B4-BE49-F238E27FC236}">
                <a16:creationId xmlns:a16="http://schemas.microsoft.com/office/drawing/2014/main" id="{FE467300-C18B-82C4-3CC0-71DE876A1292}"/>
              </a:ext>
            </a:extLst>
          </p:cNvPr>
          <p:cNvSpPr txBox="1"/>
          <p:nvPr/>
        </p:nvSpPr>
        <p:spPr>
          <a:xfrm>
            <a:off x="7623313" y="1252329"/>
            <a:ext cx="4184374" cy="1600438"/>
          </a:xfrm>
          <a:prstGeom prst="rect">
            <a:avLst/>
          </a:prstGeom>
          <a:noFill/>
        </p:spPr>
        <p:txBody>
          <a:bodyPr wrap="square" rtlCol="0">
            <a:spAutoFit/>
          </a:bodyPr>
          <a:lstStyle/>
          <a:p>
            <a:pPr marL="285750" indent="-285750">
              <a:buFontTx/>
              <a:buChar char="-"/>
            </a:pPr>
            <a:r>
              <a:rPr lang="en-US" sz="2000" dirty="0"/>
              <a:t>Clearly online , Aviation are two of the most profitable customers for Hotel based on the data we have analyzed.</a:t>
            </a:r>
          </a:p>
          <a:p>
            <a:pPr marL="285750" indent="-285750">
              <a:buFontTx/>
              <a:buChar char="-"/>
            </a:pPr>
            <a:endParaRPr lang="en-US" dirty="0"/>
          </a:p>
        </p:txBody>
      </p:sp>
      <p:sp>
        <p:nvSpPr>
          <p:cNvPr id="7" name="TextBox 6">
            <a:extLst>
              <a:ext uri="{FF2B5EF4-FFF2-40B4-BE49-F238E27FC236}">
                <a16:creationId xmlns:a16="http://schemas.microsoft.com/office/drawing/2014/main" id="{86F8699A-FB06-95EF-620B-7FF7D91E18FC}"/>
              </a:ext>
            </a:extLst>
          </p:cNvPr>
          <p:cNvSpPr txBox="1"/>
          <p:nvPr/>
        </p:nvSpPr>
        <p:spPr>
          <a:xfrm>
            <a:off x="318052" y="4303643"/>
            <a:ext cx="5526157" cy="1938992"/>
          </a:xfrm>
          <a:prstGeom prst="rect">
            <a:avLst/>
          </a:prstGeom>
          <a:noFill/>
        </p:spPr>
        <p:txBody>
          <a:bodyPr wrap="square" rtlCol="0">
            <a:spAutoFit/>
          </a:bodyPr>
          <a:lstStyle/>
          <a:p>
            <a:r>
              <a:rPr lang="en-US" sz="2000" dirty="0"/>
              <a:t>-Lead time for the Room_Type_3 has been substantially grow from 22 days advance booked in 2017 to booked almost 3 months in advance.</a:t>
            </a:r>
          </a:p>
          <a:p>
            <a:pPr marL="285750" indent="-285750">
              <a:buFont typeface="Arial" panose="020B0604020202020204" pitchFamily="34" charset="0"/>
              <a:buChar char="•"/>
            </a:pPr>
            <a:r>
              <a:rPr lang="en-US" sz="2000" dirty="0"/>
              <a:t>Most Noticeable insight is Room type 2 which are booked almost 2.3 times more in advance then in previous month.</a:t>
            </a:r>
          </a:p>
        </p:txBody>
      </p:sp>
    </p:spTree>
    <p:extLst>
      <p:ext uri="{BB962C8B-B14F-4D97-AF65-F5344CB8AC3E}">
        <p14:creationId xmlns:p14="http://schemas.microsoft.com/office/powerpoint/2010/main" val="105830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yellow figures and a red figure on the other side">
            <a:extLst>
              <a:ext uri="{FF2B5EF4-FFF2-40B4-BE49-F238E27FC236}">
                <a16:creationId xmlns:a16="http://schemas.microsoft.com/office/drawing/2014/main" id="{76CFC086-88BC-57AA-045C-5EBD2044616D}"/>
              </a:ext>
            </a:extLst>
          </p:cNvPr>
          <p:cNvPicPr>
            <a:picLocks noChangeAspect="1"/>
          </p:cNvPicPr>
          <p:nvPr/>
        </p:nvPicPr>
        <p:blipFill rotWithShape="1">
          <a:blip r:embed="rId2"/>
          <a:srcRect l="13516" r="2111"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77174C-1470-CB40-EA61-322B9E50433C}"/>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3000" dirty="0"/>
              <a:t>Predictions for future for better competitive </a:t>
            </a:r>
            <a:r>
              <a:rPr lang="en-US" sz="3000" dirty="0" err="1"/>
              <a:t>prices,Resource</a:t>
            </a:r>
            <a:r>
              <a:rPr lang="en-US" sz="3000" dirty="0"/>
              <a:t> allocation and cancellation rate of customers from the pattern of the past 2 years data.</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2452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7FE751-2246-D61E-C018-6047CE547567}"/>
              </a:ext>
            </a:extLst>
          </p:cNvPr>
          <p:cNvSpPr txBox="1"/>
          <p:nvPr/>
        </p:nvSpPr>
        <p:spPr>
          <a:xfrm>
            <a:off x="239697" y="186431"/>
            <a:ext cx="11712606" cy="7017306"/>
          </a:xfrm>
          <a:prstGeom prst="rect">
            <a:avLst/>
          </a:prstGeom>
          <a:noFill/>
        </p:spPr>
        <p:txBody>
          <a:bodyPr wrap="square" rtlCol="0">
            <a:spAutoFit/>
          </a:bodyPr>
          <a:lstStyle/>
          <a:p>
            <a:pPr marL="285750" indent="-285750">
              <a:buFont typeface="Arial" panose="020B0604020202020204" pitchFamily="34" charset="0"/>
              <a:buChar char="•"/>
            </a:pPr>
            <a:r>
              <a:rPr lang="en-US" dirty="0"/>
              <a:t>From the findings we can say that over 60 percent of booking is made through online segment and followed by just over the 30 percent by offline segment which posses  most of the bookings. Based on these we can improve our services and </a:t>
            </a:r>
            <a:r>
              <a:rPr lang="en-US" dirty="0" err="1"/>
              <a:t>competive</a:t>
            </a:r>
            <a:r>
              <a:rPr lang="en-US" dirty="0"/>
              <a:t> pricing which can bring more bookings from the corporate which are just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it is utmost important as a Hotel manager to understand that these huge online customer segment have almost 36.50 percent Booking Cancellation out of the total 23000 bookings. More stricter terms must be implemented so we can get alternative bookings from the other customers in that mean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last six month of the year there are most of the special request being made in the year of 2017-18  so to improve the services and faster response to customer requests It is more advisable to increase the staff of the Hotel employees during these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the lead time of the online customer is around 2.5 month in average and  4 month for offline </a:t>
            </a:r>
            <a:r>
              <a:rPr lang="en-US" dirty="0" err="1"/>
              <a:t>segment.Eventhough</a:t>
            </a:r>
            <a:r>
              <a:rPr lang="en-US" dirty="0"/>
              <a:t> the cancellation rate of one-third tells that the average price  for online can be increased by 15 percent which is 112 dollars right now so we can compensate our losses through frequent cancellation.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analyzing data most reservations well in advance are made in July, August, October  So we can increase the prices in this rush time which can generate more revenue with commendable bookings already secured.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Customers mostly preferred the room type 1 and 3 according to the data of Repeated customers Also the weekend bookings are more for room type 1.So Hotels in future can expand business by converting room to these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6904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6E8A97C5-88A8-7E79-61A2-16815073883B}"/>
              </a:ext>
            </a:extLst>
          </p:cNvPr>
          <p:cNvPicPr>
            <a:picLocks noChangeAspect="1"/>
          </p:cNvPicPr>
          <p:nvPr/>
        </p:nvPicPr>
        <p:blipFill rotWithShape="1">
          <a:blip r:embed="rId2"/>
          <a:srcRect l="8345" r="7282"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0F4AFD0-C0E1-88DF-7F09-F0276118ABCE}"/>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Thank you</a:t>
            </a:r>
          </a:p>
          <a:p>
            <a:pPr>
              <a:lnSpc>
                <a:spcPct val="90000"/>
              </a:lnSpc>
              <a:spcBef>
                <a:spcPct val="0"/>
              </a:spcBef>
              <a:spcAft>
                <a:spcPts val="600"/>
              </a:spcAft>
            </a:pPr>
            <a:endParaRPr lang="en-US" sz="4800">
              <a:latin typeface="+mj-lt"/>
              <a:ea typeface="+mj-ea"/>
              <a:cs typeface="+mj-cs"/>
            </a:endParaRPr>
          </a:p>
        </p:txBody>
      </p:sp>
      <p:sp>
        <p:nvSpPr>
          <p:cNvPr id="17"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6257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DBC1-9C49-2223-BCD5-07D9AD1F154E}"/>
              </a:ext>
            </a:extLst>
          </p:cNvPr>
          <p:cNvSpPr>
            <a:spLocks noGrp="1"/>
          </p:cNvSpPr>
          <p:nvPr>
            <p:ph type="title"/>
          </p:nvPr>
        </p:nvSpPr>
        <p:spPr/>
        <p:txBody>
          <a:bodyPr/>
          <a:lstStyle/>
          <a:p>
            <a:r>
              <a:rPr lang="en-US" b="1" dirty="0">
                <a:latin typeface="Aharoni" panose="02010803020104030203" pitchFamily="2" charset="-79"/>
                <a:cs typeface="Aharoni" panose="02010803020104030203" pitchFamily="2" charset="-79"/>
              </a:rPr>
              <a:t>Introduction :</a:t>
            </a:r>
          </a:p>
        </p:txBody>
      </p:sp>
      <p:sp>
        <p:nvSpPr>
          <p:cNvPr id="3" name="TextBox 2">
            <a:extLst>
              <a:ext uri="{FF2B5EF4-FFF2-40B4-BE49-F238E27FC236}">
                <a16:creationId xmlns:a16="http://schemas.microsoft.com/office/drawing/2014/main" id="{FB267F90-868B-DC29-51F4-23620C3C4F0F}"/>
              </a:ext>
            </a:extLst>
          </p:cNvPr>
          <p:cNvSpPr txBox="1"/>
          <p:nvPr/>
        </p:nvSpPr>
        <p:spPr>
          <a:xfrm>
            <a:off x="248575" y="1305016"/>
            <a:ext cx="11310151" cy="5909310"/>
          </a:xfrm>
          <a:prstGeom prst="rect">
            <a:avLst/>
          </a:prstGeom>
          <a:noFill/>
        </p:spPr>
        <p:txBody>
          <a:bodyPr wrap="square" rtlCol="0">
            <a:spAutoFit/>
          </a:bodyPr>
          <a:lstStyle/>
          <a:p>
            <a:pPr marL="285750" indent="-285750">
              <a:buFontTx/>
              <a:buChar char="-"/>
            </a:pPr>
            <a:r>
              <a:rPr lang="en-US" sz="2400" dirty="0"/>
              <a:t>This a data set </a:t>
            </a:r>
            <a:r>
              <a:rPr lang="en-US" sz="2400" dirty="0" err="1"/>
              <a:t>choosen</a:t>
            </a:r>
            <a:r>
              <a:rPr lang="en-US" sz="2400" dirty="0"/>
              <a:t> from the Kaggle that shows the history of the past reservations done by the customers based on their preferences on varied range of selections.</a:t>
            </a:r>
          </a:p>
          <a:p>
            <a:pPr marL="285750" indent="-285750">
              <a:buFontTx/>
              <a:buChar char="-"/>
            </a:pPr>
            <a:r>
              <a:rPr lang="en-US" sz="2400" dirty="0"/>
              <a:t>Reference:</a:t>
            </a:r>
          </a:p>
          <a:p>
            <a:pPr marL="285750" indent="-285750">
              <a:buFontTx/>
              <a:buChar char="-"/>
            </a:pPr>
            <a:r>
              <a:rPr lang="en-US" sz="2400" dirty="0">
                <a:hlinkClick r:id="rId2"/>
              </a:rPr>
              <a:t>Hotel Reservations Dataset | Kaggle</a:t>
            </a:r>
            <a:endParaRPr lang="en-US" sz="2400" dirty="0"/>
          </a:p>
          <a:p>
            <a:pPr marL="285750" indent="-285750">
              <a:buFontTx/>
              <a:buChar char="-"/>
            </a:pPr>
            <a:r>
              <a:rPr lang="en-US" sz="2400" dirty="0"/>
              <a:t>The dataset contains information about hotel bookings, such as Booking id, arrival date, departure date, number of adults/children, and whether the booking was canceled or not.</a:t>
            </a:r>
          </a:p>
          <a:p>
            <a:pPr marL="285750" indent="-285750">
              <a:buFontTx/>
              <a:buChar char="-"/>
            </a:pPr>
            <a:r>
              <a:rPr lang="en-US" sz="2400" dirty="0"/>
              <a:t>This dataset can be used for various classification tasks, such as predicting whether a booking will be canceled or not based on the given features. This can be useful for hotel management to predict potential cancellations and take actions to prevent them.</a:t>
            </a:r>
          </a:p>
          <a:p>
            <a:pPr marL="285750" indent="-285750">
              <a:buFontTx/>
              <a:buChar char="-"/>
            </a:pPr>
            <a:r>
              <a:rPr lang="en-US" sz="2400" dirty="0"/>
              <a:t>The dataset includes over 36,000 records and covers bookings made for  hotel over a period of about two years. </a:t>
            </a:r>
          </a:p>
          <a:p>
            <a:pPr marL="285750" indent="-285750">
              <a:buFontTx/>
              <a:buChar char="-"/>
            </a:pPr>
            <a:r>
              <a:rPr lang="en-US" sz="2400" dirty="0"/>
              <a:t> This dataset is a valuable resource for hotel managers and analysts who are interested in understanding customer behavior, optimizing pricing and availability, and improving overall performance. </a:t>
            </a:r>
          </a:p>
          <a:p>
            <a:pPr marL="285750" indent="-285750">
              <a:buFontTx/>
              <a:buChar char="-"/>
            </a:pPr>
            <a:endParaRPr lang="en-US" dirty="0"/>
          </a:p>
        </p:txBody>
      </p:sp>
    </p:spTree>
    <p:extLst>
      <p:ext uri="{BB962C8B-B14F-4D97-AF65-F5344CB8AC3E}">
        <p14:creationId xmlns:p14="http://schemas.microsoft.com/office/powerpoint/2010/main" val="103084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5170-C187-62A8-BFB2-41F0442809A1}"/>
              </a:ext>
            </a:extLst>
          </p:cNvPr>
          <p:cNvSpPr>
            <a:spLocks noGrp="1"/>
          </p:cNvSpPr>
          <p:nvPr>
            <p:ph type="title"/>
          </p:nvPr>
        </p:nvSpPr>
        <p:spPr/>
        <p:txBody>
          <a:bodyPr/>
          <a:lstStyle/>
          <a:p>
            <a:r>
              <a:rPr lang="en-US" b="1" dirty="0">
                <a:latin typeface="Aharoni" panose="02010803020104030203" pitchFamily="2" charset="-79"/>
                <a:cs typeface="Aharoni" panose="02010803020104030203" pitchFamily="2" charset="-79"/>
              </a:rPr>
              <a:t>Description of Dataset and Valuable Insights</a:t>
            </a:r>
          </a:p>
        </p:txBody>
      </p:sp>
      <p:sp>
        <p:nvSpPr>
          <p:cNvPr id="3" name="TextBox 2">
            <a:extLst>
              <a:ext uri="{FF2B5EF4-FFF2-40B4-BE49-F238E27FC236}">
                <a16:creationId xmlns:a16="http://schemas.microsoft.com/office/drawing/2014/main" id="{8ED3DD79-D802-DBF4-93FA-F1D0B7BEE567}"/>
              </a:ext>
            </a:extLst>
          </p:cNvPr>
          <p:cNvSpPr txBox="1"/>
          <p:nvPr/>
        </p:nvSpPr>
        <p:spPr>
          <a:xfrm>
            <a:off x="301841" y="1447059"/>
            <a:ext cx="11292396" cy="4893647"/>
          </a:xfrm>
          <a:prstGeom prst="rect">
            <a:avLst/>
          </a:prstGeom>
          <a:noFill/>
        </p:spPr>
        <p:txBody>
          <a:bodyPr wrap="square" rtlCol="0">
            <a:spAutoFit/>
          </a:bodyPr>
          <a:lstStyle/>
          <a:p>
            <a:r>
              <a:rPr lang="en-US" sz="2400" dirty="0"/>
              <a:t>-To understand the trends and patterns of booking being made from the different platforms it is important to analyze the data from the past years in any business to grow the Business by getting certain predictive customers patterns.</a:t>
            </a:r>
          </a:p>
          <a:p>
            <a:endParaRPr lang="en-US" sz="2400" dirty="0"/>
          </a:p>
          <a:p>
            <a:pPr marL="342900" indent="-342900">
              <a:buFontTx/>
              <a:buChar char="-"/>
            </a:pPr>
            <a:r>
              <a:rPr lang="en-US" sz="2400" dirty="0"/>
              <a:t>Here, we have the Hotel reservation data which can be useful for us to make predictions ,By analyzing this dataset, we can gain insights into factors that influence customer booking behavior and cancellation rates, as well as identify opportunities for improving customer satisfaction and retention.</a:t>
            </a:r>
          </a:p>
          <a:p>
            <a:endParaRPr lang="en-US" sz="2400" dirty="0"/>
          </a:p>
          <a:p>
            <a:pPr marL="342900" indent="-342900">
              <a:buFontTx/>
              <a:buChar char="-"/>
            </a:pPr>
            <a:r>
              <a:rPr lang="en-US" sz="2400" dirty="0"/>
              <a:t>In this presentation, I will walk you through some of the most interesting findings from our analysis and discuss their implications for hotel management and decision-making. Whether you are a hotel manager, marketer, or analyst, I believe you will find this presentation informative and actionable. So, let's get started!"</a:t>
            </a:r>
          </a:p>
        </p:txBody>
      </p:sp>
    </p:spTree>
    <p:extLst>
      <p:ext uri="{BB962C8B-B14F-4D97-AF65-F5344CB8AC3E}">
        <p14:creationId xmlns:p14="http://schemas.microsoft.com/office/powerpoint/2010/main" val="311577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6C2F-21D5-96A1-B585-5AB7FD2921B3}"/>
              </a:ext>
            </a:extLst>
          </p:cNvPr>
          <p:cNvSpPr>
            <a:spLocks noGrp="1"/>
          </p:cNvSpPr>
          <p:nvPr>
            <p:ph type="title"/>
          </p:nvPr>
        </p:nvSpPr>
        <p:spPr/>
        <p:txBody>
          <a:bodyPr>
            <a:noAutofit/>
          </a:bodyPr>
          <a:lstStyle/>
          <a:p>
            <a:r>
              <a:rPr lang="en-US" sz="3600" b="1" dirty="0">
                <a:latin typeface="Aharoni" panose="02010803020104030203" pitchFamily="2" charset="-79"/>
                <a:cs typeface="Aharoni" panose="02010803020104030203" pitchFamily="2" charset="-79"/>
              </a:rPr>
              <a:t>Insights that can useful for Future predictions </a:t>
            </a:r>
          </a:p>
        </p:txBody>
      </p:sp>
      <p:sp>
        <p:nvSpPr>
          <p:cNvPr id="3" name="TextBox 2">
            <a:extLst>
              <a:ext uri="{FF2B5EF4-FFF2-40B4-BE49-F238E27FC236}">
                <a16:creationId xmlns:a16="http://schemas.microsoft.com/office/drawing/2014/main" id="{C70B2CC2-DDA5-9F6A-DBED-668AE69C4815}"/>
              </a:ext>
            </a:extLst>
          </p:cNvPr>
          <p:cNvSpPr txBox="1"/>
          <p:nvPr/>
        </p:nvSpPr>
        <p:spPr>
          <a:xfrm>
            <a:off x="449801" y="1802167"/>
            <a:ext cx="1129239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How do lead time and booking channel (e.g., online travel agency, direct booking) affect cancellation rates? How can the hotel use this information to optimize marketing and distribution strategies?</a:t>
            </a:r>
          </a:p>
          <a:p>
            <a:pPr marL="342900" indent="-342900">
              <a:buFont typeface="Arial" panose="020B0604020202020204" pitchFamily="34" charset="0"/>
              <a:buChar char="•"/>
            </a:pPr>
            <a:r>
              <a:rPr lang="en-US" sz="2400" dirty="0"/>
              <a:t>Which factors are most predictive of cancellation, and how accurate are the predictions? How can the hotel use this information to improve its booking policies and procedures?</a:t>
            </a:r>
          </a:p>
          <a:p>
            <a:pPr marL="342900" indent="-342900">
              <a:buFont typeface="Arial" panose="020B0604020202020204" pitchFamily="34" charset="0"/>
              <a:buChar char="•"/>
            </a:pPr>
            <a:r>
              <a:rPr lang="en-US" sz="2400" dirty="0"/>
              <a:t>Which months or seasons have the highest cancellation rates? How can the hotel use this information to optimize pricing and availability during these periods?</a:t>
            </a:r>
          </a:p>
          <a:p>
            <a:pPr marL="342900" indent="-342900">
              <a:buFont typeface="Arial" panose="020B0604020202020204" pitchFamily="34" charset="0"/>
              <a:buChar char="•"/>
            </a:pPr>
            <a:r>
              <a:rPr lang="en-US" sz="2400" dirty="0"/>
              <a:t>How does the preferred room type vary across different market segments, and what is the distribution of bookings for each segment?</a:t>
            </a:r>
          </a:p>
          <a:p>
            <a:pPr marL="342900" indent="-342900">
              <a:buFont typeface="Arial" panose="020B0604020202020204" pitchFamily="34" charset="0"/>
              <a:buChar char="•"/>
            </a:pPr>
            <a:r>
              <a:rPr lang="en-US" sz="2400" dirty="0"/>
              <a:t>Repeated Guest Bookings trend such as Room type </a:t>
            </a:r>
            <a:r>
              <a:rPr lang="en-US" sz="2400" dirty="0" err="1"/>
              <a:t>preferred,weekdays</a:t>
            </a:r>
            <a:r>
              <a:rPr lang="en-US" sz="2400" dirty="0"/>
              <a:t> or weekend bookings and cancellations.</a:t>
            </a:r>
          </a:p>
          <a:p>
            <a:pPr marL="342900" indent="-342900">
              <a:buFontTx/>
              <a:buChar char="-"/>
            </a:pPr>
            <a:endParaRPr lang="en-US" sz="2400" dirty="0"/>
          </a:p>
        </p:txBody>
      </p:sp>
    </p:spTree>
    <p:extLst>
      <p:ext uri="{BB962C8B-B14F-4D97-AF65-F5344CB8AC3E}">
        <p14:creationId xmlns:p14="http://schemas.microsoft.com/office/powerpoint/2010/main" val="204762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0EF3F-4B1B-78FF-4EFE-3CC35A2877C4}"/>
              </a:ext>
            </a:extLst>
          </p:cNvPr>
          <p:cNvSpPr txBox="1"/>
          <p:nvPr/>
        </p:nvSpPr>
        <p:spPr>
          <a:xfrm>
            <a:off x="649549" y="99764"/>
            <a:ext cx="10892901" cy="677108"/>
          </a:xfrm>
          <a:prstGeom prst="rect">
            <a:avLst/>
          </a:prstGeom>
          <a:noFill/>
        </p:spPr>
        <p:txBody>
          <a:bodyPr wrap="square" rtlCol="0">
            <a:spAutoFit/>
          </a:bodyPr>
          <a:lstStyle/>
          <a:p>
            <a:pPr marL="285750" indent="-285750">
              <a:buFontTx/>
              <a:buChar char="-"/>
            </a:pPr>
            <a:r>
              <a:rPr lang="en-US" sz="2000" b="1" dirty="0"/>
              <a:t>SQL queries :Trend of Rebooking and room preference </a:t>
            </a:r>
          </a:p>
          <a:p>
            <a:pPr marL="285750" indent="-285750">
              <a:buFontTx/>
              <a:buChar char="-"/>
            </a:pPr>
            <a:endParaRPr lang="en-US" dirty="0"/>
          </a:p>
        </p:txBody>
      </p:sp>
      <p:pic>
        <p:nvPicPr>
          <p:cNvPr id="4" name="Picture 3" descr="Text">
            <a:extLst>
              <a:ext uri="{FF2B5EF4-FFF2-40B4-BE49-F238E27FC236}">
                <a16:creationId xmlns:a16="http://schemas.microsoft.com/office/drawing/2014/main" id="{8096DD35-B56B-03FC-ED4E-D8D500D1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49" y="653418"/>
            <a:ext cx="6797763" cy="3023232"/>
          </a:xfrm>
          <a:prstGeom prst="rect">
            <a:avLst/>
          </a:prstGeom>
        </p:spPr>
      </p:pic>
      <p:pic>
        <p:nvPicPr>
          <p:cNvPr id="7" name="Picture 6" descr="Chart&#10;&#10;Description automatically generated">
            <a:extLst>
              <a:ext uri="{FF2B5EF4-FFF2-40B4-BE49-F238E27FC236}">
                <a16:creationId xmlns:a16="http://schemas.microsoft.com/office/drawing/2014/main" id="{E44684C1-91DA-7A73-0C43-A0DBE6552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155" y="2744108"/>
            <a:ext cx="6525466" cy="3955774"/>
          </a:xfrm>
          <a:prstGeom prst="rect">
            <a:avLst/>
          </a:prstGeom>
        </p:spPr>
      </p:pic>
      <p:graphicFrame>
        <p:nvGraphicFramePr>
          <p:cNvPr id="9" name="Chart 8">
            <a:extLst>
              <a:ext uri="{FF2B5EF4-FFF2-40B4-BE49-F238E27FC236}">
                <a16:creationId xmlns:a16="http://schemas.microsoft.com/office/drawing/2014/main" id="{E16C946A-411D-4B53-30E8-1AC9058C5CE7}"/>
              </a:ext>
            </a:extLst>
          </p:cNvPr>
          <p:cNvGraphicFramePr>
            <a:graphicFrameLocks/>
          </p:cNvGraphicFramePr>
          <p:nvPr>
            <p:extLst>
              <p:ext uri="{D42A27DB-BD31-4B8C-83A1-F6EECF244321}">
                <p14:modId xmlns:p14="http://schemas.microsoft.com/office/powerpoint/2010/main" val="3253153243"/>
              </p:ext>
            </p:extLst>
          </p:nvPr>
        </p:nvGraphicFramePr>
        <p:xfrm>
          <a:off x="248479" y="3676650"/>
          <a:ext cx="5241676" cy="30232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796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3BA71-61EA-6BEB-2B1A-0CC26D446905}"/>
              </a:ext>
            </a:extLst>
          </p:cNvPr>
          <p:cNvSpPr txBox="1"/>
          <p:nvPr/>
        </p:nvSpPr>
        <p:spPr>
          <a:xfrm>
            <a:off x="740611" y="205951"/>
            <a:ext cx="10535478" cy="369332"/>
          </a:xfrm>
          <a:prstGeom prst="rect">
            <a:avLst/>
          </a:prstGeom>
          <a:noFill/>
        </p:spPr>
        <p:txBody>
          <a:bodyPr wrap="square" rtlCol="0">
            <a:spAutoFit/>
          </a:bodyPr>
          <a:lstStyle/>
          <a:p>
            <a:r>
              <a:rPr lang="en-US" dirty="0" err="1"/>
              <a:t>Sql</a:t>
            </a:r>
            <a:r>
              <a:rPr lang="en-US" dirty="0"/>
              <a:t> Queries: Average lead time by month for online customers</a:t>
            </a:r>
          </a:p>
        </p:txBody>
      </p:sp>
      <p:pic>
        <p:nvPicPr>
          <p:cNvPr id="4" name="Picture 3" descr="Graphical user interface, text, application, email">
            <a:extLst>
              <a:ext uri="{FF2B5EF4-FFF2-40B4-BE49-F238E27FC236}">
                <a16:creationId xmlns:a16="http://schemas.microsoft.com/office/drawing/2014/main" id="{ADE99E38-D5F1-D55B-BB17-03097AE25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99695"/>
            <a:ext cx="5158408" cy="3901608"/>
          </a:xfrm>
          <a:prstGeom prst="rect">
            <a:avLst/>
          </a:prstGeom>
        </p:spPr>
      </p:pic>
      <p:graphicFrame>
        <p:nvGraphicFramePr>
          <p:cNvPr id="5" name="Chart 4">
            <a:extLst>
              <a:ext uri="{FF2B5EF4-FFF2-40B4-BE49-F238E27FC236}">
                <a16:creationId xmlns:a16="http://schemas.microsoft.com/office/drawing/2014/main" id="{D16ED2BF-7D23-0574-DAB2-D6992B8CF074}"/>
              </a:ext>
            </a:extLst>
          </p:cNvPr>
          <p:cNvGraphicFramePr>
            <a:graphicFrameLocks/>
          </p:cNvGraphicFramePr>
          <p:nvPr>
            <p:extLst>
              <p:ext uri="{D42A27DB-BD31-4B8C-83A1-F6EECF244321}">
                <p14:modId xmlns:p14="http://schemas.microsoft.com/office/powerpoint/2010/main" val="1577557799"/>
              </p:ext>
            </p:extLst>
          </p:nvPr>
        </p:nvGraphicFramePr>
        <p:xfrm>
          <a:off x="5787246" y="536196"/>
          <a:ext cx="6404753" cy="5377354"/>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descr="Chart, treemap chart&#10;&#10;Description automatically generated">
            <a:extLst>
              <a:ext uri="{FF2B5EF4-FFF2-40B4-BE49-F238E27FC236}">
                <a16:creationId xmlns:a16="http://schemas.microsoft.com/office/drawing/2014/main" id="{9585A3E6-8CB5-1A74-35CC-4D911A616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46514"/>
            <a:ext cx="5813735" cy="3305535"/>
          </a:xfrm>
          <a:prstGeom prst="rect">
            <a:avLst/>
          </a:prstGeom>
        </p:spPr>
      </p:pic>
    </p:spTree>
    <p:extLst>
      <p:ext uri="{BB962C8B-B14F-4D97-AF65-F5344CB8AC3E}">
        <p14:creationId xmlns:p14="http://schemas.microsoft.com/office/powerpoint/2010/main" val="96575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22E9A9D-102D-5CF9-0083-9C3495ECA743}"/>
              </a:ext>
            </a:extLst>
          </p:cNvPr>
          <p:cNvSpPr txBox="1"/>
          <p:nvPr/>
        </p:nvSpPr>
        <p:spPr>
          <a:xfrm>
            <a:off x="815597" y="416299"/>
            <a:ext cx="5001768" cy="137160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2800" b="0" i="0" u="none" strike="noStrike" cap="none" spc="0" normalizeH="0" baseline="0" noProof="0" dirty="0" err="1">
                <a:ln>
                  <a:noFill/>
                </a:ln>
                <a:effectLst/>
                <a:uLnTx/>
                <a:uFillTx/>
                <a:latin typeface="+mj-lt"/>
                <a:ea typeface="+mj-ea"/>
                <a:cs typeface="+mj-cs"/>
              </a:rPr>
              <a:t>Sql</a:t>
            </a:r>
            <a:r>
              <a:rPr kumimoji="0" lang="en-US" sz="2800" b="0" i="0" u="none" strike="noStrike" cap="none" spc="0" normalizeH="0" baseline="0" noProof="0" dirty="0">
                <a:ln>
                  <a:noFill/>
                </a:ln>
                <a:effectLst/>
                <a:uLnTx/>
                <a:uFillTx/>
                <a:latin typeface="+mj-lt"/>
                <a:ea typeface="+mj-ea"/>
                <a:cs typeface="+mj-cs"/>
              </a:rPr>
              <a:t> Queries: Analyzing special request being made by the months for better staff allocation</a:t>
            </a:r>
          </a:p>
          <a:p>
            <a:pPr marL="0" marR="0" lvl="0" indent="0" fontAlgn="auto">
              <a:lnSpc>
                <a:spcPct val="90000"/>
              </a:lnSpc>
              <a:spcBef>
                <a:spcPct val="0"/>
              </a:spcBef>
              <a:spcAft>
                <a:spcPts val="600"/>
              </a:spcAft>
              <a:buClrTx/>
              <a:buSzTx/>
              <a:tabLst/>
              <a:defRPr/>
            </a:pPr>
            <a:endParaRPr kumimoji="0" lang="en-US" sz="2800" b="0" i="0" u="none" strike="noStrike" cap="none" spc="0" normalizeH="0" baseline="0" noProof="0" dirty="0">
              <a:ln>
                <a:noFill/>
              </a:ln>
              <a:effectLst/>
              <a:uLnTx/>
              <a:uFillTx/>
              <a:latin typeface="+mj-lt"/>
              <a:ea typeface="+mj-ea"/>
              <a:cs typeface="+mj-cs"/>
            </a:endParaRPr>
          </a:p>
        </p:txBody>
      </p:sp>
      <p:sp>
        <p:nvSpPr>
          <p:cNvPr id="25" name="Rectangle 2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picture containing text">
            <a:extLst>
              <a:ext uri="{FF2B5EF4-FFF2-40B4-BE49-F238E27FC236}">
                <a16:creationId xmlns:a16="http://schemas.microsoft.com/office/drawing/2014/main" id="{75B9CA45-24EF-FF6C-EE41-710FA9782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9" y="2091095"/>
            <a:ext cx="4462853" cy="4206240"/>
          </a:xfrm>
          <a:prstGeom prst="rect">
            <a:avLst/>
          </a:prstGeom>
        </p:spPr>
      </p:pic>
      <p:pic>
        <p:nvPicPr>
          <p:cNvPr id="16" name="Picture 15" descr="Chart, bar chart&#10;&#10;Description automatically generated">
            <a:extLst>
              <a:ext uri="{FF2B5EF4-FFF2-40B4-BE49-F238E27FC236}">
                <a16:creationId xmlns:a16="http://schemas.microsoft.com/office/drawing/2014/main" id="{7C20AFB6-A7E3-B229-EC25-E0A77C842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711" y="2697488"/>
            <a:ext cx="7414829" cy="3855710"/>
          </a:xfrm>
          <a:prstGeom prst="rect">
            <a:avLst/>
          </a:prstGeom>
        </p:spPr>
      </p:pic>
    </p:spTree>
    <p:extLst>
      <p:ext uri="{BB962C8B-B14F-4D97-AF65-F5344CB8AC3E}">
        <p14:creationId xmlns:p14="http://schemas.microsoft.com/office/powerpoint/2010/main" val="255797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72F377-84D9-49C3-5B93-BDA0BB0543B1}"/>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pPr>
            <a:r>
              <a:rPr lang="en-US" dirty="0" err="1"/>
              <a:t>Sql</a:t>
            </a:r>
            <a:r>
              <a:rPr lang="en-US" dirty="0"/>
              <a:t> Queries: Cancellation Ratio by different platforms for better policies by giving less refund </a:t>
            </a:r>
          </a:p>
        </p:txBody>
      </p:sp>
      <p:pic>
        <p:nvPicPr>
          <p:cNvPr id="9" name="Picture 8" descr="Chart, bar chart&#10;&#10;Description automatically generated">
            <a:extLst>
              <a:ext uri="{FF2B5EF4-FFF2-40B4-BE49-F238E27FC236}">
                <a16:creationId xmlns:a16="http://schemas.microsoft.com/office/drawing/2014/main" id="{CB2B7B4B-854A-9466-F512-C9A1D0130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33" y="2676138"/>
            <a:ext cx="5895089" cy="4181862"/>
          </a:xfrm>
          <a:prstGeom prst="rect">
            <a:avLst/>
          </a:prstGeom>
        </p:spPr>
      </p:pic>
      <p:pic>
        <p:nvPicPr>
          <p:cNvPr id="7" name="Picture 6" descr="Text, application&#10;&#10;Description automatically generated with medium confidence">
            <a:extLst>
              <a:ext uri="{FF2B5EF4-FFF2-40B4-BE49-F238E27FC236}">
                <a16:creationId xmlns:a16="http://schemas.microsoft.com/office/drawing/2014/main" id="{7958E1D0-514D-C8EC-27E6-7B1766545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781" y="3429000"/>
            <a:ext cx="5523082" cy="2084964"/>
          </a:xfrm>
          <a:prstGeom prst="rect">
            <a:avLst/>
          </a:prstGeom>
        </p:spPr>
      </p:pic>
    </p:spTree>
    <p:extLst>
      <p:ext uri="{BB962C8B-B14F-4D97-AF65-F5344CB8AC3E}">
        <p14:creationId xmlns:p14="http://schemas.microsoft.com/office/powerpoint/2010/main" val="363789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ABB9F58-5D9A-D3CC-3E92-D0A30F675536}"/>
              </a:ext>
            </a:extLst>
          </p:cNvPr>
          <p:cNvSpPr txBox="1"/>
          <p:nvPr/>
        </p:nvSpPr>
        <p:spPr>
          <a:xfrm>
            <a:off x="699713" y="248038"/>
            <a:ext cx="7063721" cy="1159200"/>
          </a:xfrm>
          <a:prstGeom prst="rect">
            <a:avLst/>
          </a:prstGeom>
        </p:spPr>
        <p:txBody>
          <a:bodyPr vert="horz" lIns="91440" tIns="45720" rIns="91440" bIns="45720" rtlCol="0" anchor="ctr">
            <a:normAutofit/>
          </a:bodyPr>
          <a:lstStyle/>
          <a:p>
            <a:pPr indent="-228600">
              <a:lnSpc>
                <a:spcPct val="90000"/>
              </a:lnSpc>
              <a:spcBef>
                <a:spcPct val="0"/>
              </a:spcBef>
              <a:spcAft>
                <a:spcPts val="600"/>
              </a:spcAft>
            </a:pPr>
            <a:r>
              <a:rPr lang="en-US" sz="3400" kern="1200">
                <a:solidFill>
                  <a:srgbClr val="FFFFFF"/>
                </a:solidFill>
                <a:latin typeface="+mj-lt"/>
                <a:ea typeface="+mj-ea"/>
                <a:cs typeface="+mj-cs"/>
              </a:rPr>
              <a:t>Sql Queries: No of Bookings(count)  made by different platforms</a:t>
            </a:r>
          </a:p>
          <a:p>
            <a:pPr>
              <a:lnSpc>
                <a:spcPct val="90000"/>
              </a:lnSpc>
              <a:spcBef>
                <a:spcPct val="0"/>
              </a:spcBef>
              <a:spcAft>
                <a:spcPts val="600"/>
              </a:spcAft>
            </a:pPr>
            <a:endParaRPr lang="en-US" sz="3400" kern="1200">
              <a:solidFill>
                <a:srgbClr val="FFFFFF"/>
              </a:solidFill>
              <a:latin typeface="+mj-lt"/>
              <a:ea typeface="+mj-ea"/>
              <a:cs typeface="+mj-cs"/>
            </a:endParaRPr>
          </a:p>
        </p:txBody>
      </p:sp>
      <p:pic>
        <p:nvPicPr>
          <p:cNvPr id="7" name="Picture 6" descr="Graphical user interface, text, application&#10;&#10;Description automatically generated">
            <a:extLst>
              <a:ext uri="{FF2B5EF4-FFF2-40B4-BE49-F238E27FC236}">
                <a16:creationId xmlns:a16="http://schemas.microsoft.com/office/drawing/2014/main" id="{13FC91F0-AF97-7FDD-4FC4-35DE8C473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21" y="1898374"/>
            <a:ext cx="5126501" cy="2717972"/>
          </a:xfrm>
          <a:prstGeom prst="rect">
            <a:avLst/>
          </a:prstGeom>
        </p:spPr>
      </p:pic>
      <p:pic>
        <p:nvPicPr>
          <p:cNvPr id="10" name="Picture 9" descr="Calendar">
            <a:extLst>
              <a:ext uri="{FF2B5EF4-FFF2-40B4-BE49-F238E27FC236}">
                <a16:creationId xmlns:a16="http://schemas.microsoft.com/office/drawing/2014/main" id="{91FDAF57-980E-8DDA-ACBC-0041256D9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763" y="1655276"/>
            <a:ext cx="5382585" cy="3476718"/>
          </a:xfrm>
          <a:prstGeom prst="rect">
            <a:avLst/>
          </a:prstGeom>
        </p:spPr>
      </p:pic>
    </p:spTree>
    <p:extLst>
      <p:ext uri="{BB962C8B-B14F-4D97-AF65-F5344CB8AC3E}">
        <p14:creationId xmlns:p14="http://schemas.microsoft.com/office/powerpoint/2010/main" val="66384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945</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Aharoni</vt:lpstr>
      <vt:lpstr>Arial</vt:lpstr>
      <vt:lpstr>Calibri</vt:lpstr>
      <vt:lpstr>Calibri Light</vt:lpstr>
      <vt:lpstr>Office Theme</vt:lpstr>
      <vt:lpstr>Assignment 4 – Report and Analysis on Hotel Reservation Dataset</vt:lpstr>
      <vt:lpstr>Introduction :</vt:lpstr>
      <vt:lpstr>Description of Dataset and Valuable Insights</vt:lpstr>
      <vt:lpstr>Insights that can useful for Future predictions </vt:lpstr>
      <vt:lpstr>PowerPoint Presentation</vt:lpstr>
      <vt:lpstr>PowerPoint Presentation</vt:lpstr>
      <vt:lpstr>PowerPoint Presentation</vt:lpstr>
      <vt:lpstr>PowerPoint Presentation</vt:lpstr>
      <vt:lpstr>PowerPoint Presentation</vt:lpstr>
      <vt:lpstr>PowerPoint Presentation</vt:lpstr>
      <vt:lpstr>Predictions for future for better competitive prices,Resource allocation and cancellation rate of customers from the pattern of the past 2 years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 – Report and Analysis on Hotel Reservation Dataset</dc:title>
  <dc:creator>Abhi Ajaybhai Patel</dc:creator>
  <cp:lastModifiedBy>Abhi Ajaybhai Patel</cp:lastModifiedBy>
  <cp:revision>2</cp:revision>
  <dcterms:created xsi:type="dcterms:W3CDTF">2023-04-02T19:21:53Z</dcterms:created>
  <dcterms:modified xsi:type="dcterms:W3CDTF">2023-04-03T05:10:16Z</dcterms:modified>
</cp:coreProperties>
</file>