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1" r:id="rId6"/>
    <p:sldId id="262" r:id="rId7"/>
    <p:sldId id="263" r:id="rId8"/>
    <p:sldId id="265" r:id="rId9"/>
    <p:sldId id="267" r:id="rId10"/>
    <p:sldId id="266" r:id="rId11"/>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3600" b="0" i="0">
                <a:solidFill>
                  <a:srgbClr val="04607A"/>
                </a:solidFill>
                <a:latin typeface="Times New Roman"/>
                <a:cs typeface="Times New Roman"/>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2/23/2025</a:t>
            </a:fld>
            <a:endParaRPr lang="en-US"/>
          </a:p>
        </p:txBody>
      </p:sp>
      <p:sp>
        <p:nvSpPr>
          <p:cNvPr id="6" name="Holder 6"/>
          <p:cNvSpPr>
            <a:spLocks noGrp="1"/>
          </p:cNvSpPr>
          <p:nvPr>
            <p:ph type="sldNum" sz="quarter" idx="7"/>
          </p:nvPr>
        </p:nvSpPr>
        <p:spPr/>
        <p:txBody>
          <a:bodyPr lIns="0" tIns="0" rIns="0" bIns="0"/>
          <a:lstStyle>
            <a:lvl1pPr>
              <a:defRPr sz="1400" b="0" i="0">
                <a:solidFill>
                  <a:schemeClr val="bg1"/>
                </a:solidFill>
                <a:latin typeface="Franklin Gothic Medium"/>
                <a:cs typeface="Franklin Gothic Medium"/>
              </a:defRPr>
            </a:lvl1pPr>
          </a:lstStyle>
          <a:p>
            <a:pPr marL="60960">
              <a:lnSpc>
                <a:spcPts val="1664"/>
              </a:lnSpc>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04607A"/>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2/23/2025</a:t>
            </a:fld>
            <a:endParaRPr lang="en-US"/>
          </a:p>
        </p:txBody>
      </p:sp>
      <p:sp>
        <p:nvSpPr>
          <p:cNvPr id="6" name="Holder 6"/>
          <p:cNvSpPr>
            <a:spLocks noGrp="1"/>
          </p:cNvSpPr>
          <p:nvPr>
            <p:ph type="sldNum" sz="quarter" idx="7"/>
          </p:nvPr>
        </p:nvSpPr>
        <p:spPr/>
        <p:txBody>
          <a:bodyPr lIns="0" tIns="0" rIns="0" bIns="0"/>
          <a:lstStyle>
            <a:lvl1pPr>
              <a:defRPr sz="1400" b="0" i="0">
                <a:solidFill>
                  <a:schemeClr val="bg1"/>
                </a:solidFill>
                <a:latin typeface="Franklin Gothic Medium"/>
                <a:cs typeface="Franklin Gothic Medium"/>
              </a:defRPr>
            </a:lvl1pPr>
          </a:lstStyle>
          <a:p>
            <a:pPr marL="60960">
              <a:lnSpc>
                <a:spcPts val="1664"/>
              </a:lnSpc>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04607A"/>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2/23/2025</a:t>
            </a:fld>
            <a:endParaRPr lang="en-US"/>
          </a:p>
        </p:txBody>
      </p:sp>
      <p:sp>
        <p:nvSpPr>
          <p:cNvPr id="7" name="Holder 7"/>
          <p:cNvSpPr>
            <a:spLocks noGrp="1"/>
          </p:cNvSpPr>
          <p:nvPr>
            <p:ph type="sldNum" sz="quarter" idx="7"/>
          </p:nvPr>
        </p:nvSpPr>
        <p:spPr/>
        <p:txBody>
          <a:bodyPr lIns="0" tIns="0" rIns="0" bIns="0"/>
          <a:lstStyle>
            <a:lvl1pPr>
              <a:defRPr sz="1400" b="0" i="0">
                <a:solidFill>
                  <a:schemeClr val="bg1"/>
                </a:solidFill>
                <a:latin typeface="Franklin Gothic Medium"/>
                <a:cs typeface="Franklin Gothic Medium"/>
              </a:defRPr>
            </a:lvl1pPr>
          </a:lstStyle>
          <a:p>
            <a:pPr marL="60960">
              <a:lnSpc>
                <a:spcPts val="1664"/>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04607A"/>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2/23/2025</a:t>
            </a:fld>
            <a:endParaRPr lang="en-US"/>
          </a:p>
        </p:txBody>
      </p:sp>
      <p:sp>
        <p:nvSpPr>
          <p:cNvPr id="5" name="Holder 5"/>
          <p:cNvSpPr>
            <a:spLocks noGrp="1"/>
          </p:cNvSpPr>
          <p:nvPr>
            <p:ph type="sldNum" sz="quarter" idx="7"/>
          </p:nvPr>
        </p:nvSpPr>
        <p:spPr/>
        <p:txBody>
          <a:bodyPr lIns="0" tIns="0" rIns="0" bIns="0"/>
          <a:lstStyle>
            <a:lvl1pPr>
              <a:defRPr sz="1400" b="0" i="0">
                <a:solidFill>
                  <a:schemeClr val="bg1"/>
                </a:solidFill>
                <a:latin typeface="Franklin Gothic Medium"/>
                <a:cs typeface="Franklin Gothic Medium"/>
              </a:defRPr>
            </a:lvl1pPr>
          </a:lstStyle>
          <a:p>
            <a:pPr marL="60960">
              <a:lnSpc>
                <a:spcPts val="1664"/>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2/23/2025</a:t>
            </a:fld>
            <a:endParaRPr lang="en-US"/>
          </a:p>
        </p:txBody>
      </p:sp>
      <p:sp>
        <p:nvSpPr>
          <p:cNvPr id="4" name="Holder 4"/>
          <p:cNvSpPr>
            <a:spLocks noGrp="1"/>
          </p:cNvSpPr>
          <p:nvPr>
            <p:ph type="sldNum" sz="quarter" idx="7"/>
          </p:nvPr>
        </p:nvSpPr>
        <p:spPr/>
        <p:txBody>
          <a:bodyPr lIns="0" tIns="0" rIns="0" bIns="0"/>
          <a:lstStyle>
            <a:lvl1pPr>
              <a:defRPr sz="1400" b="0" i="0">
                <a:solidFill>
                  <a:schemeClr val="bg1"/>
                </a:solidFill>
                <a:latin typeface="Franklin Gothic Medium"/>
                <a:cs typeface="Franklin Gothic Medium"/>
              </a:defRPr>
            </a:lvl1pPr>
          </a:lstStyle>
          <a:p>
            <a:pPr marL="60960">
              <a:lnSpc>
                <a:spcPts val="1664"/>
              </a:lnSpc>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3500" y="69850"/>
            <a:ext cx="9013825" cy="6692900"/>
          </a:xfrm>
          <a:custGeom>
            <a:avLst/>
            <a:gdLst/>
            <a:ahLst/>
            <a:cxnLst/>
            <a:rect l="l" t="t" r="r" b="b"/>
            <a:pathLst>
              <a:path w="9013825" h="6692900">
                <a:moveTo>
                  <a:pt x="0" y="329946"/>
                </a:moveTo>
                <a:lnTo>
                  <a:pt x="3576" y="281184"/>
                </a:lnTo>
                <a:lnTo>
                  <a:pt x="13967" y="234645"/>
                </a:lnTo>
                <a:lnTo>
                  <a:pt x="30661" y="190840"/>
                </a:lnTo>
                <a:lnTo>
                  <a:pt x="53148" y="150277"/>
                </a:lnTo>
                <a:lnTo>
                  <a:pt x="80918" y="113468"/>
                </a:lnTo>
                <a:lnTo>
                  <a:pt x="113460" y="80923"/>
                </a:lnTo>
                <a:lnTo>
                  <a:pt x="150264" y="53151"/>
                </a:lnTo>
                <a:lnTo>
                  <a:pt x="190820" y="30662"/>
                </a:lnTo>
                <a:lnTo>
                  <a:pt x="234617" y="13967"/>
                </a:lnTo>
                <a:lnTo>
                  <a:pt x="281146" y="3576"/>
                </a:lnTo>
                <a:lnTo>
                  <a:pt x="329895" y="0"/>
                </a:lnTo>
                <a:lnTo>
                  <a:pt x="8683879" y="0"/>
                </a:lnTo>
                <a:lnTo>
                  <a:pt x="8732640" y="3576"/>
                </a:lnTo>
                <a:lnTo>
                  <a:pt x="8779179" y="13967"/>
                </a:lnTo>
                <a:lnTo>
                  <a:pt x="8822984" y="30662"/>
                </a:lnTo>
                <a:lnTo>
                  <a:pt x="8863547" y="53151"/>
                </a:lnTo>
                <a:lnTo>
                  <a:pt x="8900356" y="80923"/>
                </a:lnTo>
                <a:lnTo>
                  <a:pt x="8932901" y="113468"/>
                </a:lnTo>
                <a:lnTo>
                  <a:pt x="8960673" y="150277"/>
                </a:lnTo>
                <a:lnTo>
                  <a:pt x="8983162" y="190840"/>
                </a:lnTo>
                <a:lnTo>
                  <a:pt x="8999857" y="234645"/>
                </a:lnTo>
                <a:lnTo>
                  <a:pt x="9010248" y="281184"/>
                </a:lnTo>
                <a:lnTo>
                  <a:pt x="9013825" y="329946"/>
                </a:lnTo>
                <a:lnTo>
                  <a:pt x="9013825" y="6363004"/>
                </a:lnTo>
                <a:lnTo>
                  <a:pt x="9010248" y="6411753"/>
                </a:lnTo>
                <a:lnTo>
                  <a:pt x="8999857" y="6458282"/>
                </a:lnTo>
                <a:lnTo>
                  <a:pt x="8983162" y="6502079"/>
                </a:lnTo>
                <a:lnTo>
                  <a:pt x="8960673" y="6542634"/>
                </a:lnTo>
                <a:lnTo>
                  <a:pt x="8932901" y="6579438"/>
                </a:lnTo>
                <a:lnTo>
                  <a:pt x="8900356" y="6611980"/>
                </a:lnTo>
                <a:lnTo>
                  <a:pt x="8863547" y="6639750"/>
                </a:lnTo>
                <a:lnTo>
                  <a:pt x="8822984" y="6662237"/>
                </a:lnTo>
                <a:lnTo>
                  <a:pt x="8779179" y="6678931"/>
                </a:lnTo>
                <a:lnTo>
                  <a:pt x="8732640" y="6689321"/>
                </a:lnTo>
                <a:lnTo>
                  <a:pt x="8683879" y="6692898"/>
                </a:lnTo>
                <a:lnTo>
                  <a:pt x="329895" y="6692898"/>
                </a:lnTo>
                <a:lnTo>
                  <a:pt x="281146" y="6689321"/>
                </a:lnTo>
                <a:lnTo>
                  <a:pt x="234617" y="6678931"/>
                </a:lnTo>
                <a:lnTo>
                  <a:pt x="190820" y="6662237"/>
                </a:lnTo>
                <a:lnTo>
                  <a:pt x="150264" y="6639750"/>
                </a:lnTo>
                <a:lnTo>
                  <a:pt x="113460" y="6611980"/>
                </a:lnTo>
                <a:lnTo>
                  <a:pt x="80918" y="6579438"/>
                </a:lnTo>
                <a:lnTo>
                  <a:pt x="53148" y="6542634"/>
                </a:lnTo>
                <a:lnTo>
                  <a:pt x="30661" y="6502079"/>
                </a:lnTo>
                <a:lnTo>
                  <a:pt x="13967" y="6458282"/>
                </a:lnTo>
                <a:lnTo>
                  <a:pt x="3576" y="6411753"/>
                </a:lnTo>
                <a:lnTo>
                  <a:pt x="0" y="6363004"/>
                </a:lnTo>
                <a:lnTo>
                  <a:pt x="0" y="329946"/>
                </a:lnTo>
                <a:close/>
              </a:path>
            </a:pathLst>
          </a:custGeom>
          <a:ln w="6350">
            <a:solidFill>
              <a:srgbClr val="000000"/>
            </a:solidFill>
          </a:ln>
        </p:spPr>
        <p:txBody>
          <a:bodyPr wrap="square" lIns="0" tIns="0" rIns="0" bIns="0" rtlCol="0"/>
          <a:lstStyle/>
          <a:p>
            <a:endParaRPr/>
          </a:p>
        </p:txBody>
      </p:sp>
      <p:sp>
        <p:nvSpPr>
          <p:cNvPr id="2" name="Holder 2"/>
          <p:cNvSpPr>
            <a:spLocks noGrp="1"/>
          </p:cNvSpPr>
          <p:nvPr>
            <p:ph type="title"/>
          </p:nvPr>
        </p:nvSpPr>
        <p:spPr>
          <a:xfrm>
            <a:off x="307340" y="-5079"/>
            <a:ext cx="7479665" cy="955293"/>
          </a:xfrm>
          <a:prstGeom prst="rect">
            <a:avLst/>
          </a:prstGeom>
        </p:spPr>
        <p:txBody>
          <a:bodyPr wrap="square" lIns="0" tIns="0" rIns="0" bIns="0">
            <a:spAutoFit/>
          </a:bodyPr>
          <a:lstStyle>
            <a:lvl1pPr>
              <a:defRPr sz="3600" b="0" i="0">
                <a:solidFill>
                  <a:srgbClr val="04607A"/>
                </a:solidFill>
                <a:latin typeface="Times New Roman"/>
                <a:cs typeface="Times New Roman"/>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2/23/2025</a:t>
            </a:fld>
            <a:endParaRPr lang="en-US"/>
          </a:p>
        </p:txBody>
      </p:sp>
      <p:sp>
        <p:nvSpPr>
          <p:cNvPr id="6" name="Holder 6"/>
          <p:cNvSpPr>
            <a:spLocks noGrp="1"/>
          </p:cNvSpPr>
          <p:nvPr>
            <p:ph type="sldNum" sz="quarter" idx="7"/>
          </p:nvPr>
        </p:nvSpPr>
        <p:spPr>
          <a:xfrm>
            <a:off x="260095" y="6329531"/>
            <a:ext cx="224154" cy="227965"/>
          </a:xfrm>
          <a:prstGeom prst="rect">
            <a:avLst/>
          </a:prstGeom>
        </p:spPr>
        <p:txBody>
          <a:bodyPr wrap="square" lIns="0" tIns="0" rIns="0" bIns="0">
            <a:spAutoFit/>
          </a:bodyPr>
          <a:lstStyle>
            <a:lvl1pPr>
              <a:defRPr sz="1400" b="0" i="0">
                <a:solidFill>
                  <a:schemeClr val="bg1"/>
                </a:solidFill>
                <a:latin typeface="Franklin Gothic Medium"/>
                <a:cs typeface="Franklin Gothic Medium"/>
              </a:defRPr>
            </a:lvl1pPr>
          </a:lstStyle>
          <a:p>
            <a:pPr marL="60960">
              <a:lnSpc>
                <a:spcPts val="1664"/>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0" y="2495431"/>
            <a:ext cx="3657600" cy="504625"/>
          </a:xfrm>
          <a:prstGeom prst="rect">
            <a:avLst/>
          </a:prstGeom>
        </p:spPr>
        <p:txBody>
          <a:bodyPr vert="horz" wrap="square" lIns="0" tIns="12065" rIns="0" bIns="0" rtlCol="0">
            <a:spAutoFit/>
          </a:bodyPr>
          <a:lstStyle/>
          <a:p>
            <a:pPr marL="12700">
              <a:lnSpc>
                <a:spcPct val="100000"/>
              </a:lnSpc>
              <a:spcBef>
                <a:spcPts val="95"/>
              </a:spcBef>
            </a:pPr>
            <a:r>
              <a:rPr sz="3200" b="1" dirty="0">
                <a:solidFill>
                  <a:srgbClr val="002060"/>
                </a:solidFill>
                <a:effectLst>
                  <a:outerShdw blurRad="38100" dist="38100" dir="2700000" algn="tl">
                    <a:srgbClr val="000000">
                      <a:alpha val="43137"/>
                    </a:srgbClr>
                  </a:outerShdw>
                </a:effectLst>
                <a:latin typeface="Times New Roman"/>
                <a:cs typeface="Times New Roman"/>
              </a:rPr>
              <a:t>“</a:t>
            </a:r>
            <a:r>
              <a:rPr lang="en-IN" sz="3200" b="1" dirty="0">
                <a:solidFill>
                  <a:srgbClr val="002060"/>
                </a:solidFill>
                <a:effectLst>
                  <a:outerShdw blurRad="38100" dist="38100" dir="2700000" algn="tl">
                    <a:srgbClr val="000000">
                      <a:alpha val="43137"/>
                    </a:srgbClr>
                  </a:outerShdw>
                </a:effectLst>
                <a:latin typeface="Times New Roman"/>
                <a:cs typeface="Times New Roman"/>
              </a:rPr>
              <a:t> Finance Tracker</a:t>
            </a:r>
            <a:r>
              <a:rPr lang="en-IN" sz="3200" b="1" spc="-60" dirty="0">
                <a:solidFill>
                  <a:srgbClr val="002060"/>
                </a:solidFill>
                <a:effectLst>
                  <a:outerShdw blurRad="38100" dist="38100" dir="2700000" algn="tl">
                    <a:srgbClr val="000000">
                      <a:alpha val="43137"/>
                    </a:srgbClr>
                  </a:outerShdw>
                </a:effectLst>
                <a:latin typeface="Times New Roman"/>
                <a:cs typeface="Times New Roman"/>
              </a:rPr>
              <a:t> </a:t>
            </a:r>
            <a:r>
              <a:rPr sz="3200" b="1" spc="-50" dirty="0">
                <a:solidFill>
                  <a:srgbClr val="002060"/>
                </a:solidFill>
                <a:effectLst>
                  <a:outerShdw blurRad="38100" dist="38100" dir="2700000" algn="tl">
                    <a:srgbClr val="000000">
                      <a:alpha val="43137"/>
                    </a:srgbClr>
                  </a:outerShdw>
                </a:effectLst>
                <a:latin typeface="Times New Roman"/>
                <a:cs typeface="Times New Roman"/>
              </a:rPr>
              <a:t>”</a:t>
            </a:r>
            <a:endParaRPr sz="3200" b="1" dirty="0">
              <a:solidFill>
                <a:srgbClr val="002060"/>
              </a:solidFill>
              <a:effectLst>
                <a:outerShdw blurRad="38100" dist="38100" dir="2700000" algn="tl">
                  <a:srgbClr val="000000">
                    <a:alpha val="43137"/>
                  </a:srgbClr>
                </a:outerShdw>
              </a:effectLst>
              <a:latin typeface="Times New Roman"/>
              <a:cs typeface="Times New Roman"/>
            </a:endParaRPr>
          </a:p>
        </p:txBody>
      </p:sp>
      <p:sp>
        <p:nvSpPr>
          <p:cNvPr id="3" name="object 3"/>
          <p:cNvSpPr txBox="1"/>
          <p:nvPr/>
        </p:nvSpPr>
        <p:spPr>
          <a:xfrm>
            <a:off x="3568382" y="4775690"/>
            <a:ext cx="1849120" cy="756920"/>
          </a:xfrm>
          <a:prstGeom prst="rect">
            <a:avLst/>
          </a:prstGeom>
        </p:spPr>
        <p:txBody>
          <a:bodyPr vert="horz" wrap="square" lIns="0" tIns="12065" rIns="0" bIns="0" rtlCol="0">
            <a:spAutoFit/>
          </a:bodyPr>
          <a:lstStyle/>
          <a:p>
            <a:pPr marL="12700">
              <a:lnSpc>
                <a:spcPct val="100000"/>
              </a:lnSpc>
              <a:spcBef>
                <a:spcPts val="95"/>
              </a:spcBef>
            </a:pPr>
            <a:r>
              <a:rPr lang="en-IN" sz="1600" b="1" spc="-10" dirty="0">
                <a:latin typeface="Times New Roman"/>
                <a:cs typeface="Times New Roman"/>
              </a:rPr>
              <a:t>Dr</a:t>
            </a:r>
            <a:r>
              <a:rPr sz="1600" b="1" spc="-10" dirty="0">
                <a:latin typeface="Times New Roman"/>
                <a:cs typeface="Times New Roman"/>
              </a:rPr>
              <a:t>.</a:t>
            </a:r>
            <a:r>
              <a:rPr lang="en-IN" sz="1600" b="1" spc="-10" dirty="0">
                <a:latin typeface="Times New Roman"/>
                <a:cs typeface="Times New Roman"/>
              </a:rPr>
              <a:t> Shital Gupta</a:t>
            </a:r>
            <a:endParaRPr sz="1600" dirty="0">
              <a:latin typeface="Times New Roman"/>
              <a:cs typeface="Times New Roman"/>
            </a:endParaRPr>
          </a:p>
          <a:p>
            <a:pPr marL="12700">
              <a:lnSpc>
                <a:spcPct val="100000"/>
              </a:lnSpc>
            </a:pPr>
            <a:r>
              <a:rPr lang="en-IN" sz="1600" b="1" dirty="0">
                <a:latin typeface="Times New Roman"/>
                <a:cs typeface="Times New Roman"/>
              </a:rPr>
              <a:t>Project</a:t>
            </a:r>
            <a:r>
              <a:rPr lang="en-IN" sz="1600" b="1" spc="-70" dirty="0">
                <a:latin typeface="Times New Roman"/>
                <a:cs typeface="Times New Roman"/>
              </a:rPr>
              <a:t> </a:t>
            </a:r>
            <a:r>
              <a:rPr lang="en-IN" sz="1600" b="1" spc="-10" dirty="0">
                <a:latin typeface="Times New Roman"/>
                <a:cs typeface="Times New Roman"/>
              </a:rPr>
              <a:t>Guide</a:t>
            </a:r>
            <a:endParaRPr lang="en-IN" sz="1600" dirty="0">
              <a:latin typeface="Times New Roman"/>
              <a:cs typeface="Times New Roman"/>
            </a:endParaRPr>
          </a:p>
          <a:p>
            <a:pPr marL="12700">
              <a:lnSpc>
                <a:spcPct val="100000"/>
              </a:lnSpc>
            </a:pPr>
            <a:r>
              <a:rPr sz="1600" b="1" dirty="0">
                <a:latin typeface="Times New Roman"/>
                <a:cs typeface="Times New Roman"/>
              </a:rPr>
              <a:t>Asst.</a:t>
            </a:r>
            <a:r>
              <a:rPr sz="1600" b="1" spc="-55" dirty="0">
                <a:latin typeface="Times New Roman"/>
                <a:cs typeface="Times New Roman"/>
              </a:rPr>
              <a:t> </a:t>
            </a:r>
            <a:r>
              <a:rPr sz="1600" b="1" spc="-20" dirty="0">
                <a:latin typeface="Times New Roman"/>
                <a:cs typeface="Times New Roman"/>
              </a:rPr>
              <a:t>Professor,</a:t>
            </a:r>
            <a:r>
              <a:rPr sz="1600" b="1" spc="-25" dirty="0">
                <a:latin typeface="Times New Roman"/>
                <a:cs typeface="Times New Roman"/>
              </a:rPr>
              <a:t> </a:t>
            </a:r>
            <a:r>
              <a:rPr sz="1600" b="1" spc="-20" dirty="0">
                <a:latin typeface="Times New Roman"/>
                <a:cs typeface="Times New Roman"/>
              </a:rPr>
              <a:t>CSE</a:t>
            </a:r>
            <a:endParaRPr sz="1600" dirty="0">
              <a:latin typeface="Times New Roman"/>
              <a:cs typeface="Times New Roman"/>
            </a:endParaRPr>
          </a:p>
        </p:txBody>
      </p:sp>
      <p:sp>
        <p:nvSpPr>
          <p:cNvPr id="4" name="object 4"/>
          <p:cNvSpPr txBox="1"/>
          <p:nvPr/>
        </p:nvSpPr>
        <p:spPr>
          <a:xfrm>
            <a:off x="6172200" y="4779001"/>
            <a:ext cx="2068195" cy="1489510"/>
          </a:xfrm>
          <a:prstGeom prst="rect">
            <a:avLst/>
          </a:prstGeom>
        </p:spPr>
        <p:txBody>
          <a:bodyPr vert="horz" wrap="square" lIns="0" tIns="12065" rIns="0" bIns="0" rtlCol="0">
            <a:spAutoFit/>
          </a:bodyPr>
          <a:lstStyle/>
          <a:p>
            <a:pPr marL="12700" marR="5080">
              <a:lnSpc>
                <a:spcPct val="100000"/>
              </a:lnSpc>
              <a:spcBef>
                <a:spcPts val="95"/>
              </a:spcBef>
            </a:pPr>
            <a:r>
              <a:rPr sz="1600" b="1" dirty="0">
                <a:latin typeface="Times New Roman"/>
                <a:cs typeface="Times New Roman"/>
              </a:rPr>
              <a:t>Project</a:t>
            </a:r>
            <a:r>
              <a:rPr sz="1600" b="1" spc="-65" dirty="0">
                <a:latin typeface="Times New Roman"/>
                <a:cs typeface="Times New Roman"/>
              </a:rPr>
              <a:t> </a:t>
            </a:r>
            <a:r>
              <a:rPr sz="1600" b="1" dirty="0">
                <a:latin typeface="Times New Roman"/>
                <a:cs typeface="Times New Roman"/>
              </a:rPr>
              <a:t>Group</a:t>
            </a:r>
            <a:r>
              <a:rPr sz="1600" b="1" spc="-65" dirty="0">
                <a:latin typeface="Times New Roman"/>
                <a:cs typeface="Times New Roman"/>
              </a:rPr>
              <a:t> </a:t>
            </a:r>
            <a:r>
              <a:rPr sz="1600" b="1" spc="-10" dirty="0">
                <a:latin typeface="Times New Roman"/>
                <a:cs typeface="Times New Roman"/>
              </a:rPr>
              <a:t>Member </a:t>
            </a:r>
            <a:r>
              <a:rPr sz="1600" b="1" spc="-25" dirty="0">
                <a:latin typeface="Times New Roman"/>
                <a:cs typeface="Times New Roman"/>
              </a:rPr>
              <a:t>1.</a:t>
            </a:r>
            <a:r>
              <a:rPr lang="en-IN" sz="1600" b="1" spc="-25" dirty="0">
                <a:latin typeface="Times New Roman"/>
                <a:cs typeface="Times New Roman"/>
              </a:rPr>
              <a:t> Aman Singh</a:t>
            </a:r>
            <a:endParaRPr sz="1600" dirty="0">
              <a:latin typeface="Times New Roman"/>
              <a:cs typeface="Times New Roman"/>
            </a:endParaRPr>
          </a:p>
          <a:p>
            <a:pPr marL="12700">
              <a:lnSpc>
                <a:spcPct val="100000"/>
              </a:lnSpc>
            </a:pPr>
            <a:r>
              <a:rPr sz="1600" b="1" spc="-25" dirty="0">
                <a:latin typeface="Times New Roman"/>
                <a:cs typeface="Times New Roman"/>
              </a:rPr>
              <a:t>2.</a:t>
            </a:r>
            <a:r>
              <a:rPr lang="en-IN" sz="1600" b="1" spc="-25" dirty="0">
                <a:latin typeface="Times New Roman"/>
                <a:cs typeface="Times New Roman"/>
              </a:rPr>
              <a:t> Kunjdev Patel</a:t>
            </a:r>
            <a:endParaRPr sz="1600" dirty="0">
              <a:latin typeface="Times New Roman"/>
              <a:cs typeface="Times New Roman"/>
            </a:endParaRPr>
          </a:p>
          <a:p>
            <a:pPr marL="12700">
              <a:lnSpc>
                <a:spcPct val="100000"/>
              </a:lnSpc>
            </a:pPr>
            <a:r>
              <a:rPr sz="1600" b="1" spc="-25" dirty="0">
                <a:latin typeface="Times New Roman"/>
                <a:cs typeface="Times New Roman"/>
              </a:rPr>
              <a:t>3.</a:t>
            </a:r>
            <a:r>
              <a:rPr lang="en-IN" sz="1600" b="1" spc="-25" dirty="0">
                <a:latin typeface="Times New Roman"/>
                <a:cs typeface="Times New Roman"/>
              </a:rPr>
              <a:t> Abhishek Patel</a:t>
            </a:r>
          </a:p>
          <a:p>
            <a:pPr marL="12700">
              <a:lnSpc>
                <a:spcPct val="100000"/>
              </a:lnSpc>
            </a:pPr>
            <a:r>
              <a:rPr lang="en-IN" sz="1600" b="1" spc="-25" dirty="0">
                <a:latin typeface="Times New Roman"/>
                <a:cs typeface="Times New Roman"/>
              </a:rPr>
              <a:t>4. Abhishek Patel</a:t>
            </a:r>
          </a:p>
          <a:p>
            <a:pPr marL="12700">
              <a:lnSpc>
                <a:spcPct val="100000"/>
              </a:lnSpc>
            </a:pPr>
            <a:endParaRPr sz="1600" dirty="0">
              <a:latin typeface="Times New Roman"/>
              <a:cs typeface="Times New Roman"/>
            </a:endParaRPr>
          </a:p>
        </p:txBody>
      </p:sp>
      <p:sp>
        <p:nvSpPr>
          <p:cNvPr id="5" name="object 5"/>
          <p:cNvSpPr txBox="1"/>
          <p:nvPr/>
        </p:nvSpPr>
        <p:spPr>
          <a:xfrm>
            <a:off x="3490721" y="3453510"/>
            <a:ext cx="2468880" cy="330835"/>
          </a:xfrm>
          <a:prstGeom prst="rect">
            <a:avLst/>
          </a:prstGeom>
        </p:spPr>
        <p:txBody>
          <a:bodyPr vert="horz" wrap="square" lIns="0" tIns="13335" rIns="0" bIns="0" rtlCol="0">
            <a:spAutoFit/>
          </a:bodyPr>
          <a:lstStyle/>
          <a:p>
            <a:pPr marL="12700">
              <a:lnSpc>
                <a:spcPct val="100000"/>
              </a:lnSpc>
              <a:spcBef>
                <a:spcPts val="105"/>
              </a:spcBef>
            </a:pPr>
            <a:r>
              <a:rPr sz="2000" b="1" dirty="0">
                <a:latin typeface="Times New Roman"/>
                <a:cs typeface="Times New Roman"/>
              </a:rPr>
              <a:t>Session</a:t>
            </a:r>
            <a:r>
              <a:rPr sz="2000" b="1" spc="-40" dirty="0">
                <a:latin typeface="Times New Roman"/>
                <a:cs typeface="Times New Roman"/>
              </a:rPr>
              <a:t> </a:t>
            </a:r>
            <a:r>
              <a:rPr sz="2000" b="1" dirty="0">
                <a:latin typeface="Times New Roman"/>
                <a:cs typeface="Times New Roman"/>
              </a:rPr>
              <a:t>J</a:t>
            </a:r>
            <a:r>
              <a:rPr lang="en-IN" sz="2000" b="1" dirty="0">
                <a:latin typeface="Times New Roman"/>
                <a:cs typeface="Times New Roman"/>
              </a:rPr>
              <a:t>an</a:t>
            </a:r>
            <a:r>
              <a:rPr sz="2000" b="1" dirty="0">
                <a:latin typeface="Times New Roman"/>
                <a:cs typeface="Times New Roman"/>
              </a:rPr>
              <a:t>-</a:t>
            </a:r>
            <a:r>
              <a:rPr lang="en-IN" sz="2000" b="1" dirty="0">
                <a:latin typeface="Times New Roman"/>
                <a:cs typeface="Times New Roman"/>
              </a:rPr>
              <a:t>July</a:t>
            </a:r>
            <a:r>
              <a:rPr sz="2000" b="1" spc="-15" dirty="0">
                <a:latin typeface="Times New Roman"/>
                <a:cs typeface="Times New Roman"/>
              </a:rPr>
              <a:t> </a:t>
            </a:r>
            <a:r>
              <a:rPr sz="2000" b="1" spc="-20" dirty="0">
                <a:latin typeface="Times New Roman"/>
                <a:cs typeface="Times New Roman"/>
              </a:rPr>
              <a:t>20</a:t>
            </a:r>
            <a:r>
              <a:rPr lang="en-IN" sz="2000" b="1" spc="-20" dirty="0">
                <a:latin typeface="Times New Roman"/>
                <a:cs typeface="Times New Roman"/>
              </a:rPr>
              <a:t>25</a:t>
            </a:r>
            <a:endParaRPr sz="2000" dirty="0">
              <a:latin typeface="Times New Roman"/>
              <a:cs typeface="Times New Roman"/>
            </a:endParaRPr>
          </a:p>
        </p:txBody>
      </p:sp>
      <p:sp>
        <p:nvSpPr>
          <p:cNvPr id="6" name="object 6"/>
          <p:cNvSpPr txBox="1"/>
          <p:nvPr/>
        </p:nvSpPr>
        <p:spPr>
          <a:xfrm>
            <a:off x="8933180" y="6578295"/>
            <a:ext cx="73660" cy="208915"/>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424242"/>
                </a:solidFill>
                <a:latin typeface="Constantia"/>
                <a:cs typeface="Constantia"/>
              </a:rPr>
              <a:t>1</a:t>
            </a:r>
            <a:endParaRPr sz="1200">
              <a:latin typeface="Constantia"/>
              <a:cs typeface="Constantia"/>
            </a:endParaRPr>
          </a:p>
        </p:txBody>
      </p:sp>
      <p:sp>
        <p:nvSpPr>
          <p:cNvPr id="7" name="object 7"/>
          <p:cNvSpPr txBox="1"/>
          <p:nvPr/>
        </p:nvSpPr>
        <p:spPr>
          <a:xfrm>
            <a:off x="533400" y="4779001"/>
            <a:ext cx="2280285" cy="513080"/>
          </a:xfrm>
          <a:prstGeom prst="rect">
            <a:avLst/>
          </a:prstGeom>
        </p:spPr>
        <p:txBody>
          <a:bodyPr vert="horz" wrap="square" lIns="0" tIns="12065" rIns="0" bIns="0" rtlCol="0">
            <a:spAutoFit/>
          </a:bodyPr>
          <a:lstStyle/>
          <a:p>
            <a:pPr marL="12700">
              <a:lnSpc>
                <a:spcPct val="100000"/>
              </a:lnSpc>
              <a:spcBef>
                <a:spcPts val="95"/>
              </a:spcBef>
            </a:pPr>
            <a:r>
              <a:rPr sz="1600" b="1" spc="-25" dirty="0">
                <a:latin typeface="Times New Roman"/>
                <a:cs typeface="Times New Roman"/>
              </a:rPr>
              <a:t>Dr</a:t>
            </a:r>
            <a:r>
              <a:rPr lang="en-IN" sz="1600" b="1" spc="-25" dirty="0">
                <a:latin typeface="Times New Roman"/>
                <a:cs typeface="Times New Roman"/>
              </a:rPr>
              <a:t>. Kailash Patidar</a:t>
            </a:r>
            <a:endParaRPr sz="1600" dirty="0">
              <a:latin typeface="Times New Roman"/>
              <a:cs typeface="Times New Roman"/>
            </a:endParaRPr>
          </a:p>
          <a:p>
            <a:pPr marL="12700">
              <a:lnSpc>
                <a:spcPct val="100000"/>
              </a:lnSpc>
            </a:pPr>
            <a:r>
              <a:rPr sz="1600" b="1" spc="-10" dirty="0">
                <a:latin typeface="Times New Roman"/>
                <a:cs typeface="Times New Roman"/>
              </a:rPr>
              <a:t>Professor</a:t>
            </a:r>
            <a:r>
              <a:rPr sz="1600" b="1" spc="-45" dirty="0">
                <a:latin typeface="Times New Roman"/>
                <a:cs typeface="Times New Roman"/>
              </a:rPr>
              <a:t> </a:t>
            </a:r>
            <a:r>
              <a:rPr sz="1600" b="1" dirty="0">
                <a:latin typeface="Times New Roman"/>
                <a:cs typeface="Times New Roman"/>
              </a:rPr>
              <a:t>and</a:t>
            </a:r>
            <a:r>
              <a:rPr sz="1600" b="1" spc="355" dirty="0">
                <a:latin typeface="Times New Roman"/>
                <a:cs typeface="Times New Roman"/>
              </a:rPr>
              <a:t> </a:t>
            </a:r>
            <a:r>
              <a:rPr sz="1600" b="1" dirty="0">
                <a:latin typeface="Times New Roman"/>
                <a:cs typeface="Times New Roman"/>
              </a:rPr>
              <a:t>Head,</a:t>
            </a:r>
            <a:r>
              <a:rPr sz="1600" b="1" spc="-5" dirty="0">
                <a:latin typeface="Times New Roman"/>
                <a:cs typeface="Times New Roman"/>
              </a:rPr>
              <a:t> </a:t>
            </a:r>
            <a:r>
              <a:rPr sz="1600" b="1" spc="-25" dirty="0">
                <a:latin typeface="Times New Roman"/>
                <a:cs typeface="Times New Roman"/>
              </a:rPr>
              <a:t>CSE</a:t>
            </a:r>
            <a:endParaRPr sz="1600" dirty="0">
              <a:latin typeface="Times New Roman"/>
              <a:cs typeface="Times New Roman"/>
            </a:endParaRPr>
          </a:p>
        </p:txBody>
      </p:sp>
      <p:pic>
        <p:nvPicPr>
          <p:cNvPr id="8" name="object 8"/>
          <p:cNvPicPr/>
          <p:nvPr/>
        </p:nvPicPr>
        <p:blipFill>
          <a:blip r:embed="rId2" cstate="print"/>
          <a:stretch>
            <a:fillRect/>
          </a:stretch>
        </p:blipFill>
        <p:spPr>
          <a:xfrm>
            <a:off x="8001000" y="1066800"/>
            <a:ext cx="990600" cy="762000"/>
          </a:xfrm>
          <a:prstGeom prst="rect">
            <a:avLst/>
          </a:prstGeom>
        </p:spPr>
      </p:pic>
      <p:pic>
        <p:nvPicPr>
          <p:cNvPr id="9" name="object 9"/>
          <p:cNvPicPr/>
          <p:nvPr/>
        </p:nvPicPr>
        <p:blipFill>
          <a:blip r:embed="rId3" cstate="print"/>
          <a:stretch>
            <a:fillRect/>
          </a:stretch>
        </p:blipFill>
        <p:spPr>
          <a:xfrm>
            <a:off x="228600" y="1143000"/>
            <a:ext cx="914400" cy="838200"/>
          </a:xfrm>
          <a:prstGeom prst="rect">
            <a:avLst/>
          </a:prstGeom>
        </p:spPr>
      </p:pic>
      <p:sp>
        <p:nvSpPr>
          <p:cNvPr id="10" name="object 10"/>
          <p:cNvSpPr txBox="1">
            <a:spLocks noGrp="1"/>
          </p:cNvSpPr>
          <p:nvPr>
            <p:ph type="title"/>
          </p:nvPr>
        </p:nvSpPr>
        <p:spPr>
          <a:xfrm>
            <a:off x="1442085" y="938530"/>
            <a:ext cx="6412865" cy="911225"/>
          </a:xfrm>
          <a:prstGeom prst="rect">
            <a:avLst/>
          </a:prstGeom>
        </p:spPr>
        <p:txBody>
          <a:bodyPr vert="horz" wrap="square" lIns="0" tIns="13335" rIns="0" bIns="0" rtlCol="0">
            <a:spAutoFit/>
          </a:bodyPr>
          <a:lstStyle/>
          <a:p>
            <a:pPr marL="2678430" marR="51435" indent="-2621915">
              <a:lnSpc>
                <a:spcPct val="100000"/>
              </a:lnSpc>
              <a:spcBef>
                <a:spcPts val="105"/>
              </a:spcBef>
            </a:pPr>
            <a:r>
              <a:rPr sz="2000" b="1" spc="-20" dirty="0">
                <a:solidFill>
                  <a:srgbClr val="000000"/>
                </a:solidFill>
                <a:latin typeface="Times New Roman"/>
                <a:cs typeface="Times New Roman"/>
              </a:rPr>
              <a:t>BANSAL</a:t>
            </a:r>
            <a:r>
              <a:rPr sz="2000" b="1" spc="-120" dirty="0">
                <a:solidFill>
                  <a:srgbClr val="000000"/>
                </a:solidFill>
                <a:latin typeface="Times New Roman"/>
                <a:cs typeface="Times New Roman"/>
              </a:rPr>
              <a:t> </a:t>
            </a:r>
            <a:r>
              <a:rPr sz="2000" b="1" dirty="0">
                <a:solidFill>
                  <a:srgbClr val="000000"/>
                </a:solidFill>
                <a:latin typeface="Times New Roman"/>
                <a:cs typeface="Times New Roman"/>
              </a:rPr>
              <a:t>INSTITUTE</a:t>
            </a:r>
            <a:r>
              <a:rPr sz="2000" b="1" spc="-40" dirty="0">
                <a:solidFill>
                  <a:srgbClr val="000000"/>
                </a:solidFill>
                <a:latin typeface="Times New Roman"/>
                <a:cs typeface="Times New Roman"/>
              </a:rPr>
              <a:t> </a:t>
            </a:r>
            <a:r>
              <a:rPr sz="2000" b="1" dirty="0">
                <a:solidFill>
                  <a:srgbClr val="000000"/>
                </a:solidFill>
                <a:latin typeface="Times New Roman"/>
                <a:cs typeface="Times New Roman"/>
              </a:rPr>
              <a:t>OF</a:t>
            </a:r>
            <a:r>
              <a:rPr sz="2000" b="1" spc="-110" dirty="0">
                <a:solidFill>
                  <a:srgbClr val="000000"/>
                </a:solidFill>
                <a:latin typeface="Times New Roman"/>
                <a:cs typeface="Times New Roman"/>
              </a:rPr>
              <a:t> </a:t>
            </a:r>
            <a:r>
              <a:rPr sz="2000" b="1" dirty="0">
                <a:solidFill>
                  <a:srgbClr val="000000"/>
                </a:solidFill>
                <a:latin typeface="Times New Roman"/>
                <a:cs typeface="Times New Roman"/>
              </a:rPr>
              <a:t>SCIENCE</a:t>
            </a:r>
            <a:r>
              <a:rPr sz="2000" b="1" spc="-20" dirty="0">
                <a:solidFill>
                  <a:srgbClr val="000000"/>
                </a:solidFill>
                <a:latin typeface="Times New Roman"/>
                <a:cs typeface="Times New Roman"/>
              </a:rPr>
              <a:t> </a:t>
            </a:r>
            <a:r>
              <a:rPr sz="2000" b="1" dirty="0">
                <a:solidFill>
                  <a:srgbClr val="000000"/>
                </a:solidFill>
                <a:latin typeface="Times New Roman"/>
                <a:cs typeface="Times New Roman"/>
              </a:rPr>
              <a:t>&amp;</a:t>
            </a:r>
            <a:r>
              <a:rPr sz="2000" b="1" spc="-65" dirty="0">
                <a:solidFill>
                  <a:srgbClr val="000000"/>
                </a:solidFill>
                <a:latin typeface="Times New Roman"/>
                <a:cs typeface="Times New Roman"/>
              </a:rPr>
              <a:t> </a:t>
            </a:r>
            <a:r>
              <a:rPr sz="2000" b="1" spc="-10" dirty="0">
                <a:solidFill>
                  <a:srgbClr val="000000"/>
                </a:solidFill>
                <a:latin typeface="Times New Roman"/>
                <a:cs typeface="Times New Roman"/>
              </a:rPr>
              <a:t>TECHNOLOGY, BHOPAL</a:t>
            </a:r>
            <a:endParaRPr sz="2000">
              <a:latin typeface="Times New Roman"/>
              <a:cs typeface="Times New Roman"/>
            </a:endParaRPr>
          </a:p>
          <a:p>
            <a:pPr marL="12700">
              <a:lnSpc>
                <a:spcPct val="100000"/>
              </a:lnSpc>
              <a:spcBef>
                <a:spcPts val="5"/>
              </a:spcBef>
            </a:pPr>
            <a:r>
              <a:rPr sz="1800" b="1" spc="-25" dirty="0">
                <a:solidFill>
                  <a:srgbClr val="000000"/>
                </a:solidFill>
                <a:latin typeface="Times New Roman"/>
                <a:cs typeface="Times New Roman"/>
              </a:rPr>
              <a:t>DEPARTMENT</a:t>
            </a:r>
            <a:r>
              <a:rPr sz="1800" b="1" spc="-65" dirty="0">
                <a:solidFill>
                  <a:srgbClr val="000000"/>
                </a:solidFill>
                <a:latin typeface="Times New Roman"/>
                <a:cs typeface="Times New Roman"/>
              </a:rPr>
              <a:t> </a:t>
            </a:r>
            <a:r>
              <a:rPr sz="1800" b="1" dirty="0">
                <a:solidFill>
                  <a:srgbClr val="000000"/>
                </a:solidFill>
                <a:latin typeface="Times New Roman"/>
                <a:cs typeface="Times New Roman"/>
              </a:rPr>
              <a:t>OF</a:t>
            </a:r>
            <a:r>
              <a:rPr sz="1800" b="1" spc="355" dirty="0">
                <a:solidFill>
                  <a:srgbClr val="000000"/>
                </a:solidFill>
                <a:latin typeface="Times New Roman"/>
                <a:cs typeface="Times New Roman"/>
              </a:rPr>
              <a:t> </a:t>
            </a:r>
            <a:r>
              <a:rPr sz="1800" b="1" dirty="0">
                <a:solidFill>
                  <a:srgbClr val="000000"/>
                </a:solidFill>
                <a:latin typeface="Times New Roman"/>
                <a:cs typeface="Times New Roman"/>
              </a:rPr>
              <a:t>COMPUTER</a:t>
            </a:r>
            <a:r>
              <a:rPr sz="1800" b="1" spc="-35" dirty="0">
                <a:solidFill>
                  <a:srgbClr val="000000"/>
                </a:solidFill>
                <a:latin typeface="Times New Roman"/>
                <a:cs typeface="Times New Roman"/>
              </a:rPr>
              <a:t> </a:t>
            </a:r>
            <a:r>
              <a:rPr sz="1800" b="1" dirty="0">
                <a:solidFill>
                  <a:srgbClr val="000000"/>
                </a:solidFill>
                <a:latin typeface="Times New Roman"/>
                <a:cs typeface="Times New Roman"/>
              </a:rPr>
              <a:t>SCIENCE</a:t>
            </a:r>
            <a:r>
              <a:rPr sz="1800" b="1" spc="-5" dirty="0">
                <a:solidFill>
                  <a:srgbClr val="000000"/>
                </a:solidFill>
                <a:latin typeface="Times New Roman"/>
                <a:cs typeface="Times New Roman"/>
              </a:rPr>
              <a:t> </a:t>
            </a:r>
            <a:r>
              <a:rPr sz="1800" b="1" dirty="0">
                <a:solidFill>
                  <a:srgbClr val="000000"/>
                </a:solidFill>
                <a:latin typeface="Times New Roman"/>
                <a:cs typeface="Times New Roman"/>
              </a:rPr>
              <a:t>&amp;</a:t>
            </a:r>
            <a:r>
              <a:rPr sz="1800" b="1" spc="-15" dirty="0">
                <a:solidFill>
                  <a:srgbClr val="000000"/>
                </a:solidFill>
                <a:latin typeface="Times New Roman"/>
                <a:cs typeface="Times New Roman"/>
              </a:rPr>
              <a:t> </a:t>
            </a:r>
            <a:r>
              <a:rPr sz="1800" b="1" spc="-10" dirty="0">
                <a:solidFill>
                  <a:srgbClr val="000000"/>
                </a:solidFill>
                <a:latin typeface="Times New Roman"/>
                <a:cs typeface="Times New Roman"/>
              </a:rPr>
              <a:t>DEPARTMENT</a:t>
            </a:r>
            <a:endParaRPr sz="18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3999" y="-27432"/>
            <a:ext cx="7479665" cy="955293"/>
          </a:xfrm>
          <a:prstGeom prst="rect">
            <a:avLst/>
          </a:prstGeom>
        </p:spPr>
        <p:txBody>
          <a:bodyPr vert="horz" wrap="square" lIns="0" tIns="393953" rIns="0" bIns="0" rtlCol="0">
            <a:spAutoFit/>
          </a:bodyPr>
          <a:lstStyle/>
          <a:p>
            <a:pPr marL="469900">
              <a:lnSpc>
                <a:spcPct val="100000"/>
              </a:lnSpc>
              <a:spcBef>
                <a:spcPts val="100"/>
              </a:spcBef>
            </a:pPr>
            <a:r>
              <a:rPr spc="-10" dirty="0"/>
              <a:t>REFERENCES</a:t>
            </a:r>
          </a:p>
        </p:txBody>
      </p:sp>
      <p:sp>
        <p:nvSpPr>
          <p:cNvPr id="3" name="object 3"/>
          <p:cNvSpPr/>
          <p:nvPr/>
        </p:nvSpPr>
        <p:spPr>
          <a:xfrm>
            <a:off x="146050" y="6210300"/>
            <a:ext cx="457200" cy="457200"/>
          </a:xfrm>
          <a:custGeom>
            <a:avLst/>
            <a:gdLst/>
            <a:ahLst/>
            <a:cxnLst/>
            <a:rect l="l" t="t" r="r" b="b"/>
            <a:pathLst>
              <a:path w="457200" h="457200">
                <a:moveTo>
                  <a:pt x="228600" y="0"/>
                </a:move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600"/>
                </a:lnTo>
                <a:lnTo>
                  <a:pt x="452555" y="182529"/>
                </a:lnTo>
                <a:lnTo>
                  <a:pt x="439235" y="139619"/>
                </a:lnTo>
                <a:lnTo>
                  <a:pt x="418158" y="100788"/>
                </a:lnTo>
                <a:lnTo>
                  <a:pt x="390244" y="66955"/>
                </a:lnTo>
                <a:lnTo>
                  <a:pt x="356411" y="39041"/>
                </a:lnTo>
                <a:lnTo>
                  <a:pt x="317580" y="17964"/>
                </a:lnTo>
                <a:lnTo>
                  <a:pt x="274670" y="4644"/>
                </a:lnTo>
                <a:lnTo>
                  <a:pt x="228600" y="0"/>
                </a:lnTo>
                <a:close/>
              </a:path>
            </a:pathLst>
          </a:custGeom>
          <a:solidFill>
            <a:srgbClr val="0E6EC5"/>
          </a:solid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664"/>
              </a:lnSpc>
            </a:pPr>
            <a:fld id="{81D60167-4931-47E6-BA6A-407CBD079E47}" type="slidenum">
              <a:rPr spc="-25" dirty="0"/>
              <a:t>10</a:t>
            </a:fld>
            <a:endParaRPr spc="-25" dirty="0"/>
          </a:p>
        </p:txBody>
      </p:sp>
      <p:sp>
        <p:nvSpPr>
          <p:cNvPr id="5" name="TextBox 4">
            <a:extLst>
              <a:ext uri="{FF2B5EF4-FFF2-40B4-BE49-F238E27FC236}">
                <a16:creationId xmlns:a16="http://schemas.microsoft.com/office/drawing/2014/main" id="{369287CF-3F7A-96CC-788A-97EBA59B8C9C}"/>
              </a:ext>
            </a:extLst>
          </p:cNvPr>
          <p:cNvSpPr txBox="1"/>
          <p:nvPr/>
        </p:nvSpPr>
        <p:spPr>
          <a:xfrm>
            <a:off x="484249" y="1797784"/>
            <a:ext cx="7931150" cy="1631216"/>
          </a:xfrm>
          <a:prstGeom prst="rect">
            <a:avLst/>
          </a:prstGeom>
          <a:noFill/>
        </p:spPr>
        <p:txBody>
          <a:bodyPr wrap="square" rtlCol="0">
            <a:spAutoFit/>
          </a:bodyPr>
          <a:lstStyle/>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Flutter Documentation </a:t>
            </a:r>
            <a:r>
              <a:rPr lang="en-IN" sz="2000" dirty="0">
                <a:latin typeface="Times New Roman" panose="02020603050405020304" pitchFamily="18" charset="0"/>
                <a:cs typeface="Times New Roman" panose="02020603050405020304" pitchFamily="18" charset="0"/>
              </a:rPr>
              <a:t>– https://flutter.dev/docs (For UI development)</a:t>
            </a:r>
          </a:p>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SQLite Documentation </a:t>
            </a:r>
            <a:r>
              <a:rPr lang="en-IN" sz="2000" dirty="0">
                <a:latin typeface="Times New Roman" panose="02020603050405020304" pitchFamily="18" charset="0"/>
                <a:cs typeface="Times New Roman" panose="02020603050405020304" pitchFamily="18" charset="0"/>
              </a:rPr>
              <a:t>– https://www.sqlite.org/docs.html (For database management)</a:t>
            </a:r>
          </a:p>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Dart Programming Language </a:t>
            </a:r>
            <a:r>
              <a:rPr lang="en-IN" sz="2000" dirty="0">
                <a:latin typeface="Times New Roman" panose="02020603050405020304" pitchFamily="18" charset="0"/>
                <a:cs typeface="Times New Roman" panose="02020603050405020304" pitchFamily="18" charset="0"/>
              </a:rPr>
              <a:t>– https://dart.dev/ (For app logic and backend development)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73049"/>
            <a:ext cx="1998345" cy="574040"/>
          </a:xfrm>
          <a:prstGeom prst="rect">
            <a:avLst/>
          </a:prstGeom>
        </p:spPr>
        <p:txBody>
          <a:bodyPr vert="horz" wrap="square" lIns="0" tIns="12700" rIns="0" bIns="0" rtlCol="0">
            <a:spAutoFit/>
          </a:bodyPr>
          <a:lstStyle/>
          <a:p>
            <a:pPr marL="12700">
              <a:lnSpc>
                <a:spcPct val="100000"/>
              </a:lnSpc>
              <a:spcBef>
                <a:spcPts val="100"/>
              </a:spcBef>
            </a:pPr>
            <a:r>
              <a:rPr spc="-180" dirty="0">
                <a:uFill>
                  <a:solidFill>
                    <a:srgbClr val="04607A"/>
                  </a:solidFill>
                </a:uFill>
              </a:rPr>
              <a:t>CONTENT</a:t>
            </a:r>
          </a:p>
        </p:txBody>
      </p:sp>
      <p:sp>
        <p:nvSpPr>
          <p:cNvPr id="3" name="object 3"/>
          <p:cNvSpPr txBox="1"/>
          <p:nvPr/>
        </p:nvSpPr>
        <p:spPr>
          <a:xfrm>
            <a:off x="535940" y="871473"/>
            <a:ext cx="7373620" cy="4408899"/>
          </a:xfrm>
          <a:prstGeom prst="rect">
            <a:avLst/>
          </a:prstGeom>
        </p:spPr>
        <p:txBody>
          <a:bodyPr vert="horz" wrap="square" lIns="0" tIns="195580" rIns="0" bIns="0" rtlCol="0">
            <a:spAutoFit/>
          </a:bodyPr>
          <a:lstStyle/>
          <a:p>
            <a:pPr marL="527685" indent="-514984">
              <a:lnSpc>
                <a:spcPct val="100000"/>
              </a:lnSpc>
              <a:spcBef>
                <a:spcPts val="1540"/>
              </a:spcBef>
              <a:buClr>
                <a:srgbClr val="0E6EC5"/>
              </a:buClr>
              <a:buSzPct val="85416"/>
              <a:buFont typeface="Wingdings" panose="05000000000000000000" pitchFamily="2" charset="2"/>
              <a:buChar char="Ø"/>
              <a:tabLst>
                <a:tab pos="527685" algn="l"/>
              </a:tabLst>
            </a:pPr>
            <a:r>
              <a:rPr sz="2400" spc="-10" dirty="0">
                <a:latin typeface="Times New Roman"/>
                <a:cs typeface="Times New Roman"/>
              </a:rPr>
              <a:t>Abstract</a:t>
            </a:r>
            <a:endParaRPr sz="2400" dirty="0">
              <a:latin typeface="Times New Roman"/>
              <a:cs typeface="Times New Roman"/>
            </a:endParaRPr>
          </a:p>
          <a:p>
            <a:pPr marL="527685" indent="-514984">
              <a:lnSpc>
                <a:spcPct val="100000"/>
              </a:lnSpc>
              <a:spcBef>
                <a:spcPts val="1440"/>
              </a:spcBef>
              <a:buClr>
                <a:srgbClr val="0E6EC5"/>
              </a:buClr>
              <a:buSzPct val="85416"/>
              <a:buFont typeface="Wingdings" panose="05000000000000000000" pitchFamily="2" charset="2"/>
              <a:buChar char="Ø"/>
              <a:tabLst>
                <a:tab pos="527685" algn="l"/>
              </a:tabLst>
            </a:pPr>
            <a:r>
              <a:rPr sz="2400" spc="-10" dirty="0">
                <a:latin typeface="Times New Roman"/>
                <a:cs typeface="Times New Roman"/>
              </a:rPr>
              <a:t>Introduction</a:t>
            </a:r>
            <a:endParaRPr sz="2400" dirty="0">
              <a:latin typeface="Times New Roman"/>
              <a:cs typeface="Times New Roman"/>
            </a:endParaRPr>
          </a:p>
          <a:p>
            <a:pPr marL="527685" indent="-514984">
              <a:lnSpc>
                <a:spcPct val="100000"/>
              </a:lnSpc>
              <a:spcBef>
                <a:spcPts val="1440"/>
              </a:spcBef>
              <a:buClr>
                <a:srgbClr val="0E6EC5"/>
              </a:buClr>
              <a:buSzPct val="85416"/>
              <a:buFont typeface="Wingdings" panose="05000000000000000000" pitchFamily="2" charset="2"/>
              <a:buChar char="Ø"/>
              <a:tabLst>
                <a:tab pos="527685" algn="l"/>
              </a:tabLst>
            </a:pPr>
            <a:r>
              <a:rPr sz="2400" spc="-10" dirty="0">
                <a:latin typeface="Times New Roman"/>
                <a:cs typeface="Times New Roman"/>
              </a:rPr>
              <a:t>Methodology/Approach/Flow</a:t>
            </a:r>
            <a:endParaRPr sz="2400" dirty="0">
              <a:latin typeface="Times New Roman"/>
              <a:cs typeface="Times New Roman"/>
            </a:endParaRPr>
          </a:p>
          <a:p>
            <a:pPr marL="527685" indent="-514984">
              <a:lnSpc>
                <a:spcPct val="100000"/>
              </a:lnSpc>
              <a:spcBef>
                <a:spcPts val="1440"/>
              </a:spcBef>
              <a:buClr>
                <a:srgbClr val="0E6EC5"/>
              </a:buClr>
              <a:buSzPct val="85416"/>
              <a:buFont typeface="Wingdings" panose="05000000000000000000" pitchFamily="2" charset="2"/>
              <a:buChar char="Ø"/>
              <a:tabLst>
                <a:tab pos="527685" algn="l"/>
              </a:tabLst>
            </a:pPr>
            <a:r>
              <a:rPr sz="2400" dirty="0">
                <a:latin typeface="Times New Roman"/>
                <a:cs typeface="Times New Roman"/>
              </a:rPr>
              <a:t>Proposed</a:t>
            </a:r>
            <a:r>
              <a:rPr sz="2400" spc="-90" dirty="0">
                <a:latin typeface="Times New Roman"/>
                <a:cs typeface="Times New Roman"/>
              </a:rPr>
              <a:t> </a:t>
            </a:r>
            <a:r>
              <a:rPr sz="2400" spc="-10" dirty="0">
                <a:latin typeface="Times New Roman"/>
                <a:cs typeface="Times New Roman"/>
              </a:rPr>
              <a:t>System/Objectives</a:t>
            </a:r>
            <a:endParaRPr sz="2400" dirty="0">
              <a:latin typeface="Times New Roman"/>
              <a:cs typeface="Times New Roman"/>
            </a:endParaRPr>
          </a:p>
          <a:p>
            <a:pPr marL="527685" indent="-514984">
              <a:lnSpc>
                <a:spcPct val="100000"/>
              </a:lnSpc>
              <a:spcBef>
                <a:spcPts val="1445"/>
              </a:spcBef>
              <a:buClr>
                <a:srgbClr val="0E6EC5"/>
              </a:buClr>
              <a:buSzPct val="85416"/>
              <a:buFont typeface="Wingdings" panose="05000000000000000000" pitchFamily="2" charset="2"/>
              <a:buChar char="Ø"/>
              <a:tabLst>
                <a:tab pos="527685" algn="l"/>
              </a:tabLst>
            </a:pPr>
            <a:r>
              <a:rPr sz="2400" spc="-10" dirty="0">
                <a:latin typeface="Times New Roman"/>
                <a:cs typeface="Times New Roman"/>
              </a:rPr>
              <a:t>Technology</a:t>
            </a:r>
            <a:r>
              <a:rPr sz="2400" spc="-65" dirty="0">
                <a:latin typeface="Times New Roman"/>
                <a:cs typeface="Times New Roman"/>
              </a:rPr>
              <a:t> </a:t>
            </a:r>
            <a:r>
              <a:rPr sz="2400" dirty="0">
                <a:latin typeface="Times New Roman"/>
                <a:cs typeface="Times New Roman"/>
              </a:rPr>
              <a:t>Stack</a:t>
            </a:r>
            <a:r>
              <a:rPr sz="2400" spc="-30" dirty="0">
                <a:latin typeface="Times New Roman"/>
                <a:cs typeface="Times New Roman"/>
              </a:rPr>
              <a:t> </a:t>
            </a:r>
            <a:r>
              <a:rPr sz="2400" dirty="0">
                <a:latin typeface="Times New Roman"/>
                <a:cs typeface="Times New Roman"/>
              </a:rPr>
              <a:t>(H/W</a:t>
            </a:r>
            <a:r>
              <a:rPr sz="2400" spc="-60" dirty="0">
                <a:latin typeface="Times New Roman"/>
                <a:cs typeface="Times New Roman"/>
              </a:rPr>
              <a:t> </a:t>
            </a:r>
            <a:r>
              <a:rPr sz="2400" dirty="0">
                <a:latin typeface="Times New Roman"/>
                <a:cs typeface="Times New Roman"/>
              </a:rPr>
              <a:t>&amp;</a:t>
            </a:r>
            <a:r>
              <a:rPr sz="2400" spc="-25" dirty="0">
                <a:latin typeface="Times New Roman"/>
                <a:cs typeface="Times New Roman"/>
              </a:rPr>
              <a:t> </a:t>
            </a:r>
            <a:r>
              <a:rPr sz="2400" dirty="0">
                <a:latin typeface="Times New Roman"/>
                <a:cs typeface="Times New Roman"/>
              </a:rPr>
              <a:t>S/W</a:t>
            </a:r>
            <a:r>
              <a:rPr sz="2400" spc="-70" dirty="0">
                <a:latin typeface="Times New Roman"/>
                <a:cs typeface="Times New Roman"/>
              </a:rPr>
              <a:t> </a:t>
            </a:r>
            <a:r>
              <a:rPr sz="2400" spc="-10" dirty="0">
                <a:latin typeface="Times New Roman"/>
                <a:cs typeface="Times New Roman"/>
              </a:rPr>
              <a:t>Requirement)/Tool</a:t>
            </a:r>
            <a:endParaRPr sz="2400" dirty="0">
              <a:latin typeface="Times New Roman"/>
              <a:cs typeface="Times New Roman"/>
            </a:endParaRPr>
          </a:p>
          <a:p>
            <a:pPr marL="527685" indent="-514984">
              <a:lnSpc>
                <a:spcPct val="100000"/>
              </a:lnSpc>
              <a:spcBef>
                <a:spcPts val="1440"/>
              </a:spcBef>
              <a:buClr>
                <a:srgbClr val="0E6EC5"/>
              </a:buClr>
              <a:buSzPct val="85416"/>
              <a:buFont typeface="Wingdings" panose="05000000000000000000" pitchFamily="2" charset="2"/>
              <a:buChar char="Ø"/>
              <a:tabLst>
                <a:tab pos="527685" algn="l"/>
              </a:tabLst>
            </a:pPr>
            <a:r>
              <a:rPr sz="2400" spc="-10" dirty="0">
                <a:latin typeface="Times New Roman"/>
                <a:cs typeface="Times New Roman"/>
              </a:rPr>
              <a:t>Conclusion</a:t>
            </a:r>
            <a:endParaRPr sz="2400" dirty="0">
              <a:latin typeface="Times New Roman"/>
              <a:cs typeface="Times New Roman"/>
            </a:endParaRPr>
          </a:p>
          <a:p>
            <a:pPr marL="527685" indent="-514984">
              <a:lnSpc>
                <a:spcPct val="100000"/>
              </a:lnSpc>
              <a:spcBef>
                <a:spcPts val="1440"/>
              </a:spcBef>
              <a:buClr>
                <a:srgbClr val="0E6EC5"/>
              </a:buClr>
              <a:buSzPct val="85416"/>
              <a:buFont typeface="Wingdings" panose="05000000000000000000" pitchFamily="2" charset="2"/>
              <a:buChar char="Ø"/>
              <a:tabLst>
                <a:tab pos="527685" algn="l"/>
              </a:tabLst>
            </a:pPr>
            <a:r>
              <a:rPr sz="2400" dirty="0">
                <a:latin typeface="Times New Roman"/>
                <a:cs typeface="Times New Roman"/>
              </a:rPr>
              <a:t>Future</a:t>
            </a:r>
            <a:r>
              <a:rPr sz="2400" spc="-20" dirty="0">
                <a:latin typeface="Times New Roman"/>
                <a:cs typeface="Times New Roman"/>
              </a:rPr>
              <a:t> </a:t>
            </a:r>
            <a:r>
              <a:rPr sz="2400" spc="-10" dirty="0">
                <a:latin typeface="Times New Roman"/>
                <a:cs typeface="Times New Roman"/>
              </a:rPr>
              <a:t>Scope</a:t>
            </a:r>
            <a:endParaRPr sz="2400" dirty="0">
              <a:latin typeface="Times New Roman"/>
              <a:cs typeface="Times New Roman"/>
            </a:endParaRPr>
          </a:p>
          <a:p>
            <a:pPr marL="527685" indent="-514984">
              <a:lnSpc>
                <a:spcPct val="100000"/>
              </a:lnSpc>
              <a:spcBef>
                <a:spcPts val="1440"/>
              </a:spcBef>
              <a:buClr>
                <a:srgbClr val="0E6EC5"/>
              </a:buClr>
              <a:buSzPct val="85416"/>
              <a:buFont typeface="Wingdings" panose="05000000000000000000" pitchFamily="2" charset="2"/>
              <a:buChar char="Ø"/>
              <a:tabLst>
                <a:tab pos="527685" algn="l"/>
              </a:tabLst>
            </a:pPr>
            <a:r>
              <a:rPr sz="2400" spc="-10" dirty="0">
                <a:latin typeface="Times New Roman"/>
                <a:cs typeface="Times New Roman"/>
              </a:rPr>
              <a:t>References</a:t>
            </a:r>
            <a:endParaRPr sz="2400" dirty="0">
              <a:latin typeface="Times New Roman"/>
              <a:cs typeface="Times New Roman"/>
            </a:endParaRPr>
          </a:p>
        </p:txBody>
      </p:sp>
      <p:sp>
        <p:nvSpPr>
          <p:cNvPr id="4" name="object 4"/>
          <p:cNvSpPr/>
          <p:nvPr/>
        </p:nvSpPr>
        <p:spPr>
          <a:xfrm>
            <a:off x="146050" y="6210300"/>
            <a:ext cx="457200" cy="457200"/>
          </a:xfrm>
          <a:custGeom>
            <a:avLst/>
            <a:gdLst/>
            <a:ahLst/>
            <a:cxnLst/>
            <a:rect l="l" t="t" r="r" b="b"/>
            <a:pathLst>
              <a:path w="457200" h="457200">
                <a:moveTo>
                  <a:pt x="228600" y="0"/>
                </a:move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600"/>
                </a:lnTo>
                <a:lnTo>
                  <a:pt x="452555" y="182529"/>
                </a:lnTo>
                <a:lnTo>
                  <a:pt x="439235" y="139619"/>
                </a:lnTo>
                <a:lnTo>
                  <a:pt x="418158" y="100788"/>
                </a:lnTo>
                <a:lnTo>
                  <a:pt x="390244" y="66955"/>
                </a:lnTo>
                <a:lnTo>
                  <a:pt x="356411" y="39041"/>
                </a:lnTo>
                <a:lnTo>
                  <a:pt x="317580" y="17964"/>
                </a:lnTo>
                <a:lnTo>
                  <a:pt x="274670" y="4644"/>
                </a:lnTo>
                <a:lnTo>
                  <a:pt x="228600" y="0"/>
                </a:lnTo>
                <a:close/>
              </a:path>
            </a:pathLst>
          </a:custGeom>
          <a:solidFill>
            <a:srgbClr val="0E6EC5"/>
          </a:solidFill>
        </p:spPr>
        <p:txBody>
          <a:bodyPr wrap="square" lIns="0" tIns="0" rIns="0" bIns="0" rtlCol="0"/>
          <a:lstStyle/>
          <a:p>
            <a:endParaRPr/>
          </a:p>
        </p:txBody>
      </p:sp>
      <p:sp>
        <p:nvSpPr>
          <p:cNvPr id="5" name="object 5"/>
          <p:cNvSpPr txBox="1"/>
          <p:nvPr/>
        </p:nvSpPr>
        <p:spPr>
          <a:xfrm>
            <a:off x="308863" y="6314643"/>
            <a:ext cx="130175" cy="239395"/>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FFFFFF"/>
                </a:solidFill>
                <a:latin typeface="Franklin Gothic Medium"/>
                <a:cs typeface="Franklin Gothic Medium"/>
              </a:rPr>
              <a:t>2</a:t>
            </a:r>
            <a:endParaRPr sz="1400">
              <a:latin typeface="Franklin Gothic Medium"/>
              <a:cs typeface="Franklin Gothic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4159" rIns="0" bIns="0" rtlCol="0">
            <a:spAutoFit/>
          </a:bodyPr>
          <a:lstStyle/>
          <a:p>
            <a:pPr marL="165100">
              <a:lnSpc>
                <a:spcPct val="100000"/>
              </a:lnSpc>
              <a:spcBef>
                <a:spcPts val="100"/>
              </a:spcBef>
            </a:pPr>
            <a:r>
              <a:rPr spc="-10" dirty="0"/>
              <a:t>ABSTRACT</a:t>
            </a:r>
          </a:p>
        </p:txBody>
      </p:sp>
      <p:sp>
        <p:nvSpPr>
          <p:cNvPr id="3" name="object 3"/>
          <p:cNvSpPr/>
          <p:nvPr/>
        </p:nvSpPr>
        <p:spPr>
          <a:xfrm>
            <a:off x="146050" y="6210300"/>
            <a:ext cx="457200" cy="457200"/>
          </a:xfrm>
          <a:custGeom>
            <a:avLst/>
            <a:gdLst/>
            <a:ahLst/>
            <a:cxnLst/>
            <a:rect l="l" t="t" r="r" b="b"/>
            <a:pathLst>
              <a:path w="457200" h="457200">
                <a:moveTo>
                  <a:pt x="228600" y="0"/>
                </a:move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600"/>
                </a:lnTo>
                <a:lnTo>
                  <a:pt x="452555" y="182529"/>
                </a:lnTo>
                <a:lnTo>
                  <a:pt x="439235" y="139619"/>
                </a:lnTo>
                <a:lnTo>
                  <a:pt x="418158" y="100788"/>
                </a:lnTo>
                <a:lnTo>
                  <a:pt x="390244" y="66955"/>
                </a:lnTo>
                <a:lnTo>
                  <a:pt x="356411" y="39041"/>
                </a:lnTo>
                <a:lnTo>
                  <a:pt x="317580" y="17964"/>
                </a:lnTo>
                <a:lnTo>
                  <a:pt x="274670" y="4644"/>
                </a:lnTo>
                <a:lnTo>
                  <a:pt x="228600" y="0"/>
                </a:lnTo>
                <a:close/>
              </a:path>
            </a:pathLst>
          </a:custGeom>
          <a:solidFill>
            <a:srgbClr val="0E6EC5"/>
          </a:solid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60960">
              <a:lnSpc>
                <a:spcPts val="1664"/>
              </a:lnSpc>
            </a:pPr>
            <a:fld id="{81D60167-4931-47E6-BA6A-407CBD079E47}" type="slidenum">
              <a:rPr spc="-50" dirty="0"/>
              <a:t>3</a:t>
            </a:fld>
            <a:endParaRPr spc="-50" dirty="0"/>
          </a:p>
        </p:txBody>
      </p:sp>
      <p:sp>
        <p:nvSpPr>
          <p:cNvPr id="5" name="TextBox 4">
            <a:extLst>
              <a:ext uri="{FF2B5EF4-FFF2-40B4-BE49-F238E27FC236}">
                <a16:creationId xmlns:a16="http://schemas.microsoft.com/office/drawing/2014/main" id="{F029064B-EE90-A1B5-8DB4-DD3B9A3710A7}"/>
              </a:ext>
            </a:extLst>
          </p:cNvPr>
          <p:cNvSpPr txBox="1"/>
          <p:nvPr/>
        </p:nvSpPr>
        <p:spPr>
          <a:xfrm>
            <a:off x="603250" y="1371600"/>
            <a:ext cx="7931150" cy="4062651"/>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A Finance Tracker App is a digital tool that helps users manage their money by tracking income and expenses. It transforms financial data into easy-to-understand insights through features like categorized transactions, real-time budget tracking, and analytics.</a:t>
            </a:r>
          </a:p>
          <a:p>
            <a:pPr algn="just"/>
            <a:r>
              <a:rPr lang="en-US" sz="2000" dirty="0">
                <a:latin typeface="Times New Roman" panose="02020603050405020304" pitchFamily="18" charset="0"/>
                <a:cs typeface="Times New Roman" panose="02020603050405020304" pitchFamily="18" charset="0"/>
              </a:rPr>
              <a:t>By connecting with bank accounts and credit cards, the app automatically records financial activities, reducing the need for manual entry. It provides visual summaries, such as graphs and charts, to help users understand their spending habits and trends. Additionally, the app sends reminders for upcoming bills and alerts for overspending, assisting users in staying on top of their finances.</a:t>
            </a:r>
          </a:p>
          <a:p>
            <a:pPr algn="just"/>
            <a:r>
              <a:rPr lang="en-US" sz="2000" dirty="0">
                <a:latin typeface="Times New Roman" panose="02020603050405020304" pitchFamily="18" charset="0"/>
                <a:cs typeface="Times New Roman" panose="02020603050405020304" pitchFamily="18" charset="0"/>
              </a:rPr>
              <a:t>Overall, a Finance Tracker App simplifies money management, offering a clear and organized view of one's financial situation.</a:t>
            </a:r>
          </a:p>
          <a:p>
            <a:pPr algn="just"/>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6050" y="6210300"/>
            <a:ext cx="457200" cy="457200"/>
          </a:xfrm>
          <a:custGeom>
            <a:avLst/>
            <a:gdLst/>
            <a:ahLst/>
            <a:cxnLst/>
            <a:rect l="l" t="t" r="r" b="b"/>
            <a:pathLst>
              <a:path w="457200" h="457200">
                <a:moveTo>
                  <a:pt x="228600" y="0"/>
                </a:move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600"/>
                </a:lnTo>
                <a:lnTo>
                  <a:pt x="452555" y="182529"/>
                </a:lnTo>
                <a:lnTo>
                  <a:pt x="439235" y="139619"/>
                </a:lnTo>
                <a:lnTo>
                  <a:pt x="418158" y="100788"/>
                </a:lnTo>
                <a:lnTo>
                  <a:pt x="390244" y="66955"/>
                </a:lnTo>
                <a:lnTo>
                  <a:pt x="356411" y="39041"/>
                </a:lnTo>
                <a:lnTo>
                  <a:pt x="317580" y="17964"/>
                </a:lnTo>
                <a:lnTo>
                  <a:pt x="274670" y="4644"/>
                </a:lnTo>
                <a:lnTo>
                  <a:pt x="228600" y="0"/>
                </a:lnTo>
                <a:close/>
              </a:path>
            </a:pathLst>
          </a:custGeom>
          <a:solidFill>
            <a:srgbClr val="0E6EC5"/>
          </a:solidFill>
        </p:spPr>
        <p:txBody>
          <a:bodyPr wrap="square" lIns="0" tIns="0" rIns="0" bIns="0" rtlCol="0"/>
          <a:lstStyle/>
          <a:p>
            <a:endParaRPr/>
          </a:p>
        </p:txBody>
      </p:sp>
      <p:sp>
        <p:nvSpPr>
          <p:cNvPr id="3" name="object 3"/>
          <p:cNvSpPr txBox="1">
            <a:spLocks noGrp="1"/>
          </p:cNvSpPr>
          <p:nvPr>
            <p:ph type="title"/>
          </p:nvPr>
        </p:nvSpPr>
        <p:spPr>
          <a:xfrm>
            <a:off x="372172" y="190500"/>
            <a:ext cx="7479665" cy="955293"/>
          </a:xfrm>
          <a:prstGeom prst="rect">
            <a:avLst/>
          </a:prstGeom>
        </p:spPr>
        <p:txBody>
          <a:bodyPr vert="horz" wrap="square" lIns="0" tIns="111759" rIns="0" bIns="0" rtlCol="0">
            <a:spAutoFit/>
          </a:bodyPr>
          <a:lstStyle/>
          <a:p>
            <a:pPr marL="12700">
              <a:lnSpc>
                <a:spcPct val="100000"/>
              </a:lnSpc>
              <a:spcBef>
                <a:spcPts val="100"/>
              </a:spcBef>
            </a:pPr>
            <a:r>
              <a:rPr spc="-10" dirty="0"/>
              <a:t>INTRODUCTION</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60960">
              <a:lnSpc>
                <a:spcPts val="1664"/>
              </a:lnSpc>
            </a:pPr>
            <a:fld id="{81D60167-4931-47E6-BA6A-407CBD079E47}" type="slidenum">
              <a:rPr spc="-50" dirty="0"/>
              <a:t>4</a:t>
            </a:fld>
            <a:endParaRPr spc="-50" dirty="0"/>
          </a:p>
        </p:txBody>
      </p:sp>
      <p:sp>
        <p:nvSpPr>
          <p:cNvPr id="5" name="TextBox 4">
            <a:extLst>
              <a:ext uri="{FF2B5EF4-FFF2-40B4-BE49-F238E27FC236}">
                <a16:creationId xmlns:a16="http://schemas.microsoft.com/office/drawing/2014/main" id="{5EDCB2F0-962B-4D75-A1FA-B9CFA184CB2A}"/>
              </a:ext>
            </a:extLst>
          </p:cNvPr>
          <p:cNvSpPr txBox="1"/>
          <p:nvPr/>
        </p:nvSpPr>
        <p:spPr>
          <a:xfrm>
            <a:off x="484249" y="1295400"/>
            <a:ext cx="8202551" cy="378565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In today's busy world, handling money properly is very important for a stable and secure future. A Finance Tracker App is a helpful tool that allows people and businesses to keep track of their income, expenses, savings, and investments in a simple and organized way. This app makes money management easy by automatically recording financial activities and reducing the need for manual tracking. With its user-friendly design and smart features, the Finance Tracker App helps users stay in control of their finances, understand their spending habits, and make better financial decisions. It also provides useful insights, reminders for bill payments, and alerts for overspending. By using this app, individuals can manage their budget effectively, build good saving habits, and work towards their financial goals with confidence and ease.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2172" y="300504"/>
            <a:ext cx="7576184" cy="574675"/>
          </a:xfrm>
          <a:prstGeom prst="rect">
            <a:avLst/>
          </a:prstGeom>
        </p:spPr>
        <p:txBody>
          <a:bodyPr vert="horz" wrap="square" lIns="0" tIns="12700" rIns="0" bIns="0" rtlCol="0">
            <a:spAutoFit/>
          </a:bodyPr>
          <a:lstStyle/>
          <a:p>
            <a:pPr marL="12700">
              <a:lnSpc>
                <a:spcPct val="100000"/>
              </a:lnSpc>
              <a:spcBef>
                <a:spcPts val="100"/>
              </a:spcBef>
            </a:pPr>
            <a:r>
              <a:rPr spc="-10" dirty="0">
                <a:solidFill>
                  <a:srgbClr val="0076A2"/>
                </a:solidFill>
              </a:rPr>
              <a:t>METHODOLOGY</a:t>
            </a:r>
          </a:p>
        </p:txBody>
      </p:sp>
      <p:sp>
        <p:nvSpPr>
          <p:cNvPr id="3" name="object 3"/>
          <p:cNvSpPr/>
          <p:nvPr/>
        </p:nvSpPr>
        <p:spPr>
          <a:xfrm>
            <a:off x="146050" y="6210300"/>
            <a:ext cx="457200" cy="457200"/>
          </a:xfrm>
          <a:custGeom>
            <a:avLst/>
            <a:gdLst/>
            <a:ahLst/>
            <a:cxnLst/>
            <a:rect l="l" t="t" r="r" b="b"/>
            <a:pathLst>
              <a:path w="457200" h="457200">
                <a:moveTo>
                  <a:pt x="228600" y="0"/>
                </a:move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600"/>
                </a:lnTo>
                <a:lnTo>
                  <a:pt x="452555" y="182529"/>
                </a:lnTo>
                <a:lnTo>
                  <a:pt x="439235" y="139619"/>
                </a:lnTo>
                <a:lnTo>
                  <a:pt x="418158" y="100788"/>
                </a:lnTo>
                <a:lnTo>
                  <a:pt x="390244" y="66955"/>
                </a:lnTo>
                <a:lnTo>
                  <a:pt x="356411" y="39041"/>
                </a:lnTo>
                <a:lnTo>
                  <a:pt x="317580" y="17964"/>
                </a:lnTo>
                <a:lnTo>
                  <a:pt x="274670" y="4644"/>
                </a:lnTo>
                <a:lnTo>
                  <a:pt x="228600" y="0"/>
                </a:lnTo>
                <a:close/>
              </a:path>
            </a:pathLst>
          </a:custGeom>
          <a:solidFill>
            <a:srgbClr val="0E6EC5"/>
          </a:solid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60960">
              <a:lnSpc>
                <a:spcPts val="1664"/>
              </a:lnSpc>
            </a:pPr>
            <a:fld id="{81D60167-4931-47E6-BA6A-407CBD079E47}" type="slidenum">
              <a:rPr spc="-50" dirty="0"/>
              <a:t>5</a:t>
            </a:fld>
            <a:endParaRPr spc="-50" dirty="0"/>
          </a:p>
        </p:txBody>
      </p:sp>
      <p:pic>
        <p:nvPicPr>
          <p:cNvPr id="8" name="Picture 7" descr="A diagram of a company&#10;&#10;AI-generated content may be incorrect.">
            <a:extLst>
              <a:ext uri="{FF2B5EF4-FFF2-40B4-BE49-F238E27FC236}">
                <a16:creationId xmlns:a16="http://schemas.microsoft.com/office/drawing/2014/main" id="{71433D33-5844-720E-2CEC-1D2A87BB06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095" y="1387773"/>
            <a:ext cx="8763000" cy="470337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5079"/>
            <a:ext cx="7479665" cy="828175"/>
          </a:xfrm>
          <a:prstGeom prst="rect">
            <a:avLst/>
          </a:prstGeom>
        </p:spPr>
        <p:txBody>
          <a:bodyPr vert="horz" wrap="square" lIns="0" tIns="271526" rIns="0" bIns="0" rtlCol="0">
            <a:spAutoFit/>
          </a:bodyPr>
          <a:lstStyle/>
          <a:p>
            <a:pPr marL="88900">
              <a:lnSpc>
                <a:spcPct val="100000"/>
              </a:lnSpc>
              <a:spcBef>
                <a:spcPts val="100"/>
              </a:spcBef>
            </a:pPr>
            <a:r>
              <a:rPr spc="-10" dirty="0"/>
              <a:t>OBJECTIVES</a:t>
            </a:r>
          </a:p>
        </p:txBody>
      </p:sp>
      <p:sp>
        <p:nvSpPr>
          <p:cNvPr id="3" name="object 3"/>
          <p:cNvSpPr/>
          <p:nvPr/>
        </p:nvSpPr>
        <p:spPr>
          <a:xfrm>
            <a:off x="146050" y="6210300"/>
            <a:ext cx="457200" cy="457200"/>
          </a:xfrm>
          <a:custGeom>
            <a:avLst/>
            <a:gdLst/>
            <a:ahLst/>
            <a:cxnLst/>
            <a:rect l="l" t="t" r="r" b="b"/>
            <a:pathLst>
              <a:path w="457200" h="457200">
                <a:moveTo>
                  <a:pt x="228600" y="0"/>
                </a:move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600"/>
                </a:lnTo>
                <a:lnTo>
                  <a:pt x="452555" y="182529"/>
                </a:lnTo>
                <a:lnTo>
                  <a:pt x="439235" y="139619"/>
                </a:lnTo>
                <a:lnTo>
                  <a:pt x="418158" y="100788"/>
                </a:lnTo>
                <a:lnTo>
                  <a:pt x="390244" y="66955"/>
                </a:lnTo>
                <a:lnTo>
                  <a:pt x="356411" y="39041"/>
                </a:lnTo>
                <a:lnTo>
                  <a:pt x="317580" y="17964"/>
                </a:lnTo>
                <a:lnTo>
                  <a:pt x="274670" y="4644"/>
                </a:lnTo>
                <a:lnTo>
                  <a:pt x="228600" y="0"/>
                </a:lnTo>
                <a:close/>
              </a:path>
            </a:pathLst>
          </a:custGeom>
          <a:solidFill>
            <a:srgbClr val="0E6EC5"/>
          </a:solid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60960">
              <a:lnSpc>
                <a:spcPts val="1664"/>
              </a:lnSpc>
            </a:pPr>
            <a:fld id="{81D60167-4931-47E6-BA6A-407CBD079E47}" type="slidenum">
              <a:rPr spc="-50" dirty="0"/>
              <a:t>6</a:t>
            </a:fld>
            <a:endParaRPr spc="-50" dirty="0"/>
          </a:p>
        </p:txBody>
      </p:sp>
      <p:sp>
        <p:nvSpPr>
          <p:cNvPr id="5" name="TextBox 4">
            <a:extLst>
              <a:ext uri="{FF2B5EF4-FFF2-40B4-BE49-F238E27FC236}">
                <a16:creationId xmlns:a16="http://schemas.microsoft.com/office/drawing/2014/main" id="{A3F621EF-889D-431A-5E63-38922AD5CA76}"/>
              </a:ext>
            </a:extLst>
          </p:cNvPr>
          <p:cNvSpPr txBox="1"/>
          <p:nvPr/>
        </p:nvSpPr>
        <p:spPr>
          <a:xfrm>
            <a:off x="484249" y="1447800"/>
            <a:ext cx="7931150" cy="317009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main purpose of the Finance Tracker App is to help users keep their money organized and manage their financial activities easily. This app lets users manually add their income and expenses, keeping a clear record of their transactions. By tracking spending habits, users can see where their money goes and make better financial decisions. The app also helps people set savings goals and stick to a budget, making it easier to manage daily expenses. With simple tools for analyzing income and expenses, users can understand their financial situation and plan. The goal is to make budgeting stress-free, encourage better saving habits, and support users in reaching their financial goals.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04800"/>
            <a:ext cx="5221605" cy="635000"/>
          </a:xfrm>
          <a:prstGeom prst="rect">
            <a:avLst/>
          </a:prstGeom>
        </p:spPr>
        <p:txBody>
          <a:bodyPr vert="horz" wrap="square" lIns="0" tIns="12065" rIns="0" bIns="0" rtlCol="0">
            <a:spAutoFit/>
          </a:bodyPr>
          <a:lstStyle/>
          <a:p>
            <a:pPr marL="12700">
              <a:lnSpc>
                <a:spcPct val="100000"/>
              </a:lnSpc>
              <a:spcBef>
                <a:spcPts val="95"/>
              </a:spcBef>
            </a:pPr>
            <a:r>
              <a:rPr sz="4000" dirty="0"/>
              <a:t>TECHNOLOGY</a:t>
            </a:r>
            <a:r>
              <a:rPr sz="4000" spc="-204" dirty="0"/>
              <a:t> </a:t>
            </a:r>
            <a:r>
              <a:rPr sz="4000" spc="-55" dirty="0"/>
              <a:t>STACK</a:t>
            </a:r>
            <a:endParaRPr sz="4000" dirty="0"/>
          </a:p>
        </p:txBody>
      </p:sp>
      <p:sp>
        <p:nvSpPr>
          <p:cNvPr id="3" name="TextBox 2">
            <a:extLst>
              <a:ext uri="{FF2B5EF4-FFF2-40B4-BE49-F238E27FC236}">
                <a16:creationId xmlns:a16="http://schemas.microsoft.com/office/drawing/2014/main" id="{8141FCAB-09D1-7190-64D0-770E8DF4FB49}"/>
              </a:ext>
            </a:extLst>
          </p:cNvPr>
          <p:cNvSpPr txBox="1"/>
          <p:nvPr/>
        </p:nvSpPr>
        <p:spPr>
          <a:xfrm>
            <a:off x="609600" y="1828800"/>
            <a:ext cx="7696200" cy="1631216"/>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The Finance Tracker App is developed using the following technologies :</a:t>
            </a:r>
          </a:p>
          <a:p>
            <a:pPr algn="just"/>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Frontend  Flutter</a:t>
            </a:r>
            <a:r>
              <a:rPr lang="en-IN" sz="2000" dirty="0">
                <a:latin typeface="Times New Roman" panose="02020603050405020304" pitchFamily="18" charset="0"/>
                <a:cs typeface="Times New Roman" panose="02020603050405020304" pitchFamily="18" charset="0"/>
              </a:rPr>
              <a:t> (for building a cross-platform, user-friendly UI)</a:t>
            </a:r>
          </a:p>
          <a:p>
            <a:pPr marL="285750" indent="-28575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Backend &amp; Database </a:t>
            </a:r>
            <a:r>
              <a:rPr lang="en-IN" sz="2000" dirty="0">
                <a:latin typeface="Times New Roman" panose="02020603050405020304" pitchFamily="18" charset="0"/>
                <a:cs typeface="Times New Roman" panose="02020603050405020304" pitchFamily="18" charset="0"/>
              </a:rPr>
              <a:t>– SQLite (for managing and storing financial data locally)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095" y="330984"/>
            <a:ext cx="7479665" cy="566822"/>
          </a:xfrm>
          <a:prstGeom prst="rect">
            <a:avLst/>
          </a:prstGeom>
        </p:spPr>
        <p:txBody>
          <a:bodyPr vert="horz" wrap="square" lIns="0" tIns="12700" rIns="0" bIns="0" rtlCol="0">
            <a:spAutoFit/>
          </a:bodyPr>
          <a:lstStyle/>
          <a:p>
            <a:pPr marL="12700">
              <a:lnSpc>
                <a:spcPct val="100000"/>
              </a:lnSpc>
              <a:spcBef>
                <a:spcPts val="100"/>
              </a:spcBef>
            </a:pPr>
            <a:r>
              <a:rPr spc="-10" dirty="0"/>
              <a:t>CONCLUSION</a:t>
            </a:r>
          </a:p>
        </p:txBody>
      </p:sp>
      <p:sp>
        <p:nvSpPr>
          <p:cNvPr id="3" name="object 3"/>
          <p:cNvSpPr/>
          <p:nvPr/>
        </p:nvSpPr>
        <p:spPr>
          <a:xfrm>
            <a:off x="146050" y="6210300"/>
            <a:ext cx="457200" cy="457200"/>
          </a:xfrm>
          <a:custGeom>
            <a:avLst/>
            <a:gdLst/>
            <a:ahLst/>
            <a:cxnLst/>
            <a:rect l="l" t="t" r="r" b="b"/>
            <a:pathLst>
              <a:path w="457200" h="457200">
                <a:moveTo>
                  <a:pt x="228600" y="0"/>
                </a:moveTo>
                <a:lnTo>
                  <a:pt x="182529" y="4644"/>
                </a:lnTo>
                <a:lnTo>
                  <a:pt x="139619" y="17964"/>
                </a:lnTo>
                <a:lnTo>
                  <a:pt x="100788" y="39041"/>
                </a:lnTo>
                <a:lnTo>
                  <a:pt x="66955" y="66955"/>
                </a:lnTo>
                <a:lnTo>
                  <a:pt x="39041" y="100788"/>
                </a:lnTo>
                <a:lnTo>
                  <a:pt x="17964" y="139619"/>
                </a:lnTo>
                <a:lnTo>
                  <a:pt x="4644" y="182529"/>
                </a:lnTo>
                <a:lnTo>
                  <a:pt x="0" y="228600"/>
                </a:lnTo>
                <a:lnTo>
                  <a:pt x="4644" y="274670"/>
                </a:lnTo>
                <a:lnTo>
                  <a:pt x="17964" y="317580"/>
                </a:lnTo>
                <a:lnTo>
                  <a:pt x="39041" y="356411"/>
                </a:lnTo>
                <a:lnTo>
                  <a:pt x="66955" y="390244"/>
                </a:lnTo>
                <a:lnTo>
                  <a:pt x="100788" y="418158"/>
                </a:lnTo>
                <a:lnTo>
                  <a:pt x="139619" y="439235"/>
                </a:lnTo>
                <a:lnTo>
                  <a:pt x="182529" y="452555"/>
                </a:lnTo>
                <a:lnTo>
                  <a:pt x="228600" y="457200"/>
                </a:lnTo>
                <a:lnTo>
                  <a:pt x="274670" y="452555"/>
                </a:lnTo>
                <a:lnTo>
                  <a:pt x="317580" y="439235"/>
                </a:lnTo>
                <a:lnTo>
                  <a:pt x="356411" y="418158"/>
                </a:lnTo>
                <a:lnTo>
                  <a:pt x="390244" y="390244"/>
                </a:lnTo>
                <a:lnTo>
                  <a:pt x="418158" y="356411"/>
                </a:lnTo>
                <a:lnTo>
                  <a:pt x="439235" y="317580"/>
                </a:lnTo>
                <a:lnTo>
                  <a:pt x="452555" y="274670"/>
                </a:lnTo>
                <a:lnTo>
                  <a:pt x="457200" y="228600"/>
                </a:lnTo>
                <a:lnTo>
                  <a:pt x="452555" y="182529"/>
                </a:lnTo>
                <a:lnTo>
                  <a:pt x="439235" y="139619"/>
                </a:lnTo>
                <a:lnTo>
                  <a:pt x="418158" y="100788"/>
                </a:lnTo>
                <a:lnTo>
                  <a:pt x="390244" y="66955"/>
                </a:lnTo>
                <a:lnTo>
                  <a:pt x="356411" y="39041"/>
                </a:lnTo>
                <a:lnTo>
                  <a:pt x="317580" y="17964"/>
                </a:lnTo>
                <a:lnTo>
                  <a:pt x="274670" y="4644"/>
                </a:lnTo>
                <a:lnTo>
                  <a:pt x="228600" y="0"/>
                </a:lnTo>
                <a:close/>
              </a:path>
            </a:pathLst>
          </a:custGeom>
          <a:solidFill>
            <a:srgbClr val="0E6EC5"/>
          </a:solid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664"/>
              </a:lnSpc>
            </a:pPr>
            <a:fld id="{81D60167-4931-47E6-BA6A-407CBD079E47}" type="slidenum">
              <a:rPr spc="-25" dirty="0"/>
              <a:t>8</a:t>
            </a:fld>
            <a:endParaRPr spc="-25" dirty="0"/>
          </a:p>
        </p:txBody>
      </p:sp>
      <p:sp>
        <p:nvSpPr>
          <p:cNvPr id="5" name="TextBox 4">
            <a:extLst>
              <a:ext uri="{FF2B5EF4-FFF2-40B4-BE49-F238E27FC236}">
                <a16:creationId xmlns:a16="http://schemas.microsoft.com/office/drawing/2014/main" id="{16E89DA7-A268-9B89-E163-A56FA907C345}"/>
              </a:ext>
            </a:extLst>
          </p:cNvPr>
          <p:cNvSpPr txBox="1"/>
          <p:nvPr/>
        </p:nvSpPr>
        <p:spPr>
          <a:xfrm>
            <a:off x="520825" y="1752600"/>
            <a:ext cx="7973951" cy="255454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Finance Tracker App is a simple yet effective tool for managing personal finances. It enables users to manually track their income and expenses, helping them gain better financial control. By using Flutter for the UI and SQLite for data storage, the app ensures a seamless experience with offline accessibility. This project provides an intuitive way for users to analyze their spending patterns, set budgets, and develop better financial habits. Overall, the app serves as a valuable financial companion, promoting smarter money management and financial awareness.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2A4CC-C94C-317A-7B35-4728B80D763F}"/>
              </a:ext>
            </a:extLst>
          </p:cNvPr>
          <p:cNvSpPr>
            <a:spLocks noGrp="1"/>
          </p:cNvSpPr>
          <p:nvPr>
            <p:ph type="title"/>
          </p:nvPr>
        </p:nvSpPr>
        <p:spPr>
          <a:xfrm>
            <a:off x="381000" y="381000"/>
            <a:ext cx="7479665" cy="553998"/>
          </a:xfrm>
        </p:spPr>
        <p:txBody>
          <a:bodyPr/>
          <a:lstStyle/>
          <a:p>
            <a:r>
              <a:rPr lang="en-IN" dirty="0"/>
              <a:t>FUTURE</a:t>
            </a:r>
            <a:r>
              <a:rPr lang="en-IN" spc="15" dirty="0"/>
              <a:t> </a:t>
            </a:r>
            <a:r>
              <a:rPr lang="en-IN" spc="-10" dirty="0"/>
              <a:t>SCOPE</a:t>
            </a:r>
            <a:endParaRPr lang="en-IN" dirty="0"/>
          </a:p>
        </p:txBody>
      </p:sp>
      <p:sp>
        <p:nvSpPr>
          <p:cNvPr id="3" name="TextBox 2">
            <a:extLst>
              <a:ext uri="{FF2B5EF4-FFF2-40B4-BE49-F238E27FC236}">
                <a16:creationId xmlns:a16="http://schemas.microsoft.com/office/drawing/2014/main" id="{C17E9A9F-6D22-3748-5361-9CBBA5268FD8}"/>
              </a:ext>
            </a:extLst>
          </p:cNvPr>
          <p:cNvSpPr txBox="1"/>
          <p:nvPr/>
        </p:nvSpPr>
        <p:spPr>
          <a:xfrm>
            <a:off x="609600" y="1524000"/>
            <a:ext cx="7924800" cy="347787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Finance Tracker App has significant potential for future improvements and enhancements. Some key areas for expansion include:</a:t>
            </a:r>
            <a:r>
              <a:rPr lang="en-IN"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Cloud Integration </a:t>
            </a:r>
            <a:r>
              <a:rPr lang="en-IN"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Storing data on cloud platforms for cross-device accessibility and backup.</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Advanced Analytics </a:t>
            </a:r>
            <a:r>
              <a:rPr lang="en-IN"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Implementing AI-driven insights and spending predictions to help users manage finances more effectively.</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Expense Categorization </a:t>
            </a:r>
            <a:r>
              <a:rPr lang="en-IN"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Using machine learning to automatically categorize expenses based on transaction descriptions.</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Multi-Currency Support </a:t>
            </a:r>
            <a:r>
              <a:rPr lang="en-IN"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Enabling users to track expenses in different currencies for global usability.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8194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232</TotalTime>
  <Words>775</Words>
  <Application>Microsoft Office PowerPoint</Application>
  <PresentationFormat>On-screen Show (4:3)</PresentationFormat>
  <Paragraphs>57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BANSAL INSTITUTE OF SCIENCE &amp; TECHNOLOGY, BHOPAL DEPARTMENT OF COMPUTER SCIENCE &amp; DEPARTMENT</vt:lpstr>
      <vt:lpstr>CONTENT</vt:lpstr>
      <vt:lpstr>ABSTRACT</vt:lpstr>
      <vt:lpstr>INTRODUCTION</vt:lpstr>
      <vt:lpstr>METHODOLOGY</vt:lpstr>
      <vt:lpstr>OBJECTIVES</vt:lpstr>
      <vt:lpstr>TECHNOLOGY STACK</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“Facial Expression Recognition from Audio-Visual Information using Wavelet and Curvelet Transform</dc:title>
  <dc:creator>sony</dc:creator>
  <cp:lastModifiedBy>Kunjdev Patel</cp:lastModifiedBy>
  <cp:revision>6</cp:revision>
  <dcterms:created xsi:type="dcterms:W3CDTF">2025-02-23T14:23:41Z</dcterms:created>
  <dcterms:modified xsi:type="dcterms:W3CDTF">2025-02-23T18:22:10Z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2024-09-26T00:00:00Z</vt:filetime>
  </property>
  <property fmtid="{D5CDD505-2E9C-101B-9397-08002B2CF9AE}" pid="3" name="Creator">
    <vt:lpwstr>Microsoft® Office PowerPoint® 2007</vt:lpwstr>
  </property>
  <property fmtid="{D5CDD505-2E9C-101B-9397-08002B2CF9AE}" pid="4" name="LastSaved">
    <vt:filetime>2025-02-23T00:00:00Z</vt:filetime>
  </property>
  <property fmtid="{D5CDD505-2E9C-101B-9397-08002B2CF9AE}" pid="5" name="Producer">
    <vt:lpwstr>iOS Version 18.1.1 (Build 22B91) Quartz PDFContext, AppendMode 1.1</vt:lpwstr>
  </property>
</Properties>
</file>