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73" r:id="rId3"/>
    <p:sldId id="275" r:id="rId4"/>
    <p:sldId id="261" r:id="rId5"/>
    <p:sldId id="263" r:id="rId6"/>
    <p:sldId id="264" r:id="rId7"/>
    <p:sldId id="265" r:id="rId8"/>
    <p:sldId id="266" r:id="rId9"/>
    <p:sldId id="267" r:id="rId10"/>
    <p:sldId id="268" r:id="rId11"/>
    <p:sldId id="276" r:id="rId12"/>
    <p:sldId id="280" r:id="rId13"/>
    <p:sldId id="28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96DFF08F-DC6B-4601-B491-B0F83F6DD2DA}" type="datetimeFigureOut">
              <a:rPr lang="en-US" dirty="0"/>
              <a:pPr/>
              <a:t>3/2/2023</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FAB73BC-B049-4115-A692-8D63A059BFB8}" type="slidenum">
              <a:rPr lang="en-US" dirty="0"/>
              <a:pPr/>
              <a:t>‹#›</a:t>
            </a:fld>
            <a:endParaRPr lang="en-US" dirty="0"/>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3/2/2023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3/2/2023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3/2/2023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3/2/2023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3/2/2023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3/2/2023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3/2/2023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96DFF08F-DC6B-4601-B491-B0F83F6DD2DA}" type="datetimeFigureOut">
              <a:rPr lang="en-US" dirty="0"/>
              <a:pPr/>
              <a:t>3/2/2023</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58930-3874-B74C-2CC7-02730E366766}"/>
              </a:ext>
            </a:extLst>
          </p:cNvPr>
          <p:cNvSpPr>
            <a:spLocks noGrp="1"/>
          </p:cNvSpPr>
          <p:nvPr>
            <p:ph type="ctrTitle"/>
          </p:nvPr>
        </p:nvSpPr>
        <p:spPr>
          <a:xfrm>
            <a:off x="1109980" y="882375"/>
            <a:ext cx="9966960" cy="2765893"/>
          </a:xfrm>
        </p:spPr>
        <p:txBody>
          <a:bodyPr>
            <a:normAutofit/>
          </a:bodyPr>
          <a:lstStyle/>
          <a:p>
            <a:r>
              <a:rPr lang="en-US" sz="3600" b="0" dirty="0">
                <a:latin typeface="Times New Roman" panose="02020603050405020304" pitchFamily="18" charset="0"/>
                <a:cs typeface="Times New Roman" panose="02020603050405020304" pitchFamily="18" charset="0"/>
              </a:rPr>
              <a:t>Image colorization </a:t>
            </a:r>
            <a:br>
              <a:rPr lang="en-US" sz="3600" b="0" dirty="0">
                <a:latin typeface="Times New Roman" panose="02020603050405020304" pitchFamily="18" charset="0"/>
                <a:cs typeface="Times New Roman" panose="02020603050405020304" pitchFamily="18" charset="0"/>
              </a:rPr>
            </a:br>
            <a:r>
              <a:rPr lang="en-US" sz="3600" b="0" dirty="0">
                <a:latin typeface="Times New Roman" panose="02020603050405020304" pitchFamily="18" charset="0"/>
                <a:cs typeface="Times New Roman" panose="02020603050405020304" pitchFamily="18" charset="0"/>
              </a:rPr>
              <a:t>&amp; </a:t>
            </a:r>
            <a:br>
              <a:rPr lang="en-US" sz="3600" b="0" dirty="0">
                <a:latin typeface="Times New Roman" panose="02020603050405020304" pitchFamily="18" charset="0"/>
                <a:cs typeface="Times New Roman" panose="02020603050405020304" pitchFamily="18" charset="0"/>
              </a:rPr>
            </a:br>
            <a:r>
              <a:rPr lang="en-US" sz="3600" b="0" dirty="0">
                <a:latin typeface="Times New Roman" panose="02020603050405020304" pitchFamily="18" charset="0"/>
                <a:cs typeface="Times New Roman" panose="02020603050405020304" pitchFamily="18" charset="0"/>
              </a:rPr>
              <a:t>Image captioning</a:t>
            </a:r>
          </a:p>
        </p:txBody>
      </p:sp>
      <p:sp>
        <p:nvSpPr>
          <p:cNvPr id="3" name="Subtitle 2">
            <a:extLst>
              <a:ext uri="{FF2B5EF4-FFF2-40B4-BE49-F238E27FC236}">
                <a16:creationId xmlns:a16="http://schemas.microsoft.com/office/drawing/2014/main" id="{40BF0896-BA6D-366B-B042-F7BF3DB94713}"/>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19012531010 ALAY PATEL (CE-AI)</a:t>
            </a:r>
          </a:p>
        </p:txBody>
      </p:sp>
      <p:pic>
        <p:nvPicPr>
          <p:cNvPr id="4" name="Picture 3">
            <a:extLst>
              <a:ext uri="{FF2B5EF4-FFF2-40B4-BE49-F238E27FC236}">
                <a16:creationId xmlns:a16="http://schemas.microsoft.com/office/drawing/2014/main" id="{F46E2381-4EB9-F4F3-7325-06C1BB840233}"/>
              </a:ext>
            </a:extLst>
          </p:cNvPr>
          <p:cNvPicPr/>
          <p:nvPr/>
        </p:nvPicPr>
        <p:blipFill>
          <a:blip r:embed="rId2"/>
          <a:stretch>
            <a:fillRect/>
          </a:stretch>
        </p:blipFill>
        <p:spPr>
          <a:xfrm>
            <a:off x="4019562" y="591772"/>
            <a:ext cx="4147795" cy="837169"/>
          </a:xfrm>
          <a:prstGeom prst="rect">
            <a:avLst/>
          </a:prstGeom>
        </p:spPr>
      </p:pic>
      <p:sp>
        <p:nvSpPr>
          <p:cNvPr id="9" name="TextBox 8">
            <a:extLst>
              <a:ext uri="{FF2B5EF4-FFF2-40B4-BE49-F238E27FC236}">
                <a16:creationId xmlns:a16="http://schemas.microsoft.com/office/drawing/2014/main" id="{06BB4F5A-EA08-A982-C11F-13987D0DADB5}"/>
              </a:ext>
            </a:extLst>
          </p:cNvPr>
          <p:cNvSpPr txBox="1"/>
          <p:nvPr/>
        </p:nvSpPr>
        <p:spPr>
          <a:xfrm>
            <a:off x="-1264603" y="5837688"/>
            <a:ext cx="6097554" cy="646331"/>
          </a:xfrm>
          <a:prstGeom prst="rect">
            <a:avLst/>
          </a:prstGeom>
          <a:noFill/>
        </p:spPr>
        <p:txBody>
          <a:bodyPr wrap="square">
            <a:spAutoFit/>
          </a:bodyPr>
          <a:lstStyle/>
          <a:p>
            <a:pPr algn="ctr"/>
            <a:r>
              <a:rPr lang="en-US" b="1" dirty="0">
                <a:latin typeface="Times New Roman" pitchFamily="18" charset="0"/>
                <a:cs typeface="Times New Roman" pitchFamily="18" charset="0"/>
              </a:rPr>
              <a:t>Collage Project Guide</a:t>
            </a:r>
          </a:p>
          <a:p>
            <a:pPr algn="ctr"/>
            <a:r>
              <a:rPr lang="en-US" dirty="0">
                <a:latin typeface="Times New Roman" pitchFamily="18" charset="0"/>
                <a:cs typeface="Times New Roman" pitchFamily="18" charset="0"/>
              </a:rPr>
              <a:t>Prof. Amit </a:t>
            </a:r>
            <a:r>
              <a:rPr lang="en-US" dirty="0" err="1">
                <a:latin typeface="Times New Roman" pitchFamily="18" charset="0"/>
                <a:cs typeface="Times New Roman" pitchFamily="18" charset="0"/>
              </a:rPr>
              <a:t>Dangi</a:t>
            </a:r>
            <a:r>
              <a:rPr lang="en-US" dirty="0">
                <a:latin typeface="Times New Roman" pitchFamily="18" charset="0"/>
                <a:cs typeface="Times New Roman" pitchFamily="18" charset="0"/>
              </a:rPr>
              <a:t> sir</a:t>
            </a:r>
          </a:p>
        </p:txBody>
      </p:sp>
      <p:sp>
        <p:nvSpPr>
          <p:cNvPr id="11" name="TextBox 10">
            <a:extLst>
              <a:ext uri="{FF2B5EF4-FFF2-40B4-BE49-F238E27FC236}">
                <a16:creationId xmlns:a16="http://schemas.microsoft.com/office/drawing/2014/main" id="{D4F42385-E70C-9CA4-0292-13CC246C33EB}"/>
              </a:ext>
            </a:extLst>
          </p:cNvPr>
          <p:cNvSpPr txBox="1"/>
          <p:nvPr/>
        </p:nvSpPr>
        <p:spPr>
          <a:xfrm>
            <a:off x="7111372" y="5837687"/>
            <a:ext cx="6732036" cy="646331"/>
          </a:xfrm>
          <a:prstGeom prst="rect">
            <a:avLst/>
          </a:prstGeom>
          <a:noFill/>
        </p:spPr>
        <p:txBody>
          <a:bodyPr wrap="square">
            <a:spAutoFit/>
          </a:bodyPr>
          <a:lstStyle/>
          <a:p>
            <a:pPr algn="ctr"/>
            <a:r>
              <a:rPr lang="en-US" b="1" dirty="0">
                <a:latin typeface="Times New Roman" pitchFamily="18" charset="0"/>
                <a:cs typeface="Times New Roman" pitchFamily="18" charset="0"/>
              </a:rPr>
              <a:t>Company Project Guide</a:t>
            </a:r>
          </a:p>
          <a:p>
            <a:pPr algn="ctr"/>
            <a:r>
              <a:rPr lang="en-US" dirty="0">
                <a:latin typeface="Times New Roman" pitchFamily="18" charset="0"/>
                <a:cs typeface="Times New Roman" pitchFamily="18" charset="0"/>
              </a:rPr>
              <a:t>Meet Patel sir</a:t>
            </a:r>
          </a:p>
        </p:txBody>
      </p:sp>
    </p:spTree>
    <p:extLst>
      <p:ext uri="{BB962C8B-B14F-4D97-AF65-F5344CB8AC3E}">
        <p14:creationId xmlns:p14="http://schemas.microsoft.com/office/powerpoint/2010/main" val="3291100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4615D0-3471-1411-4C94-6C95D1075C83}"/>
              </a:ext>
            </a:extLst>
          </p:cNvPr>
          <p:cNvPicPr>
            <a:picLocks noChangeAspect="1"/>
          </p:cNvPicPr>
          <p:nvPr/>
        </p:nvPicPr>
        <p:blipFill>
          <a:blip r:embed="rId2"/>
          <a:stretch>
            <a:fillRect/>
          </a:stretch>
        </p:blipFill>
        <p:spPr>
          <a:xfrm>
            <a:off x="1327413" y="3098276"/>
            <a:ext cx="9994730" cy="2377125"/>
          </a:xfrm>
          <a:prstGeom prst="rect">
            <a:avLst/>
          </a:prstGeom>
        </p:spPr>
      </p:pic>
      <p:sp>
        <p:nvSpPr>
          <p:cNvPr id="4" name="Title 3">
            <a:extLst>
              <a:ext uri="{FF2B5EF4-FFF2-40B4-BE49-F238E27FC236}">
                <a16:creationId xmlns:a16="http://schemas.microsoft.com/office/drawing/2014/main" id="{5E62925F-AECC-8BD7-6D66-93B5BFFE756B}"/>
              </a:ext>
            </a:extLst>
          </p:cNvPr>
          <p:cNvSpPr>
            <a:spLocks noGrp="1"/>
          </p:cNvSpPr>
          <p:nvPr>
            <p:ph type="title"/>
          </p:nvPr>
        </p:nvSpPr>
        <p:spPr/>
        <p:txBody>
          <a:bodyPr/>
          <a:lstStyle/>
          <a:p>
            <a:pPr algn="ctr"/>
            <a:r>
              <a:rPr lang="en-US" dirty="0"/>
              <a:t>Summarization</a:t>
            </a:r>
          </a:p>
        </p:txBody>
      </p:sp>
    </p:spTree>
    <p:extLst>
      <p:ext uri="{BB962C8B-B14F-4D97-AF65-F5344CB8AC3E}">
        <p14:creationId xmlns:p14="http://schemas.microsoft.com/office/powerpoint/2010/main" val="2506744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393AC-1258-F99E-3746-7BB2BA5329B5}"/>
              </a:ext>
            </a:extLst>
          </p:cNvPr>
          <p:cNvSpPr>
            <a:spLocks noGrp="1"/>
          </p:cNvSpPr>
          <p:nvPr>
            <p:ph type="title"/>
          </p:nvPr>
        </p:nvSpPr>
        <p:spPr>
          <a:xfrm>
            <a:off x="2599833" y="405354"/>
            <a:ext cx="6992332" cy="493368"/>
          </a:xfrm>
        </p:spPr>
        <p:txBody>
          <a:bodyPr>
            <a:normAutofit fontScale="90000"/>
          </a:bodyPr>
          <a:lstStyle/>
          <a:p>
            <a:pPr algn="ctr"/>
            <a:r>
              <a:rPr lang="en-US" sz="3600" dirty="0"/>
              <a:t>Prototype</a:t>
            </a:r>
          </a:p>
        </p:txBody>
      </p:sp>
      <p:pic>
        <p:nvPicPr>
          <p:cNvPr id="3" name="Picture 2">
            <a:extLst>
              <a:ext uri="{FF2B5EF4-FFF2-40B4-BE49-F238E27FC236}">
                <a16:creationId xmlns:a16="http://schemas.microsoft.com/office/drawing/2014/main" id="{5EE651DC-568F-FCBD-60D8-2CF73E6EA06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43830"/>
          <a:stretch/>
        </p:blipFill>
        <p:spPr>
          <a:xfrm>
            <a:off x="2856066" y="1222310"/>
            <a:ext cx="5733415" cy="3219061"/>
          </a:xfrm>
          <a:prstGeom prst="rect">
            <a:avLst/>
          </a:prstGeom>
          <a:solidFill>
            <a:schemeClr val="tx1"/>
          </a:solidFill>
          <a:ln>
            <a:solidFill>
              <a:schemeClr val="bg1"/>
            </a:solidFill>
          </a:ln>
        </p:spPr>
      </p:pic>
      <p:pic>
        <p:nvPicPr>
          <p:cNvPr id="5" name="Picture 4">
            <a:extLst>
              <a:ext uri="{FF2B5EF4-FFF2-40B4-BE49-F238E27FC236}">
                <a16:creationId xmlns:a16="http://schemas.microsoft.com/office/drawing/2014/main" id="{DA93232B-6C5A-5EA6-BA40-7AA7497D7BF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81352"/>
          <a:stretch/>
        </p:blipFill>
        <p:spPr>
          <a:xfrm>
            <a:off x="2856066" y="4441371"/>
            <a:ext cx="5733415" cy="1068692"/>
          </a:xfrm>
          <a:prstGeom prst="rect">
            <a:avLst/>
          </a:prstGeom>
          <a:ln>
            <a:solidFill>
              <a:schemeClr val="bg1"/>
            </a:solidFill>
          </a:ln>
        </p:spPr>
      </p:pic>
    </p:spTree>
    <p:extLst>
      <p:ext uri="{BB962C8B-B14F-4D97-AF65-F5344CB8AC3E}">
        <p14:creationId xmlns:p14="http://schemas.microsoft.com/office/powerpoint/2010/main" val="1398733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393AC-1258-F99E-3746-7BB2BA5329B5}"/>
              </a:ext>
            </a:extLst>
          </p:cNvPr>
          <p:cNvSpPr>
            <a:spLocks noGrp="1"/>
          </p:cNvSpPr>
          <p:nvPr>
            <p:ph type="title"/>
          </p:nvPr>
        </p:nvSpPr>
        <p:spPr>
          <a:xfrm>
            <a:off x="2599833" y="405354"/>
            <a:ext cx="6992332" cy="493368"/>
          </a:xfrm>
        </p:spPr>
        <p:txBody>
          <a:bodyPr>
            <a:normAutofit fontScale="90000"/>
          </a:bodyPr>
          <a:lstStyle/>
          <a:p>
            <a:pPr algn="ctr"/>
            <a:r>
              <a:rPr lang="en-US" sz="3600" dirty="0"/>
              <a:t>Prototype</a:t>
            </a:r>
          </a:p>
        </p:txBody>
      </p:sp>
      <p:pic>
        <p:nvPicPr>
          <p:cNvPr id="3" name="Picture 2">
            <a:extLst>
              <a:ext uri="{FF2B5EF4-FFF2-40B4-BE49-F238E27FC236}">
                <a16:creationId xmlns:a16="http://schemas.microsoft.com/office/drawing/2014/main" id="{636ADB13-7AFE-9FE7-2B35-A3FD3499DD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9479" y="1039999"/>
            <a:ext cx="8833042" cy="4778002"/>
          </a:xfrm>
          <a:prstGeom prst="rect">
            <a:avLst/>
          </a:prstGeom>
          <a:ln>
            <a:solidFill>
              <a:schemeClr val="tx1"/>
            </a:solidFill>
          </a:ln>
        </p:spPr>
      </p:pic>
    </p:spTree>
    <p:extLst>
      <p:ext uri="{BB962C8B-B14F-4D97-AF65-F5344CB8AC3E}">
        <p14:creationId xmlns:p14="http://schemas.microsoft.com/office/powerpoint/2010/main" val="143209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393AC-1258-F99E-3746-7BB2BA5329B5}"/>
              </a:ext>
            </a:extLst>
          </p:cNvPr>
          <p:cNvSpPr>
            <a:spLocks noGrp="1"/>
          </p:cNvSpPr>
          <p:nvPr>
            <p:ph type="title"/>
          </p:nvPr>
        </p:nvSpPr>
        <p:spPr>
          <a:xfrm>
            <a:off x="2599833" y="405354"/>
            <a:ext cx="6992332" cy="493368"/>
          </a:xfrm>
        </p:spPr>
        <p:txBody>
          <a:bodyPr>
            <a:normAutofit fontScale="90000"/>
          </a:bodyPr>
          <a:lstStyle/>
          <a:p>
            <a:pPr algn="ctr"/>
            <a:r>
              <a:rPr lang="en-US" sz="3600"/>
              <a:t>Prototype</a:t>
            </a:r>
            <a:endParaRPr lang="en-US" sz="3600" dirty="0"/>
          </a:p>
        </p:txBody>
      </p:sp>
      <p:pic>
        <p:nvPicPr>
          <p:cNvPr id="4" name="Picture 3">
            <a:extLst>
              <a:ext uri="{FF2B5EF4-FFF2-40B4-BE49-F238E27FC236}">
                <a16:creationId xmlns:a16="http://schemas.microsoft.com/office/drawing/2014/main" id="{33CC10D6-72B3-60A6-CDD8-A5FC349DC93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6575" y="1704850"/>
            <a:ext cx="10878850" cy="4108122"/>
          </a:xfrm>
          <a:prstGeom prst="rect">
            <a:avLst/>
          </a:prstGeom>
          <a:ln>
            <a:solidFill>
              <a:schemeClr val="tx1"/>
            </a:solidFill>
          </a:ln>
        </p:spPr>
      </p:pic>
    </p:spTree>
    <p:extLst>
      <p:ext uri="{BB962C8B-B14F-4D97-AF65-F5344CB8AC3E}">
        <p14:creationId xmlns:p14="http://schemas.microsoft.com/office/powerpoint/2010/main" val="902869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562FD-3E42-8316-1218-6CCA88A0D345}"/>
              </a:ext>
            </a:extLst>
          </p:cNvPr>
          <p:cNvSpPr>
            <a:spLocks noGrp="1"/>
          </p:cNvSpPr>
          <p:nvPr>
            <p:ph type="title"/>
          </p:nvPr>
        </p:nvSpPr>
        <p:spPr>
          <a:xfrm>
            <a:off x="2920345" y="439918"/>
            <a:ext cx="6351309" cy="578177"/>
          </a:xfrm>
        </p:spPr>
        <p:txBody>
          <a:bodyPr>
            <a:normAutofit/>
          </a:bodyPr>
          <a:lstStyle/>
          <a:p>
            <a:pPr algn="ctr"/>
            <a:r>
              <a:rPr lang="en-US" sz="3200" dirty="0"/>
              <a:t>Introduction </a:t>
            </a:r>
          </a:p>
        </p:txBody>
      </p:sp>
      <p:sp>
        <p:nvSpPr>
          <p:cNvPr id="6" name="TextBox 5">
            <a:extLst>
              <a:ext uri="{FF2B5EF4-FFF2-40B4-BE49-F238E27FC236}">
                <a16:creationId xmlns:a16="http://schemas.microsoft.com/office/drawing/2014/main" id="{D8F1E8D7-95C9-4F76-DFC9-A3B664B444DF}"/>
              </a:ext>
            </a:extLst>
          </p:cNvPr>
          <p:cNvSpPr txBox="1"/>
          <p:nvPr/>
        </p:nvSpPr>
        <p:spPr>
          <a:xfrm>
            <a:off x="631596" y="1187778"/>
            <a:ext cx="11057641" cy="1200329"/>
          </a:xfrm>
          <a:prstGeom prst="rect">
            <a:avLst/>
          </a:prstGeom>
          <a:noFill/>
        </p:spPr>
        <p:txBody>
          <a:bodyPr wrap="square">
            <a:spAutoFit/>
          </a:bodyPr>
          <a:lstStyle/>
          <a:p>
            <a:r>
              <a:rPr lang="en-US" dirty="0"/>
              <a:t>Colorization of grayscale or b/w images is very useful to colorized our old memories. There are various advantages.it use various pre-trained models to perform colorization.it mainly depends on CNN. Till the date there is very few complex model exist with high accuracy. Image colorization involves various complex scenarios starting from making an architecture of a model ,training model, validating model, etc. </a:t>
            </a:r>
          </a:p>
        </p:txBody>
      </p:sp>
      <p:sp>
        <p:nvSpPr>
          <p:cNvPr id="10" name="TextBox 9">
            <a:extLst>
              <a:ext uri="{FF2B5EF4-FFF2-40B4-BE49-F238E27FC236}">
                <a16:creationId xmlns:a16="http://schemas.microsoft.com/office/drawing/2014/main" id="{56582690-30C0-616F-1CE1-600F75C18933}"/>
              </a:ext>
            </a:extLst>
          </p:cNvPr>
          <p:cNvSpPr txBox="1"/>
          <p:nvPr/>
        </p:nvSpPr>
        <p:spPr>
          <a:xfrm>
            <a:off x="631596" y="2628916"/>
            <a:ext cx="11057641" cy="3416320"/>
          </a:xfrm>
          <a:prstGeom prst="rect">
            <a:avLst/>
          </a:prstGeom>
          <a:noFill/>
        </p:spPr>
        <p:txBody>
          <a:bodyPr wrap="square">
            <a:spAutoFit/>
          </a:bodyPr>
          <a:lstStyle/>
          <a:p>
            <a:r>
              <a:rPr lang="en-US" dirty="0"/>
              <a:t>Captioning images automatically is one of the heart of the human visual system. There are various advantages if there is an application which automatically caption the scenes surrounded by them and revert back the caption as a plain message. It uses various pre-trained models to perform the task of detecting objects and uses CNN and LSTM to generate the captions. It uses Transfer Learning based pre-trained models for the task of object Detection. This model can perform two operations. The first one is to detect objects in the image using Convolutional Neural Networks and the other is to caption the images using RNN based LSTM(Long Short Term Memory). Interface of the model is developed using Django, which is a web development framework of python. The main use case of this project is to help visually impaired to understand the surrounding environment and act according to that. Caption generation is one of the interesting and </a:t>
            </a:r>
            <a:r>
              <a:rPr lang="en-US" dirty="0" err="1"/>
              <a:t>focussed</a:t>
            </a:r>
            <a:r>
              <a:rPr lang="en-US" dirty="0"/>
              <a:t> areas of Artificial Intelligence which has many challenges to pass on. Caption generation involves various complex scenarios starting from picking the dataset, training the model, validating the model, creating pre-trained models to test the images ,detecting the images and finally generating the captions</a:t>
            </a:r>
          </a:p>
        </p:txBody>
      </p:sp>
    </p:spTree>
    <p:extLst>
      <p:ext uri="{BB962C8B-B14F-4D97-AF65-F5344CB8AC3E}">
        <p14:creationId xmlns:p14="http://schemas.microsoft.com/office/powerpoint/2010/main" val="3078183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F9885-EA0D-EBE7-5CF6-1EC5B946B98D}"/>
              </a:ext>
            </a:extLst>
          </p:cNvPr>
          <p:cNvSpPr>
            <a:spLocks noGrp="1"/>
          </p:cNvSpPr>
          <p:nvPr>
            <p:ph type="title"/>
          </p:nvPr>
        </p:nvSpPr>
        <p:spPr>
          <a:xfrm>
            <a:off x="2524419" y="477625"/>
            <a:ext cx="7143161" cy="333080"/>
          </a:xfrm>
        </p:spPr>
        <p:txBody>
          <a:bodyPr>
            <a:normAutofit fontScale="90000"/>
          </a:bodyPr>
          <a:lstStyle/>
          <a:p>
            <a:pPr algn="ctr"/>
            <a:r>
              <a:rPr lang="en-US" sz="3600" dirty="0"/>
              <a:t>Existing system</a:t>
            </a:r>
          </a:p>
        </p:txBody>
      </p:sp>
      <p:sp>
        <p:nvSpPr>
          <p:cNvPr id="4" name="TextBox 3">
            <a:extLst>
              <a:ext uri="{FF2B5EF4-FFF2-40B4-BE49-F238E27FC236}">
                <a16:creationId xmlns:a16="http://schemas.microsoft.com/office/drawing/2014/main" id="{D033774F-9ECA-2928-5415-902AB797B945}"/>
              </a:ext>
            </a:extLst>
          </p:cNvPr>
          <p:cNvSpPr txBox="1"/>
          <p:nvPr/>
        </p:nvSpPr>
        <p:spPr>
          <a:xfrm>
            <a:off x="546755" y="1108323"/>
            <a:ext cx="11236750" cy="3416320"/>
          </a:xfrm>
          <a:prstGeom prst="rect">
            <a:avLst/>
          </a:prstGeom>
          <a:noFill/>
        </p:spPr>
        <p:txBody>
          <a:bodyPr wrap="square">
            <a:spAutoFit/>
          </a:bodyPr>
          <a:lstStyle/>
          <a:p>
            <a:pPr marL="285750" indent="-285750" algn="just">
              <a:buFont typeface="Arial" panose="020B0604020202020204" pitchFamily="34" charset="0"/>
              <a:buChar char="•"/>
            </a:pPr>
            <a:r>
              <a:rPr lang="en-US" b="1" dirty="0"/>
              <a:t>Imagecolorizer.com</a:t>
            </a:r>
          </a:p>
          <a:p>
            <a:pPr algn="just"/>
            <a:r>
              <a:rPr lang="en-US" dirty="0"/>
              <a:t>Image Colorizer is our basic AI feature that could add color to black and white pictures naturally. Sometimes, you wished you could get back old damaged photos or see them in colour the unique features of the Image colorizer online tool can come to your rescue. These features are straightforward to use and save your time. A 95% satisfaction rate with more than 4000 plus visitors at the site implies that people like this online tool's features very much.</a:t>
            </a:r>
          </a:p>
          <a:p>
            <a:pPr marL="285750" indent="-285750" algn="just">
              <a:buFont typeface="Arial" panose="020B0604020202020204" pitchFamily="34" charset="0"/>
              <a:buChar char="•"/>
            </a:pPr>
            <a:r>
              <a:rPr lang="en-US" b="1" dirty="0"/>
              <a:t>Hotpot.ai</a:t>
            </a:r>
          </a:p>
          <a:p>
            <a:pPr algn="just"/>
            <a:r>
              <a:rPr lang="en-US" dirty="0"/>
              <a:t>Colorize pictures with AI, turning black and white photos to colour in seconds. Reimagine the past by colorizing pictures of ancestors and historic figures. Our technology is currently based on OpenCV Model and proprietary enhancements.</a:t>
            </a:r>
          </a:p>
          <a:p>
            <a:pPr marL="285750" indent="-285750" algn="just">
              <a:buFont typeface="Arial" panose="020B0604020202020204" pitchFamily="34" charset="0"/>
              <a:buChar char="•"/>
            </a:pPr>
            <a:r>
              <a:rPr lang="en-US" b="1" dirty="0"/>
              <a:t>Colorizer.cc</a:t>
            </a:r>
          </a:p>
          <a:p>
            <a:pPr algn="just"/>
            <a:r>
              <a:rPr lang="en-US" dirty="0"/>
              <a:t>Colorize.cc - is AI service which colorize black and white photo and video. In few clicks you can touch the magic of machine learning technologies. Colorize hundreds of your family photos in few minute</a:t>
            </a:r>
          </a:p>
        </p:txBody>
      </p:sp>
    </p:spTree>
    <p:extLst>
      <p:ext uri="{BB962C8B-B14F-4D97-AF65-F5344CB8AC3E}">
        <p14:creationId xmlns:p14="http://schemas.microsoft.com/office/powerpoint/2010/main" val="2872100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D88D2EC-5120-C070-EBCD-B5B174340A22}"/>
              </a:ext>
            </a:extLst>
          </p:cNvPr>
          <p:cNvSpPr>
            <a:spLocks noGrp="1"/>
          </p:cNvSpPr>
          <p:nvPr>
            <p:ph type="title"/>
          </p:nvPr>
        </p:nvSpPr>
        <p:spPr/>
        <p:txBody>
          <a:bodyPr/>
          <a:lstStyle/>
          <a:p>
            <a:pPr algn="ctr"/>
            <a:r>
              <a:rPr lang="en-US" dirty="0"/>
              <a:t>Demo of image colorization</a:t>
            </a:r>
          </a:p>
        </p:txBody>
      </p:sp>
      <p:pic>
        <p:nvPicPr>
          <p:cNvPr id="7" name="Picture 6">
            <a:extLst>
              <a:ext uri="{FF2B5EF4-FFF2-40B4-BE49-F238E27FC236}">
                <a16:creationId xmlns:a16="http://schemas.microsoft.com/office/drawing/2014/main" id="{D6F5EF09-2EA1-EBAD-A165-75465EAF76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1336" y="1965960"/>
            <a:ext cx="6758848" cy="375698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D88D2EC-5120-C070-EBCD-B5B174340A22}"/>
              </a:ext>
            </a:extLst>
          </p:cNvPr>
          <p:cNvSpPr>
            <a:spLocks noGrp="1"/>
          </p:cNvSpPr>
          <p:nvPr>
            <p:ph type="title"/>
          </p:nvPr>
        </p:nvSpPr>
        <p:spPr/>
        <p:txBody>
          <a:bodyPr/>
          <a:lstStyle/>
          <a:p>
            <a:pPr algn="ctr"/>
            <a:r>
              <a:rPr lang="en-US" dirty="0"/>
              <a:t>Demo of image captioning</a:t>
            </a:r>
          </a:p>
        </p:txBody>
      </p:sp>
      <p:pic>
        <p:nvPicPr>
          <p:cNvPr id="3" name="Picture 2">
            <a:extLst>
              <a:ext uri="{FF2B5EF4-FFF2-40B4-BE49-F238E27FC236}">
                <a16:creationId xmlns:a16="http://schemas.microsoft.com/office/drawing/2014/main" id="{4B0FAC2D-C129-9F9C-1AD1-2BD3E112DE48}"/>
              </a:ext>
            </a:extLst>
          </p:cNvPr>
          <p:cNvPicPr>
            <a:picLocks noChangeAspect="1"/>
          </p:cNvPicPr>
          <p:nvPr/>
        </p:nvPicPr>
        <p:blipFill>
          <a:blip r:embed="rId2"/>
          <a:stretch>
            <a:fillRect/>
          </a:stretch>
        </p:blipFill>
        <p:spPr>
          <a:xfrm>
            <a:off x="3549535" y="1965960"/>
            <a:ext cx="5092929" cy="4052729"/>
          </a:xfrm>
          <a:prstGeom prst="rect">
            <a:avLst/>
          </a:prstGeom>
        </p:spPr>
      </p:pic>
    </p:spTree>
    <p:extLst>
      <p:ext uri="{BB962C8B-B14F-4D97-AF65-F5344CB8AC3E}">
        <p14:creationId xmlns:p14="http://schemas.microsoft.com/office/powerpoint/2010/main" val="1704680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81DBC-85B8-C7CB-2746-F8C5D071430B}"/>
              </a:ext>
            </a:extLst>
          </p:cNvPr>
          <p:cNvSpPr>
            <a:spLocks noGrp="1"/>
          </p:cNvSpPr>
          <p:nvPr>
            <p:ph type="title"/>
          </p:nvPr>
        </p:nvSpPr>
        <p:spPr/>
        <p:txBody>
          <a:bodyPr/>
          <a:lstStyle/>
          <a:p>
            <a:pPr algn="ctr"/>
            <a:r>
              <a:rPr lang="en-US" dirty="0"/>
              <a:t>How our system works</a:t>
            </a:r>
          </a:p>
        </p:txBody>
      </p:sp>
      <p:sp>
        <p:nvSpPr>
          <p:cNvPr id="3" name="Rectangle: Rounded Corners 2">
            <a:extLst>
              <a:ext uri="{FF2B5EF4-FFF2-40B4-BE49-F238E27FC236}">
                <a16:creationId xmlns:a16="http://schemas.microsoft.com/office/drawing/2014/main" id="{AD43630D-9DFA-B5C2-910F-EEFC3350DACD}"/>
              </a:ext>
            </a:extLst>
          </p:cNvPr>
          <p:cNvSpPr/>
          <p:nvPr/>
        </p:nvSpPr>
        <p:spPr>
          <a:xfrm>
            <a:off x="5026058" y="1965960"/>
            <a:ext cx="2139884" cy="688156"/>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UPLOAD PHOTO</a:t>
            </a:r>
          </a:p>
        </p:txBody>
      </p:sp>
      <p:sp>
        <p:nvSpPr>
          <p:cNvPr id="4" name="Arrow: Down 3">
            <a:extLst>
              <a:ext uri="{FF2B5EF4-FFF2-40B4-BE49-F238E27FC236}">
                <a16:creationId xmlns:a16="http://schemas.microsoft.com/office/drawing/2014/main" id="{549A7308-36ED-4B38-E5C9-4BDD677EBFD2}"/>
              </a:ext>
            </a:extLst>
          </p:cNvPr>
          <p:cNvSpPr/>
          <p:nvPr/>
        </p:nvSpPr>
        <p:spPr>
          <a:xfrm>
            <a:off x="5944857" y="2654116"/>
            <a:ext cx="271806" cy="563252"/>
          </a:xfrm>
          <a:prstGeom prst="down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31A1AA87-AB5B-F4D1-B11F-B43FAC315860}"/>
              </a:ext>
            </a:extLst>
          </p:cNvPr>
          <p:cNvSpPr/>
          <p:nvPr/>
        </p:nvSpPr>
        <p:spPr>
          <a:xfrm>
            <a:off x="5026058" y="3217368"/>
            <a:ext cx="2139884" cy="688156"/>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EXECUTE MODEL</a:t>
            </a:r>
          </a:p>
          <a:p>
            <a:pPr algn="ctr"/>
            <a:r>
              <a:rPr lang="en-US" dirty="0"/>
              <a:t>(IN BACKEND)</a:t>
            </a:r>
          </a:p>
        </p:txBody>
      </p:sp>
      <p:sp>
        <p:nvSpPr>
          <p:cNvPr id="10" name="Arrow: Down 9">
            <a:extLst>
              <a:ext uri="{FF2B5EF4-FFF2-40B4-BE49-F238E27FC236}">
                <a16:creationId xmlns:a16="http://schemas.microsoft.com/office/drawing/2014/main" id="{D9649B4D-DA51-9424-E40A-FF83F468E25D}"/>
              </a:ext>
            </a:extLst>
          </p:cNvPr>
          <p:cNvSpPr/>
          <p:nvPr/>
        </p:nvSpPr>
        <p:spPr>
          <a:xfrm>
            <a:off x="5960097" y="3905524"/>
            <a:ext cx="271806" cy="563252"/>
          </a:xfrm>
          <a:prstGeom prst="down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4E4FD91E-69CA-C99A-693E-0BF6E579EB49}"/>
              </a:ext>
            </a:extLst>
          </p:cNvPr>
          <p:cNvSpPr/>
          <p:nvPr/>
        </p:nvSpPr>
        <p:spPr>
          <a:xfrm>
            <a:off x="5128181" y="4468776"/>
            <a:ext cx="2037761" cy="688156"/>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DOWNLOAD IMAGE</a:t>
            </a:r>
          </a:p>
        </p:txBody>
      </p:sp>
    </p:spTree>
    <p:extLst>
      <p:ext uri="{BB962C8B-B14F-4D97-AF65-F5344CB8AC3E}">
        <p14:creationId xmlns:p14="http://schemas.microsoft.com/office/powerpoint/2010/main" val="793832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A3EBA-7412-7B9A-F3A7-9EA118E5C163}"/>
              </a:ext>
            </a:extLst>
          </p:cNvPr>
          <p:cNvSpPr>
            <a:spLocks noGrp="1"/>
          </p:cNvSpPr>
          <p:nvPr>
            <p:ph type="title"/>
          </p:nvPr>
        </p:nvSpPr>
        <p:spPr/>
        <p:txBody>
          <a:bodyPr/>
          <a:lstStyle/>
          <a:p>
            <a:pPr algn="ctr"/>
            <a:r>
              <a:rPr lang="en-US" dirty="0"/>
              <a:t>Dataset Used For colorization</a:t>
            </a:r>
          </a:p>
        </p:txBody>
      </p:sp>
      <p:sp>
        <p:nvSpPr>
          <p:cNvPr id="4" name="TextBox 3">
            <a:extLst>
              <a:ext uri="{FF2B5EF4-FFF2-40B4-BE49-F238E27FC236}">
                <a16:creationId xmlns:a16="http://schemas.microsoft.com/office/drawing/2014/main" id="{9C86E172-B9B9-A044-0D77-1828A144D6EC}"/>
              </a:ext>
            </a:extLst>
          </p:cNvPr>
          <p:cNvSpPr txBox="1"/>
          <p:nvPr/>
        </p:nvSpPr>
        <p:spPr>
          <a:xfrm>
            <a:off x="2557021" y="1881072"/>
            <a:ext cx="6094428" cy="2300630"/>
          </a:xfrm>
          <a:prstGeom prst="rect">
            <a:avLst/>
          </a:prstGeom>
          <a:noFill/>
        </p:spPr>
        <p:txBody>
          <a:bodyPr wrap="square">
            <a:spAutoFit/>
          </a:bodyPr>
          <a:lstStyle/>
          <a:p>
            <a:pPr marL="88931" lvl="0" indent="-88931" defTabSz="889409">
              <a:spcBef>
                <a:spcPts val="1946"/>
              </a:spcBef>
              <a:buClr>
                <a:prstClr val="white"/>
              </a:buClr>
              <a:buSzPct val="25000"/>
              <a:buFont typeface="Wingdings" pitchFamily="2" charset="2"/>
              <a:buChar char="ü"/>
            </a:pPr>
            <a:r>
              <a:rPr kumimoji="1" lang="en-US" sz="2400" b="1" dirty="0">
                <a:solidFill>
                  <a:srgbClr val="009DD9">
                    <a:lumMod val="75000"/>
                  </a:srgbClr>
                </a:solidFill>
              </a:rPr>
              <a:t>Flickr8k</a:t>
            </a:r>
          </a:p>
          <a:p>
            <a:pPr marL="355726" lvl="1" indent="-249034" defTabSz="889409">
              <a:spcBef>
                <a:spcPts val="1946"/>
              </a:spcBef>
              <a:buFont typeface="Wingdings" pitchFamily="2" charset="2"/>
              <a:buChar char="§"/>
            </a:pPr>
            <a:r>
              <a:rPr kumimoji="1" lang="en-US" b="1" dirty="0">
                <a:solidFill>
                  <a:srgbClr val="009DD9"/>
                </a:solidFill>
              </a:rPr>
              <a:t>10,000 images</a:t>
            </a:r>
          </a:p>
          <a:p>
            <a:pPr marL="355726" lvl="1" indent="-249034" defTabSz="889409">
              <a:spcBef>
                <a:spcPts val="1946"/>
              </a:spcBef>
              <a:buFont typeface="Wingdings" pitchFamily="2" charset="2"/>
              <a:buChar char="§"/>
            </a:pPr>
            <a:r>
              <a:rPr kumimoji="1" lang="en-US" b="1" dirty="0">
                <a:solidFill>
                  <a:srgbClr val="009DD9"/>
                </a:solidFill>
              </a:rPr>
              <a:t>Downloaded from Kaggle</a:t>
            </a:r>
          </a:p>
          <a:p>
            <a:pPr marL="355726" lvl="1" indent="-249034" defTabSz="889409">
              <a:spcBef>
                <a:spcPts val="1946"/>
              </a:spcBef>
              <a:buFont typeface="Wingdings" pitchFamily="2" charset="2"/>
              <a:buChar char="§"/>
            </a:pPr>
            <a:r>
              <a:rPr kumimoji="1" lang="en-US" b="1" dirty="0">
                <a:solidFill>
                  <a:srgbClr val="009DD9"/>
                </a:solidFill>
              </a:rPr>
              <a:t>Because of lower computational power I trained on less amount of data</a:t>
            </a:r>
          </a:p>
        </p:txBody>
      </p:sp>
    </p:spTree>
    <p:extLst>
      <p:ext uri="{BB962C8B-B14F-4D97-AF65-F5344CB8AC3E}">
        <p14:creationId xmlns:p14="http://schemas.microsoft.com/office/powerpoint/2010/main" val="721761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98DAD-93DC-5F62-371A-211C86BEB07F}"/>
              </a:ext>
            </a:extLst>
          </p:cNvPr>
          <p:cNvSpPr>
            <a:spLocks noGrp="1"/>
          </p:cNvSpPr>
          <p:nvPr>
            <p:ph type="title"/>
          </p:nvPr>
        </p:nvSpPr>
        <p:spPr/>
        <p:txBody>
          <a:bodyPr/>
          <a:lstStyle/>
          <a:p>
            <a:pPr algn="ctr"/>
            <a:r>
              <a:rPr lang="en-US" dirty="0"/>
              <a:t>Model used in COLORIZATION</a:t>
            </a:r>
          </a:p>
        </p:txBody>
      </p:sp>
      <p:pic>
        <p:nvPicPr>
          <p:cNvPr id="6" name="Picture 5">
            <a:extLst>
              <a:ext uri="{FF2B5EF4-FFF2-40B4-BE49-F238E27FC236}">
                <a16:creationId xmlns:a16="http://schemas.microsoft.com/office/drawing/2014/main" id="{5CAC2445-C9F8-B074-965A-FA442DDF879E}"/>
              </a:ext>
            </a:extLst>
          </p:cNvPr>
          <p:cNvPicPr>
            <a:picLocks noChangeAspect="1"/>
          </p:cNvPicPr>
          <p:nvPr/>
        </p:nvPicPr>
        <p:blipFill>
          <a:blip r:embed="rId2"/>
          <a:stretch>
            <a:fillRect/>
          </a:stretch>
        </p:blipFill>
        <p:spPr>
          <a:xfrm>
            <a:off x="1896665" y="2280770"/>
            <a:ext cx="8398669" cy="2296460"/>
          </a:xfrm>
          <a:prstGeom prst="rect">
            <a:avLst/>
          </a:prstGeom>
        </p:spPr>
      </p:pic>
      <p:sp>
        <p:nvSpPr>
          <p:cNvPr id="8" name="TextBox 7">
            <a:extLst>
              <a:ext uri="{FF2B5EF4-FFF2-40B4-BE49-F238E27FC236}">
                <a16:creationId xmlns:a16="http://schemas.microsoft.com/office/drawing/2014/main" id="{E3567039-95BF-F1A6-75A3-6266E06D8500}"/>
              </a:ext>
            </a:extLst>
          </p:cNvPr>
          <p:cNvSpPr txBox="1"/>
          <p:nvPr/>
        </p:nvSpPr>
        <p:spPr>
          <a:xfrm>
            <a:off x="1896665" y="4577230"/>
            <a:ext cx="6094428" cy="369332"/>
          </a:xfrm>
          <a:prstGeom prst="rect">
            <a:avLst/>
          </a:prstGeom>
          <a:noFill/>
        </p:spPr>
        <p:txBody>
          <a:bodyPr wrap="square">
            <a:spAutoFit/>
          </a:bodyPr>
          <a:lstStyle/>
          <a:p>
            <a:r>
              <a:rPr lang="en-US" b="0" i="0" dirty="0">
                <a:solidFill>
                  <a:srgbClr val="292929"/>
                </a:solidFill>
                <a:effectLst/>
                <a:latin typeface="charter"/>
              </a:rPr>
              <a:t>Architecture from Zhang et al.’s 2016 ECCV paper</a:t>
            </a:r>
            <a:endParaRPr lang="en-US" dirty="0"/>
          </a:p>
        </p:txBody>
      </p:sp>
    </p:spTree>
    <p:extLst>
      <p:ext uri="{BB962C8B-B14F-4D97-AF65-F5344CB8AC3E}">
        <p14:creationId xmlns:p14="http://schemas.microsoft.com/office/powerpoint/2010/main" val="2631207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265218-71ED-8792-A476-C914AF614A2B}"/>
              </a:ext>
            </a:extLst>
          </p:cNvPr>
          <p:cNvSpPr txBox="1"/>
          <p:nvPr/>
        </p:nvSpPr>
        <p:spPr>
          <a:xfrm>
            <a:off x="405353" y="443059"/>
            <a:ext cx="11444139" cy="628184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0" i="0" dirty="0">
                <a:solidFill>
                  <a:srgbClr val="292929"/>
                </a:solidFill>
                <a:effectLst/>
                <a:latin typeface="charter"/>
              </a:rPr>
              <a:t>we can’t use RGB color space as it doesn’t have information regarding illumination. So we have to use LAB color space</a:t>
            </a:r>
          </a:p>
          <a:p>
            <a:pPr marL="285750" indent="-285750" algn="just">
              <a:lnSpc>
                <a:spcPct val="150000"/>
              </a:lnSpc>
              <a:buFont typeface="Arial" panose="020B0604020202020204" pitchFamily="34" charset="0"/>
              <a:buChar char="•"/>
            </a:pPr>
            <a:r>
              <a:rPr lang="en-US" b="0" i="0" dirty="0">
                <a:solidFill>
                  <a:srgbClr val="292929"/>
                </a:solidFill>
                <a:effectLst/>
                <a:latin typeface="charter"/>
              </a:rPr>
              <a:t>Lab encodes color information differently:</a:t>
            </a:r>
          </a:p>
          <a:p>
            <a:pPr lvl="1" algn="just">
              <a:lnSpc>
                <a:spcPct val="150000"/>
              </a:lnSpc>
              <a:buFont typeface="Arial" panose="020B0604020202020204" pitchFamily="34" charset="0"/>
              <a:buChar char="•"/>
            </a:pPr>
            <a:r>
              <a:rPr lang="en-US" b="0" i="0" dirty="0">
                <a:solidFill>
                  <a:srgbClr val="292929"/>
                </a:solidFill>
                <a:effectLst/>
                <a:latin typeface="charter"/>
              </a:rPr>
              <a:t>The </a:t>
            </a:r>
            <a:r>
              <a:rPr lang="en-US" b="1" i="1" dirty="0">
                <a:solidFill>
                  <a:srgbClr val="292929"/>
                </a:solidFill>
                <a:effectLst/>
                <a:latin typeface="charter"/>
              </a:rPr>
              <a:t>L</a:t>
            </a:r>
            <a:r>
              <a:rPr lang="en-US" b="1" i="0" dirty="0">
                <a:solidFill>
                  <a:srgbClr val="292929"/>
                </a:solidFill>
                <a:effectLst/>
                <a:latin typeface="charter"/>
              </a:rPr>
              <a:t> channel</a:t>
            </a:r>
            <a:r>
              <a:rPr lang="en-US" b="0" i="0" dirty="0">
                <a:solidFill>
                  <a:srgbClr val="292929"/>
                </a:solidFill>
                <a:effectLst/>
                <a:latin typeface="charter"/>
              </a:rPr>
              <a:t> encodes lightness intensity only</a:t>
            </a:r>
          </a:p>
          <a:p>
            <a:pPr lvl="1" algn="just">
              <a:lnSpc>
                <a:spcPct val="150000"/>
              </a:lnSpc>
              <a:buFont typeface="Arial" panose="020B0604020202020204" pitchFamily="34" charset="0"/>
              <a:buChar char="•"/>
            </a:pPr>
            <a:r>
              <a:rPr lang="en-US" b="0" i="0" dirty="0">
                <a:solidFill>
                  <a:srgbClr val="292929"/>
                </a:solidFill>
                <a:effectLst/>
                <a:latin typeface="charter"/>
              </a:rPr>
              <a:t>The </a:t>
            </a:r>
            <a:r>
              <a:rPr lang="en-US" b="1" i="1" dirty="0">
                <a:solidFill>
                  <a:srgbClr val="292929"/>
                </a:solidFill>
                <a:effectLst/>
                <a:latin typeface="charter"/>
              </a:rPr>
              <a:t>a</a:t>
            </a:r>
            <a:r>
              <a:rPr lang="en-US" b="1" i="0" dirty="0">
                <a:solidFill>
                  <a:srgbClr val="292929"/>
                </a:solidFill>
                <a:effectLst/>
                <a:latin typeface="charter"/>
              </a:rPr>
              <a:t> channel</a:t>
            </a:r>
            <a:r>
              <a:rPr lang="en-US" b="0" i="0" dirty="0">
                <a:solidFill>
                  <a:srgbClr val="292929"/>
                </a:solidFill>
                <a:effectLst/>
                <a:latin typeface="charter"/>
              </a:rPr>
              <a:t> encodes green-red.</a:t>
            </a:r>
          </a:p>
          <a:p>
            <a:pPr lvl="1" algn="just">
              <a:lnSpc>
                <a:spcPct val="150000"/>
              </a:lnSpc>
              <a:buFont typeface="Arial" panose="020B0604020202020204" pitchFamily="34" charset="0"/>
              <a:buChar char="•"/>
            </a:pPr>
            <a:r>
              <a:rPr lang="en-US" b="0" i="0" dirty="0">
                <a:solidFill>
                  <a:srgbClr val="292929"/>
                </a:solidFill>
                <a:effectLst/>
                <a:latin typeface="charter"/>
              </a:rPr>
              <a:t>And the </a:t>
            </a:r>
            <a:r>
              <a:rPr lang="en-US" b="1" i="1" dirty="0">
                <a:solidFill>
                  <a:srgbClr val="292929"/>
                </a:solidFill>
                <a:effectLst/>
                <a:latin typeface="charter"/>
              </a:rPr>
              <a:t>b</a:t>
            </a:r>
            <a:r>
              <a:rPr lang="en-US" b="1" i="0" dirty="0">
                <a:solidFill>
                  <a:srgbClr val="292929"/>
                </a:solidFill>
                <a:effectLst/>
                <a:latin typeface="charter"/>
              </a:rPr>
              <a:t> channel</a:t>
            </a:r>
            <a:r>
              <a:rPr lang="en-US" b="0" i="0" dirty="0">
                <a:solidFill>
                  <a:srgbClr val="292929"/>
                </a:solidFill>
                <a:effectLst/>
                <a:latin typeface="charter"/>
              </a:rPr>
              <a:t> encodes blue-yellow</a:t>
            </a:r>
          </a:p>
          <a:p>
            <a:pPr algn="just">
              <a:lnSpc>
                <a:spcPct val="150000"/>
              </a:lnSpc>
              <a:buFont typeface="Arial" panose="020B0604020202020204" pitchFamily="34" charset="0"/>
              <a:buChar char="•"/>
            </a:pPr>
            <a:r>
              <a:rPr lang="en-US" b="0" i="0" dirty="0">
                <a:solidFill>
                  <a:srgbClr val="292929"/>
                </a:solidFill>
                <a:effectLst/>
                <a:latin typeface="charter"/>
              </a:rPr>
              <a:t>Since the </a:t>
            </a:r>
            <a:r>
              <a:rPr lang="en-US" b="0" i="1" dirty="0">
                <a:solidFill>
                  <a:srgbClr val="292929"/>
                </a:solidFill>
                <a:effectLst/>
                <a:latin typeface="charter"/>
              </a:rPr>
              <a:t>L</a:t>
            </a:r>
            <a:r>
              <a:rPr lang="en-US" b="0" i="0" dirty="0">
                <a:solidFill>
                  <a:srgbClr val="292929"/>
                </a:solidFill>
                <a:effectLst/>
                <a:latin typeface="charter"/>
              </a:rPr>
              <a:t> channel encodes only the intensity, </a:t>
            </a:r>
            <a:r>
              <a:rPr lang="en-US" b="1" i="0" dirty="0">
                <a:solidFill>
                  <a:srgbClr val="292929"/>
                </a:solidFill>
                <a:effectLst/>
                <a:latin typeface="charter"/>
              </a:rPr>
              <a:t>we can use the </a:t>
            </a:r>
            <a:r>
              <a:rPr lang="en-US" b="1" i="1" dirty="0">
                <a:solidFill>
                  <a:srgbClr val="292929"/>
                </a:solidFill>
                <a:effectLst/>
                <a:latin typeface="charter"/>
              </a:rPr>
              <a:t>L</a:t>
            </a:r>
            <a:r>
              <a:rPr lang="en-US" b="1" i="0" dirty="0">
                <a:solidFill>
                  <a:srgbClr val="292929"/>
                </a:solidFill>
                <a:effectLst/>
                <a:latin typeface="charter"/>
              </a:rPr>
              <a:t> channel as our grayscale input to the network.</a:t>
            </a:r>
          </a:p>
          <a:p>
            <a:pPr algn="just">
              <a:lnSpc>
                <a:spcPct val="150000"/>
              </a:lnSpc>
              <a:buFont typeface="Arial" panose="020B0604020202020204" pitchFamily="34" charset="0"/>
              <a:buChar char="•"/>
            </a:pPr>
            <a:r>
              <a:rPr lang="en-US" b="0" i="0" dirty="0">
                <a:solidFill>
                  <a:srgbClr val="292929"/>
                </a:solidFill>
                <a:effectLst/>
                <a:latin typeface="charter"/>
              </a:rPr>
              <a:t>From there the network must </a:t>
            </a:r>
            <a:r>
              <a:rPr lang="en-US" b="1" i="0" dirty="0">
                <a:solidFill>
                  <a:srgbClr val="292929"/>
                </a:solidFill>
                <a:effectLst/>
                <a:latin typeface="charter"/>
              </a:rPr>
              <a:t>learn to predict the </a:t>
            </a:r>
            <a:r>
              <a:rPr lang="en-US" b="1" i="1" dirty="0">
                <a:solidFill>
                  <a:srgbClr val="292929"/>
                </a:solidFill>
                <a:effectLst/>
                <a:latin typeface="charter"/>
              </a:rPr>
              <a:t>a</a:t>
            </a:r>
            <a:r>
              <a:rPr lang="en-US" b="1" i="0" dirty="0">
                <a:solidFill>
                  <a:srgbClr val="292929"/>
                </a:solidFill>
                <a:effectLst/>
                <a:latin typeface="charter"/>
              </a:rPr>
              <a:t> and </a:t>
            </a:r>
            <a:r>
              <a:rPr lang="en-US" b="1" i="1" dirty="0">
                <a:solidFill>
                  <a:srgbClr val="292929"/>
                </a:solidFill>
                <a:effectLst/>
                <a:latin typeface="charter"/>
              </a:rPr>
              <a:t>b</a:t>
            </a:r>
            <a:r>
              <a:rPr lang="en-US" b="1" i="0" dirty="0">
                <a:solidFill>
                  <a:srgbClr val="292929"/>
                </a:solidFill>
                <a:effectLst/>
                <a:latin typeface="charter"/>
              </a:rPr>
              <a:t> channels. </a:t>
            </a:r>
            <a:r>
              <a:rPr lang="en-US" b="0" i="0" dirty="0">
                <a:solidFill>
                  <a:srgbClr val="292929"/>
                </a:solidFill>
                <a:effectLst/>
                <a:latin typeface="charter"/>
              </a:rPr>
              <a:t>Given the </a:t>
            </a:r>
            <a:r>
              <a:rPr lang="en-US" b="1" i="0" dirty="0">
                <a:solidFill>
                  <a:srgbClr val="292929"/>
                </a:solidFill>
                <a:effectLst/>
                <a:latin typeface="charter"/>
              </a:rPr>
              <a:t>input </a:t>
            </a:r>
            <a:r>
              <a:rPr lang="en-US" b="1" i="1" dirty="0">
                <a:solidFill>
                  <a:srgbClr val="292929"/>
                </a:solidFill>
                <a:effectLst/>
                <a:latin typeface="charter"/>
              </a:rPr>
              <a:t>L</a:t>
            </a:r>
            <a:r>
              <a:rPr lang="en-US" b="1" i="0" dirty="0">
                <a:solidFill>
                  <a:srgbClr val="292929"/>
                </a:solidFill>
                <a:effectLst/>
                <a:latin typeface="charter"/>
              </a:rPr>
              <a:t> channel</a:t>
            </a:r>
            <a:r>
              <a:rPr lang="en-US" b="0" i="0" dirty="0">
                <a:solidFill>
                  <a:srgbClr val="292929"/>
                </a:solidFill>
                <a:effectLst/>
                <a:latin typeface="charter"/>
              </a:rPr>
              <a:t> and the </a:t>
            </a:r>
            <a:r>
              <a:rPr lang="en-US" b="1" i="0" dirty="0">
                <a:solidFill>
                  <a:srgbClr val="292929"/>
                </a:solidFill>
                <a:effectLst/>
                <a:latin typeface="charter"/>
              </a:rPr>
              <a:t>predicted </a:t>
            </a:r>
            <a:r>
              <a:rPr lang="en-US" b="1" i="1" dirty="0">
                <a:solidFill>
                  <a:srgbClr val="292929"/>
                </a:solidFill>
                <a:effectLst/>
                <a:latin typeface="charter"/>
              </a:rPr>
              <a:t>ab</a:t>
            </a:r>
            <a:r>
              <a:rPr lang="en-US" b="1" i="0" dirty="0">
                <a:solidFill>
                  <a:srgbClr val="292929"/>
                </a:solidFill>
                <a:effectLst/>
                <a:latin typeface="charter"/>
              </a:rPr>
              <a:t> channels</a:t>
            </a:r>
            <a:r>
              <a:rPr lang="en-US" b="0" i="0" dirty="0">
                <a:solidFill>
                  <a:srgbClr val="292929"/>
                </a:solidFill>
                <a:effectLst/>
                <a:latin typeface="charter"/>
              </a:rPr>
              <a:t> we can then form our </a:t>
            </a:r>
            <a:r>
              <a:rPr lang="en-US" b="1" i="0" dirty="0">
                <a:solidFill>
                  <a:srgbClr val="292929"/>
                </a:solidFill>
                <a:effectLst/>
                <a:latin typeface="charter"/>
              </a:rPr>
              <a:t>final output image.</a:t>
            </a:r>
            <a:endParaRPr lang="en-US" b="1" dirty="0">
              <a:solidFill>
                <a:srgbClr val="292929"/>
              </a:solidFill>
              <a:latin typeface="charter"/>
            </a:endParaRPr>
          </a:p>
          <a:p>
            <a:pPr algn="just">
              <a:lnSpc>
                <a:spcPct val="150000"/>
              </a:lnSpc>
            </a:pPr>
            <a:r>
              <a:rPr lang="en-US" b="1" i="0" dirty="0">
                <a:solidFill>
                  <a:srgbClr val="292929"/>
                </a:solidFill>
                <a:effectLst/>
                <a:latin typeface="charter"/>
              </a:rPr>
              <a:t>The entire (simplified) process can be summarized as:</a:t>
            </a:r>
            <a:endParaRPr lang="en-US" b="0" i="0" dirty="0">
              <a:solidFill>
                <a:srgbClr val="292929"/>
              </a:solidFill>
              <a:effectLst/>
              <a:latin typeface="charter"/>
            </a:endParaRPr>
          </a:p>
          <a:p>
            <a:pPr algn="just">
              <a:lnSpc>
                <a:spcPct val="150000"/>
              </a:lnSpc>
              <a:buFont typeface="+mj-lt"/>
              <a:buAutoNum type="arabicPeriod"/>
            </a:pPr>
            <a:r>
              <a:rPr lang="en-US" b="0" i="0" dirty="0">
                <a:solidFill>
                  <a:srgbClr val="292929"/>
                </a:solidFill>
                <a:effectLst/>
                <a:latin typeface="charter"/>
              </a:rPr>
              <a:t>Convert all training images from the RGB color space to the Lab color space.</a:t>
            </a:r>
          </a:p>
          <a:p>
            <a:pPr algn="just">
              <a:lnSpc>
                <a:spcPct val="150000"/>
              </a:lnSpc>
              <a:buFont typeface="+mj-lt"/>
              <a:buAutoNum type="arabicPeriod"/>
            </a:pPr>
            <a:r>
              <a:rPr lang="en-US" b="0" i="0" dirty="0">
                <a:solidFill>
                  <a:srgbClr val="292929"/>
                </a:solidFill>
                <a:effectLst/>
                <a:latin typeface="charter"/>
              </a:rPr>
              <a:t>Use the </a:t>
            </a:r>
            <a:r>
              <a:rPr lang="en-US" b="1" i="1" dirty="0">
                <a:solidFill>
                  <a:srgbClr val="292929"/>
                </a:solidFill>
                <a:effectLst/>
                <a:latin typeface="charter"/>
              </a:rPr>
              <a:t>L</a:t>
            </a:r>
            <a:r>
              <a:rPr lang="en-US" b="1" i="0" dirty="0">
                <a:solidFill>
                  <a:srgbClr val="292929"/>
                </a:solidFill>
                <a:effectLst/>
                <a:latin typeface="charter"/>
              </a:rPr>
              <a:t> channel</a:t>
            </a:r>
            <a:r>
              <a:rPr lang="en-US" b="0" i="0" dirty="0">
                <a:solidFill>
                  <a:srgbClr val="292929"/>
                </a:solidFill>
                <a:effectLst/>
                <a:latin typeface="charter"/>
              </a:rPr>
              <a:t> as the input to the network and train the network to predict the </a:t>
            </a:r>
            <a:r>
              <a:rPr lang="en-US" b="1" i="1" dirty="0">
                <a:solidFill>
                  <a:srgbClr val="292929"/>
                </a:solidFill>
                <a:effectLst/>
                <a:latin typeface="charter"/>
              </a:rPr>
              <a:t>ab</a:t>
            </a:r>
            <a:r>
              <a:rPr lang="en-US" b="1" i="0" dirty="0">
                <a:solidFill>
                  <a:srgbClr val="292929"/>
                </a:solidFill>
                <a:effectLst/>
                <a:latin typeface="charter"/>
              </a:rPr>
              <a:t> channels.</a:t>
            </a:r>
            <a:endParaRPr lang="en-US" b="0" i="0" dirty="0">
              <a:solidFill>
                <a:srgbClr val="292929"/>
              </a:solidFill>
              <a:effectLst/>
              <a:latin typeface="charter"/>
            </a:endParaRPr>
          </a:p>
          <a:p>
            <a:pPr algn="just">
              <a:lnSpc>
                <a:spcPct val="150000"/>
              </a:lnSpc>
              <a:buFont typeface="+mj-lt"/>
              <a:buAutoNum type="arabicPeriod"/>
            </a:pPr>
            <a:r>
              <a:rPr lang="en-US" b="0" i="0" dirty="0">
                <a:solidFill>
                  <a:srgbClr val="292929"/>
                </a:solidFill>
                <a:effectLst/>
                <a:latin typeface="charter"/>
              </a:rPr>
              <a:t>Combine the input </a:t>
            </a:r>
            <a:r>
              <a:rPr lang="en-US" b="1" i="1" dirty="0">
                <a:solidFill>
                  <a:srgbClr val="292929"/>
                </a:solidFill>
                <a:effectLst/>
                <a:latin typeface="charter"/>
              </a:rPr>
              <a:t>L</a:t>
            </a:r>
            <a:r>
              <a:rPr lang="en-US" b="1" i="0" dirty="0">
                <a:solidFill>
                  <a:srgbClr val="292929"/>
                </a:solidFill>
                <a:effectLst/>
                <a:latin typeface="charter"/>
              </a:rPr>
              <a:t> channel</a:t>
            </a:r>
            <a:r>
              <a:rPr lang="en-US" b="0" i="0" dirty="0">
                <a:solidFill>
                  <a:srgbClr val="292929"/>
                </a:solidFill>
                <a:effectLst/>
                <a:latin typeface="charter"/>
              </a:rPr>
              <a:t> with the predicted </a:t>
            </a:r>
            <a:r>
              <a:rPr lang="en-US" b="1" i="1" dirty="0">
                <a:solidFill>
                  <a:srgbClr val="292929"/>
                </a:solidFill>
                <a:effectLst/>
                <a:latin typeface="charter"/>
              </a:rPr>
              <a:t>ab</a:t>
            </a:r>
            <a:r>
              <a:rPr lang="en-US" b="1" i="0" dirty="0">
                <a:solidFill>
                  <a:srgbClr val="292929"/>
                </a:solidFill>
                <a:effectLst/>
                <a:latin typeface="charter"/>
              </a:rPr>
              <a:t> channels.</a:t>
            </a:r>
            <a:endParaRPr lang="en-US" b="0" i="0" dirty="0">
              <a:solidFill>
                <a:srgbClr val="292929"/>
              </a:solidFill>
              <a:effectLst/>
              <a:latin typeface="charter"/>
            </a:endParaRPr>
          </a:p>
          <a:p>
            <a:pPr algn="just">
              <a:lnSpc>
                <a:spcPct val="150000"/>
              </a:lnSpc>
              <a:buFont typeface="+mj-lt"/>
              <a:buAutoNum type="arabicPeriod"/>
            </a:pPr>
            <a:r>
              <a:rPr lang="en-US" b="0" i="0" dirty="0">
                <a:solidFill>
                  <a:srgbClr val="292929"/>
                </a:solidFill>
                <a:effectLst/>
                <a:latin typeface="charter"/>
              </a:rPr>
              <a:t>Convert the Lab image back to RGB.</a:t>
            </a:r>
          </a:p>
          <a:p>
            <a:pPr algn="just">
              <a:lnSpc>
                <a:spcPct val="150000"/>
              </a:lnSpc>
              <a:buFont typeface="Arial" panose="020B0604020202020204" pitchFamily="34" charset="0"/>
              <a:buChar char="•"/>
            </a:pPr>
            <a:endParaRPr lang="en-US" b="0" i="0" dirty="0">
              <a:solidFill>
                <a:srgbClr val="292929"/>
              </a:solidFill>
              <a:effectLst/>
              <a:latin typeface="charter"/>
            </a:endParaRPr>
          </a:p>
          <a:p>
            <a:pPr marL="285750" indent="-285750" algn="just">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2110932056"/>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docProps/app.xml><?xml version="1.0" encoding="utf-8"?>
<Properties xmlns="http://schemas.openxmlformats.org/officeDocument/2006/extended-properties" xmlns:vt="http://schemas.openxmlformats.org/officeDocument/2006/docPropsVTypes">
  <Template>TM03457444[[fn=Basis]]</Template>
  <TotalTime>136</TotalTime>
  <Words>719</Words>
  <Application>Microsoft Office PowerPoint</Application>
  <PresentationFormat>Widescreen</PresentationFormat>
  <Paragraphs>46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charter</vt:lpstr>
      <vt:lpstr>Corbel</vt:lpstr>
      <vt:lpstr>Times New Roman</vt:lpstr>
      <vt:lpstr>Wingdings</vt:lpstr>
      <vt:lpstr>Basis</vt:lpstr>
      <vt:lpstr>Image colorization  &amp;  Image captioning</vt:lpstr>
      <vt:lpstr>Introduction </vt:lpstr>
      <vt:lpstr>Existing system</vt:lpstr>
      <vt:lpstr>Demo of image colorization</vt:lpstr>
      <vt:lpstr>Demo of image captioning</vt:lpstr>
      <vt:lpstr>How our system works</vt:lpstr>
      <vt:lpstr>Dataset Used For colorization</vt:lpstr>
      <vt:lpstr>Model used in COLORIZATION</vt:lpstr>
      <vt:lpstr>PowerPoint Presentation</vt:lpstr>
      <vt:lpstr>Summarization</vt:lpstr>
      <vt:lpstr>Prototype</vt:lpstr>
      <vt:lpstr>Prototype</vt:lpstr>
      <vt:lpstr>Prototype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colorization, captioning,auto background remove</dc:title>
  <dc:creator>Alay patel</dc:creator>
  <cp:lastModifiedBy>Alay patel</cp:lastModifiedBy>
  <cp:revision>2</cp:revision>
  <dcterms:created xsi:type="dcterms:W3CDTF">2022-06-07T04:36:21Z</dcterms:created>
  <dcterms:modified xsi:type="dcterms:W3CDTF">2023-03-02T05:05:27Z</dcterms:modified>
</cp:coreProperties>
</file>