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sldIdLst>
    <p:sldId id="256" r:id="rId2"/>
    <p:sldId id="270" r:id="rId3"/>
    <p:sldId id="272" r:id="rId4"/>
    <p:sldId id="273" r:id="rId5"/>
    <p:sldId id="262" r:id="rId6"/>
    <p:sldId id="263" r:id="rId7"/>
    <p:sldId id="264" r:id="rId8"/>
    <p:sldId id="276" r:id="rId9"/>
    <p:sldId id="274" r:id="rId10"/>
    <p:sldId id="279" r:id="rId11"/>
    <p:sldId id="278" r:id="rId12"/>
    <p:sldId id="275" r:id="rId13"/>
    <p:sldId id="268" r:id="rId14"/>
    <p:sldId id="26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BABCA-765E-B71E-C9A9-11CF50A2765E}" v="580" dt="2019-04-20T01:51:58.798"/>
    <p1510:client id="{B70928ED-F06D-60CC-B341-DA4B565FF71E}" v="220" dt="2019-04-19T14:54:08.827"/>
    <p1510:client id="{B6040A6B-EC75-D139-7D26-F03A3B5BFADD}" v="29" dt="2019-04-19T20:19:49.077"/>
    <p1510:client id="{D405DABE-2421-13DB-6456-2C410B712D62}" v="9" dt="2019-04-19T05:00:12.649"/>
    <p1510:client id="{69877C4F-55CA-3904-8EE7-CD84AFDEBBDA}" v="667" dt="2019-04-19T05:48:03.687"/>
    <p1510:client id="{B16FB20E-0BD1-5580-8586-60351CA77F0D}" v="1" dt="2019-04-19T04:43:36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63"/>
  </p:normalViewPr>
  <p:slideViewPr>
    <p:cSldViewPr snapToGrid="0">
      <p:cViewPr varScale="1"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2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1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8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95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CALENDAR</a:t>
            </a:r>
            <a:r>
              <a:rPr lang="en-US" b="0" i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br>
              <a:rPr lang="en-US" b="0" i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b="0" i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SOFTWARE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77410"/>
            <a:ext cx="3341488" cy="5620065"/>
          </a:xfrm>
        </p:spPr>
        <p:txBody>
          <a:bodyPr vert="horz" lIns="0" tIns="45720" rIns="0" bIns="45720" rtlCol="0" anchor="ctr">
            <a:normAutofit/>
          </a:bodyPr>
          <a:lstStyle/>
          <a:p>
            <a:pPr indent="-228600">
              <a:buFont typeface="Calibri" panose="020F0502020204030204" pitchFamily="34" charset="0"/>
              <a:buChar char="•"/>
            </a:pPr>
            <a:endParaRPr lang="en-US">
              <a:latin typeface="+mn-lt"/>
            </a:endParaRPr>
          </a:p>
          <a:p>
            <a:r>
              <a:rPr lang="en-US" b="1" dirty="0">
                <a:latin typeface="+mn-lt"/>
              </a:rPr>
              <a:t>Presented by</a:t>
            </a:r>
            <a:endParaRPr lang="en-US" b="1" dirty="0">
              <a:latin typeface="+mn-lt"/>
              <a:cs typeface="Calibri" panose="020F0502020204030204"/>
            </a:endParaRPr>
          </a:p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latin typeface="+mn-lt"/>
              </a:rPr>
              <a:t>Dhruvi Patel</a:t>
            </a:r>
            <a:endParaRPr lang="en-US" dirty="0">
              <a:latin typeface="+mn-lt"/>
              <a:cs typeface="Calibri"/>
            </a:endParaRPr>
          </a:p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latin typeface="+mn-lt"/>
              </a:rPr>
              <a:t>Vimal Patel</a:t>
            </a:r>
            <a:endParaRPr lang="en-US" dirty="0">
              <a:latin typeface="+mn-lt"/>
              <a:cs typeface="Calibri"/>
            </a:endParaRPr>
          </a:p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latin typeface="+mn-lt"/>
                <a:cs typeface="Calibri"/>
              </a:rPr>
              <a:t>Smit ShAh</a:t>
            </a:r>
          </a:p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latin typeface="+mn-lt"/>
              </a:rPr>
              <a:t>Ami Patel</a:t>
            </a:r>
            <a:endParaRPr lang="en-US" dirty="0">
              <a:latin typeface="+mn-lt"/>
              <a:cs typeface="Calibri"/>
            </a:endParaRPr>
          </a:p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latin typeface="+mn-lt"/>
              </a:rPr>
              <a:t>Jay Patel</a:t>
            </a:r>
            <a:endParaRPr lang="en-US" dirty="0">
              <a:latin typeface="+mn-lt"/>
              <a:cs typeface="Calibri"/>
            </a:endParaRPr>
          </a:p>
          <a:p>
            <a:endParaRPr lang="en-US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994B-215C-4689-A0C2-2A8D293D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C9AF-9CE3-4846-AE5D-05DEBADB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u="sng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EFC61CE-1517-491A-8F70-11FE7C64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72" y="4700587"/>
            <a:ext cx="6322290" cy="1677844"/>
          </a:xfrm>
          <a:prstGeom prst="rect">
            <a:avLst/>
          </a:prstGeom>
        </p:spPr>
      </p:pic>
      <p:pic>
        <p:nvPicPr>
          <p:cNvPr id="8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C1F40BB-E91B-4A16-9212-8BA521BE1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33" t="27742" r="16855" b="38710"/>
          <a:stretch/>
        </p:blipFill>
        <p:spPr>
          <a:xfrm>
            <a:off x="447902" y="1847851"/>
            <a:ext cx="11355324" cy="27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4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E56B-22C7-4EEE-8853-73F2A294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41592" cy="778405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Cost Estimation Technique (Function Point)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A2A4FC-552D-4C8A-B0CC-0E2EB1A60B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7823" y="1266264"/>
          <a:ext cx="10058397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522">
                  <a:extLst>
                    <a:ext uri="{9D8B030D-6E8A-4147-A177-3AD203B41FA5}">
                      <a16:colId xmlns:a16="http://schemas.microsoft.com/office/drawing/2014/main" val="3788991008"/>
                    </a:ext>
                  </a:extLst>
                </a:gridCol>
                <a:gridCol w="2389598">
                  <a:extLst>
                    <a:ext uri="{9D8B030D-6E8A-4147-A177-3AD203B41FA5}">
                      <a16:colId xmlns:a16="http://schemas.microsoft.com/office/drawing/2014/main" val="1266025556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735831070"/>
                    </a:ext>
                  </a:extLst>
                </a:gridCol>
                <a:gridCol w="854248">
                  <a:extLst>
                    <a:ext uri="{9D8B030D-6E8A-4147-A177-3AD203B41FA5}">
                      <a16:colId xmlns:a16="http://schemas.microsoft.com/office/drawing/2014/main" val="1708807487"/>
                    </a:ext>
                  </a:extLst>
                </a:gridCol>
                <a:gridCol w="895768">
                  <a:extLst>
                    <a:ext uri="{9D8B030D-6E8A-4147-A177-3AD203B41FA5}">
                      <a16:colId xmlns:a16="http://schemas.microsoft.com/office/drawing/2014/main" val="109546458"/>
                    </a:ext>
                  </a:extLst>
                </a:gridCol>
                <a:gridCol w="2163448">
                  <a:extLst>
                    <a:ext uri="{9D8B030D-6E8A-4147-A177-3AD203B41FA5}">
                      <a16:colId xmlns:a16="http://schemas.microsoft.com/office/drawing/2014/main" val="3719262829"/>
                    </a:ext>
                  </a:extLst>
                </a:gridCol>
                <a:gridCol w="2163448">
                  <a:extLst>
                    <a:ext uri="{9D8B030D-6E8A-4147-A177-3AD203B41FA5}">
                      <a16:colId xmlns:a16="http://schemas.microsoft.com/office/drawing/2014/main" val="2379665114"/>
                    </a:ext>
                  </a:extLst>
                </a:gridCol>
              </a:tblGrid>
              <a:tr h="268941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Function Category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Count *complexity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471552"/>
                  </a:ext>
                </a:extLst>
              </a:tr>
              <a:tr h="247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Simple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Average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541607"/>
                  </a:ext>
                </a:extLst>
              </a:tr>
              <a:tr h="247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Number of user input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259567"/>
                  </a:ext>
                </a:extLst>
              </a:tr>
              <a:tr h="247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Number of user output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821101"/>
                  </a:ext>
                </a:extLst>
              </a:tr>
              <a:tr h="4950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Number of user queries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142180"/>
                  </a:ext>
                </a:extLst>
              </a:tr>
              <a:tr h="4950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Number of data files and relational tables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295782"/>
                  </a:ext>
                </a:extLst>
              </a:tr>
              <a:tr h="4950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Number of external interfaces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5991068"/>
                  </a:ext>
                </a:extLst>
              </a:tr>
              <a:tr h="247548">
                <a:tc gridSpan="6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GFP = 245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1106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49B7FF-A8C6-4715-9693-14361A40C47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EF48B-F18A-491E-B8D3-26C453DCF91C}"/>
              </a:ext>
            </a:extLst>
          </p:cNvPr>
          <p:cNvSpPr txBox="1"/>
          <p:nvPr/>
        </p:nvSpPr>
        <p:spPr>
          <a:xfrm>
            <a:off x="1096495" y="4322866"/>
            <a:ext cx="5107639" cy="17113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b="1" dirty="0">
                <a:cs typeface="Calibri"/>
              </a:rPr>
              <a:t>Gross Function Point: 245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b="1" dirty="0">
                <a:cs typeface="Calibri"/>
              </a:rPr>
              <a:t>Processing Complexity Adjustment (PCA): 1.16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b="1" dirty="0">
                <a:cs typeface="Calibri"/>
              </a:rPr>
              <a:t>Productivity: 8.12 FP per person-week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b="1" dirty="0">
                <a:cs typeface="Calibri"/>
              </a:rPr>
              <a:t>Project Duration: 35 days or 5 weeks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EBD5E-3777-48EF-9C5D-679463A4CB51}"/>
              </a:ext>
            </a:extLst>
          </p:cNvPr>
          <p:cNvSpPr txBox="1"/>
          <p:nvPr/>
        </p:nvSpPr>
        <p:spPr>
          <a:xfrm>
            <a:off x="1219760" y="6447305"/>
            <a:ext cx="752811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Complexity is based on the power point slides in chapter 23</a:t>
            </a:r>
            <a:endParaRPr lang="en-US" sz="105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11DD-E24A-4D50-8E5E-8FBF3BD53941}"/>
              </a:ext>
            </a:extLst>
          </p:cNvPr>
          <p:cNvCxnSpPr/>
          <p:nvPr/>
        </p:nvCxnSpPr>
        <p:spPr>
          <a:xfrm>
            <a:off x="1176174" y="1036183"/>
            <a:ext cx="10034868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9158-D421-4229-BEB7-967A54DA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cs typeface="Calibri Light"/>
              </a:rPr>
              <a:t>Estimated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6B493D-8058-4280-B0E9-38FEF9AFC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541778"/>
              </p:ext>
            </p:extLst>
          </p:nvPr>
        </p:nvGraphicFramePr>
        <p:xfrm>
          <a:off x="1095828" y="2198914"/>
          <a:ext cx="10058397" cy="327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18063493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5693495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104755022"/>
                    </a:ext>
                  </a:extLst>
                </a:gridCol>
              </a:tblGrid>
              <a:tr h="9861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Hardware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Software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Personnel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14522"/>
                  </a:ext>
                </a:extLst>
              </a:tr>
              <a:tr h="98611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Servers (Workstation): $1627.89 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Monitors: $1199.99 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Graphics Card: $174.99 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dirty="0"/>
                      </a:br>
                      <a:r>
                        <a:rPr lang="en-US" b="1" dirty="0"/>
                        <a:t>Total:$8404.3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Software License: $800</a:t>
                      </a:r>
                    </a:p>
                    <a:p>
                      <a:pPr lvl="0" algn="ctr">
                        <a:lnSpc>
                          <a:spcPct val="2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MS Project: $30</a:t>
                      </a:r>
                    </a:p>
                    <a:p>
                      <a:pPr lvl="0" algn="ctr">
                        <a:lnSpc>
                          <a:spcPct val="200000"/>
                        </a:lnSpc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Total: $830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7 People</a:t>
                      </a:r>
                    </a:p>
                    <a:p>
                      <a:pPr lvl="0" algn="ctr">
                        <a:lnSpc>
                          <a:spcPct val="200000"/>
                        </a:lnSpc>
                        <a:buNone/>
                      </a:pPr>
                      <a:r>
                        <a:rPr lang="en-US" b="1" dirty="0"/>
                        <a:t>Total = $14,966.58 (35 days)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37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6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994B-215C-4689-A0C2-2A8D293D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C9AF-9CE3-4846-AE5D-05DEBADB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u="sng" dirty="0">
              <a:cs typeface="Calibri"/>
            </a:endParaRPr>
          </a:p>
          <a:p>
            <a:r>
              <a:rPr lang="en-US" u="sng" dirty="0">
                <a:cs typeface="Calibri"/>
              </a:rPr>
              <a:t>Calendar Software: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- Performs the user-friendly functions of any regular calendar software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- Implemented using MVC architectural pattern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- </a:t>
            </a:r>
            <a:r>
              <a:rPr lang="en-US" i="1" dirty="0">
                <a:cs typeface="Calibri"/>
              </a:rPr>
              <a:t>Changes made:</a:t>
            </a:r>
            <a:r>
              <a:rPr lang="en-US" dirty="0">
                <a:cs typeface="Calibri"/>
              </a:rPr>
              <a:t> Added a unique feature called "Language Picker"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The critical path showed the duration of 35 days to finish the project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- </a:t>
            </a:r>
            <a:r>
              <a:rPr lang="en-US" i="1" dirty="0">
                <a:cs typeface="Calibri"/>
              </a:rPr>
              <a:t>Overall Cost Estimation: </a:t>
            </a:r>
            <a:r>
              <a:rPr lang="en-US" dirty="0">
                <a:cs typeface="Calibri"/>
              </a:rPr>
              <a:t> $24,172.3</a:t>
            </a:r>
          </a:p>
          <a:p>
            <a:pPr>
              <a:lnSpc>
                <a:spcPct val="150000"/>
              </a:lnSpc>
            </a:pPr>
            <a:endParaRPr lang="en-US" sz="2400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03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5FA1-6441-42BB-BE55-4C8B8EC3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CBB0-E408-4A5C-864F-92D515E3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8073"/>
            <a:ext cx="10282518" cy="414102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1400" dirty="0">
                <a:cs typeface="Calibri"/>
              </a:rPr>
              <a:t>[1] </a:t>
            </a:r>
            <a:r>
              <a:rPr lang="en-US" sz="1400" dirty="0" err="1">
                <a:cs typeface="Calibri"/>
              </a:rPr>
              <a:t>Salary.com</a:t>
            </a:r>
            <a:r>
              <a:rPr lang="en-US" sz="1400" dirty="0">
                <a:cs typeface="Calibri"/>
              </a:rPr>
              <a:t>, “Hourly wage for Project Management Manager,” </a:t>
            </a:r>
            <a:r>
              <a:rPr lang="en-US" sz="1400" i="1" dirty="0" err="1">
                <a:cs typeface="Calibri"/>
              </a:rPr>
              <a:t>Salary.com</a:t>
            </a:r>
            <a:r>
              <a:rPr lang="en-US" sz="1400" dirty="0">
                <a:cs typeface="Calibri"/>
              </a:rPr>
              <a:t>. [Online]. Available: https://www1.salary.com/Project-Management-Manager-hourly-</a:t>
            </a:r>
            <a:r>
              <a:rPr lang="en-US" sz="1400" dirty="0" err="1">
                <a:cs typeface="Calibri"/>
              </a:rPr>
              <a:t>wages.html</a:t>
            </a:r>
            <a:r>
              <a:rPr lang="en-US" sz="1400" dirty="0">
                <a:cs typeface="Calibri"/>
              </a:rPr>
              <a:t>. [Accessed: 19-Apr-2019].</a:t>
            </a:r>
          </a:p>
          <a:p>
            <a:r>
              <a:rPr lang="en-US" sz="1400" dirty="0">
                <a:cs typeface="Calibri"/>
              </a:rPr>
              <a:t>[2] F. Time, “How Much Does a Project Manager Make Hourly?,” </a:t>
            </a:r>
            <a:r>
              <a:rPr lang="en-US" sz="1400" i="1" dirty="0" err="1">
                <a:cs typeface="Calibri"/>
              </a:rPr>
              <a:t>Chron.com</a:t>
            </a:r>
            <a:r>
              <a:rPr lang="en-US" sz="1400" dirty="0">
                <a:cs typeface="Calibri"/>
              </a:rPr>
              <a:t>, 04-Apr-2017. [Online]. Available: https://</a:t>
            </a:r>
            <a:r>
              <a:rPr lang="en-US" sz="1400" dirty="0" err="1">
                <a:cs typeface="Calibri"/>
              </a:rPr>
              <a:t>work.chron.com</a:t>
            </a:r>
            <a:r>
              <a:rPr lang="en-US" sz="1400" dirty="0">
                <a:cs typeface="Calibri"/>
              </a:rPr>
              <a:t>/much-project-manager-make-hourly-7628.html. [Accessed: 19-Apr-2019].</a:t>
            </a:r>
          </a:p>
          <a:p>
            <a:r>
              <a:rPr lang="en-US" sz="1400" dirty="0">
                <a:cs typeface="Calibri"/>
              </a:rPr>
              <a:t>[3] </a:t>
            </a:r>
            <a:r>
              <a:rPr lang="en-US" sz="1400" dirty="0" err="1">
                <a:cs typeface="Calibri"/>
              </a:rPr>
              <a:t>Salary.com</a:t>
            </a:r>
            <a:r>
              <a:rPr lang="en-US" sz="1400" dirty="0">
                <a:cs typeface="Calibri"/>
              </a:rPr>
              <a:t>, “Hourly wage for Software Engineer I,” </a:t>
            </a:r>
            <a:r>
              <a:rPr lang="en-US" sz="1400" i="1" dirty="0" err="1">
                <a:cs typeface="Calibri"/>
              </a:rPr>
              <a:t>Salary.com</a:t>
            </a:r>
            <a:r>
              <a:rPr lang="en-US" sz="1400" dirty="0">
                <a:cs typeface="Calibri"/>
              </a:rPr>
              <a:t>. [Online]. Available: https://www1.salary.com/Software-Engineer-I-hourly-</a:t>
            </a:r>
            <a:r>
              <a:rPr lang="en-US" sz="1400" dirty="0" err="1">
                <a:cs typeface="Calibri"/>
              </a:rPr>
              <a:t>wages.html</a:t>
            </a:r>
            <a:r>
              <a:rPr lang="en-US" sz="1400" dirty="0">
                <a:cs typeface="Calibri"/>
              </a:rPr>
              <a:t>. [Accessed: 19-Apr-2019].</a:t>
            </a:r>
          </a:p>
          <a:p>
            <a:r>
              <a:rPr lang="en-US" sz="1400" dirty="0">
                <a:cs typeface="Calibri"/>
              </a:rPr>
              <a:t>[4] “Salaries,” </a:t>
            </a:r>
            <a:r>
              <a:rPr lang="en-US" sz="1400" i="1" dirty="0">
                <a:cs typeface="Calibri"/>
              </a:rPr>
              <a:t>Jobs</a:t>
            </a:r>
            <a:r>
              <a:rPr lang="en-US" sz="1400" dirty="0">
                <a:cs typeface="Calibri"/>
              </a:rPr>
              <a:t>. [Online]. Available: https://</a:t>
            </a:r>
            <a:r>
              <a:rPr lang="en-US" sz="1400" dirty="0" err="1">
                <a:cs typeface="Calibri"/>
              </a:rPr>
              <a:t>www.indeed.com</a:t>
            </a:r>
            <a:r>
              <a:rPr lang="en-US" sz="1400" dirty="0">
                <a:cs typeface="Calibri"/>
              </a:rPr>
              <a:t>/salaries/Computer-Programmer-Salaries. [Accessed: 19-Apr-2019].</a:t>
            </a:r>
          </a:p>
          <a:p>
            <a:r>
              <a:rPr lang="en-US" sz="1400" dirty="0">
                <a:cs typeface="Calibri"/>
              </a:rPr>
              <a:t>[5] “Salaries,” </a:t>
            </a:r>
            <a:r>
              <a:rPr lang="en-US" sz="1400" i="1" dirty="0">
                <a:cs typeface="Calibri"/>
              </a:rPr>
              <a:t>Jobs</a:t>
            </a:r>
            <a:r>
              <a:rPr lang="en-US" sz="1400" dirty="0">
                <a:cs typeface="Calibri"/>
              </a:rPr>
              <a:t>. [Online]. Available: https://</a:t>
            </a:r>
            <a:r>
              <a:rPr lang="en-US" sz="1400" dirty="0" err="1">
                <a:cs typeface="Calibri"/>
              </a:rPr>
              <a:t>www.indeed.com</a:t>
            </a:r>
            <a:r>
              <a:rPr lang="en-US" sz="1400" dirty="0">
                <a:cs typeface="Calibri"/>
              </a:rPr>
              <a:t>/salaries/Quality-Assurance-Analyst-Salaries. [Accessed: 19-Apr-2019].</a:t>
            </a:r>
          </a:p>
          <a:p>
            <a:r>
              <a:rPr lang="en-US" sz="1400" dirty="0">
                <a:cs typeface="Calibri"/>
              </a:rPr>
              <a:t>[6] “Average Software Tester Salary,” </a:t>
            </a:r>
            <a:r>
              <a:rPr lang="en-US" sz="1400" i="1" dirty="0">
                <a:cs typeface="Calibri"/>
              </a:rPr>
              <a:t>PayScale</a:t>
            </a:r>
            <a:r>
              <a:rPr lang="en-US" sz="1400" dirty="0">
                <a:cs typeface="Calibri"/>
              </a:rPr>
              <a:t>. [Online]. Available: https://</a:t>
            </a:r>
            <a:r>
              <a:rPr lang="en-US" sz="1400" dirty="0" err="1">
                <a:cs typeface="Calibri"/>
              </a:rPr>
              <a:t>www.payscale.com</a:t>
            </a:r>
            <a:r>
              <a:rPr lang="en-US" sz="1400" dirty="0">
                <a:cs typeface="Calibri"/>
              </a:rPr>
              <a:t>/research/US/Job=</a:t>
            </a:r>
            <a:r>
              <a:rPr lang="en-US" sz="1400" dirty="0" err="1">
                <a:cs typeface="Calibri"/>
              </a:rPr>
              <a:t>Software_Tester</a:t>
            </a:r>
            <a:r>
              <a:rPr lang="en-US" sz="1400" dirty="0">
                <a:cs typeface="Calibri"/>
              </a:rPr>
              <a:t>/Salary. [Accessed: 19-Apr-2019].</a:t>
            </a:r>
          </a:p>
          <a:p>
            <a:r>
              <a:rPr lang="en-US" sz="1400" dirty="0">
                <a:cs typeface="Calibri"/>
              </a:rPr>
              <a:t>[7] “Software License Agreement Lawyers &amp; Attorneys,” </a:t>
            </a:r>
            <a:r>
              <a:rPr lang="en-US" sz="1400" i="1" dirty="0">
                <a:cs typeface="Calibri"/>
              </a:rPr>
              <a:t>Priori</a:t>
            </a:r>
            <a:r>
              <a:rPr lang="en-US" sz="1400" dirty="0">
                <a:cs typeface="Calibri"/>
              </a:rPr>
              <a:t>. [Online]. Available: https://</a:t>
            </a:r>
            <a:r>
              <a:rPr lang="en-US" sz="1400" dirty="0" err="1">
                <a:cs typeface="Calibri"/>
              </a:rPr>
              <a:t>www.priorilegal.com</a:t>
            </a:r>
            <a:r>
              <a:rPr lang="en-US" sz="1400" dirty="0">
                <a:cs typeface="Calibri"/>
              </a:rPr>
              <a:t>/contracts/software-licensing-agreements. [Accessed: 19-Apr-2019].</a:t>
            </a:r>
          </a:p>
          <a:p>
            <a:r>
              <a:rPr lang="en-US" sz="1400" dirty="0">
                <a:cs typeface="Calibri"/>
              </a:rPr>
              <a:t>[8] “Google Calendar Comparison with Similar Apps,” </a:t>
            </a:r>
            <a:r>
              <a:rPr lang="en-US" sz="1400" i="1" dirty="0" err="1">
                <a:cs typeface="Calibri"/>
              </a:rPr>
              <a:t>GetApp</a:t>
            </a:r>
            <a:r>
              <a:rPr lang="en-US" sz="1400" dirty="0">
                <a:cs typeface="Calibri"/>
              </a:rPr>
              <a:t>. [Online]. Available: https://</a:t>
            </a:r>
            <a:r>
              <a:rPr lang="en-US" sz="1400" dirty="0" err="1">
                <a:cs typeface="Calibri"/>
              </a:rPr>
              <a:t>www.getapp.com</a:t>
            </a:r>
            <a:r>
              <a:rPr lang="en-US" sz="1400" dirty="0">
                <a:cs typeface="Calibri"/>
              </a:rPr>
              <a:t>/collaboration-software/a/google-calendar/compare/. [Accessed: 19-Apr-2019].</a:t>
            </a:r>
          </a:p>
        </p:txBody>
      </p:sp>
    </p:spTree>
    <p:extLst>
      <p:ext uri="{BB962C8B-B14F-4D97-AF65-F5344CB8AC3E}">
        <p14:creationId xmlns:p14="http://schemas.microsoft.com/office/powerpoint/2010/main" val="159071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CBB0-E408-4A5C-864F-92D515E3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8073"/>
            <a:ext cx="10282518" cy="4141021"/>
          </a:xfrm>
        </p:spPr>
        <p:txBody>
          <a:bodyPr vert="horz" lIns="0" tIns="45720" rIns="0" bIns="45720" rtlCol="0" anchor="t">
            <a:noAutofit/>
          </a:bodyPr>
          <a:lstStyle/>
          <a:p>
            <a:endParaRPr lang="en-US" sz="1400" dirty="0">
              <a:solidFill>
                <a:schemeClr val="tx1"/>
              </a:solidFill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cs typeface="Calibri"/>
              </a:rPr>
              <a:t>[9]   </a:t>
            </a:r>
            <a:r>
              <a:rPr lang="en-US" sz="1400" dirty="0" err="1">
                <a:cs typeface="Calibri"/>
              </a:rPr>
              <a:t>Newegg.com</a:t>
            </a:r>
            <a:r>
              <a:rPr lang="en-US" sz="1400" dirty="0">
                <a:cs typeface="Calibri"/>
              </a:rPr>
              <a:t>. (2019). HP Z4 G4 Workstation - 1 x Intel Xeon W-2125 Quad-core     &amp;#40;4 Core&amp;#41; 4 GHz - 8 GB DDR4 SDRAM - 256 GB SSD - </a:t>
            </a:r>
            <a:r>
              <a:rPr lang="en-US" sz="1400" dirty="0" err="1">
                <a:cs typeface="Calibri"/>
              </a:rPr>
              <a:t>Newegg.com</a:t>
            </a:r>
            <a:r>
              <a:rPr lang="en-US" sz="1400" dirty="0">
                <a:cs typeface="Calibri"/>
              </a:rPr>
              <a:t>. [online] Available at: https://</a:t>
            </a:r>
            <a:r>
              <a:rPr lang="en-US" sz="1400" dirty="0" err="1">
                <a:cs typeface="Calibri"/>
              </a:rPr>
              <a:t>www.newegg.com</a:t>
            </a:r>
            <a:r>
              <a:rPr lang="en-US" sz="1400" dirty="0">
                <a:cs typeface="Calibri"/>
              </a:rPr>
              <a:t>/Product/</a:t>
            </a:r>
            <a:r>
              <a:rPr lang="en-US" sz="1400" dirty="0" err="1">
                <a:cs typeface="Calibri"/>
              </a:rPr>
              <a:t>Product.aspx?Item</a:t>
            </a:r>
            <a:r>
              <a:rPr lang="en-US" sz="1400" dirty="0">
                <a:cs typeface="Calibri"/>
              </a:rPr>
              <a:t>=1B4-001S-00AF7 [Accessed 19 Apr. 2019]. 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cs typeface="Calibri"/>
              </a:rPr>
              <a:t>[10]   </a:t>
            </a:r>
            <a:r>
              <a:rPr lang="en-US" sz="1400" dirty="0">
                <a:cs typeface="Calibri"/>
              </a:rPr>
              <a:t>“HP ENVY All-in-One Desktop - 27 - b220qd,” HP ENVY All-in-One Desktop - 27 - b220qd (2QT45AV_1). [Online]. Available: https://</a:t>
            </a:r>
            <a:r>
              <a:rPr lang="en-US" sz="1400" dirty="0" err="1">
                <a:cs typeface="Calibri"/>
              </a:rPr>
              <a:t>store.hp.com</a:t>
            </a:r>
            <a:r>
              <a:rPr lang="en-US" sz="1400" dirty="0">
                <a:cs typeface="Calibri"/>
              </a:rPr>
              <a:t>/us/</a:t>
            </a:r>
            <a:r>
              <a:rPr lang="en-US" sz="1400" dirty="0" err="1">
                <a:cs typeface="Calibri"/>
              </a:rPr>
              <a:t>en</a:t>
            </a:r>
            <a:r>
              <a:rPr lang="en-US" sz="1400" dirty="0">
                <a:cs typeface="Calibri"/>
              </a:rPr>
              <a:t>/</a:t>
            </a:r>
            <a:r>
              <a:rPr lang="en-US" sz="1400" dirty="0" err="1">
                <a:cs typeface="Calibri"/>
              </a:rPr>
              <a:t>pdp</a:t>
            </a:r>
            <a:r>
              <a:rPr lang="en-US" sz="1400" dirty="0">
                <a:cs typeface="Calibri"/>
              </a:rPr>
              <a:t>/hp-envy-all-in-one-desktop-27-b220qd-2qt45av-1. [Accessed: 19-Apr-2019]. </a:t>
            </a:r>
          </a:p>
          <a:p>
            <a:r>
              <a:rPr lang="en-US" sz="1400" dirty="0">
                <a:solidFill>
                  <a:schemeClr val="tx1"/>
                </a:solidFill>
                <a:cs typeface="Calibri"/>
              </a:rPr>
              <a:t>[11]    “</a:t>
            </a:r>
            <a:r>
              <a:rPr lang="en-US" sz="1400" dirty="0">
                <a:cs typeface="Calibri"/>
              </a:rPr>
              <a:t>PNY - NVIDIA GeForce GTX 1050 2GB GDDR5 PCI Express 3.0 Graphics Card - Black,” Best Buy. [Online]. Available: https://</a:t>
            </a:r>
            <a:r>
              <a:rPr lang="en-US" sz="1400" dirty="0" err="1">
                <a:cs typeface="Calibri"/>
              </a:rPr>
              <a:t>www.bestbuy.com</a:t>
            </a:r>
            <a:r>
              <a:rPr lang="en-US" sz="1400" dirty="0">
                <a:cs typeface="Calibri"/>
              </a:rPr>
              <a:t>/site/pny-nvidia-geforce-gtx-1050-2gb-gddr5-pci-express-3-0-graphics-card-black/5711723.p?skuId=5711723. [Accessed: 19-Apr-2019]. </a:t>
            </a:r>
          </a:p>
          <a:p>
            <a:r>
              <a:rPr lang="en-US" sz="1400" dirty="0">
                <a:solidFill>
                  <a:schemeClr val="tx1"/>
                </a:solidFill>
                <a:cs typeface="Calibri"/>
              </a:rPr>
              <a:t>[12]    Ian Sommerville, </a:t>
            </a:r>
            <a:r>
              <a:rPr lang="en-US" sz="1400" i="1" dirty="0">
                <a:solidFill>
                  <a:schemeClr val="tx1"/>
                </a:solidFill>
                <a:cs typeface="Calibri"/>
              </a:rPr>
              <a:t>Software engineering</a:t>
            </a:r>
            <a:r>
              <a:rPr lang="en-US" sz="1400" dirty="0">
                <a:solidFill>
                  <a:schemeClr val="tx1"/>
                </a:solidFill>
                <a:cs typeface="Calibri"/>
              </a:rPr>
              <a:t>, 10th ed. Harlow: Pearson Education, 2016. </a:t>
            </a:r>
          </a:p>
          <a:p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35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85A5-028D-445F-BDFE-B1E0D91A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8516-C86D-4E26-B300-274B9CA7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The purpose of this project is to provide a user-friendly Calendar Software which includes features like schedule planning and organizing events in a timely manner with a peculiar feature called "Language Picker". 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Goal: The calendar software will be </a:t>
            </a:r>
            <a:r>
              <a:rPr lang="en-US" sz="2400" u="sng" dirty="0">
                <a:cs typeface="Calibri"/>
              </a:rPr>
              <a:t>efficient</a:t>
            </a:r>
            <a:r>
              <a:rPr lang="en-US" sz="2400" dirty="0">
                <a:cs typeface="Calibri"/>
              </a:rPr>
              <a:t> as well as </a:t>
            </a:r>
            <a:r>
              <a:rPr lang="en-US" sz="2400" u="sng" dirty="0">
                <a:cs typeface="Calibri"/>
              </a:rPr>
              <a:t>convenient</a:t>
            </a:r>
            <a:r>
              <a:rPr lang="en-US" sz="2400" dirty="0">
                <a:cs typeface="Calibri"/>
              </a:rPr>
              <a:t> for the user. </a:t>
            </a:r>
          </a:p>
        </p:txBody>
      </p:sp>
    </p:spTree>
    <p:extLst>
      <p:ext uri="{BB962C8B-B14F-4D97-AF65-F5344CB8AC3E}">
        <p14:creationId xmlns:p14="http://schemas.microsoft.com/office/powerpoint/2010/main" val="51032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68B5-E9A0-435C-81CD-2A730B25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TIMELINE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D8B3-4934-4527-9043-222EFA6D7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romanUcPeriod"/>
            </a:pPr>
            <a:r>
              <a:rPr lang="en-US" sz="2400">
                <a:cs typeface="Calibri"/>
              </a:rPr>
              <a:t>Project planning </a:t>
            </a:r>
            <a:endParaRPr lang="en-US"/>
          </a:p>
          <a:p>
            <a:pPr marL="457200" indent="-457200">
              <a:buAutoNum type="romanUcPeriod"/>
            </a:pPr>
            <a:r>
              <a:rPr lang="en-US" sz="2400">
                <a:cs typeface="Calibri"/>
              </a:rPr>
              <a:t>Resources</a:t>
            </a:r>
          </a:p>
          <a:p>
            <a:pPr marL="457200" indent="-457200">
              <a:buAutoNum type="romanUcPeriod"/>
            </a:pPr>
            <a:r>
              <a:rPr lang="en-US" sz="2400">
                <a:cs typeface="Calibri"/>
              </a:rPr>
              <a:t>Software Design</a:t>
            </a:r>
          </a:p>
          <a:p>
            <a:pPr marL="457200" indent="-457200">
              <a:buAutoNum type="romanUcPeriod"/>
            </a:pPr>
            <a:r>
              <a:rPr lang="en-US" sz="2400">
                <a:cs typeface="Calibri"/>
              </a:rPr>
              <a:t>Cost estimation</a:t>
            </a:r>
          </a:p>
          <a:p>
            <a:pPr marL="457200" indent="-457200">
              <a:buAutoNum type="romanUcPeriod"/>
            </a:pPr>
            <a:r>
              <a:rPr lang="en-US" sz="2400">
                <a:cs typeface="Calibri"/>
              </a:rPr>
              <a:t>Software implementation</a:t>
            </a:r>
          </a:p>
          <a:p>
            <a:pPr marL="457200" indent="-457200">
              <a:buAutoNum type="romanUcPeriod"/>
            </a:pPr>
            <a:r>
              <a:rPr lang="en-US" sz="2400">
                <a:cs typeface="Calibri"/>
              </a:rPr>
              <a:t>Software testing</a:t>
            </a:r>
          </a:p>
          <a:p>
            <a:pPr marL="457200" indent="-457200">
              <a:buAutoNum type="romanUcPeriod"/>
            </a:pPr>
            <a:r>
              <a:rPr lang="en-US" sz="2400">
                <a:cs typeface="Calibri"/>
              </a:rPr>
              <a:t>Deployment</a:t>
            </a:r>
          </a:p>
          <a:p>
            <a:pPr marL="457200" indent="-457200">
              <a:buAutoNum type="romanLcPeriod"/>
            </a:pPr>
            <a:endParaRPr lang="en-US">
              <a:cs typeface="Calibri"/>
            </a:endParaRPr>
          </a:p>
          <a:p>
            <a:pPr marL="457200" indent="-457200">
              <a:buAutoNum type="romanL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69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3294-D394-49C8-A177-1F72DB76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DBA9-9AEC-48FD-A58E-6DCED414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764" y="1849647"/>
            <a:ext cx="9735215" cy="4300234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cs typeface="Calibri"/>
              </a:rPr>
              <a:t>The user should be able to do following: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>
              <a:cs typeface="Calibri"/>
            </a:endParaRPr>
          </a:p>
          <a:p>
            <a:pPr marL="38354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34" charset="0"/>
              <a:buChar char="ü"/>
            </a:pPr>
            <a:r>
              <a:rPr lang="en-US" sz="2400" dirty="0">
                <a:cs typeface="Calibri"/>
              </a:rPr>
              <a:t>Look for the events</a:t>
            </a:r>
          </a:p>
          <a:p>
            <a:pPr marL="38354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34" charset="0"/>
              <a:buChar char="ü"/>
            </a:pPr>
            <a:r>
              <a:rPr lang="en-US" sz="2400" dirty="0">
                <a:cs typeface="Calibri"/>
              </a:rPr>
              <a:t>Pick any language</a:t>
            </a:r>
          </a:p>
          <a:p>
            <a:pPr marL="38354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34" charset="0"/>
              <a:buChar char="ü"/>
            </a:pPr>
            <a:r>
              <a:rPr lang="en-US" sz="2400" dirty="0">
                <a:cs typeface="Calibri"/>
              </a:rPr>
              <a:t>Delete any events</a:t>
            </a:r>
          </a:p>
          <a:p>
            <a:pPr marL="38354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34" charset="0"/>
              <a:buChar char="ü"/>
            </a:pPr>
            <a:r>
              <a:rPr lang="en-US" sz="2400" dirty="0">
                <a:cs typeface="Calibri"/>
              </a:rPr>
              <a:t>Send the invites</a:t>
            </a:r>
          </a:p>
          <a:p>
            <a:pPr marL="38354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34" charset="0"/>
              <a:buChar char="ü"/>
            </a:pPr>
            <a:r>
              <a:rPr lang="en-US" sz="2400" dirty="0">
                <a:cs typeface="Calibri"/>
              </a:rPr>
              <a:t>Make modifications</a:t>
            </a:r>
          </a:p>
          <a:p>
            <a:pPr marL="38354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34" charset="0"/>
              <a:buChar char="ü"/>
            </a:pPr>
            <a:r>
              <a:rPr lang="en-US" sz="2400" dirty="0">
                <a:cs typeface="Calibri"/>
              </a:rPr>
              <a:t>Generate and display monthly/weekly list</a:t>
            </a:r>
          </a:p>
          <a:p>
            <a:pPr marL="38354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34" charset="0"/>
              <a:buChar char="ü"/>
            </a:pPr>
            <a:r>
              <a:rPr lang="en-US" sz="2400" dirty="0">
                <a:cs typeface="Calibri"/>
              </a:rPr>
              <a:t>Identified using a unique username and login password</a:t>
            </a:r>
            <a:endParaRPr lang="en-US" dirty="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166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B2E6-41C4-4183-8BBC-CBF627E2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94657"/>
            <a:ext cx="8741664" cy="934044"/>
          </a:xfrm>
        </p:spPr>
        <p:txBody>
          <a:bodyPr>
            <a:normAutofit/>
          </a:bodyPr>
          <a:lstStyle/>
          <a:p>
            <a:r>
              <a:rPr lang="en-US" dirty="0"/>
              <a:t>Non-Functional Requirements: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E8DEA2-77BD-49EA-BD66-BB920C929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375564"/>
              </p:ext>
            </p:extLst>
          </p:nvPr>
        </p:nvGraphicFramePr>
        <p:xfrm>
          <a:off x="949476" y="2509761"/>
          <a:ext cx="10298032" cy="301358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35950">
                  <a:extLst>
                    <a:ext uri="{9D8B030D-6E8A-4147-A177-3AD203B41FA5}">
                      <a16:colId xmlns:a16="http://schemas.microsoft.com/office/drawing/2014/main" val="3017705066"/>
                    </a:ext>
                  </a:extLst>
                </a:gridCol>
                <a:gridCol w="3626132">
                  <a:extLst>
                    <a:ext uri="{9D8B030D-6E8A-4147-A177-3AD203B41FA5}">
                      <a16:colId xmlns:a16="http://schemas.microsoft.com/office/drawing/2014/main" val="598340839"/>
                    </a:ext>
                  </a:extLst>
                </a:gridCol>
                <a:gridCol w="3335950">
                  <a:extLst>
                    <a:ext uri="{9D8B030D-6E8A-4147-A177-3AD203B41FA5}">
                      <a16:colId xmlns:a16="http://schemas.microsoft.com/office/drawing/2014/main" val="1970185079"/>
                    </a:ext>
                  </a:extLst>
                </a:gridCol>
              </a:tblGrid>
              <a:tr h="1477493">
                <a:tc>
                  <a:txBody>
                    <a:bodyPr/>
                    <a:lstStyle/>
                    <a:p>
                      <a:r>
                        <a:rPr lang="en-US" sz="2300" b="0" cap="all" spc="150" dirty="0">
                          <a:solidFill>
                            <a:schemeClr val="lt1"/>
                          </a:solidFill>
                        </a:rPr>
                        <a:t>Product Requirements</a:t>
                      </a:r>
                    </a:p>
                  </a:txBody>
                  <a:tcPr marL="200575" marR="200575" marT="200575" marB="2005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all" spc="150" dirty="0">
                          <a:solidFill>
                            <a:schemeClr val="lt1"/>
                          </a:solidFill>
                        </a:rPr>
                        <a:t>Organizational Requirements</a:t>
                      </a:r>
                    </a:p>
                  </a:txBody>
                  <a:tcPr marL="200575" marR="200575" marT="200575" marB="2005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all" spc="150" dirty="0">
                          <a:solidFill>
                            <a:schemeClr val="lt1"/>
                          </a:solidFill>
                        </a:rPr>
                        <a:t>External Requirements</a:t>
                      </a:r>
                    </a:p>
                  </a:txBody>
                  <a:tcPr marL="200575" marR="200575" marT="200575" marB="2005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86135"/>
                  </a:ext>
                </a:extLst>
              </a:tr>
              <a:tr h="1536095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alibri"/>
                        </a:rPr>
                        <a:t>Space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alibri"/>
                        </a:rPr>
                        <a:t>Performance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alibri"/>
                        </a:rPr>
                        <a:t>Usability</a:t>
                      </a:r>
                    </a:p>
                  </a:txBody>
                  <a:tcPr marL="200575" marR="200575" marT="200575" marB="200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Operational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Developmental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200575" marR="200575" marT="200575" marB="200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alibri"/>
                        </a:rPr>
                        <a:t>Safety/Security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alibri"/>
                        </a:rPr>
                        <a:t>Regulatory</a:t>
                      </a:r>
                    </a:p>
                  </a:txBody>
                  <a:tcPr marL="200575" marR="200575" marT="200575" marB="200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5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91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2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28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27C15-D1BC-416E-8823-925E6C6F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Use Case Diagram</a:t>
            </a:r>
          </a:p>
        </p:txBody>
      </p:sp>
      <p:pic>
        <p:nvPicPr>
          <p:cNvPr id="52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02BE7E5-84CF-4D69-8AA6-0A4BB2703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85" y="793561"/>
            <a:ext cx="7414156" cy="4746281"/>
          </a:xfrm>
          <a:prstGeom prst="rect">
            <a:avLst/>
          </a:prstGeom>
        </p:spPr>
      </p:pic>
      <p:cxnSp>
        <p:nvCxnSpPr>
          <p:cNvPr id="53" name="Straight Connector 30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2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34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645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FF1C-5E27-4519-BC07-12B4CC7A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07961"/>
            <a:ext cx="9601196" cy="868439"/>
          </a:xfrm>
        </p:spPr>
        <p:txBody>
          <a:bodyPr/>
          <a:lstStyle/>
          <a:p>
            <a:r>
              <a:rPr lang="en-US" dirty="0"/>
              <a:t>Sequence Diagram (Modify Event)</a:t>
            </a:r>
          </a:p>
        </p:txBody>
      </p:sp>
      <p:pic>
        <p:nvPicPr>
          <p:cNvPr id="10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668FBA-E02E-424B-A242-568667E5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67" y="1875015"/>
            <a:ext cx="10131822" cy="44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6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AA1-13B1-43E1-ADC6-38A7CB5D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Class Diagram</a:t>
            </a:r>
          </a:p>
        </p:txBody>
      </p:sp>
      <p:pic>
        <p:nvPicPr>
          <p:cNvPr id="38" name="Picture 38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03D5D53-43C1-4416-8F76-34015365F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7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4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E149E-102F-445D-ABDD-75E661AE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624" y="2925097"/>
            <a:ext cx="3401961" cy="13855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 Design (MVC)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A642C7A-AA70-4C6C-A3D0-48B1ADD69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27" y="393339"/>
            <a:ext cx="7289332" cy="567826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3801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274</Words>
  <Application>Microsoft Macintosh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CALENDAR  SOFTWARE</vt:lpstr>
      <vt:lpstr>OBJECTIVE</vt:lpstr>
      <vt:lpstr>PROJECT TIMELINE</vt:lpstr>
      <vt:lpstr>Functional Requirements:</vt:lpstr>
      <vt:lpstr>Non-Functional Requirements:</vt:lpstr>
      <vt:lpstr>Use Case Diagram</vt:lpstr>
      <vt:lpstr>Sequence Diagram (Modify Event)</vt:lpstr>
      <vt:lpstr>Class Diagram</vt:lpstr>
      <vt:lpstr>Architecture Design (MVC)</vt:lpstr>
      <vt:lpstr>Project Scheduling</vt:lpstr>
      <vt:lpstr>Cost Estimation Technique (Function Point)</vt:lpstr>
      <vt:lpstr>Estimated Cost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CALENDER  SOFTWARE</dc:title>
  <dc:creator>Patel, Vimal Suresh</dc:creator>
  <cp:lastModifiedBy>Patel, Ami H</cp:lastModifiedBy>
  <cp:revision>318</cp:revision>
  <dcterms:created xsi:type="dcterms:W3CDTF">2019-04-16T01:51:41Z</dcterms:created>
  <dcterms:modified xsi:type="dcterms:W3CDTF">2019-04-20T01:55:02Z</dcterms:modified>
</cp:coreProperties>
</file>