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geographic.org/encyclopedia/agriculture/" TargetMode="External"/><Relationship Id="rId2" Type="http://schemas.openxmlformats.org/officeDocument/2006/relationships/hyperlink" Target="https://en.wikipedia.org/wiki/Agricultural_productivity#Importance_of_agricultural_productiv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0E74-9EEE-4E32-9423-F3BB71C1D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1: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88AFD-17DF-4B6D-82AB-5A524001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Understanding agricultural macro factors and predicting crop yield.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F65C-7EA9-B34C-8F0C-99048C6B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all of the below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5EF4-C100-044A-857B-1BC9B3422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dirty="0">
                <a:effectLst/>
              </a:rPr>
              <a:t>The U.S. is on of the top exporter of agriculture products</a:t>
            </a:r>
            <a:r>
              <a:rPr lang="en-US" sz="3800" baseline="30000" dirty="0">
                <a:effectLst/>
              </a:rPr>
              <a:t>1</a:t>
            </a:r>
            <a:r>
              <a:rPr lang="en-US" sz="3800" dirty="0">
                <a:effectLst/>
              </a:rPr>
              <a:t>.</a:t>
            </a:r>
            <a:endParaRPr lang="en-US" sz="3800" dirty="0"/>
          </a:p>
          <a:p>
            <a:r>
              <a:rPr lang="en-US" sz="3800" dirty="0"/>
              <a:t>The invention of clay pots and vessels to carry food</a:t>
            </a:r>
            <a:r>
              <a:rPr lang="en-US" sz="3800" baseline="30000" dirty="0"/>
              <a:t>2</a:t>
            </a:r>
            <a:r>
              <a:rPr lang="en-US" sz="3800" dirty="0"/>
              <a:t>.</a:t>
            </a:r>
          </a:p>
          <a:p>
            <a:r>
              <a:rPr lang="en-US" sz="3800" dirty="0"/>
              <a:t>The emergence of huge empires like Rome, Ancient Chinese Empire or the Mongol Empire.</a:t>
            </a:r>
          </a:p>
          <a:p>
            <a:r>
              <a:rPr lang="en-US" sz="3800" dirty="0"/>
              <a:t>The meat rich diet of America.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sz="1100" dirty="0"/>
          </a:p>
          <a:p>
            <a:pPr marL="36900" indent="0">
              <a:buNone/>
            </a:pPr>
            <a:r>
              <a:rPr lang="en-US" sz="1100" dirty="0"/>
              <a:t>1: </a:t>
            </a:r>
            <a:r>
              <a:rPr lang="en-US" sz="1100" dirty="0">
                <a:hlinkClick r:id="rId2"/>
              </a:rPr>
              <a:t>Wikipedia</a:t>
            </a:r>
            <a:endParaRPr lang="en-US" sz="1100" dirty="0"/>
          </a:p>
          <a:p>
            <a:pPr marL="36900" indent="0">
              <a:buNone/>
            </a:pPr>
            <a:r>
              <a:rPr lang="en-US" sz="1100" dirty="0"/>
              <a:t>2. </a:t>
            </a:r>
            <a:r>
              <a:rPr lang="en-US" sz="1100" dirty="0">
                <a:hlinkClick r:id="rId3"/>
              </a:rPr>
              <a:t>National Geographic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2141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6EFF-C4FC-BC4E-9F3F-7F1A98AA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predict crop production?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46EA-BA03-A444-8E52-9C4F78E1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National food security.</a:t>
            </a:r>
          </a:p>
          <a:p>
            <a:r>
              <a:rPr lang="en-US" sz="2100" dirty="0"/>
              <a:t>Forecasting economic activity and policy formation.</a:t>
            </a:r>
          </a:p>
          <a:p>
            <a:r>
              <a:rPr lang="en-US" sz="2100" dirty="0"/>
              <a:t>Business planning of raw material.</a:t>
            </a:r>
          </a:p>
          <a:p>
            <a:r>
              <a:rPr lang="en-US" sz="2100" dirty="0"/>
              <a:t>Commodity trading.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D10-E5D2-9D45-BA54-DC50EC21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a crop productivity?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EADB-A4D6-AC41-9E8B-E2FBBD62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Weather.</a:t>
            </a:r>
          </a:p>
          <a:p>
            <a:r>
              <a:rPr lang="en-US" dirty="0"/>
              <a:t>Water availability.</a:t>
            </a:r>
          </a:p>
          <a:p>
            <a:r>
              <a:rPr lang="en-US" dirty="0"/>
              <a:t>Available resources (technology, labor, herbicides and pesticides).</a:t>
            </a:r>
          </a:p>
          <a:p>
            <a:r>
              <a:rPr lang="en-US" dirty="0"/>
              <a:t>Fair markets.</a:t>
            </a:r>
          </a:p>
          <a:p>
            <a:r>
              <a:rPr lang="en-US" dirty="0"/>
              <a:t>Policies encouraging related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7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B27E-8B11-B844-963E-03FF24B4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8625A-A407-6141-8F36-E05224ED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Basic data: good availability, good quality and granular.</a:t>
            </a:r>
          </a:p>
          <a:p>
            <a:pPr lvl="1"/>
            <a:r>
              <a:rPr lang="en-US" dirty="0"/>
              <a:t>Easy access (USDA, BLS and NOAA).</a:t>
            </a:r>
          </a:p>
          <a:p>
            <a:pPr lvl="1"/>
            <a:r>
              <a:rPr lang="en-US" dirty="0"/>
              <a:t>Lots of research and studies available.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Spares data on related activity (resources used, soil moisture)</a:t>
            </a:r>
          </a:p>
          <a:p>
            <a:pPr lvl="1"/>
            <a:r>
              <a:rPr lang="en-US" dirty="0"/>
              <a:t>Lack of subject matter expertise.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3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626B-B36B-7945-BDC1-973F7DF6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6284-FFB6-4F4C-8C4F-2568ED5F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>
            <a:normAutofit/>
          </a:bodyPr>
          <a:lstStyle/>
          <a:p>
            <a:r>
              <a:rPr lang="en-US" dirty="0"/>
              <a:t>Insignificant prediction (linear regression with basic features). </a:t>
            </a:r>
          </a:p>
          <a:p>
            <a:pPr lvl="1"/>
            <a:r>
              <a:rPr lang="en-US" dirty="0"/>
              <a:t>Best scores: 0.175</a:t>
            </a:r>
          </a:p>
          <a:p>
            <a:r>
              <a:rPr lang="en-US" dirty="0"/>
              <a:t>Cross validation helps a tiny bit.</a:t>
            </a:r>
          </a:p>
          <a:p>
            <a:pPr lvl="1"/>
            <a:r>
              <a:rPr lang="en-US" dirty="0"/>
              <a:t>Best scores: 0.185</a:t>
            </a:r>
          </a:p>
          <a:p>
            <a:r>
              <a:rPr lang="en-US" dirty="0"/>
              <a:t>Then </a:t>
            </a:r>
            <a:r>
              <a:rPr lang="en-US" dirty="0" err="1"/>
              <a:t>cames</a:t>
            </a:r>
            <a:r>
              <a:rPr lang="en-US" dirty="0"/>
              <a:t> random forest.</a:t>
            </a:r>
          </a:p>
          <a:p>
            <a:pPr lvl="1"/>
            <a:r>
              <a:rPr lang="en-US" dirty="0"/>
              <a:t>Best scores: 0.674</a:t>
            </a:r>
          </a:p>
          <a:p>
            <a:r>
              <a:rPr lang="en-US" dirty="0"/>
              <a:t>A reference point: Acers Planted</a:t>
            </a:r>
          </a:p>
          <a:p>
            <a:pPr lvl="1"/>
            <a:r>
              <a:rPr lang="en-US" dirty="0"/>
              <a:t>Best scores: 0.967</a:t>
            </a:r>
          </a:p>
          <a:p>
            <a:r>
              <a:rPr lang="en-US" dirty="0"/>
              <a:t>History repeats itself</a:t>
            </a:r>
          </a:p>
          <a:p>
            <a:pPr lvl="1"/>
            <a:r>
              <a:rPr lang="en-US" dirty="0"/>
              <a:t>Best scores: 0.978</a:t>
            </a:r>
          </a:p>
        </p:txBody>
      </p:sp>
    </p:spTree>
    <p:extLst>
      <p:ext uri="{BB962C8B-B14F-4D97-AF65-F5344CB8AC3E}">
        <p14:creationId xmlns:p14="http://schemas.microsoft.com/office/powerpoint/2010/main" val="233780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1A67-B34C-5548-B916-E008A9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89F2-35E7-7447-B13C-BD36DC41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Acers Planted (reference) + losses (uncertainty) = Production (results).</a:t>
            </a:r>
          </a:p>
          <a:p>
            <a:r>
              <a:rPr lang="en-US" dirty="0"/>
              <a:t>Battle is a small part of the war (major time spend in data collection and prep).</a:t>
            </a:r>
          </a:p>
          <a:p>
            <a:r>
              <a:rPr lang="en-US" dirty="0"/>
              <a:t>A random forest can learn from the slightest hint.</a:t>
            </a:r>
          </a:p>
          <a:p>
            <a:r>
              <a:rPr lang="en-US" dirty="0"/>
              <a:t>Lot of information baked into previous results.</a:t>
            </a:r>
          </a:p>
          <a:p>
            <a:r>
              <a:rPr lang="en-US" dirty="0"/>
              <a:t>Feature importance changes with change in mix of features.</a:t>
            </a:r>
          </a:p>
        </p:txBody>
      </p:sp>
    </p:spTree>
    <p:extLst>
      <p:ext uri="{BB962C8B-B14F-4D97-AF65-F5344CB8AC3E}">
        <p14:creationId xmlns:p14="http://schemas.microsoft.com/office/powerpoint/2010/main" val="13729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2F86-CC47-6240-B613-EE2EFF6D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 with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D46F-0A22-864D-ACBC-D37527588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predict without any reference from current year?</a:t>
            </a:r>
          </a:p>
          <a:p>
            <a:r>
              <a:rPr lang="en-US" dirty="0"/>
              <a:t>Apply same model on data from different countries.</a:t>
            </a:r>
          </a:p>
          <a:p>
            <a:r>
              <a:rPr lang="en-US" dirty="0"/>
              <a:t>How the model changes for different crop types (fruits and vegetables).</a:t>
            </a:r>
          </a:p>
          <a:p>
            <a:r>
              <a:rPr lang="en-US" dirty="0"/>
              <a:t>How does exchanging model between crops, change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3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305</TotalTime>
  <Words>351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Capstone 1: Project</vt:lpstr>
      <vt:lpstr>What do all of the below have in common?</vt:lpstr>
      <vt:lpstr>Why predict crop production?</vt:lpstr>
      <vt:lpstr>What affects a crop productivity?</vt:lpstr>
      <vt:lpstr>Data</vt:lpstr>
      <vt:lpstr>Progression</vt:lpstr>
      <vt:lpstr>What did you learned?</vt:lpstr>
      <vt:lpstr>What can be done with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Project</dc:title>
  <dc:creator>Amol Patel</dc:creator>
  <cp:lastModifiedBy>Amol Patel</cp:lastModifiedBy>
  <cp:revision>17</cp:revision>
  <dcterms:created xsi:type="dcterms:W3CDTF">2019-05-05T04:29:00Z</dcterms:created>
  <dcterms:modified xsi:type="dcterms:W3CDTF">2019-05-06T02:08:43Z</dcterms:modified>
</cp:coreProperties>
</file>