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Maven Pro" panose="020B0604020202020204" charset="0"/>
      <p:regular r:id="rId37"/>
      <p:bold r:id="rId38"/>
    </p:embeddedFont>
    <p:embeddedFont>
      <p:font typeface="Nunito" pitchFamily="2" charset="0"/>
      <p:regular r:id="rId39"/>
      <p:bold r:id="rId40"/>
      <p:italic r:id="rId41"/>
      <p:boldItalic r:id="rId42"/>
    </p:embeddedFont>
    <p:embeddedFont>
      <p:font typeface="Roboto Mono" panose="00000009000000000000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0806248385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0806248385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80624838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80624838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0806248385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0806248385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080624838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080624838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806248385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806248385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806248385_0_1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806248385_0_1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899ad537f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899ad537f6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dcf1312b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dcf1312b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806248385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806248385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899ad537f6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899ad537f6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80624838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80624838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99ad537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99ad537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899ad537f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899ad537f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0806248385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0806248385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806248385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806248385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0806248385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0806248385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0806248385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0806248385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899ad537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899ad537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088401b1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088401b1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088401b1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088401b1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899ad537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899ad537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806248385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806248385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088401b1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088401b1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0806248385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0806248385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f28433dd0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f28433dd0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0806248385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0806248385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806248385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0806248385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806248385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806248385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806248385_0_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806248385_0_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806248385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806248385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806248385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806248385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806248385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806248385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806248385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0806248385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21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3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title"/>
          </p:nvPr>
        </p:nvSpPr>
        <p:spPr>
          <a:xfrm>
            <a:off x="816933" y="1695854"/>
            <a:ext cx="7375380" cy="2357985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American Express Default Predictions</a:t>
            </a:r>
          </a:p>
        </p:txBody>
      </p:sp>
      <p:pic>
        <p:nvPicPr>
          <p:cNvPr id="6" name="Google Shape;291;p15">
            <a:extLst>
              <a:ext uri="{FF2B5EF4-FFF2-40B4-BE49-F238E27FC236}">
                <a16:creationId xmlns:a16="http://schemas.microsoft.com/office/drawing/2014/main" id="{71F36139-8A43-87DC-C95B-071C824346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Methods</a:t>
            </a:r>
            <a:endParaRPr/>
          </a:p>
        </p:txBody>
      </p:sp>
      <p:sp>
        <p:nvSpPr>
          <p:cNvPr id="341" name="Google Shape;341;p22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1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Original vs. aggregate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232 vs. 927 features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One-hot encode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Impute NaN values (already normalized)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Numerical = mean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Categorial = most common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TensorFlow pipeline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tf.Input()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float32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C76D3424-F2C7-82DE-AFBC-B6B5DF7627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Code Samples</a:t>
            </a:r>
            <a:endParaRPr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2075" y="1597875"/>
            <a:ext cx="5061931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43739"/>
            <a:ext cx="4305576" cy="1692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9A967BD1-4A73-2D10-4221-30177563425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</a:t>
            </a:r>
            <a:endParaRPr/>
          </a:p>
        </p:txBody>
      </p:sp>
      <p:sp>
        <p:nvSpPr>
          <p:cNvPr id="354" name="Google Shape;354;p24"/>
          <p:cNvSpPr txBox="1">
            <a:spLocks noGrp="1"/>
          </p:cNvSpPr>
          <p:nvPr>
            <p:ph type="body" idx="1"/>
          </p:nvPr>
        </p:nvSpPr>
        <p:spPr>
          <a:xfrm>
            <a:off x="1303800" y="14648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Scikit-learn models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LogisticRegression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DecisionTreeClassifier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RandomForestClassifier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SGD Classifier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KNN Classifier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Shallow neural network (1 hidden layer)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LGBM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XGBoost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50D24453-B942-15B9-1921-B98B16BA90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Decision Tree Classifier</a:t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587917" cy="354562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/>
          <p:nvPr/>
        </p:nvSpPr>
        <p:spPr>
          <a:xfrm>
            <a:off x="5467525" y="3144150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9400" y="2791350"/>
            <a:ext cx="2514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DD4066D0-6EC5-D9E7-9F7C-A0DDE9CA10C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Random Forest Classifier</a:t>
            </a:r>
            <a:endParaRPr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632948" cy="35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5784475" y="3209125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3950" y="2932525"/>
            <a:ext cx="18478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EB6830A2-E4E8-FDF2-3BFF-28246648FA2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Logistic Regression</a:t>
            </a:r>
            <a:endParaRPr/>
          </a:p>
        </p:txBody>
      </p:sp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4708425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10" y="2722988"/>
            <a:ext cx="22098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/>
          <p:nvPr/>
        </p:nvSpPr>
        <p:spPr>
          <a:xfrm>
            <a:off x="5868413" y="3209150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B5AC12C3-1848-93F7-69EE-828271AD9BB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KNN Classifier</a:t>
            </a:r>
            <a:endParaRPr/>
          </a:p>
        </p:txBody>
      </p:sp>
      <p:sp>
        <p:nvSpPr>
          <p:cNvPr id="384" name="Google Shape;384;p28"/>
          <p:cNvSpPr/>
          <p:nvPr/>
        </p:nvSpPr>
        <p:spPr>
          <a:xfrm>
            <a:off x="6423675" y="3245500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6118874" cy="313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575" y="2953700"/>
            <a:ext cx="1676700" cy="8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178D6EC1-1B3C-AE48-14FF-1F147C3018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SGDClassifier</a:t>
            </a:r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body" idx="1"/>
          </p:nvPr>
        </p:nvSpPr>
        <p:spPr>
          <a:xfrm>
            <a:off x="5765775" y="241600"/>
            <a:ext cx="25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50">
              <a:solidFill>
                <a:srgbClr val="3C404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93" name="Google Shape;3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025"/>
            <a:ext cx="5291051" cy="34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/>
          <p:nvPr/>
        </p:nvSpPr>
        <p:spPr>
          <a:xfrm>
            <a:off x="5960738" y="3238700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29"/>
          <p:cNvPicPr preferRelativeResize="0"/>
          <p:nvPr/>
        </p:nvPicPr>
        <p:blipFill rotWithShape="1">
          <a:blip r:embed="rId4">
            <a:alphaModFix/>
          </a:blip>
          <a:srcRect l="15830" t="137640" r="-15829" b="-137640"/>
          <a:stretch/>
        </p:blipFill>
        <p:spPr>
          <a:xfrm>
            <a:off x="6935261" y="2020838"/>
            <a:ext cx="19621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6925" y="3127888"/>
            <a:ext cx="1740825" cy="5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Shallow Neural Network</a:t>
            </a:r>
            <a:endParaRPr/>
          </a:p>
        </p:txBody>
      </p:sp>
      <p:pic>
        <p:nvPicPr>
          <p:cNvPr id="402" name="Google Shape;4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875"/>
            <a:ext cx="5794061" cy="35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861" y="2856338"/>
            <a:ext cx="19621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0"/>
          <p:cNvSpPr/>
          <p:nvPr/>
        </p:nvSpPr>
        <p:spPr>
          <a:xfrm>
            <a:off x="6423675" y="3245500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D96EDFFC-86F8-2F59-8BC6-2383F8D289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"/>
          <p:cNvSpPr txBox="1">
            <a:spLocks noGrp="1"/>
          </p:cNvSpPr>
          <p:nvPr>
            <p:ph type="title"/>
          </p:nvPr>
        </p:nvSpPr>
        <p:spPr>
          <a:xfrm>
            <a:off x="1248000" y="509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LGBM Classifier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6619825" y="3252750"/>
            <a:ext cx="7170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1000"/>
            <a:ext cx="6118875" cy="306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475" y="2720955"/>
            <a:ext cx="1698525" cy="125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52D9CFE3-657D-DAE9-6B0A-F242A7D5B06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19317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Develop a machine learning model that predicts credit defaults using real-world data from American Express to better manage risk in a consumer lending business.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D3C7AA7C-B563-894E-4B36-2DC9346E73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450" y="2806600"/>
            <a:ext cx="17145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248000" y="509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XGB Classifier</a:t>
            </a:r>
            <a:endParaRPr/>
          </a:p>
        </p:txBody>
      </p:sp>
      <p:pic>
        <p:nvPicPr>
          <p:cNvPr id="419" name="Google Shape;41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00" y="2208500"/>
            <a:ext cx="4908350" cy="29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00" y="1616888"/>
            <a:ext cx="2828850" cy="4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2"/>
          <p:cNvSpPr/>
          <p:nvPr/>
        </p:nvSpPr>
        <p:spPr>
          <a:xfrm>
            <a:off x="5835350" y="3089000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0D6429B4-69AC-4212-8EFD-A3CBDA6C0D8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75" y="2084025"/>
            <a:ext cx="5240026" cy="280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75" y="1594338"/>
            <a:ext cx="2857200" cy="3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>
            <a:spLocks noGrp="1"/>
          </p:cNvSpPr>
          <p:nvPr>
            <p:ph type="title"/>
          </p:nvPr>
        </p:nvSpPr>
        <p:spPr>
          <a:xfrm>
            <a:off x="1248000" y="509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XGB Regressor</a:t>
            </a:r>
            <a:endParaRPr/>
          </a:p>
        </p:txBody>
      </p:sp>
      <p:pic>
        <p:nvPicPr>
          <p:cNvPr id="429" name="Google Shape;4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576" y="2819700"/>
            <a:ext cx="18859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/>
          <p:nvPr/>
        </p:nvSpPr>
        <p:spPr>
          <a:xfrm>
            <a:off x="5983075" y="2957125"/>
            <a:ext cx="646500" cy="32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47CD6A80-F7F1-F9B9-94FB-1E21B4D30A6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Models: Takeaways</a:t>
            </a:r>
            <a:endParaRPr/>
          </a:p>
        </p:txBody>
      </p:sp>
      <p:sp>
        <p:nvSpPr>
          <p:cNvPr id="436" name="Google Shape;436;p34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Aggregate data was always better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90% accuracy “cap”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 to overfit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to beat 0.78462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improve by 0.01-0.02? 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BBD71355-75A3-024D-E771-9D04256E58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Models: Approach </a:t>
            </a:r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body" idx="1"/>
          </p:nvPr>
        </p:nvSpPr>
        <p:spPr>
          <a:xfrm>
            <a:off x="1303800" y="1420750"/>
            <a:ext cx="7030500" cy="3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validation set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Tune individual model hyperparameters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max_iter, max_depth, etc.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Neural networks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Activation functions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Number of layers and nodes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Optimizer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L1 or L2 Regularization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Dropout 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95BBF2A0-0F19-382D-788B-526629C5EF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Logistic Regression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body" idx="1"/>
          </p:nvPr>
        </p:nvSpPr>
        <p:spPr>
          <a:xfrm>
            <a:off x="0" y="21526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size = .25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max_iter = 290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 = 100</a:t>
            </a:r>
            <a:endParaRPr sz="2000"/>
          </a:p>
        </p:txBody>
      </p:sp>
      <p:pic>
        <p:nvPicPr>
          <p:cNvPr id="449" name="Google Shape;4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400" y="1790401"/>
            <a:ext cx="4291524" cy="230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0" y="3004350"/>
            <a:ext cx="16192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6"/>
          <p:cNvPicPr preferRelativeResize="0"/>
          <p:nvPr/>
        </p:nvPicPr>
        <p:blipFill rotWithShape="1">
          <a:blip r:embed="rId5">
            <a:alphaModFix/>
          </a:blip>
          <a:srcRect l="14942" t="14166" r="17961" b="28778"/>
          <a:stretch/>
        </p:blipFill>
        <p:spPr>
          <a:xfrm>
            <a:off x="7630475" y="1957100"/>
            <a:ext cx="1347100" cy="6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6"/>
          <p:cNvSpPr/>
          <p:nvPr/>
        </p:nvSpPr>
        <p:spPr>
          <a:xfrm>
            <a:off x="8253675" y="2648170"/>
            <a:ext cx="161400" cy="42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00C8B433-5408-0340-2B31-E10EDA7A4A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Random Forest Classifier</a:t>
            </a: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body" idx="1"/>
          </p:nvPr>
        </p:nvSpPr>
        <p:spPr>
          <a:xfrm>
            <a:off x="0" y="21526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size = .25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max_depth = 20</a:t>
            </a:r>
            <a:endParaRPr sz="2000"/>
          </a:p>
        </p:txBody>
      </p:sp>
      <p:sp>
        <p:nvSpPr>
          <p:cNvPr id="459" name="Google Shape;459;p37"/>
          <p:cNvSpPr/>
          <p:nvPr/>
        </p:nvSpPr>
        <p:spPr>
          <a:xfrm>
            <a:off x="8253675" y="2648170"/>
            <a:ext cx="161400" cy="42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4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453" y="3071775"/>
            <a:ext cx="1805697" cy="7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3200" y="1935725"/>
            <a:ext cx="1502350" cy="7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5950" y="1653200"/>
            <a:ext cx="4457249" cy="241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839C94E4-9473-082A-5D2A-11D6D50992D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"/>
          <p:cNvSpPr txBox="1">
            <a:spLocks noGrp="1"/>
          </p:cNvSpPr>
          <p:nvPr>
            <p:ph type="title"/>
          </p:nvPr>
        </p:nvSpPr>
        <p:spPr>
          <a:xfrm>
            <a:off x="2552900" y="598575"/>
            <a:ext cx="57813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XGB Classifier</a:t>
            </a:r>
            <a:endParaRPr/>
          </a:p>
        </p:txBody>
      </p:sp>
      <p:pic>
        <p:nvPicPr>
          <p:cNvPr id="468" name="Google Shape;4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50" y="2147125"/>
            <a:ext cx="5701149" cy="25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463" y="3029100"/>
            <a:ext cx="1577475" cy="7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6802" y="1799275"/>
            <a:ext cx="13404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8"/>
          <p:cNvSpPr/>
          <p:nvPr/>
        </p:nvSpPr>
        <p:spPr>
          <a:xfrm>
            <a:off x="7788000" y="2410298"/>
            <a:ext cx="266400" cy="55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2" name="Google Shape;47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4046" y="1206225"/>
            <a:ext cx="3019704" cy="7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525" y="1701375"/>
            <a:ext cx="6562976" cy="4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1716F67C-408D-3CA3-A215-796AECBFF58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Shallow Neural Network</a:t>
            </a:r>
            <a:endParaRPr/>
          </a:p>
        </p:txBody>
      </p:sp>
      <p:pic>
        <p:nvPicPr>
          <p:cNvPr id="479" name="Google Shape;4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3250" y="2871975"/>
            <a:ext cx="2190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213" y="1172438"/>
            <a:ext cx="2936875" cy="20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675" y="3142250"/>
            <a:ext cx="2819950" cy="200124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/>
          <p:nvPr/>
        </p:nvSpPr>
        <p:spPr>
          <a:xfrm>
            <a:off x="0" y="1611875"/>
            <a:ext cx="36504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Validation size = .20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1 hidden layer, 116 nodes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Dropout = 0.1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L2 regularization = 0.01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55 epochs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●"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50k batch size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8054863" y="2557745"/>
            <a:ext cx="161400" cy="42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" name="Google Shape;48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113" y="1611874"/>
            <a:ext cx="1804125" cy="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98DDD45B-7B95-FF51-C398-D56112C901B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Deep Neural Network</a:t>
            </a:r>
            <a:endParaRPr/>
          </a:p>
        </p:txBody>
      </p:sp>
      <p:pic>
        <p:nvPicPr>
          <p:cNvPr id="490" name="Google Shape;4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3249550"/>
            <a:ext cx="2731725" cy="190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675" y="3195325"/>
            <a:ext cx="16954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1001" y="1714699"/>
            <a:ext cx="1804125" cy="9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0"/>
          <p:cNvSpPr/>
          <p:nvPr/>
        </p:nvSpPr>
        <p:spPr>
          <a:xfrm>
            <a:off x="8026688" y="2716145"/>
            <a:ext cx="161400" cy="42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4" name="Google Shape;49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2675" y="3234163"/>
            <a:ext cx="2731725" cy="19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575" y="1382927"/>
            <a:ext cx="6380824" cy="18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F6DC3E44-D56A-A70A-9FF0-BC05816B9D2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Logistic Regression + StratifiedKFold </a:t>
            </a:r>
            <a:endParaRPr/>
          </a:p>
        </p:txBody>
      </p:sp>
      <p:pic>
        <p:nvPicPr>
          <p:cNvPr id="501" name="Google Shape;50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525" y="1840925"/>
            <a:ext cx="4065001" cy="245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900" y="3122300"/>
            <a:ext cx="19431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1525" y="1840925"/>
            <a:ext cx="16192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1"/>
          <p:cNvSpPr/>
          <p:nvPr/>
        </p:nvSpPr>
        <p:spPr>
          <a:xfrm>
            <a:off x="8190450" y="2698695"/>
            <a:ext cx="161400" cy="42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1"/>
          <p:cNvSpPr txBox="1">
            <a:spLocks noGrp="1"/>
          </p:cNvSpPr>
          <p:nvPr>
            <p:ph type="body" idx="1"/>
          </p:nvPr>
        </p:nvSpPr>
        <p:spPr>
          <a:xfrm>
            <a:off x="0" y="1840925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Validation size = .25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max_iter = 290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 = 100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AFD4C994-063E-AB8D-55E9-2CB03D038B0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Description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6776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“Predict the probability that a customer does not pay back their credit card balance amount in the future based on their monthly customer profile”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Credit default binary classification</a:t>
            </a:r>
            <a:r>
              <a:rPr lang="en"/>
              <a:t> 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Industry-size data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Potentially influence AMEX’s model </a:t>
            </a:r>
            <a:endParaRPr sz="20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LGBM + StratifiedKFold</a:t>
            </a:r>
            <a:endParaRPr/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5463" y="1597880"/>
            <a:ext cx="1698525" cy="125154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2"/>
          <p:cNvSpPr/>
          <p:nvPr/>
        </p:nvSpPr>
        <p:spPr>
          <a:xfrm>
            <a:off x="8202975" y="2749158"/>
            <a:ext cx="161400" cy="423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3" name="Google Shape;5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5474" y="3438713"/>
            <a:ext cx="16764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561" y="2466125"/>
            <a:ext cx="3378550" cy="23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550" y="1623205"/>
            <a:ext cx="3378551" cy="507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575" y="1597875"/>
            <a:ext cx="3006602" cy="322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A5C23F80-C3FA-A4CF-03ED-72FC39B9CC7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Conclusions</a:t>
            </a:r>
            <a:endParaRPr/>
          </a:p>
        </p:txBody>
      </p:sp>
      <p:sp>
        <p:nvSpPr>
          <p:cNvPr id="522" name="Google Shape;522;p43"/>
          <p:cNvSpPr txBox="1">
            <a:spLocks noGrp="1"/>
          </p:cNvSpPr>
          <p:nvPr>
            <p:ph type="body" idx="1"/>
          </p:nvPr>
        </p:nvSpPr>
        <p:spPr>
          <a:xfrm>
            <a:off x="1303800" y="1539700"/>
            <a:ext cx="76392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3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 model and score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LGBM + SKFold 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0.79185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Balancing classes with SKFold improved performance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More tunings/complexity != better performance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Importance of data collection, imputing, encoding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Look out for really good training performance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5A5AD21B-66AD-D678-FFFF-04E1BE7A58D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Difficulties</a:t>
            </a:r>
            <a:endParaRPr/>
          </a:p>
        </p:txBody>
      </p:sp>
      <p:sp>
        <p:nvSpPr>
          <p:cNvPr id="528" name="Google Shape;528;p44"/>
          <p:cNvSpPr txBox="1">
            <a:spLocks noGrp="1"/>
          </p:cNvSpPr>
          <p:nvPr>
            <p:ph type="body" idx="1"/>
          </p:nvPr>
        </p:nvSpPr>
        <p:spPr>
          <a:xfrm>
            <a:off x="1303800" y="153962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Memory constraints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Long training times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Dealing with NaNs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Trying to improve by 0.01-0.02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90% accuracy “cap” and overfitting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008A30D6-1A7D-DEC0-BEDD-BAF78A9613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534" name="Google Shape;534;p45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Keep tuning hyperparameters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models that can handle NaN values 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Label encoding instead of one-hot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more variations of Dropout/Regularization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AWS models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 generate hyperparameters (ex: RandomizedSearchCV)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22E1327F-B7D9-F4DC-A072-E7EFD3A5A5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757925" y="3883175"/>
            <a:ext cx="70305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Calculates with test set predictions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 possible score of 1.0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Top leaderboard score of 0.80977</a:t>
            </a:r>
            <a:endParaRPr sz="20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21" y="1530876"/>
            <a:ext cx="7628153" cy="17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DA82C70F-03D6-52E7-9E7C-7650BC7BC12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Impute and encode our own dataset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new models like XGBoost and LGBM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 techniques like dropout and regularization for neural networks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Score as close to 0.80 as possible</a:t>
            </a:r>
            <a:endParaRPr sz="2000"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871D03AD-11B7-9793-51F3-9204947DB9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5" y="2190324"/>
            <a:ext cx="2599849" cy="164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200" y="2406850"/>
            <a:ext cx="2537101" cy="12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830" y="2406850"/>
            <a:ext cx="2730996" cy="121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1012400" y="1694000"/>
            <a:ext cx="1094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Collect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965700" y="1694000"/>
            <a:ext cx="121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Baseline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7206225" y="1694000"/>
            <a:ext cx="77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Tune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28BED584-8C7F-226D-BBE6-641176BDCB4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625" y="0"/>
            <a:ext cx="1600721" cy="15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49984"/>
            <a:ext cx="3053800" cy="4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649" y="1355875"/>
            <a:ext cx="5063351" cy="364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3240225" y="3016800"/>
            <a:ext cx="654000" cy="327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F3093DBA-6366-4978-C30C-91C7639D56C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0625" y="0"/>
            <a:ext cx="1671555" cy="13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Features</a:t>
            </a:r>
            <a:endParaRPr/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89675"/>
            <a:ext cx="9144001" cy="279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AE0B49D3-BF64-2950-AA09-115D65981D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Aggregate</a:t>
            </a:r>
            <a:endParaRPr/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2006"/>
            <a:ext cx="9143998" cy="1620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91;p15">
            <a:extLst>
              <a:ext uri="{FF2B5EF4-FFF2-40B4-BE49-F238E27FC236}">
                <a16:creationId xmlns:a16="http://schemas.microsoft.com/office/drawing/2014/main" id="{E8C04966-932B-923C-BDC0-B13FB9EB572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625" y="0"/>
            <a:ext cx="1903376" cy="190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470</Words>
  <Application>Microsoft Office PowerPoint</Application>
  <PresentationFormat>On-screen Show (16:9)</PresentationFormat>
  <Paragraphs>113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Nunito</vt:lpstr>
      <vt:lpstr>Arial</vt:lpstr>
      <vt:lpstr>Roboto Mono</vt:lpstr>
      <vt:lpstr>Maven Pro</vt:lpstr>
      <vt:lpstr>Momentum</vt:lpstr>
      <vt:lpstr>American Express Default Predictions</vt:lpstr>
      <vt:lpstr>Mission Statement</vt:lpstr>
      <vt:lpstr>Competition Description</vt:lpstr>
      <vt:lpstr>Evaluation </vt:lpstr>
      <vt:lpstr>Project Goals</vt:lpstr>
      <vt:lpstr>Outline</vt:lpstr>
      <vt:lpstr>Data Collection</vt:lpstr>
      <vt:lpstr>Data Collection: Features</vt:lpstr>
      <vt:lpstr>Data Collection: Aggregate</vt:lpstr>
      <vt:lpstr>Data Collection: Methods</vt:lpstr>
      <vt:lpstr>Data Collection: Code Samples</vt:lpstr>
      <vt:lpstr>Baseline Models</vt:lpstr>
      <vt:lpstr>Baseline Decision Tree Classifier</vt:lpstr>
      <vt:lpstr>Baseline Random Forest Classifier</vt:lpstr>
      <vt:lpstr>Baseline Logistic Regression</vt:lpstr>
      <vt:lpstr>Baseline KNN Classifier</vt:lpstr>
      <vt:lpstr>Baseline SGDClassifier</vt:lpstr>
      <vt:lpstr>Baseline Shallow Neural Network</vt:lpstr>
      <vt:lpstr>Baseline LGBM Classifier</vt:lpstr>
      <vt:lpstr>Baseline XGB Classifier</vt:lpstr>
      <vt:lpstr>Baseline XGB Regressor</vt:lpstr>
      <vt:lpstr>Baseline Models: Takeaways</vt:lpstr>
      <vt:lpstr>Tuned Models: Approach </vt:lpstr>
      <vt:lpstr>Tuned Logistic Regression</vt:lpstr>
      <vt:lpstr>Tuned Random Forest Classifier</vt:lpstr>
      <vt:lpstr>Tuned XGB Classifier</vt:lpstr>
      <vt:lpstr>Tuned Shallow Neural Network</vt:lpstr>
      <vt:lpstr>Tuned Deep Neural Network</vt:lpstr>
      <vt:lpstr>Tuned Logistic Regression + StratifiedKFold </vt:lpstr>
      <vt:lpstr>Tuned LGBM + StratifiedKFold</vt:lpstr>
      <vt:lpstr>Results and Conclusions</vt:lpstr>
      <vt:lpstr>Project Difficulties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Parth Patel</cp:lastModifiedBy>
  <cp:revision>1</cp:revision>
  <dcterms:modified xsi:type="dcterms:W3CDTF">2025-05-21T19:13:40Z</dcterms:modified>
</cp:coreProperties>
</file>