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6" r:id="rId5"/>
    <p:sldId id="259" r:id="rId6"/>
    <p:sldId id="270" r:id="rId7"/>
    <p:sldId id="311" r:id="rId8"/>
    <p:sldId id="319" r:id="rId9"/>
    <p:sldId id="294" r:id="rId10"/>
    <p:sldId id="312" r:id="rId11"/>
    <p:sldId id="309" r:id="rId12"/>
    <p:sldId id="296" r:id="rId13"/>
    <p:sldId id="317" r:id="rId14"/>
    <p:sldId id="318" r:id="rId15"/>
    <p:sldId id="313" r:id="rId16"/>
    <p:sldId id="305" r:id="rId17"/>
    <p:sldId id="314" r:id="rId18"/>
    <p:sldId id="273" r:id="rId19"/>
    <p:sldId id="31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ABAEA5-B700-A8F8-4552-02F388EA7700}" name="Guenevere Chen" initials="GC" userId="S::guenevereqian.chen@utsa.edu::b9669eeb-3ac0-48dc-b0ae-c26b4f959dae" providerId="AD"/>
  <p188:author id="{343EC3F2-C2A6-11B3-48B5-224DC6659DD8}" name="Ibrahim Omer" initials="IO" userId="Ibrahim Om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2340"/>
    <a:srgbClr val="F1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67312" autoAdjust="0"/>
  </p:normalViewPr>
  <p:slideViewPr>
    <p:cSldViewPr snapToGrid="0" snapToObjects="1">
      <p:cViewPr>
        <p:scale>
          <a:sx n="75" d="100"/>
          <a:sy n="75" d="100"/>
        </p:scale>
        <p:origin x="1387" y="-18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6171C-6C02-41F2-841A-16E3B7C9FAF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08A04-4F30-4D14-A4A3-903948F17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2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66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5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21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6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Invasive ductal carcinoma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90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Invasive ductal carcinoma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62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Google Sans"/>
              </a:rPr>
              <a:t>In situ: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In the normal location</a:t>
            </a:r>
          </a:p>
          <a:p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stage 1 (earliest stage) to a stage IV (most advanced stage)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66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59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consist of three matrixes, each representing a specific color [Red, Blue, Green] which refers to it as [RBG]. &gt;&gt;&gt;&gt;&gt;&gt;&gt;&gt;&gt;&gt;&gt;&gt;&gt;&gt;&gt;&gt;&gt;&gt;&gt;&gt;&gt;&gt;&gt;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color’s matrix is a set of pixels, and each pixel has values ranging from 0 to 255 and depends on the pixel's brightness.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Filter: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filter is a small matrix applied to input data, highlighting specific patterns, such as edges or textures, as it convolves across the input.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Kernel: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A kernel is the learnable parameters within a filter, representing the weights that are adjusted during the training process to capture features in the input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Activation Function: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The activation function introduces non-linearity to the neural network, enabling it to learn complex patterns; common choices include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ReLU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(Rectified Linear Unit) for its simplicity and effectiveness.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Pooling: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Pooling involves down-sampling the spatial dimensions of the input data by selecting the maximum or average value from a group of neighboring pixels, reducing computation and extracting key features.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5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808A04-4F30-4D14-A4A3-903948F178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01097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87626"/>
            <a:ext cx="2949178" cy="327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3504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35131" y="807028"/>
            <a:ext cx="86762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235131" y="2267527"/>
            <a:ext cx="8676257" cy="395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15674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807028"/>
            <a:ext cx="867625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" y="2267527"/>
            <a:ext cx="8676257" cy="39523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51251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22506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807028"/>
            <a:ext cx="867625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96018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5868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74720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98632"/>
            <a:ext cx="3868340" cy="2997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74720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98632"/>
            <a:ext cx="3887391" cy="299736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57654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" y="807028"/>
            <a:ext cx="867625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398965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76832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587626"/>
            <a:ext cx="2949178" cy="3273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60350" y="6480676"/>
            <a:ext cx="8623300" cy="377324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 baseline="0">
                <a:solidFill>
                  <a:schemeClr val="bg1"/>
                </a:solidFill>
              </a:defRPr>
            </a:lvl1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Department or Office Name</a:t>
            </a:r>
          </a:p>
        </p:txBody>
      </p:sp>
    </p:spTree>
    <p:extLst>
      <p:ext uri="{BB962C8B-B14F-4D97-AF65-F5344CB8AC3E}">
        <p14:creationId xmlns:p14="http://schemas.microsoft.com/office/powerpoint/2010/main" val="122383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59678"/>
            <a:ext cx="9144000" cy="5747652"/>
          </a:xfrm>
          <a:prstGeom prst="rect">
            <a:avLst/>
          </a:prstGeom>
          <a:solidFill>
            <a:srgbClr val="0C2340">
              <a:alpha val="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426926"/>
            <a:ext cx="9144000" cy="431074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33549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8592"/>
            <a:ext cx="9144000" cy="0"/>
          </a:xfrm>
          <a:prstGeom prst="line">
            <a:avLst/>
          </a:prstGeom>
          <a:ln w="25400">
            <a:solidFill>
              <a:srgbClr val="F15A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6420395"/>
            <a:ext cx="9144000" cy="0"/>
          </a:xfrm>
          <a:prstGeom prst="line">
            <a:avLst/>
          </a:prstGeom>
          <a:ln w="25400">
            <a:solidFill>
              <a:srgbClr val="F15A2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20326" y="1342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49AB2-3694-EC44-96CD-D4B4E5998FBA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57" y="192194"/>
            <a:ext cx="2924219" cy="2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5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-486298"/>
            <a:ext cx="9144000" cy="6858000"/>
          </a:xfrm>
          <a:prstGeom prst="rect">
            <a:avLst/>
          </a:prstGeom>
          <a:solidFill>
            <a:srgbClr val="0C23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85315" y="3278791"/>
            <a:ext cx="48004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26000"/>
                </a:solidFill>
                <a:latin typeface="Helvetica"/>
                <a:cs typeface="Helvetica"/>
              </a:rPr>
              <a:t>EE-4953-901-natural language processing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13245" y="3744429"/>
            <a:ext cx="962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26000"/>
                </a:solidFill>
                <a:latin typeface="Helvetica"/>
                <a:cs typeface="Helvetica"/>
              </a:rPr>
              <a:t>Fall 2023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245" y="2556368"/>
            <a:ext cx="3624072" cy="658368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585315" y="2504256"/>
            <a:ext cx="0" cy="1420959"/>
          </a:xfrm>
          <a:prstGeom prst="line">
            <a:avLst/>
          </a:prstGeom>
          <a:ln w="25400">
            <a:solidFill>
              <a:srgbClr val="F15A2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9AB6D8C-4154-CCEF-2B87-967DE9AEC508}"/>
              </a:ext>
            </a:extLst>
          </p:cNvPr>
          <p:cNvSpPr txBox="1"/>
          <p:nvPr/>
        </p:nvSpPr>
        <p:spPr>
          <a:xfrm>
            <a:off x="67165" y="661926"/>
            <a:ext cx="8087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Breast Cancer Classification using CNN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ABFBC-8908-4DE7-9D1E-CAEB5D0F44F9}"/>
              </a:ext>
            </a:extLst>
          </p:cNvPr>
          <p:cNvSpPr txBox="1"/>
          <p:nvPr/>
        </p:nvSpPr>
        <p:spPr>
          <a:xfrm>
            <a:off x="316124" y="3974186"/>
            <a:ext cx="84351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F26000"/>
              </a:solidFill>
              <a:latin typeface="Helvetica"/>
              <a:cs typeface="Helvetica"/>
            </a:endParaRPr>
          </a:p>
          <a:p>
            <a:r>
              <a:rPr lang="en-US" b="1" dirty="0">
                <a:solidFill>
                  <a:srgbClr val="F26000"/>
                </a:solidFill>
                <a:latin typeface="Helvetica"/>
                <a:cs typeface="Helvetica"/>
              </a:rPr>
              <a:t>Parth Patel </a:t>
            </a:r>
          </a:p>
          <a:p>
            <a:r>
              <a:rPr lang="en-US" b="1" dirty="0">
                <a:solidFill>
                  <a:srgbClr val="F26000"/>
                </a:solidFill>
                <a:latin typeface="Helvetica"/>
                <a:cs typeface="Helvetica"/>
              </a:rPr>
              <a:t>Supervisor Dr. </a:t>
            </a:r>
            <a:r>
              <a:rPr lang="en-US" b="1" i="0" dirty="0">
                <a:solidFill>
                  <a:schemeClr val="accent2"/>
                </a:solidFill>
                <a:effectLst/>
                <a:latin typeface="Segoe UI" panose="020B0502040204020203" pitchFamily="34" charset="0"/>
              </a:rPr>
              <a:t>Mario Flores</a:t>
            </a:r>
          </a:p>
          <a:p>
            <a:r>
              <a:rPr lang="en-US" b="1" dirty="0">
                <a:solidFill>
                  <a:srgbClr val="F26000"/>
                </a:solidFill>
                <a:latin typeface="Helvetica"/>
                <a:cs typeface="Helvetica"/>
              </a:rPr>
              <a:t> </a:t>
            </a:r>
          </a:p>
          <a:p>
            <a:endParaRPr lang="en-US" b="1" dirty="0">
              <a:solidFill>
                <a:srgbClr val="F26000"/>
              </a:solidFill>
              <a:latin typeface="Helvetica"/>
              <a:cs typeface="Helvetica"/>
            </a:endParaRPr>
          </a:p>
          <a:p>
            <a:r>
              <a:rPr lang="en-US" b="1" dirty="0">
                <a:solidFill>
                  <a:srgbClr val="F26000"/>
                </a:solidFill>
                <a:latin typeface="Helvetica"/>
                <a:cs typeface="Helvetica"/>
              </a:rPr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2BBF358-6113-449B-9BAF-C0E3878A9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165" y="6490769"/>
            <a:ext cx="8623300" cy="3773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586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4B87-9298-4AE4-8A69-EE6D12D9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87426"/>
            <a:ext cx="2949178" cy="1600200"/>
          </a:xfrm>
        </p:spPr>
        <p:txBody>
          <a:bodyPr anchor="b">
            <a:normAutofit/>
          </a:bodyPr>
          <a:lstStyle/>
          <a:p>
            <a:r>
              <a:rPr lang="en-US" b="1" i="0">
                <a:effectLst/>
              </a:rPr>
              <a:t>Convolution (Conv)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A1C2F-3C4E-1414-8D0C-D92BB2F3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391" y="2334845"/>
            <a:ext cx="4629150" cy="217878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E761-8351-0846-1A38-B96E954D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587626"/>
            <a:ext cx="2949178" cy="32734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Step 1:</a:t>
            </a:r>
            <a:r>
              <a:rPr lang="en-US" b="0" i="0">
                <a:effectLst/>
              </a:rPr>
              <a:t> Take a filter matrix K of size smaller than the input image matrix I. Conduct element-wise multiplication with the overlaid elements and then add to create a single value in the output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>
                <a:effectLst/>
              </a:rPr>
              <a:t>Step 2: </a:t>
            </a:r>
            <a:r>
              <a:rPr lang="en-US" b="0" i="0">
                <a:effectLst/>
              </a:rPr>
              <a:t>Move the filter to the columns on the right based on the defined stride and repeat step 1.</a:t>
            </a:r>
          </a:p>
          <a:p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E0AD66-2008-6F31-FC78-F2880B9BC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350" y="6480676"/>
            <a:ext cx="8623300" cy="3773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3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67F9-0E75-FA2E-1095-0239B30A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Pooling (max pool)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0B89-66ED-7C96-3F50-A93C60C580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number of parameters and increase the speed of computation.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 performed in pooling </a:t>
            </a:r>
          </a:p>
          <a:p>
            <a:pPr marL="571500" lvl="1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lvl="1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D9676B-799D-EFD2-67FF-C42743D28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E3D35F-089E-5CA9-11BD-1B057F39D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29150" y="3105590"/>
            <a:ext cx="3886200" cy="179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4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AE6F-BB8D-5012-BB00-78D51F7C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2154489"/>
            <a:ext cx="2949178" cy="1600200"/>
          </a:xfrm>
        </p:spPr>
        <p:txBody>
          <a:bodyPr anchor="b">
            <a:normAutofit/>
          </a:bodyPr>
          <a:lstStyle/>
          <a:p>
            <a:r>
              <a:rPr lang="en-US" sz="4000" b="1" dirty="0"/>
              <a:t>CNN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FF1DA-80B7-AF99-9918-D9A767119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999"/>
          <a:stretch/>
        </p:blipFill>
        <p:spPr>
          <a:xfrm>
            <a:off x="3610664" y="1208033"/>
            <a:ext cx="5100199" cy="4432411"/>
          </a:xfr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54A9DC0-37A8-E34D-4FDD-F1B6C394FF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350" y="6480676"/>
            <a:ext cx="8623300" cy="37732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0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1B1-FA29-4E09-A0E1-FA724AE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696955"/>
            <a:ext cx="5844971" cy="7974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7753-5E68-4883-BC42-847756A9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" y="1494440"/>
            <a:ext cx="8959795" cy="474304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C23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Sample CNN.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58CFD-95FE-4B8E-AAAE-D51737111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3733AE-92E3-B85E-0254-C3E6A71B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1" y="3283793"/>
            <a:ext cx="4384876" cy="2741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76C997-10D7-C0A6-7146-354E21C4A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761" y="2045051"/>
            <a:ext cx="5883150" cy="1044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1B7703-2701-8275-8A0A-2026B28ACC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155" y="3283793"/>
            <a:ext cx="4175080" cy="26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56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1B1-FA29-4E09-A0E1-FA724AE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696955"/>
            <a:ext cx="8623300" cy="79748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CNN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7753-5E68-4883-BC42-847756A9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" y="1494440"/>
            <a:ext cx="8959795" cy="4743044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0C23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58CFD-95FE-4B8E-AAAE-D51737111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2FBCE-BE65-3AA7-8ED2-038B6748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806" y="1626315"/>
            <a:ext cx="643506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93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2A81-8A7E-4E72-A960-ADE5390E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770"/>
            <a:ext cx="8676257" cy="1325563"/>
          </a:xfrm>
        </p:spPr>
        <p:txBody>
          <a:bodyPr/>
          <a:lstStyle/>
          <a:p>
            <a:pPr algn="ctr"/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DB3AD-8516-49D3-B168-086112AE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" y="1630396"/>
            <a:ext cx="8623300" cy="46005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/>
              </a:rPr>
              <a:t>CIAR 2015 Grand Challenge on Breast Cancer Histology Images.</a:t>
            </a:r>
            <a:endParaRPr lang="en-US" sz="2000" dirty="0">
              <a:latin typeface="Century Gothic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/>
                <a:ea typeface="+mn-lt"/>
                <a:cs typeface="+mn-lt"/>
              </a:rPr>
              <a:t>M.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Macenko</a:t>
            </a:r>
            <a:r>
              <a:rPr lang="en-US" sz="2000" dirty="0">
                <a:latin typeface="Century Gothic"/>
                <a:ea typeface="+mn-lt"/>
                <a:cs typeface="+mn-lt"/>
              </a:rPr>
              <a:t> et al., ”A method for normalizing histology slides for quantitative analysis,” 2009 IEEE International Symposium on Biomedical Imaging: From Nano to Macro, Boston, MA, 2009.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/>
                <a:ea typeface="+mn-lt"/>
                <a:cs typeface="+mn-lt"/>
              </a:rPr>
              <a:t>Gao Huang, Zhuang, Liu, Laurens Van Der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Maaten</a:t>
            </a:r>
            <a:r>
              <a:rPr lang="en-US" sz="2000" dirty="0">
                <a:latin typeface="Century Gothic"/>
                <a:ea typeface="+mn-lt"/>
                <a:cs typeface="+mn-lt"/>
              </a:rPr>
              <a:t>, Kilian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Q.Weinberger</a:t>
            </a:r>
            <a:r>
              <a:rPr lang="en-US" sz="2000" dirty="0">
                <a:latin typeface="Century Gothic"/>
                <a:ea typeface="+mn-lt"/>
                <a:cs typeface="+mn-lt"/>
              </a:rPr>
              <a:t>, 2016. Densely Connected Convolutional Networks.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entury Gothic"/>
                <a:ea typeface="+mn-lt"/>
                <a:cs typeface="+mn-lt"/>
              </a:rPr>
              <a:t>Srivastava, N., Hinton, G.,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Krizhevsky</a:t>
            </a:r>
            <a:r>
              <a:rPr lang="en-US" sz="2000" dirty="0">
                <a:latin typeface="Century Gothic"/>
                <a:ea typeface="+mn-lt"/>
                <a:cs typeface="+mn-lt"/>
              </a:rPr>
              <a:t>, A.,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Sutskever</a:t>
            </a:r>
            <a:r>
              <a:rPr lang="en-US" sz="2000" dirty="0">
                <a:latin typeface="Century Gothic"/>
                <a:ea typeface="+mn-lt"/>
                <a:cs typeface="+mn-lt"/>
              </a:rPr>
              <a:t>, I. and 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Salakhutdinov</a:t>
            </a:r>
            <a:r>
              <a:rPr lang="en-US" sz="2000" dirty="0">
                <a:latin typeface="Century Gothic"/>
                <a:ea typeface="+mn-lt"/>
                <a:cs typeface="+mn-lt"/>
              </a:rPr>
              <a:t>, R., 2014. Dropout: A simple way to prevent neural networks from overfitting. The Journal of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MachineLearning</a:t>
            </a:r>
            <a:r>
              <a:rPr lang="en-US" sz="2000" dirty="0">
                <a:latin typeface="Century Gothic"/>
                <a:ea typeface="+mn-lt"/>
                <a:cs typeface="+mn-lt"/>
              </a:rPr>
              <a:t> Research.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Century Gothic"/>
                <a:ea typeface="+mn-lt"/>
                <a:cs typeface="+mn-lt"/>
              </a:rPr>
              <a:t>Ioffe</a:t>
            </a:r>
            <a:r>
              <a:rPr lang="en-US" sz="2000" dirty="0">
                <a:latin typeface="Century Gothic"/>
                <a:ea typeface="+mn-lt"/>
                <a:cs typeface="+mn-lt"/>
              </a:rPr>
              <a:t>, S. and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Szegedy</a:t>
            </a:r>
            <a:r>
              <a:rPr lang="en-US" sz="2000" dirty="0">
                <a:latin typeface="Century Gothic"/>
                <a:ea typeface="+mn-lt"/>
                <a:cs typeface="+mn-lt"/>
              </a:rPr>
              <a:t>, C., 2015. Batch normalization: Accelerating deep network training by reducing internal covariate shift. </a:t>
            </a:r>
            <a:r>
              <a:rPr lang="en-US" sz="2000" dirty="0" err="1">
                <a:latin typeface="Century Gothic"/>
                <a:ea typeface="+mn-lt"/>
                <a:cs typeface="+mn-lt"/>
              </a:rPr>
              <a:t>arXiv</a:t>
            </a:r>
            <a:r>
              <a:rPr lang="en-US" sz="2000" dirty="0">
                <a:latin typeface="Century Gothic"/>
                <a:ea typeface="+mn-lt"/>
                <a:cs typeface="+mn-lt"/>
              </a:rPr>
              <a:t> preprint arXiv:1502.03167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dirty="0"/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47A0E-AED4-45AD-8B5C-380D228C0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2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7FD3-A64E-D0CC-D2E4-66838FF5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3" y="2250818"/>
            <a:ext cx="8676257" cy="2068519"/>
          </a:xfrm>
        </p:spPr>
        <p:txBody>
          <a:bodyPr/>
          <a:lstStyle/>
          <a:p>
            <a:pPr algn="ctr"/>
            <a:r>
              <a:rPr lang="en-US" sz="9600" b="1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995B0-6B29-B13E-8ABC-3DCC9CA92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0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1B1-FA29-4E09-A0E1-FA724AE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7028"/>
            <a:ext cx="9495692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Outlines: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7753-5E68-4883-BC42-847756A9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9230" y="1009650"/>
            <a:ext cx="6019800" cy="4284206"/>
          </a:xfrm>
        </p:spPr>
        <p:txBody>
          <a:bodyPr/>
          <a:lstStyle/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58CFD-95FE-4B8E-AAAE-D51737111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19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1B1-FA29-4E09-A0E1-FA724AE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298" y="733010"/>
            <a:ext cx="5189651" cy="797485"/>
          </a:xfrm>
        </p:spPr>
        <p:txBody>
          <a:bodyPr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7753-5E68-4883-BC42-847756A9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350" y="1339856"/>
            <a:ext cx="8623300" cy="472461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Beast Cancer awareness is important?</a:t>
            </a:r>
          </a:p>
          <a:p>
            <a:pPr marL="914400" lvl="2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risk for women in the United States: 13%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1 in 8 chance of developing breast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could change body shape, hair loss, early menopause and loss of fertility.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58CFD-95FE-4B8E-AAAE-D51737111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</p:txBody>
      </p:sp>
    </p:spTree>
    <p:extLst>
      <p:ext uri="{BB962C8B-B14F-4D97-AF65-F5344CB8AC3E}">
        <p14:creationId xmlns:p14="http://schemas.microsoft.com/office/powerpoint/2010/main" val="374737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956-F011-F5FD-93DC-69A47766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06B55-C2AA-23C8-FC9A-0F525047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original dataset consisted of 162 whole mount slide images of Breast Cancer (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BCa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) specimens scanned at 40x. </a:t>
            </a:r>
          </a:p>
          <a:p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From that, 277,524 patches of size 50 x 50 were extracted (198,738 IDC negative and 78,786 IDC positive).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722D6-3017-F470-D677-99B2863AA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64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8956-F011-F5FD-93DC-69A47766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722D6-3017-F470-D677-99B2863AA8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3B146-F400-31DE-6DAA-B3D21DAB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803923"/>
            <a:ext cx="5768840" cy="1950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EF00E-3C28-C79A-FB2D-ED00579E3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340" y="3163463"/>
            <a:ext cx="5369310" cy="29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3921-680E-46FF-B1CA-77014E47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A591-88C2-4FB7-9009-90B58851B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294257" y="1495209"/>
            <a:ext cx="6060894" cy="4010819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5F783F-9A22-4041-8F50-22124874E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0350" y="6480175"/>
            <a:ext cx="8623300" cy="37782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6AF553-F4B6-B6D1-409B-BEB9136BC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0262"/>
            <a:ext cx="9144000" cy="463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05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6E60-C760-019D-342C-EEA89C4B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Training and Test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031CCC-FD80-97A2-3A5F-9156EEF89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350" y="1914253"/>
            <a:ext cx="5854785" cy="39528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746C1-695A-28B8-86F7-3DBD4ECB0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F47E3-A926-C569-FD71-BAA9ECDD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149" y="3224499"/>
            <a:ext cx="2796782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4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1B1-FA29-4E09-A0E1-FA724AE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" y="797273"/>
            <a:ext cx="5844971" cy="7974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7753-5E68-4883-BC42-847756A9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0350" y="1448026"/>
            <a:ext cx="8350250" cy="460725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CNN?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an attempt to mimic human behavior in recognizing objects.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Humans need to watch a feature to do successful recognitions;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enough to see some features of a dog, such as a part of his face, to make a judgment.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58CFD-95FE-4B8E-AAAE-D51737111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</p:txBody>
      </p:sp>
    </p:spTree>
    <p:extLst>
      <p:ext uri="{BB962C8B-B14F-4D97-AF65-F5344CB8AC3E}">
        <p14:creationId xmlns:p14="http://schemas.microsoft.com/office/powerpoint/2010/main" val="378235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51B1-FA29-4E09-A0E1-FA724AE4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891" y="563006"/>
            <a:ext cx="5844971" cy="797485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F7753-5E68-4883-BC42-847756A9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252" y="826525"/>
            <a:ext cx="8350250" cy="5468469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consist of three matrixes, each representing a specific color [Red, Blue, Green] which refers to it as [RBG].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uses a similar human technique where feature detectors [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Filters, kernels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produce a feature map after the filter is convoluted with the original photo, a set of feature maps named the convolutional layer. The convoluted layers were rectified by using the Relu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increase non-linearity.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node that is put at the end of or in between Neural Networks. It help to decide if the neuron would fire or not.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Pooled feature map is flattened on one column to feed it into the fully connected layer as an input to the ANN.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58CFD-95FE-4B8E-AAAE-D51737111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Computer Engineering Department and Department of Educational Psychology</a:t>
            </a:r>
          </a:p>
        </p:txBody>
      </p:sp>
    </p:spTree>
    <p:extLst>
      <p:ext uri="{BB962C8B-B14F-4D97-AF65-F5344CB8AC3E}">
        <p14:creationId xmlns:p14="http://schemas.microsoft.com/office/powerpoint/2010/main" val="129914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194DF8D-65A7-A44D-A948-ECEBC0E10D05}" vid="{508897A3-098B-224C-B9A3-C5B67EC0D0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EEB1A569F5B945847AE8D5F41B0AD6" ma:contentTypeVersion="11" ma:contentTypeDescription="Create a new document." ma:contentTypeScope="" ma:versionID="9c69056d383728f70b7631580eebdd0b">
  <xsd:schema xmlns:xsd="http://www.w3.org/2001/XMLSchema" xmlns:xs="http://www.w3.org/2001/XMLSchema" xmlns:p="http://schemas.microsoft.com/office/2006/metadata/properties" xmlns:ns2="009da255-3a39-4c37-a648-a96b0720b977" xmlns:ns3="82fe6e00-d737-49ac-bfae-29e51574dafa" targetNamespace="http://schemas.microsoft.com/office/2006/metadata/properties" ma:root="true" ma:fieldsID="18614deb9be27a0923279a3733a20553" ns2:_="" ns3:_="">
    <xsd:import namespace="009da255-3a39-4c37-a648-a96b0720b977"/>
    <xsd:import namespace="82fe6e00-d737-49ac-bfae-29e51574da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9da255-3a39-4c37-a648-a96b0720b9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fe6e00-d737-49ac-bfae-29e51574daf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CBFB25-C517-45BD-8114-F34765A7FE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8C6742-B5A0-4174-AB38-8D99B3C75A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9da255-3a39-4c37-a648-a96b0720b977"/>
    <ds:schemaRef ds:uri="82fe6e00-d737-49ac-bfae-29e51574da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617826-DCF2-4AD4-A73E-EC6858BA52C1}">
  <ds:schemaRefs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82fe6e00-d737-49ac-bfae-29e51574dafa"/>
    <ds:schemaRef ds:uri="009da255-3a39-4c37-a648-a96b0720b9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3703</TotalTime>
  <Words>935</Words>
  <Application>Microsoft Office PowerPoint</Application>
  <PresentationFormat>On-screen Show (4:3)</PresentationFormat>
  <Paragraphs>114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Century Gothic</vt:lpstr>
      <vt:lpstr>Google Sans</vt:lpstr>
      <vt:lpstr>Helvetica</vt:lpstr>
      <vt:lpstr>Inter</vt:lpstr>
      <vt:lpstr>Segoe UI</vt:lpstr>
      <vt:lpstr>Söhne</vt:lpstr>
      <vt:lpstr>Times New Roman</vt:lpstr>
      <vt:lpstr>Wingdings</vt:lpstr>
      <vt:lpstr>Office Theme</vt:lpstr>
      <vt:lpstr>PowerPoint Presentation</vt:lpstr>
      <vt:lpstr>Outlines: </vt:lpstr>
      <vt:lpstr>Introduction </vt:lpstr>
      <vt:lpstr>Dataset </vt:lpstr>
      <vt:lpstr>Dataset </vt:lpstr>
      <vt:lpstr>Dataset</vt:lpstr>
      <vt:lpstr>Dataset for Training and Test </vt:lpstr>
      <vt:lpstr>Research methods   </vt:lpstr>
      <vt:lpstr>CNN   </vt:lpstr>
      <vt:lpstr>Convolution (Conv)</vt:lpstr>
      <vt:lpstr>Pooling (max pool)</vt:lpstr>
      <vt:lpstr>CNN Model</vt:lpstr>
      <vt:lpstr>Experiments    </vt:lpstr>
      <vt:lpstr>Confusion matrix for CNN    </vt:lpstr>
      <vt:lpstr>References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Law</dc:creator>
  <cp:lastModifiedBy>Parth Patel</cp:lastModifiedBy>
  <cp:revision>67</cp:revision>
  <dcterms:created xsi:type="dcterms:W3CDTF">2022-05-27T14:56:12Z</dcterms:created>
  <dcterms:modified xsi:type="dcterms:W3CDTF">2023-11-30T19:28:47Z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0x010100B5EEB1A569F5B945847AE8D5F41B0AD6</vt:lpwstr>
  </property>
</Properties>
</file>