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311" r:id="rId5"/>
    <p:sldId id="320" r:id="rId6"/>
    <p:sldId id="319" r:id="rId7"/>
    <p:sldId id="322" r:id="rId8"/>
    <p:sldId id="323" r:id="rId9"/>
    <p:sldId id="321" r:id="rId10"/>
    <p:sldId id="31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DABAEA5-B700-A8F8-4552-02F388EA7700}" name="Guenevere Chen" initials="GC" userId="S::guenevereqian.chen@utsa.edu::b9669eeb-3ac0-48dc-b0ae-c26b4f959dae" providerId="AD"/>
  <p188:author id="{343EC3F2-C2A6-11B3-48B5-224DC6659DD8}" name="Ibrahim Omer" initials="IO" userId="Ibrahim Ome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2340"/>
    <a:srgbClr val="F15A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82" autoAdjust="0"/>
    <p:restoredTop sz="67312" autoAdjust="0"/>
  </p:normalViewPr>
  <p:slideViewPr>
    <p:cSldViewPr snapToGrid="0" snapToObjects="1">
      <p:cViewPr>
        <p:scale>
          <a:sx n="66" d="100"/>
          <a:sy n="66" d="100"/>
        </p:scale>
        <p:origin x="38" y="-43"/>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6171C-6C02-41F2-841A-16E3B7C9FAF6}" type="datetimeFigureOut">
              <a:rPr lang="en-US" smtClean="0"/>
              <a:t>11/30/2023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808A04-4F30-4D14-A4A3-903948F17865}" type="slidenum">
              <a:rPr lang="en-US" smtClean="0"/>
              <a:t>‹#›</a:t>
            </a:fld>
            <a:endParaRPr lang="en-US"/>
          </a:p>
        </p:txBody>
      </p:sp>
    </p:spTree>
    <p:extLst>
      <p:ext uri="{BB962C8B-B14F-4D97-AF65-F5344CB8AC3E}">
        <p14:creationId xmlns:p14="http://schemas.microsoft.com/office/powerpoint/2010/main" val="3841324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Invasive ductal carcinoma </a:t>
            </a:r>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1</a:t>
            </a:fld>
            <a:endParaRPr lang="en-US"/>
          </a:p>
        </p:txBody>
      </p:sp>
    </p:spTree>
    <p:extLst>
      <p:ext uri="{BB962C8B-B14F-4D97-AF65-F5344CB8AC3E}">
        <p14:creationId xmlns:p14="http://schemas.microsoft.com/office/powerpoint/2010/main" val="1133090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BDC1C6"/>
                </a:solidFill>
                <a:effectLst/>
                <a:latin typeface="Google Sans"/>
              </a:rPr>
              <a:t>Invasive ductal carcinoma </a:t>
            </a:r>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3</a:t>
            </a:fld>
            <a:endParaRPr lang="en-US"/>
          </a:p>
        </p:txBody>
      </p:sp>
    </p:spTree>
    <p:extLst>
      <p:ext uri="{BB962C8B-B14F-4D97-AF65-F5344CB8AC3E}">
        <p14:creationId xmlns:p14="http://schemas.microsoft.com/office/powerpoint/2010/main" val="147966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precision recall f1-score support </a:t>
            </a:r>
          </a:p>
          <a:p>
            <a:r>
              <a:rPr lang="en-US" dirty="0"/>
              <a:t>0 0.79 0.92 0.85 239 1 0.82 0.57 0.67 140 </a:t>
            </a:r>
          </a:p>
          <a:p>
            <a:r>
              <a:rPr lang="en-US" dirty="0"/>
              <a:t>accuracy 0.79 379 </a:t>
            </a:r>
          </a:p>
          <a:p>
            <a:r>
              <a:rPr lang="en-US" dirty="0"/>
              <a:t>macro avg 0.80 0.75 0.76 379 </a:t>
            </a:r>
          </a:p>
          <a:p>
            <a:r>
              <a:rPr lang="en-US" dirty="0"/>
              <a:t>weighted avg 0.80 0.79 0.78 379 </a:t>
            </a:r>
          </a:p>
          <a:p>
            <a:endParaRPr lang="en-US" dirty="0"/>
          </a:p>
          <a:p>
            <a:r>
              <a:rPr lang="en-US" b="0" i="0" dirty="0" err="1">
                <a:solidFill>
                  <a:srgbClr val="242424"/>
                </a:solidFill>
                <a:effectLst/>
                <a:latin typeface="source-serif-pro"/>
              </a:rPr>
              <a:t>RandomSearchCV</a:t>
            </a:r>
            <a:r>
              <a:rPr lang="en-US" b="0" i="0" dirty="0">
                <a:solidFill>
                  <a:srgbClr val="242424"/>
                </a:solidFill>
                <a:effectLst/>
                <a:latin typeface="source-serif-pro"/>
              </a:rPr>
              <a:t> has the same purpose of </a:t>
            </a:r>
            <a:r>
              <a:rPr lang="en-US" b="0" i="0" dirty="0" err="1">
                <a:solidFill>
                  <a:srgbClr val="242424"/>
                </a:solidFill>
                <a:effectLst/>
                <a:latin typeface="source-serif-pro"/>
              </a:rPr>
              <a:t>GridSearchCV</a:t>
            </a:r>
            <a:r>
              <a:rPr lang="en-US" b="0" i="0" dirty="0">
                <a:solidFill>
                  <a:srgbClr val="242424"/>
                </a:solidFill>
                <a:effectLst/>
                <a:latin typeface="source-serif-pro"/>
              </a:rPr>
              <a:t>: they both were designed to find the best parameters to improve your model. However, here not all parameters are tested. Rather, the search is randomized and all the other parameters are held constant while the parameters we are testing is variable.</a:t>
            </a:r>
            <a:br>
              <a:rPr lang="en-US" dirty="0"/>
            </a:br>
            <a:endParaRPr lang="en-US" b="1" i="0" dirty="0">
              <a:solidFill>
                <a:srgbClr val="333333"/>
              </a:solidFill>
              <a:effectLst/>
              <a:latin typeface="Helvetica" panose="020B0604020202020204" pitchFamily="34" charset="0"/>
            </a:endParaRPr>
          </a:p>
          <a:p>
            <a:r>
              <a:rPr lang="en-US" b="1" i="0" dirty="0">
                <a:solidFill>
                  <a:srgbClr val="333333"/>
                </a:solidFill>
                <a:effectLst/>
                <a:latin typeface="Helvetica" panose="020B0604020202020204" pitchFamily="34" charset="0"/>
              </a:rPr>
              <a:t>2.1e+2 = 2.1 x 10</a:t>
            </a:r>
            <a:r>
              <a:rPr lang="en-US" b="1" i="0" baseline="30000" dirty="0">
                <a:solidFill>
                  <a:srgbClr val="333333"/>
                </a:solidFill>
                <a:effectLst/>
                <a:latin typeface="inherit"/>
              </a:rPr>
              <a:t>2</a:t>
            </a:r>
            <a:r>
              <a:rPr lang="en-US" b="1" i="0" dirty="0">
                <a:solidFill>
                  <a:srgbClr val="333333"/>
                </a:solidFill>
                <a:effectLst/>
                <a:latin typeface="Helvetica" panose="020B0604020202020204" pitchFamily="34" charset="0"/>
              </a:rPr>
              <a:t> = 210</a:t>
            </a:r>
            <a:endParaRPr lang="en-US" dirty="0"/>
          </a:p>
          <a:p>
            <a:r>
              <a:rPr lang="en-US" dirty="0" err="1"/>
              <a:t>Svm</a:t>
            </a:r>
            <a:r>
              <a:rPr lang="en-US" dirty="0"/>
              <a:t> = 77%  </a:t>
            </a:r>
            <a:r>
              <a:rPr lang="en-US" dirty="0" err="1"/>
              <a:t>randomsearch</a:t>
            </a:r>
            <a:r>
              <a:rPr lang="en-US" dirty="0"/>
              <a:t> cv get the accuracy of 80.5</a:t>
            </a:r>
          </a:p>
          <a:p>
            <a:endParaRPr lang="en-US" dirty="0"/>
          </a:p>
          <a:p>
            <a:r>
              <a:rPr lang="en-US" b="0" i="0" dirty="0">
                <a:solidFill>
                  <a:srgbClr val="000000"/>
                </a:solidFill>
                <a:effectLst/>
                <a:latin typeface="Helvetica Neue"/>
              </a:rPr>
              <a:t>Precision - Indicates the proportion of positive identifications (model predicted class 1) which were actually correct.   *****A model which produces no false positives has a precision of 1.0. </a:t>
            </a:r>
          </a:p>
          <a:p>
            <a:endParaRPr lang="en-US" b="0" i="0" dirty="0">
              <a:solidFill>
                <a:srgbClr val="000000"/>
              </a:solidFill>
              <a:effectLst/>
              <a:latin typeface="Helvetica Neue"/>
            </a:endParaRPr>
          </a:p>
          <a:p>
            <a:r>
              <a:rPr lang="en-US" b="0" i="0" dirty="0">
                <a:solidFill>
                  <a:srgbClr val="000000"/>
                </a:solidFill>
                <a:effectLst/>
                <a:latin typeface="Helvetica Neue"/>
              </a:rPr>
              <a:t>Recall - Indicates the proportion of actual positives which were correctly classified.</a:t>
            </a:r>
          </a:p>
          <a:p>
            <a:r>
              <a:rPr lang="en-US" b="0" i="0" dirty="0">
                <a:solidFill>
                  <a:srgbClr val="000000"/>
                </a:solidFill>
                <a:effectLst/>
                <a:latin typeface="Helvetica Neue"/>
              </a:rPr>
              <a:t>***** A model which produces no false negatives has a recall of 1.0. </a:t>
            </a:r>
          </a:p>
          <a:p>
            <a:endParaRPr lang="en-US" b="0" i="0" dirty="0">
              <a:solidFill>
                <a:srgbClr val="000000"/>
              </a:solidFill>
              <a:effectLst/>
              <a:latin typeface="Helvetica Neue"/>
            </a:endParaRPr>
          </a:p>
          <a:p>
            <a:r>
              <a:rPr lang="en-US" b="0" i="0" dirty="0">
                <a:solidFill>
                  <a:srgbClr val="000000"/>
                </a:solidFill>
                <a:effectLst/>
                <a:latin typeface="Helvetica Neue"/>
              </a:rPr>
              <a:t>F1 score - A combination of precision and recall. A perfect model achieves an F1 score of 1.0.</a:t>
            </a: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4</a:t>
            </a:fld>
            <a:endParaRPr lang="en-US"/>
          </a:p>
        </p:txBody>
      </p:sp>
    </p:spTree>
    <p:extLst>
      <p:ext uri="{BB962C8B-B14F-4D97-AF65-F5344CB8AC3E}">
        <p14:creationId xmlns:p14="http://schemas.microsoft.com/office/powerpoint/2010/main" val="2853245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12529"/>
                </a:solidFill>
                <a:effectLst/>
                <a:latin typeface="-apple-system"/>
              </a:rPr>
              <a:t>ROC curves typically feature true positive rate (TPR) on the Y axis, and false positive rate (FPR) on the X axis.</a:t>
            </a:r>
          </a:p>
          <a:p>
            <a:endParaRPr lang="en-US" dirty="0"/>
          </a:p>
        </p:txBody>
      </p:sp>
      <p:sp>
        <p:nvSpPr>
          <p:cNvPr id="4" name="Slide Number Placeholder 3"/>
          <p:cNvSpPr>
            <a:spLocks noGrp="1"/>
          </p:cNvSpPr>
          <p:nvPr>
            <p:ph type="sldNum" sz="quarter" idx="5"/>
          </p:nvPr>
        </p:nvSpPr>
        <p:spPr/>
        <p:txBody>
          <a:bodyPr/>
          <a:lstStyle/>
          <a:p>
            <a:fld id="{09808A04-4F30-4D14-A4A3-903948F17865}" type="slidenum">
              <a:rPr lang="en-US" smtClean="0"/>
              <a:t>6</a:t>
            </a:fld>
            <a:endParaRPr lang="en-US"/>
          </a:p>
        </p:txBody>
      </p:sp>
    </p:spTree>
    <p:extLst>
      <p:ext uri="{BB962C8B-B14F-4D97-AF65-F5344CB8AC3E}">
        <p14:creationId xmlns:p14="http://schemas.microsoft.com/office/powerpoint/2010/main" val="2904267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010971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587626"/>
            <a:ext cx="2949178"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35042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35131" y="807028"/>
            <a:ext cx="8676257" cy="1325563"/>
          </a:xfrm>
          <a:prstGeom prst="rect">
            <a:avLst/>
          </a:prstGeom>
        </p:spPr>
        <p:txBody>
          <a:bodyPr vert="horz" lIns="91440" tIns="45720" rIns="91440" bIns="45720" rtlCol="0" anchor="ctr">
            <a:normAutofit/>
          </a:bodyPr>
          <a:lstStyle/>
          <a:p>
            <a:r>
              <a:rPr lang="en-US" dirty="0"/>
              <a:t>Click to edit Master title style</a:t>
            </a:r>
          </a:p>
        </p:txBody>
      </p:sp>
      <p:sp>
        <p:nvSpPr>
          <p:cNvPr id="8" name="Text Placeholder 2"/>
          <p:cNvSpPr>
            <a:spLocks noGrp="1"/>
          </p:cNvSpPr>
          <p:nvPr>
            <p:ph idx="1"/>
          </p:nvPr>
        </p:nvSpPr>
        <p:spPr>
          <a:xfrm>
            <a:off x="235131" y="2267527"/>
            <a:ext cx="8676257" cy="3952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156747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35131" y="807028"/>
            <a:ext cx="8676257"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235131" y="2267527"/>
            <a:ext cx="8676257" cy="3952300"/>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512511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225065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35131" y="807028"/>
            <a:ext cx="8676257"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960181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958683"/>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74720"/>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3098632"/>
            <a:ext cx="3868340"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2274720"/>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3098632"/>
            <a:ext cx="3887391" cy="299736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57654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35131" y="807028"/>
            <a:ext cx="8676257" cy="1325563"/>
          </a:xfrm>
          <a:prstGeom prst="rect">
            <a:avLst/>
          </a:prstGeom>
        </p:spPr>
        <p:txBody>
          <a:bodyPr/>
          <a:lstStyle/>
          <a:p>
            <a:r>
              <a:rPr lang="en-US"/>
              <a:t>Click to edit Master title style</a:t>
            </a:r>
            <a:endParaRPr lang="en-US" dirty="0"/>
          </a:p>
        </p:txBody>
      </p:sp>
      <p:sp>
        <p:nvSpPr>
          <p:cNvPr id="6"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398965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768325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7426"/>
            <a:ext cx="2949178"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587626"/>
            <a:ext cx="2949178" cy="32734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Text Placeholder 13"/>
          <p:cNvSpPr>
            <a:spLocks noGrp="1"/>
          </p:cNvSpPr>
          <p:nvPr>
            <p:ph type="body" sz="quarter" idx="10" hasCustomPrompt="1"/>
          </p:nvPr>
        </p:nvSpPr>
        <p:spPr>
          <a:xfrm>
            <a:off x="260350" y="6480676"/>
            <a:ext cx="8623300" cy="377324"/>
          </a:xfrm>
          <a:prstGeom prst="rect">
            <a:avLst/>
          </a:prstGeom>
        </p:spPr>
        <p:txBody>
          <a:bodyPr/>
          <a:lstStyle>
            <a:lvl1pPr marL="0" indent="0" algn="ctr">
              <a:buFontTx/>
              <a:buNone/>
              <a:defRPr sz="1800" baseline="0">
                <a:solidFill>
                  <a:schemeClr val="bg1"/>
                </a:solidFill>
              </a:defRPr>
            </a:lvl1pPr>
            <a:lvl3pPr marL="914400" indent="0" algn="ctr">
              <a:buFontTx/>
              <a:buNone/>
              <a:defRPr/>
            </a:lvl3pPr>
            <a:lvl4pPr marL="1371600" indent="0" algn="ctr">
              <a:buFontTx/>
              <a:buNone/>
              <a:defRPr/>
            </a:lvl4pPr>
            <a:lvl5pPr marL="1828800" indent="0" algn="ctr">
              <a:buFontTx/>
              <a:buNone/>
              <a:defRPr/>
            </a:lvl5pPr>
          </a:lstStyle>
          <a:p>
            <a:pPr lvl="0"/>
            <a:r>
              <a:rPr lang="en-US" dirty="0"/>
              <a:t>Department or Office Name</a:t>
            </a:r>
          </a:p>
        </p:txBody>
      </p:sp>
    </p:spTree>
    <p:extLst>
      <p:ext uri="{BB962C8B-B14F-4D97-AF65-F5344CB8AC3E}">
        <p14:creationId xmlns:p14="http://schemas.microsoft.com/office/powerpoint/2010/main" val="122383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659678"/>
            <a:ext cx="9144000" cy="5747652"/>
          </a:xfrm>
          <a:prstGeom prst="rect">
            <a:avLst/>
          </a:prstGeom>
          <a:solidFill>
            <a:srgbClr val="0C2340">
              <a:alpha val="5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0" y="6426926"/>
            <a:ext cx="9144000" cy="431074"/>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userDrawn="1"/>
        </p:nvSpPr>
        <p:spPr>
          <a:xfrm>
            <a:off x="0" y="0"/>
            <a:ext cx="9144000" cy="633549"/>
          </a:xfrm>
          <a:prstGeom prst="rect">
            <a:avLst/>
          </a:prstGeom>
          <a:solidFill>
            <a:srgbClr val="0C234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8592"/>
            <a:ext cx="9144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0" y="6420395"/>
            <a:ext cx="9144000" cy="0"/>
          </a:xfrm>
          <a:prstGeom prst="line">
            <a:avLst/>
          </a:prstGeom>
          <a:ln w="25400">
            <a:solidFill>
              <a:srgbClr val="F15A22"/>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5"/>
          <p:cNvSpPr>
            <a:spLocks noGrp="1"/>
          </p:cNvSpPr>
          <p:nvPr>
            <p:ph type="sldNum" sz="quarter" idx="4"/>
          </p:nvPr>
        </p:nvSpPr>
        <p:spPr>
          <a:xfrm>
            <a:off x="6220326" y="13421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649AB2-3694-EC44-96CD-D4B4E5998FBA}" type="slidenum">
              <a:rPr lang="en-US" smtClean="0"/>
              <a:t>‹#›</a:t>
            </a:fld>
            <a:endParaRPr lang="en-US"/>
          </a:p>
        </p:txBody>
      </p:sp>
      <p:pic>
        <p:nvPicPr>
          <p:cNvPr id="2" name="Picture 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31357" y="192194"/>
            <a:ext cx="2924219" cy="242179"/>
          </a:xfrm>
          <a:prstGeom prst="rect">
            <a:avLst/>
          </a:prstGeom>
        </p:spPr>
      </p:pic>
    </p:spTree>
    <p:extLst>
      <p:ext uri="{BB962C8B-B14F-4D97-AF65-F5344CB8AC3E}">
        <p14:creationId xmlns:p14="http://schemas.microsoft.com/office/powerpoint/2010/main" val="1983355277"/>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8956-F011-F5FD-93DC-69A47766DA5B}"/>
              </a:ext>
            </a:extLst>
          </p:cNvPr>
          <p:cNvSpPr>
            <a:spLocks noGrp="1"/>
          </p:cNvSpPr>
          <p:nvPr>
            <p:ph type="title"/>
          </p:nvPr>
        </p:nvSpPr>
        <p:spPr/>
        <p:txBody>
          <a:bodyPr/>
          <a:lstStyle/>
          <a:p>
            <a:pPr algn="ctr"/>
            <a:r>
              <a:rPr lang="en-US" b="1" dirty="0"/>
              <a:t>Dataset </a:t>
            </a:r>
          </a:p>
        </p:txBody>
      </p:sp>
      <p:pic>
        <p:nvPicPr>
          <p:cNvPr id="6" name="Content Placeholder 5">
            <a:extLst>
              <a:ext uri="{FF2B5EF4-FFF2-40B4-BE49-F238E27FC236}">
                <a16:creationId xmlns:a16="http://schemas.microsoft.com/office/drawing/2014/main" id="{DA1C9A5E-19AC-F8C0-9623-331D484624FC}"/>
              </a:ext>
            </a:extLst>
          </p:cNvPr>
          <p:cNvPicPr>
            <a:picLocks noGrp="1" noChangeAspect="1"/>
          </p:cNvPicPr>
          <p:nvPr>
            <p:ph idx="1"/>
          </p:nvPr>
        </p:nvPicPr>
        <p:blipFill>
          <a:blip r:embed="rId3"/>
          <a:stretch>
            <a:fillRect/>
          </a:stretch>
        </p:blipFill>
        <p:spPr>
          <a:xfrm>
            <a:off x="234950" y="2345362"/>
            <a:ext cx="8675688" cy="3796050"/>
          </a:xfrm>
        </p:spPr>
      </p:pic>
      <p:sp>
        <p:nvSpPr>
          <p:cNvPr id="4" name="Text Placeholder 3">
            <a:extLst>
              <a:ext uri="{FF2B5EF4-FFF2-40B4-BE49-F238E27FC236}">
                <a16:creationId xmlns:a16="http://schemas.microsoft.com/office/drawing/2014/main" id="{D40722D6-3017-F470-D677-99B2863AA8C0}"/>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Electrical &amp; Computer Engineering Department and Department of Educational Psychology</a:t>
            </a:r>
          </a:p>
          <a:p>
            <a:endParaRPr lang="en-US" dirty="0"/>
          </a:p>
        </p:txBody>
      </p:sp>
    </p:spTree>
    <p:extLst>
      <p:ext uri="{BB962C8B-B14F-4D97-AF65-F5344CB8AC3E}">
        <p14:creationId xmlns:p14="http://schemas.microsoft.com/office/powerpoint/2010/main" val="1374064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EAF1-1D4D-052F-F33A-5A597080BFE9}"/>
              </a:ext>
            </a:extLst>
          </p:cNvPr>
          <p:cNvSpPr>
            <a:spLocks noGrp="1"/>
          </p:cNvSpPr>
          <p:nvPr>
            <p:ph type="title"/>
          </p:nvPr>
        </p:nvSpPr>
        <p:spPr/>
        <p:txBody>
          <a:bodyPr/>
          <a:lstStyle/>
          <a:p>
            <a:pPr algn="ctr"/>
            <a:r>
              <a:rPr lang="en-US" b="1" dirty="0"/>
              <a:t>Dataset</a:t>
            </a:r>
          </a:p>
        </p:txBody>
      </p:sp>
      <p:pic>
        <p:nvPicPr>
          <p:cNvPr id="7" name="Content Placeholder 6">
            <a:extLst>
              <a:ext uri="{FF2B5EF4-FFF2-40B4-BE49-F238E27FC236}">
                <a16:creationId xmlns:a16="http://schemas.microsoft.com/office/drawing/2014/main" id="{64BB6C9B-2D2B-90E8-0626-80E4FDB1F3CD}"/>
              </a:ext>
            </a:extLst>
          </p:cNvPr>
          <p:cNvPicPr>
            <a:picLocks noGrp="1" noChangeAspect="1"/>
          </p:cNvPicPr>
          <p:nvPr>
            <p:ph sz="half" idx="1"/>
          </p:nvPr>
        </p:nvPicPr>
        <p:blipFill>
          <a:blip r:embed="rId2"/>
          <a:stretch>
            <a:fillRect/>
          </a:stretch>
        </p:blipFill>
        <p:spPr>
          <a:xfrm>
            <a:off x="323806" y="2349956"/>
            <a:ext cx="4379570" cy="3071130"/>
          </a:xfrm>
        </p:spPr>
      </p:pic>
      <p:pic>
        <p:nvPicPr>
          <p:cNvPr id="9" name="Content Placeholder 8">
            <a:extLst>
              <a:ext uri="{FF2B5EF4-FFF2-40B4-BE49-F238E27FC236}">
                <a16:creationId xmlns:a16="http://schemas.microsoft.com/office/drawing/2014/main" id="{33437B68-5526-A489-5F9B-49FD80E60BDF}"/>
              </a:ext>
            </a:extLst>
          </p:cNvPr>
          <p:cNvPicPr>
            <a:picLocks noGrp="1" noChangeAspect="1"/>
          </p:cNvPicPr>
          <p:nvPr>
            <p:ph sz="half" idx="2"/>
          </p:nvPr>
        </p:nvPicPr>
        <p:blipFill>
          <a:blip r:embed="rId3"/>
          <a:stretch>
            <a:fillRect/>
          </a:stretch>
        </p:blipFill>
        <p:spPr>
          <a:xfrm>
            <a:off x="4864282" y="2132591"/>
            <a:ext cx="3886200" cy="3565320"/>
          </a:xfrm>
        </p:spPr>
      </p:pic>
      <p:sp>
        <p:nvSpPr>
          <p:cNvPr id="5" name="Text Placeholder 4">
            <a:extLst>
              <a:ext uri="{FF2B5EF4-FFF2-40B4-BE49-F238E27FC236}">
                <a16:creationId xmlns:a16="http://schemas.microsoft.com/office/drawing/2014/main" id="{DEBAA3EE-2B52-81C0-8874-D9D455610F2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177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D8956-F011-F5FD-93DC-69A47766DA5B}"/>
              </a:ext>
            </a:extLst>
          </p:cNvPr>
          <p:cNvSpPr>
            <a:spLocks noGrp="1"/>
          </p:cNvSpPr>
          <p:nvPr>
            <p:ph type="title"/>
          </p:nvPr>
        </p:nvSpPr>
        <p:spPr>
          <a:xfrm>
            <a:off x="207393" y="358015"/>
            <a:ext cx="8676257" cy="1325563"/>
          </a:xfrm>
        </p:spPr>
        <p:txBody>
          <a:bodyPr/>
          <a:lstStyle/>
          <a:p>
            <a:pPr algn="ctr"/>
            <a:r>
              <a:rPr lang="en-US" b="1" dirty="0"/>
              <a:t>Dataset </a:t>
            </a:r>
          </a:p>
        </p:txBody>
      </p:sp>
      <p:sp>
        <p:nvSpPr>
          <p:cNvPr id="4" name="Text Placeholder 3">
            <a:extLst>
              <a:ext uri="{FF2B5EF4-FFF2-40B4-BE49-F238E27FC236}">
                <a16:creationId xmlns:a16="http://schemas.microsoft.com/office/drawing/2014/main" id="{D40722D6-3017-F470-D677-99B2863AA8C0}"/>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Electrical &amp; Computer Engineering Department and Department of Educational Psychology</a:t>
            </a:r>
          </a:p>
          <a:p>
            <a:endParaRPr lang="en-US" dirty="0"/>
          </a:p>
        </p:txBody>
      </p:sp>
      <p:pic>
        <p:nvPicPr>
          <p:cNvPr id="5" name="Picture 4">
            <a:extLst>
              <a:ext uri="{FF2B5EF4-FFF2-40B4-BE49-F238E27FC236}">
                <a16:creationId xmlns:a16="http://schemas.microsoft.com/office/drawing/2014/main" id="{23E7CFED-46E0-3CC8-8933-65E1D7EF6EF7}"/>
              </a:ext>
            </a:extLst>
          </p:cNvPr>
          <p:cNvPicPr>
            <a:picLocks noChangeAspect="1"/>
          </p:cNvPicPr>
          <p:nvPr/>
        </p:nvPicPr>
        <p:blipFill>
          <a:blip r:embed="rId3"/>
          <a:stretch>
            <a:fillRect/>
          </a:stretch>
        </p:blipFill>
        <p:spPr>
          <a:xfrm>
            <a:off x="4355999" y="2924496"/>
            <a:ext cx="4788001" cy="2932821"/>
          </a:xfrm>
          <a:prstGeom prst="rect">
            <a:avLst/>
          </a:prstGeom>
        </p:spPr>
      </p:pic>
      <p:pic>
        <p:nvPicPr>
          <p:cNvPr id="9" name="Picture 8">
            <a:extLst>
              <a:ext uri="{FF2B5EF4-FFF2-40B4-BE49-F238E27FC236}">
                <a16:creationId xmlns:a16="http://schemas.microsoft.com/office/drawing/2014/main" id="{3B163129-9859-9D4E-449C-995AF9E8F6B7}"/>
              </a:ext>
            </a:extLst>
          </p:cNvPr>
          <p:cNvPicPr>
            <a:picLocks noChangeAspect="1"/>
          </p:cNvPicPr>
          <p:nvPr/>
        </p:nvPicPr>
        <p:blipFill>
          <a:blip r:embed="rId4"/>
          <a:stretch>
            <a:fillRect/>
          </a:stretch>
        </p:blipFill>
        <p:spPr>
          <a:xfrm>
            <a:off x="0" y="1497009"/>
            <a:ext cx="4355999" cy="2276338"/>
          </a:xfrm>
          <a:prstGeom prst="rect">
            <a:avLst/>
          </a:prstGeom>
        </p:spPr>
      </p:pic>
    </p:spTree>
    <p:extLst>
      <p:ext uri="{BB962C8B-B14F-4D97-AF65-F5344CB8AC3E}">
        <p14:creationId xmlns:p14="http://schemas.microsoft.com/office/powerpoint/2010/main" val="2671409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ECAB2-1872-BB21-46FE-D109B1F89ED2}"/>
              </a:ext>
            </a:extLst>
          </p:cNvPr>
          <p:cNvSpPr>
            <a:spLocks noGrp="1"/>
          </p:cNvSpPr>
          <p:nvPr>
            <p:ph type="title"/>
          </p:nvPr>
        </p:nvSpPr>
        <p:spPr>
          <a:xfrm>
            <a:off x="235131" y="584723"/>
            <a:ext cx="8676257" cy="1325563"/>
          </a:xfrm>
        </p:spPr>
        <p:txBody>
          <a:bodyPr/>
          <a:lstStyle/>
          <a:p>
            <a:pPr algn="ctr"/>
            <a:r>
              <a:rPr lang="en-US" b="1" dirty="0"/>
              <a:t>Results </a:t>
            </a:r>
          </a:p>
        </p:txBody>
      </p:sp>
      <p:pic>
        <p:nvPicPr>
          <p:cNvPr id="6" name="Content Placeholder 5">
            <a:extLst>
              <a:ext uri="{FF2B5EF4-FFF2-40B4-BE49-F238E27FC236}">
                <a16:creationId xmlns:a16="http://schemas.microsoft.com/office/drawing/2014/main" id="{14F5BE4F-AAF0-AF30-2A07-689653B95430}"/>
              </a:ext>
            </a:extLst>
          </p:cNvPr>
          <p:cNvPicPr>
            <a:picLocks noGrp="1" noChangeAspect="1"/>
          </p:cNvPicPr>
          <p:nvPr>
            <p:ph idx="1"/>
          </p:nvPr>
        </p:nvPicPr>
        <p:blipFill>
          <a:blip r:embed="rId3"/>
          <a:stretch>
            <a:fillRect/>
          </a:stretch>
        </p:blipFill>
        <p:spPr>
          <a:xfrm>
            <a:off x="404520" y="1512095"/>
            <a:ext cx="4627855" cy="4106839"/>
          </a:xfrm>
        </p:spPr>
      </p:pic>
      <p:sp>
        <p:nvSpPr>
          <p:cNvPr id="4" name="Text Placeholder 3">
            <a:extLst>
              <a:ext uri="{FF2B5EF4-FFF2-40B4-BE49-F238E27FC236}">
                <a16:creationId xmlns:a16="http://schemas.microsoft.com/office/drawing/2014/main" id="{9CE02BCF-06AA-414F-72F0-1A9108CBF22D}"/>
              </a:ext>
            </a:extLst>
          </p:cNvPr>
          <p:cNvSpPr>
            <a:spLocks noGrp="1"/>
          </p:cNvSpPr>
          <p:nvPr>
            <p:ph type="body" sz="quarter" idx="10"/>
          </p:nvPr>
        </p:nvSpPr>
        <p:spPr/>
        <p:txBody>
          <a:bodyPr/>
          <a:lstStyle/>
          <a:p>
            <a:endParaRPr lang="en-US"/>
          </a:p>
        </p:txBody>
      </p:sp>
      <p:pic>
        <p:nvPicPr>
          <p:cNvPr id="8" name="Picture 7">
            <a:extLst>
              <a:ext uri="{FF2B5EF4-FFF2-40B4-BE49-F238E27FC236}">
                <a16:creationId xmlns:a16="http://schemas.microsoft.com/office/drawing/2014/main" id="{51509024-01BF-A862-612D-23FCA29D6FEC}"/>
              </a:ext>
            </a:extLst>
          </p:cNvPr>
          <p:cNvPicPr>
            <a:picLocks noChangeAspect="1"/>
          </p:cNvPicPr>
          <p:nvPr/>
        </p:nvPicPr>
        <p:blipFill>
          <a:blip r:embed="rId4"/>
          <a:stretch>
            <a:fillRect/>
          </a:stretch>
        </p:blipFill>
        <p:spPr>
          <a:xfrm>
            <a:off x="5161255" y="1644509"/>
            <a:ext cx="1711985" cy="1578787"/>
          </a:xfrm>
          <a:prstGeom prst="rect">
            <a:avLst/>
          </a:prstGeom>
        </p:spPr>
      </p:pic>
      <p:pic>
        <p:nvPicPr>
          <p:cNvPr id="12" name="Picture 11">
            <a:extLst>
              <a:ext uri="{FF2B5EF4-FFF2-40B4-BE49-F238E27FC236}">
                <a16:creationId xmlns:a16="http://schemas.microsoft.com/office/drawing/2014/main" id="{5ABF5715-3361-C46E-CFAA-E3EB98E8F9C2}"/>
              </a:ext>
            </a:extLst>
          </p:cNvPr>
          <p:cNvPicPr>
            <a:picLocks noChangeAspect="1"/>
          </p:cNvPicPr>
          <p:nvPr/>
        </p:nvPicPr>
        <p:blipFill>
          <a:blip r:embed="rId5"/>
          <a:stretch>
            <a:fillRect/>
          </a:stretch>
        </p:blipFill>
        <p:spPr>
          <a:xfrm>
            <a:off x="5161255" y="3565515"/>
            <a:ext cx="1711985" cy="1537211"/>
          </a:xfrm>
          <a:prstGeom prst="rect">
            <a:avLst/>
          </a:prstGeom>
        </p:spPr>
      </p:pic>
      <p:pic>
        <p:nvPicPr>
          <p:cNvPr id="14" name="Picture 13">
            <a:extLst>
              <a:ext uri="{FF2B5EF4-FFF2-40B4-BE49-F238E27FC236}">
                <a16:creationId xmlns:a16="http://schemas.microsoft.com/office/drawing/2014/main" id="{2317E40C-CDE5-27F9-EF3B-EC1520B8EDE2}"/>
              </a:ext>
            </a:extLst>
          </p:cNvPr>
          <p:cNvPicPr>
            <a:picLocks noChangeAspect="1"/>
          </p:cNvPicPr>
          <p:nvPr/>
        </p:nvPicPr>
        <p:blipFill>
          <a:blip r:embed="rId6"/>
          <a:stretch>
            <a:fillRect/>
          </a:stretch>
        </p:blipFill>
        <p:spPr>
          <a:xfrm>
            <a:off x="7298689" y="3565515"/>
            <a:ext cx="1584961" cy="1493521"/>
          </a:xfrm>
          <a:prstGeom prst="rect">
            <a:avLst/>
          </a:prstGeom>
        </p:spPr>
      </p:pic>
      <p:sp>
        <p:nvSpPr>
          <p:cNvPr id="15" name="TextBox 14">
            <a:extLst>
              <a:ext uri="{FF2B5EF4-FFF2-40B4-BE49-F238E27FC236}">
                <a16:creationId xmlns:a16="http://schemas.microsoft.com/office/drawing/2014/main" id="{7A6D5D81-CB13-DFF8-905B-A3BD7D87DB09}"/>
              </a:ext>
            </a:extLst>
          </p:cNvPr>
          <p:cNvSpPr txBox="1"/>
          <p:nvPr/>
        </p:nvSpPr>
        <p:spPr>
          <a:xfrm>
            <a:off x="5611495" y="3175754"/>
            <a:ext cx="956945" cy="369332"/>
          </a:xfrm>
          <a:prstGeom prst="rect">
            <a:avLst/>
          </a:prstGeom>
          <a:noFill/>
        </p:spPr>
        <p:txBody>
          <a:bodyPr wrap="square" rtlCol="0">
            <a:spAutoFit/>
          </a:bodyPr>
          <a:lstStyle/>
          <a:p>
            <a:r>
              <a:rPr lang="en-US" dirty="0"/>
              <a:t>SVM</a:t>
            </a:r>
          </a:p>
        </p:txBody>
      </p:sp>
      <p:sp>
        <p:nvSpPr>
          <p:cNvPr id="16" name="TextBox 15">
            <a:extLst>
              <a:ext uri="{FF2B5EF4-FFF2-40B4-BE49-F238E27FC236}">
                <a16:creationId xmlns:a16="http://schemas.microsoft.com/office/drawing/2014/main" id="{ECB9D97B-EB8B-02AC-2474-0B223B45E34F}"/>
              </a:ext>
            </a:extLst>
          </p:cNvPr>
          <p:cNvSpPr txBox="1"/>
          <p:nvPr/>
        </p:nvSpPr>
        <p:spPr>
          <a:xfrm>
            <a:off x="7726680" y="3183627"/>
            <a:ext cx="1264920" cy="369332"/>
          </a:xfrm>
          <a:prstGeom prst="rect">
            <a:avLst/>
          </a:prstGeom>
          <a:noFill/>
        </p:spPr>
        <p:txBody>
          <a:bodyPr wrap="square" rtlCol="0">
            <a:spAutoFit/>
          </a:bodyPr>
          <a:lstStyle/>
          <a:p>
            <a:r>
              <a:rPr lang="en-US" dirty="0"/>
              <a:t>DC</a:t>
            </a:r>
          </a:p>
        </p:txBody>
      </p:sp>
      <p:sp>
        <p:nvSpPr>
          <p:cNvPr id="17" name="TextBox 16">
            <a:extLst>
              <a:ext uri="{FF2B5EF4-FFF2-40B4-BE49-F238E27FC236}">
                <a16:creationId xmlns:a16="http://schemas.microsoft.com/office/drawing/2014/main" id="{4C633DA9-B4DD-6959-AA00-162D69AEFFFA}"/>
              </a:ext>
            </a:extLst>
          </p:cNvPr>
          <p:cNvSpPr txBox="1"/>
          <p:nvPr/>
        </p:nvSpPr>
        <p:spPr>
          <a:xfrm>
            <a:off x="5756274" y="5189902"/>
            <a:ext cx="1444625" cy="369332"/>
          </a:xfrm>
          <a:prstGeom prst="rect">
            <a:avLst/>
          </a:prstGeom>
          <a:noFill/>
        </p:spPr>
        <p:txBody>
          <a:bodyPr wrap="square" rtlCol="0">
            <a:spAutoFit/>
          </a:bodyPr>
          <a:lstStyle/>
          <a:p>
            <a:r>
              <a:rPr lang="en-US" dirty="0"/>
              <a:t>NB</a:t>
            </a:r>
          </a:p>
        </p:txBody>
      </p:sp>
      <p:sp>
        <p:nvSpPr>
          <p:cNvPr id="18" name="TextBox 17">
            <a:extLst>
              <a:ext uri="{FF2B5EF4-FFF2-40B4-BE49-F238E27FC236}">
                <a16:creationId xmlns:a16="http://schemas.microsoft.com/office/drawing/2014/main" id="{2F344292-2D98-BAA3-EE7B-863221FA6690}"/>
              </a:ext>
            </a:extLst>
          </p:cNvPr>
          <p:cNvSpPr txBox="1"/>
          <p:nvPr/>
        </p:nvSpPr>
        <p:spPr>
          <a:xfrm>
            <a:off x="7818778" y="5138630"/>
            <a:ext cx="1348080" cy="369332"/>
          </a:xfrm>
          <a:prstGeom prst="rect">
            <a:avLst/>
          </a:prstGeom>
          <a:noFill/>
        </p:spPr>
        <p:txBody>
          <a:bodyPr wrap="square" rtlCol="0">
            <a:spAutoFit/>
          </a:bodyPr>
          <a:lstStyle/>
          <a:p>
            <a:r>
              <a:rPr lang="en-US" dirty="0"/>
              <a:t>KN</a:t>
            </a:r>
          </a:p>
        </p:txBody>
      </p:sp>
      <p:pic>
        <p:nvPicPr>
          <p:cNvPr id="20" name="Picture 19">
            <a:extLst>
              <a:ext uri="{FF2B5EF4-FFF2-40B4-BE49-F238E27FC236}">
                <a16:creationId xmlns:a16="http://schemas.microsoft.com/office/drawing/2014/main" id="{75681446-2BDC-D4A1-7F08-6FFBE76C4F64}"/>
              </a:ext>
            </a:extLst>
          </p:cNvPr>
          <p:cNvPicPr>
            <a:picLocks noChangeAspect="1"/>
          </p:cNvPicPr>
          <p:nvPr/>
        </p:nvPicPr>
        <p:blipFill>
          <a:blip r:embed="rId7"/>
          <a:stretch>
            <a:fillRect/>
          </a:stretch>
        </p:blipFill>
        <p:spPr>
          <a:xfrm>
            <a:off x="7230809" y="1644509"/>
            <a:ext cx="1606701" cy="1554484"/>
          </a:xfrm>
          <a:prstGeom prst="rect">
            <a:avLst/>
          </a:prstGeom>
        </p:spPr>
      </p:pic>
    </p:spTree>
    <p:extLst>
      <p:ext uri="{BB962C8B-B14F-4D97-AF65-F5344CB8AC3E}">
        <p14:creationId xmlns:p14="http://schemas.microsoft.com/office/powerpoint/2010/main" val="799214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2E1BF-F8C9-8091-1F31-BF32CABC4958}"/>
              </a:ext>
            </a:extLst>
          </p:cNvPr>
          <p:cNvSpPr>
            <a:spLocks noGrp="1"/>
          </p:cNvSpPr>
          <p:nvPr>
            <p:ph type="title"/>
          </p:nvPr>
        </p:nvSpPr>
        <p:spPr/>
        <p:txBody>
          <a:bodyPr/>
          <a:lstStyle/>
          <a:p>
            <a:r>
              <a:rPr lang="en-US" dirty="0"/>
              <a:t>True value vs Predicted value</a:t>
            </a:r>
          </a:p>
        </p:txBody>
      </p:sp>
      <p:pic>
        <p:nvPicPr>
          <p:cNvPr id="6" name="Content Placeholder 5">
            <a:extLst>
              <a:ext uri="{FF2B5EF4-FFF2-40B4-BE49-F238E27FC236}">
                <a16:creationId xmlns:a16="http://schemas.microsoft.com/office/drawing/2014/main" id="{0C1B8805-2E90-03B6-7E21-3EC50F779CCB}"/>
              </a:ext>
            </a:extLst>
          </p:cNvPr>
          <p:cNvPicPr>
            <a:picLocks noGrp="1" noChangeAspect="1"/>
          </p:cNvPicPr>
          <p:nvPr>
            <p:ph idx="1"/>
          </p:nvPr>
        </p:nvPicPr>
        <p:blipFill rotWithShape="1">
          <a:blip r:embed="rId2"/>
          <a:srcRect l="6128"/>
          <a:stretch/>
        </p:blipFill>
        <p:spPr>
          <a:xfrm>
            <a:off x="2852854" y="2315069"/>
            <a:ext cx="6065520" cy="3952875"/>
          </a:xfrm>
        </p:spPr>
      </p:pic>
      <p:sp>
        <p:nvSpPr>
          <p:cNvPr id="4" name="Text Placeholder 3">
            <a:extLst>
              <a:ext uri="{FF2B5EF4-FFF2-40B4-BE49-F238E27FC236}">
                <a16:creationId xmlns:a16="http://schemas.microsoft.com/office/drawing/2014/main" id="{2C6E4FC9-F9F1-46DF-DB32-201DAE9AFBE2}"/>
              </a:ext>
            </a:extLst>
          </p:cNvPr>
          <p:cNvSpPr>
            <a:spLocks noGrp="1"/>
          </p:cNvSpPr>
          <p:nvPr>
            <p:ph type="body" sz="quarter" idx="10"/>
          </p:nvPr>
        </p:nvSpPr>
        <p:spPr/>
        <p:txBody>
          <a:bodyPr/>
          <a:lstStyle/>
          <a:p>
            <a:endParaRPr lang="en-US"/>
          </a:p>
        </p:txBody>
      </p:sp>
      <p:pic>
        <p:nvPicPr>
          <p:cNvPr id="7" name="Picture 6">
            <a:extLst>
              <a:ext uri="{FF2B5EF4-FFF2-40B4-BE49-F238E27FC236}">
                <a16:creationId xmlns:a16="http://schemas.microsoft.com/office/drawing/2014/main" id="{B8138EE4-8F21-467E-F91D-F03EDFDAD1ED}"/>
              </a:ext>
            </a:extLst>
          </p:cNvPr>
          <p:cNvPicPr>
            <a:picLocks noChangeAspect="1"/>
          </p:cNvPicPr>
          <p:nvPr/>
        </p:nvPicPr>
        <p:blipFill>
          <a:blip r:embed="rId3"/>
          <a:stretch>
            <a:fillRect/>
          </a:stretch>
        </p:blipFill>
        <p:spPr>
          <a:xfrm>
            <a:off x="442774" y="2942581"/>
            <a:ext cx="2047619" cy="1888307"/>
          </a:xfrm>
          <a:prstGeom prst="rect">
            <a:avLst/>
          </a:prstGeom>
        </p:spPr>
      </p:pic>
      <p:sp>
        <p:nvSpPr>
          <p:cNvPr id="8" name="TextBox 7">
            <a:extLst>
              <a:ext uri="{FF2B5EF4-FFF2-40B4-BE49-F238E27FC236}">
                <a16:creationId xmlns:a16="http://schemas.microsoft.com/office/drawing/2014/main" id="{48342874-55E0-AA2D-4E7F-B78AB25B1596}"/>
              </a:ext>
            </a:extLst>
          </p:cNvPr>
          <p:cNvSpPr txBox="1"/>
          <p:nvPr/>
        </p:nvSpPr>
        <p:spPr>
          <a:xfrm>
            <a:off x="444475" y="4985441"/>
            <a:ext cx="2047619" cy="377324"/>
          </a:xfrm>
          <a:prstGeom prst="rect">
            <a:avLst/>
          </a:prstGeom>
          <a:noFill/>
        </p:spPr>
        <p:txBody>
          <a:bodyPr wrap="square" rtlCol="0">
            <a:spAutoFit/>
          </a:bodyPr>
          <a:lstStyle/>
          <a:p>
            <a:r>
              <a:rPr lang="en-US" dirty="0"/>
              <a:t>SVM Prediction</a:t>
            </a:r>
          </a:p>
        </p:txBody>
      </p:sp>
    </p:spTree>
    <p:extLst>
      <p:ext uri="{BB962C8B-B14F-4D97-AF65-F5344CB8AC3E}">
        <p14:creationId xmlns:p14="http://schemas.microsoft.com/office/powerpoint/2010/main" val="1102037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B7A8-D006-EF1B-CB91-68A7F956F7F4}"/>
              </a:ext>
            </a:extLst>
          </p:cNvPr>
          <p:cNvSpPr>
            <a:spLocks noGrp="1"/>
          </p:cNvSpPr>
          <p:nvPr>
            <p:ph type="title"/>
          </p:nvPr>
        </p:nvSpPr>
        <p:spPr/>
        <p:txBody>
          <a:bodyPr/>
          <a:lstStyle/>
          <a:p>
            <a:pPr algn="ctr"/>
            <a:r>
              <a:rPr lang="en-US" b="1" dirty="0"/>
              <a:t>ROC Curve</a:t>
            </a:r>
          </a:p>
        </p:txBody>
      </p:sp>
      <p:sp>
        <p:nvSpPr>
          <p:cNvPr id="4" name="Text Placeholder 3">
            <a:extLst>
              <a:ext uri="{FF2B5EF4-FFF2-40B4-BE49-F238E27FC236}">
                <a16:creationId xmlns:a16="http://schemas.microsoft.com/office/drawing/2014/main" id="{9F7F0EFF-97F5-1270-7ADD-69ADD50B84CC}"/>
              </a:ext>
            </a:extLst>
          </p:cNvPr>
          <p:cNvSpPr>
            <a:spLocks noGrp="1"/>
          </p:cNvSpPr>
          <p:nvPr>
            <p:ph type="body" sz="quarter" idx="10"/>
          </p:nvPr>
        </p:nvSpPr>
        <p:spPr/>
        <p:txBody>
          <a:bodyPr/>
          <a:lstStyle/>
          <a:p>
            <a:endParaRPr lang="en-US"/>
          </a:p>
        </p:txBody>
      </p:sp>
      <p:sp>
        <p:nvSpPr>
          <p:cNvPr id="8" name="Content Placeholder 7">
            <a:extLst>
              <a:ext uri="{FF2B5EF4-FFF2-40B4-BE49-F238E27FC236}">
                <a16:creationId xmlns:a16="http://schemas.microsoft.com/office/drawing/2014/main" id="{CD6C9D41-A7FD-BE3A-FC08-580054DD6E66}"/>
              </a:ext>
            </a:extLst>
          </p:cNvPr>
          <p:cNvSpPr>
            <a:spLocks noGrp="1"/>
          </p:cNvSpPr>
          <p:nvPr>
            <p:ph idx="1"/>
          </p:nvPr>
        </p:nvSpPr>
        <p:spPr>
          <a:xfrm>
            <a:off x="235132" y="2132591"/>
            <a:ext cx="3954904" cy="4087236"/>
          </a:xfrm>
        </p:spPr>
        <p:txBody>
          <a:bodyPr>
            <a:normAutofit fontScale="62500" lnSpcReduction="20000"/>
          </a:bodyPr>
          <a:lstStyle/>
          <a:p>
            <a:r>
              <a:rPr lang="en-US" dirty="0"/>
              <a:t>Area under the receiver operating characteristic curve (AUC/ROC)</a:t>
            </a:r>
          </a:p>
          <a:p>
            <a:r>
              <a:rPr lang="en-US" dirty="0"/>
              <a:t>* ROC curve*</a:t>
            </a:r>
          </a:p>
          <a:p>
            <a:r>
              <a:rPr lang="en-US" dirty="0"/>
              <a:t>ROC curves are a comparison of a model's true positive rate (</a:t>
            </a:r>
            <a:r>
              <a:rPr lang="en-US" dirty="0" err="1"/>
              <a:t>tpr</a:t>
            </a:r>
            <a:r>
              <a:rPr lang="en-US" dirty="0"/>
              <a:t>) versus a model’s false positive rate (</a:t>
            </a:r>
            <a:r>
              <a:rPr lang="en-US" dirty="0" err="1"/>
              <a:t>fpr</a:t>
            </a:r>
            <a:r>
              <a:rPr lang="en-US" dirty="0"/>
              <a:t>).</a:t>
            </a:r>
          </a:p>
          <a:p>
            <a:r>
              <a:rPr lang="en-US" dirty="0"/>
              <a:t>True positive = model predicts 1 when the truth is 1</a:t>
            </a:r>
          </a:p>
          <a:p>
            <a:r>
              <a:rPr lang="en-US" dirty="0"/>
              <a:t>False positive = model predicts 1 when the truth is 0</a:t>
            </a:r>
          </a:p>
          <a:p>
            <a:r>
              <a:rPr lang="en-US" dirty="0"/>
              <a:t>True negative = model predicts 0 when the truth is 0</a:t>
            </a:r>
          </a:p>
          <a:p>
            <a:r>
              <a:rPr lang="en-US" dirty="0"/>
              <a:t>False negative = model predicts 0 when the truth is 1</a:t>
            </a:r>
          </a:p>
        </p:txBody>
      </p:sp>
      <p:pic>
        <p:nvPicPr>
          <p:cNvPr id="10" name="Picture 9">
            <a:extLst>
              <a:ext uri="{FF2B5EF4-FFF2-40B4-BE49-F238E27FC236}">
                <a16:creationId xmlns:a16="http://schemas.microsoft.com/office/drawing/2014/main" id="{BDF98626-BFCE-BE7E-B3CC-B3BBC8A1C0E3}"/>
              </a:ext>
            </a:extLst>
          </p:cNvPr>
          <p:cNvPicPr>
            <a:picLocks noChangeAspect="1"/>
          </p:cNvPicPr>
          <p:nvPr/>
        </p:nvPicPr>
        <p:blipFill>
          <a:blip r:embed="rId3"/>
          <a:stretch>
            <a:fillRect/>
          </a:stretch>
        </p:blipFill>
        <p:spPr>
          <a:xfrm>
            <a:off x="4272175" y="2402747"/>
            <a:ext cx="4699045" cy="3681860"/>
          </a:xfrm>
          <a:prstGeom prst="rect">
            <a:avLst/>
          </a:prstGeom>
        </p:spPr>
      </p:pic>
    </p:spTree>
    <p:extLst>
      <p:ext uri="{BB962C8B-B14F-4D97-AF65-F5344CB8AC3E}">
        <p14:creationId xmlns:p14="http://schemas.microsoft.com/office/powerpoint/2010/main" val="248929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7FD3-A64E-D0CC-D2E4-66838FF534FC}"/>
              </a:ext>
            </a:extLst>
          </p:cNvPr>
          <p:cNvSpPr>
            <a:spLocks noGrp="1"/>
          </p:cNvSpPr>
          <p:nvPr>
            <p:ph type="title"/>
          </p:nvPr>
        </p:nvSpPr>
        <p:spPr>
          <a:xfrm>
            <a:off x="207393" y="2250818"/>
            <a:ext cx="8676257" cy="2068519"/>
          </a:xfrm>
        </p:spPr>
        <p:txBody>
          <a:bodyPr/>
          <a:lstStyle/>
          <a:p>
            <a:pPr algn="ctr"/>
            <a:r>
              <a:rPr lang="en-US" sz="9600" b="1" dirty="0"/>
              <a:t>Thank you </a:t>
            </a:r>
          </a:p>
        </p:txBody>
      </p:sp>
      <p:sp>
        <p:nvSpPr>
          <p:cNvPr id="3" name="Text Placeholder 2">
            <a:extLst>
              <a:ext uri="{FF2B5EF4-FFF2-40B4-BE49-F238E27FC236}">
                <a16:creationId xmlns:a16="http://schemas.microsoft.com/office/drawing/2014/main" id="{AAE995B0-6B29-B13E-8ABC-3DCC9CA92224}"/>
              </a:ext>
            </a:extLst>
          </p:cNvPr>
          <p:cNvSpPr>
            <a:spLocks noGrp="1"/>
          </p:cNvSpPr>
          <p:nvPr>
            <p:ph type="body" sz="quarter" idx="10"/>
          </p:nvPr>
        </p:nvSpPr>
        <p:spPr/>
        <p:txBody>
          <a:bodyPr/>
          <a:lstStyle/>
          <a:p>
            <a:r>
              <a:rPr lang="en-US" dirty="0">
                <a:latin typeface="Times New Roman" panose="02020603050405020304" pitchFamily="18" charset="0"/>
                <a:cs typeface="Times New Roman" panose="02020603050405020304" pitchFamily="18" charset="0"/>
              </a:rPr>
              <a:t>Electrical &amp; Computer Engineering Department and Department of Educational Psychology</a:t>
            </a:r>
          </a:p>
          <a:p>
            <a:endParaRPr lang="en-US" dirty="0"/>
          </a:p>
        </p:txBody>
      </p:sp>
    </p:spTree>
    <p:extLst>
      <p:ext uri="{BB962C8B-B14F-4D97-AF65-F5344CB8AC3E}">
        <p14:creationId xmlns:p14="http://schemas.microsoft.com/office/powerpoint/2010/main" val="1513203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194DF8D-65A7-A44D-A948-ECEBC0E10D05}" vid="{508897A3-098B-224C-B9A3-C5B67EC0D0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5EEB1A569F5B945847AE8D5F41B0AD6" ma:contentTypeVersion="11" ma:contentTypeDescription="Create a new document." ma:contentTypeScope="" ma:versionID="9c69056d383728f70b7631580eebdd0b">
  <xsd:schema xmlns:xsd="http://www.w3.org/2001/XMLSchema" xmlns:xs="http://www.w3.org/2001/XMLSchema" xmlns:p="http://schemas.microsoft.com/office/2006/metadata/properties" xmlns:ns2="009da255-3a39-4c37-a648-a96b0720b977" xmlns:ns3="82fe6e00-d737-49ac-bfae-29e51574dafa" targetNamespace="http://schemas.microsoft.com/office/2006/metadata/properties" ma:root="true" ma:fieldsID="18614deb9be27a0923279a3733a20553" ns2:_="" ns3:_="">
    <xsd:import namespace="009da255-3a39-4c37-a648-a96b0720b977"/>
    <xsd:import namespace="82fe6e00-d737-49ac-bfae-29e51574da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9da255-3a39-4c37-a648-a96b0720b9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fe6e00-d737-49ac-bfae-29e51574dafa"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C617826-DCF2-4AD4-A73E-EC6858BA52C1}">
  <ds:schemaRefs>
    <ds:schemaRef ds:uri="http://schemas.microsoft.com/office/2006/documentManagement/types"/>
    <ds:schemaRef ds:uri="http://www.w3.org/XML/1998/namespace"/>
    <ds:schemaRef ds:uri="http://schemas.openxmlformats.org/package/2006/metadata/core-properties"/>
    <ds:schemaRef ds:uri="http://purl.org/dc/terms/"/>
    <ds:schemaRef ds:uri="http://purl.org/dc/elements/1.1/"/>
    <ds:schemaRef ds:uri="http://purl.org/dc/dcmitype/"/>
    <ds:schemaRef ds:uri="http://schemas.microsoft.com/office/2006/metadata/properties"/>
    <ds:schemaRef ds:uri="http://schemas.microsoft.com/office/infopath/2007/PartnerControls"/>
    <ds:schemaRef ds:uri="82fe6e00-d737-49ac-bfae-29e51574dafa"/>
    <ds:schemaRef ds:uri="009da255-3a39-4c37-a648-a96b0720b977"/>
  </ds:schemaRefs>
</ds:datastoreItem>
</file>

<file path=customXml/itemProps2.xml><?xml version="1.0" encoding="utf-8"?>
<ds:datastoreItem xmlns:ds="http://schemas.openxmlformats.org/officeDocument/2006/customXml" ds:itemID="{EE8C6742-B5A0-4174-AB38-8D99B3C75A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9da255-3a39-4c37-a648-a96b0720b977"/>
    <ds:schemaRef ds:uri="82fe6e00-d737-49ac-bfae-29e51574daf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CBFB25-C517-45BD-8114-F34765A7FE4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3769</TotalTime>
  <Words>353</Words>
  <Application>Microsoft Office PowerPoint</Application>
  <PresentationFormat>On-screen Show (4:3)</PresentationFormat>
  <Paragraphs>46</Paragraphs>
  <Slides>7</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-apple-system</vt:lpstr>
      <vt:lpstr>Arial</vt:lpstr>
      <vt:lpstr>Calibri</vt:lpstr>
      <vt:lpstr>Google Sans</vt:lpstr>
      <vt:lpstr>Helvetica</vt:lpstr>
      <vt:lpstr>Helvetica Neue</vt:lpstr>
      <vt:lpstr>inherit</vt:lpstr>
      <vt:lpstr>source-serif-pro</vt:lpstr>
      <vt:lpstr>Times New Roman</vt:lpstr>
      <vt:lpstr>Office Theme</vt:lpstr>
      <vt:lpstr>Dataset </vt:lpstr>
      <vt:lpstr>Dataset</vt:lpstr>
      <vt:lpstr>Dataset </vt:lpstr>
      <vt:lpstr>Results </vt:lpstr>
      <vt:lpstr>True value vs Predicted value</vt:lpstr>
      <vt:lpstr>ROC Curve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 Law</dc:creator>
  <cp:lastModifiedBy>Parth Patel</cp:lastModifiedBy>
  <cp:revision>69</cp:revision>
  <dcterms:created xsi:type="dcterms:W3CDTF">2022-05-27T14:56:12Z</dcterms:created>
  <dcterms:modified xsi:type="dcterms:W3CDTF">2023-11-30T22:33:15Z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0x010100B5EEB1A569F5B945847AE8D5F41B0AD6</vt:lpwstr>
  </property>
</Properties>
</file>