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318" r:id="rId6"/>
    <p:sldId id="307" r:id="rId7"/>
    <p:sldId id="324" r:id="rId8"/>
    <p:sldId id="320" r:id="rId9"/>
    <p:sldId id="321" r:id="rId10"/>
    <p:sldId id="323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2AE84-85EF-EC7C-0479-F766D8311484}" v="8" dt="2022-12-06T20:43:43.370"/>
    <p1510:client id="{3FFA5744-3322-4AE9-8C71-601C5B281EDC}" v="6" dt="2022-12-06T20:45:4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3809-F4D3-4E38-AFC6-3451AF5DBC8B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14BEB-2E72-43F0-9F04-0ADC90890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7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C903-AD8D-49E5-9B86-A0B0D68F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600F4-033C-4E5A-8B61-5012D5C6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D85F-AE15-4FD4-B0A7-9C51874B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B438-1F03-49EC-BF0C-F91468BAF6D8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152-8C7C-4211-B1D3-0153CF8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597-8D67-48B6-A560-C5AD16A3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DCAF-D262-4C14-8FF7-B814FE5E3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2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E4F5C-2E5A-4190-9D67-C894460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430E-5B49-4DB8-8894-B72AED2A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C158-E1FC-48C8-97B5-FD1786185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B438-1F03-49EC-BF0C-F91468BAF6D8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E594-7811-45FB-A517-10D439C1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762A-6D30-4C71-AAF0-A4A4BCE3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DCAF-D262-4C14-8FF7-B814FE5E31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 fontScale="90000"/>
          </a:bodyPr>
          <a:lstStyle/>
          <a:p>
            <a:r>
              <a:rPr lang="en-CA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SYST36367 Capstone Project Requirements &amp; Design </a:t>
            </a:r>
            <a:br>
              <a:rPr lang="en-CA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NOTL(Niagara On The Lake) Hydro</a:t>
            </a:r>
            <a:br>
              <a:rPr lang="en-CA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06DDC-1EEF-4473-BA5A-ABA3878E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Team Sprinters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6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Oval 65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B002EF-5902-4081-FA9B-281D501F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41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6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0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7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7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8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8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8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8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8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8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8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7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0106DDC-1EEF-4473-BA5A-ABA3878E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45" y="2087267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cs typeface="Calibri"/>
              </a:rPr>
              <a:t>Team Introduction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Client &amp; Project Introduction</a:t>
            </a:r>
            <a:endParaRPr lang="en-US" dirty="0">
              <a:solidFill>
                <a:schemeClr val="bg1"/>
              </a:solidFill>
            </a:endParaRP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Project Overview</a:t>
            </a: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Project Demonstration</a:t>
            </a:r>
          </a:p>
          <a:p>
            <a:pPr marL="5715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Transition Plan</a:t>
            </a:r>
          </a:p>
        </p:txBody>
      </p:sp>
    </p:spTree>
    <p:extLst>
      <p:ext uri="{BB962C8B-B14F-4D97-AF65-F5344CB8AC3E}">
        <p14:creationId xmlns:p14="http://schemas.microsoft.com/office/powerpoint/2010/main" val="14498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title="Inserting image...">
            <a:extLst>
              <a:ext uri="{FF2B5EF4-FFF2-40B4-BE49-F238E27FC236}">
                <a16:creationId xmlns:a16="http://schemas.microsoft.com/office/drawing/2014/main" id="{A6EA8C42-E822-A6EB-18A6-908DCB6BF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64" y="3957652"/>
            <a:ext cx="1724025" cy="2473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94079-08C4-05A5-A084-834C3CE7D1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5" y="4124255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41AA2-DA6A-60AA-A8F1-AB964079C1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53" y="4124255"/>
            <a:ext cx="1828800" cy="1828800"/>
          </a:xfrm>
          <a:prstGeom prst="rect">
            <a:avLst/>
          </a:prstGeom>
        </p:spPr>
      </p:pic>
      <p:pic>
        <p:nvPicPr>
          <p:cNvPr id="8" name="Picture 7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F057A43F-F727-9FD9-FB05-4488BE6958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34" y="4130320"/>
            <a:ext cx="1844040" cy="21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D4A90-194D-5C4D-F802-70868E12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3" y="4020160"/>
            <a:ext cx="3634674" cy="1386422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 &amp; Project Introduction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329CFB-6DF6-51D8-7845-8817EBE91491}"/>
              </a:ext>
            </a:extLst>
          </p:cNvPr>
          <p:cNvSpPr txBox="1"/>
          <p:nvPr/>
        </p:nvSpPr>
        <p:spPr>
          <a:xfrm>
            <a:off x="6477270" y="685805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Niagara on the Lake Hydro Inc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. is the municipality of Niagara-on-the-electric Lake's utility, serving around 10,000 consumers. </a:t>
            </a:r>
            <a:endParaRPr lang="en-US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Goal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 :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Minimize greenhouse gas emissions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and slow the effects of climate change, the corporation aspires to be an industry leader. </a:t>
            </a:r>
            <a:endParaRPr lang="en-US" sz="24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Niagara on the Lake Hydro is actively taking steps to minimize its own internal operating emissions, and now wants to help its customers </a:t>
            </a: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measure, analyze, compare, and ultimately reduce their aggregate carbon footprints.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19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6045" y="333197"/>
            <a:ext cx="2853944" cy="12852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Project</a:t>
            </a:r>
            <a:endParaRPr lang="en-US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8BAF47-8F1E-066A-F159-F5019DD1542D}"/>
              </a:ext>
            </a:extLst>
          </p:cNvPr>
          <p:cNvSpPr txBox="1"/>
          <p:nvPr/>
        </p:nvSpPr>
        <p:spPr>
          <a:xfrm>
            <a:off x="4200596" y="515083"/>
            <a:ext cx="6053236" cy="582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Goal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: To build an effective web application tool that allow customers to track their carbon emissions over time and encourage them to reduce their emissions.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5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Highlights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809DB4-7B4E-8955-5011-CF057889D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8" b="2094"/>
          <a:stretch/>
        </p:blipFill>
        <p:spPr>
          <a:xfrm>
            <a:off x="8388572" y="3738794"/>
            <a:ext cx="2827895" cy="293371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F203CF-C4EA-29FF-6238-3863A0BDF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-6" b="-6"/>
          <a:stretch/>
        </p:blipFill>
        <p:spPr>
          <a:xfrm>
            <a:off x="4616925" y="525370"/>
            <a:ext cx="3191006" cy="335364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EC9ED4-AEBE-C615-7892-D35C1B9DC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0" b="2447"/>
          <a:stretch/>
        </p:blipFill>
        <p:spPr>
          <a:xfrm>
            <a:off x="4597065" y="4814261"/>
            <a:ext cx="2460625" cy="147955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B40F71E-7F04-3A6A-ECB2-A496607A6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1" r="2624" b="2"/>
          <a:stretch/>
        </p:blipFill>
        <p:spPr>
          <a:xfrm>
            <a:off x="8259897" y="505219"/>
            <a:ext cx="2802721" cy="29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37" y="-37578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7F5D03CB-1EF4-4575-BA97-23EEE14EB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37" y="-24224"/>
            <a:ext cx="4902679" cy="4629422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3E3D6461-F498-4CA6-A69A-FF4223129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8299" y="0"/>
            <a:ext cx="3109294" cy="2816726"/>
          </a:xfrm>
          <a:custGeom>
            <a:avLst/>
            <a:gdLst>
              <a:gd name="connsiteX0" fmla="*/ 649244 w 3109294"/>
              <a:gd name="connsiteY0" fmla="*/ 0 h 2816726"/>
              <a:gd name="connsiteX1" fmla="*/ 2460050 w 3109294"/>
              <a:gd name="connsiteY1" fmla="*/ 0 h 2816726"/>
              <a:gd name="connsiteX2" fmla="*/ 2543547 w 3109294"/>
              <a:gd name="connsiteY2" fmla="*/ 62438 h 2816726"/>
              <a:gd name="connsiteX3" fmla="*/ 3109294 w 3109294"/>
              <a:gd name="connsiteY3" fmla="*/ 1262079 h 2816726"/>
              <a:gd name="connsiteX4" fmla="*/ 1554647 w 3109294"/>
              <a:gd name="connsiteY4" fmla="*/ 2816726 h 2816726"/>
              <a:gd name="connsiteX5" fmla="*/ 0 w 3109294"/>
              <a:gd name="connsiteY5" fmla="*/ 1262079 h 2816726"/>
              <a:gd name="connsiteX6" fmla="*/ 565747 w 3109294"/>
              <a:gd name="connsiteY6" fmla="*/ 62438 h 281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294" h="2816726">
                <a:moveTo>
                  <a:pt x="649244" y="0"/>
                </a:moveTo>
                <a:lnTo>
                  <a:pt x="2460050" y="0"/>
                </a:lnTo>
                <a:lnTo>
                  <a:pt x="2543547" y="62438"/>
                </a:lnTo>
                <a:cubicBezTo>
                  <a:pt x="2889063" y="347583"/>
                  <a:pt x="3109294" y="779112"/>
                  <a:pt x="3109294" y="1262079"/>
                </a:cubicBezTo>
                <a:cubicBezTo>
                  <a:pt x="3109294" y="2120687"/>
                  <a:pt x="2413255" y="2816726"/>
                  <a:pt x="1554647" y="2816726"/>
                </a:cubicBezTo>
                <a:cubicBezTo>
                  <a:pt x="696039" y="2816726"/>
                  <a:pt x="0" y="2120687"/>
                  <a:pt x="0" y="1262079"/>
                </a:cubicBezTo>
                <a:cubicBezTo>
                  <a:pt x="0" y="779112"/>
                  <a:pt x="220231" y="347583"/>
                  <a:pt x="565747" y="62438"/>
                </a:cubicBezTo>
                <a:close/>
              </a:path>
            </a:pathLst>
          </a:cu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0454E0C5-DF6D-4028-9C2A-0FDDF63C8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1984" y="1"/>
            <a:ext cx="3390016" cy="3628865"/>
          </a:xfrm>
          <a:custGeom>
            <a:avLst/>
            <a:gdLst>
              <a:gd name="connsiteX0" fmla="*/ 709972 w 3390016"/>
              <a:gd name="connsiteY0" fmla="*/ 0 h 3628865"/>
              <a:gd name="connsiteX1" fmla="*/ 3390016 w 3390016"/>
              <a:gd name="connsiteY1" fmla="*/ 0 h 3628865"/>
              <a:gd name="connsiteX2" fmla="*/ 3390016 w 3390016"/>
              <a:gd name="connsiteY2" fmla="*/ 3152567 h 3628865"/>
              <a:gd name="connsiteX3" fmla="*/ 3349024 w 3390016"/>
              <a:gd name="connsiteY3" fmla="*/ 3187227 h 3628865"/>
              <a:gd name="connsiteX4" fmla="*/ 2070639 w 3390016"/>
              <a:gd name="connsiteY4" fmla="*/ 3628865 h 3628865"/>
              <a:gd name="connsiteX5" fmla="*/ 0 w 3390016"/>
              <a:gd name="connsiteY5" fmla="*/ 1558226 h 3628865"/>
              <a:gd name="connsiteX6" fmla="*/ 606476 w 3390016"/>
              <a:gd name="connsiteY6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016" h="3628865">
                <a:moveTo>
                  <a:pt x="709972" y="0"/>
                </a:moveTo>
                <a:lnTo>
                  <a:pt x="3390016" y="0"/>
                </a:lnTo>
                <a:lnTo>
                  <a:pt x="3390016" y="3152567"/>
                </a:lnTo>
                <a:lnTo>
                  <a:pt x="3349024" y="3187227"/>
                </a:lnTo>
                <a:cubicBezTo>
                  <a:pt x="2996999" y="3463869"/>
                  <a:pt x="2553087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4C6990F7-14F2-4504-BDAF-92B264CF5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0152" y="-30279"/>
            <a:ext cx="3390016" cy="3628865"/>
          </a:xfrm>
          <a:custGeom>
            <a:avLst/>
            <a:gdLst>
              <a:gd name="connsiteX0" fmla="*/ 709972 w 3390016"/>
              <a:gd name="connsiteY0" fmla="*/ 0 h 3628865"/>
              <a:gd name="connsiteX1" fmla="*/ 3390016 w 3390016"/>
              <a:gd name="connsiteY1" fmla="*/ 0 h 3628865"/>
              <a:gd name="connsiteX2" fmla="*/ 3390016 w 3390016"/>
              <a:gd name="connsiteY2" fmla="*/ 3152567 h 3628865"/>
              <a:gd name="connsiteX3" fmla="*/ 3349024 w 3390016"/>
              <a:gd name="connsiteY3" fmla="*/ 3187227 h 3628865"/>
              <a:gd name="connsiteX4" fmla="*/ 2070639 w 3390016"/>
              <a:gd name="connsiteY4" fmla="*/ 3628865 h 3628865"/>
              <a:gd name="connsiteX5" fmla="*/ 0 w 3390016"/>
              <a:gd name="connsiteY5" fmla="*/ 1558226 h 3628865"/>
              <a:gd name="connsiteX6" fmla="*/ 606476 w 3390016"/>
              <a:gd name="connsiteY6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0016" h="3628865">
                <a:moveTo>
                  <a:pt x="709972" y="0"/>
                </a:moveTo>
                <a:lnTo>
                  <a:pt x="3390016" y="0"/>
                </a:lnTo>
                <a:lnTo>
                  <a:pt x="3390016" y="3152567"/>
                </a:lnTo>
                <a:lnTo>
                  <a:pt x="3349024" y="3187227"/>
                </a:lnTo>
                <a:cubicBezTo>
                  <a:pt x="2996999" y="3463869"/>
                  <a:pt x="2553087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A0C4446-9F64-4BE4-9D9E-0175614A5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900" y="4673755"/>
            <a:ext cx="1861854" cy="717514"/>
            <a:chOff x="0" y="3975962"/>
            <a:chExt cx="1861854" cy="717514"/>
          </a:xfrm>
          <a:solidFill>
            <a:schemeClr val="bg1"/>
          </a:solidFill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75962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15697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3BE41BE-DE62-4F2C-B0C3-B7BBAA80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4683" y="2935666"/>
            <a:ext cx="4680928" cy="3922335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A0E21CE3-CE4A-4A81-86C9-019354341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2122" y="2953834"/>
            <a:ext cx="4680928" cy="3922335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170" y="-24224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9C41-E273-4C60-A4DC-7A73ED76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692" y="312825"/>
            <a:ext cx="4024032" cy="28857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Stack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342E1D91-4283-A73C-CFB8-8685F386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70" y="5003369"/>
            <a:ext cx="2862149" cy="908732"/>
          </a:xfrm>
          <a:prstGeom prst="rect">
            <a:avLst/>
          </a:prstGeom>
        </p:spPr>
      </p:pic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AF42388-8A96-425A-9532-FACC2885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1448" y="-31015"/>
            <a:ext cx="3109294" cy="2816726"/>
          </a:xfrm>
          <a:custGeom>
            <a:avLst/>
            <a:gdLst>
              <a:gd name="connsiteX0" fmla="*/ 649244 w 3109294"/>
              <a:gd name="connsiteY0" fmla="*/ 0 h 2816726"/>
              <a:gd name="connsiteX1" fmla="*/ 2460050 w 3109294"/>
              <a:gd name="connsiteY1" fmla="*/ 0 h 2816726"/>
              <a:gd name="connsiteX2" fmla="*/ 2543547 w 3109294"/>
              <a:gd name="connsiteY2" fmla="*/ 62438 h 2816726"/>
              <a:gd name="connsiteX3" fmla="*/ 3109294 w 3109294"/>
              <a:gd name="connsiteY3" fmla="*/ 1262079 h 2816726"/>
              <a:gd name="connsiteX4" fmla="*/ 1554647 w 3109294"/>
              <a:gd name="connsiteY4" fmla="*/ 2816726 h 2816726"/>
              <a:gd name="connsiteX5" fmla="*/ 0 w 3109294"/>
              <a:gd name="connsiteY5" fmla="*/ 1262079 h 2816726"/>
              <a:gd name="connsiteX6" fmla="*/ 565747 w 3109294"/>
              <a:gd name="connsiteY6" fmla="*/ 62438 h 281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9294" h="2816726">
                <a:moveTo>
                  <a:pt x="649244" y="0"/>
                </a:moveTo>
                <a:lnTo>
                  <a:pt x="2460050" y="0"/>
                </a:lnTo>
                <a:lnTo>
                  <a:pt x="2543547" y="62438"/>
                </a:lnTo>
                <a:cubicBezTo>
                  <a:pt x="2889063" y="347583"/>
                  <a:pt x="3109294" y="779112"/>
                  <a:pt x="3109294" y="1262079"/>
                </a:cubicBezTo>
                <a:cubicBezTo>
                  <a:pt x="3109294" y="2120687"/>
                  <a:pt x="2413255" y="2816726"/>
                  <a:pt x="1554647" y="2816726"/>
                </a:cubicBezTo>
                <a:cubicBezTo>
                  <a:pt x="696039" y="2816726"/>
                  <a:pt x="0" y="2120687"/>
                  <a:pt x="0" y="1262079"/>
                </a:cubicBezTo>
                <a:cubicBezTo>
                  <a:pt x="0" y="779112"/>
                  <a:pt x="220231" y="347583"/>
                  <a:pt x="565747" y="6243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587A0D-5CE1-ED44-9EAE-9596974F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872" y="1588957"/>
            <a:ext cx="2369291" cy="118464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75D6FE3-AE2D-8CBA-2707-CBB71549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990" y="1108953"/>
            <a:ext cx="2582209" cy="735929"/>
          </a:xfrm>
          <a:prstGeom prst="rect">
            <a:avLst/>
          </a:prstGeom>
        </p:spPr>
      </p:pic>
      <p:grpSp>
        <p:nvGrpSpPr>
          <p:cNvPr id="2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370326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D15E7F-8D8D-3A44-5A15-D0FAF3CD0F45}"/>
              </a:ext>
            </a:extLst>
          </p:cNvPr>
          <p:cNvSpPr txBox="1"/>
          <p:nvPr/>
        </p:nvSpPr>
        <p:spPr>
          <a:xfrm>
            <a:off x="6204069" y="499966"/>
            <a:ext cx="1893606" cy="57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Frontend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0ED0D-1824-16A6-0D3E-13AB41338FD0}"/>
              </a:ext>
            </a:extLst>
          </p:cNvPr>
          <p:cNvSpPr txBox="1"/>
          <p:nvPr/>
        </p:nvSpPr>
        <p:spPr>
          <a:xfrm>
            <a:off x="10012788" y="936582"/>
            <a:ext cx="1893606" cy="57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Back</a:t>
            </a:r>
            <a:r>
              <a:rPr lang="en-US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  <a:effectLst/>
              </a:rPr>
              <a:t>end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CC765-DBA0-95CB-F356-B82F2F628A49}"/>
              </a:ext>
            </a:extLst>
          </p:cNvPr>
          <p:cNvSpPr txBox="1"/>
          <p:nvPr/>
        </p:nvSpPr>
        <p:spPr>
          <a:xfrm>
            <a:off x="5825050" y="4373486"/>
            <a:ext cx="2111532" cy="629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bg1"/>
                </a:solidFill>
              </a:rPr>
              <a:t>Deployment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35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6BE892-DB07-41C9-974B-BDE28C5E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64" y="2812218"/>
            <a:ext cx="5204489" cy="908705"/>
          </a:xfrm>
        </p:spPr>
        <p:txBody>
          <a:bodyPr>
            <a:normAutofit/>
          </a:bodyPr>
          <a:lstStyle/>
          <a:p>
            <a:r>
              <a:rPr lang="en-CA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0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1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C4F782513FC48AD44758593C41FD0" ma:contentTypeVersion="8" ma:contentTypeDescription="Create a new document." ma:contentTypeScope="" ma:versionID="8e2c21a650d362151e796af66902483f">
  <xsd:schema xmlns:xsd="http://www.w3.org/2001/XMLSchema" xmlns:xs="http://www.w3.org/2001/XMLSchema" xmlns:p="http://schemas.microsoft.com/office/2006/metadata/properties" xmlns:ns3="e4aa5cfe-214a-4fa9-a9a9-1fec9efe8ab9" xmlns:ns4="09f712e9-b591-4bd1-ab0a-f59b0d94057a" targetNamespace="http://schemas.microsoft.com/office/2006/metadata/properties" ma:root="true" ma:fieldsID="227c6f59333451ea36bda9f57a090e74" ns3:_="" ns4:_="">
    <xsd:import namespace="e4aa5cfe-214a-4fa9-a9a9-1fec9efe8ab9"/>
    <xsd:import namespace="09f712e9-b591-4bd1-ab0a-f59b0d9405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a5cfe-214a-4fa9-a9a9-1fec9efe8a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712e9-b591-4bd1-ab0a-f59b0d9405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aa5cfe-214a-4fa9-a9a9-1fec9efe8ab9" xsi:nil="true"/>
  </documentManagement>
</p:properties>
</file>

<file path=customXml/itemProps1.xml><?xml version="1.0" encoding="utf-8"?>
<ds:datastoreItem xmlns:ds="http://schemas.openxmlformats.org/officeDocument/2006/customXml" ds:itemID="{B46A971B-9242-488A-88E8-E7E603617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067620-5EEE-4B64-9CDB-BED7F8C99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a5cfe-214a-4fa9-a9a9-1fec9efe8ab9"/>
    <ds:schemaRef ds:uri="09f712e9-b591-4bd1-ab0a-f59b0d9405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2B497-5B1E-4256-BA5F-AB35202AB773}">
  <ds:schemaRefs>
    <ds:schemaRef ds:uri="http://purl.org/dc/elements/1.1/"/>
    <ds:schemaRef ds:uri="http://schemas.microsoft.com/office/2006/metadata/properties"/>
    <ds:schemaRef ds:uri="e4aa5cfe-214a-4fa9-a9a9-1fec9efe8ab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9f712e9-b591-4bd1-ab0a-f59b0d9405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SYST36367 Capstone Project Requirements &amp; Design   NOTL(Niagara On The Lake) Hydro </vt:lpstr>
      <vt:lpstr>Agenda</vt:lpstr>
      <vt:lpstr>Team Introduction</vt:lpstr>
      <vt:lpstr>Client &amp; Project Introduction</vt:lpstr>
      <vt:lpstr>Project</vt:lpstr>
      <vt:lpstr>Project Highlights</vt:lpstr>
      <vt:lpstr>Development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SYST36367 Capstone Project Requirements &amp; Design  NOTL(Niagara On The Lake) Hydro</dc:title>
  <dc:creator>Anee Niteshkumar Patel</dc:creator>
  <cp:lastModifiedBy>Anee Niteshkumar Patel</cp:lastModifiedBy>
  <cp:revision>21</cp:revision>
  <dcterms:created xsi:type="dcterms:W3CDTF">2022-02-14T21:36:45Z</dcterms:created>
  <dcterms:modified xsi:type="dcterms:W3CDTF">2022-12-06T20:46:32Z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0x0101000C2C4F782513FC48AD44758593C41FD0</vt:lpwstr>
  </property>
</Properties>
</file>