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8" r:id="rId5"/>
    <p:sldId id="318" r:id="rId6"/>
    <p:sldId id="307" r:id="rId7"/>
    <p:sldId id="324" r:id="rId8"/>
    <p:sldId id="325" r:id="rId9"/>
    <p:sldId id="328" r:id="rId10"/>
    <p:sldId id="334" r:id="rId11"/>
    <p:sldId id="326" r:id="rId12"/>
    <p:sldId id="327" r:id="rId13"/>
    <p:sldId id="331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DB5"/>
    <a:srgbClr val="420000"/>
    <a:srgbClr val="D3FDED"/>
    <a:srgbClr val="CCF8E6"/>
    <a:srgbClr val="C0FCDF"/>
    <a:srgbClr val="FFFFFF"/>
    <a:srgbClr val="FFD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A5744-3322-4AE9-8C71-601C5B281EDC}" v="783" dt="2022-12-08T03:49:14.030"/>
    <p1510:client id="{D945717F-3DD3-4D42-8E3C-D74B478A9CCD}" v="304" dt="2022-12-08T00:52:13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D3809-F4D3-4E38-AFC6-3451AF5DBC8B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14BEB-2E72-43F0-9F04-0ADC90890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67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C903-AD8D-49E5-9B86-A0B0D68F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600F4-033C-4E5A-8B61-5012D5C6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D85F-AE15-4FD4-B0A7-9C51874B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B438-1F03-49EC-BF0C-F91468BAF6D8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A152-8C7C-4211-B1D3-0153CF8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D597-8D67-48B6-A560-C5AD16A3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DCAF-D262-4C14-8FF7-B814FE5E3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2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E4F5C-2E5A-4190-9D67-C894460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D430E-5B49-4DB8-8894-B72AED2A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C158-E1FC-48C8-97B5-FD1786185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B438-1F03-49EC-BF0C-F91468BAF6D8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E594-7811-45FB-A517-10D439C1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762A-6D30-4C71-AAF0-A4A4BCE3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DCAF-D262-4C14-8FF7-B814FE5E3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0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CA" sz="3800" b="1">
                <a:solidFill>
                  <a:schemeClr val="bg1"/>
                </a:solidFill>
                <a:cs typeface="Arial" panose="020B0604020202020204" pitchFamily="34" charset="0"/>
              </a:rPr>
              <a:t>SYST36367 Capstone Project Requirements &amp; Design </a:t>
            </a:r>
            <a:br>
              <a:rPr lang="en-CA" sz="3800" b="1">
                <a:solidFill>
                  <a:schemeClr val="bg1"/>
                </a:solidFill>
                <a:cs typeface="Arial" panose="020B0604020202020204" pitchFamily="34" charset="0"/>
              </a:rPr>
            </a:br>
            <a:br>
              <a:rPr lang="en-CA" sz="3800" b="1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CA" sz="3800" b="1">
                <a:solidFill>
                  <a:schemeClr val="bg1"/>
                </a:solidFill>
                <a:cs typeface="Arial" panose="020B0604020202020204" pitchFamily="34" charset="0"/>
              </a:rPr>
              <a:t>NOTL(Niagara On The Lake) Hydro</a:t>
            </a:r>
            <a:br>
              <a:rPr lang="en-CA" sz="3800" b="1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CA" sz="3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06DDC-1EEF-4473-BA5A-ABA3878E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chemeClr val="bg1"/>
                </a:solidFill>
                <a:cs typeface="Arial" panose="020B0604020202020204" pitchFamily="34" charset="0"/>
              </a:rPr>
              <a:t>Presented by: Team Sprinters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Transition </a:t>
            </a:r>
            <a:b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</a:t>
            </a: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329CFB-6DF6-51D8-7845-8817EBE91491}"/>
              </a:ext>
            </a:extLst>
          </p:cNvPr>
          <p:cNvSpPr txBox="1"/>
          <p:nvPr/>
        </p:nvSpPr>
        <p:spPr>
          <a:xfrm>
            <a:off x="6174023" y="685805"/>
            <a:ext cx="4974771" cy="5534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Project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Provide GitHub access to allow the client to download and edit the project source files.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Deployment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Create Microsoft </a:t>
            </a: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Azure Account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Purchase the Microsoft Azure </a:t>
            </a: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subscription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.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Provide zipped project build files for quick deployment.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Provide proper </a:t>
            </a: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documentation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 on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Azure</a:t>
            </a:r>
            <a:r>
              <a:rPr lang="en-US" sz="2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database creation 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App Services (Frontend + Backend)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Setting Security Firewalls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 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308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6BE892-DB07-41C9-974B-BDE28C5E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64" y="2812218"/>
            <a:ext cx="5204489" cy="908705"/>
          </a:xfrm>
        </p:spPr>
        <p:txBody>
          <a:bodyPr>
            <a:normAutofit/>
          </a:bodyPr>
          <a:lstStyle/>
          <a:p>
            <a:r>
              <a:rPr lang="en-CA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10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1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29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6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65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B002EF-5902-4081-FA9B-281D501F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41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69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0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1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22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7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7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8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8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8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8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8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8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8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7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0106DDC-1EEF-4473-BA5A-ABA3878E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945" y="2087267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1"/>
                </a:solidFill>
                <a:cs typeface="Calibri"/>
              </a:rPr>
              <a:t>Team Introduction</a:t>
            </a:r>
            <a:endParaRPr lang="en-US" sz="2800">
              <a:solidFill>
                <a:schemeClr val="bg1"/>
              </a:solidFill>
            </a:endParaRP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Client &amp; Project Introduction</a:t>
            </a:r>
            <a:endParaRPr lang="en-US">
              <a:solidFill>
                <a:schemeClr val="bg1"/>
              </a:solidFill>
            </a:endParaRP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Project Overview</a:t>
            </a: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Quality Assurance Planning</a:t>
            </a: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Project Demonstration</a:t>
            </a: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Transition Plan</a:t>
            </a:r>
          </a:p>
        </p:txBody>
      </p:sp>
    </p:spTree>
    <p:extLst>
      <p:ext uri="{BB962C8B-B14F-4D97-AF65-F5344CB8AC3E}">
        <p14:creationId xmlns:p14="http://schemas.microsoft.com/office/powerpoint/2010/main" val="14498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B970977-38DA-4F81-AA88-8C778B31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605" y="625095"/>
            <a:ext cx="4114800" cy="5731349"/>
            <a:chOff x="1674895" y="1345036"/>
            <a:chExt cx="5428610" cy="421093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BD8D5A9-DEB3-4157-B7CD-835197F3A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DF0BC23-5452-4DFE-9C27-F7CBE1D52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00B7DBB-97E9-4F5F-B72E-EECCFCC9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07" y="531228"/>
            <a:ext cx="4114800" cy="573134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77" y="940569"/>
            <a:ext cx="3712001" cy="331997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600" b="1">
                <a:solidFill>
                  <a:schemeClr val="bg1"/>
                </a:solidFill>
              </a:rPr>
              <a:t>Team Sprinters</a:t>
            </a:r>
            <a:endParaRPr lang="en-US" sz="56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41AA2-DA6A-60AA-A8F1-AB964079C1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r="1247" b="4"/>
          <a:stretch/>
        </p:blipFill>
        <p:spPr>
          <a:xfrm>
            <a:off x="9126908" y="3585966"/>
            <a:ext cx="2583288" cy="2676610"/>
          </a:xfrm>
          <a:prstGeom prst="rect">
            <a:avLst/>
          </a:prstGeom>
          <a:ln w="28575">
            <a:noFill/>
          </a:ln>
        </p:spPr>
      </p:pic>
      <p:grpSp>
        <p:nvGrpSpPr>
          <p:cNvPr id="1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15710" y="97408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4794079-08C4-05A5-A084-834C3CE7D1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/>
          <a:stretch/>
        </p:blipFill>
        <p:spPr>
          <a:xfrm>
            <a:off x="9123252" y="616858"/>
            <a:ext cx="2515554" cy="2649523"/>
          </a:xfrm>
          <a:prstGeom prst="rect">
            <a:avLst/>
          </a:prstGeom>
          <a:ln w="28575">
            <a:noFill/>
          </a:ln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1C8B8E59-A269-4CAA-BE7D-AFD4E852C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102" y="5190817"/>
            <a:ext cx="366014" cy="35726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C5CF91-A170-4B31-B47F-D5E2E5D15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102" y="5190817"/>
            <a:ext cx="366014" cy="357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title="Inserting image...">
            <a:extLst>
              <a:ext uri="{FF2B5EF4-FFF2-40B4-BE49-F238E27FC236}">
                <a16:creationId xmlns:a16="http://schemas.microsoft.com/office/drawing/2014/main" id="{A6EA8C42-E822-A6EB-18A6-908DCB6BF9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9490"/>
          <a:stretch/>
        </p:blipFill>
        <p:spPr>
          <a:xfrm>
            <a:off x="6156493" y="3585966"/>
            <a:ext cx="2524913" cy="2649524"/>
          </a:xfrm>
          <a:prstGeom prst="rect">
            <a:avLst/>
          </a:prstGeom>
          <a:ln w="28575">
            <a:noFill/>
          </a:ln>
        </p:spPr>
      </p:pic>
      <p:pic>
        <p:nvPicPr>
          <p:cNvPr id="8" name="Picture 7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F057A43F-F727-9FD9-FB05-4488BE6958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6170115" y="622510"/>
            <a:ext cx="2515554" cy="2649523"/>
          </a:xfrm>
          <a:prstGeom prst="rect">
            <a:avLst/>
          </a:prstGeom>
          <a:ln w="2857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6579E-31F9-3E67-0F08-F4A6309D020C}"/>
              </a:ext>
            </a:extLst>
          </p:cNvPr>
          <p:cNvSpPr txBox="1"/>
          <p:nvPr/>
        </p:nvSpPr>
        <p:spPr>
          <a:xfrm>
            <a:off x="6596511" y="168772"/>
            <a:ext cx="2149965" cy="81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Anee Patel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B1EF-D028-1DD3-B17B-3C22CBAAC837}"/>
              </a:ext>
            </a:extLst>
          </p:cNvPr>
          <p:cNvSpPr txBox="1"/>
          <p:nvPr/>
        </p:nvSpPr>
        <p:spPr>
          <a:xfrm>
            <a:off x="9409518" y="121886"/>
            <a:ext cx="2270975" cy="81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Jashan Goyal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40240-8997-7059-BEA7-23E7D6D171D9}"/>
              </a:ext>
            </a:extLst>
          </p:cNvPr>
          <p:cNvSpPr txBox="1"/>
          <p:nvPr/>
        </p:nvSpPr>
        <p:spPr>
          <a:xfrm>
            <a:off x="6416155" y="6284170"/>
            <a:ext cx="2330321" cy="5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Devansh Patel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4AA51-5209-E8C0-667C-FC535CE13B57}"/>
              </a:ext>
            </a:extLst>
          </p:cNvPr>
          <p:cNvSpPr txBox="1"/>
          <p:nvPr/>
        </p:nvSpPr>
        <p:spPr>
          <a:xfrm>
            <a:off x="9391587" y="6284170"/>
            <a:ext cx="2136510" cy="531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Dhruv Rajpara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85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D4A90-194D-5C4D-F802-70868E12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13" y="4020160"/>
            <a:ext cx="3634674" cy="1386422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 Introduction</a:t>
            </a: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329CFB-6DF6-51D8-7845-8817EBE91491}"/>
              </a:ext>
            </a:extLst>
          </p:cNvPr>
          <p:cNvSpPr txBox="1"/>
          <p:nvPr/>
        </p:nvSpPr>
        <p:spPr>
          <a:xfrm>
            <a:off x="6477270" y="685805"/>
            <a:ext cx="4974771" cy="55340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Niagara on the Lake Hydro Inc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. is the municipality of Niagara-on-the-electric Lake's utility, serving around 10,000 consumers. 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Goal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 : </a:t>
            </a: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Minimize greenhouse gas emissions 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and slow the effects of climate change, the corporation aspires to be an industry leader. 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Niagara on the Lake Hydro is actively taking steps to minimize its own internal operating emissions, and now wants to help its customers </a:t>
            </a: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measure, analyze, compare, and ultimately reduce their aggregate carbon footprints.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619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329CFB-6DF6-51D8-7845-8817EBE91491}"/>
              </a:ext>
            </a:extLst>
          </p:cNvPr>
          <p:cNvSpPr txBox="1"/>
          <p:nvPr/>
        </p:nvSpPr>
        <p:spPr>
          <a:xfrm>
            <a:off x="6227723" y="661990"/>
            <a:ext cx="4974771" cy="55340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Goal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To build an effective web application tool which allow customers to track their carbon emissions over time.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Encourage them to reduce their emissions.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Outcome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Created a user-friendly website as requested by our client.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Enables customers to calculate, compare and reduce their carbon emissions based on utilities like electrical, water, fuel, vehicle, and flights.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114300" lvl="0">
              <a:lnSpc>
                <a:spcPct val="90000"/>
              </a:lnSpc>
              <a:spcAft>
                <a:spcPts val="600"/>
              </a:spcAft>
            </a:pPr>
            <a:endParaRPr lang="en-US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48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BB78E6-A075-2132-7C2E-23A70CB4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770" y="-127484"/>
            <a:ext cx="3405669" cy="11902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Website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14944-E2FB-9BF3-4620-98AD235A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9" y="819445"/>
            <a:ext cx="7875753" cy="53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BB78E6-A075-2132-7C2E-23A70CB4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033" y="-126880"/>
            <a:ext cx="3056063" cy="9815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AE3D11-DE35-0D9C-AA1E-1A1899AE9B20}"/>
              </a:ext>
            </a:extLst>
          </p:cNvPr>
          <p:cNvSpPr/>
          <p:nvPr/>
        </p:nvSpPr>
        <p:spPr>
          <a:xfrm>
            <a:off x="2018120" y="983790"/>
            <a:ext cx="3637657" cy="25625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DB83BE-B924-362F-BC8A-B9E40D99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06" y="1700056"/>
            <a:ext cx="1000265" cy="1047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6A0DC0-A40B-4FEE-7660-B92514C7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62" y="2813156"/>
            <a:ext cx="373172" cy="528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E1BD78-EDF7-AA4A-8BA1-9DC844406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458" y="2799105"/>
            <a:ext cx="396799" cy="555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C43323-7771-1B34-3A4A-C6D448F70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840" y="2800024"/>
            <a:ext cx="396799" cy="541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39F387-C47E-E6B5-870C-0C618B80A75E}"/>
              </a:ext>
            </a:extLst>
          </p:cNvPr>
          <p:cNvSpPr txBox="1"/>
          <p:nvPr/>
        </p:nvSpPr>
        <p:spPr>
          <a:xfrm>
            <a:off x="3555893" y="1538183"/>
            <a:ext cx="2099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/>
              <a:t>Components: </a:t>
            </a:r>
            <a:r>
              <a:rPr lang="en-CA" sz="1600"/>
              <a:t>Home, Register, Login, Calculators, </a:t>
            </a:r>
            <a:r>
              <a:rPr lang="en-CA" sz="1600" err="1"/>
              <a:t>ViewHistory</a:t>
            </a:r>
            <a:r>
              <a:rPr lang="en-CA" sz="1600"/>
              <a:t>, etc.</a:t>
            </a:r>
          </a:p>
          <a:p>
            <a:endParaRPr lang="en-CA" sz="1600" b="1"/>
          </a:p>
          <a:p>
            <a:r>
              <a:rPr lang="en-CA" sz="1600" b="1"/>
              <a:t>Service: </a:t>
            </a:r>
            <a:r>
              <a:rPr lang="en-CA" sz="16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API calls</a:t>
            </a:r>
            <a:endParaRPr lang="en-CA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0DF887-E74D-970B-1F2D-B7A4A7495DFF}"/>
              </a:ext>
            </a:extLst>
          </p:cNvPr>
          <p:cNvSpPr/>
          <p:nvPr/>
        </p:nvSpPr>
        <p:spPr>
          <a:xfrm>
            <a:off x="6536223" y="983790"/>
            <a:ext cx="3637657" cy="2562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CA">
              <a:solidFill>
                <a:schemeClr val="tx1"/>
              </a:solidFill>
            </a:endParaRPr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6FED1FE-F30B-652E-0529-E2FD0845C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15" y="1393842"/>
            <a:ext cx="1610272" cy="844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0A698E-2F6C-5C92-F225-6C46CD8BF843}"/>
              </a:ext>
            </a:extLst>
          </p:cNvPr>
          <p:cNvSpPr txBox="1"/>
          <p:nvPr/>
        </p:nvSpPr>
        <p:spPr>
          <a:xfrm>
            <a:off x="6786307" y="2274547"/>
            <a:ext cx="3489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600" b="1"/>
              <a:t>Controllers – </a:t>
            </a:r>
            <a:r>
              <a:rPr lang="en-CA" sz="1600"/>
              <a:t>User &amp; </a:t>
            </a:r>
            <a:r>
              <a:rPr lang="en-CA" sz="1600" err="1"/>
              <a:t>CarbonFootprint</a:t>
            </a:r>
            <a:endParaRPr lang="en-CA" sz="1600" b="1"/>
          </a:p>
          <a:p>
            <a:pPr lvl="0"/>
            <a:r>
              <a:rPr lang="en-CA" sz="1600" b="1"/>
              <a:t>Model Classes - </a:t>
            </a:r>
            <a:r>
              <a:rPr lang="en-CA" sz="1500"/>
              <a:t>User &amp; </a:t>
            </a:r>
            <a:r>
              <a:rPr lang="en-CA" sz="1500" err="1"/>
              <a:t>CarbonFootprint</a:t>
            </a:r>
            <a:endParaRPr lang="en-CA" sz="1500" b="1"/>
          </a:p>
          <a:p>
            <a:pPr lvl="0"/>
            <a:r>
              <a:rPr lang="en-CA" sz="1600" b="1"/>
              <a:t>Tests – </a:t>
            </a:r>
            <a:r>
              <a:rPr lang="en-CA" sz="1600"/>
              <a:t>API Testing &amp; Unit tests</a:t>
            </a:r>
          </a:p>
          <a:p>
            <a:pPr lvl="0"/>
            <a:r>
              <a:rPr lang="en-CA" sz="1600" b="1"/>
              <a:t>Database – SQL Server</a:t>
            </a:r>
            <a:r>
              <a:rPr lang="en-CA" sz="1600"/>
              <a:t> (Microsoft Azure)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E18FDE8-253D-F179-8FF8-9F0BF31C10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51703" y="3548128"/>
            <a:ext cx="1541524" cy="1431267"/>
          </a:xfrm>
          <a:prstGeom prst="bentConnector3">
            <a:avLst>
              <a:gd name="adj1" fmla="val 94088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C087E9-403B-90B1-F96B-C1A62A0C963E}"/>
              </a:ext>
            </a:extLst>
          </p:cNvPr>
          <p:cNvCxnSpPr>
            <a:cxnSpLocks/>
          </p:cNvCxnSpPr>
          <p:nvPr/>
        </p:nvCxnSpPr>
        <p:spPr>
          <a:xfrm rot="5400000">
            <a:off x="7269920" y="3645814"/>
            <a:ext cx="1250566" cy="1084146"/>
          </a:xfrm>
          <a:prstGeom prst="bentConnector3">
            <a:avLst>
              <a:gd name="adj1" fmla="val 10928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0C4F7A-E7AF-BC5C-6329-8AD18A1EEDBF}"/>
              </a:ext>
            </a:extLst>
          </p:cNvPr>
          <p:cNvSpPr/>
          <p:nvPr/>
        </p:nvSpPr>
        <p:spPr>
          <a:xfrm>
            <a:off x="4533105" y="3733837"/>
            <a:ext cx="3211918" cy="22573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/>
          </a:p>
          <a:p>
            <a:pPr algn="ctr"/>
            <a:endParaRPr lang="en-CA" b="1"/>
          </a:p>
          <a:p>
            <a:pPr algn="ctr"/>
            <a:r>
              <a:rPr lang="en-CA" b="1">
                <a:solidFill>
                  <a:schemeClr val="tx1"/>
                </a:solidFill>
              </a:rPr>
              <a:t>Deployment</a:t>
            </a:r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  <a:p>
            <a:pPr algn="ctr"/>
            <a:endParaRPr lang="en-CA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737C0C0C-4F4E-ADA4-C19E-B5BA63AF5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941" y="4362724"/>
            <a:ext cx="2020103" cy="722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54E4DB-0D4E-2EDF-3C67-DA5E51F85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4361" y="5176943"/>
            <a:ext cx="483284" cy="524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FF8EC-A4B8-FEB4-26B1-9D3980D425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304" y="5176944"/>
            <a:ext cx="640272" cy="52431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72170-B4E2-DDEF-8542-56A17929F47B}"/>
              </a:ext>
            </a:extLst>
          </p:cNvPr>
          <p:cNvCxnSpPr/>
          <p:nvPr/>
        </p:nvCxnSpPr>
        <p:spPr>
          <a:xfrm flipV="1">
            <a:off x="5177481" y="2483708"/>
            <a:ext cx="1608826" cy="460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469" y="1665683"/>
            <a:ext cx="3543197" cy="21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Quality Assurance Planning</a:t>
            </a:r>
            <a:b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02F3C6-81D0-906A-CCF9-DEDFA3E99601}"/>
              </a:ext>
            </a:extLst>
          </p:cNvPr>
          <p:cNvSpPr txBox="1"/>
          <p:nvPr/>
        </p:nvSpPr>
        <p:spPr>
          <a:xfrm>
            <a:off x="5657772" y="195949"/>
            <a:ext cx="5877174" cy="6466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Unit Testing </a:t>
            </a: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Created the test cases in .NET for the user inputs to ensure that the valid data </a:t>
            </a: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is entered in the database.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Compared the user inputs and expected result. </a:t>
            </a: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API Testing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Testing the Web APIs for use cases like register, login, add and retrieve footprints using Postman.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Verified that the data is successfully inserted and retrieved from the database with a valid Status Code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Tested and verified the user authorization to retrieve the data from the database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User Acceptance Testing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Performed manual tests to ensure that the main features are working as expected.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Tested main functions like Register, Login, Carbon footprint Calculation, and Footprint history.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232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2365" y="1527676"/>
            <a:ext cx="6112102" cy="27144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 Application </a:t>
            </a:r>
            <a:b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6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8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5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aa5cfe-214a-4fa9-a9a9-1fec9efe8a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C4F782513FC48AD44758593C41FD0" ma:contentTypeVersion="8" ma:contentTypeDescription="Create a new document." ma:contentTypeScope="" ma:versionID="8e2c21a650d362151e796af66902483f">
  <xsd:schema xmlns:xsd="http://www.w3.org/2001/XMLSchema" xmlns:xs="http://www.w3.org/2001/XMLSchema" xmlns:p="http://schemas.microsoft.com/office/2006/metadata/properties" xmlns:ns3="e4aa5cfe-214a-4fa9-a9a9-1fec9efe8ab9" xmlns:ns4="09f712e9-b591-4bd1-ab0a-f59b0d94057a" targetNamespace="http://schemas.microsoft.com/office/2006/metadata/properties" ma:root="true" ma:fieldsID="227c6f59333451ea36bda9f57a090e74" ns3:_="" ns4:_="">
    <xsd:import namespace="e4aa5cfe-214a-4fa9-a9a9-1fec9efe8ab9"/>
    <xsd:import namespace="09f712e9-b591-4bd1-ab0a-f59b0d9405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a5cfe-214a-4fa9-a9a9-1fec9efe8a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712e9-b591-4bd1-ab0a-f59b0d9405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2B497-5B1E-4256-BA5F-AB35202AB773}">
  <ds:schemaRefs>
    <ds:schemaRef ds:uri="09f712e9-b591-4bd1-ab0a-f59b0d94057a"/>
    <ds:schemaRef ds:uri="e4aa5cfe-214a-4fa9-a9a9-1fec9efe8a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067620-5EEE-4B64-9CDB-BED7F8C99EB9}">
  <ds:schemaRefs>
    <ds:schemaRef ds:uri="09f712e9-b591-4bd1-ab0a-f59b0d94057a"/>
    <ds:schemaRef ds:uri="e4aa5cfe-214a-4fa9-a9a9-1fec9efe8a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6A971B-9242-488A-88E8-E7E6036173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SYST36367 Capstone Project Requirements &amp; Design   NOTL(Niagara On The Lake) Hydro </vt:lpstr>
      <vt:lpstr>Agenda</vt:lpstr>
      <vt:lpstr> Team Sprinters</vt:lpstr>
      <vt:lpstr>Client Introduction</vt:lpstr>
      <vt:lpstr>Project Introduction</vt:lpstr>
      <vt:lpstr>Website Flow</vt:lpstr>
      <vt:lpstr>Architecture</vt:lpstr>
      <vt:lpstr>Quality Assurance Planning  </vt:lpstr>
      <vt:lpstr>Web  Application  Demo</vt:lpstr>
      <vt:lpstr>Transition 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SYST36367 Capstone Project Requirements &amp; Design  NOTL(Niagara On The Lake) Hydro</dc:title>
  <dc:creator>Anee Niteshkumar Patel</dc:creator>
  <cp:revision>2</cp:revision>
  <dcterms:created xsi:type="dcterms:W3CDTF">2022-02-14T21:36:45Z</dcterms:created>
  <dcterms:modified xsi:type="dcterms:W3CDTF">2023-01-09T02:00:28Z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0x0101000C2C4F782513FC48AD44758593C41FD0</vt:lpwstr>
  </property>
</Properties>
</file>