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3255e9c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255e9c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trends too, nothing needed changes except the misleading see wait times button which is changed to weather button.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255e9c7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255e9c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255e9c7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255e9c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255e9c7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255e9c7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1ca446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1ca446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 we created is an application that would be used to view the wait times to restaurants thus allowing users to time when to go to the restaurant or to decide if it worth visiting with time constraints in mind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app seems very simple, we added many features that could assist users much more as it gets annoying </a:t>
            </a:r>
            <a:r>
              <a:rPr lang="en"/>
              <a:t>hopping</a:t>
            </a:r>
            <a:r>
              <a:rPr lang="en"/>
              <a:t> from one app to another just to get food.</a:t>
            </a:r>
            <a:endParaRPr/>
          </a:p>
          <a:p>
            <a:pPr indent="0" lvl="0" marL="0" rtl="0" algn="l">
              <a:spcBef>
                <a:spcPts val="0"/>
              </a:spcBef>
              <a:spcAft>
                <a:spcPts val="0"/>
              </a:spcAft>
              <a:buNone/>
            </a:pPr>
            <a:r>
              <a:rPr lang="en"/>
              <a:t>We add things such as a gps to help the user navigate to their desired location,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virtual queue which allows the user to enter a virtual line where once you are at the front of it, you would be notified thus allowing the user to know when they should leave their current location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see wait times page that allows users to search for a website and view its estimated wait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homepage which simply contains recommendations based on past restaurants visited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trending page that displays most bought meals based on data from social media 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weather page that shows the users recommended meals/restaurants based on the weather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31ca4466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31ca4466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audience of our app is people who are short in time and are not to organized in terms of when they could take a lunch.</a:t>
            </a:r>
            <a:endParaRPr/>
          </a:p>
          <a:p>
            <a:pPr indent="0" lvl="0" marL="0" rtl="0" algn="l">
              <a:spcBef>
                <a:spcPts val="0"/>
              </a:spcBef>
              <a:spcAft>
                <a:spcPts val="0"/>
              </a:spcAft>
              <a:buNone/>
            </a:pPr>
            <a:r>
              <a:rPr lang="en"/>
              <a:t>Our initial thought was, a user who has a meeting in a few minutes but wants to eat, thus the app can be used to see how long the wait would be to get food.</a:t>
            </a:r>
            <a:endParaRPr/>
          </a:p>
          <a:p>
            <a:pPr indent="0" lvl="0" marL="0" rtl="0" algn="l">
              <a:spcBef>
                <a:spcPts val="0"/>
              </a:spcBef>
              <a:spcAft>
                <a:spcPts val="0"/>
              </a:spcAft>
              <a:buNone/>
            </a:pPr>
            <a:r>
              <a:rPr lang="en"/>
              <a:t>This idea can also connect to students as they have a set schedule for classes and may not be sure if walking all the way to a restaurant and waiting in the line would cause them to be late.</a:t>
            </a:r>
            <a:endParaRPr/>
          </a:p>
          <a:p>
            <a:pPr indent="0" lvl="0" marL="0" rtl="0" algn="l">
              <a:spcBef>
                <a:spcPts val="0"/>
              </a:spcBef>
              <a:spcAft>
                <a:spcPts val="0"/>
              </a:spcAft>
              <a:buNone/>
            </a:pPr>
            <a:r>
              <a:rPr lang="en"/>
              <a:t>Over all the app is used to assist users in managing their time with meals.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31ca446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31ca446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not get to many recommended features as many people who did the survey did not know what to recommend</a:t>
            </a:r>
            <a:endParaRPr/>
          </a:p>
          <a:p>
            <a:pPr indent="0" lvl="0" marL="0" rtl="0" algn="l">
              <a:spcBef>
                <a:spcPts val="0"/>
              </a:spcBef>
              <a:spcAft>
                <a:spcPts val="0"/>
              </a:spcAft>
              <a:buNone/>
            </a:pPr>
            <a:r>
              <a:rPr lang="en"/>
              <a:t>Although out of all the feature we were recommended , here are the top ranked feature, lowed ranked features and features we did not consider.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top ranked feature are the virtual queue and being able to receive a live feed of the wait time</a:t>
            </a:r>
            <a:endParaRPr/>
          </a:p>
          <a:p>
            <a:pPr indent="0" lvl="0" marL="0" rtl="0" algn="l">
              <a:spcBef>
                <a:spcPts val="0"/>
              </a:spcBef>
              <a:spcAft>
                <a:spcPts val="0"/>
              </a:spcAft>
              <a:buNone/>
            </a:pPr>
            <a:r>
              <a:rPr lang="en"/>
              <a:t>A virtual queue the was similar to Qless from sheridan was recommended</a:t>
            </a:r>
            <a:endParaRPr/>
          </a:p>
          <a:p>
            <a:pPr indent="0" lvl="0" marL="0" rtl="0" algn="l">
              <a:spcBef>
                <a:spcPts val="0"/>
              </a:spcBef>
              <a:spcAft>
                <a:spcPts val="0"/>
              </a:spcAft>
              <a:buNone/>
            </a:pPr>
            <a:r>
              <a:rPr lang="en"/>
              <a:t>And the ability to see the wait times live was once of the most recommended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lowed ranked features:</a:t>
            </a:r>
            <a:endParaRPr/>
          </a:p>
          <a:p>
            <a:pPr indent="0" lvl="0" marL="0" rtl="0" algn="l">
              <a:spcBef>
                <a:spcPts val="0"/>
              </a:spcBef>
              <a:spcAft>
                <a:spcPts val="0"/>
              </a:spcAft>
              <a:buNone/>
            </a:pPr>
            <a:r>
              <a:rPr lang="en"/>
              <a:t>We just had the GPS feature as not many people had mentioned adding a gps but instead mentioned going to google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we did not consider is: a feature that directs the user to another restaurant if the restaurant they want to go to has too much of a long wait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1ca4466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1ca4466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initial homepage wireframe and update homepage wireframes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tests, the homepage recieved no negative feed back, except for the bottom menu being missleading thus we changed the “see wait times” button with the weather logo in to a simple button that says “weather”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1ca4466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1ca4466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the initial and updated wireframe of virtual queue feature. Here, only two things were changed, first is t</a:t>
            </a:r>
            <a:r>
              <a:rPr lang="en" sz="1400"/>
              <a:t>he comment which tells the user that they will be notified when they are in front of line, which is changed to a comment that tells the user the approximate time to reach in front of the line. Second is The ‘see wait times’ button with the weather logo which is changed to ‘weather’.</a:t>
            </a:r>
            <a:endParaRPr sz="14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1ca4466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1ca4466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initial wireframe of see wait times, the search bar was missing. So, it is added and most of the information was delivered by texts which is replaced by images to make it more user friendly page. Therefore, the texts which tells about the number of people, lines and estimated wait time is replaced by images. Also, one had to read texts to see what the checkboxes are for. So they are replaced with buttons at proper position with bell-icon to indicate that it’s for enabling the notifications when number of people are less or lines are less or the estimated wait time is less. And the see wait time button is replaced with weather button.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1ca44668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1ca44668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we had two pages for directions, which is narrowed down to one page. The first page was having the textboxes where users can enter their current location and destination addresses, which is combined with the second page that asks for the addresses at the top and the map is shown in the middle along with the location and destination addresses. The three lined button is used for displaying steps in words which was very confusing so a step keyword is added to make it more specific. And the see wait times button with the weather logo is changed to weather.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255e9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255e9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weather not many changes were made, just the fonts were made a little large and in the bottom menu bar the see wait times button changed to weather button.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drive.google.com/file/d/18NHe3KTVxyDdfyZBv2qXa_8UcD2j3IYp/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drive.google.com/file/d/1TsmZxrIMP89mPMdFsnuTxgmrcB9ki8xi/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drive.google.com/file/d/1HIhBS5zkzuaC3QnIVFoU9LSuUc7uwI5w/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drive.google.com/file/d/1C7QUHZjxzRpqYGXCd6wom-5wtS_OObjR/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9nzxLu3MFRvhYcB7KKl7gm0YPWWfobua/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8YJ2W3daiB-4DUIr_2dedht4DuOH_VyU/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Lw_MqRM-DW9dVkUnpyPDFPcmVmaR321L/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drive.google.com/file/d/1mNGraD5hGJkczc4d7ls2fMHKdTqFZUsK/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hyperlink" Target="http://drive.google.com/file/d/1_9X1hVWsXqdn0LpqpctwECCbSLRMtw2C/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hyperlink" Target="http://drive.google.com/file/d/1b3_BRsldlI9jybjLKZR5c9gBUmHHBaUz/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hyperlink" Target="http://drive.google.com/file/d/10xWUccEB69RdPNyvtCacrGrTjJEGqS0-/view" TargetMode="External"/><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11.png"/><Relationship Id="rId6" Type="http://schemas.openxmlformats.org/officeDocument/2006/relationships/hyperlink" Target="http://drive.google.com/file/d/1Kt4wTLOvuomaefj0R9I9tzIYptKYAmDW/view"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Brisk Tracking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Jonathan Hugo, Kevon Robinson, Anee Patel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69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Trends</a:t>
            </a:r>
            <a:endParaRPr/>
          </a:p>
        </p:txBody>
      </p:sp>
      <p:pic>
        <p:nvPicPr>
          <p:cNvPr id="160" name="Google Shape;160;p22"/>
          <p:cNvPicPr preferRelativeResize="0"/>
          <p:nvPr/>
        </p:nvPicPr>
        <p:blipFill>
          <a:blip r:embed="rId3">
            <a:alphaModFix/>
          </a:blip>
          <a:stretch>
            <a:fillRect/>
          </a:stretch>
        </p:blipFill>
        <p:spPr>
          <a:xfrm>
            <a:off x="311700" y="641700"/>
            <a:ext cx="3273975" cy="4313774"/>
          </a:xfrm>
          <a:prstGeom prst="rect">
            <a:avLst/>
          </a:prstGeom>
          <a:noFill/>
          <a:ln>
            <a:noFill/>
          </a:ln>
        </p:spPr>
      </p:pic>
      <p:pic>
        <p:nvPicPr>
          <p:cNvPr id="161" name="Google Shape;161;p22"/>
          <p:cNvPicPr preferRelativeResize="0"/>
          <p:nvPr/>
        </p:nvPicPr>
        <p:blipFill>
          <a:blip r:embed="rId3">
            <a:alphaModFix/>
          </a:blip>
          <a:stretch>
            <a:fillRect/>
          </a:stretch>
        </p:blipFill>
        <p:spPr>
          <a:xfrm>
            <a:off x="5647875" y="641700"/>
            <a:ext cx="3273975" cy="4313774"/>
          </a:xfrm>
          <a:prstGeom prst="rect">
            <a:avLst/>
          </a:prstGeom>
          <a:noFill/>
          <a:ln>
            <a:noFill/>
          </a:ln>
        </p:spPr>
      </p:pic>
      <p:pic>
        <p:nvPicPr>
          <p:cNvPr id="162" name="Google Shape;162;p22"/>
          <p:cNvPicPr preferRelativeResize="0"/>
          <p:nvPr/>
        </p:nvPicPr>
        <p:blipFill>
          <a:blip r:embed="rId4">
            <a:alphaModFix/>
          </a:blip>
          <a:stretch>
            <a:fillRect/>
          </a:stretch>
        </p:blipFill>
        <p:spPr>
          <a:xfrm>
            <a:off x="5868700" y="4082575"/>
            <a:ext cx="2806100" cy="302300"/>
          </a:xfrm>
          <a:prstGeom prst="rect">
            <a:avLst/>
          </a:prstGeom>
          <a:noFill/>
          <a:ln>
            <a:noFill/>
          </a:ln>
        </p:spPr>
      </p:pic>
      <p:sp>
        <p:nvSpPr>
          <p:cNvPr id="163" name="Google Shape;163;p22"/>
          <p:cNvSpPr txBox="1"/>
          <p:nvPr/>
        </p:nvSpPr>
        <p:spPr>
          <a:xfrm>
            <a:off x="3905300" y="334990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cxnSp>
        <p:nvCxnSpPr>
          <p:cNvPr id="164" name="Google Shape;164;p22"/>
          <p:cNvCxnSpPr/>
          <p:nvPr/>
        </p:nvCxnSpPr>
        <p:spPr>
          <a:xfrm rot="10800000">
            <a:off x="2927525" y="4243800"/>
            <a:ext cx="914400" cy="59400"/>
          </a:xfrm>
          <a:prstGeom prst="straightConnector1">
            <a:avLst/>
          </a:prstGeom>
          <a:noFill/>
          <a:ln cap="flat" cmpd="sng" w="28575">
            <a:solidFill>
              <a:srgbClr val="0000FF"/>
            </a:solidFill>
            <a:prstDash val="solid"/>
            <a:round/>
            <a:headEnd len="med" w="med" type="none"/>
            <a:tailEnd len="med" w="med" type="triangle"/>
          </a:ln>
        </p:spPr>
      </p:cxnSp>
      <p:cxnSp>
        <p:nvCxnSpPr>
          <p:cNvPr id="165" name="Google Shape;165;p22"/>
          <p:cNvCxnSpPr/>
          <p:nvPr/>
        </p:nvCxnSpPr>
        <p:spPr>
          <a:xfrm flipH="1" rot="10800000">
            <a:off x="4993550" y="4243800"/>
            <a:ext cx="2808900" cy="144900"/>
          </a:xfrm>
          <a:prstGeom prst="straightConnector1">
            <a:avLst/>
          </a:prstGeom>
          <a:noFill/>
          <a:ln cap="flat" cmpd="sng" w="28575">
            <a:solidFill>
              <a:srgbClr val="0000FF"/>
            </a:solidFill>
            <a:prstDash val="solid"/>
            <a:round/>
            <a:headEnd len="med" w="med" type="none"/>
            <a:tailEnd len="med" w="med" type="triangle"/>
          </a:ln>
        </p:spPr>
      </p:cxnSp>
      <p:pic>
        <p:nvPicPr>
          <p:cNvPr id="166" name="Google Shape;166;p22" title="Trends.mp3">
            <a:hlinkClick r:id="rId5"/>
          </p:cNvPr>
          <p:cNvPicPr preferRelativeResize="0"/>
          <p:nvPr/>
        </p:nvPicPr>
        <p:blipFill>
          <a:blip r:embed="rId6">
            <a:alphaModFix/>
          </a:blip>
          <a:stretch>
            <a:fillRect/>
          </a:stretch>
        </p:blipFill>
        <p:spPr>
          <a:xfrm>
            <a:off x="380925" y="43032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idx="1" type="body"/>
          </p:nvPr>
        </p:nvSpPr>
        <p:spPr>
          <a:xfrm>
            <a:off x="311700" y="711775"/>
            <a:ext cx="8699400" cy="41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went well?</a:t>
            </a:r>
            <a:endParaRPr sz="1800"/>
          </a:p>
          <a:p>
            <a:pPr indent="-330200" lvl="0" marL="457200" rtl="0" algn="l">
              <a:spcBef>
                <a:spcPts val="1600"/>
              </a:spcBef>
              <a:spcAft>
                <a:spcPts val="0"/>
              </a:spcAft>
              <a:buClr>
                <a:srgbClr val="FFFFFF"/>
              </a:buClr>
              <a:buSzPts val="1600"/>
              <a:buChar char="●"/>
            </a:pPr>
            <a:r>
              <a:rPr lang="en" sz="1600">
                <a:solidFill>
                  <a:srgbClr val="FFFFFF"/>
                </a:solidFill>
              </a:rPr>
              <a:t>All tasks provided to users were cleared with success.</a:t>
            </a:r>
            <a:endParaRPr sz="1600">
              <a:solidFill>
                <a:srgbClr val="FFFFFF"/>
              </a:solidFill>
            </a:endParaRPr>
          </a:p>
          <a:p>
            <a:pPr indent="-355600" lvl="0" marL="457200" rtl="0" algn="l">
              <a:spcBef>
                <a:spcPts val="0"/>
              </a:spcBef>
              <a:spcAft>
                <a:spcPts val="0"/>
              </a:spcAft>
              <a:buClr>
                <a:srgbClr val="FFFFFF"/>
              </a:buClr>
              <a:buSzPts val="2000"/>
              <a:buChar char="●"/>
            </a:pPr>
            <a:r>
              <a:rPr lang="en" sz="1600">
                <a:solidFill>
                  <a:srgbClr val="FFFFFF"/>
                </a:solidFill>
              </a:rPr>
              <a:t> All users completed their tasks in a timely manner.</a:t>
            </a:r>
            <a:endParaRPr sz="2000">
              <a:solidFill>
                <a:srgbClr val="FFFFFF"/>
              </a:solidFill>
            </a:endParaRPr>
          </a:p>
          <a:p>
            <a:pPr indent="-355600" lvl="0" marL="457200" rtl="0" algn="l">
              <a:spcBef>
                <a:spcPts val="0"/>
              </a:spcBef>
              <a:spcAft>
                <a:spcPts val="0"/>
              </a:spcAft>
              <a:buClr>
                <a:srgbClr val="FFFFFF"/>
              </a:buClr>
              <a:buSzPts val="2000"/>
              <a:buChar char="●"/>
            </a:pPr>
            <a:r>
              <a:rPr lang="en" sz="1600">
                <a:solidFill>
                  <a:srgbClr val="FFFFFF"/>
                </a:solidFill>
              </a:rPr>
              <a:t>The first task received the most positive feedback due to its simplicity.</a:t>
            </a:r>
            <a:endParaRPr sz="1600">
              <a:solidFill>
                <a:srgbClr val="FFFFFF"/>
              </a:solidFill>
            </a:endParaRPr>
          </a:p>
          <a:p>
            <a:pPr indent="-355600" lvl="0" marL="457200" rtl="0" algn="l">
              <a:spcBef>
                <a:spcPts val="0"/>
              </a:spcBef>
              <a:spcAft>
                <a:spcPts val="0"/>
              </a:spcAft>
              <a:buClr>
                <a:srgbClr val="FFFFFF"/>
              </a:buClr>
              <a:buSzPts val="2000"/>
              <a:buChar char="●"/>
            </a:pPr>
            <a:r>
              <a:rPr lang="en" sz="1600">
                <a:solidFill>
                  <a:srgbClr val="FFFFFF"/>
                </a:solidFill>
              </a:rPr>
              <a:t>Overall most users seemed to like the way the elements were laid out in every page.</a:t>
            </a:r>
            <a:endParaRPr sz="1600">
              <a:solidFill>
                <a:srgbClr val="FFFFFF"/>
              </a:solidFill>
            </a:endParaRPr>
          </a:p>
          <a:p>
            <a:pPr indent="0" lvl="0" marL="0" rtl="0" algn="l">
              <a:spcBef>
                <a:spcPts val="1200"/>
              </a:spcBef>
              <a:spcAft>
                <a:spcPts val="0"/>
              </a:spcAft>
              <a:buNone/>
            </a:pPr>
            <a:r>
              <a:rPr lang="en" sz="1800">
                <a:solidFill>
                  <a:srgbClr val="B7B7B7"/>
                </a:solidFill>
              </a:rPr>
              <a:t>What didn’t go well?</a:t>
            </a:r>
            <a:endParaRPr sz="1800">
              <a:solidFill>
                <a:srgbClr val="B7B7B7"/>
              </a:solidFill>
            </a:endParaRPr>
          </a:p>
          <a:p>
            <a:pPr indent="-355600" lvl="0" marL="457200" rtl="0" algn="l">
              <a:spcBef>
                <a:spcPts val="1200"/>
              </a:spcBef>
              <a:spcAft>
                <a:spcPts val="0"/>
              </a:spcAft>
              <a:buClr>
                <a:srgbClr val="FFFFFF"/>
              </a:buClr>
              <a:buSzPts val="2000"/>
              <a:buChar char="●"/>
            </a:pPr>
            <a:r>
              <a:rPr lang="en" sz="1600">
                <a:solidFill>
                  <a:srgbClr val="FFFFFF"/>
                </a:solidFill>
              </a:rPr>
              <a:t>For the second task, although most users managed to find the page, many overlooked the specific checkboxes to actually complete the task.</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three lined button to view the directions in text form caused confusion for a majority of users.</a:t>
            </a:r>
            <a:endParaRPr sz="1600">
              <a:solidFill>
                <a:srgbClr val="FFFFFF"/>
              </a:solidFill>
            </a:endParaRPr>
          </a:p>
          <a:p>
            <a:pPr indent="0" lvl="0" marL="0" rtl="0" algn="l">
              <a:spcBef>
                <a:spcPts val="1200"/>
              </a:spcBef>
              <a:spcAft>
                <a:spcPts val="0"/>
              </a:spcAft>
              <a:buNone/>
            </a:pPr>
            <a:r>
              <a:t/>
            </a:r>
            <a:endParaRPr sz="1600">
              <a:solidFill>
                <a:srgbClr val="B7B7B7"/>
              </a:solidFill>
            </a:endParaRPr>
          </a:p>
          <a:p>
            <a:pPr indent="0" lvl="0" marL="0" rtl="0" algn="l">
              <a:spcBef>
                <a:spcPts val="1200"/>
              </a:spcBef>
              <a:spcAft>
                <a:spcPts val="1200"/>
              </a:spcAft>
              <a:buNone/>
            </a:pPr>
            <a:r>
              <a:t/>
            </a:r>
            <a:endParaRPr sz="1600">
              <a:solidFill>
                <a:srgbClr val="FFFFFF"/>
              </a:solidFill>
            </a:endParaRPr>
          </a:p>
        </p:txBody>
      </p:sp>
      <p:sp>
        <p:nvSpPr>
          <p:cNvPr id="172" name="Google Shape;172;p23"/>
          <p:cNvSpPr txBox="1"/>
          <p:nvPr>
            <p:ph type="title"/>
          </p:nvPr>
        </p:nvSpPr>
        <p:spPr>
          <a:xfrm>
            <a:off x="311700" y="690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99999"/>
                </a:solidFill>
              </a:rPr>
              <a:t>Findings from user testing</a:t>
            </a:r>
            <a:endParaRPr/>
          </a:p>
        </p:txBody>
      </p:sp>
      <p:pic>
        <p:nvPicPr>
          <p:cNvPr id="173" name="Google Shape;173;p23" title="userTesting.mp3">
            <a:hlinkClick r:id="rId3"/>
          </p:cNvPr>
          <p:cNvPicPr preferRelativeResize="0"/>
          <p:nvPr/>
        </p:nvPicPr>
        <p:blipFill>
          <a:blip r:embed="rId4">
            <a:alphaModFix/>
          </a:blip>
          <a:stretch>
            <a:fillRect/>
          </a:stretch>
        </p:blipFill>
        <p:spPr>
          <a:xfrm>
            <a:off x="93100" y="4445200"/>
            <a:ext cx="5727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idx="1" type="body"/>
          </p:nvPr>
        </p:nvSpPr>
        <p:spPr>
          <a:xfrm>
            <a:off x="311700" y="641700"/>
            <a:ext cx="8592000" cy="4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Positive feedback:</a:t>
            </a:r>
            <a:endParaRPr sz="1800"/>
          </a:p>
          <a:p>
            <a:pPr indent="-330200" lvl="0" marL="457200" rtl="0" algn="l">
              <a:spcBef>
                <a:spcPts val="1600"/>
              </a:spcBef>
              <a:spcAft>
                <a:spcPts val="0"/>
              </a:spcAft>
              <a:buClr>
                <a:srgbClr val="FFFFFF"/>
              </a:buClr>
              <a:buSzPts val="1600"/>
              <a:buChar char="●"/>
            </a:pPr>
            <a:r>
              <a:rPr lang="en" sz="1600">
                <a:solidFill>
                  <a:srgbClr val="FFFFFF"/>
                </a:solidFill>
              </a:rPr>
              <a:t>The virtual queue page received positive feedback the most.</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All pages were clear and easily understood.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Trends page is useful when one isn’t sure where to eat at.</a:t>
            </a:r>
            <a:endParaRPr sz="1600">
              <a:solidFill>
                <a:srgbClr val="FFFFFF"/>
              </a:solidFill>
            </a:endParaRPr>
          </a:p>
          <a:p>
            <a:pPr indent="0" lvl="0" marL="0" rtl="0" algn="l">
              <a:spcBef>
                <a:spcPts val="1600"/>
              </a:spcBef>
              <a:spcAft>
                <a:spcPts val="0"/>
              </a:spcAft>
              <a:buNone/>
            </a:pPr>
            <a:r>
              <a:rPr lang="en" sz="1800">
                <a:solidFill>
                  <a:srgbClr val="B7B7B7"/>
                </a:solidFill>
              </a:rPr>
              <a:t>Negative feedback:</a:t>
            </a:r>
            <a:endParaRPr sz="1800">
              <a:solidFill>
                <a:srgbClr val="B7B7B7"/>
              </a:solidFill>
            </a:endParaRPr>
          </a:p>
          <a:p>
            <a:pPr indent="-330200" lvl="0" marL="457200" rtl="0" algn="l">
              <a:spcBef>
                <a:spcPts val="1600"/>
              </a:spcBef>
              <a:spcAft>
                <a:spcPts val="0"/>
              </a:spcAft>
              <a:buClr>
                <a:srgbClr val="FFFFFF"/>
              </a:buClr>
              <a:buSzPts val="1600"/>
              <a:buChar char="●"/>
            </a:pPr>
            <a:r>
              <a:rPr lang="en" sz="1600">
                <a:solidFill>
                  <a:srgbClr val="FFFFFF"/>
                </a:solidFill>
              </a:rPr>
              <a:t>Notification checkboxes were not clear in see wait times page.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Too much texts in directions page.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Having the name ‘see wait times’ and a sun-cloud icon for weather caused confusion.</a:t>
            </a:r>
            <a:endParaRPr sz="1600">
              <a:solidFill>
                <a:srgbClr val="FFFFFF"/>
              </a:solidFill>
            </a:endParaRPr>
          </a:p>
          <a:p>
            <a:pPr indent="0" lvl="0" marL="0" rtl="0" algn="l">
              <a:spcBef>
                <a:spcPts val="1600"/>
              </a:spcBef>
              <a:spcAft>
                <a:spcPts val="0"/>
              </a:spcAft>
              <a:buNone/>
            </a:pPr>
            <a:r>
              <a:rPr lang="en" sz="1800">
                <a:solidFill>
                  <a:srgbClr val="B7B7B7"/>
                </a:solidFill>
              </a:rPr>
              <a:t>Surprise findings:</a:t>
            </a:r>
            <a:endParaRPr sz="1800">
              <a:solidFill>
                <a:srgbClr val="B7B7B7"/>
              </a:solidFill>
            </a:endParaRPr>
          </a:p>
          <a:p>
            <a:pPr indent="-330200" lvl="0" marL="457200" rtl="0" algn="l">
              <a:spcBef>
                <a:spcPts val="1600"/>
              </a:spcBef>
              <a:spcAft>
                <a:spcPts val="0"/>
              </a:spcAft>
              <a:buClr>
                <a:srgbClr val="FFFFFF"/>
              </a:buClr>
              <a:buSzPts val="1600"/>
              <a:buChar char="●"/>
            </a:pPr>
            <a:r>
              <a:rPr lang="en" sz="1600">
                <a:solidFill>
                  <a:srgbClr val="FFFFFF"/>
                </a:solidFill>
              </a:rPr>
              <a:t>The second task surprised us the most as most users finished the longer third task much faster then the second task which seems much more simpler to us.</a:t>
            </a:r>
            <a:endParaRPr sz="1600">
              <a:solidFill>
                <a:srgbClr val="FFFFFF"/>
              </a:solidFill>
            </a:endParaRPr>
          </a:p>
          <a:p>
            <a:pPr indent="0" lvl="0" marL="457200" rtl="0" algn="l">
              <a:spcBef>
                <a:spcPts val="1200"/>
              </a:spcBef>
              <a:spcAft>
                <a:spcPts val="1600"/>
              </a:spcAft>
              <a:buNone/>
            </a:pPr>
            <a:r>
              <a:t/>
            </a:r>
            <a:endParaRPr sz="1600">
              <a:solidFill>
                <a:srgbClr val="FFFFFF"/>
              </a:solidFill>
            </a:endParaRPr>
          </a:p>
        </p:txBody>
      </p:sp>
      <p:sp>
        <p:nvSpPr>
          <p:cNvPr id="179" name="Google Shape;179;p24"/>
          <p:cNvSpPr txBox="1"/>
          <p:nvPr>
            <p:ph type="title"/>
          </p:nvPr>
        </p:nvSpPr>
        <p:spPr>
          <a:xfrm>
            <a:off x="311700" y="690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99999"/>
                </a:solidFill>
              </a:rPr>
              <a:t>Findings from user testing</a:t>
            </a:r>
            <a:endParaRPr/>
          </a:p>
        </p:txBody>
      </p:sp>
      <p:pic>
        <p:nvPicPr>
          <p:cNvPr id="180" name="Google Shape;180;p24" title="Feedback.mp3">
            <a:hlinkClick r:id="rId3"/>
          </p:cNvPr>
          <p:cNvPicPr preferRelativeResize="0"/>
          <p:nvPr/>
        </p:nvPicPr>
        <p:blipFill>
          <a:blip r:embed="rId4">
            <a:alphaModFix/>
          </a:blip>
          <a:stretch>
            <a:fillRect/>
          </a:stretch>
        </p:blipFill>
        <p:spPr>
          <a:xfrm>
            <a:off x="77700" y="4460600"/>
            <a:ext cx="5727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idx="1" type="body"/>
          </p:nvPr>
        </p:nvSpPr>
        <p:spPr>
          <a:xfrm>
            <a:off x="257975" y="731550"/>
            <a:ext cx="8712900" cy="214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The dominance of use of images rather than texts to deliver information.</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importance of buttons.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size of fonts.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use of specific and clear language.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design of web application and pages.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usefulness of user testing.</a:t>
            </a:r>
            <a:endParaRPr sz="1600">
              <a:solidFill>
                <a:srgbClr val="FFFFFF"/>
              </a:solidFill>
            </a:endParaRPr>
          </a:p>
        </p:txBody>
      </p:sp>
      <p:sp>
        <p:nvSpPr>
          <p:cNvPr id="186" name="Google Shape;186;p25"/>
          <p:cNvSpPr txBox="1"/>
          <p:nvPr>
            <p:ph type="title"/>
          </p:nvPr>
        </p:nvSpPr>
        <p:spPr>
          <a:xfrm>
            <a:off x="311700" y="690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99999"/>
                </a:solidFill>
              </a:rPr>
              <a:t>Lessons learned</a:t>
            </a:r>
            <a:endParaRPr/>
          </a:p>
        </p:txBody>
      </p:sp>
      <p:sp>
        <p:nvSpPr>
          <p:cNvPr id="187" name="Google Shape;187;p25"/>
          <p:cNvSpPr txBox="1"/>
          <p:nvPr>
            <p:ph idx="1" type="body"/>
          </p:nvPr>
        </p:nvSpPr>
        <p:spPr>
          <a:xfrm>
            <a:off x="242400" y="3446550"/>
            <a:ext cx="8659200" cy="119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To be able to determine the traffic in the way to the restaurant.</a:t>
            </a:r>
            <a:endParaRPr sz="1600">
              <a:solidFill>
                <a:srgbClr val="FFFFFF"/>
              </a:solidFill>
            </a:endParaRPr>
          </a:p>
        </p:txBody>
      </p:sp>
      <p:sp>
        <p:nvSpPr>
          <p:cNvPr id="188" name="Google Shape;188;p25"/>
          <p:cNvSpPr txBox="1"/>
          <p:nvPr>
            <p:ph type="title"/>
          </p:nvPr>
        </p:nvSpPr>
        <p:spPr>
          <a:xfrm>
            <a:off x="257975" y="287385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99999"/>
                </a:solidFill>
              </a:rPr>
              <a:t>Next Launch</a:t>
            </a:r>
            <a:endParaRPr/>
          </a:p>
        </p:txBody>
      </p:sp>
      <p:pic>
        <p:nvPicPr>
          <p:cNvPr id="189" name="Google Shape;189;p25" title="lessons.mp3">
            <a:hlinkClick r:id="rId3"/>
          </p:cNvPr>
          <p:cNvPicPr preferRelativeResize="0"/>
          <p:nvPr/>
        </p:nvPicPr>
        <p:blipFill>
          <a:blip r:embed="rId4">
            <a:alphaModFix/>
          </a:blip>
          <a:stretch>
            <a:fillRect/>
          </a:stretch>
        </p:blipFill>
        <p:spPr>
          <a:xfrm>
            <a:off x="0" y="4640850"/>
            <a:ext cx="350250" cy="35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What Is It?</a:t>
            </a:r>
            <a:endParaRPr>
              <a:solidFill>
                <a:srgbClr val="999999"/>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 app that is able to send estimated wait times to users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app contains: </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 gps</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 virtual queue</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 see wait times page</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 homepage</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 trending page</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And a weather page</a:t>
            </a:r>
            <a:endParaRPr>
              <a:solidFill>
                <a:srgbClr val="FFFFFF"/>
              </a:solidFill>
            </a:endParaRPr>
          </a:p>
        </p:txBody>
      </p:sp>
      <p:pic>
        <p:nvPicPr>
          <p:cNvPr id="62" name="Google Shape;62;p14" title="What is it.mp3">
            <a:hlinkClick r:id="rId3"/>
          </p:cNvPr>
          <p:cNvPicPr preferRelativeResize="0"/>
          <p:nvPr/>
        </p:nvPicPr>
        <p:blipFill>
          <a:blip r:embed="rId4">
            <a:alphaModFix/>
          </a:blip>
          <a:stretch>
            <a:fillRect/>
          </a:stretch>
        </p:blipFill>
        <p:spPr>
          <a:xfrm>
            <a:off x="152400" y="4418400"/>
            <a:ext cx="5727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Target Audience</a:t>
            </a:r>
            <a:endParaRPr>
              <a:solidFill>
                <a:srgbClr val="999999"/>
              </a:solidFill>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Users who are typically busy and tight in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workers and students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Users who want to be on time to events i.e meetings, classes.</a:t>
            </a:r>
            <a:endParaRPr>
              <a:solidFill>
                <a:srgbClr val="FFFFFF"/>
              </a:solidFill>
            </a:endParaRPr>
          </a:p>
        </p:txBody>
      </p:sp>
      <p:pic>
        <p:nvPicPr>
          <p:cNvPr id="69" name="Google Shape;69;p15" title="Target Audience.mp3">
            <a:hlinkClick r:id="rId3"/>
          </p:cNvPr>
          <p:cNvPicPr preferRelativeResize="0"/>
          <p:nvPr/>
        </p:nvPicPr>
        <p:blipFill>
          <a:blip r:embed="rId4">
            <a:alphaModFix/>
          </a:blip>
          <a:stretch>
            <a:fillRect/>
          </a:stretch>
        </p:blipFill>
        <p:spPr>
          <a:xfrm>
            <a:off x="0" y="4568875"/>
            <a:ext cx="422225" cy="42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Features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ranked features:</a:t>
            </a:r>
            <a:endParaRPr/>
          </a:p>
          <a:p>
            <a:pPr indent="-330200" lvl="0" marL="457200" rtl="0" algn="l">
              <a:spcBef>
                <a:spcPts val="1600"/>
              </a:spcBef>
              <a:spcAft>
                <a:spcPts val="0"/>
              </a:spcAft>
              <a:buClr>
                <a:srgbClr val="FFFFFF"/>
              </a:buClr>
              <a:buSzPts val="1600"/>
              <a:buChar char="●"/>
            </a:pPr>
            <a:r>
              <a:rPr lang="en" sz="1600">
                <a:solidFill>
                  <a:srgbClr val="FFFFFF"/>
                </a:solidFill>
              </a:rPr>
              <a:t>Virtual queue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Receiving</a:t>
            </a:r>
            <a:r>
              <a:rPr lang="en" sz="1600">
                <a:solidFill>
                  <a:srgbClr val="FFFFFF"/>
                </a:solidFill>
              </a:rPr>
              <a:t> live updates</a:t>
            </a:r>
            <a:endParaRPr sz="1600">
              <a:solidFill>
                <a:srgbClr val="FFFFFF"/>
              </a:solidFill>
            </a:endParaRPr>
          </a:p>
          <a:p>
            <a:pPr indent="0" lvl="0" marL="0" rtl="0" algn="l">
              <a:spcBef>
                <a:spcPts val="1600"/>
              </a:spcBef>
              <a:spcAft>
                <a:spcPts val="0"/>
              </a:spcAft>
              <a:buNone/>
            </a:pPr>
            <a:r>
              <a:rPr lang="en"/>
              <a:t>Lowest Ranked Features:</a:t>
            </a:r>
            <a:endParaRPr/>
          </a:p>
          <a:p>
            <a:pPr indent="-330200" lvl="0" marL="457200" rtl="0" algn="l">
              <a:spcBef>
                <a:spcPts val="1600"/>
              </a:spcBef>
              <a:spcAft>
                <a:spcPts val="0"/>
              </a:spcAft>
              <a:buClr>
                <a:srgbClr val="FFFFFF"/>
              </a:buClr>
              <a:buSzPts val="1600"/>
              <a:buChar char="●"/>
            </a:pPr>
            <a:r>
              <a:rPr lang="en" sz="1600">
                <a:solidFill>
                  <a:srgbClr val="FFFFFF"/>
                </a:solidFill>
              </a:rPr>
              <a:t>GPS</a:t>
            </a:r>
            <a:endParaRPr sz="1600">
              <a:solidFill>
                <a:srgbClr val="FFFFFF"/>
              </a:solidFill>
            </a:endParaRPr>
          </a:p>
          <a:p>
            <a:pPr indent="0" lvl="0" marL="0" rtl="0" algn="l">
              <a:spcBef>
                <a:spcPts val="1600"/>
              </a:spcBef>
              <a:spcAft>
                <a:spcPts val="0"/>
              </a:spcAft>
              <a:buNone/>
            </a:pPr>
            <a:r>
              <a:rPr lang="en"/>
              <a:t>Features Not </a:t>
            </a:r>
            <a:r>
              <a:rPr lang="en"/>
              <a:t>Considered</a:t>
            </a:r>
            <a:r>
              <a:rPr lang="en"/>
              <a:t>:</a:t>
            </a:r>
            <a:endParaRPr/>
          </a:p>
          <a:p>
            <a:pPr indent="-330200" lvl="0" marL="457200" rtl="0" algn="l">
              <a:spcBef>
                <a:spcPts val="1600"/>
              </a:spcBef>
              <a:spcAft>
                <a:spcPts val="0"/>
              </a:spcAft>
              <a:buClr>
                <a:srgbClr val="FFFFFF"/>
              </a:buClr>
              <a:buSzPts val="1600"/>
              <a:buChar char="●"/>
            </a:pPr>
            <a:r>
              <a:rPr lang="en" sz="1600">
                <a:solidFill>
                  <a:srgbClr val="FFFFFF"/>
                </a:solidFill>
              </a:rPr>
              <a:t>I</a:t>
            </a:r>
            <a:r>
              <a:rPr lang="en" sz="1600">
                <a:solidFill>
                  <a:srgbClr val="FFFFFF"/>
                </a:solidFill>
              </a:rPr>
              <a:t>f a line to one restaurant is too long, the app will direct user to another restaurant</a:t>
            </a:r>
            <a:endParaRPr sz="1600">
              <a:solidFill>
                <a:srgbClr val="FFFFFF"/>
              </a:solidFill>
            </a:endParaRPr>
          </a:p>
        </p:txBody>
      </p:sp>
      <p:pic>
        <p:nvPicPr>
          <p:cNvPr id="76" name="Google Shape;76;p16" title="Features.mp3">
            <a:hlinkClick r:id="rId3"/>
          </p:cNvPr>
          <p:cNvPicPr preferRelativeResize="0"/>
          <p:nvPr/>
        </p:nvPicPr>
        <p:blipFill>
          <a:blip r:embed="rId4">
            <a:alphaModFix/>
          </a:blip>
          <a:stretch>
            <a:fillRect/>
          </a:stretch>
        </p:blipFill>
        <p:spPr>
          <a:xfrm>
            <a:off x="0" y="4633999"/>
            <a:ext cx="422225" cy="357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61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Home Page</a:t>
            </a:r>
            <a:endParaRPr/>
          </a:p>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152400" y="733875"/>
            <a:ext cx="3287950" cy="4257225"/>
          </a:xfrm>
          <a:prstGeom prst="rect">
            <a:avLst/>
          </a:prstGeom>
          <a:noFill/>
          <a:ln>
            <a:noFill/>
          </a:ln>
        </p:spPr>
      </p:pic>
      <p:pic>
        <p:nvPicPr>
          <p:cNvPr id="83" name="Google Shape;83;p17"/>
          <p:cNvPicPr preferRelativeResize="0"/>
          <p:nvPr/>
        </p:nvPicPr>
        <p:blipFill>
          <a:blip r:embed="rId4">
            <a:alphaModFix/>
          </a:blip>
          <a:stretch>
            <a:fillRect/>
          </a:stretch>
        </p:blipFill>
        <p:spPr>
          <a:xfrm>
            <a:off x="5761425" y="733875"/>
            <a:ext cx="3197125" cy="4302650"/>
          </a:xfrm>
          <a:prstGeom prst="rect">
            <a:avLst/>
          </a:prstGeom>
          <a:noFill/>
          <a:ln>
            <a:noFill/>
          </a:ln>
        </p:spPr>
      </p:pic>
      <p:sp>
        <p:nvSpPr>
          <p:cNvPr id="84" name="Google Shape;84;p17"/>
          <p:cNvSpPr txBox="1"/>
          <p:nvPr/>
        </p:nvSpPr>
        <p:spPr>
          <a:xfrm>
            <a:off x="3867275" y="240835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cxnSp>
        <p:nvCxnSpPr>
          <p:cNvPr id="85" name="Google Shape;85;p17"/>
          <p:cNvCxnSpPr/>
          <p:nvPr/>
        </p:nvCxnSpPr>
        <p:spPr>
          <a:xfrm flipH="1">
            <a:off x="2690875" y="3531200"/>
            <a:ext cx="1215000" cy="533700"/>
          </a:xfrm>
          <a:prstGeom prst="straightConnector1">
            <a:avLst/>
          </a:prstGeom>
          <a:noFill/>
          <a:ln cap="flat" cmpd="sng" w="28575">
            <a:solidFill>
              <a:srgbClr val="0000FF"/>
            </a:solidFill>
            <a:prstDash val="solid"/>
            <a:round/>
            <a:headEnd len="med" w="med" type="none"/>
            <a:tailEnd len="med" w="med" type="triangle"/>
          </a:ln>
        </p:spPr>
      </p:cxnSp>
      <p:cxnSp>
        <p:nvCxnSpPr>
          <p:cNvPr id="86" name="Google Shape;86;p17"/>
          <p:cNvCxnSpPr/>
          <p:nvPr/>
        </p:nvCxnSpPr>
        <p:spPr>
          <a:xfrm>
            <a:off x="5075375" y="3474425"/>
            <a:ext cx="2929500" cy="703800"/>
          </a:xfrm>
          <a:prstGeom prst="straightConnector1">
            <a:avLst/>
          </a:prstGeom>
          <a:noFill/>
          <a:ln cap="flat" cmpd="sng" w="28575">
            <a:solidFill>
              <a:srgbClr val="0000FF"/>
            </a:solidFill>
            <a:prstDash val="solid"/>
            <a:round/>
            <a:headEnd len="med" w="med" type="none"/>
            <a:tailEnd len="med" w="med" type="triangle"/>
          </a:ln>
        </p:spPr>
      </p:cxnSp>
      <p:pic>
        <p:nvPicPr>
          <p:cNvPr id="87" name="Google Shape;87;p17" title="Homepage.mp3">
            <a:hlinkClick r:id="rId5"/>
          </p:cNvPr>
          <p:cNvPicPr preferRelativeResize="0"/>
          <p:nvPr/>
        </p:nvPicPr>
        <p:blipFill>
          <a:blip r:embed="rId6">
            <a:alphaModFix/>
          </a:blip>
          <a:stretch>
            <a:fillRect/>
          </a:stretch>
        </p:blipFill>
        <p:spPr>
          <a:xfrm>
            <a:off x="36900" y="4463825"/>
            <a:ext cx="5727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38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Virtual Queue</a:t>
            </a:r>
            <a:endParaRPr/>
          </a:p>
          <a:p>
            <a:pPr indent="0" lvl="0" marL="0" rtl="0" algn="ctr">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5790700" y="618575"/>
            <a:ext cx="3122450" cy="4354600"/>
          </a:xfrm>
          <a:prstGeom prst="rect">
            <a:avLst/>
          </a:prstGeom>
          <a:noFill/>
          <a:ln>
            <a:noFill/>
          </a:ln>
        </p:spPr>
      </p:pic>
      <p:pic>
        <p:nvPicPr>
          <p:cNvPr id="94" name="Google Shape;94;p18"/>
          <p:cNvPicPr preferRelativeResize="0"/>
          <p:nvPr/>
        </p:nvPicPr>
        <p:blipFill>
          <a:blip r:embed="rId4">
            <a:alphaModFix/>
          </a:blip>
          <a:stretch>
            <a:fillRect/>
          </a:stretch>
        </p:blipFill>
        <p:spPr>
          <a:xfrm>
            <a:off x="175450" y="545000"/>
            <a:ext cx="3122450" cy="4428175"/>
          </a:xfrm>
          <a:prstGeom prst="rect">
            <a:avLst/>
          </a:prstGeom>
          <a:noFill/>
          <a:ln>
            <a:noFill/>
          </a:ln>
        </p:spPr>
      </p:pic>
      <p:sp>
        <p:nvSpPr>
          <p:cNvPr id="95" name="Google Shape;95;p18"/>
          <p:cNvSpPr txBox="1"/>
          <p:nvPr/>
        </p:nvSpPr>
        <p:spPr>
          <a:xfrm>
            <a:off x="3681350" y="851600"/>
            <a:ext cx="1725900" cy="19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“You’ll be notified when you’re at the front of the line”, changed to “You’ll be in front of the line in approximately 0:00”</a:t>
            </a:r>
            <a:endParaRPr>
              <a:solidFill>
                <a:srgbClr val="FFFFFF"/>
              </a:solidFill>
            </a:endParaRPr>
          </a:p>
        </p:txBody>
      </p:sp>
      <p:sp>
        <p:nvSpPr>
          <p:cNvPr id="96" name="Google Shape;96;p18"/>
          <p:cNvSpPr txBox="1"/>
          <p:nvPr/>
        </p:nvSpPr>
        <p:spPr>
          <a:xfrm>
            <a:off x="3742550" y="316910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cxnSp>
        <p:nvCxnSpPr>
          <p:cNvPr id="97" name="Google Shape;97;p18"/>
          <p:cNvCxnSpPr/>
          <p:nvPr/>
        </p:nvCxnSpPr>
        <p:spPr>
          <a:xfrm flipH="1">
            <a:off x="2963625" y="2134600"/>
            <a:ext cx="783300" cy="374700"/>
          </a:xfrm>
          <a:prstGeom prst="straightConnector1">
            <a:avLst/>
          </a:prstGeom>
          <a:noFill/>
          <a:ln cap="flat" cmpd="sng" w="28575">
            <a:solidFill>
              <a:srgbClr val="0000FF"/>
            </a:solidFill>
            <a:prstDash val="solid"/>
            <a:round/>
            <a:headEnd len="med" w="med" type="none"/>
            <a:tailEnd len="med" w="med" type="triangle"/>
          </a:ln>
        </p:spPr>
      </p:cxnSp>
      <p:cxnSp>
        <p:nvCxnSpPr>
          <p:cNvPr id="98" name="Google Shape;98;p18"/>
          <p:cNvCxnSpPr/>
          <p:nvPr/>
        </p:nvCxnSpPr>
        <p:spPr>
          <a:xfrm>
            <a:off x="5404650" y="2111900"/>
            <a:ext cx="2418600" cy="443100"/>
          </a:xfrm>
          <a:prstGeom prst="straightConnector1">
            <a:avLst/>
          </a:prstGeom>
          <a:noFill/>
          <a:ln cap="flat" cmpd="sng" w="28575">
            <a:solidFill>
              <a:srgbClr val="0000FF"/>
            </a:solidFill>
            <a:prstDash val="solid"/>
            <a:round/>
            <a:headEnd len="med" w="med" type="none"/>
            <a:tailEnd len="med" w="med" type="triangle"/>
          </a:ln>
        </p:spPr>
      </p:cxnSp>
      <p:cxnSp>
        <p:nvCxnSpPr>
          <p:cNvPr id="99" name="Google Shape;99;p18"/>
          <p:cNvCxnSpPr>
            <a:stCxn id="96" idx="1"/>
          </p:cNvCxnSpPr>
          <p:nvPr/>
        </p:nvCxnSpPr>
        <p:spPr>
          <a:xfrm flipH="1">
            <a:off x="2600150" y="3781550"/>
            <a:ext cx="1142400" cy="385500"/>
          </a:xfrm>
          <a:prstGeom prst="straightConnector1">
            <a:avLst/>
          </a:prstGeom>
          <a:noFill/>
          <a:ln cap="flat" cmpd="sng" w="28575">
            <a:solidFill>
              <a:srgbClr val="0000FF"/>
            </a:solidFill>
            <a:prstDash val="solid"/>
            <a:round/>
            <a:headEnd len="med" w="med" type="none"/>
            <a:tailEnd len="med" w="med" type="triangle"/>
          </a:ln>
        </p:spPr>
      </p:cxnSp>
      <p:cxnSp>
        <p:nvCxnSpPr>
          <p:cNvPr id="100" name="Google Shape;100;p18"/>
          <p:cNvCxnSpPr/>
          <p:nvPr/>
        </p:nvCxnSpPr>
        <p:spPr>
          <a:xfrm>
            <a:off x="5211625" y="3519825"/>
            <a:ext cx="2781900" cy="658500"/>
          </a:xfrm>
          <a:prstGeom prst="straightConnector1">
            <a:avLst/>
          </a:prstGeom>
          <a:noFill/>
          <a:ln cap="flat" cmpd="sng" w="28575">
            <a:solidFill>
              <a:srgbClr val="0000FF"/>
            </a:solidFill>
            <a:prstDash val="solid"/>
            <a:round/>
            <a:headEnd len="med" w="med" type="none"/>
            <a:tailEnd len="med" w="med" type="triangle"/>
          </a:ln>
        </p:spPr>
      </p:cxnSp>
      <p:pic>
        <p:nvPicPr>
          <p:cNvPr id="101" name="Google Shape;101;p18" title="virtualQueue.mp3">
            <a:hlinkClick r:id="rId5"/>
          </p:cNvPr>
          <p:cNvPicPr preferRelativeResize="0"/>
          <p:nvPr/>
        </p:nvPicPr>
        <p:blipFill>
          <a:blip r:embed="rId6">
            <a:alphaModFix/>
          </a:blip>
          <a:stretch>
            <a:fillRect/>
          </a:stretch>
        </p:blipFill>
        <p:spPr>
          <a:xfrm>
            <a:off x="300250" y="4332600"/>
            <a:ext cx="658500" cy="65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0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See wait times</a:t>
            </a:r>
            <a:endParaRPr/>
          </a:p>
          <a:p>
            <a:pPr indent="0" lvl="0" marL="0" rtl="0" algn="ctr">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209525" y="566838"/>
            <a:ext cx="3060525" cy="4382124"/>
          </a:xfrm>
          <a:prstGeom prst="rect">
            <a:avLst/>
          </a:prstGeom>
          <a:noFill/>
          <a:ln>
            <a:noFill/>
          </a:ln>
        </p:spPr>
      </p:pic>
      <p:pic>
        <p:nvPicPr>
          <p:cNvPr id="108" name="Google Shape;108;p19"/>
          <p:cNvPicPr preferRelativeResize="0"/>
          <p:nvPr/>
        </p:nvPicPr>
        <p:blipFill rotWithShape="1">
          <a:blip r:embed="rId4">
            <a:alphaModFix/>
          </a:blip>
          <a:srcRect b="-3702" l="-4821" r="0" t="0"/>
          <a:stretch/>
        </p:blipFill>
        <p:spPr>
          <a:xfrm>
            <a:off x="5984250" y="566850"/>
            <a:ext cx="3060525" cy="4440399"/>
          </a:xfrm>
          <a:prstGeom prst="rect">
            <a:avLst/>
          </a:prstGeom>
          <a:noFill/>
          <a:ln>
            <a:noFill/>
          </a:ln>
        </p:spPr>
      </p:pic>
      <p:sp>
        <p:nvSpPr>
          <p:cNvPr id="109" name="Google Shape;109;p19"/>
          <p:cNvSpPr txBox="1"/>
          <p:nvPr/>
        </p:nvSpPr>
        <p:spPr>
          <a:xfrm>
            <a:off x="3878800" y="357785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sp>
        <p:nvSpPr>
          <p:cNvPr id="110" name="Google Shape;110;p19"/>
          <p:cNvSpPr txBox="1"/>
          <p:nvPr/>
        </p:nvSpPr>
        <p:spPr>
          <a:xfrm>
            <a:off x="3878800" y="858100"/>
            <a:ext cx="1603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 ‘search bar’ is added.</a:t>
            </a:r>
            <a:endParaRPr>
              <a:solidFill>
                <a:srgbClr val="FFFFFF"/>
              </a:solidFill>
            </a:endParaRPr>
          </a:p>
        </p:txBody>
      </p:sp>
      <p:sp>
        <p:nvSpPr>
          <p:cNvPr id="111" name="Google Shape;111;p19"/>
          <p:cNvSpPr txBox="1"/>
          <p:nvPr/>
        </p:nvSpPr>
        <p:spPr>
          <a:xfrm>
            <a:off x="3878800" y="1563413"/>
            <a:ext cx="1603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‘Texts’ replaced by ‘images’</a:t>
            </a:r>
            <a:endParaRPr>
              <a:solidFill>
                <a:srgbClr val="FFFFFF"/>
              </a:solidFill>
            </a:endParaRPr>
          </a:p>
        </p:txBody>
      </p:sp>
      <p:sp>
        <p:nvSpPr>
          <p:cNvPr id="112" name="Google Shape;112;p19"/>
          <p:cNvSpPr txBox="1"/>
          <p:nvPr/>
        </p:nvSpPr>
        <p:spPr>
          <a:xfrm>
            <a:off x="3878800" y="235295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‘Checkboxes’ for notifications replaced by ‘buttons’ with ‘bell-icon’ </a:t>
            </a:r>
            <a:endParaRPr>
              <a:solidFill>
                <a:srgbClr val="FFFFFF"/>
              </a:solidFill>
            </a:endParaRPr>
          </a:p>
        </p:txBody>
      </p:sp>
      <p:cxnSp>
        <p:nvCxnSpPr>
          <p:cNvPr id="113" name="Google Shape;113;p19"/>
          <p:cNvCxnSpPr/>
          <p:nvPr/>
        </p:nvCxnSpPr>
        <p:spPr>
          <a:xfrm flipH="1">
            <a:off x="2100700" y="1967450"/>
            <a:ext cx="1778100" cy="405600"/>
          </a:xfrm>
          <a:prstGeom prst="straightConnector1">
            <a:avLst/>
          </a:prstGeom>
          <a:noFill/>
          <a:ln cap="flat" cmpd="sng" w="28575">
            <a:solidFill>
              <a:srgbClr val="0000FF"/>
            </a:solidFill>
            <a:prstDash val="solid"/>
            <a:round/>
            <a:headEnd len="med" w="med" type="none"/>
            <a:tailEnd len="med" w="med" type="triangle"/>
          </a:ln>
        </p:spPr>
      </p:cxnSp>
      <p:cxnSp>
        <p:nvCxnSpPr>
          <p:cNvPr id="114" name="Google Shape;114;p19"/>
          <p:cNvCxnSpPr/>
          <p:nvPr/>
        </p:nvCxnSpPr>
        <p:spPr>
          <a:xfrm flipH="1">
            <a:off x="2661725" y="2923425"/>
            <a:ext cx="1142400" cy="385500"/>
          </a:xfrm>
          <a:prstGeom prst="straightConnector1">
            <a:avLst/>
          </a:prstGeom>
          <a:noFill/>
          <a:ln cap="flat" cmpd="sng" w="28575">
            <a:solidFill>
              <a:srgbClr val="0000FF"/>
            </a:solidFill>
            <a:prstDash val="solid"/>
            <a:round/>
            <a:headEnd len="med" w="med" type="none"/>
            <a:tailEnd len="med" w="med" type="triangle"/>
          </a:ln>
        </p:spPr>
      </p:cxnSp>
      <p:cxnSp>
        <p:nvCxnSpPr>
          <p:cNvPr id="115" name="Google Shape;115;p19"/>
          <p:cNvCxnSpPr/>
          <p:nvPr/>
        </p:nvCxnSpPr>
        <p:spPr>
          <a:xfrm flipH="1">
            <a:off x="2622725" y="4019975"/>
            <a:ext cx="1266600" cy="124500"/>
          </a:xfrm>
          <a:prstGeom prst="straightConnector1">
            <a:avLst/>
          </a:prstGeom>
          <a:noFill/>
          <a:ln cap="flat" cmpd="sng" w="28575">
            <a:solidFill>
              <a:srgbClr val="0000FF"/>
            </a:solidFill>
            <a:prstDash val="solid"/>
            <a:round/>
            <a:headEnd len="med" w="med" type="none"/>
            <a:tailEnd len="med" w="med" type="triangle"/>
          </a:ln>
        </p:spPr>
      </p:cxnSp>
      <p:cxnSp>
        <p:nvCxnSpPr>
          <p:cNvPr id="116" name="Google Shape;116;p19"/>
          <p:cNvCxnSpPr/>
          <p:nvPr/>
        </p:nvCxnSpPr>
        <p:spPr>
          <a:xfrm>
            <a:off x="4848275" y="1967450"/>
            <a:ext cx="1657800" cy="530400"/>
          </a:xfrm>
          <a:prstGeom prst="straightConnector1">
            <a:avLst/>
          </a:prstGeom>
          <a:noFill/>
          <a:ln cap="flat" cmpd="sng" w="28575">
            <a:solidFill>
              <a:srgbClr val="0000FF"/>
            </a:solidFill>
            <a:prstDash val="solid"/>
            <a:round/>
            <a:headEnd len="med" w="med" type="none"/>
            <a:tailEnd len="med" w="med" type="triangle"/>
          </a:ln>
        </p:spPr>
      </p:cxnSp>
      <p:cxnSp>
        <p:nvCxnSpPr>
          <p:cNvPr id="117" name="Google Shape;117;p19"/>
          <p:cNvCxnSpPr/>
          <p:nvPr/>
        </p:nvCxnSpPr>
        <p:spPr>
          <a:xfrm>
            <a:off x="4626000" y="1293475"/>
            <a:ext cx="1880100" cy="375600"/>
          </a:xfrm>
          <a:prstGeom prst="straightConnector1">
            <a:avLst/>
          </a:prstGeom>
          <a:noFill/>
          <a:ln cap="flat" cmpd="sng" w="28575">
            <a:solidFill>
              <a:srgbClr val="0000FF"/>
            </a:solidFill>
            <a:prstDash val="solid"/>
            <a:round/>
            <a:headEnd len="med" w="med" type="none"/>
            <a:tailEnd len="med" w="med" type="triangle"/>
          </a:ln>
        </p:spPr>
      </p:cxnSp>
      <p:cxnSp>
        <p:nvCxnSpPr>
          <p:cNvPr id="118" name="Google Shape;118;p19"/>
          <p:cNvCxnSpPr/>
          <p:nvPr/>
        </p:nvCxnSpPr>
        <p:spPr>
          <a:xfrm>
            <a:off x="5188925" y="2781800"/>
            <a:ext cx="2429700" cy="249900"/>
          </a:xfrm>
          <a:prstGeom prst="straightConnector1">
            <a:avLst/>
          </a:prstGeom>
          <a:noFill/>
          <a:ln cap="flat" cmpd="sng" w="28575">
            <a:solidFill>
              <a:srgbClr val="0000FF"/>
            </a:solidFill>
            <a:prstDash val="solid"/>
            <a:round/>
            <a:headEnd len="med" w="med" type="none"/>
            <a:tailEnd len="med" w="med" type="triangle"/>
          </a:ln>
        </p:spPr>
      </p:cxnSp>
      <p:pic>
        <p:nvPicPr>
          <p:cNvPr id="119" name="Google Shape;119;p19" title="SeeWaitTimes.mp3">
            <a:hlinkClick r:id="rId5"/>
          </p:cNvPr>
          <p:cNvPicPr preferRelativeResize="0"/>
          <p:nvPr/>
        </p:nvPicPr>
        <p:blipFill>
          <a:blip r:embed="rId6">
            <a:alphaModFix/>
          </a:blip>
          <a:stretch>
            <a:fillRect/>
          </a:stretch>
        </p:blipFill>
        <p:spPr>
          <a:xfrm>
            <a:off x="209525" y="4376250"/>
            <a:ext cx="5727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70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Directions</a:t>
            </a:r>
            <a:endParaRPr/>
          </a:p>
          <a:p>
            <a:pPr indent="0" lvl="0" marL="0" rtl="0" algn="ctr">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a:off x="72925" y="795425"/>
            <a:ext cx="2283994" cy="4195675"/>
          </a:xfrm>
          <a:prstGeom prst="rect">
            <a:avLst/>
          </a:prstGeom>
          <a:noFill/>
          <a:ln>
            <a:noFill/>
          </a:ln>
        </p:spPr>
      </p:pic>
      <p:pic>
        <p:nvPicPr>
          <p:cNvPr id="126" name="Google Shape;126;p20"/>
          <p:cNvPicPr preferRelativeResize="0"/>
          <p:nvPr/>
        </p:nvPicPr>
        <p:blipFill>
          <a:blip r:embed="rId4">
            <a:alphaModFix/>
          </a:blip>
          <a:stretch>
            <a:fillRect/>
          </a:stretch>
        </p:blipFill>
        <p:spPr>
          <a:xfrm>
            <a:off x="2509319" y="795425"/>
            <a:ext cx="2328527" cy="4195674"/>
          </a:xfrm>
          <a:prstGeom prst="rect">
            <a:avLst/>
          </a:prstGeom>
          <a:noFill/>
          <a:ln>
            <a:noFill/>
          </a:ln>
        </p:spPr>
      </p:pic>
      <p:pic>
        <p:nvPicPr>
          <p:cNvPr id="127" name="Google Shape;127;p20"/>
          <p:cNvPicPr preferRelativeResize="0"/>
          <p:nvPr/>
        </p:nvPicPr>
        <p:blipFill>
          <a:blip r:embed="rId5">
            <a:alphaModFix/>
          </a:blip>
          <a:stretch>
            <a:fillRect/>
          </a:stretch>
        </p:blipFill>
        <p:spPr>
          <a:xfrm>
            <a:off x="6852346" y="738650"/>
            <a:ext cx="2177864" cy="4195674"/>
          </a:xfrm>
          <a:prstGeom prst="rect">
            <a:avLst/>
          </a:prstGeom>
          <a:noFill/>
          <a:ln>
            <a:noFill/>
          </a:ln>
        </p:spPr>
      </p:pic>
      <p:sp>
        <p:nvSpPr>
          <p:cNvPr id="128" name="Google Shape;128;p20"/>
          <p:cNvSpPr txBox="1"/>
          <p:nvPr/>
        </p:nvSpPr>
        <p:spPr>
          <a:xfrm>
            <a:off x="5043350" y="376620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sp>
        <p:nvSpPr>
          <p:cNvPr id="129" name="Google Shape;129;p20"/>
          <p:cNvSpPr txBox="1"/>
          <p:nvPr/>
        </p:nvSpPr>
        <p:spPr>
          <a:xfrm>
            <a:off x="5043350" y="3060350"/>
            <a:ext cx="16035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‘Steps’ keyword added</a:t>
            </a:r>
            <a:endParaRPr>
              <a:solidFill>
                <a:srgbClr val="FFFFFF"/>
              </a:solidFill>
            </a:endParaRPr>
          </a:p>
        </p:txBody>
      </p:sp>
      <p:sp>
        <p:nvSpPr>
          <p:cNvPr id="130" name="Google Shape;130;p20"/>
          <p:cNvSpPr txBox="1"/>
          <p:nvPr/>
        </p:nvSpPr>
        <p:spPr>
          <a:xfrm>
            <a:off x="5100100" y="795423"/>
            <a:ext cx="1603500" cy="10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Textboxes to enter addresses are combined in one page </a:t>
            </a:r>
            <a:endParaRPr>
              <a:solidFill>
                <a:srgbClr val="FFFFFF"/>
              </a:solidFill>
            </a:endParaRPr>
          </a:p>
        </p:txBody>
      </p:sp>
      <p:sp>
        <p:nvSpPr>
          <p:cNvPr id="131" name="Google Shape;131;p20"/>
          <p:cNvSpPr txBox="1"/>
          <p:nvPr/>
        </p:nvSpPr>
        <p:spPr>
          <a:xfrm>
            <a:off x="5043350" y="195930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Addresses are displayed in the map along with the time</a:t>
            </a:r>
            <a:endParaRPr>
              <a:solidFill>
                <a:srgbClr val="FFFFFF"/>
              </a:solidFill>
            </a:endParaRPr>
          </a:p>
        </p:txBody>
      </p:sp>
      <p:cxnSp>
        <p:nvCxnSpPr>
          <p:cNvPr id="132" name="Google Shape;132;p20"/>
          <p:cNvCxnSpPr/>
          <p:nvPr/>
        </p:nvCxnSpPr>
        <p:spPr>
          <a:xfrm flipH="1">
            <a:off x="1816600" y="1297550"/>
            <a:ext cx="3283500" cy="1030200"/>
          </a:xfrm>
          <a:prstGeom prst="straightConnector1">
            <a:avLst/>
          </a:prstGeom>
          <a:noFill/>
          <a:ln cap="flat" cmpd="sng" w="28575">
            <a:solidFill>
              <a:srgbClr val="0000FF"/>
            </a:solidFill>
            <a:prstDash val="solid"/>
            <a:round/>
            <a:headEnd len="med" w="med" type="none"/>
            <a:tailEnd len="med" w="med" type="triangle"/>
          </a:ln>
        </p:spPr>
      </p:cxnSp>
      <p:cxnSp>
        <p:nvCxnSpPr>
          <p:cNvPr id="133" name="Google Shape;133;p20"/>
          <p:cNvCxnSpPr/>
          <p:nvPr/>
        </p:nvCxnSpPr>
        <p:spPr>
          <a:xfrm flipH="1">
            <a:off x="3315400" y="3360600"/>
            <a:ext cx="1784700" cy="499800"/>
          </a:xfrm>
          <a:prstGeom prst="straightConnector1">
            <a:avLst/>
          </a:prstGeom>
          <a:noFill/>
          <a:ln cap="flat" cmpd="sng" w="28575">
            <a:solidFill>
              <a:srgbClr val="0000FF"/>
            </a:solidFill>
            <a:prstDash val="solid"/>
            <a:round/>
            <a:headEnd len="med" w="med" type="none"/>
            <a:tailEnd len="med" w="med" type="triangle"/>
          </a:ln>
        </p:spPr>
      </p:cxnSp>
      <p:cxnSp>
        <p:nvCxnSpPr>
          <p:cNvPr id="134" name="Google Shape;134;p20"/>
          <p:cNvCxnSpPr/>
          <p:nvPr/>
        </p:nvCxnSpPr>
        <p:spPr>
          <a:xfrm rot="10800000">
            <a:off x="4371400" y="4269350"/>
            <a:ext cx="725400" cy="28500"/>
          </a:xfrm>
          <a:prstGeom prst="straightConnector1">
            <a:avLst/>
          </a:prstGeom>
          <a:noFill/>
          <a:ln cap="flat" cmpd="sng" w="28575">
            <a:solidFill>
              <a:srgbClr val="0000FF"/>
            </a:solidFill>
            <a:prstDash val="solid"/>
            <a:round/>
            <a:headEnd len="med" w="med" type="none"/>
            <a:tailEnd len="med" w="med" type="triangle"/>
          </a:ln>
        </p:spPr>
      </p:cxnSp>
      <p:cxnSp>
        <p:nvCxnSpPr>
          <p:cNvPr id="135" name="Google Shape;135;p20"/>
          <p:cNvCxnSpPr/>
          <p:nvPr/>
        </p:nvCxnSpPr>
        <p:spPr>
          <a:xfrm>
            <a:off x="6090700" y="1624850"/>
            <a:ext cx="1074000" cy="294000"/>
          </a:xfrm>
          <a:prstGeom prst="straightConnector1">
            <a:avLst/>
          </a:prstGeom>
          <a:noFill/>
          <a:ln cap="flat" cmpd="sng" w="28575">
            <a:solidFill>
              <a:srgbClr val="0000FF"/>
            </a:solidFill>
            <a:prstDash val="solid"/>
            <a:round/>
            <a:headEnd len="med" w="med" type="none"/>
            <a:tailEnd len="med" w="med" type="triangle"/>
          </a:ln>
        </p:spPr>
      </p:cxnSp>
      <p:cxnSp>
        <p:nvCxnSpPr>
          <p:cNvPr id="136" name="Google Shape;136;p20"/>
          <p:cNvCxnSpPr/>
          <p:nvPr/>
        </p:nvCxnSpPr>
        <p:spPr>
          <a:xfrm>
            <a:off x="5993300" y="2751625"/>
            <a:ext cx="2102400" cy="700200"/>
          </a:xfrm>
          <a:prstGeom prst="straightConnector1">
            <a:avLst/>
          </a:prstGeom>
          <a:noFill/>
          <a:ln cap="flat" cmpd="sng" w="28575">
            <a:solidFill>
              <a:srgbClr val="0000FF"/>
            </a:solidFill>
            <a:prstDash val="solid"/>
            <a:round/>
            <a:headEnd len="med" w="med" type="none"/>
            <a:tailEnd len="med" w="med" type="triangle"/>
          </a:ln>
        </p:spPr>
      </p:cxnSp>
      <p:cxnSp>
        <p:nvCxnSpPr>
          <p:cNvPr id="137" name="Google Shape;137;p20"/>
          <p:cNvCxnSpPr/>
          <p:nvPr/>
        </p:nvCxnSpPr>
        <p:spPr>
          <a:xfrm>
            <a:off x="6058575" y="3422700"/>
            <a:ext cx="1276200" cy="346800"/>
          </a:xfrm>
          <a:prstGeom prst="straightConnector1">
            <a:avLst/>
          </a:prstGeom>
          <a:noFill/>
          <a:ln cap="flat" cmpd="sng" w="28575">
            <a:solidFill>
              <a:srgbClr val="0000FF"/>
            </a:solidFill>
            <a:prstDash val="solid"/>
            <a:round/>
            <a:headEnd len="med" w="med" type="none"/>
            <a:tailEnd len="med" w="med" type="triangle"/>
          </a:ln>
        </p:spPr>
      </p:cxnSp>
      <p:cxnSp>
        <p:nvCxnSpPr>
          <p:cNvPr id="138" name="Google Shape;138;p20"/>
          <p:cNvCxnSpPr/>
          <p:nvPr/>
        </p:nvCxnSpPr>
        <p:spPr>
          <a:xfrm flipH="1" rot="10800000">
            <a:off x="6215600" y="4314475"/>
            <a:ext cx="2073000" cy="186000"/>
          </a:xfrm>
          <a:prstGeom prst="straightConnector1">
            <a:avLst/>
          </a:prstGeom>
          <a:noFill/>
          <a:ln cap="flat" cmpd="sng" w="28575">
            <a:solidFill>
              <a:srgbClr val="0000FF"/>
            </a:solidFill>
            <a:prstDash val="solid"/>
            <a:round/>
            <a:headEnd len="med" w="med" type="none"/>
            <a:tailEnd len="med" w="med" type="triangle"/>
          </a:ln>
        </p:spPr>
      </p:cxnSp>
      <p:pic>
        <p:nvPicPr>
          <p:cNvPr id="139" name="Google Shape;139;p20" title="Directions.mp3">
            <a:hlinkClick r:id="rId6"/>
          </p:cNvPr>
          <p:cNvPicPr preferRelativeResize="0"/>
          <p:nvPr/>
        </p:nvPicPr>
        <p:blipFill>
          <a:blip r:embed="rId7">
            <a:alphaModFix/>
          </a:blip>
          <a:stretch>
            <a:fillRect/>
          </a:stretch>
        </p:blipFill>
        <p:spPr>
          <a:xfrm>
            <a:off x="89550" y="4314475"/>
            <a:ext cx="683575" cy="68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257975" y="95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9999"/>
                </a:solidFill>
              </a:rPr>
              <a:t>Weather</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152400" y="537175"/>
            <a:ext cx="3406425" cy="4453925"/>
          </a:xfrm>
          <a:prstGeom prst="rect">
            <a:avLst/>
          </a:prstGeom>
          <a:noFill/>
          <a:ln>
            <a:noFill/>
          </a:ln>
        </p:spPr>
      </p:pic>
      <p:pic>
        <p:nvPicPr>
          <p:cNvPr id="146" name="Google Shape;146;p21"/>
          <p:cNvPicPr preferRelativeResize="0"/>
          <p:nvPr/>
        </p:nvPicPr>
        <p:blipFill>
          <a:blip r:embed="rId4">
            <a:alphaModFix/>
          </a:blip>
          <a:stretch>
            <a:fillRect/>
          </a:stretch>
        </p:blipFill>
        <p:spPr>
          <a:xfrm>
            <a:off x="5572175" y="470025"/>
            <a:ext cx="3406425" cy="4517200"/>
          </a:xfrm>
          <a:prstGeom prst="rect">
            <a:avLst/>
          </a:prstGeom>
          <a:noFill/>
          <a:ln>
            <a:noFill/>
          </a:ln>
        </p:spPr>
      </p:pic>
      <p:pic>
        <p:nvPicPr>
          <p:cNvPr id="147" name="Google Shape;147;p21"/>
          <p:cNvPicPr preferRelativeResize="0"/>
          <p:nvPr/>
        </p:nvPicPr>
        <p:blipFill>
          <a:blip r:embed="rId5">
            <a:alphaModFix/>
          </a:blip>
          <a:stretch>
            <a:fillRect/>
          </a:stretch>
        </p:blipFill>
        <p:spPr>
          <a:xfrm>
            <a:off x="5855275" y="4015400"/>
            <a:ext cx="2726200" cy="295475"/>
          </a:xfrm>
          <a:prstGeom prst="rect">
            <a:avLst/>
          </a:prstGeom>
          <a:noFill/>
          <a:ln>
            <a:noFill/>
          </a:ln>
        </p:spPr>
      </p:pic>
      <p:sp>
        <p:nvSpPr>
          <p:cNvPr id="148" name="Google Shape;148;p21"/>
          <p:cNvSpPr txBox="1"/>
          <p:nvPr/>
        </p:nvSpPr>
        <p:spPr>
          <a:xfrm>
            <a:off x="3905300" y="3349900"/>
            <a:ext cx="1603500" cy="12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‘See wait times’ button with weather logo changed into ‘weather’</a:t>
            </a:r>
            <a:endParaRPr>
              <a:solidFill>
                <a:srgbClr val="FFFFFF"/>
              </a:solidFill>
            </a:endParaRPr>
          </a:p>
        </p:txBody>
      </p:sp>
      <p:cxnSp>
        <p:nvCxnSpPr>
          <p:cNvPr id="149" name="Google Shape;149;p21"/>
          <p:cNvCxnSpPr/>
          <p:nvPr/>
        </p:nvCxnSpPr>
        <p:spPr>
          <a:xfrm rot="10800000">
            <a:off x="2720525" y="4221900"/>
            <a:ext cx="1121400" cy="81300"/>
          </a:xfrm>
          <a:prstGeom prst="straightConnector1">
            <a:avLst/>
          </a:prstGeom>
          <a:noFill/>
          <a:ln cap="flat" cmpd="sng" w="28575">
            <a:solidFill>
              <a:srgbClr val="0000FF"/>
            </a:solidFill>
            <a:prstDash val="solid"/>
            <a:round/>
            <a:headEnd len="med" w="med" type="none"/>
            <a:tailEnd len="med" w="med" type="triangle"/>
          </a:ln>
        </p:spPr>
      </p:cxnSp>
      <p:cxnSp>
        <p:nvCxnSpPr>
          <p:cNvPr id="150" name="Google Shape;150;p21"/>
          <p:cNvCxnSpPr/>
          <p:nvPr/>
        </p:nvCxnSpPr>
        <p:spPr>
          <a:xfrm flipH="1" rot="10800000">
            <a:off x="4886100" y="4190100"/>
            <a:ext cx="2808900" cy="144900"/>
          </a:xfrm>
          <a:prstGeom prst="straightConnector1">
            <a:avLst/>
          </a:prstGeom>
          <a:noFill/>
          <a:ln cap="flat" cmpd="sng" w="28575">
            <a:solidFill>
              <a:srgbClr val="0000FF"/>
            </a:solidFill>
            <a:prstDash val="solid"/>
            <a:round/>
            <a:headEnd len="med" w="med" type="none"/>
            <a:tailEnd len="med" w="med" type="triangle"/>
          </a:ln>
        </p:spPr>
      </p:cxnSp>
      <p:sp>
        <p:nvSpPr>
          <p:cNvPr id="151" name="Google Shape;151;p21"/>
          <p:cNvSpPr txBox="1"/>
          <p:nvPr/>
        </p:nvSpPr>
        <p:spPr>
          <a:xfrm>
            <a:off x="3770250" y="1716175"/>
            <a:ext cx="1603500" cy="7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Small font size changed to larger fonts</a:t>
            </a:r>
            <a:endParaRPr>
              <a:solidFill>
                <a:srgbClr val="FFFFFF"/>
              </a:solidFill>
            </a:endParaRPr>
          </a:p>
        </p:txBody>
      </p:sp>
      <p:cxnSp>
        <p:nvCxnSpPr>
          <p:cNvPr id="152" name="Google Shape;152;p21"/>
          <p:cNvCxnSpPr>
            <a:stCxn id="151" idx="1"/>
          </p:cNvCxnSpPr>
          <p:nvPr/>
        </p:nvCxnSpPr>
        <p:spPr>
          <a:xfrm flipH="1">
            <a:off x="2484450" y="2107075"/>
            <a:ext cx="1285800" cy="337200"/>
          </a:xfrm>
          <a:prstGeom prst="straightConnector1">
            <a:avLst/>
          </a:prstGeom>
          <a:noFill/>
          <a:ln cap="flat" cmpd="sng" w="28575">
            <a:solidFill>
              <a:srgbClr val="0000FF"/>
            </a:solidFill>
            <a:prstDash val="solid"/>
            <a:round/>
            <a:headEnd len="med" w="med" type="none"/>
            <a:tailEnd len="med" w="med" type="triangle"/>
          </a:ln>
        </p:spPr>
      </p:cxnSp>
      <p:cxnSp>
        <p:nvCxnSpPr>
          <p:cNvPr id="153" name="Google Shape;153;p21"/>
          <p:cNvCxnSpPr>
            <a:stCxn id="151" idx="3"/>
          </p:cNvCxnSpPr>
          <p:nvPr/>
        </p:nvCxnSpPr>
        <p:spPr>
          <a:xfrm>
            <a:off x="5373750" y="2107075"/>
            <a:ext cx="1247100" cy="297000"/>
          </a:xfrm>
          <a:prstGeom prst="straightConnector1">
            <a:avLst/>
          </a:prstGeom>
          <a:noFill/>
          <a:ln cap="flat" cmpd="sng" w="28575">
            <a:solidFill>
              <a:srgbClr val="0000FF"/>
            </a:solidFill>
            <a:prstDash val="solid"/>
            <a:round/>
            <a:headEnd len="med" w="med" type="none"/>
            <a:tailEnd len="med" w="med" type="triangle"/>
          </a:ln>
        </p:spPr>
      </p:cxnSp>
      <p:pic>
        <p:nvPicPr>
          <p:cNvPr id="154" name="Google Shape;154;p21" title="Weather.mp3">
            <a:hlinkClick r:id="rId6"/>
          </p:cNvPr>
          <p:cNvPicPr preferRelativeResize="0"/>
          <p:nvPr/>
        </p:nvPicPr>
        <p:blipFill>
          <a:blip r:embed="rId7">
            <a:alphaModFix/>
          </a:blip>
          <a:stretch>
            <a:fillRect/>
          </a:stretch>
        </p:blipFill>
        <p:spPr>
          <a:xfrm>
            <a:off x="257975" y="4414525"/>
            <a:ext cx="5727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