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4" r:id="rId1"/>
  </p:sldMasterIdLst>
  <p:sldIdLst>
    <p:sldId id="256" r:id="rId2"/>
    <p:sldId id="264" r:id="rId3"/>
    <p:sldId id="258" r:id="rId4"/>
    <p:sldId id="259" r:id="rId5"/>
    <p:sldId id="260" r:id="rId6"/>
    <p:sldId id="257" r:id="rId7"/>
    <p:sldId id="262" r:id="rId8"/>
    <p:sldId id="265" r:id="rId9"/>
    <p:sldId id="266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61"/>
    <p:restoredTop sz="94640"/>
  </p:normalViewPr>
  <p:slideViewPr>
    <p:cSldViewPr snapToGrid="0" snapToObjects="1">
      <p:cViewPr>
        <p:scale>
          <a:sx n="84" d="100"/>
          <a:sy n="84" d="100"/>
        </p:scale>
        <p:origin x="67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21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325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311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109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75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12/6/17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515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12/6/17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499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12/6/17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466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12/6/17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70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12/6/17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59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16C4C9A-3960-41CF-A4E9-2A8FB932454B}" type="datetimeFigureOut">
              <a:rPr lang="en-US" smtClean="0"/>
              <a:t>12/6/17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875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940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eclipse/eclipse.jdt.core" TargetMode="External"/><Relationship Id="rId3" Type="http://schemas.openxmlformats.org/officeDocument/2006/relationships/hyperlink" Target="https://electronjs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9654" y="1209241"/>
            <a:ext cx="5518066" cy="22685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60827" y="4361103"/>
            <a:ext cx="5357600" cy="1624262"/>
          </a:xfrm>
        </p:spPr>
        <p:txBody>
          <a:bodyPr>
            <a:normAutofit lnSpcReduction="10000"/>
          </a:bodyPr>
          <a:lstStyle/>
          <a:p>
            <a:pPr algn="r">
              <a:lnSpc>
                <a:spcPct val="100000"/>
              </a:lnSpc>
              <a:spcAft>
                <a:spcPts val="0"/>
              </a:spcAft>
            </a:pPr>
            <a:r>
              <a:rPr lang="en-US" dirty="0" smtClean="0"/>
              <a:t>Ankita Patel</a:t>
            </a:r>
          </a:p>
          <a:p>
            <a:pPr algn="r">
              <a:lnSpc>
                <a:spcPct val="100000"/>
              </a:lnSpc>
              <a:spcAft>
                <a:spcPts val="0"/>
              </a:spcAft>
            </a:pPr>
            <a:r>
              <a:rPr lang="en-US" dirty="0" smtClean="0"/>
              <a:t>Chaitanya </a:t>
            </a:r>
            <a:r>
              <a:rPr lang="en-US" dirty="0" err="1" smtClean="0"/>
              <a:t>Kaul</a:t>
            </a:r>
            <a:endParaRPr lang="en-US" dirty="0" smtClean="0"/>
          </a:p>
          <a:p>
            <a:pPr algn="r">
              <a:lnSpc>
                <a:spcPct val="100000"/>
              </a:lnSpc>
              <a:spcAft>
                <a:spcPts val="0"/>
              </a:spcAft>
            </a:pPr>
            <a:r>
              <a:rPr lang="en-US" dirty="0" smtClean="0"/>
              <a:t>Rosy </a:t>
            </a:r>
            <a:r>
              <a:rPr lang="en-US" dirty="0" err="1" smtClean="0"/>
              <a:t>Parmar</a:t>
            </a:r>
            <a:endParaRPr lang="en-US" dirty="0" smtClean="0"/>
          </a:p>
          <a:p>
            <a:pPr algn="r">
              <a:lnSpc>
                <a:spcPct val="100000"/>
              </a:lnSpc>
              <a:spcAft>
                <a:spcPts val="0"/>
              </a:spcAft>
            </a:pPr>
            <a:r>
              <a:rPr lang="en-US" dirty="0" err="1" smtClean="0"/>
              <a:t>Vishruth</a:t>
            </a:r>
            <a:r>
              <a:rPr lang="en-US" dirty="0" smtClean="0"/>
              <a:t> Krishna Prasad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92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2272" y="2919616"/>
            <a:ext cx="7729728" cy="118872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62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1109319"/>
            <a:ext cx="9603275" cy="1049235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the </a:t>
            </a:r>
            <a:r>
              <a:rPr lang="en-US" dirty="0" smtClean="0"/>
              <a:t>project </a:t>
            </a:r>
            <a:r>
              <a:rPr lang="en-US" dirty="0"/>
              <a:t>is to build an interactive tool for detecting plagiarism in programming assignments. </a:t>
            </a:r>
            <a:endParaRPr lang="en-US" dirty="0" smtClean="0"/>
          </a:p>
          <a:p>
            <a:r>
              <a:rPr lang="en-US" dirty="0" smtClean="0"/>
              <a:t>The target programming language will be Java.</a:t>
            </a:r>
            <a:endParaRPr lang="en-US" dirty="0"/>
          </a:p>
          <a:p>
            <a:r>
              <a:rPr lang="en-US" dirty="0" smtClean="0"/>
              <a:t>We look for </a:t>
            </a:r>
            <a:r>
              <a:rPr lang="en-US" dirty="0"/>
              <a:t>behavior-preserving transformations </a:t>
            </a:r>
            <a:r>
              <a:rPr lang="en-US" dirty="0" smtClean="0"/>
              <a:t>to achieve this goal.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7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985713"/>
            <a:ext cx="7729728" cy="674922"/>
          </a:xfrm>
        </p:spPr>
        <p:txBody>
          <a:bodyPr>
            <a:normAutofit/>
          </a:bodyPr>
          <a:lstStyle/>
          <a:p>
            <a:r>
              <a:rPr lang="en-US" dirty="0" smtClean="0"/>
              <a:t>PLATFORM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Interface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Angular.JS</a:t>
            </a:r>
            <a:r>
              <a:rPr lang="en-US" dirty="0" smtClean="0"/>
              <a:t> , HTML, CSS, Bootstrap</a:t>
            </a:r>
          </a:p>
          <a:p>
            <a:r>
              <a:rPr lang="en-US" dirty="0" smtClean="0"/>
              <a:t>UI tools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Electron.JS</a:t>
            </a:r>
            <a:endParaRPr lang="en-US" dirty="0" smtClean="0"/>
          </a:p>
          <a:p>
            <a:r>
              <a:rPr lang="en-US" dirty="0" smtClean="0"/>
              <a:t>Backend </a:t>
            </a:r>
            <a:r>
              <a:rPr lang="mr-IN" dirty="0" smtClean="0"/>
              <a:t>–</a:t>
            </a:r>
            <a:r>
              <a:rPr lang="en-US" dirty="0" smtClean="0"/>
              <a:t> Java </a:t>
            </a:r>
          </a:p>
          <a:p>
            <a:r>
              <a:rPr lang="en-US" dirty="0" smtClean="0"/>
              <a:t>Project </a:t>
            </a:r>
            <a:r>
              <a:rPr lang="en-US" dirty="0" smtClean="0"/>
              <a:t>Management </a:t>
            </a:r>
            <a:r>
              <a:rPr lang="mr-IN" dirty="0" smtClean="0"/>
              <a:t>–</a:t>
            </a:r>
            <a:r>
              <a:rPr lang="en-US" dirty="0" smtClean="0"/>
              <a:t>Slack</a:t>
            </a:r>
          </a:p>
          <a:p>
            <a:r>
              <a:rPr lang="en-US" dirty="0" smtClean="0"/>
              <a:t>IDE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Webstorm</a:t>
            </a:r>
            <a:r>
              <a:rPr lang="en-US" dirty="0" smtClean="0"/>
              <a:t>, IntelliJ</a:t>
            </a:r>
          </a:p>
          <a:p>
            <a:r>
              <a:rPr lang="en-US" dirty="0" smtClean="0"/>
              <a:t>Test Framework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jUnit</a:t>
            </a:r>
            <a:r>
              <a:rPr lang="en-US" dirty="0" smtClean="0"/>
              <a:t> </a:t>
            </a:r>
          </a:p>
          <a:p>
            <a:r>
              <a:rPr lang="en-US" dirty="0" smtClean="0"/>
              <a:t>Version Control: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54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026" y="996223"/>
            <a:ext cx="7729728" cy="559308"/>
          </a:xfrm>
        </p:spPr>
        <p:txBody>
          <a:bodyPr>
            <a:normAutofit/>
          </a:bodyPr>
          <a:lstStyle/>
          <a:p>
            <a:r>
              <a:rPr lang="en-US" smtClean="0"/>
              <a:t>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1026" y="1954872"/>
            <a:ext cx="9435346" cy="310198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Registered user logs in to the system</a:t>
            </a:r>
          </a:p>
          <a:p>
            <a:pPr algn="just"/>
            <a:r>
              <a:rPr lang="en-US" dirty="0" smtClean="0"/>
              <a:t>User uploads two .java files and a preview of the two files are available. Then the user proceeds to check the document for plagiarism.</a:t>
            </a:r>
          </a:p>
          <a:p>
            <a:pPr algn="just"/>
            <a:r>
              <a:rPr lang="en-US" dirty="0" smtClean="0"/>
              <a:t>The system returns the statistics of the two files and also provides a visual representation of the same.</a:t>
            </a:r>
          </a:p>
          <a:p>
            <a:pPr algn="just"/>
            <a:r>
              <a:rPr lang="en-US" dirty="0" smtClean="0"/>
              <a:t>The statistics include test like </a:t>
            </a:r>
            <a:r>
              <a:rPr lang="mr-IN" dirty="0" smtClean="0"/>
              <a:t>–</a:t>
            </a:r>
            <a:r>
              <a:rPr lang="en-US" dirty="0" smtClean="0"/>
              <a:t> line comparison, object similarity,  comment similarity, etc. and their similarity percentages in a tabular format.</a:t>
            </a:r>
          </a:p>
          <a:p>
            <a:pPr algn="just"/>
            <a:r>
              <a:rPr lang="en-US" dirty="0"/>
              <a:t>T</a:t>
            </a:r>
            <a:r>
              <a:rPr lang="en-US" dirty="0" smtClean="0"/>
              <a:t>he visual representation displays the similar content of the two input files marked </a:t>
            </a:r>
            <a:r>
              <a:rPr lang="en-US" smtClean="0"/>
              <a:t>with red color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94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2046" y="1143367"/>
            <a:ext cx="7729728" cy="569819"/>
          </a:xfrm>
        </p:spPr>
        <p:txBody>
          <a:bodyPr>
            <a:normAutofit/>
          </a:bodyPr>
          <a:lstStyle/>
          <a:p>
            <a:r>
              <a:rPr lang="en-US" smtClean="0"/>
              <a:t>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046" y="1944362"/>
            <a:ext cx="9645554" cy="4393376"/>
          </a:xfrm>
        </p:spPr>
        <p:txBody>
          <a:bodyPr>
            <a:normAutofit/>
          </a:bodyPr>
          <a:lstStyle/>
          <a:p>
            <a:r>
              <a:rPr lang="en-US" dirty="0" smtClean="0"/>
              <a:t>The plagiarism detector does the following :</a:t>
            </a:r>
          </a:p>
          <a:p>
            <a:pPr lvl="1"/>
            <a:r>
              <a:rPr lang="en-US" dirty="0" smtClean="0"/>
              <a:t>Takes two .java file.</a:t>
            </a:r>
          </a:p>
          <a:p>
            <a:pPr lvl="1"/>
            <a:r>
              <a:rPr lang="en-US" dirty="0" smtClean="0"/>
              <a:t>Line Comparison </a:t>
            </a:r>
            <a:endParaRPr lang="en-US" dirty="0"/>
          </a:p>
          <a:p>
            <a:pPr lvl="3"/>
            <a:r>
              <a:rPr lang="en-US" dirty="0" smtClean="0"/>
              <a:t> counts the number of lines in both the files.</a:t>
            </a:r>
          </a:p>
          <a:p>
            <a:pPr lvl="1"/>
            <a:r>
              <a:rPr lang="en-US" dirty="0" smtClean="0"/>
              <a:t>Creates AST for both the files</a:t>
            </a:r>
          </a:p>
          <a:p>
            <a:pPr lvl="3"/>
            <a:r>
              <a:rPr lang="en-US" dirty="0" smtClean="0"/>
              <a:t>For creating the AST -&gt; </a:t>
            </a:r>
            <a:r>
              <a:rPr lang="en-US" dirty="0" err="1" smtClean="0"/>
              <a:t>EclipseJDT</a:t>
            </a:r>
            <a:r>
              <a:rPr lang="en-US" dirty="0" smtClean="0"/>
              <a:t> Parser</a:t>
            </a:r>
          </a:p>
          <a:p>
            <a:pPr lvl="1"/>
            <a:r>
              <a:rPr lang="en-US" dirty="0" smtClean="0"/>
              <a:t>Compare </a:t>
            </a:r>
            <a:r>
              <a:rPr lang="en-US" dirty="0" smtClean="0"/>
              <a:t>Structural Similarity</a:t>
            </a:r>
            <a:endParaRPr lang="en-US" dirty="0"/>
          </a:p>
          <a:p>
            <a:pPr lvl="3"/>
            <a:r>
              <a:rPr lang="en-US" dirty="0"/>
              <a:t>Takes two AST’s and compares the </a:t>
            </a:r>
            <a:r>
              <a:rPr lang="en-US" dirty="0" smtClean="0"/>
              <a:t>variables and objects in </a:t>
            </a:r>
            <a:r>
              <a:rPr lang="en-US" dirty="0"/>
              <a:t>both the trees using AST’s </a:t>
            </a:r>
            <a:r>
              <a:rPr lang="en-US" dirty="0" smtClean="0"/>
              <a:t>compare() method.</a:t>
            </a:r>
          </a:p>
          <a:p>
            <a:pPr lvl="1"/>
            <a:r>
              <a:rPr lang="en-US" dirty="0" smtClean="0"/>
              <a:t>Compare Comments</a:t>
            </a:r>
          </a:p>
          <a:p>
            <a:pPr lvl="3"/>
            <a:r>
              <a:rPr lang="en-US" dirty="0" smtClean="0"/>
              <a:t>Takes </a:t>
            </a:r>
            <a:r>
              <a:rPr lang="en-US" dirty="0"/>
              <a:t>two AST’s and compares the comments in both the trees using AST’s </a:t>
            </a:r>
            <a:r>
              <a:rPr lang="en-US" dirty="0" err="1"/>
              <a:t>getComments</a:t>
            </a:r>
            <a:r>
              <a:rPr lang="en-US" dirty="0"/>
              <a:t>() method. </a:t>
            </a:r>
          </a:p>
          <a:p>
            <a:pPr lvl="3"/>
            <a:r>
              <a:rPr lang="en-US" dirty="0"/>
              <a:t>Uses </a:t>
            </a:r>
            <a:r>
              <a:rPr lang="en-US" dirty="0" err="1"/>
              <a:t>Levenshtein’s</a:t>
            </a:r>
            <a:r>
              <a:rPr lang="en-US" dirty="0"/>
              <a:t> Algorithm.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13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025" y="1122346"/>
            <a:ext cx="8300230" cy="580329"/>
          </a:xfrm>
        </p:spPr>
        <p:txBody>
          <a:bodyPr>
            <a:normAutofit/>
          </a:bodyPr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0456" y="2474465"/>
            <a:ext cx="4230575" cy="25821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130" y="2474466"/>
            <a:ext cx="4722362" cy="25821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20456" y="1984248"/>
            <a:ext cx="209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Login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501384" y="1984248"/>
            <a:ext cx="3319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Upload two files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681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913" y="2834071"/>
            <a:ext cx="5797570" cy="27437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73936" y="2103120"/>
            <a:ext cx="4636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Visual Representation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257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672" y="2775155"/>
            <a:ext cx="8265952" cy="26472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37944" y="2039112"/>
            <a:ext cx="413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Tabular Representation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773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Zhao, J., Xia, K., Fu, Y. and Cui, B., 2015, November. An AST-based code plagiarism detection algorithm. In </a:t>
            </a:r>
            <a:r>
              <a:rPr lang="en-US" i="1" dirty="0"/>
              <a:t>Broadband and Wireless Computing, Communication and Applications (BWCCA), 2015 10th International Conference on</a:t>
            </a:r>
            <a:r>
              <a:rPr lang="en-US" dirty="0"/>
              <a:t> (pp. 178-182). IEEE</a:t>
            </a:r>
            <a:r>
              <a:rPr lang="en-US" dirty="0" smtClean="0"/>
              <a:t>.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github.com/eclipse/eclipse.jdt.core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https://electronjs.org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53248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310</TotalTime>
  <Words>309</Words>
  <Application>Microsoft Macintosh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Gill Sans MT</vt:lpstr>
      <vt:lpstr>Mangal</vt:lpstr>
      <vt:lpstr>Arial</vt:lpstr>
      <vt:lpstr>Gallery</vt:lpstr>
      <vt:lpstr>Project Presentation</vt:lpstr>
      <vt:lpstr>Introduction</vt:lpstr>
      <vt:lpstr>PLATFORM SPECIFICATIONS</vt:lpstr>
      <vt:lpstr>Functionality</vt:lpstr>
      <vt:lpstr>Algorithm</vt:lpstr>
      <vt:lpstr>User Interface</vt:lpstr>
      <vt:lpstr>PowerPoint Presentation</vt:lpstr>
      <vt:lpstr>PowerPoint Presentation</vt:lpstr>
      <vt:lpstr>REFERENCES</vt:lpstr>
      <vt:lpstr>Thank You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Team-21</dc:title>
  <dc:creator>Microsoft Office User</dc:creator>
  <cp:lastModifiedBy>Chaitanya Kaul</cp:lastModifiedBy>
  <cp:revision>53</cp:revision>
  <dcterms:created xsi:type="dcterms:W3CDTF">2017-11-04T16:39:40Z</dcterms:created>
  <dcterms:modified xsi:type="dcterms:W3CDTF">2017-12-07T04:36:20Z</dcterms:modified>
</cp:coreProperties>
</file>