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8" r:id="rId11"/>
    <p:sldId id="269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5"/>
    <p:restoredTop sz="94710"/>
  </p:normalViewPr>
  <p:slideViewPr>
    <p:cSldViewPr snapToGrid="0">
      <p:cViewPr varScale="1">
        <p:scale>
          <a:sx n="71" d="100"/>
          <a:sy n="71" d="100"/>
        </p:scale>
        <p:origin x="2408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CA15E-1676-4EBC-B80F-71D89D369FAB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E2CC21-1A51-4263-B01C-9585F42FD8B5}">
      <dgm:prSet/>
      <dgm:spPr/>
      <dgm:t>
        <a:bodyPr/>
        <a:lstStyle/>
        <a:p>
          <a:r>
            <a:rPr lang="en-US"/>
            <a:t>Yahoo Finance</a:t>
          </a:r>
        </a:p>
      </dgm:t>
    </dgm:pt>
    <dgm:pt modelId="{EAFC5E45-93C2-4BC9-99B1-7673E5D6EF09}" type="parTrans" cxnId="{3F89D11D-966E-4756-91D9-A16F36246A8E}">
      <dgm:prSet/>
      <dgm:spPr/>
      <dgm:t>
        <a:bodyPr/>
        <a:lstStyle/>
        <a:p>
          <a:endParaRPr lang="en-US"/>
        </a:p>
      </dgm:t>
    </dgm:pt>
    <dgm:pt modelId="{ED53AB87-2467-46E0-A46A-8A6A668D8804}" type="sibTrans" cxnId="{3F89D11D-966E-4756-91D9-A16F36246A8E}">
      <dgm:prSet/>
      <dgm:spPr/>
      <dgm:t>
        <a:bodyPr/>
        <a:lstStyle/>
        <a:p>
          <a:endParaRPr lang="en-US"/>
        </a:p>
      </dgm:t>
    </dgm:pt>
    <dgm:pt modelId="{C53B8138-2BBD-47FD-AFE8-213222640606}">
      <dgm:prSet/>
      <dgm:spPr/>
      <dgm:t>
        <a:bodyPr/>
        <a:lstStyle/>
        <a:p>
          <a:r>
            <a:rPr lang="en-US" dirty="0"/>
            <a:t>Data on price movement for QQQ</a:t>
          </a:r>
        </a:p>
      </dgm:t>
    </dgm:pt>
    <dgm:pt modelId="{873763B2-3005-49AA-BABA-01FDA7F03E1D}" type="parTrans" cxnId="{6F52F520-43E2-4F3D-9403-A6CAA2859C3E}">
      <dgm:prSet/>
      <dgm:spPr/>
      <dgm:t>
        <a:bodyPr/>
        <a:lstStyle/>
        <a:p>
          <a:endParaRPr lang="en-US"/>
        </a:p>
      </dgm:t>
    </dgm:pt>
    <dgm:pt modelId="{4D28B5F8-0835-4A06-9B85-B0610D940D93}" type="sibTrans" cxnId="{6F52F520-43E2-4F3D-9403-A6CAA2859C3E}">
      <dgm:prSet/>
      <dgm:spPr/>
      <dgm:t>
        <a:bodyPr/>
        <a:lstStyle/>
        <a:p>
          <a:endParaRPr lang="en-US"/>
        </a:p>
      </dgm:t>
    </dgm:pt>
    <dgm:pt modelId="{DF84D012-3316-4B64-A8A7-6D48DBB2E97F}">
      <dgm:prSet/>
      <dgm:spPr/>
      <dgm:t>
        <a:bodyPr/>
        <a:lstStyle/>
        <a:p>
          <a:r>
            <a:rPr lang="en-US"/>
            <a:t>Federal Reserve </a:t>
          </a:r>
        </a:p>
      </dgm:t>
    </dgm:pt>
    <dgm:pt modelId="{A63EADE1-7586-4A1B-899D-90A2BC530222}" type="parTrans" cxnId="{6CA128EA-E3EB-4F8B-95BB-8EDFFDC82426}">
      <dgm:prSet/>
      <dgm:spPr/>
      <dgm:t>
        <a:bodyPr/>
        <a:lstStyle/>
        <a:p>
          <a:endParaRPr lang="en-US"/>
        </a:p>
      </dgm:t>
    </dgm:pt>
    <dgm:pt modelId="{F6D1F484-4C76-40AC-BB56-F5BA8E6B94F8}" type="sibTrans" cxnId="{6CA128EA-E3EB-4F8B-95BB-8EDFFDC82426}">
      <dgm:prSet/>
      <dgm:spPr/>
      <dgm:t>
        <a:bodyPr/>
        <a:lstStyle/>
        <a:p>
          <a:endParaRPr lang="en-US"/>
        </a:p>
      </dgm:t>
    </dgm:pt>
    <dgm:pt modelId="{07B91A31-66E1-4803-9388-55B3996654EB}">
      <dgm:prSet/>
      <dgm:spPr/>
      <dgm:t>
        <a:bodyPr/>
        <a:lstStyle/>
        <a:p>
          <a:r>
            <a:rPr lang="en-US"/>
            <a:t>Weekly Economic Index (Reported Weekly and contains 10 indexes)</a:t>
          </a:r>
        </a:p>
      </dgm:t>
    </dgm:pt>
    <dgm:pt modelId="{56D0C5FE-68D9-413D-9AD8-B5B3DE515430}" type="parTrans" cxnId="{2DEFD2CE-A2AA-4A3B-933C-DBF57CC12B14}">
      <dgm:prSet/>
      <dgm:spPr/>
      <dgm:t>
        <a:bodyPr/>
        <a:lstStyle/>
        <a:p>
          <a:endParaRPr lang="en-US"/>
        </a:p>
      </dgm:t>
    </dgm:pt>
    <dgm:pt modelId="{47BA41B9-5A5E-4886-85BD-62B82041A204}" type="sibTrans" cxnId="{2DEFD2CE-A2AA-4A3B-933C-DBF57CC12B14}">
      <dgm:prSet/>
      <dgm:spPr/>
      <dgm:t>
        <a:bodyPr/>
        <a:lstStyle/>
        <a:p>
          <a:endParaRPr lang="en-US"/>
        </a:p>
      </dgm:t>
    </dgm:pt>
    <dgm:pt modelId="{A38E0292-DA95-4A9A-981F-A816BA8A1A6E}">
      <dgm:prSet/>
      <dgm:spPr/>
      <dgm:t>
        <a:bodyPr/>
        <a:lstStyle/>
        <a:p>
          <a:r>
            <a:rPr lang="en-US"/>
            <a:t>Redbook same-store sales</a:t>
          </a:r>
        </a:p>
      </dgm:t>
    </dgm:pt>
    <dgm:pt modelId="{97F268D6-9F09-4ADA-A4FC-AF3BB8638391}" type="parTrans" cxnId="{69ED86DC-6C47-4AED-AB34-80A33FD5E02C}">
      <dgm:prSet/>
      <dgm:spPr/>
      <dgm:t>
        <a:bodyPr/>
        <a:lstStyle/>
        <a:p>
          <a:endParaRPr lang="en-US"/>
        </a:p>
      </dgm:t>
    </dgm:pt>
    <dgm:pt modelId="{92A02BB5-614B-4FB8-B628-677F21036BF3}" type="sibTrans" cxnId="{69ED86DC-6C47-4AED-AB34-80A33FD5E02C}">
      <dgm:prSet/>
      <dgm:spPr/>
      <dgm:t>
        <a:bodyPr/>
        <a:lstStyle/>
        <a:p>
          <a:endParaRPr lang="en-US"/>
        </a:p>
      </dgm:t>
    </dgm:pt>
    <dgm:pt modelId="{ED6DF97E-1A19-4E5A-9CDA-049A40EB239D}">
      <dgm:prSet/>
      <dgm:spPr/>
      <dgm:t>
        <a:bodyPr/>
        <a:lstStyle/>
        <a:p>
          <a:r>
            <a:rPr lang="en-US"/>
            <a:t>Rasmussen Consumer Index</a:t>
          </a:r>
        </a:p>
      </dgm:t>
    </dgm:pt>
    <dgm:pt modelId="{CF69AB28-E6F4-429A-AEA4-29A52312C7BA}" type="parTrans" cxnId="{08C91D1A-74A9-46B6-AFAD-8859D1FE208B}">
      <dgm:prSet/>
      <dgm:spPr/>
      <dgm:t>
        <a:bodyPr/>
        <a:lstStyle/>
        <a:p>
          <a:endParaRPr lang="en-US"/>
        </a:p>
      </dgm:t>
    </dgm:pt>
    <dgm:pt modelId="{BF06C44E-AF00-4CA6-A5B6-E029AA1B06DF}" type="sibTrans" cxnId="{08C91D1A-74A9-46B6-AFAD-8859D1FE208B}">
      <dgm:prSet/>
      <dgm:spPr/>
      <dgm:t>
        <a:bodyPr/>
        <a:lstStyle/>
        <a:p>
          <a:endParaRPr lang="en-US"/>
        </a:p>
      </dgm:t>
    </dgm:pt>
    <dgm:pt modelId="{F24179D6-9370-4291-93A6-097F12DED441}">
      <dgm:prSet/>
      <dgm:spPr/>
      <dgm:t>
        <a:bodyPr/>
        <a:lstStyle/>
        <a:p>
          <a:r>
            <a:rPr lang="en-US"/>
            <a:t>new claims for unemployment insurance</a:t>
          </a:r>
        </a:p>
      </dgm:t>
    </dgm:pt>
    <dgm:pt modelId="{91AF793E-3AEB-4202-96AE-39D7257794AA}" type="parTrans" cxnId="{B11E6B00-8BB5-4E45-A555-1323EEFD2736}">
      <dgm:prSet/>
      <dgm:spPr/>
      <dgm:t>
        <a:bodyPr/>
        <a:lstStyle/>
        <a:p>
          <a:endParaRPr lang="en-US"/>
        </a:p>
      </dgm:t>
    </dgm:pt>
    <dgm:pt modelId="{C7257775-7278-4073-9BD7-B2A40F7BB933}" type="sibTrans" cxnId="{B11E6B00-8BB5-4E45-A555-1323EEFD2736}">
      <dgm:prSet/>
      <dgm:spPr/>
      <dgm:t>
        <a:bodyPr/>
        <a:lstStyle/>
        <a:p>
          <a:endParaRPr lang="en-US"/>
        </a:p>
      </dgm:t>
    </dgm:pt>
    <dgm:pt modelId="{CEEDF878-5D06-4F4C-925C-A18B17BD4ECC}">
      <dgm:prSet/>
      <dgm:spPr/>
      <dgm:t>
        <a:bodyPr/>
        <a:lstStyle/>
        <a:p>
          <a:r>
            <a:rPr lang="en-US" dirty="0"/>
            <a:t>steel production..</a:t>
          </a:r>
        </a:p>
      </dgm:t>
    </dgm:pt>
    <dgm:pt modelId="{2105BB0D-E420-4F03-A93F-2B53CD94B106}" type="parTrans" cxnId="{9AC28049-14B6-4440-B765-969DC60C88E9}">
      <dgm:prSet/>
      <dgm:spPr/>
      <dgm:t>
        <a:bodyPr/>
        <a:lstStyle/>
        <a:p>
          <a:endParaRPr lang="en-US"/>
        </a:p>
      </dgm:t>
    </dgm:pt>
    <dgm:pt modelId="{E7FDC2E6-6111-49B5-A5C7-D163A527B804}" type="sibTrans" cxnId="{9AC28049-14B6-4440-B765-969DC60C88E9}">
      <dgm:prSet/>
      <dgm:spPr/>
      <dgm:t>
        <a:bodyPr/>
        <a:lstStyle/>
        <a:p>
          <a:endParaRPr lang="en-US"/>
        </a:p>
      </dgm:t>
    </dgm:pt>
    <dgm:pt modelId="{BC223516-8331-470F-B528-0CF7852B929A}">
      <dgm:prSet/>
      <dgm:spPr/>
      <dgm:t>
        <a:bodyPr/>
        <a:lstStyle/>
        <a:p>
          <a:r>
            <a:rPr lang="en-US" dirty="0"/>
            <a:t>Federal Funds Effective Rate (Reported Daily 7 day)</a:t>
          </a:r>
        </a:p>
      </dgm:t>
    </dgm:pt>
    <dgm:pt modelId="{1400D376-798B-4A7D-9689-8B5731335BB4}" type="parTrans" cxnId="{E0066E3F-6F63-4407-88DA-FFE05E1D7B1F}">
      <dgm:prSet/>
      <dgm:spPr/>
      <dgm:t>
        <a:bodyPr/>
        <a:lstStyle/>
        <a:p>
          <a:endParaRPr lang="en-US"/>
        </a:p>
      </dgm:t>
    </dgm:pt>
    <dgm:pt modelId="{F3FA2E93-D802-4976-B67B-80F4EED07005}" type="sibTrans" cxnId="{E0066E3F-6F63-4407-88DA-FFE05E1D7B1F}">
      <dgm:prSet/>
      <dgm:spPr/>
      <dgm:t>
        <a:bodyPr/>
        <a:lstStyle/>
        <a:p>
          <a:endParaRPr lang="en-US"/>
        </a:p>
      </dgm:t>
    </dgm:pt>
    <dgm:pt modelId="{A56F466B-7EB7-A849-92D7-64B15F31C931}">
      <dgm:prSet/>
      <dgm:spPr/>
      <dgm:t>
        <a:bodyPr/>
        <a:lstStyle/>
        <a:p>
          <a:r>
            <a:rPr lang="en-US" b="0" dirty="0"/>
            <a:t>ICE data sources</a:t>
          </a:r>
          <a:endParaRPr lang="en-US" dirty="0"/>
        </a:p>
      </dgm:t>
    </dgm:pt>
    <dgm:pt modelId="{FA82019D-DEE4-3442-AFAC-DDC5D4A9277B}" type="parTrans" cxnId="{47376FD3-6915-E94E-A337-F812D261226C}">
      <dgm:prSet/>
      <dgm:spPr/>
      <dgm:t>
        <a:bodyPr/>
        <a:lstStyle/>
        <a:p>
          <a:endParaRPr lang="en-US"/>
        </a:p>
      </dgm:t>
    </dgm:pt>
    <dgm:pt modelId="{EAB420B1-0E67-1F4B-9961-3A567FFF42BE}" type="sibTrans" cxnId="{47376FD3-6915-E94E-A337-F812D261226C}">
      <dgm:prSet/>
      <dgm:spPr/>
      <dgm:t>
        <a:bodyPr/>
        <a:lstStyle/>
        <a:p>
          <a:endParaRPr lang="en-US"/>
        </a:p>
      </dgm:t>
    </dgm:pt>
    <dgm:pt modelId="{A6D9DD7F-3D7F-894C-962B-2B152EB692B8}" type="pres">
      <dgm:prSet presAssocID="{CF8CA15E-1676-4EBC-B80F-71D89D369FAB}" presName="linear" presStyleCnt="0">
        <dgm:presLayoutVars>
          <dgm:dir/>
          <dgm:animLvl val="lvl"/>
          <dgm:resizeHandles val="exact"/>
        </dgm:presLayoutVars>
      </dgm:prSet>
      <dgm:spPr/>
    </dgm:pt>
    <dgm:pt modelId="{472FE662-2B78-FB4F-96FB-D9CD7D8FAFDA}" type="pres">
      <dgm:prSet presAssocID="{DAE2CC21-1A51-4263-B01C-9585F42FD8B5}" presName="parentLin" presStyleCnt="0"/>
      <dgm:spPr/>
    </dgm:pt>
    <dgm:pt modelId="{DD31D7AD-D8FA-5742-9698-681A5E589004}" type="pres">
      <dgm:prSet presAssocID="{DAE2CC21-1A51-4263-B01C-9585F42FD8B5}" presName="parentLeftMargin" presStyleLbl="node1" presStyleIdx="0" presStyleCnt="2"/>
      <dgm:spPr/>
    </dgm:pt>
    <dgm:pt modelId="{C73E6BEC-6F1A-8544-9ADF-9958ED78E128}" type="pres">
      <dgm:prSet presAssocID="{DAE2CC21-1A51-4263-B01C-9585F42FD8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CA032A-02C5-CA44-B434-3535E35C1C9E}" type="pres">
      <dgm:prSet presAssocID="{DAE2CC21-1A51-4263-B01C-9585F42FD8B5}" presName="negativeSpace" presStyleCnt="0"/>
      <dgm:spPr/>
    </dgm:pt>
    <dgm:pt modelId="{26908E9C-132D-9142-9C83-8B42003E7CAC}" type="pres">
      <dgm:prSet presAssocID="{DAE2CC21-1A51-4263-B01C-9585F42FD8B5}" presName="childText" presStyleLbl="conFgAcc1" presStyleIdx="0" presStyleCnt="2">
        <dgm:presLayoutVars>
          <dgm:bulletEnabled val="1"/>
        </dgm:presLayoutVars>
      </dgm:prSet>
      <dgm:spPr/>
    </dgm:pt>
    <dgm:pt modelId="{122011D6-C27D-1B48-AB03-C7B5E608EA50}" type="pres">
      <dgm:prSet presAssocID="{ED53AB87-2467-46E0-A46A-8A6A668D8804}" presName="spaceBetweenRectangles" presStyleCnt="0"/>
      <dgm:spPr/>
    </dgm:pt>
    <dgm:pt modelId="{636504BF-B67D-8F41-8FB3-8CC88DA8260A}" type="pres">
      <dgm:prSet presAssocID="{DF84D012-3316-4B64-A8A7-6D48DBB2E97F}" presName="parentLin" presStyleCnt="0"/>
      <dgm:spPr/>
    </dgm:pt>
    <dgm:pt modelId="{74AAFFAE-4309-1C4A-BE44-ACC6F925D36C}" type="pres">
      <dgm:prSet presAssocID="{DF84D012-3316-4B64-A8A7-6D48DBB2E97F}" presName="parentLeftMargin" presStyleLbl="node1" presStyleIdx="0" presStyleCnt="2"/>
      <dgm:spPr/>
    </dgm:pt>
    <dgm:pt modelId="{A417090F-AFF6-C242-B3FF-8FB4445F3445}" type="pres">
      <dgm:prSet presAssocID="{DF84D012-3316-4B64-A8A7-6D48DBB2E9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3977654-CE52-1146-BB3C-399A00B83BF5}" type="pres">
      <dgm:prSet presAssocID="{DF84D012-3316-4B64-A8A7-6D48DBB2E97F}" presName="negativeSpace" presStyleCnt="0"/>
      <dgm:spPr/>
    </dgm:pt>
    <dgm:pt modelId="{C4154438-148F-1E41-BC20-42C77B318375}" type="pres">
      <dgm:prSet presAssocID="{DF84D012-3316-4B64-A8A7-6D48DBB2E9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11E6B00-8BB5-4E45-A555-1323EEFD2736}" srcId="{07B91A31-66E1-4803-9388-55B3996654EB}" destId="{F24179D6-9370-4291-93A6-097F12DED441}" srcOrd="2" destOrd="0" parTransId="{91AF793E-3AEB-4202-96AE-39D7257794AA}" sibTransId="{C7257775-7278-4073-9BD7-B2A40F7BB933}"/>
    <dgm:cxn modelId="{631F2C05-B376-064A-B826-E8A563165552}" type="presOf" srcId="{CF8CA15E-1676-4EBC-B80F-71D89D369FAB}" destId="{A6D9DD7F-3D7F-894C-962B-2B152EB692B8}" srcOrd="0" destOrd="0" presId="urn:microsoft.com/office/officeart/2005/8/layout/list1"/>
    <dgm:cxn modelId="{3C382812-74BB-7C4D-A602-911A3D08A770}" type="presOf" srcId="{A38E0292-DA95-4A9A-981F-A816BA8A1A6E}" destId="{C4154438-148F-1E41-BC20-42C77B318375}" srcOrd="0" destOrd="1" presId="urn:microsoft.com/office/officeart/2005/8/layout/list1"/>
    <dgm:cxn modelId="{A6811D17-124C-2743-940F-DE6AE1DBEB7B}" type="presOf" srcId="{DAE2CC21-1A51-4263-B01C-9585F42FD8B5}" destId="{C73E6BEC-6F1A-8544-9ADF-9958ED78E128}" srcOrd="1" destOrd="0" presId="urn:microsoft.com/office/officeart/2005/8/layout/list1"/>
    <dgm:cxn modelId="{752A7E18-407E-DB4B-A972-AE712CF72623}" type="presOf" srcId="{DF84D012-3316-4B64-A8A7-6D48DBB2E97F}" destId="{74AAFFAE-4309-1C4A-BE44-ACC6F925D36C}" srcOrd="0" destOrd="0" presId="urn:microsoft.com/office/officeart/2005/8/layout/list1"/>
    <dgm:cxn modelId="{08C91D1A-74A9-46B6-AFAD-8859D1FE208B}" srcId="{07B91A31-66E1-4803-9388-55B3996654EB}" destId="{ED6DF97E-1A19-4E5A-9CDA-049A40EB239D}" srcOrd="1" destOrd="0" parTransId="{CF69AB28-E6F4-429A-AEA4-29A52312C7BA}" sibTransId="{BF06C44E-AF00-4CA6-A5B6-E029AA1B06DF}"/>
    <dgm:cxn modelId="{3F89D11D-966E-4756-91D9-A16F36246A8E}" srcId="{CF8CA15E-1676-4EBC-B80F-71D89D369FAB}" destId="{DAE2CC21-1A51-4263-B01C-9585F42FD8B5}" srcOrd="0" destOrd="0" parTransId="{EAFC5E45-93C2-4BC9-99B1-7673E5D6EF09}" sibTransId="{ED53AB87-2467-46E0-A46A-8A6A668D8804}"/>
    <dgm:cxn modelId="{6F52F520-43E2-4F3D-9403-A6CAA2859C3E}" srcId="{DAE2CC21-1A51-4263-B01C-9585F42FD8B5}" destId="{C53B8138-2BBD-47FD-AFE8-213222640606}" srcOrd="0" destOrd="0" parTransId="{873763B2-3005-49AA-BABA-01FDA7F03E1D}" sibTransId="{4D28B5F8-0835-4A06-9B85-B0610D940D93}"/>
    <dgm:cxn modelId="{46C0932B-B02C-2F4A-9727-ED85D671BDCA}" type="presOf" srcId="{A56F466B-7EB7-A849-92D7-64B15F31C931}" destId="{26908E9C-132D-9142-9C83-8B42003E7CAC}" srcOrd="0" destOrd="1" presId="urn:microsoft.com/office/officeart/2005/8/layout/list1"/>
    <dgm:cxn modelId="{CC65E333-916C-DE4C-9209-50B24FFA67A9}" type="presOf" srcId="{C53B8138-2BBD-47FD-AFE8-213222640606}" destId="{26908E9C-132D-9142-9C83-8B42003E7CAC}" srcOrd="0" destOrd="0" presId="urn:microsoft.com/office/officeart/2005/8/layout/list1"/>
    <dgm:cxn modelId="{E0066E3F-6F63-4407-88DA-FFE05E1D7B1F}" srcId="{DF84D012-3316-4B64-A8A7-6D48DBB2E97F}" destId="{BC223516-8331-470F-B528-0CF7852B929A}" srcOrd="1" destOrd="0" parTransId="{1400D376-798B-4A7D-9689-8B5731335BB4}" sibTransId="{F3FA2E93-D802-4976-B67B-80F4EED07005}"/>
    <dgm:cxn modelId="{9AC28049-14B6-4440-B765-969DC60C88E9}" srcId="{07B91A31-66E1-4803-9388-55B3996654EB}" destId="{CEEDF878-5D06-4F4C-925C-A18B17BD4ECC}" srcOrd="3" destOrd="0" parTransId="{2105BB0D-E420-4F03-A93F-2B53CD94B106}" sibTransId="{E7FDC2E6-6111-49B5-A5C7-D163A527B804}"/>
    <dgm:cxn modelId="{2E7A8F5F-2537-4543-B4CA-88F473961FB7}" type="presOf" srcId="{BC223516-8331-470F-B528-0CF7852B929A}" destId="{C4154438-148F-1E41-BC20-42C77B318375}" srcOrd="0" destOrd="5" presId="urn:microsoft.com/office/officeart/2005/8/layout/list1"/>
    <dgm:cxn modelId="{79F84C61-0B96-224F-B81F-09B20412C3C0}" type="presOf" srcId="{DAE2CC21-1A51-4263-B01C-9585F42FD8B5}" destId="{DD31D7AD-D8FA-5742-9698-681A5E589004}" srcOrd="0" destOrd="0" presId="urn:microsoft.com/office/officeart/2005/8/layout/list1"/>
    <dgm:cxn modelId="{AB1F8882-53C0-1B44-B4FD-428F8D55C784}" type="presOf" srcId="{F24179D6-9370-4291-93A6-097F12DED441}" destId="{C4154438-148F-1E41-BC20-42C77B318375}" srcOrd="0" destOrd="3" presId="urn:microsoft.com/office/officeart/2005/8/layout/list1"/>
    <dgm:cxn modelId="{EF1B509C-E244-AB48-89B5-BAE36EF1DF8E}" type="presOf" srcId="{CEEDF878-5D06-4F4C-925C-A18B17BD4ECC}" destId="{C4154438-148F-1E41-BC20-42C77B318375}" srcOrd="0" destOrd="4" presId="urn:microsoft.com/office/officeart/2005/8/layout/list1"/>
    <dgm:cxn modelId="{ACCBFD9D-90C0-C048-9F49-5070379509E8}" type="presOf" srcId="{07B91A31-66E1-4803-9388-55B3996654EB}" destId="{C4154438-148F-1E41-BC20-42C77B318375}" srcOrd="0" destOrd="0" presId="urn:microsoft.com/office/officeart/2005/8/layout/list1"/>
    <dgm:cxn modelId="{B59C22C1-9570-D34B-88DE-E91DEFCB9B27}" type="presOf" srcId="{ED6DF97E-1A19-4E5A-9CDA-049A40EB239D}" destId="{C4154438-148F-1E41-BC20-42C77B318375}" srcOrd="0" destOrd="2" presId="urn:microsoft.com/office/officeart/2005/8/layout/list1"/>
    <dgm:cxn modelId="{2DEFD2CE-A2AA-4A3B-933C-DBF57CC12B14}" srcId="{DF84D012-3316-4B64-A8A7-6D48DBB2E97F}" destId="{07B91A31-66E1-4803-9388-55B3996654EB}" srcOrd="0" destOrd="0" parTransId="{56D0C5FE-68D9-413D-9AD8-B5B3DE515430}" sibTransId="{47BA41B9-5A5E-4886-85BD-62B82041A204}"/>
    <dgm:cxn modelId="{47376FD3-6915-E94E-A337-F812D261226C}" srcId="{C53B8138-2BBD-47FD-AFE8-213222640606}" destId="{A56F466B-7EB7-A849-92D7-64B15F31C931}" srcOrd="0" destOrd="0" parTransId="{FA82019D-DEE4-3442-AFAC-DDC5D4A9277B}" sibTransId="{EAB420B1-0E67-1F4B-9961-3A567FFF42BE}"/>
    <dgm:cxn modelId="{69ED86DC-6C47-4AED-AB34-80A33FD5E02C}" srcId="{07B91A31-66E1-4803-9388-55B3996654EB}" destId="{A38E0292-DA95-4A9A-981F-A816BA8A1A6E}" srcOrd="0" destOrd="0" parTransId="{97F268D6-9F09-4ADA-A4FC-AF3BB8638391}" sibTransId="{92A02BB5-614B-4FB8-B628-677F21036BF3}"/>
    <dgm:cxn modelId="{6CA128EA-E3EB-4F8B-95BB-8EDFFDC82426}" srcId="{CF8CA15E-1676-4EBC-B80F-71D89D369FAB}" destId="{DF84D012-3316-4B64-A8A7-6D48DBB2E97F}" srcOrd="1" destOrd="0" parTransId="{A63EADE1-7586-4A1B-899D-90A2BC530222}" sibTransId="{F6D1F484-4C76-40AC-BB56-F5BA8E6B94F8}"/>
    <dgm:cxn modelId="{7301C1F4-E1F1-8D43-8965-EB2848DB3A8B}" type="presOf" srcId="{DF84D012-3316-4B64-A8A7-6D48DBB2E97F}" destId="{A417090F-AFF6-C242-B3FF-8FB4445F3445}" srcOrd="1" destOrd="0" presId="urn:microsoft.com/office/officeart/2005/8/layout/list1"/>
    <dgm:cxn modelId="{1D5CA9A2-C926-C545-ADFB-B5C41D061237}" type="presParOf" srcId="{A6D9DD7F-3D7F-894C-962B-2B152EB692B8}" destId="{472FE662-2B78-FB4F-96FB-D9CD7D8FAFDA}" srcOrd="0" destOrd="0" presId="urn:microsoft.com/office/officeart/2005/8/layout/list1"/>
    <dgm:cxn modelId="{1A172924-320E-964E-9F6C-9C704DC9A0EB}" type="presParOf" srcId="{472FE662-2B78-FB4F-96FB-D9CD7D8FAFDA}" destId="{DD31D7AD-D8FA-5742-9698-681A5E589004}" srcOrd="0" destOrd="0" presId="urn:microsoft.com/office/officeart/2005/8/layout/list1"/>
    <dgm:cxn modelId="{D7EE70F9-6E62-3F4D-9933-F76D1A8D32E8}" type="presParOf" srcId="{472FE662-2B78-FB4F-96FB-D9CD7D8FAFDA}" destId="{C73E6BEC-6F1A-8544-9ADF-9958ED78E128}" srcOrd="1" destOrd="0" presId="urn:microsoft.com/office/officeart/2005/8/layout/list1"/>
    <dgm:cxn modelId="{9B9C2076-7E60-3049-BE99-A7B11A979883}" type="presParOf" srcId="{A6D9DD7F-3D7F-894C-962B-2B152EB692B8}" destId="{C1CA032A-02C5-CA44-B434-3535E35C1C9E}" srcOrd="1" destOrd="0" presId="urn:microsoft.com/office/officeart/2005/8/layout/list1"/>
    <dgm:cxn modelId="{DA0E5906-F959-164C-8334-A43E6F186DA0}" type="presParOf" srcId="{A6D9DD7F-3D7F-894C-962B-2B152EB692B8}" destId="{26908E9C-132D-9142-9C83-8B42003E7CAC}" srcOrd="2" destOrd="0" presId="urn:microsoft.com/office/officeart/2005/8/layout/list1"/>
    <dgm:cxn modelId="{8195F0D8-3D2C-FD40-8393-7188FA8E39E9}" type="presParOf" srcId="{A6D9DD7F-3D7F-894C-962B-2B152EB692B8}" destId="{122011D6-C27D-1B48-AB03-C7B5E608EA50}" srcOrd="3" destOrd="0" presId="urn:microsoft.com/office/officeart/2005/8/layout/list1"/>
    <dgm:cxn modelId="{DBE6736D-2018-E943-9459-95DC4B1DEFEF}" type="presParOf" srcId="{A6D9DD7F-3D7F-894C-962B-2B152EB692B8}" destId="{636504BF-B67D-8F41-8FB3-8CC88DA8260A}" srcOrd="4" destOrd="0" presId="urn:microsoft.com/office/officeart/2005/8/layout/list1"/>
    <dgm:cxn modelId="{9AF42F0D-67F9-9045-854F-9DD8D4648633}" type="presParOf" srcId="{636504BF-B67D-8F41-8FB3-8CC88DA8260A}" destId="{74AAFFAE-4309-1C4A-BE44-ACC6F925D36C}" srcOrd="0" destOrd="0" presId="urn:microsoft.com/office/officeart/2005/8/layout/list1"/>
    <dgm:cxn modelId="{AC76A2CA-2ADA-244E-AABC-65150D7AE0C5}" type="presParOf" srcId="{636504BF-B67D-8F41-8FB3-8CC88DA8260A}" destId="{A417090F-AFF6-C242-B3FF-8FB4445F3445}" srcOrd="1" destOrd="0" presId="urn:microsoft.com/office/officeart/2005/8/layout/list1"/>
    <dgm:cxn modelId="{AC859A89-8A33-3F43-9CEC-36E1B4380819}" type="presParOf" srcId="{A6D9DD7F-3D7F-894C-962B-2B152EB692B8}" destId="{83977654-CE52-1146-BB3C-399A00B83BF5}" srcOrd="5" destOrd="0" presId="urn:microsoft.com/office/officeart/2005/8/layout/list1"/>
    <dgm:cxn modelId="{746E8A8A-8129-D940-8A6D-6474E574E0A8}" type="presParOf" srcId="{A6D9DD7F-3D7F-894C-962B-2B152EB692B8}" destId="{C4154438-148F-1E41-BC20-42C77B3183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D53AA-BD86-45CE-B8E2-14B80EA2E13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CFBA62-AF6C-435F-BBB5-A2BD84A5B3EC}">
      <dgm:prSet/>
      <dgm:spPr/>
      <dgm:t>
        <a:bodyPr/>
        <a:lstStyle/>
        <a:p>
          <a:r>
            <a:rPr lang="en-US"/>
            <a:t>Random Forest Classifier </a:t>
          </a:r>
        </a:p>
      </dgm:t>
    </dgm:pt>
    <dgm:pt modelId="{D54C6702-3778-4225-8A9E-E8421E699534}" type="parTrans" cxnId="{AB228603-AE1C-4B31-B692-71F8521CA8B1}">
      <dgm:prSet/>
      <dgm:spPr/>
      <dgm:t>
        <a:bodyPr/>
        <a:lstStyle/>
        <a:p>
          <a:endParaRPr lang="en-US"/>
        </a:p>
      </dgm:t>
    </dgm:pt>
    <dgm:pt modelId="{6F64AD84-B0D7-4D62-9740-EB482355E583}" type="sibTrans" cxnId="{AB228603-AE1C-4B31-B692-71F8521CA8B1}">
      <dgm:prSet/>
      <dgm:spPr/>
      <dgm:t>
        <a:bodyPr/>
        <a:lstStyle/>
        <a:p>
          <a:endParaRPr lang="en-US"/>
        </a:p>
      </dgm:t>
    </dgm:pt>
    <dgm:pt modelId="{A2191811-86D1-4316-BC24-A1D7AD4B2D17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99BC0F1F-6B23-4499-81D7-0474E4C5341A}" type="parTrans" cxnId="{C4722CFB-7ACD-4170-AF6A-6130AB1FCA0A}">
      <dgm:prSet/>
      <dgm:spPr/>
      <dgm:t>
        <a:bodyPr/>
        <a:lstStyle/>
        <a:p>
          <a:endParaRPr lang="en-US"/>
        </a:p>
      </dgm:t>
    </dgm:pt>
    <dgm:pt modelId="{9AD4BA02-2FC1-4119-99D3-875E0B327F00}" type="sibTrans" cxnId="{C4722CFB-7ACD-4170-AF6A-6130AB1FCA0A}">
      <dgm:prSet/>
      <dgm:spPr/>
      <dgm:t>
        <a:bodyPr/>
        <a:lstStyle/>
        <a:p>
          <a:endParaRPr lang="en-US"/>
        </a:p>
      </dgm:t>
    </dgm:pt>
    <dgm:pt modelId="{74B0961E-9C2D-4616-8EE4-82A36CA0BFA9}">
      <dgm:prSet/>
      <dgm:spPr/>
      <dgm:t>
        <a:bodyPr/>
        <a:lstStyle/>
        <a:p>
          <a:r>
            <a:rPr lang="en-US" dirty="0"/>
            <a:t>Decision Tree Classifier</a:t>
          </a:r>
        </a:p>
      </dgm:t>
    </dgm:pt>
    <dgm:pt modelId="{749C3AC6-2DBC-4516-A0F1-298F6F7E8355}" type="parTrans" cxnId="{A4B4D0FD-778D-464F-A0E1-83F1F58CC0BD}">
      <dgm:prSet/>
      <dgm:spPr/>
      <dgm:t>
        <a:bodyPr/>
        <a:lstStyle/>
        <a:p>
          <a:endParaRPr lang="en-US"/>
        </a:p>
      </dgm:t>
    </dgm:pt>
    <dgm:pt modelId="{CEABDE05-280E-4065-BC82-FEE9F03B473E}" type="sibTrans" cxnId="{A4B4D0FD-778D-464F-A0E1-83F1F58CC0BD}">
      <dgm:prSet/>
      <dgm:spPr/>
      <dgm:t>
        <a:bodyPr/>
        <a:lstStyle/>
        <a:p>
          <a:endParaRPr lang="en-US"/>
        </a:p>
      </dgm:t>
    </dgm:pt>
    <dgm:pt modelId="{C18CAC64-868A-0140-AC4E-B1D84DBFFB6B}">
      <dgm:prSet/>
      <dgm:spPr/>
      <dgm:t>
        <a:bodyPr/>
        <a:lstStyle/>
        <a:p>
          <a:r>
            <a:rPr lang="en-US" dirty="0" err="1"/>
            <a:t>GaussianNB</a:t>
          </a:r>
          <a:r>
            <a:rPr lang="en-US" dirty="0"/>
            <a:t> (Naïve Bayes)</a:t>
          </a:r>
        </a:p>
      </dgm:t>
    </dgm:pt>
    <dgm:pt modelId="{1EB5280A-E61A-0E47-9DB4-389CC77F9CEA}" type="parTrans" cxnId="{6D99E471-92B0-3B41-BB8F-28C2EDF6A6E7}">
      <dgm:prSet/>
      <dgm:spPr/>
    </dgm:pt>
    <dgm:pt modelId="{FE94C63A-3AC1-9C44-8A05-2293728B73C4}" type="sibTrans" cxnId="{6D99E471-92B0-3B41-BB8F-28C2EDF6A6E7}">
      <dgm:prSet/>
      <dgm:spPr/>
    </dgm:pt>
    <dgm:pt modelId="{C68A2652-FDBF-DF42-8415-70A1DA5A79EF}" type="pres">
      <dgm:prSet presAssocID="{1AAD53AA-BD86-45CE-B8E2-14B80EA2E133}" presName="linear" presStyleCnt="0">
        <dgm:presLayoutVars>
          <dgm:animLvl val="lvl"/>
          <dgm:resizeHandles val="exact"/>
        </dgm:presLayoutVars>
      </dgm:prSet>
      <dgm:spPr/>
    </dgm:pt>
    <dgm:pt modelId="{46BD459B-B67C-0549-9786-357F014E44A0}" type="pres">
      <dgm:prSet presAssocID="{2ACFBA62-AF6C-435F-BBB5-A2BD84A5B3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9449A0-2690-A644-9250-38A262BD2ABB}" type="pres">
      <dgm:prSet presAssocID="{6F64AD84-B0D7-4D62-9740-EB482355E583}" presName="spacer" presStyleCnt="0"/>
      <dgm:spPr/>
    </dgm:pt>
    <dgm:pt modelId="{61869799-E3BC-4E49-BE5D-EE717675EB17}" type="pres">
      <dgm:prSet presAssocID="{A2191811-86D1-4316-BC24-A1D7AD4B2D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6F20FA-01B4-574D-B897-8A5BEDC18701}" type="pres">
      <dgm:prSet presAssocID="{9AD4BA02-2FC1-4119-99D3-875E0B327F00}" presName="spacer" presStyleCnt="0"/>
      <dgm:spPr/>
    </dgm:pt>
    <dgm:pt modelId="{3F0A649F-A564-A542-A5BC-B446F019AA9D}" type="pres">
      <dgm:prSet presAssocID="{74B0961E-9C2D-4616-8EE4-82A36CA0BF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48FDB1-34BB-ED49-AAC1-01764AD462B7}" type="pres">
      <dgm:prSet presAssocID="{CEABDE05-280E-4065-BC82-FEE9F03B473E}" presName="spacer" presStyleCnt="0"/>
      <dgm:spPr/>
    </dgm:pt>
    <dgm:pt modelId="{CCA7611D-4A12-6F4C-91A2-B6E4C1E3627B}" type="pres">
      <dgm:prSet presAssocID="{C18CAC64-868A-0140-AC4E-B1D84DBFFB6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228603-AE1C-4B31-B692-71F8521CA8B1}" srcId="{1AAD53AA-BD86-45CE-B8E2-14B80EA2E133}" destId="{2ACFBA62-AF6C-435F-BBB5-A2BD84A5B3EC}" srcOrd="0" destOrd="0" parTransId="{D54C6702-3778-4225-8A9E-E8421E699534}" sibTransId="{6F64AD84-B0D7-4D62-9740-EB482355E583}"/>
    <dgm:cxn modelId="{6D99E471-92B0-3B41-BB8F-28C2EDF6A6E7}" srcId="{1AAD53AA-BD86-45CE-B8E2-14B80EA2E133}" destId="{C18CAC64-868A-0140-AC4E-B1D84DBFFB6B}" srcOrd="3" destOrd="0" parTransId="{1EB5280A-E61A-0E47-9DB4-389CC77F9CEA}" sibTransId="{FE94C63A-3AC1-9C44-8A05-2293728B73C4}"/>
    <dgm:cxn modelId="{9F5B6380-0888-D543-B7E4-8754F4631F2E}" type="presOf" srcId="{A2191811-86D1-4316-BC24-A1D7AD4B2D17}" destId="{61869799-E3BC-4E49-BE5D-EE717675EB17}" srcOrd="0" destOrd="0" presId="urn:microsoft.com/office/officeart/2005/8/layout/vList2"/>
    <dgm:cxn modelId="{E5FCD9A8-EAB9-354E-991E-46E250135F33}" type="presOf" srcId="{74B0961E-9C2D-4616-8EE4-82A36CA0BFA9}" destId="{3F0A649F-A564-A542-A5BC-B446F019AA9D}" srcOrd="0" destOrd="0" presId="urn:microsoft.com/office/officeart/2005/8/layout/vList2"/>
    <dgm:cxn modelId="{66829DB1-5C87-0E43-A2A6-E3DF1AC657F4}" type="presOf" srcId="{C18CAC64-868A-0140-AC4E-B1D84DBFFB6B}" destId="{CCA7611D-4A12-6F4C-91A2-B6E4C1E3627B}" srcOrd="0" destOrd="0" presId="urn:microsoft.com/office/officeart/2005/8/layout/vList2"/>
    <dgm:cxn modelId="{ED7AE0DD-4700-5545-A4DF-7A29340972CB}" type="presOf" srcId="{2ACFBA62-AF6C-435F-BBB5-A2BD84A5B3EC}" destId="{46BD459B-B67C-0549-9786-357F014E44A0}" srcOrd="0" destOrd="0" presId="urn:microsoft.com/office/officeart/2005/8/layout/vList2"/>
    <dgm:cxn modelId="{F2EB36DE-5E86-5946-BF5D-FCFC5E1508B6}" type="presOf" srcId="{1AAD53AA-BD86-45CE-B8E2-14B80EA2E133}" destId="{C68A2652-FDBF-DF42-8415-70A1DA5A79EF}" srcOrd="0" destOrd="0" presId="urn:microsoft.com/office/officeart/2005/8/layout/vList2"/>
    <dgm:cxn modelId="{C4722CFB-7ACD-4170-AF6A-6130AB1FCA0A}" srcId="{1AAD53AA-BD86-45CE-B8E2-14B80EA2E133}" destId="{A2191811-86D1-4316-BC24-A1D7AD4B2D17}" srcOrd="1" destOrd="0" parTransId="{99BC0F1F-6B23-4499-81D7-0474E4C5341A}" sibTransId="{9AD4BA02-2FC1-4119-99D3-875E0B327F00}"/>
    <dgm:cxn modelId="{A4B4D0FD-778D-464F-A0E1-83F1F58CC0BD}" srcId="{1AAD53AA-BD86-45CE-B8E2-14B80EA2E133}" destId="{74B0961E-9C2D-4616-8EE4-82A36CA0BFA9}" srcOrd="2" destOrd="0" parTransId="{749C3AC6-2DBC-4516-A0F1-298F6F7E8355}" sibTransId="{CEABDE05-280E-4065-BC82-FEE9F03B473E}"/>
    <dgm:cxn modelId="{7505A93D-21BA-864A-B0C2-6399FC8D6A03}" type="presParOf" srcId="{C68A2652-FDBF-DF42-8415-70A1DA5A79EF}" destId="{46BD459B-B67C-0549-9786-357F014E44A0}" srcOrd="0" destOrd="0" presId="urn:microsoft.com/office/officeart/2005/8/layout/vList2"/>
    <dgm:cxn modelId="{C08E7D49-F414-CE4E-864D-1B628535777E}" type="presParOf" srcId="{C68A2652-FDBF-DF42-8415-70A1DA5A79EF}" destId="{679449A0-2690-A644-9250-38A262BD2ABB}" srcOrd="1" destOrd="0" presId="urn:microsoft.com/office/officeart/2005/8/layout/vList2"/>
    <dgm:cxn modelId="{AD8F70F0-9C3A-A540-8CA7-B6AE18011445}" type="presParOf" srcId="{C68A2652-FDBF-DF42-8415-70A1DA5A79EF}" destId="{61869799-E3BC-4E49-BE5D-EE717675EB17}" srcOrd="2" destOrd="0" presId="urn:microsoft.com/office/officeart/2005/8/layout/vList2"/>
    <dgm:cxn modelId="{655E993B-D554-A140-B8FB-97A4F5B4428C}" type="presParOf" srcId="{C68A2652-FDBF-DF42-8415-70A1DA5A79EF}" destId="{FA6F20FA-01B4-574D-B897-8A5BEDC18701}" srcOrd="3" destOrd="0" presId="urn:microsoft.com/office/officeart/2005/8/layout/vList2"/>
    <dgm:cxn modelId="{505AE123-D3BB-4D41-8C0C-E4A04F9DA8AC}" type="presParOf" srcId="{C68A2652-FDBF-DF42-8415-70A1DA5A79EF}" destId="{3F0A649F-A564-A542-A5BC-B446F019AA9D}" srcOrd="4" destOrd="0" presId="urn:microsoft.com/office/officeart/2005/8/layout/vList2"/>
    <dgm:cxn modelId="{059B78CD-858C-034C-A683-952EF2C29A17}" type="presParOf" srcId="{C68A2652-FDBF-DF42-8415-70A1DA5A79EF}" destId="{CA48FDB1-34BB-ED49-AAC1-01764AD462B7}" srcOrd="5" destOrd="0" presId="urn:microsoft.com/office/officeart/2005/8/layout/vList2"/>
    <dgm:cxn modelId="{D29AA13C-1CB8-5540-A3DB-029345F30A5D}" type="presParOf" srcId="{C68A2652-FDBF-DF42-8415-70A1DA5A79EF}" destId="{CCA7611D-4A12-6F4C-91A2-B6E4C1E362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08E9C-132D-9142-9C83-8B42003E7CAC}">
      <dsp:nvSpPr>
        <dsp:cNvPr id="0" name=""/>
        <dsp:cNvSpPr/>
      </dsp:nvSpPr>
      <dsp:spPr>
        <a:xfrm>
          <a:off x="0" y="326532"/>
          <a:ext cx="604613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374904" rIns="4692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on price movement for QQQ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ICE data sources</a:t>
          </a:r>
          <a:endParaRPr lang="en-US" sz="1800" kern="1200" dirty="0"/>
        </a:p>
      </dsp:txBody>
      <dsp:txXfrm>
        <a:off x="0" y="326532"/>
        <a:ext cx="6046132" cy="1077300"/>
      </dsp:txXfrm>
    </dsp:sp>
    <dsp:sp modelId="{C73E6BEC-6F1A-8544-9ADF-9958ED78E128}">
      <dsp:nvSpPr>
        <dsp:cNvPr id="0" name=""/>
        <dsp:cNvSpPr/>
      </dsp:nvSpPr>
      <dsp:spPr>
        <a:xfrm>
          <a:off x="302306" y="60852"/>
          <a:ext cx="4232293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Yahoo Finance</a:t>
          </a:r>
        </a:p>
      </dsp:txBody>
      <dsp:txXfrm>
        <a:off x="328245" y="86791"/>
        <a:ext cx="4180415" cy="479482"/>
      </dsp:txXfrm>
    </dsp:sp>
    <dsp:sp modelId="{C4154438-148F-1E41-BC20-42C77B318375}">
      <dsp:nvSpPr>
        <dsp:cNvPr id="0" name=""/>
        <dsp:cNvSpPr/>
      </dsp:nvSpPr>
      <dsp:spPr>
        <a:xfrm>
          <a:off x="0" y="1766713"/>
          <a:ext cx="6046132" cy="277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374904" rIns="4692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Weekly Economic Index (Reported Weekly and contains 10 indexes)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Redbook same-store sales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Rasmussen Consumer Index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new claims for unemployment insurance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steel production..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Federal Funds Effective Rate (Reported Daily 7 day)</a:t>
          </a:r>
        </a:p>
      </dsp:txBody>
      <dsp:txXfrm>
        <a:off x="0" y="1766713"/>
        <a:ext cx="6046132" cy="2778300"/>
      </dsp:txXfrm>
    </dsp:sp>
    <dsp:sp modelId="{A417090F-AFF6-C242-B3FF-8FB4445F3445}">
      <dsp:nvSpPr>
        <dsp:cNvPr id="0" name=""/>
        <dsp:cNvSpPr/>
      </dsp:nvSpPr>
      <dsp:spPr>
        <a:xfrm>
          <a:off x="302306" y="1501033"/>
          <a:ext cx="4232293" cy="531360"/>
        </a:xfrm>
        <a:prstGeom prst="roundRect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Federal Reserve </a:t>
          </a:r>
        </a:p>
      </dsp:txBody>
      <dsp:txXfrm>
        <a:off x="328245" y="1526972"/>
        <a:ext cx="4180415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D459B-B67C-0549-9786-357F014E44A0}">
      <dsp:nvSpPr>
        <dsp:cNvPr id="0" name=""/>
        <dsp:cNvSpPr/>
      </dsp:nvSpPr>
      <dsp:spPr>
        <a:xfrm>
          <a:off x="0" y="472783"/>
          <a:ext cx="6046132" cy="839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Random Forest Classifier </a:t>
          </a:r>
        </a:p>
      </dsp:txBody>
      <dsp:txXfrm>
        <a:off x="40980" y="513763"/>
        <a:ext cx="5964172" cy="757514"/>
      </dsp:txXfrm>
    </dsp:sp>
    <dsp:sp modelId="{61869799-E3BC-4E49-BE5D-EE717675EB17}">
      <dsp:nvSpPr>
        <dsp:cNvPr id="0" name=""/>
        <dsp:cNvSpPr/>
      </dsp:nvSpPr>
      <dsp:spPr>
        <a:xfrm>
          <a:off x="0" y="1413058"/>
          <a:ext cx="6046132" cy="839474"/>
        </a:xfrm>
        <a:prstGeom prst="roundRect">
          <a:avLst/>
        </a:prstGeom>
        <a:gradFill rotWithShape="0">
          <a:gsLst>
            <a:gs pos="0">
              <a:schemeClr val="accent2">
                <a:hueOff val="-163625"/>
                <a:satOff val="12937"/>
                <a:lumOff val="-26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625"/>
                <a:satOff val="12937"/>
                <a:lumOff val="-26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Logistic Regression</a:t>
          </a:r>
        </a:p>
      </dsp:txBody>
      <dsp:txXfrm>
        <a:off x="40980" y="1454038"/>
        <a:ext cx="5964172" cy="757514"/>
      </dsp:txXfrm>
    </dsp:sp>
    <dsp:sp modelId="{3F0A649F-A564-A542-A5BC-B446F019AA9D}">
      <dsp:nvSpPr>
        <dsp:cNvPr id="0" name=""/>
        <dsp:cNvSpPr/>
      </dsp:nvSpPr>
      <dsp:spPr>
        <a:xfrm>
          <a:off x="0" y="2353333"/>
          <a:ext cx="6046132" cy="839474"/>
        </a:xfrm>
        <a:prstGeom prst="roundRect">
          <a:avLst/>
        </a:prstGeom>
        <a:gradFill rotWithShape="0">
          <a:gsLst>
            <a:gs pos="0">
              <a:schemeClr val="accent2">
                <a:hueOff val="-327250"/>
                <a:satOff val="25875"/>
                <a:lumOff val="-523"/>
                <a:alphaOff val="0"/>
                <a:tint val="96000"/>
                <a:lumMod val="104000"/>
              </a:schemeClr>
            </a:gs>
            <a:gs pos="100000">
              <a:schemeClr val="accent2">
                <a:hueOff val="-327250"/>
                <a:satOff val="25875"/>
                <a:lumOff val="-523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Decision Tree Classifier</a:t>
          </a:r>
        </a:p>
      </dsp:txBody>
      <dsp:txXfrm>
        <a:off x="40980" y="2394313"/>
        <a:ext cx="5964172" cy="757514"/>
      </dsp:txXfrm>
    </dsp:sp>
    <dsp:sp modelId="{CCA7611D-4A12-6F4C-91A2-B6E4C1E3627B}">
      <dsp:nvSpPr>
        <dsp:cNvPr id="0" name=""/>
        <dsp:cNvSpPr/>
      </dsp:nvSpPr>
      <dsp:spPr>
        <a:xfrm>
          <a:off x="0" y="3293607"/>
          <a:ext cx="6046132" cy="839474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GaussianNB</a:t>
          </a:r>
          <a:r>
            <a:rPr lang="en-US" sz="3500" kern="1200" dirty="0"/>
            <a:t> (Naïve Bayes)</a:t>
          </a:r>
        </a:p>
      </dsp:txBody>
      <dsp:txXfrm>
        <a:off x="40980" y="3334587"/>
        <a:ext cx="5964172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2:4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24575,'-8'0'0,"0"0"0,3 0 0,-1 0 0,0 0 0,0 0 0,1 0 0,0 0 0,-1 0 0,0 0 0,0 0 0,1 0 0,1 0 0,-3 0 0,4 1 0,-3 0 0,2 1 0,-1 0 0,1 0 0,-1 1 0,0 0 0,3 0 0,-2-1 0,2 1 0,0-1 0,1 1 0,-1 0 0,1 0 0,0 1 0,0 1 0,0 1 0,1-2 0,0 2 0,0 0 0,0-2 0,0 4 0,0-3 0,0 0 0,0 1 0,0-4 0,1 1 0,1 0 0,2 0 0,1 1 0,1 0 0,-1-1 0,1 0 0,0 0 0,0-1 0,1 1 0,3 0 0,-5-2 0,6 1 0,-7-2 0,3 0 0,-3 0 0,1 0 0,0 0 0,-1 0 0,1 0 0,-1 0 0,0 0 0,-1 0 0,0 0 0,0 0 0,0 0 0,0 0 0,0 0 0,0 0 0,0 0 0,0-1 0,1-4 0,-1 2 0,1-3 0,-1 3 0,-1 0 0,0 0 0,-1-1 0,0-1 0,1 0 0,-1 0 0,-1 0 0,0 0 0,0 1 0,0 0 0,0 0 0,0 0 0,0 0 0,0-1 0,0 1 0,0-1 0,-1 3 0,-1-1 0,-1 0 0,1 1 0,-1-1 0,1 0 0,-3 0 0,3 1 0,-2 1 0,1 1 0,1 0 0,0 0 0,-1 0 0,1 0 0,0 0 0,-1 0 0,2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2:4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24575,'8'1'0,"1"0"0,-4 1 0,2-1 0,-3-1 0,1 0 0,1 0 0,1 0 0,0 0 0,-2 0 0,0 0 0,-2 0 0,0 0 0,-1 0 0,0 0 0,0 0 0,1 0 0,0 0 0,0 0 0,0 0 0,0 0 0,-1 0 0,1 0 0,-1 0 0,1 0 0,0 0 0,1 0 0,-1 0 0,1 0 0,-2 0 0,1 0 0,1 0 0,4 0 0,4 0 0,1 0 0,0 0 0,-4 0 0,-3 0 0,-3 0 0,-1 0 0,0 0 0,0 0 0,3 0 0,4 0 0,5 0 0,2 0 0,-1 0 0,-2 0 0,-4 0 0,-3 0 0,-1 0 0,-3 0 0,0 0 0,1 0 0,2 0 0,9 0 0,6 0 0,4 0 0,1 0 0,-5 0 0,-4 0 0,-3 0 0,-4 0 0,-3 0 0,-1 0 0,-3 0 0,0 0 0,2 0 0,5 0 0,6 0 0,7 0 0,4 0 0,0 0 0,-2 0 0,-6 0 0,-3 0 0,-3 0 0,-5 0 0,-1 0 0,-1 0 0,7 0 0,17 0 0,-8 0 0,13 0 0,-14 0 0,5 0 0,-1 0 0,-3 0 0,-3 0 0,-2 0 0,-3 0 0,-5-1 0,-2 0 0,-4 0 0,0 0 0,0 0 0,0 1 0,0 0 0,6 0 0,7 0 0,9 0 0,5 0 0,-1 0 0,-7 0 0,-6 0 0,-9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3:21.1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1885 24575,'22'-3'0,"1"-4"0,-1-2 0,-2-6 0,0-9 0,0-13 0,5-19 0,1-11 0,0-2 0,-5 7 0,-4 18 0,-8 16 0,-3 14 0,-1 8 0,-1 7 0,2 8 0,1 8 0,1 6 0,2 3 0,0-2 0,1-2 0,4-5 0,7-5 0,4-6 0,4-4 0,-4-2 0,-1-7 0,-3-10 0,2-16 0,6-18 0,3-12 0,1-3 0,-5 6 0,-4 10 0,-14 24 0,-1 6 0,-10 16 0,0 2 0,2 6 0,2 6 0,0 7 0,2 2 0,-1 0 0,-1-4 0,2-8 0,1-14 0,11-25 0,24-36 0,-12 20 0,2-4 0,7-8 0,2 0 0,1-2 0,-2 1 0,-7 10 0,-3 2 0,16-26 0,-18 25 0,-18 31 0,-2 11 0,-8 14 0,0 2 0,0 1 0,0 1 0,0 1 0,1 2 0,2 0 0,1 0 0,0 1 0,0-4 0,-1-1 0,1-1 0,0-3 0,-2-3 0,0-4 0,-2-8 0,0-7 0,0-6 0,0-6 0,0-2 0,0-1 0,0 2 0,0 7 0,0 8 0,0 3 0,3-13 0,9-21 0,12-16 0,9-8 0,1 12 0,-7 15 0,-12 20 0,-5 9 0,-7 14 0,-1 4 0,-1 9 0,-1-4 0,0 5 0,0-6 0,2 4 0,2 4 0,9 3 0,13 1 0,8 1 0,3-1 0,-6-4 0,-10-6 0,-8-4 0,-6-7 0,-4-5 0,-1-8 0,0-9 0,4-12 0,10-9 0,6-4 0,2-1 0,3 3 0,-16 20 0,1 1 0,-12 19 0,0-1 0,0 1 0,0 2 0,-2 0 0,-6 1 0,-10 6 0,7-2 0,-3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3:4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24575,'5'0'0,"-1"0"0,-1 0 0,0 0 0,0 0 0,0 0 0,0 0 0,0 0 0,0 0 0,0 0 0,-1 0 0,0 0 0,2 0 0,-1 0 0,0 0 0,-1-1 0,0-1 0,-1 1 0,1 0 0,0 0 0,1-1 0,0-1 0,1 1 0,0 0 0,-1 1 0,0 0 0,-1 1 0,0 0 0,2 0 0,1-1 0,2-2 0,2 0 0,0 0 0,0 0 0,-1 2 0,-2 1 0,-3 0 0,0 0 0,-1 0 0,0 0 0,1 0 0,1 0 0,3 0 0,3 0 0,2-1 0,0 0 0,-1-1 0,-3 2 0,-2 0 0,-2 0 0,-2 0 0,0 0 0,0 0 0,0 0 0,0 0 0,2 0 0,1 0 0,4 0 0,3 0 0,2-1 0,-2-1 0,-3 1 0,-3 0 0,-4 1 0,1 0 0,-1 0 0,0 0 0,2 0 0,4-1 0,5-1 0,2 0 0,0-1 0,-3 2 0,-3-1 0,-4 0 0,-1 1 0,-1 0 0,0 1 0,0 0 0,1 0 0,3 0 0,5 0 0,3 0 0,0 0 0,1 0 0,-8 0 0,0 0 0,-5 0 0,0 0 0,0 0 0,2 0 0,6 0 0,6 0 0,4 0 0,2 0 0,-4 0 0,-1 0 0,-3 0 0,-1 0 0,-2 0 0,0 0 0,-5 0 0,0 0 0,-6 0 0,1 0 0,1 0 0,0 0 0,2 0 0,6 0 0,5 0 0,7 0 0,0 0 0,-3 0 0,-3 0 0,-1 0 0,0 0 0,0 0 0,-1 0 0,-3 0 0,-1 0 0,-5 0 0,-1 0 0,-3 0 0,2 0 0,2 0 0,9 0 0,5 0 0,3 0 0,-1 0 0,-6 0 0,-2 0 0,-7 0 0,-1 0 0,-4 0 0,1 0 0,1 0 0,5 0 0,8 0 0,7 0 0,2 0 0,-1 0 0,-6 1 0,-4 1 0,-3-1 0,-2 0 0,-3-1 0,-3 1 0,-2 0 0,0 0 0,0 0 0,1-1 0,-1 1 0,2 0 0,3 0 0,3 1 0,2 0 0,0-1 0,-7 0 0,-3-1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3:53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0 344 24575,'11'4'0,"1"0"0,-2 4 0,1 1 0,-1-1 0,-3-2 0,-1-3 0,-2-2 0,0-1 0,-1 0 0,3-7 0,2-7 0,3-5 0,3-1 0,0 7 0,-2 5 0,-3 2 0,-2 4 0,-1-2 0,-1 4 0,2 0 0,-1 0 0,-1 0 0,0 0 0,-1 0 0,0 0 0,1 2 0,1 1 0,1 4 0,2 7 0,-3-5 0,2 5 0,-4-8 0,1-1 0,0-1 0,1-3 0,2-1 0,0-6 0,2-7 0,3-8 0,1-5 0,4 2 0,0 6 0,1 7 0,-7 6 0,-3 3 0,-5 2 0,0 0 0,1 0 0,3 4 0,1 3 0,3 3 0,2 3 0,1-1 0,0-3 0,-2-1 0,-3-3 0,-4-2 0,-1-1 0,1-7 0,4-6 0,3-6 0,2 0 0,1 2 0,-1 3 0,2 3 0,0 1 0,1 3 0,1 1 0,-8 2 0,1 1 0,-7 1 0,1 2 0,0 5 0,1 2 0,0 3 0,-3-2 0,0-3 0,2-6 0,4-7 0,3-8 0,6-3 0,2-1 0,4 7 0,-1 5 0,-3 3 0,-3 3 0,-6 0 0,-2 0 0,-4 0 0,0 1 0,3 4 0,3 6 0,4 7 0,2 2 0,0 3 0,-6-12 0,-3-3 0,-8-14 0,3-4 0,3-4 0,3 1 0,4 1 0,3 2 0,3 4 0,2 2 0,0 2 0,0 2 0,-3 0 0,-1 0 0,-1 0 0,-2 1 0,2 3 0,1 4 0,1 4 0,1 1 0,-3 0 0,1-4 0,-3-4 0,0-4 0,0-9 0,2-8 0,3-8 0,2-6 0,1 6 0,-2 9 0,-6 6 0,-5 7 0,-3 2 0,1 0 0,5 2 0,12 4 0,10 6 0,10 4 0,2-1 0,-6-4 0,-5-5 0,-6-6 0,-2-4 0,-3-3 0,-2-2 0,-2 3 0,-9 3 0,-2 2 0,-6 1 0,1 0 0,3 1 0,3 1 0,2 0 0,1 0 0,1-2 0,0-2 0,-4-2 0,-1-4 0,-1-4 0,1-4 0,4-1 0,1 2 0,1 3 0,0 5 0,-6 4 0,2 2 0,-6 1 0,9 0 0,6 0 0,8 0 0,0 0 0,-1 0 0,-13 0 0,-4 2 0,-9 6 0,0 7 0,-2-3 0,0 2 0,1-10 0,8-6 0,19-16 0,19-10 0,13-6 0,-2 6 0,-16 13 0,-13 8 0,-15 5 0,-5 2 0,-6 2 0,1 1 0,-2 2 0,1 1 0,0 1 0,3-1 0,4 0 0,2 1 0,3-1 0,-1-1 0,-2-2 0,-6-2 0,-3-1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7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1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6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2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4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7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D7DCE71-36D4-D443-9036-BE038D22D2A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88675C6-46EC-D741-8F72-604A78C9C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4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5.xml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4.xml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43CB74E-4ADB-4514-3F6A-A55583D5B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0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EA347-C5A6-3437-9FA3-74315BA7D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 dirty="0"/>
              <a:t>Machine Learning Project: Stock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C1B6D-86B5-4C29-4B17-4F18B9327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r>
              <a:rPr lang="en-US" dirty="0"/>
              <a:t>By Arjun Patel</a:t>
            </a:r>
          </a:p>
        </p:txBody>
      </p:sp>
    </p:spTree>
    <p:extLst>
      <p:ext uri="{BB962C8B-B14F-4D97-AF65-F5344CB8AC3E}">
        <p14:creationId xmlns:p14="http://schemas.microsoft.com/office/powerpoint/2010/main" val="884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18D6-2E49-1C5B-61A8-25C051CB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NB (Naïve Bayes)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D15E-1B14-9B25-E0C0-B2C1C73F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083" y="1866899"/>
            <a:ext cx="4494074" cy="3124201"/>
          </a:xfrm>
        </p:spPr>
        <p:txBody>
          <a:bodyPr/>
          <a:lstStyle/>
          <a:p>
            <a:r>
              <a:rPr lang="en-US" dirty="0"/>
              <a:t>Here is a simplistic way of describing what Naïve Bayes Theorem states</a:t>
            </a:r>
          </a:p>
          <a:p>
            <a:r>
              <a:rPr lang="en-US" dirty="0"/>
              <a:t>Accuracy is 56%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A04BC0C-DF43-32F6-6983-48680F6B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07" y="2250661"/>
            <a:ext cx="45847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6870-6C3F-FC48-7CC6-03D99DFD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A4FD-7F55-A148-FAEE-0FC05ED1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/>
          <a:lstStyle/>
          <a:p>
            <a:r>
              <a:rPr lang="en-US" dirty="0"/>
              <a:t>Instead of creating a test that takes the last 30% of the data</a:t>
            </a:r>
          </a:p>
          <a:p>
            <a:r>
              <a:rPr lang="en-US" dirty="0"/>
              <a:t>We should start at a specific date and let the model run each 30 days</a:t>
            </a:r>
          </a:p>
          <a:p>
            <a:r>
              <a:rPr lang="en-US" dirty="0"/>
              <a:t>This way we get a better understanding of the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117705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A202-20C8-AB0A-47C3-F55CDD9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676"/>
            <a:ext cx="9905998" cy="1905000"/>
          </a:xfrm>
        </p:spPr>
        <p:txBody>
          <a:bodyPr/>
          <a:lstStyle/>
          <a:p>
            <a:r>
              <a:rPr lang="en-US" dirty="0"/>
              <a:t>How to Incorporate ML into Algo Trade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D88A90F-7F3C-8556-E9EE-3E6F6A3AD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60613"/>
            <a:ext cx="6675783" cy="5230510"/>
          </a:xfrm>
        </p:spPr>
      </p:pic>
    </p:spTree>
    <p:extLst>
      <p:ext uri="{BB962C8B-B14F-4D97-AF65-F5344CB8AC3E}">
        <p14:creationId xmlns:p14="http://schemas.microsoft.com/office/powerpoint/2010/main" val="362318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8BFB-4965-B89B-4415-5402B611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Readjust and Incorporate Strategy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35F9-32D1-0B35-363B-55B580A1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Instead of selling for a loss when the model thought the price should be up, lets incorporate rules stating: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Instead of investing 100%, lets invest 50% each time to reduce risk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we buy on the open and the close price is less than the open price, lets hold onto our position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our current status of our position is hold and the close price is lower than our original buy price, lets invest 5% of our leftover cash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Once the close price is above our original buy price, lets sell for a profit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5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F904-482E-8A10-1A60-94CE417D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56" y="4797830"/>
            <a:ext cx="10200986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Final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ResultS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Using Random Forest Classifier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2FC945C-1EE4-0657-00BD-360A424D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93" y="640079"/>
            <a:ext cx="4444778" cy="3155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94E2FF-CCFA-F313-1CEF-20725A606B21}"/>
                  </a:ext>
                </a:extLst>
              </p14:cNvPr>
              <p14:cNvContentPartPr/>
              <p14:nvPr/>
            </p14:nvContentPartPr>
            <p14:xfrm>
              <a:off x="4964932" y="818043"/>
              <a:ext cx="60120" cy="47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94E2FF-CCFA-F313-1CEF-20725A606B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56292" y="809403"/>
                <a:ext cx="777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1E1774-4839-75C6-6392-FC1E9FE1D8AD}"/>
                  </a:ext>
                </a:extLst>
              </p14:cNvPr>
              <p14:cNvContentPartPr/>
              <p14:nvPr/>
            </p14:nvContentPartPr>
            <p14:xfrm>
              <a:off x="5033692" y="849363"/>
              <a:ext cx="380520" cy="1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1E1774-4839-75C6-6392-FC1E9FE1D8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5052" y="840363"/>
                <a:ext cx="3981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989294-8903-C3F9-77C5-F1643496E36D}"/>
                  </a:ext>
                </a:extLst>
              </p14:cNvPr>
              <p14:cNvContentPartPr/>
              <p14:nvPr/>
            </p14:nvContentPartPr>
            <p14:xfrm>
              <a:off x="5224640" y="837920"/>
              <a:ext cx="599760" cy="678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989294-8903-C3F9-77C5-F1643496E3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6000" y="828920"/>
                <a:ext cx="61740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0EA163-96E0-47F9-C8C7-18A126DDECC5}"/>
                  </a:ext>
                </a:extLst>
              </p14:cNvPr>
              <p14:cNvContentPartPr/>
              <p14:nvPr/>
            </p14:nvContentPartPr>
            <p14:xfrm>
              <a:off x="5409317" y="837375"/>
              <a:ext cx="461160" cy="20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0EA163-96E0-47F9-C8C7-18A126DDEC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00677" y="828375"/>
                <a:ext cx="478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B60DD15-5FDD-78D2-E8C2-C38D10EBC1C7}"/>
                  </a:ext>
                </a:extLst>
              </p14:cNvPr>
              <p14:cNvContentPartPr/>
              <p14:nvPr/>
            </p14:nvContentPartPr>
            <p14:xfrm>
              <a:off x="5232458" y="1419945"/>
              <a:ext cx="956520" cy="139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B60DD15-5FDD-78D2-E8C2-C38D10EBC1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23458" y="1410945"/>
                <a:ext cx="974160" cy="1573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3CD7E2A4-A222-0D47-0F4E-17D9C5B9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5"/>
          <a:stretch>
            <a:fillRect/>
          </a:stretch>
        </p:blipFill>
        <p:spPr>
          <a:xfrm>
            <a:off x="6664435" y="695730"/>
            <a:ext cx="5137164" cy="2305886"/>
          </a:xfrm>
        </p:spPr>
      </p:pic>
    </p:spTree>
    <p:extLst>
      <p:ext uri="{BB962C8B-B14F-4D97-AF65-F5344CB8AC3E}">
        <p14:creationId xmlns:p14="http://schemas.microsoft.com/office/powerpoint/2010/main" val="188834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D826-8DC5-F0F2-79F4-C5C49325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412D-34D3-D2C3-E4A3-EE338F9F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002" y="2004848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Given a certain day, when should we buy a stock? </a:t>
            </a:r>
          </a:p>
          <a:p>
            <a:pPr lvl="1"/>
            <a:r>
              <a:rPr lang="en-US" dirty="0"/>
              <a:t>If we know if a stock is going to go up on a certain day, can we make money?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77A260D4-BBF8-A3E7-B071-B0481C671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07" r="32326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8136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EAD7-08E5-0F02-01B6-F0F8E6F6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40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5F728B-DC54-1913-D6CC-47EC98A35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47352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45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5D4F-2EB7-7568-4A00-E1B7B7F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0CF07F-E24D-7DA2-7CDF-55FF8C144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876921"/>
              </p:ext>
            </p:extLst>
          </p:nvPr>
        </p:nvGraphicFramePr>
        <p:xfrm>
          <a:off x="1211814" y="2600187"/>
          <a:ext cx="9029701" cy="264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55">
                  <a:extLst>
                    <a:ext uri="{9D8B030D-6E8A-4147-A177-3AD203B41FA5}">
                      <a16:colId xmlns:a16="http://schemas.microsoft.com/office/drawing/2014/main" val="1501548767"/>
                    </a:ext>
                  </a:extLst>
                </a:gridCol>
                <a:gridCol w="1331844">
                  <a:extLst>
                    <a:ext uri="{9D8B030D-6E8A-4147-A177-3AD203B41FA5}">
                      <a16:colId xmlns:a16="http://schemas.microsoft.com/office/drawing/2014/main" val="3754575788"/>
                    </a:ext>
                  </a:extLst>
                </a:gridCol>
                <a:gridCol w="721975">
                  <a:extLst>
                    <a:ext uri="{9D8B030D-6E8A-4147-A177-3AD203B41FA5}">
                      <a16:colId xmlns:a16="http://schemas.microsoft.com/office/drawing/2014/main" val="287973087"/>
                    </a:ext>
                  </a:extLst>
                </a:gridCol>
                <a:gridCol w="826061">
                  <a:extLst>
                    <a:ext uri="{9D8B030D-6E8A-4147-A177-3AD203B41FA5}">
                      <a16:colId xmlns:a16="http://schemas.microsoft.com/office/drawing/2014/main" val="2249122858"/>
                    </a:ext>
                  </a:extLst>
                </a:gridCol>
                <a:gridCol w="826061">
                  <a:extLst>
                    <a:ext uri="{9D8B030D-6E8A-4147-A177-3AD203B41FA5}">
                      <a16:colId xmlns:a16="http://schemas.microsoft.com/office/drawing/2014/main" val="2196019234"/>
                    </a:ext>
                  </a:extLst>
                </a:gridCol>
                <a:gridCol w="826061">
                  <a:extLst>
                    <a:ext uri="{9D8B030D-6E8A-4147-A177-3AD203B41FA5}">
                      <a16:colId xmlns:a16="http://schemas.microsoft.com/office/drawing/2014/main" val="1741112820"/>
                    </a:ext>
                  </a:extLst>
                </a:gridCol>
                <a:gridCol w="826061">
                  <a:extLst>
                    <a:ext uri="{9D8B030D-6E8A-4147-A177-3AD203B41FA5}">
                      <a16:colId xmlns:a16="http://schemas.microsoft.com/office/drawing/2014/main" val="798800429"/>
                    </a:ext>
                  </a:extLst>
                </a:gridCol>
                <a:gridCol w="826061">
                  <a:extLst>
                    <a:ext uri="{9D8B030D-6E8A-4147-A177-3AD203B41FA5}">
                      <a16:colId xmlns:a16="http://schemas.microsoft.com/office/drawing/2014/main" val="1369190104"/>
                    </a:ext>
                  </a:extLst>
                </a:gridCol>
                <a:gridCol w="826061">
                  <a:extLst>
                    <a:ext uri="{9D8B030D-6E8A-4147-A177-3AD203B41FA5}">
                      <a16:colId xmlns:a16="http://schemas.microsoft.com/office/drawing/2014/main" val="1959834007"/>
                    </a:ext>
                  </a:extLst>
                </a:gridCol>
                <a:gridCol w="826061">
                  <a:extLst>
                    <a:ext uri="{9D8B030D-6E8A-4147-A177-3AD203B41FA5}">
                      <a16:colId xmlns:a16="http://schemas.microsoft.com/office/drawing/2014/main" val="15733536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Actual_Close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Target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Close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Low  \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Volume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WEI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070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2372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1/8/08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41.232956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42.331474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42.709356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41.681169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42.5336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235083600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8561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1/9/08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42.111759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41.232956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42.849935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41.232956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42.419328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261669800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0017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1/10/08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42.17329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42.111759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42.146912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40.828722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41.399939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254011800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877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1/11/08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41.347206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42.17329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42.542382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41.558134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41.681165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249958500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81445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1/14/08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42.067806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41.347206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41.979938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41.03963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41.944786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211685200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393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76679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11/18/22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284.820007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284.809998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286.320007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280.720001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280.880005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55462100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9385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11/21/22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281.890015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284.820007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287.98999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282.320007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287.890015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53351400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256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11/22/22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285.950012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281.890015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284.579987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281.040009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283.399994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40083500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16040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11/23/22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288.820007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285.950012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286.109985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280.459991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282.640015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41873400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963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11/25/22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286.920013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288.820007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289.459991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285.790009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285.970001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46390000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35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8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CE14-3073-A24D-76DF-1486D7F5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Variables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BB0C15C-B74B-811C-8308-DD1CEDAF2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49946"/>
            <a:ext cx="6592611" cy="4122872"/>
          </a:xfrm>
        </p:spPr>
      </p:pic>
    </p:spTree>
    <p:extLst>
      <p:ext uri="{BB962C8B-B14F-4D97-AF65-F5344CB8AC3E}">
        <p14:creationId xmlns:p14="http://schemas.microsoft.com/office/powerpoint/2010/main" val="9914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6710-3D6B-FFE6-86F8-367D0D9D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D16162-E04E-6D9F-17BD-68BC980C2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737652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582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C4C0-FAF4-D64E-740B-3308EC83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Random Forest Classifier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62BF3-E62E-B240-56ED-92FFA8CF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Create multiple tress and let them vote on whether the day will be up or down</a:t>
            </a:r>
          </a:p>
          <a:p>
            <a:r>
              <a:rPr lang="en-US" sz="1800" dirty="0"/>
              <a:t>This had an accuracy of 57%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BC6A402-4BC7-5486-AC8C-A557D2BB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960553"/>
            <a:ext cx="6916633" cy="461685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1936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E18E-458D-208A-F529-9360C752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0"/>
            <a:ext cx="6038768" cy="190500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3420E79-BE73-216E-D1FE-DBEF8003A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666999"/>
            <a:ext cx="5920867" cy="3373879"/>
          </a:xfrm>
        </p:spPr>
        <p:txBody>
          <a:bodyPr>
            <a:normAutofit/>
          </a:bodyPr>
          <a:lstStyle/>
          <a:p>
            <a:r>
              <a:rPr lang="en-US" dirty="0"/>
              <a:t>We are only analyzing 1 and 0</a:t>
            </a:r>
          </a:p>
          <a:p>
            <a:pPr lvl="1"/>
            <a:r>
              <a:rPr lang="en-US" dirty="0"/>
              <a:t>1 means we should expect the day to be up</a:t>
            </a:r>
          </a:p>
          <a:p>
            <a:pPr lvl="1"/>
            <a:r>
              <a:rPr lang="en-US" dirty="0"/>
              <a:t>0 means we should expect the day to be down</a:t>
            </a:r>
          </a:p>
          <a:p>
            <a:endParaRPr lang="en-US" dirty="0"/>
          </a:p>
          <a:p>
            <a:r>
              <a:rPr lang="en-US" dirty="0"/>
              <a:t>This had an accuracy of 56%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A7E2C8F-E0C7-48CE-8986-55C78BAC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88" y="644921"/>
            <a:ext cx="3532632" cy="26240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1B9EED-396C-2D8D-8D22-18A1E410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7012" y="3913901"/>
            <a:ext cx="3532632" cy="244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4346A-957B-DFEC-5081-5630059ACE9B}"/>
              </a:ext>
            </a:extLst>
          </p:cNvPr>
          <p:cNvSpPr txBox="1"/>
          <p:nvPr/>
        </p:nvSpPr>
        <p:spPr>
          <a:xfrm>
            <a:off x="9285890" y="187721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08EA4-FE50-69DB-0AF3-580DC7429FAD}"/>
              </a:ext>
            </a:extLst>
          </p:cNvPr>
          <p:cNvSpPr txBox="1"/>
          <p:nvPr/>
        </p:nvSpPr>
        <p:spPr>
          <a:xfrm>
            <a:off x="8917397" y="3446188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128357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0603-F83B-044E-3D0C-C5E3FDC9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 (Single)</a:t>
            </a:r>
          </a:p>
        </p:txBody>
      </p:sp>
      <p:pic>
        <p:nvPicPr>
          <p:cNvPr id="5" name="Content Placeholder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58AF96BC-B444-8807-70BE-0B99A5002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761" y="2175510"/>
            <a:ext cx="6526571" cy="43357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7CACD1-4766-C17B-A250-AB6262B9E91F}"/>
              </a:ext>
            </a:extLst>
          </p:cNvPr>
          <p:cNvSpPr txBox="1"/>
          <p:nvPr/>
        </p:nvSpPr>
        <p:spPr>
          <a:xfrm>
            <a:off x="646043" y="2246243"/>
            <a:ext cx="4174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visualization of a single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paths you can take, which makes the model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is 56%</a:t>
            </a:r>
          </a:p>
        </p:txBody>
      </p:sp>
    </p:spTree>
    <p:extLst>
      <p:ext uri="{BB962C8B-B14F-4D97-AF65-F5344CB8AC3E}">
        <p14:creationId xmlns:p14="http://schemas.microsoft.com/office/powerpoint/2010/main" val="296474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519</Words>
  <Application>Microsoft Macintosh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Mesh</vt:lpstr>
      <vt:lpstr>Machine Learning Project: Stock Trading</vt:lpstr>
      <vt:lpstr>Introduction</vt:lpstr>
      <vt:lpstr>Data Collection</vt:lpstr>
      <vt:lpstr>Data TAble</vt:lpstr>
      <vt:lpstr>Adding More Variables</vt:lpstr>
      <vt:lpstr>Models</vt:lpstr>
      <vt:lpstr>Random Forest Classifier</vt:lpstr>
      <vt:lpstr>Logistic Regression</vt:lpstr>
      <vt:lpstr>Decision Tree Classifier (Single)</vt:lpstr>
      <vt:lpstr>Gaussian NB (Naïve Bayes)</vt:lpstr>
      <vt:lpstr>Back testing</vt:lpstr>
      <vt:lpstr>How to Incorporate ML into Algo Trade</vt:lpstr>
      <vt:lpstr>Readjust and Incorporate Strategy </vt:lpstr>
      <vt:lpstr> Final ResultS Using Random Forest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Project: Stock Trading</dc:title>
  <dc:creator>Arjun Patel</dc:creator>
  <cp:lastModifiedBy>Arjun Patel</cp:lastModifiedBy>
  <cp:revision>3</cp:revision>
  <dcterms:created xsi:type="dcterms:W3CDTF">2022-12-08T04:25:11Z</dcterms:created>
  <dcterms:modified xsi:type="dcterms:W3CDTF">2022-12-09T22:49:51Z</dcterms:modified>
</cp:coreProperties>
</file>