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7" r:id="rId11"/>
    <p:sldId id="268" r:id="rId12"/>
    <p:sldId id="269" r:id="rId13"/>
    <p:sldId id="270" r:id="rId14"/>
    <p:sldId id="271"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81EBD-10E0-49C9-9BE7-815B155E0D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2DF471-4D67-4962-A1C7-9BE58CDD6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7486D7-FDB6-4DC0-913B-6125D9EBEA0D}"/>
              </a:ext>
            </a:extLst>
          </p:cNvPr>
          <p:cNvSpPr>
            <a:spLocks noGrp="1"/>
          </p:cNvSpPr>
          <p:nvPr>
            <p:ph type="dt" sz="half" idx="10"/>
          </p:nvPr>
        </p:nvSpPr>
        <p:spPr/>
        <p:txBody>
          <a:bodyPr/>
          <a:lstStyle/>
          <a:p>
            <a:fld id="{D094336C-304D-461A-BB5B-49DD0EE0250A}" type="datetimeFigureOut">
              <a:rPr lang="en-IN" smtClean="0"/>
              <a:t>30-04-2022</a:t>
            </a:fld>
            <a:endParaRPr lang="en-IN"/>
          </a:p>
        </p:txBody>
      </p:sp>
      <p:sp>
        <p:nvSpPr>
          <p:cNvPr id="5" name="Footer Placeholder 4">
            <a:extLst>
              <a:ext uri="{FF2B5EF4-FFF2-40B4-BE49-F238E27FC236}">
                <a16:creationId xmlns:a16="http://schemas.microsoft.com/office/drawing/2014/main" id="{EE7DA09E-E2AF-498A-BC19-0B0EEABFA1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9F632D-9E6C-4626-A082-2628B583E353}"/>
              </a:ext>
            </a:extLst>
          </p:cNvPr>
          <p:cNvSpPr>
            <a:spLocks noGrp="1"/>
          </p:cNvSpPr>
          <p:nvPr>
            <p:ph type="sldNum" sz="quarter" idx="12"/>
          </p:nvPr>
        </p:nvSpPr>
        <p:spPr/>
        <p:txBody>
          <a:bodyPr/>
          <a:lstStyle/>
          <a:p>
            <a:fld id="{29055A9E-9946-491C-A314-9DF810FC979B}" type="slidenum">
              <a:rPr lang="en-IN" smtClean="0"/>
              <a:t>‹#›</a:t>
            </a:fld>
            <a:endParaRPr lang="en-IN"/>
          </a:p>
        </p:txBody>
      </p:sp>
    </p:spTree>
    <p:extLst>
      <p:ext uri="{BB962C8B-B14F-4D97-AF65-F5344CB8AC3E}">
        <p14:creationId xmlns:p14="http://schemas.microsoft.com/office/powerpoint/2010/main" val="1073763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0239A-7921-493F-9062-020A22217A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5EF181-030B-41E6-84FE-7DE35CCB31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3239FC-1370-4C72-BDFB-60F254E520C3}"/>
              </a:ext>
            </a:extLst>
          </p:cNvPr>
          <p:cNvSpPr>
            <a:spLocks noGrp="1"/>
          </p:cNvSpPr>
          <p:nvPr>
            <p:ph type="dt" sz="half" idx="10"/>
          </p:nvPr>
        </p:nvSpPr>
        <p:spPr/>
        <p:txBody>
          <a:bodyPr/>
          <a:lstStyle/>
          <a:p>
            <a:fld id="{D094336C-304D-461A-BB5B-49DD0EE0250A}" type="datetimeFigureOut">
              <a:rPr lang="en-IN" smtClean="0"/>
              <a:t>30-04-2022</a:t>
            </a:fld>
            <a:endParaRPr lang="en-IN"/>
          </a:p>
        </p:txBody>
      </p:sp>
      <p:sp>
        <p:nvSpPr>
          <p:cNvPr id="5" name="Footer Placeholder 4">
            <a:extLst>
              <a:ext uri="{FF2B5EF4-FFF2-40B4-BE49-F238E27FC236}">
                <a16:creationId xmlns:a16="http://schemas.microsoft.com/office/drawing/2014/main" id="{B45A1FBF-FE76-4FEF-AD83-E185AD4378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FF215D-A615-43A7-B559-588A640D3DDA}"/>
              </a:ext>
            </a:extLst>
          </p:cNvPr>
          <p:cNvSpPr>
            <a:spLocks noGrp="1"/>
          </p:cNvSpPr>
          <p:nvPr>
            <p:ph type="sldNum" sz="quarter" idx="12"/>
          </p:nvPr>
        </p:nvSpPr>
        <p:spPr/>
        <p:txBody>
          <a:bodyPr/>
          <a:lstStyle/>
          <a:p>
            <a:fld id="{29055A9E-9946-491C-A314-9DF810FC979B}" type="slidenum">
              <a:rPr lang="en-IN" smtClean="0"/>
              <a:t>‹#›</a:t>
            </a:fld>
            <a:endParaRPr lang="en-IN"/>
          </a:p>
        </p:txBody>
      </p:sp>
    </p:spTree>
    <p:extLst>
      <p:ext uri="{BB962C8B-B14F-4D97-AF65-F5344CB8AC3E}">
        <p14:creationId xmlns:p14="http://schemas.microsoft.com/office/powerpoint/2010/main" val="2090618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CB1744-BD9E-4B58-B82C-03C6A79A4D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40BAA8-8A27-420B-B603-D2D61154EB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9EE4DC-ABC0-436F-82CF-61A93E0D54A2}"/>
              </a:ext>
            </a:extLst>
          </p:cNvPr>
          <p:cNvSpPr>
            <a:spLocks noGrp="1"/>
          </p:cNvSpPr>
          <p:nvPr>
            <p:ph type="dt" sz="half" idx="10"/>
          </p:nvPr>
        </p:nvSpPr>
        <p:spPr/>
        <p:txBody>
          <a:bodyPr/>
          <a:lstStyle/>
          <a:p>
            <a:fld id="{D094336C-304D-461A-BB5B-49DD0EE0250A}" type="datetimeFigureOut">
              <a:rPr lang="en-IN" smtClean="0"/>
              <a:t>30-04-2022</a:t>
            </a:fld>
            <a:endParaRPr lang="en-IN"/>
          </a:p>
        </p:txBody>
      </p:sp>
      <p:sp>
        <p:nvSpPr>
          <p:cNvPr id="5" name="Footer Placeholder 4">
            <a:extLst>
              <a:ext uri="{FF2B5EF4-FFF2-40B4-BE49-F238E27FC236}">
                <a16:creationId xmlns:a16="http://schemas.microsoft.com/office/drawing/2014/main" id="{136CF672-D5CC-482D-A219-497C80D4DB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5BBFA4-4351-41CA-A420-FE0C56EA95A2}"/>
              </a:ext>
            </a:extLst>
          </p:cNvPr>
          <p:cNvSpPr>
            <a:spLocks noGrp="1"/>
          </p:cNvSpPr>
          <p:nvPr>
            <p:ph type="sldNum" sz="quarter" idx="12"/>
          </p:nvPr>
        </p:nvSpPr>
        <p:spPr/>
        <p:txBody>
          <a:bodyPr/>
          <a:lstStyle/>
          <a:p>
            <a:fld id="{29055A9E-9946-491C-A314-9DF810FC979B}" type="slidenum">
              <a:rPr lang="en-IN" smtClean="0"/>
              <a:t>‹#›</a:t>
            </a:fld>
            <a:endParaRPr lang="en-IN"/>
          </a:p>
        </p:txBody>
      </p:sp>
    </p:spTree>
    <p:extLst>
      <p:ext uri="{BB962C8B-B14F-4D97-AF65-F5344CB8AC3E}">
        <p14:creationId xmlns:p14="http://schemas.microsoft.com/office/powerpoint/2010/main" val="3986485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43414-E9EB-4059-BDF8-51340DDD25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4F7EC2-8332-40B8-8A77-BC091D561A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F52234-7DDF-43CA-A500-AF81B1ABBB4A}"/>
              </a:ext>
            </a:extLst>
          </p:cNvPr>
          <p:cNvSpPr>
            <a:spLocks noGrp="1"/>
          </p:cNvSpPr>
          <p:nvPr>
            <p:ph type="dt" sz="half" idx="10"/>
          </p:nvPr>
        </p:nvSpPr>
        <p:spPr/>
        <p:txBody>
          <a:bodyPr/>
          <a:lstStyle/>
          <a:p>
            <a:fld id="{D094336C-304D-461A-BB5B-49DD0EE0250A}" type="datetimeFigureOut">
              <a:rPr lang="en-IN" smtClean="0"/>
              <a:t>30-04-2022</a:t>
            </a:fld>
            <a:endParaRPr lang="en-IN"/>
          </a:p>
        </p:txBody>
      </p:sp>
      <p:sp>
        <p:nvSpPr>
          <p:cNvPr id="5" name="Footer Placeholder 4">
            <a:extLst>
              <a:ext uri="{FF2B5EF4-FFF2-40B4-BE49-F238E27FC236}">
                <a16:creationId xmlns:a16="http://schemas.microsoft.com/office/drawing/2014/main" id="{E7C37E67-0B8C-4596-86D1-1B8C65D08B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DACF31-33BF-4881-9E67-3EE5E039F6E4}"/>
              </a:ext>
            </a:extLst>
          </p:cNvPr>
          <p:cNvSpPr>
            <a:spLocks noGrp="1"/>
          </p:cNvSpPr>
          <p:nvPr>
            <p:ph type="sldNum" sz="quarter" idx="12"/>
          </p:nvPr>
        </p:nvSpPr>
        <p:spPr/>
        <p:txBody>
          <a:bodyPr/>
          <a:lstStyle/>
          <a:p>
            <a:fld id="{29055A9E-9946-491C-A314-9DF810FC979B}" type="slidenum">
              <a:rPr lang="en-IN" smtClean="0"/>
              <a:t>‹#›</a:t>
            </a:fld>
            <a:endParaRPr lang="en-IN"/>
          </a:p>
        </p:txBody>
      </p:sp>
    </p:spTree>
    <p:extLst>
      <p:ext uri="{BB962C8B-B14F-4D97-AF65-F5344CB8AC3E}">
        <p14:creationId xmlns:p14="http://schemas.microsoft.com/office/powerpoint/2010/main" val="3655425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62B37-8FAA-49D6-A542-B6862CC6DD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C5B8C47-882D-4209-847A-A7D4FE5091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1FCB06-5F4D-4359-8118-4E56C22A664F}"/>
              </a:ext>
            </a:extLst>
          </p:cNvPr>
          <p:cNvSpPr>
            <a:spLocks noGrp="1"/>
          </p:cNvSpPr>
          <p:nvPr>
            <p:ph type="dt" sz="half" idx="10"/>
          </p:nvPr>
        </p:nvSpPr>
        <p:spPr/>
        <p:txBody>
          <a:bodyPr/>
          <a:lstStyle/>
          <a:p>
            <a:fld id="{D094336C-304D-461A-BB5B-49DD0EE0250A}" type="datetimeFigureOut">
              <a:rPr lang="en-IN" smtClean="0"/>
              <a:t>30-04-2022</a:t>
            </a:fld>
            <a:endParaRPr lang="en-IN"/>
          </a:p>
        </p:txBody>
      </p:sp>
      <p:sp>
        <p:nvSpPr>
          <p:cNvPr id="5" name="Footer Placeholder 4">
            <a:extLst>
              <a:ext uri="{FF2B5EF4-FFF2-40B4-BE49-F238E27FC236}">
                <a16:creationId xmlns:a16="http://schemas.microsoft.com/office/drawing/2014/main" id="{CABEFE7B-DBDA-480A-9563-B0F6DE1AF5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488649-68F8-4A3C-A29C-E09CA3B05A1E}"/>
              </a:ext>
            </a:extLst>
          </p:cNvPr>
          <p:cNvSpPr>
            <a:spLocks noGrp="1"/>
          </p:cNvSpPr>
          <p:nvPr>
            <p:ph type="sldNum" sz="quarter" idx="12"/>
          </p:nvPr>
        </p:nvSpPr>
        <p:spPr/>
        <p:txBody>
          <a:bodyPr/>
          <a:lstStyle/>
          <a:p>
            <a:fld id="{29055A9E-9946-491C-A314-9DF810FC979B}" type="slidenum">
              <a:rPr lang="en-IN" smtClean="0"/>
              <a:t>‹#›</a:t>
            </a:fld>
            <a:endParaRPr lang="en-IN"/>
          </a:p>
        </p:txBody>
      </p:sp>
    </p:spTree>
    <p:extLst>
      <p:ext uri="{BB962C8B-B14F-4D97-AF65-F5344CB8AC3E}">
        <p14:creationId xmlns:p14="http://schemas.microsoft.com/office/powerpoint/2010/main" val="3732585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2B2B-E084-4A72-8AEC-AA1A769CA2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258A64-B91D-4D96-9570-2177CAA47E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AEA66D-682F-4A8C-B719-7CECF37599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6D220C4-6B57-4CDA-B6D3-CBA3E452EF39}"/>
              </a:ext>
            </a:extLst>
          </p:cNvPr>
          <p:cNvSpPr>
            <a:spLocks noGrp="1"/>
          </p:cNvSpPr>
          <p:nvPr>
            <p:ph type="dt" sz="half" idx="10"/>
          </p:nvPr>
        </p:nvSpPr>
        <p:spPr/>
        <p:txBody>
          <a:bodyPr/>
          <a:lstStyle/>
          <a:p>
            <a:fld id="{D094336C-304D-461A-BB5B-49DD0EE0250A}" type="datetimeFigureOut">
              <a:rPr lang="en-IN" smtClean="0"/>
              <a:t>30-04-2022</a:t>
            </a:fld>
            <a:endParaRPr lang="en-IN"/>
          </a:p>
        </p:txBody>
      </p:sp>
      <p:sp>
        <p:nvSpPr>
          <p:cNvPr id="6" name="Footer Placeholder 5">
            <a:extLst>
              <a:ext uri="{FF2B5EF4-FFF2-40B4-BE49-F238E27FC236}">
                <a16:creationId xmlns:a16="http://schemas.microsoft.com/office/drawing/2014/main" id="{883BEC22-0E72-49F3-B227-242D73C41E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40F47C-DAD7-4380-B3DE-8B55A8D0D51C}"/>
              </a:ext>
            </a:extLst>
          </p:cNvPr>
          <p:cNvSpPr>
            <a:spLocks noGrp="1"/>
          </p:cNvSpPr>
          <p:nvPr>
            <p:ph type="sldNum" sz="quarter" idx="12"/>
          </p:nvPr>
        </p:nvSpPr>
        <p:spPr/>
        <p:txBody>
          <a:bodyPr/>
          <a:lstStyle/>
          <a:p>
            <a:fld id="{29055A9E-9946-491C-A314-9DF810FC979B}" type="slidenum">
              <a:rPr lang="en-IN" smtClean="0"/>
              <a:t>‹#›</a:t>
            </a:fld>
            <a:endParaRPr lang="en-IN"/>
          </a:p>
        </p:txBody>
      </p:sp>
    </p:spTree>
    <p:extLst>
      <p:ext uri="{BB962C8B-B14F-4D97-AF65-F5344CB8AC3E}">
        <p14:creationId xmlns:p14="http://schemas.microsoft.com/office/powerpoint/2010/main" val="1055255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6739-198E-43ED-998A-1E5B60BE239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11F533-30DE-4C9C-94A1-3A9570165A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1745C6-C30A-4C00-8391-CADE506052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791A156-36FB-4CF2-87D6-B667BCBC91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F73E7A-E9B2-4957-AA44-114C4AB7D6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972B438-03B2-4ECD-8252-09842D50E111}"/>
              </a:ext>
            </a:extLst>
          </p:cNvPr>
          <p:cNvSpPr>
            <a:spLocks noGrp="1"/>
          </p:cNvSpPr>
          <p:nvPr>
            <p:ph type="dt" sz="half" idx="10"/>
          </p:nvPr>
        </p:nvSpPr>
        <p:spPr/>
        <p:txBody>
          <a:bodyPr/>
          <a:lstStyle/>
          <a:p>
            <a:fld id="{D094336C-304D-461A-BB5B-49DD0EE0250A}" type="datetimeFigureOut">
              <a:rPr lang="en-IN" smtClean="0"/>
              <a:t>30-04-2022</a:t>
            </a:fld>
            <a:endParaRPr lang="en-IN"/>
          </a:p>
        </p:txBody>
      </p:sp>
      <p:sp>
        <p:nvSpPr>
          <p:cNvPr id="8" name="Footer Placeholder 7">
            <a:extLst>
              <a:ext uri="{FF2B5EF4-FFF2-40B4-BE49-F238E27FC236}">
                <a16:creationId xmlns:a16="http://schemas.microsoft.com/office/drawing/2014/main" id="{E3261C6D-240D-4FBE-B00E-C4EC63676FA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BC0A8B-2DA6-4EDC-960C-1A987ED3E886}"/>
              </a:ext>
            </a:extLst>
          </p:cNvPr>
          <p:cNvSpPr>
            <a:spLocks noGrp="1"/>
          </p:cNvSpPr>
          <p:nvPr>
            <p:ph type="sldNum" sz="quarter" idx="12"/>
          </p:nvPr>
        </p:nvSpPr>
        <p:spPr/>
        <p:txBody>
          <a:bodyPr/>
          <a:lstStyle/>
          <a:p>
            <a:fld id="{29055A9E-9946-491C-A314-9DF810FC979B}" type="slidenum">
              <a:rPr lang="en-IN" smtClean="0"/>
              <a:t>‹#›</a:t>
            </a:fld>
            <a:endParaRPr lang="en-IN"/>
          </a:p>
        </p:txBody>
      </p:sp>
    </p:spTree>
    <p:extLst>
      <p:ext uri="{BB962C8B-B14F-4D97-AF65-F5344CB8AC3E}">
        <p14:creationId xmlns:p14="http://schemas.microsoft.com/office/powerpoint/2010/main" val="1394060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57103-BD03-4BB6-9430-01719F2D14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D6AB70-1DA3-417E-8DA9-911C2DF8400E}"/>
              </a:ext>
            </a:extLst>
          </p:cNvPr>
          <p:cNvSpPr>
            <a:spLocks noGrp="1"/>
          </p:cNvSpPr>
          <p:nvPr>
            <p:ph type="dt" sz="half" idx="10"/>
          </p:nvPr>
        </p:nvSpPr>
        <p:spPr/>
        <p:txBody>
          <a:bodyPr/>
          <a:lstStyle/>
          <a:p>
            <a:fld id="{D094336C-304D-461A-BB5B-49DD0EE0250A}" type="datetimeFigureOut">
              <a:rPr lang="en-IN" smtClean="0"/>
              <a:t>30-04-2022</a:t>
            </a:fld>
            <a:endParaRPr lang="en-IN"/>
          </a:p>
        </p:txBody>
      </p:sp>
      <p:sp>
        <p:nvSpPr>
          <p:cNvPr id="4" name="Footer Placeholder 3">
            <a:extLst>
              <a:ext uri="{FF2B5EF4-FFF2-40B4-BE49-F238E27FC236}">
                <a16:creationId xmlns:a16="http://schemas.microsoft.com/office/drawing/2014/main" id="{3C6B76EB-13D5-4DA5-9949-E072FA80BB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C3D5A51-71AA-4395-94AB-B8B865694267}"/>
              </a:ext>
            </a:extLst>
          </p:cNvPr>
          <p:cNvSpPr>
            <a:spLocks noGrp="1"/>
          </p:cNvSpPr>
          <p:nvPr>
            <p:ph type="sldNum" sz="quarter" idx="12"/>
          </p:nvPr>
        </p:nvSpPr>
        <p:spPr/>
        <p:txBody>
          <a:bodyPr/>
          <a:lstStyle/>
          <a:p>
            <a:fld id="{29055A9E-9946-491C-A314-9DF810FC979B}" type="slidenum">
              <a:rPr lang="en-IN" smtClean="0"/>
              <a:t>‹#›</a:t>
            </a:fld>
            <a:endParaRPr lang="en-IN"/>
          </a:p>
        </p:txBody>
      </p:sp>
    </p:spTree>
    <p:extLst>
      <p:ext uri="{BB962C8B-B14F-4D97-AF65-F5344CB8AC3E}">
        <p14:creationId xmlns:p14="http://schemas.microsoft.com/office/powerpoint/2010/main" val="2973822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F7228F-A9FA-4BC5-8549-E6561A9B4228}"/>
              </a:ext>
            </a:extLst>
          </p:cNvPr>
          <p:cNvSpPr>
            <a:spLocks noGrp="1"/>
          </p:cNvSpPr>
          <p:nvPr>
            <p:ph type="dt" sz="half" idx="10"/>
          </p:nvPr>
        </p:nvSpPr>
        <p:spPr/>
        <p:txBody>
          <a:bodyPr/>
          <a:lstStyle/>
          <a:p>
            <a:fld id="{D094336C-304D-461A-BB5B-49DD0EE0250A}" type="datetimeFigureOut">
              <a:rPr lang="en-IN" smtClean="0"/>
              <a:t>30-04-2022</a:t>
            </a:fld>
            <a:endParaRPr lang="en-IN"/>
          </a:p>
        </p:txBody>
      </p:sp>
      <p:sp>
        <p:nvSpPr>
          <p:cNvPr id="3" name="Footer Placeholder 2">
            <a:extLst>
              <a:ext uri="{FF2B5EF4-FFF2-40B4-BE49-F238E27FC236}">
                <a16:creationId xmlns:a16="http://schemas.microsoft.com/office/drawing/2014/main" id="{E1B91E64-097B-4DB5-88F7-4011EBF7EF9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1AC11A0-D594-4520-8ABB-818AA740B2EE}"/>
              </a:ext>
            </a:extLst>
          </p:cNvPr>
          <p:cNvSpPr>
            <a:spLocks noGrp="1"/>
          </p:cNvSpPr>
          <p:nvPr>
            <p:ph type="sldNum" sz="quarter" idx="12"/>
          </p:nvPr>
        </p:nvSpPr>
        <p:spPr/>
        <p:txBody>
          <a:bodyPr/>
          <a:lstStyle/>
          <a:p>
            <a:fld id="{29055A9E-9946-491C-A314-9DF810FC979B}" type="slidenum">
              <a:rPr lang="en-IN" smtClean="0"/>
              <a:t>‹#›</a:t>
            </a:fld>
            <a:endParaRPr lang="en-IN"/>
          </a:p>
        </p:txBody>
      </p:sp>
    </p:spTree>
    <p:extLst>
      <p:ext uri="{BB962C8B-B14F-4D97-AF65-F5344CB8AC3E}">
        <p14:creationId xmlns:p14="http://schemas.microsoft.com/office/powerpoint/2010/main" val="145569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A3ED7-4E25-41DF-B68D-B535A56062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D6F990-8B5D-469B-AC55-216A3890D0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F5DF7F4-E770-467B-AB9A-ED1CF5319C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B5F420-1C42-4B24-80C4-A90983816AE3}"/>
              </a:ext>
            </a:extLst>
          </p:cNvPr>
          <p:cNvSpPr>
            <a:spLocks noGrp="1"/>
          </p:cNvSpPr>
          <p:nvPr>
            <p:ph type="dt" sz="half" idx="10"/>
          </p:nvPr>
        </p:nvSpPr>
        <p:spPr/>
        <p:txBody>
          <a:bodyPr/>
          <a:lstStyle/>
          <a:p>
            <a:fld id="{D094336C-304D-461A-BB5B-49DD0EE0250A}" type="datetimeFigureOut">
              <a:rPr lang="en-IN" smtClean="0"/>
              <a:t>30-04-2022</a:t>
            </a:fld>
            <a:endParaRPr lang="en-IN"/>
          </a:p>
        </p:txBody>
      </p:sp>
      <p:sp>
        <p:nvSpPr>
          <p:cNvPr id="6" name="Footer Placeholder 5">
            <a:extLst>
              <a:ext uri="{FF2B5EF4-FFF2-40B4-BE49-F238E27FC236}">
                <a16:creationId xmlns:a16="http://schemas.microsoft.com/office/drawing/2014/main" id="{CE1423F9-B33E-496D-AF01-00CEBBC3B7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A3D569-CB11-4F35-80D2-92346FD00392}"/>
              </a:ext>
            </a:extLst>
          </p:cNvPr>
          <p:cNvSpPr>
            <a:spLocks noGrp="1"/>
          </p:cNvSpPr>
          <p:nvPr>
            <p:ph type="sldNum" sz="quarter" idx="12"/>
          </p:nvPr>
        </p:nvSpPr>
        <p:spPr/>
        <p:txBody>
          <a:bodyPr/>
          <a:lstStyle/>
          <a:p>
            <a:fld id="{29055A9E-9946-491C-A314-9DF810FC979B}" type="slidenum">
              <a:rPr lang="en-IN" smtClean="0"/>
              <a:t>‹#›</a:t>
            </a:fld>
            <a:endParaRPr lang="en-IN"/>
          </a:p>
        </p:txBody>
      </p:sp>
    </p:spTree>
    <p:extLst>
      <p:ext uri="{BB962C8B-B14F-4D97-AF65-F5344CB8AC3E}">
        <p14:creationId xmlns:p14="http://schemas.microsoft.com/office/powerpoint/2010/main" val="2620658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B8E90-39BC-457B-A773-CF3F4F92E3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76C59B-30C7-4F97-A181-5947188CCE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8C93D6-5C99-4ADA-A640-01B1B2EC96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F7BCAC-B46E-4F92-8090-C348103B0B22}"/>
              </a:ext>
            </a:extLst>
          </p:cNvPr>
          <p:cNvSpPr>
            <a:spLocks noGrp="1"/>
          </p:cNvSpPr>
          <p:nvPr>
            <p:ph type="dt" sz="half" idx="10"/>
          </p:nvPr>
        </p:nvSpPr>
        <p:spPr/>
        <p:txBody>
          <a:bodyPr/>
          <a:lstStyle/>
          <a:p>
            <a:fld id="{D094336C-304D-461A-BB5B-49DD0EE0250A}" type="datetimeFigureOut">
              <a:rPr lang="en-IN" smtClean="0"/>
              <a:t>30-04-2022</a:t>
            </a:fld>
            <a:endParaRPr lang="en-IN"/>
          </a:p>
        </p:txBody>
      </p:sp>
      <p:sp>
        <p:nvSpPr>
          <p:cNvPr id="6" name="Footer Placeholder 5">
            <a:extLst>
              <a:ext uri="{FF2B5EF4-FFF2-40B4-BE49-F238E27FC236}">
                <a16:creationId xmlns:a16="http://schemas.microsoft.com/office/drawing/2014/main" id="{0159EED0-F261-4DDB-BE32-EC05DAB6DF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1F2DF0-98AE-441C-A27E-4BE4A8EA89A4}"/>
              </a:ext>
            </a:extLst>
          </p:cNvPr>
          <p:cNvSpPr>
            <a:spLocks noGrp="1"/>
          </p:cNvSpPr>
          <p:nvPr>
            <p:ph type="sldNum" sz="quarter" idx="12"/>
          </p:nvPr>
        </p:nvSpPr>
        <p:spPr/>
        <p:txBody>
          <a:bodyPr/>
          <a:lstStyle/>
          <a:p>
            <a:fld id="{29055A9E-9946-491C-A314-9DF810FC979B}" type="slidenum">
              <a:rPr lang="en-IN" smtClean="0"/>
              <a:t>‹#›</a:t>
            </a:fld>
            <a:endParaRPr lang="en-IN"/>
          </a:p>
        </p:txBody>
      </p:sp>
    </p:spTree>
    <p:extLst>
      <p:ext uri="{BB962C8B-B14F-4D97-AF65-F5344CB8AC3E}">
        <p14:creationId xmlns:p14="http://schemas.microsoft.com/office/powerpoint/2010/main" val="2507080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8F7313-F4C5-4E8C-9C7C-38D9D5C8EB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E95B44-C8D7-43FA-A5F6-EA950CC871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96C074-5FF8-4329-BEFC-72165B961C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4336C-304D-461A-BB5B-49DD0EE0250A}" type="datetimeFigureOut">
              <a:rPr lang="en-IN" smtClean="0"/>
              <a:t>30-04-2022</a:t>
            </a:fld>
            <a:endParaRPr lang="en-IN"/>
          </a:p>
        </p:txBody>
      </p:sp>
      <p:sp>
        <p:nvSpPr>
          <p:cNvPr id="5" name="Footer Placeholder 4">
            <a:extLst>
              <a:ext uri="{FF2B5EF4-FFF2-40B4-BE49-F238E27FC236}">
                <a16:creationId xmlns:a16="http://schemas.microsoft.com/office/drawing/2014/main" id="{D4C365E7-6AC6-43BD-B856-9D6947E81E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EC0FCAE-8D52-441F-BB8E-C1E9E4800E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55A9E-9946-491C-A314-9DF810FC979B}" type="slidenum">
              <a:rPr lang="en-IN" smtClean="0"/>
              <a:t>‹#›</a:t>
            </a:fld>
            <a:endParaRPr lang="en-IN"/>
          </a:p>
        </p:txBody>
      </p:sp>
    </p:spTree>
    <p:extLst>
      <p:ext uri="{BB962C8B-B14F-4D97-AF65-F5344CB8AC3E}">
        <p14:creationId xmlns:p14="http://schemas.microsoft.com/office/powerpoint/2010/main" val="943602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62">
            <a:extLst>
              <a:ext uri="{FF2B5EF4-FFF2-40B4-BE49-F238E27FC236}">
                <a16:creationId xmlns:a16="http://schemas.microsoft.com/office/drawing/2014/main" id="{FD8F1113-2E3C-46E3-B54F-B7F421EEF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64">
            <a:extLst>
              <a:ext uri="{FF2B5EF4-FFF2-40B4-BE49-F238E27FC236}">
                <a16:creationId xmlns:a16="http://schemas.microsoft.com/office/drawing/2014/main" id="{465DDECC-A11E-434E-87B2-8997CD3832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6" name="Freeform 5">
              <a:extLst>
                <a:ext uri="{FF2B5EF4-FFF2-40B4-BE49-F238E27FC236}">
                  <a16:creationId xmlns:a16="http://schemas.microsoft.com/office/drawing/2014/main" id="{B54A4D14-513F-4121-92D3-5CCB468962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6">
              <a:extLst>
                <a:ext uri="{FF2B5EF4-FFF2-40B4-BE49-F238E27FC236}">
                  <a16:creationId xmlns:a16="http://schemas.microsoft.com/office/drawing/2014/main" id="{6C3411F1-AD17-499D-AFEF-2F300F6DF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7">
              <a:extLst>
                <a:ext uri="{FF2B5EF4-FFF2-40B4-BE49-F238E27FC236}">
                  <a16:creationId xmlns:a16="http://schemas.microsoft.com/office/drawing/2014/main" id="{60BF2CBE-B1E9-4C42-89DC-C35E4E651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8">
              <a:extLst>
                <a:ext uri="{FF2B5EF4-FFF2-40B4-BE49-F238E27FC236}">
                  <a16:creationId xmlns:a16="http://schemas.microsoft.com/office/drawing/2014/main" id="{72C95A87-DCDB-41C4-B774-744B3ECBE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9">
              <a:extLst>
                <a:ext uri="{FF2B5EF4-FFF2-40B4-BE49-F238E27FC236}">
                  <a16:creationId xmlns:a16="http://schemas.microsoft.com/office/drawing/2014/main" id="{BCB97515-32FF-43A6-A51C-B140193A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10">
              <a:extLst>
                <a:ext uri="{FF2B5EF4-FFF2-40B4-BE49-F238E27FC236}">
                  <a16:creationId xmlns:a16="http://schemas.microsoft.com/office/drawing/2014/main" id="{9C6379D3-7045-4B76-9409-6D23D753D0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11">
              <a:extLst>
                <a:ext uri="{FF2B5EF4-FFF2-40B4-BE49-F238E27FC236}">
                  <a16:creationId xmlns:a16="http://schemas.microsoft.com/office/drawing/2014/main" id="{7C324CDD-B30F-47DD-8627-E2171D5E83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12">
              <a:extLst>
                <a:ext uri="{FF2B5EF4-FFF2-40B4-BE49-F238E27FC236}">
                  <a16:creationId xmlns:a16="http://schemas.microsoft.com/office/drawing/2014/main" id="{61B1C1DE-4201-4989-BE65-41ADC2472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13">
              <a:extLst>
                <a:ext uri="{FF2B5EF4-FFF2-40B4-BE49-F238E27FC236}">
                  <a16:creationId xmlns:a16="http://schemas.microsoft.com/office/drawing/2014/main" id="{0A9092BE-A36C-4833-8E71-2850F4AF7C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14">
              <a:extLst>
                <a:ext uri="{FF2B5EF4-FFF2-40B4-BE49-F238E27FC236}">
                  <a16:creationId xmlns:a16="http://schemas.microsoft.com/office/drawing/2014/main" id="{806398CC-D327-4E06-838C-31119BD56F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15">
              <a:extLst>
                <a:ext uri="{FF2B5EF4-FFF2-40B4-BE49-F238E27FC236}">
                  <a16:creationId xmlns:a16="http://schemas.microsoft.com/office/drawing/2014/main" id="{1E3F0C5B-76A9-4A8F-A1CB-35C0DE83A8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16">
              <a:extLst>
                <a:ext uri="{FF2B5EF4-FFF2-40B4-BE49-F238E27FC236}">
                  <a16:creationId xmlns:a16="http://schemas.microsoft.com/office/drawing/2014/main" id="{70A741CC-E736-448A-A94E-5C8BB9711D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17">
              <a:extLst>
                <a:ext uri="{FF2B5EF4-FFF2-40B4-BE49-F238E27FC236}">
                  <a16:creationId xmlns:a16="http://schemas.microsoft.com/office/drawing/2014/main" id="{202722D1-549B-407E-BF75-2A1E8DB5BA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8">
              <a:extLst>
                <a:ext uri="{FF2B5EF4-FFF2-40B4-BE49-F238E27FC236}">
                  <a16:creationId xmlns:a16="http://schemas.microsoft.com/office/drawing/2014/main" id="{5CA8D742-18BD-41B5-9C00-FCFFAED257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9">
              <a:extLst>
                <a:ext uri="{FF2B5EF4-FFF2-40B4-BE49-F238E27FC236}">
                  <a16:creationId xmlns:a16="http://schemas.microsoft.com/office/drawing/2014/main" id="{8BF81081-4C33-488E-A37E-B95567D0BF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20">
              <a:extLst>
                <a:ext uri="{FF2B5EF4-FFF2-40B4-BE49-F238E27FC236}">
                  <a16:creationId xmlns:a16="http://schemas.microsoft.com/office/drawing/2014/main" id="{462F0DE0-CEBA-420B-8032-FB60893B8E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21">
              <a:extLst>
                <a:ext uri="{FF2B5EF4-FFF2-40B4-BE49-F238E27FC236}">
                  <a16:creationId xmlns:a16="http://schemas.microsoft.com/office/drawing/2014/main" id="{79C8D19E-E3D6-45A6-BCA2-5918A37D7A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22">
              <a:extLst>
                <a:ext uri="{FF2B5EF4-FFF2-40B4-BE49-F238E27FC236}">
                  <a16:creationId xmlns:a16="http://schemas.microsoft.com/office/drawing/2014/main" id="{43280283-E04A-43CA-BFA1-F285486A2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23">
              <a:extLst>
                <a:ext uri="{FF2B5EF4-FFF2-40B4-BE49-F238E27FC236}">
                  <a16:creationId xmlns:a16="http://schemas.microsoft.com/office/drawing/2014/main" id="{38328CB6-0FC5-4AEA-BC7E-489267CB6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FE9C010-F503-4786-85BC-0EC2758B3EEB}"/>
              </a:ext>
            </a:extLst>
          </p:cNvPr>
          <p:cNvSpPr>
            <a:spLocks noGrp="1"/>
          </p:cNvSpPr>
          <p:nvPr>
            <p:ph type="ctrTitle"/>
          </p:nvPr>
        </p:nvSpPr>
        <p:spPr>
          <a:xfrm>
            <a:off x="2047793" y="4614902"/>
            <a:ext cx="8081960" cy="943954"/>
          </a:xfrm>
        </p:spPr>
        <p:txBody>
          <a:bodyPr>
            <a:normAutofit/>
          </a:bodyPr>
          <a:lstStyle/>
          <a:p>
            <a:r>
              <a:rPr lang="en-US" sz="3700"/>
              <a:t>Tredence Data Scientist Hiring Challenge</a:t>
            </a:r>
            <a:endParaRPr lang="en-IN" sz="3700"/>
          </a:p>
        </p:txBody>
      </p:sp>
      <p:sp>
        <p:nvSpPr>
          <p:cNvPr id="86" name="Isosceles Triangle 39">
            <a:extLst>
              <a:ext uri="{FF2B5EF4-FFF2-40B4-BE49-F238E27FC236}">
                <a16:creationId xmlns:a16="http://schemas.microsoft.com/office/drawing/2014/main" id="{4F37E7FB-7372-47E3-914E-7CF7E94B1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892384" y="4386808"/>
            <a:ext cx="407233" cy="351063"/>
          </a:xfrm>
          <a:prstGeom prst="triangle">
            <a:avLst/>
          </a:prstGeom>
          <a:solidFill>
            <a:srgbClr val="FC8A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16E168E2-3256-43A5-9298-9E5A6AE8F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2847" y="954593"/>
            <a:ext cx="6086306" cy="3432215"/>
          </a:xfrm>
          <a:prstGeom prst="rect">
            <a:avLst/>
          </a:prstGeom>
          <a:solidFill>
            <a:schemeClr val="bg1"/>
          </a:solidFill>
          <a:ln w="19050">
            <a:solidFill>
              <a:srgbClr val="FC8A1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go, company name&#10;&#10;Description automatically generated">
            <a:extLst>
              <a:ext uri="{FF2B5EF4-FFF2-40B4-BE49-F238E27FC236}">
                <a16:creationId xmlns:a16="http://schemas.microsoft.com/office/drawing/2014/main" id="{DB618A64-6853-4295-8536-689C7FF49C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5640" y="1165712"/>
            <a:ext cx="5760720" cy="3009975"/>
          </a:xfrm>
          <a:prstGeom prst="rect">
            <a:avLst/>
          </a:prstGeom>
          <a:ln w="12700">
            <a:noFill/>
          </a:ln>
        </p:spPr>
      </p:pic>
    </p:spTree>
    <p:extLst>
      <p:ext uri="{BB962C8B-B14F-4D97-AF65-F5344CB8AC3E}">
        <p14:creationId xmlns:p14="http://schemas.microsoft.com/office/powerpoint/2010/main" val="4284115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1A8C4D-44A2-40C0-8E59-9A64304409E8}"/>
              </a:ext>
            </a:extLst>
          </p:cNvPr>
          <p:cNvSpPr>
            <a:spLocks noGrp="1"/>
          </p:cNvSpPr>
          <p:nvPr>
            <p:ph type="title"/>
          </p:nvPr>
        </p:nvSpPr>
        <p:spPr>
          <a:xfrm>
            <a:off x="643467" y="321734"/>
            <a:ext cx="10905066" cy="1135737"/>
          </a:xfrm>
        </p:spPr>
        <p:txBody>
          <a:bodyPr vert="horz" lIns="91440" tIns="45720" rIns="91440" bIns="45720" rtlCol="0">
            <a:normAutofit/>
          </a:bodyPr>
          <a:lstStyle/>
          <a:p>
            <a:r>
              <a:rPr lang="en-US" dirty="0"/>
              <a:t>Which day is weekend</a:t>
            </a:r>
            <a:endParaRPr lang="en-IN" dirty="0"/>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5C240A7B-071C-4F98-AF30-C351447733C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7000" y="1689023"/>
            <a:ext cx="7274220" cy="4546388"/>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EB048E46-2C4A-4B9C-A9A7-01D20CEBCA95}"/>
              </a:ext>
            </a:extLst>
          </p:cNvPr>
          <p:cNvSpPr txBox="1"/>
          <p:nvPr/>
        </p:nvSpPr>
        <p:spPr>
          <a:xfrm>
            <a:off x="7382533" y="3831431"/>
            <a:ext cx="4352467" cy="1477328"/>
          </a:xfrm>
          <a:prstGeom prst="rect">
            <a:avLst/>
          </a:prstGeom>
          <a:noFill/>
        </p:spPr>
        <p:txBody>
          <a:bodyPr wrap="square" rtlCol="0">
            <a:spAutoFit/>
          </a:bodyPr>
          <a:lstStyle/>
          <a:p>
            <a:r>
              <a:rPr lang="en-US" dirty="0"/>
              <a:t>As per this graph clearly shows that Sunday and Saturday are weekend and rest of day is not weekend...</a:t>
            </a:r>
          </a:p>
          <a:p>
            <a:endParaRPr lang="en-US" dirty="0"/>
          </a:p>
          <a:p>
            <a:r>
              <a:rPr lang="en-US" dirty="0"/>
              <a:t>And fill null value according to this bar-chart.</a:t>
            </a:r>
            <a:endParaRPr lang="en-IN" dirty="0"/>
          </a:p>
        </p:txBody>
      </p:sp>
    </p:spTree>
    <p:extLst>
      <p:ext uri="{BB962C8B-B14F-4D97-AF65-F5344CB8AC3E}">
        <p14:creationId xmlns:p14="http://schemas.microsoft.com/office/powerpoint/2010/main" val="1492609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1A8C4D-44A2-40C0-8E59-9A64304409E8}"/>
              </a:ext>
            </a:extLst>
          </p:cNvPr>
          <p:cNvSpPr>
            <a:spLocks noGrp="1"/>
          </p:cNvSpPr>
          <p:nvPr>
            <p:ph type="title"/>
          </p:nvPr>
        </p:nvSpPr>
        <p:spPr>
          <a:xfrm>
            <a:off x="643467" y="321734"/>
            <a:ext cx="10905066" cy="1135737"/>
          </a:xfrm>
        </p:spPr>
        <p:txBody>
          <a:bodyPr vert="horz" lIns="91440" tIns="45720" rIns="91440" bIns="45720" rtlCol="0">
            <a:normAutofit/>
          </a:bodyPr>
          <a:lstStyle/>
          <a:p>
            <a:r>
              <a:rPr lang="en-US" dirty="0"/>
              <a:t>is warehouse closed related with week-days ...</a:t>
            </a:r>
            <a:endParaRPr lang="en-IN" dirty="0"/>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5C240A7B-071C-4F98-AF30-C351447733C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7000" y="1689023"/>
            <a:ext cx="7274220" cy="4546387"/>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EB048E46-2C4A-4B9C-A9A7-01D20CEBCA95}"/>
              </a:ext>
            </a:extLst>
          </p:cNvPr>
          <p:cNvSpPr txBox="1"/>
          <p:nvPr/>
        </p:nvSpPr>
        <p:spPr>
          <a:xfrm>
            <a:off x="7382533" y="3831431"/>
            <a:ext cx="4352467" cy="646331"/>
          </a:xfrm>
          <a:prstGeom prst="rect">
            <a:avLst/>
          </a:prstGeom>
          <a:noFill/>
        </p:spPr>
        <p:txBody>
          <a:bodyPr wrap="square" rtlCol="0">
            <a:spAutoFit/>
          </a:bodyPr>
          <a:lstStyle/>
          <a:p>
            <a:r>
              <a:rPr lang="en-US" b="0" i="0" dirty="0">
                <a:solidFill>
                  <a:srgbClr val="000000"/>
                </a:solidFill>
                <a:effectLst/>
                <a:latin typeface="Helvetica Neue"/>
              </a:rPr>
              <a:t>According to, this graph is not related to week-days...</a:t>
            </a:r>
            <a:endParaRPr lang="en-IN" dirty="0"/>
          </a:p>
        </p:txBody>
      </p:sp>
    </p:spTree>
    <p:extLst>
      <p:ext uri="{BB962C8B-B14F-4D97-AF65-F5344CB8AC3E}">
        <p14:creationId xmlns:p14="http://schemas.microsoft.com/office/powerpoint/2010/main" val="871907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1A8C4D-44A2-40C0-8E59-9A64304409E8}"/>
              </a:ext>
            </a:extLst>
          </p:cNvPr>
          <p:cNvSpPr>
            <a:spLocks noGrp="1"/>
          </p:cNvSpPr>
          <p:nvPr>
            <p:ph type="title"/>
          </p:nvPr>
        </p:nvSpPr>
        <p:spPr>
          <a:xfrm>
            <a:off x="643467" y="321734"/>
            <a:ext cx="10905066" cy="1135737"/>
          </a:xfrm>
        </p:spPr>
        <p:txBody>
          <a:bodyPr vert="horz" lIns="91440" tIns="45720" rIns="91440" bIns="45720" rtlCol="0">
            <a:normAutofit/>
          </a:bodyPr>
          <a:lstStyle/>
          <a:p>
            <a:r>
              <a:rPr lang="en-US" dirty="0"/>
              <a:t>is warehouse closed related with date...</a:t>
            </a:r>
            <a:endParaRPr lang="en-IN" dirty="0"/>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5C240A7B-071C-4F98-AF30-C351447733C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65414" y="920533"/>
            <a:ext cx="14122827" cy="4707607"/>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EB048E46-2C4A-4B9C-A9A7-01D20CEBCA95}"/>
              </a:ext>
            </a:extLst>
          </p:cNvPr>
          <p:cNvSpPr txBox="1"/>
          <p:nvPr/>
        </p:nvSpPr>
        <p:spPr>
          <a:xfrm>
            <a:off x="6591177" y="5800443"/>
            <a:ext cx="4352467" cy="646331"/>
          </a:xfrm>
          <a:prstGeom prst="rect">
            <a:avLst/>
          </a:prstGeom>
          <a:noFill/>
        </p:spPr>
        <p:txBody>
          <a:bodyPr wrap="square" rtlCol="0">
            <a:spAutoFit/>
          </a:bodyPr>
          <a:lstStyle/>
          <a:p>
            <a:r>
              <a:rPr lang="en-US" b="0" i="0" dirty="0">
                <a:solidFill>
                  <a:srgbClr val="000000"/>
                </a:solidFill>
                <a:effectLst/>
                <a:latin typeface="Helvetica Neue"/>
              </a:rPr>
              <a:t>According to, this graph is not related to date...</a:t>
            </a:r>
            <a:endParaRPr lang="en-IN" dirty="0"/>
          </a:p>
        </p:txBody>
      </p:sp>
    </p:spTree>
    <p:extLst>
      <p:ext uri="{BB962C8B-B14F-4D97-AF65-F5344CB8AC3E}">
        <p14:creationId xmlns:p14="http://schemas.microsoft.com/office/powerpoint/2010/main" val="1287786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1A8C4D-44A2-40C0-8E59-9A64304409E8}"/>
              </a:ext>
            </a:extLst>
          </p:cNvPr>
          <p:cNvSpPr>
            <a:spLocks noGrp="1"/>
          </p:cNvSpPr>
          <p:nvPr>
            <p:ph type="title"/>
          </p:nvPr>
        </p:nvSpPr>
        <p:spPr>
          <a:xfrm>
            <a:off x="643467" y="321734"/>
            <a:ext cx="10905066" cy="1135737"/>
          </a:xfrm>
        </p:spPr>
        <p:txBody>
          <a:bodyPr vert="horz" lIns="91440" tIns="45720" rIns="91440" bIns="45720" rtlCol="0">
            <a:normAutofit/>
          </a:bodyPr>
          <a:lstStyle/>
          <a:p>
            <a:r>
              <a:rPr lang="en-US" dirty="0"/>
              <a:t>is warehouse closed related with month...</a:t>
            </a:r>
            <a:endParaRPr lang="en-IN" dirty="0"/>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5C240A7B-071C-4F98-AF30-C351447733C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50227" y="1217903"/>
            <a:ext cx="12513945" cy="4171315"/>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EB048E46-2C4A-4B9C-A9A7-01D20CEBCA95}"/>
              </a:ext>
            </a:extLst>
          </p:cNvPr>
          <p:cNvSpPr txBox="1"/>
          <p:nvPr/>
        </p:nvSpPr>
        <p:spPr>
          <a:xfrm>
            <a:off x="1341409" y="5333469"/>
            <a:ext cx="9706515" cy="1200329"/>
          </a:xfrm>
          <a:prstGeom prst="rect">
            <a:avLst/>
          </a:prstGeom>
          <a:noFill/>
        </p:spPr>
        <p:txBody>
          <a:bodyPr wrap="square" rtlCol="0">
            <a:spAutoFit/>
          </a:bodyPr>
          <a:lstStyle/>
          <a:p>
            <a:r>
              <a:rPr lang="en-US" b="0" i="0" dirty="0">
                <a:solidFill>
                  <a:srgbClr val="000000"/>
                </a:solidFill>
                <a:effectLst/>
                <a:latin typeface="Helvetica Neue"/>
              </a:rPr>
              <a:t>According to, this plot is some king of pattern is show-up like May to December is gradually increased, while January to April gradually declined, lastly in the May month warehouse is normally opened, never be closed, while, in a month of a January has maximum day id closed., But it not helpful fill null value.</a:t>
            </a:r>
            <a:endParaRPr lang="en-IN" dirty="0"/>
          </a:p>
        </p:txBody>
      </p:sp>
    </p:spTree>
    <p:extLst>
      <p:ext uri="{BB962C8B-B14F-4D97-AF65-F5344CB8AC3E}">
        <p14:creationId xmlns:p14="http://schemas.microsoft.com/office/powerpoint/2010/main" val="3554632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1A8C4D-44A2-40C0-8E59-9A64304409E8}"/>
              </a:ext>
            </a:extLst>
          </p:cNvPr>
          <p:cNvSpPr>
            <a:spLocks noGrp="1"/>
          </p:cNvSpPr>
          <p:nvPr>
            <p:ph type="title"/>
          </p:nvPr>
        </p:nvSpPr>
        <p:spPr>
          <a:xfrm>
            <a:off x="643467" y="321734"/>
            <a:ext cx="10905066" cy="1135737"/>
          </a:xfrm>
        </p:spPr>
        <p:txBody>
          <a:bodyPr vert="horz" lIns="91440" tIns="45720" rIns="91440" bIns="45720" rtlCol="0">
            <a:normAutofit fontScale="90000"/>
          </a:bodyPr>
          <a:lstStyle/>
          <a:p>
            <a:r>
              <a:rPr lang="en-US" dirty="0"/>
              <a:t>is warehouse closed related with warehouse Id or their location...</a:t>
            </a:r>
            <a:endParaRPr lang="en-IN" dirty="0"/>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5C240A7B-071C-4F98-AF30-C351447733C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50227" y="1217903"/>
            <a:ext cx="12513945" cy="4171314"/>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EB048E46-2C4A-4B9C-A9A7-01D20CEBCA95}"/>
              </a:ext>
            </a:extLst>
          </p:cNvPr>
          <p:cNvSpPr txBox="1"/>
          <p:nvPr/>
        </p:nvSpPr>
        <p:spPr>
          <a:xfrm>
            <a:off x="1637244" y="5628141"/>
            <a:ext cx="9706515" cy="369332"/>
          </a:xfrm>
          <a:prstGeom prst="rect">
            <a:avLst/>
          </a:prstGeom>
          <a:noFill/>
        </p:spPr>
        <p:txBody>
          <a:bodyPr wrap="square" rtlCol="0">
            <a:spAutoFit/>
          </a:bodyPr>
          <a:lstStyle/>
          <a:p>
            <a:r>
              <a:rPr lang="en-US" b="0" i="0" dirty="0">
                <a:solidFill>
                  <a:srgbClr val="000000"/>
                </a:solidFill>
                <a:effectLst/>
                <a:latin typeface="Helvetica Neue"/>
              </a:rPr>
              <a:t>According to, this graph is not related to </a:t>
            </a:r>
            <a:r>
              <a:rPr lang="en-US" dirty="0">
                <a:solidFill>
                  <a:srgbClr val="000000"/>
                </a:solidFill>
                <a:latin typeface="Helvetica Neue"/>
              </a:rPr>
              <a:t>warehouse Id...</a:t>
            </a:r>
            <a:endParaRPr lang="en-IN" dirty="0">
              <a:solidFill>
                <a:srgbClr val="000000"/>
              </a:solidFill>
              <a:latin typeface="Helvetica Neue"/>
            </a:endParaRPr>
          </a:p>
        </p:txBody>
      </p:sp>
    </p:spTree>
    <p:extLst>
      <p:ext uri="{BB962C8B-B14F-4D97-AF65-F5344CB8AC3E}">
        <p14:creationId xmlns:p14="http://schemas.microsoft.com/office/powerpoint/2010/main" val="2408743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1A8C4D-44A2-40C0-8E59-9A64304409E8}"/>
              </a:ext>
            </a:extLst>
          </p:cNvPr>
          <p:cNvSpPr>
            <a:spLocks noGrp="1"/>
          </p:cNvSpPr>
          <p:nvPr>
            <p:ph type="title"/>
          </p:nvPr>
        </p:nvSpPr>
        <p:spPr>
          <a:xfrm>
            <a:off x="643467" y="321734"/>
            <a:ext cx="10905066" cy="1135737"/>
          </a:xfrm>
        </p:spPr>
        <p:txBody>
          <a:bodyPr vert="horz" lIns="91440" tIns="45720" rIns="91440" bIns="45720" rtlCol="0">
            <a:noAutofit/>
          </a:bodyPr>
          <a:lstStyle/>
          <a:p>
            <a:r>
              <a:rPr lang="en-US" sz="3200" dirty="0"/>
              <a:t>is warehouse closed related with our target column, because in the train dataset we have </a:t>
            </a:r>
            <a:r>
              <a:rPr lang="en-US" sz="3200" dirty="0" err="1"/>
              <a:t>daily_dispatch_count</a:t>
            </a:r>
            <a:r>
              <a:rPr lang="en-US" sz="3200" dirty="0"/>
              <a:t> has not null value...</a:t>
            </a:r>
            <a:endParaRPr lang="en-IN" sz="3200" dirty="0"/>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5C240A7B-071C-4F98-AF30-C351447733C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1165" y="1356610"/>
            <a:ext cx="8092507" cy="5057817"/>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EB048E46-2C4A-4B9C-A9A7-01D20CEBCA95}"/>
              </a:ext>
            </a:extLst>
          </p:cNvPr>
          <p:cNvSpPr txBox="1"/>
          <p:nvPr/>
        </p:nvSpPr>
        <p:spPr>
          <a:xfrm>
            <a:off x="8366561" y="2472934"/>
            <a:ext cx="3181972" cy="2585323"/>
          </a:xfrm>
          <a:prstGeom prst="rect">
            <a:avLst/>
          </a:prstGeom>
          <a:noFill/>
        </p:spPr>
        <p:txBody>
          <a:bodyPr wrap="square" rtlCol="0">
            <a:spAutoFit/>
          </a:bodyPr>
          <a:lstStyle/>
          <a:p>
            <a:r>
              <a:rPr lang="en-US" b="0" i="0" dirty="0">
                <a:solidFill>
                  <a:srgbClr val="000000"/>
                </a:solidFill>
                <a:effectLst/>
                <a:latin typeface="Helvetica Neue"/>
              </a:rPr>
              <a:t>Now, this picture is clear whenever column </a:t>
            </a:r>
            <a:r>
              <a:rPr lang="en-US" b="0" i="0" dirty="0" err="1">
                <a:solidFill>
                  <a:srgbClr val="000000"/>
                </a:solidFill>
                <a:effectLst/>
                <a:latin typeface="Helvetica Neue"/>
              </a:rPr>
              <a:t>daily_dispatch_count</a:t>
            </a:r>
            <a:r>
              <a:rPr lang="en-US" b="0" i="0" dirty="0">
                <a:solidFill>
                  <a:srgbClr val="000000"/>
                </a:solidFill>
                <a:effectLst/>
                <a:latin typeface="Helvetica Neue"/>
              </a:rPr>
              <a:t> value is 0 that means warehouse is closed.</a:t>
            </a:r>
          </a:p>
          <a:p>
            <a:endParaRPr lang="en-US" b="0" i="0" dirty="0">
              <a:solidFill>
                <a:srgbClr val="000000"/>
              </a:solidFill>
              <a:effectLst/>
              <a:latin typeface="Helvetica Neue"/>
            </a:endParaRPr>
          </a:p>
          <a:p>
            <a:r>
              <a:rPr lang="en-US" b="0" i="0" dirty="0">
                <a:solidFill>
                  <a:srgbClr val="000000"/>
                </a:solidFill>
                <a:effectLst/>
                <a:latin typeface="Helvetica Neue"/>
              </a:rPr>
              <a:t>So, we fill null value in train dataset by using column </a:t>
            </a:r>
            <a:r>
              <a:rPr lang="en-US" b="0" i="0" dirty="0" err="1">
                <a:solidFill>
                  <a:srgbClr val="000000"/>
                </a:solidFill>
                <a:effectLst/>
                <a:latin typeface="Helvetica Neue"/>
              </a:rPr>
              <a:t>daily_dispatch_count</a:t>
            </a:r>
            <a:r>
              <a:rPr lang="en-US" b="0" i="0" dirty="0">
                <a:solidFill>
                  <a:srgbClr val="000000"/>
                </a:solidFill>
                <a:effectLst/>
                <a:latin typeface="Helvetica Neue"/>
              </a:rPr>
              <a:t>...</a:t>
            </a:r>
            <a:endParaRPr lang="en-IN" dirty="0"/>
          </a:p>
        </p:txBody>
      </p:sp>
    </p:spTree>
    <p:extLst>
      <p:ext uri="{BB962C8B-B14F-4D97-AF65-F5344CB8AC3E}">
        <p14:creationId xmlns:p14="http://schemas.microsoft.com/office/powerpoint/2010/main" val="1417666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1A8C4D-44A2-40C0-8E59-9A64304409E8}"/>
              </a:ext>
            </a:extLst>
          </p:cNvPr>
          <p:cNvSpPr>
            <a:spLocks noGrp="1"/>
          </p:cNvSpPr>
          <p:nvPr>
            <p:ph type="title"/>
          </p:nvPr>
        </p:nvSpPr>
        <p:spPr>
          <a:xfrm>
            <a:off x="643467" y="321734"/>
            <a:ext cx="10905066" cy="1135737"/>
          </a:xfrm>
        </p:spPr>
        <p:txBody>
          <a:bodyPr vert="horz" lIns="91440" tIns="45720" rIns="91440" bIns="45720" rtlCol="0">
            <a:noAutofit/>
          </a:bodyPr>
          <a:lstStyle/>
          <a:p>
            <a:r>
              <a:rPr lang="en-US" sz="3200" dirty="0"/>
              <a:t>Now, plot line graph for this columns according to date...</a:t>
            </a:r>
            <a:endParaRPr lang="en-IN" sz="3200" dirty="0"/>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5C240A7B-071C-4F98-AF30-C351447733C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50447" y="1089212"/>
            <a:ext cx="13616786" cy="4538928"/>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EB048E46-2C4A-4B9C-A9A7-01D20CEBCA95}"/>
              </a:ext>
            </a:extLst>
          </p:cNvPr>
          <p:cNvSpPr txBox="1"/>
          <p:nvPr/>
        </p:nvSpPr>
        <p:spPr>
          <a:xfrm>
            <a:off x="8523672" y="5716295"/>
            <a:ext cx="3181972" cy="646331"/>
          </a:xfrm>
          <a:prstGeom prst="rect">
            <a:avLst/>
          </a:prstGeom>
          <a:noFill/>
        </p:spPr>
        <p:txBody>
          <a:bodyPr wrap="square" rtlCol="0">
            <a:spAutoFit/>
          </a:bodyPr>
          <a:lstStyle/>
          <a:p>
            <a:r>
              <a:rPr lang="en-US" b="0" i="0" dirty="0">
                <a:solidFill>
                  <a:srgbClr val="000000"/>
                </a:solidFill>
                <a:effectLst/>
                <a:latin typeface="Helvetica Neue"/>
              </a:rPr>
              <a:t>It is difficult for understanding...</a:t>
            </a:r>
            <a:endParaRPr lang="en-IN" dirty="0"/>
          </a:p>
        </p:txBody>
      </p:sp>
    </p:spTree>
    <p:extLst>
      <p:ext uri="{BB962C8B-B14F-4D97-AF65-F5344CB8AC3E}">
        <p14:creationId xmlns:p14="http://schemas.microsoft.com/office/powerpoint/2010/main" val="2954190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1A8C4D-44A2-40C0-8E59-9A64304409E8}"/>
              </a:ext>
            </a:extLst>
          </p:cNvPr>
          <p:cNvSpPr>
            <a:spLocks noGrp="1"/>
          </p:cNvSpPr>
          <p:nvPr>
            <p:ph type="title"/>
          </p:nvPr>
        </p:nvSpPr>
        <p:spPr>
          <a:xfrm>
            <a:off x="643467" y="321734"/>
            <a:ext cx="10905066" cy="1135737"/>
          </a:xfrm>
        </p:spPr>
        <p:txBody>
          <a:bodyPr vert="horz" lIns="91440" tIns="45720" rIns="91440" bIns="45720" rtlCol="0">
            <a:noAutofit/>
          </a:bodyPr>
          <a:lstStyle/>
          <a:p>
            <a:r>
              <a:rPr lang="en-US" sz="3200" dirty="0"/>
              <a:t>Now, plot line graph for this columns according to date for only one warehouse...</a:t>
            </a:r>
            <a:endParaRPr lang="en-IN" sz="3200" dirty="0"/>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5C240A7B-071C-4F98-AF30-C351447733C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50446" y="1089212"/>
            <a:ext cx="13616784" cy="4538928"/>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EB048E46-2C4A-4B9C-A9A7-01D20CEBCA95}"/>
              </a:ext>
            </a:extLst>
          </p:cNvPr>
          <p:cNvSpPr txBox="1"/>
          <p:nvPr/>
        </p:nvSpPr>
        <p:spPr>
          <a:xfrm>
            <a:off x="7756211" y="5945521"/>
            <a:ext cx="3181972" cy="369332"/>
          </a:xfrm>
          <a:prstGeom prst="rect">
            <a:avLst/>
          </a:prstGeom>
          <a:noFill/>
        </p:spPr>
        <p:txBody>
          <a:bodyPr wrap="square" rtlCol="0">
            <a:spAutoFit/>
          </a:bodyPr>
          <a:lstStyle/>
          <a:p>
            <a:r>
              <a:rPr lang="en-US" b="0" i="0" dirty="0">
                <a:solidFill>
                  <a:srgbClr val="000000"/>
                </a:solidFill>
                <a:effectLst/>
                <a:latin typeface="Helvetica Neue"/>
              </a:rPr>
              <a:t>It was also not helping...</a:t>
            </a:r>
            <a:endParaRPr lang="en-IN" dirty="0"/>
          </a:p>
        </p:txBody>
      </p:sp>
    </p:spTree>
    <p:extLst>
      <p:ext uri="{BB962C8B-B14F-4D97-AF65-F5344CB8AC3E}">
        <p14:creationId xmlns:p14="http://schemas.microsoft.com/office/powerpoint/2010/main" val="116863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67E8AB-644E-406F-A405-AE21953FCAB0}"/>
              </a:ext>
            </a:extLst>
          </p:cNvPr>
          <p:cNvSpPr>
            <a:spLocks noGrp="1"/>
          </p:cNvSpPr>
          <p:nvPr>
            <p:ph type="title"/>
          </p:nvPr>
        </p:nvSpPr>
        <p:spPr>
          <a:xfrm>
            <a:off x="643467" y="321734"/>
            <a:ext cx="10905066" cy="1135737"/>
          </a:xfrm>
        </p:spPr>
        <p:txBody>
          <a:bodyPr>
            <a:normAutofit/>
          </a:bodyPr>
          <a:lstStyle/>
          <a:p>
            <a:r>
              <a:rPr lang="en-US" sz="3600"/>
              <a:t>Data Preparation…</a:t>
            </a:r>
            <a:endParaRPr lang="en-IN" sz="3600"/>
          </a:p>
        </p:txBody>
      </p:sp>
      <p:sp>
        <p:nvSpPr>
          <p:cNvPr id="3" name="Content Placeholder 2">
            <a:extLst>
              <a:ext uri="{FF2B5EF4-FFF2-40B4-BE49-F238E27FC236}">
                <a16:creationId xmlns:a16="http://schemas.microsoft.com/office/drawing/2014/main" id="{DB3A48A7-F48A-427B-87DC-CD5A1231309F}"/>
              </a:ext>
            </a:extLst>
          </p:cNvPr>
          <p:cNvSpPr>
            <a:spLocks noGrp="1"/>
          </p:cNvSpPr>
          <p:nvPr>
            <p:ph idx="1"/>
          </p:nvPr>
        </p:nvSpPr>
        <p:spPr>
          <a:xfrm>
            <a:off x="643467" y="1782981"/>
            <a:ext cx="10905066" cy="4393982"/>
          </a:xfrm>
        </p:spPr>
        <p:txBody>
          <a:bodyPr>
            <a:normAutofit/>
          </a:bodyPr>
          <a:lstStyle/>
          <a:p>
            <a:r>
              <a:rPr lang="en-US" sz="2000"/>
              <a:t>First convert all category data and object data into numeric format. Because of while run model of find pattern between features and target columns that time string data not valid. So, do this using LabelEncoder.</a:t>
            </a:r>
          </a:p>
          <a:p>
            <a:r>
              <a:rPr lang="en-US" sz="2000"/>
              <a:t>Also extract Date in to Date, Month, Year, Weekdays, Weeks, Quarter.</a:t>
            </a:r>
          </a:p>
          <a:p>
            <a:endParaRPr lang="en-IN"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56968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C4624F06-BD4B-461D-9BDB-844E386A86E4}"/>
              </a:ext>
            </a:extLst>
          </p:cNvPr>
          <p:cNvGraphicFramePr>
            <a:graphicFrameLocks noGrp="1"/>
          </p:cNvGraphicFramePr>
          <p:nvPr>
            <p:ph idx="1"/>
            <p:extLst>
              <p:ext uri="{D42A27DB-BD31-4B8C-83A1-F6EECF244321}">
                <p14:modId xmlns:p14="http://schemas.microsoft.com/office/powerpoint/2010/main" val="1754874869"/>
              </p:ext>
            </p:extLst>
          </p:nvPr>
        </p:nvGraphicFramePr>
        <p:xfrm>
          <a:off x="182881" y="1201175"/>
          <a:ext cx="11774657" cy="5030816"/>
        </p:xfrm>
        <a:graphic>
          <a:graphicData uri="http://schemas.openxmlformats.org/drawingml/2006/table">
            <a:tbl>
              <a:tblPr firstRow="1" bandRow="1">
                <a:tableStyleId>{5C22544A-7EE6-4342-B048-85BDC9FD1C3A}</a:tableStyleId>
              </a:tblPr>
              <a:tblGrid>
                <a:gridCol w="451086">
                  <a:extLst>
                    <a:ext uri="{9D8B030D-6E8A-4147-A177-3AD203B41FA5}">
                      <a16:colId xmlns:a16="http://schemas.microsoft.com/office/drawing/2014/main" val="2356579843"/>
                    </a:ext>
                  </a:extLst>
                </a:gridCol>
                <a:gridCol w="388434">
                  <a:extLst>
                    <a:ext uri="{9D8B030D-6E8A-4147-A177-3AD203B41FA5}">
                      <a16:colId xmlns:a16="http://schemas.microsoft.com/office/drawing/2014/main" val="2030900305"/>
                    </a:ext>
                  </a:extLst>
                </a:gridCol>
                <a:gridCol w="913866">
                  <a:extLst>
                    <a:ext uri="{9D8B030D-6E8A-4147-A177-3AD203B41FA5}">
                      <a16:colId xmlns:a16="http://schemas.microsoft.com/office/drawing/2014/main" val="1286483364"/>
                    </a:ext>
                  </a:extLst>
                </a:gridCol>
                <a:gridCol w="478931">
                  <a:extLst>
                    <a:ext uri="{9D8B030D-6E8A-4147-A177-3AD203B41FA5}">
                      <a16:colId xmlns:a16="http://schemas.microsoft.com/office/drawing/2014/main" val="3643465248"/>
                    </a:ext>
                  </a:extLst>
                </a:gridCol>
                <a:gridCol w="694728">
                  <a:extLst>
                    <a:ext uri="{9D8B030D-6E8A-4147-A177-3AD203B41FA5}">
                      <a16:colId xmlns:a16="http://schemas.microsoft.com/office/drawing/2014/main" val="3401097360"/>
                    </a:ext>
                  </a:extLst>
                </a:gridCol>
                <a:gridCol w="882437">
                  <a:extLst>
                    <a:ext uri="{9D8B030D-6E8A-4147-A177-3AD203B41FA5}">
                      <a16:colId xmlns:a16="http://schemas.microsoft.com/office/drawing/2014/main" val="3144476156"/>
                    </a:ext>
                  </a:extLst>
                </a:gridCol>
                <a:gridCol w="604232">
                  <a:extLst>
                    <a:ext uri="{9D8B030D-6E8A-4147-A177-3AD203B41FA5}">
                      <a16:colId xmlns:a16="http://schemas.microsoft.com/office/drawing/2014/main" val="1003923666"/>
                    </a:ext>
                  </a:extLst>
                </a:gridCol>
                <a:gridCol w="555505">
                  <a:extLst>
                    <a:ext uri="{9D8B030D-6E8A-4147-A177-3AD203B41FA5}">
                      <a16:colId xmlns:a16="http://schemas.microsoft.com/office/drawing/2014/main" val="64344604"/>
                    </a:ext>
                  </a:extLst>
                </a:gridCol>
                <a:gridCol w="779967">
                  <a:extLst>
                    <a:ext uri="{9D8B030D-6E8A-4147-A177-3AD203B41FA5}">
                      <a16:colId xmlns:a16="http://schemas.microsoft.com/office/drawing/2014/main" val="1308671078"/>
                    </a:ext>
                  </a:extLst>
                </a:gridCol>
                <a:gridCol w="1273237">
                  <a:extLst>
                    <a:ext uri="{9D8B030D-6E8A-4147-A177-3AD203B41FA5}">
                      <a16:colId xmlns:a16="http://schemas.microsoft.com/office/drawing/2014/main" val="1888386218"/>
                    </a:ext>
                  </a:extLst>
                </a:gridCol>
                <a:gridCol w="764340">
                  <a:extLst>
                    <a:ext uri="{9D8B030D-6E8A-4147-A177-3AD203B41FA5}">
                      <a16:colId xmlns:a16="http://schemas.microsoft.com/office/drawing/2014/main" val="1289325693"/>
                    </a:ext>
                  </a:extLst>
                </a:gridCol>
                <a:gridCol w="875718">
                  <a:extLst>
                    <a:ext uri="{9D8B030D-6E8A-4147-A177-3AD203B41FA5}">
                      <a16:colId xmlns:a16="http://schemas.microsoft.com/office/drawing/2014/main" val="1666607877"/>
                    </a:ext>
                  </a:extLst>
                </a:gridCol>
                <a:gridCol w="451086">
                  <a:extLst>
                    <a:ext uri="{9D8B030D-6E8A-4147-A177-3AD203B41FA5}">
                      <a16:colId xmlns:a16="http://schemas.microsoft.com/office/drawing/2014/main" val="1680151546"/>
                    </a:ext>
                  </a:extLst>
                </a:gridCol>
                <a:gridCol w="1271427">
                  <a:extLst>
                    <a:ext uri="{9D8B030D-6E8A-4147-A177-3AD203B41FA5}">
                      <a16:colId xmlns:a16="http://schemas.microsoft.com/office/drawing/2014/main" val="977690023"/>
                    </a:ext>
                  </a:extLst>
                </a:gridCol>
                <a:gridCol w="1389663">
                  <a:extLst>
                    <a:ext uri="{9D8B030D-6E8A-4147-A177-3AD203B41FA5}">
                      <a16:colId xmlns:a16="http://schemas.microsoft.com/office/drawing/2014/main" val="3510290475"/>
                    </a:ext>
                  </a:extLst>
                </a:gridCol>
              </a:tblGrid>
              <a:tr h="1266261">
                <a:tc>
                  <a:txBody>
                    <a:bodyPr/>
                    <a:lstStyle/>
                    <a:p>
                      <a:pPr algn="r" fontAlgn="ctr"/>
                      <a:r>
                        <a:rPr lang="en-IN" sz="1400" b="1">
                          <a:effectLst/>
                        </a:rPr>
                        <a:t>ID</a:t>
                      </a:r>
                    </a:p>
                  </a:txBody>
                  <a:tcPr marL="46419" marR="46419" marT="23210" marB="23210" anchor="ctr"/>
                </a:tc>
                <a:tc>
                  <a:txBody>
                    <a:bodyPr/>
                    <a:lstStyle/>
                    <a:p>
                      <a:pPr algn="r" fontAlgn="ctr"/>
                      <a:r>
                        <a:rPr lang="en-IN" sz="1400" b="1">
                          <a:effectLst/>
                        </a:rPr>
                        <a:t>day</a:t>
                      </a:r>
                    </a:p>
                  </a:txBody>
                  <a:tcPr marL="46419" marR="46419" marT="23210" marB="23210" anchor="ctr"/>
                </a:tc>
                <a:tc>
                  <a:txBody>
                    <a:bodyPr/>
                    <a:lstStyle/>
                    <a:p>
                      <a:pPr algn="r" fontAlgn="ctr"/>
                      <a:r>
                        <a:rPr lang="en-IN" sz="1400" b="1">
                          <a:effectLst/>
                        </a:rPr>
                        <a:t>warehouse_ID</a:t>
                      </a:r>
                    </a:p>
                  </a:txBody>
                  <a:tcPr marL="46419" marR="46419" marT="23210" marB="23210" anchor="ctr"/>
                </a:tc>
                <a:tc>
                  <a:txBody>
                    <a:bodyPr/>
                    <a:lstStyle/>
                    <a:p>
                      <a:pPr algn="r" fontAlgn="ctr"/>
                      <a:r>
                        <a:rPr lang="en-IN" sz="1400" b="1">
                          <a:effectLst/>
                        </a:rPr>
                        <a:t>week</a:t>
                      </a:r>
                    </a:p>
                  </a:txBody>
                  <a:tcPr marL="46419" marR="46419" marT="23210" marB="23210" anchor="ctr"/>
                </a:tc>
                <a:tc>
                  <a:txBody>
                    <a:bodyPr/>
                    <a:lstStyle/>
                    <a:p>
                      <a:pPr algn="r" fontAlgn="ctr"/>
                      <a:r>
                        <a:rPr lang="en-IN" sz="1400" b="1">
                          <a:effectLst/>
                        </a:rPr>
                        <a:t>weekday</a:t>
                      </a:r>
                    </a:p>
                  </a:txBody>
                  <a:tcPr marL="46419" marR="46419" marT="23210" marB="23210" anchor="ctr"/>
                </a:tc>
                <a:tc>
                  <a:txBody>
                    <a:bodyPr/>
                    <a:lstStyle/>
                    <a:p>
                      <a:pPr algn="r" fontAlgn="ctr"/>
                      <a:r>
                        <a:rPr lang="en-IN" sz="1400" b="1">
                          <a:effectLst/>
                        </a:rPr>
                        <a:t>Product_Type</a:t>
                      </a:r>
                    </a:p>
                  </a:txBody>
                  <a:tcPr marL="46419" marR="46419" marT="23210" marB="23210" anchor="ctr"/>
                </a:tc>
                <a:tc>
                  <a:txBody>
                    <a:bodyPr/>
                    <a:lstStyle/>
                    <a:p>
                      <a:pPr algn="r" fontAlgn="ctr"/>
                      <a:r>
                        <a:rPr lang="en-IN" sz="1400" b="1">
                          <a:effectLst/>
                        </a:rPr>
                        <a:t>quarter</a:t>
                      </a:r>
                    </a:p>
                  </a:txBody>
                  <a:tcPr marL="46419" marR="46419" marT="23210" marB="23210" anchor="ctr"/>
                </a:tc>
                <a:tc>
                  <a:txBody>
                    <a:bodyPr/>
                    <a:lstStyle/>
                    <a:p>
                      <a:pPr algn="r" fontAlgn="ctr"/>
                      <a:r>
                        <a:rPr lang="en-IN" sz="1400" b="1">
                          <a:effectLst/>
                        </a:rPr>
                        <a:t>month</a:t>
                      </a:r>
                    </a:p>
                  </a:txBody>
                  <a:tcPr marL="46419" marR="46419" marT="23210" marB="23210" anchor="ctr"/>
                </a:tc>
                <a:tc>
                  <a:txBody>
                    <a:bodyPr/>
                    <a:lstStyle/>
                    <a:p>
                      <a:pPr algn="r" fontAlgn="ctr"/>
                      <a:r>
                        <a:rPr lang="en-IN" sz="1400" b="1" dirty="0" err="1">
                          <a:effectLst/>
                        </a:rPr>
                        <a:t>is_weekend</a:t>
                      </a:r>
                      <a:endParaRPr lang="en-IN" sz="1400" b="1" dirty="0">
                        <a:effectLst/>
                      </a:endParaRPr>
                    </a:p>
                  </a:txBody>
                  <a:tcPr marL="46419" marR="46419" marT="23210" marB="23210" anchor="ctr"/>
                </a:tc>
                <a:tc>
                  <a:txBody>
                    <a:bodyPr/>
                    <a:lstStyle/>
                    <a:p>
                      <a:pPr algn="r" fontAlgn="ctr"/>
                      <a:r>
                        <a:rPr lang="en-IN" sz="1400" b="1">
                          <a:effectLst/>
                        </a:rPr>
                        <a:t>is_warehouse_closed</a:t>
                      </a:r>
                    </a:p>
                  </a:txBody>
                  <a:tcPr marL="46419" marR="46419" marT="23210" marB="23210" anchor="ctr"/>
                </a:tc>
                <a:tc>
                  <a:txBody>
                    <a:bodyPr/>
                    <a:lstStyle/>
                    <a:p>
                      <a:pPr algn="r" fontAlgn="ctr"/>
                      <a:r>
                        <a:rPr lang="en-IN" sz="1400" b="1">
                          <a:effectLst/>
                        </a:rPr>
                        <a:t>Latitude</a:t>
                      </a:r>
                    </a:p>
                  </a:txBody>
                  <a:tcPr marL="46419" marR="46419" marT="23210" marB="23210" anchor="ctr"/>
                </a:tc>
                <a:tc>
                  <a:txBody>
                    <a:bodyPr/>
                    <a:lstStyle/>
                    <a:p>
                      <a:pPr algn="r" fontAlgn="ctr"/>
                      <a:r>
                        <a:rPr lang="en-IN" sz="1400" b="1">
                          <a:effectLst/>
                        </a:rPr>
                        <a:t>Longitude</a:t>
                      </a:r>
                    </a:p>
                  </a:txBody>
                  <a:tcPr marL="46419" marR="46419" marT="23210" marB="23210" anchor="ctr"/>
                </a:tc>
                <a:tc>
                  <a:txBody>
                    <a:bodyPr/>
                    <a:lstStyle/>
                    <a:p>
                      <a:pPr algn="r" fontAlgn="ctr"/>
                      <a:r>
                        <a:rPr lang="en-IN" sz="1400" b="1">
                          <a:effectLst/>
                        </a:rPr>
                        <a:t>year</a:t>
                      </a:r>
                    </a:p>
                  </a:txBody>
                  <a:tcPr marL="46419" marR="46419" marT="23210" marB="23210" anchor="ctr"/>
                </a:tc>
                <a:tc>
                  <a:txBody>
                    <a:bodyPr/>
                    <a:lstStyle/>
                    <a:p>
                      <a:pPr algn="r" fontAlgn="ctr"/>
                      <a:r>
                        <a:rPr lang="en-IN" sz="1400" b="1">
                          <a:effectLst/>
                        </a:rPr>
                        <a:t>daily_dispatch_count</a:t>
                      </a:r>
                    </a:p>
                  </a:txBody>
                  <a:tcPr marL="46419" marR="46419" marT="23210" marB="23210" anchor="ctr"/>
                </a:tc>
                <a:tc>
                  <a:txBody>
                    <a:bodyPr/>
                    <a:lstStyle/>
                    <a:p>
                      <a:pPr algn="r" fontAlgn="ctr"/>
                      <a:r>
                        <a:rPr lang="en-IN" sz="1400" b="1">
                          <a:effectLst/>
                        </a:rPr>
                        <a:t>weekly_dispatch_count</a:t>
                      </a:r>
                    </a:p>
                  </a:txBody>
                  <a:tcPr marL="46419" marR="46419" marT="23210" marB="23210" anchor="ctr"/>
                </a:tc>
                <a:extLst>
                  <a:ext uri="{0D108BD9-81ED-4DB2-BD59-A6C34878D82A}">
                    <a16:rowId xmlns:a16="http://schemas.microsoft.com/office/drawing/2014/main" val="3539023637"/>
                  </a:ext>
                </a:extLst>
              </a:tr>
              <a:tr h="752911">
                <a:tc>
                  <a:txBody>
                    <a:bodyPr/>
                    <a:lstStyle/>
                    <a:p>
                      <a:pPr algn="r" fontAlgn="ctr"/>
                      <a:r>
                        <a:rPr lang="en-IN" sz="1400">
                          <a:effectLst/>
                        </a:rPr>
                        <a:t>0</a:t>
                      </a:r>
                    </a:p>
                  </a:txBody>
                  <a:tcPr marL="46419" marR="46419" marT="23210" marB="23210" anchor="ctr"/>
                </a:tc>
                <a:tc>
                  <a:txBody>
                    <a:bodyPr/>
                    <a:lstStyle/>
                    <a:p>
                      <a:pPr algn="r" fontAlgn="ctr"/>
                      <a:r>
                        <a:rPr lang="en-IN" sz="1400">
                          <a:effectLst/>
                        </a:rPr>
                        <a:t>1</a:t>
                      </a:r>
                    </a:p>
                  </a:txBody>
                  <a:tcPr marL="46419" marR="46419" marT="23210" marB="23210" anchor="ctr"/>
                </a:tc>
                <a:tc>
                  <a:txBody>
                    <a:bodyPr/>
                    <a:lstStyle/>
                    <a:p>
                      <a:pPr algn="r" fontAlgn="ctr"/>
                      <a:r>
                        <a:rPr lang="en-IN" sz="1400">
                          <a:effectLst/>
                        </a:rPr>
                        <a:t>0</a:t>
                      </a:r>
                    </a:p>
                  </a:txBody>
                  <a:tcPr marL="46419" marR="46419" marT="23210" marB="23210" anchor="ctr"/>
                </a:tc>
                <a:tc>
                  <a:txBody>
                    <a:bodyPr/>
                    <a:lstStyle/>
                    <a:p>
                      <a:pPr algn="r" fontAlgn="ctr"/>
                      <a:r>
                        <a:rPr lang="en-IN" sz="1400">
                          <a:effectLst/>
                        </a:rPr>
                        <a:t>52</a:t>
                      </a:r>
                    </a:p>
                  </a:txBody>
                  <a:tcPr marL="46419" marR="46419" marT="23210" marB="23210" anchor="ctr"/>
                </a:tc>
                <a:tc>
                  <a:txBody>
                    <a:bodyPr/>
                    <a:lstStyle/>
                    <a:p>
                      <a:pPr algn="r" fontAlgn="ctr"/>
                      <a:r>
                        <a:rPr lang="en-IN" sz="1400">
                          <a:effectLst/>
                        </a:rPr>
                        <a:t>6</a:t>
                      </a:r>
                    </a:p>
                  </a:txBody>
                  <a:tcPr marL="46419" marR="46419" marT="23210" marB="23210" anchor="ctr"/>
                </a:tc>
                <a:tc>
                  <a:txBody>
                    <a:bodyPr/>
                    <a:lstStyle/>
                    <a:p>
                      <a:pPr algn="r" fontAlgn="ctr"/>
                      <a:r>
                        <a:rPr lang="en-IN" sz="1400">
                          <a:effectLst/>
                        </a:rPr>
                        <a:t>0</a:t>
                      </a:r>
                    </a:p>
                  </a:txBody>
                  <a:tcPr marL="46419" marR="46419" marT="23210" marB="23210" anchor="ctr"/>
                </a:tc>
                <a:tc>
                  <a:txBody>
                    <a:bodyPr/>
                    <a:lstStyle/>
                    <a:p>
                      <a:pPr algn="r" fontAlgn="ctr"/>
                      <a:r>
                        <a:rPr lang="en-IN" sz="1400">
                          <a:effectLst/>
                        </a:rPr>
                        <a:t>1</a:t>
                      </a:r>
                    </a:p>
                  </a:txBody>
                  <a:tcPr marL="46419" marR="46419" marT="23210" marB="23210" anchor="ctr"/>
                </a:tc>
                <a:tc>
                  <a:txBody>
                    <a:bodyPr/>
                    <a:lstStyle/>
                    <a:p>
                      <a:pPr algn="r" fontAlgn="ctr"/>
                      <a:r>
                        <a:rPr lang="en-IN" sz="1400">
                          <a:effectLst/>
                        </a:rPr>
                        <a:t>4</a:t>
                      </a:r>
                    </a:p>
                  </a:txBody>
                  <a:tcPr marL="46419" marR="46419" marT="23210" marB="23210" anchor="ctr"/>
                </a:tc>
                <a:tc>
                  <a:txBody>
                    <a:bodyPr/>
                    <a:lstStyle/>
                    <a:p>
                      <a:pPr algn="r" fontAlgn="ctr"/>
                      <a:r>
                        <a:rPr lang="en-IN" sz="1400">
                          <a:effectLst/>
                        </a:rPr>
                        <a:t>1</a:t>
                      </a:r>
                    </a:p>
                  </a:txBody>
                  <a:tcPr marL="46419" marR="46419" marT="23210" marB="23210" anchor="ctr"/>
                </a:tc>
                <a:tc>
                  <a:txBody>
                    <a:bodyPr/>
                    <a:lstStyle/>
                    <a:p>
                      <a:pPr algn="r" fontAlgn="ctr"/>
                      <a:r>
                        <a:rPr lang="en-IN" sz="1400">
                          <a:effectLst/>
                        </a:rPr>
                        <a:t>0</a:t>
                      </a:r>
                    </a:p>
                  </a:txBody>
                  <a:tcPr marL="46419" marR="46419" marT="23210" marB="23210" anchor="ctr"/>
                </a:tc>
                <a:tc>
                  <a:txBody>
                    <a:bodyPr/>
                    <a:lstStyle/>
                    <a:p>
                      <a:pPr algn="r" fontAlgn="ctr"/>
                      <a:r>
                        <a:rPr lang="en-IN" sz="1400">
                          <a:effectLst/>
                        </a:rPr>
                        <a:t>41.681471</a:t>
                      </a:r>
                    </a:p>
                  </a:txBody>
                  <a:tcPr marL="46419" marR="46419" marT="23210" marB="23210" anchor="ctr"/>
                </a:tc>
                <a:tc>
                  <a:txBody>
                    <a:bodyPr/>
                    <a:lstStyle/>
                    <a:p>
                      <a:pPr algn="r" fontAlgn="ctr"/>
                      <a:r>
                        <a:rPr lang="en-IN" sz="1400">
                          <a:effectLst/>
                        </a:rPr>
                        <a:t>-72.794746</a:t>
                      </a:r>
                    </a:p>
                  </a:txBody>
                  <a:tcPr marL="46419" marR="46419" marT="23210" marB="23210" anchor="ctr"/>
                </a:tc>
                <a:tc>
                  <a:txBody>
                    <a:bodyPr/>
                    <a:lstStyle/>
                    <a:p>
                      <a:pPr algn="r" fontAlgn="ctr"/>
                      <a:r>
                        <a:rPr lang="en-IN" sz="1400">
                          <a:effectLst/>
                        </a:rPr>
                        <a:t>2017</a:t>
                      </a:r>
                    </a:p>
                  </a:txBody>
                  <a:tcPr marL="46419" marR="46419" marT="23210" marB="23210" anchor="ctr"/>
                </a:tc>
                <a:tc>
                  <a:txBody>
                    <a:bodyPr/>
                    <a:lstStyle/>
                    <a:p>
                      <a:pPr algn="r" fontAlgn="ctr"/>
                      <a:r>
                        <a:rPr lang="en-IN" sz="1400">
                          <a:effectLst/>
                        </a:rPr>
                        <a:t>5.5</a:t>
                      </a:r>
                    </a:p>
                  </a:txBody>
                  <a:tcPr marL="46419" marR="46419" marT="23210" marB="23210" anchor="ctr"/>
                </a:tc>
                <a:tc>
                  <a:txBody>
                    <a:bodyPr/>
                    <a:lstStyle/>
                    <a:p>
                      <a:pPr algn="r" fontAlgn="ctr"/>
                      <a:r>
                        <a:rPr lang="en-IN" sz="1400">
                          <a:effectLst/>
                        </a:rPr>
                        <a:t>5.5</a:t>
                      </a:r>
                    </a:p>
                  </a:txBody>
                  <a:tcPr marL="46419" marR="46419" marT="23210" marB="23210" anchor="ctr"/>
                </a:tc>
                <a:extLst>
                  <a:ext uri="{0D108BD9-81ED-4DB2-BD59-A6C34878D82A}">
                    <a16:rowId xmlns:a16="http://schemas.microsoft.com/office/drawing/2014/main" val="3157952153"/>
                  </a:ext>
                </a:extLst>
              </a:tr>
              <a:tr h="752911">
                <a:tc>
                  <a:txBody>
                    <a:bodyPr/>
                    <a:lstStyle/>
                    <a:p>
                      <a:pPr algn="r" fontAlgn="ctr"/>
                      <a:r>
                        <a:rPr lang="en-IN" sz="1400">
                          <a:effectLst/>
                        </a:rPr>
                        <a:t>2796</a:t>
                      </a:r>
                    </a:p>
                  </a:txBody>
                  <a:tcPr marL="46419" marR="46419" marT="23210" marB="23210" anchor="ctr"/>
                </a:tc>
                <a:tc>
                  <a:txBody>
                    <a:bodyPr/>
                    <a:lstStyle/>
                    <a:p>
                      <a:pPr algn="r" fontAlgn="ctr"/>
                      <a:r>
                        <a:rPr lang="en-IN" sz="1400">
                          <a:effectLst/>
                        </a:rPr>
                        <a:t>1</a:t>
                      </a:r>
                    </a:p>
                  </a:txBody>
                  <a:tcPr marL="46419" marR="46419" marT="23210" marB="23210" anchor="ctr"/>
                </a:tc>
                <a:tc>
                  <a:txBody>
                    <a:bodyPr/>
                    <a:lstStyle/>
                    <a:p>
                      <a:pPr algn="r" fontAlgn="ctr"/>
                      <a:r>
                        <a:rPr lang="en-IN" sz="1400">
                          <a:effectLst/>
                        </a:rPr>
                        <a:t>1</a:t>
                      </a:r>
                    </a:p>
                  </a:txBody>
                  <a:tcPr marL="46419" marR="46419" marT="23210" marB="23210" anchor="ctr"/>
                </a:tc>
                <a:tc>
                  <a:txBody>
                    <a:bodyPr/>
                    <a:lstStyle/>
                    <a:p>
                      <a:pPr algn="r" fontAlgn="ctr"/>
                      <a:r>
                        <a:rPr lang="en-IN" sz="1400">
                          <a:effectLst/>
                        </a:rPr>
                        <a:t>52</a:t>
                      </a:r>
                    </a:p>
                  </a:txBody>
                  <a:tcPr marL="46419" marR="46419" marT="23210" marB="23210" anchor="ctr"/>
                </a:tc>
                <a:tc>
                  <a:txBody>
                    <a:bodyPr/>
                    <a:lstStyle/>
                    <a:p>
                      <a:pPr algn="r" fontAlgn="ctr"/>
                      <a:r>
                        <a:rPr lang="en-IN" sz="1400">
                          <a:effectLst/>
                        </a:rPr>
                        <a:t>6</a:t>
                      </a:r>
                    </a:p>
                  </a:txBody>
                  <a:tcPr marL="46419" marR="46419" marT="23210" marB="23210" anchor="ctr"/>
                </a:tc>
                <a:tc>
                  <a:txBody>
                    <a:bodyPr/>
                    <a:lstStyle/>
                    <a:p>
                      <a:pPr algn="r" fontAlgn="ctr"/>
                      <a:r>
                        <a:rPr lang="en-IN" sz="1400">
                          <a:effectLst/>
                        </a:rPr>
                        <a:t>0</a:t>
                      </a:r>
                    </a:p>
                  </a:txBody>
                  <a:tcPr marL="46419" marR="46419" marT="23210" marB="23210" anchor="ctr"/>
                </a:tc>
                <a:tc>
                  <a:txBody>
                    <a:bodyPr/>
                    <a:lstStyle/>
                    <a:p>
                      <a:pPr algn="r" fontAlgn="ctr"/>
                      <a:r>
                        <a:rPr lang="en-IN" sz="1400">
                          <a:effectLst/>
                        </a:rPr>
                        <a:t>1</a:t>
                      </a:r>
                    </a:p>
                  </a:txBody>
                  <a:tcPr marL="46419" marR="46419" marT="23210" marB="23210" anchor="ctr"/>
                </a:tc>
                <a:tc>
                  <a:txBody>
                    <a:bodyPr/>
                    <a:lstStyle/>
                    <a:p>
                      <a:pPr algn="r" fontAlgn="ctr"/>
                      <a:r>
                        <a:rPr lang="en-IN" sz="1400">
                          <a:effectLst/>
                        </a:rPr>
                        <a:t>4</a:t>
                      </a:r>
                    </a:p>
                  </a:txBody>
                  <a:tcPr marL="46419" marR="46419" marT="23210" marB="23210" anchor="ctr"/>
                </a:tc>
                <a:tc>
                  <a:txBody>
                    <a:bodyPr/>
                    <a:lstStyle/>
                    <a:p>
                      <a:pPr algn="r" fontAlgn="ctr"/>
                      <a:r>
                        <a:rPr lang="en-IN" sz="1400">
                          <a:effectLst/>
                        </a:rPr>
                        <a:t>1</a:t>
                      </a:r>
                    </a:p>
                  </a:txBody>
                  <a:tcPr marL="46419" marR="46419" marT="23210" marB="23210" anchor="ctr"/>
                </a:tc>
                <a:tc>
                  <a:txBody>
                    <a:bodyPr/>
                    <a:lstStyle/>
                    <a:p>
                      <a:pPr algn="r" fontAlgn="ctr"/>
                      <a:r>
                        <a:rPr lang="en-IN" sz="1400">
                          <a:effectLst/>
                        </a:rPr>
                        <a:t>0</a:t>
                      </a:r>
                    </a:p>
                  </a:txBody>
                  <a:tcPr marL="46419" marR="46419" marT="23210" marB="23210" anchor="ctr"/>
                </a:tc>
                <a:tc>
                  <a:txBody>
                    <a:bodyPr/>
                    <a:lstStyle/>
                    <a:p>
                      <a:pPr algn="r" fontAlgn="ctr"/>
                      <a:r>
                        <a:rPr lang="en-IN" sz="1400">
                          <a:effectLst/>
                        </a:rPr>
                        <a:t>38.749077</a:t>
                      </a:r>
                    </a:p>
                  </a:txBody>
                  <a:tcPr marL="46419" marR="46419" marT="23210" marB="23210" anchor="ctr"/>
                </a:tc>
                <a:tc>
                  <a:txBody>
                    <a:bodyPr/>
                    <a:lstStyle/>
                    <a:p>
                      <a:pPr algn="r" fontAlgn="ctr"/>
                      <a:r>
                        <a:rPr lang="en-IN" sz="1400">
                          <a:effectLst/>
                        </a:rPr>
                        <a:t>-105.183060</a:t>
                      </a:r>
                    </a:p>
                  </a:txBody>
                  <a:tcPr marL="46419" marR="46419" marT="23210" marB="23210" anchor="ctr"/>
                </a:tc>
                <a:tc>
                  <a:txBody>
                    <a:bodyPr/>
                    <a:lstStyle/>
                    <a:p>
                      <a:pPr algn="r" fontAlgn="ctr"/>
                      <a:r>
                        <a:rPr lang="en-IN" sz="1400">
                          <a:effectLst/>
                        </a:rPr>
                        <a:t>2017</a:t>
                      </a:r>
                    </a:p>
                  </a:txBody>
                  <a:tcPr marL="46419" marR="46419" marT="23210" marB="23210" anchor="ctr"/>
                </a:tc>
                <a:tc>
                  <a:txBody>
                    <a:bodyPr/>
                    <a:lstStyle/>
                    <a:p>
                      <a:pPr algn="r" fontAlgn="ctr"/>
                      <a:r>
                        <a:rPr lang="en-IN" sz="1400">
                          <a:effectLst/>
                        </a:rPr>
                        <a:t>6.1</a:t>
                      </a:r>
                    </a:p>
                  </a:txBody>
                  <a:tcPr marL="46419" marR="46419" marT="23210" marB="23210" anchor="ctr"/>
                </a:tc>
                <a:tc>
                  <a:txBody>
                    <a:bodyPr/>
                    <a:lstStyle/>
                    <a:p>
                      <a:pPr algn="r" fontAlgn="ctr"/>
                      <a:r>
                        <a:rPr lang="en-IN" sz="1400">
                          <a:effectLst/>
                        </a:rPr>
                        <a:t>6.1</a:t>
                      </a:r>
                    </a:p>
                  </a:txBody>
                  <a:tcPr marL="46419" marR="46419" marT="23210" marB="23210" anchor="ctr"/>
                </a:tc>
                <a:extLst>
                  <a:ext uri="{0D108BD9-81ED-4DB2-BD59-A6C34878D82A}">
                    <a16:rowId xmlns:a16="http://schemas.microsoft.com/office/drawing/2014/main" val="1161578880"/>
                  </a:ext>
                </a:extLst>
              </a:tr>
              <a:tr h="752911">
                <a:tc>
                  <a:txBody>
                    <a:bodyPr/>
                    <a:lstStyle/>
                    <a:p>
                      <a:pPr algn="r" fontAlgn="ctr"/>
                      <a:r>
                        <a:rPr lang="en-IN" sz="1400">
                          <a:effectLst/>
                        </a:rPr>
                        <a:t>1</a:t>
                      </a:r>
                    </a:p>
                  </a:txBody>
                  <a:tcPr marL="46419" marR="46419" marT="23210" marB="23210" anchor="ctr"/>
                </a:tc>
                <a:tc>
                  <a:txBody>
                    <a:bodyPr/>
                    <a:lstStyle/>
                    <a:p>
                      <a:pPr algn="r" fontAlgn="ctr"/>
                      <a:r>
                        <a:rPr lang="en-IN" sz="1400">
                          <a:effectLst/>
                        </a:rPr>
                        <a:t>2</a:t>
                      </a:r>
                    </a:p>
                  </a:txBody>
                  <a:tcPr marL="46419" marR="46419" marT="23210" marB="23210" anchor="ctr"/>
                </a:tc>
                <a:tc>
                  <a:txBody>
                    <a:bodyPr/>
                    <a:lstStyle/>
                    <a:p>
                      <a:pPr algn="r" fontAlgn="ctr"/>
                      <a:r>
                        <a:rPr lang="en-IN" sz="1400">
                          <a:effectLst/>
                        </a:rPr>
                        <a:t>0</a:t>
                      </a:r>
                    </a:p>
                  </a:txBody>
                  <a:tcPr marL="46419" marR="46419" marT="23210" marB="23210" anchor="ctr"/>
                </a:tc>
                <a:tc>
                  <a:txBody>
                    <a:bodyPr/>
                    <a:lstStyle/>
                    <a:p>
                      <a:pPr algn="r" fontAlgn="ctr"/>
                      <a:r>
                        <a:rPr lang="en-IN" sz="1400">
                          <a:effectLst/>
                        </a:rPr>
                        <a:t>1</a:t>
                      </a:r>
                    </a:p>
                  </a:txBody>
                  <a:tcPr marL="46419" marR="46419" marT="23210" marB="23210" anchor="ctr"/>
                </a:tc>
                <a:tc>
                  <a:txBody>
                    <a:bodyPr/>
                    <a:lstStyle/>
                    <a:p>
                      <a:pPr algn="r" fontAlgn="ctr"/>
                      <a:r>
                        <a:rPr lang="en-IN" sz="1400">
                          <a:effectLst/>
                        </a:rPr>
                        <a:t>0</a:t>
                      </a:r>
                    </a:p>
                  </a:txBody>
                  <a:tcPr marL="46419" marR="46419" marT="23210" marB="23210" anchor="ctr"/>
                </a:tc>
                <a:tc>
                  <a:txBody>
                    <a:bodyPr/>
                    <a:lstStyle/>
                    <a:p>
                      <a:pPr algn="r" fontAlgn="ctr"/>
                      <a:r>
                        <a:rPr lang="en-IN" sz="1400">
                          <a:effectLst/>
                        </a:rPr>
                        <a:t>0</a:t>
                      </a:r>
                    </a:p>
                  </a:txBody>
                  <a:tcPr marL="46419" marR="46419" marT="23210" marB="23210" anchor="ctr"/>
                </a:tc>
                <a:tc>
                  <a:txBody>
                    <a:bodyPr/>
                    <a:lstStyle/>
                    <a:p>
                      <a:pPr algn="r" fontAlgn="ctr"/>
                      <a:r>
                        <a:rPr lang="en-IN" sz="1400">
                          <a:effectLst/>
                        </a:rPr>
                        <a:t>1</a:t>
                      </a:r>
                    </a:p>
                  </a:txBody>
                  <a:tcPr marL="46419" marR="46419" marT="23210" marB="23210" anchor="ctr"/>
                </a:tc>
                <a:tc>
                  <a:txBody>
                    <a:bodyPr/>
                    <a:lstStyle/>
                    <a:p>
                      <a:pPr algn="r" fontAlgn="ctr"/>
                      <a:r>
                        <a:rPr lang="en-IN" sz="1400">
                          <a:effectLst/>
                        </a:rPr>
                        <a:t>4</a:t>
                      </a:r>
                    </a:p>
                  </a:txBody>
                  <a:tcPr marL="46419" marR="46419" marT="23210" marB="23210" anchor="ctr"/>
                </a:tc>
                <a:tc>
                  <a:txBody>
                    <a:bodyPr/>
                    <a:lstStyle/>
                    <a:p>
                      <a:pPr algn="r" fontAlgn="ctr"/>
                      <a:r>
                        <a:rPr lang="en-IN" sz="1400">
                          <a:effectLst/>
                        </a:rPr>
                        <a:t>0</a:t>
                      </a:r>
                    </a:p>
                  </a:txBody>
                  <a:tcPr marL="46419" marR="46419" marT="23210" marB="23210" anchor="ctr"/>
                </a:tc>
                <a:tc>
                  <a:txBody>
                    <a:bodyPr/>
                    <a:lstStyle/>
                    <a:p>
                      <a:pPr algn="r" fontAlgn="ctr"/>
                      <a:r>
                        <a:rPr lang="en-IN" sz="1400">
                          <a:effectLst/>
                        </a:rPr>
                        <a:t>0</a:t>
                      </a:r>
                    </a:p>
                  </a:txBody>
                  <a:tcPr marL="46419" marR="46419" marT="23210" marB="23210" anchor="ctr"/>
                </a:tc>
                <a:tc>
                  <a:txBody>
                    <a:bodyPr/>
                    <a:lstStyle/>
                    <a:p>
                      <a:pPr algn="r" fontAlgn="ctr"/>
                      <a:r>
                        <a:rPr lang="en-IN" sz="1400">
                          <a:effectLst/>
                        </a:rPr>
                        <a:t>41.681471</a:t>
                      </a:r>
                    </a:p>
                  </a:txBody>
                  <a:tcPr marL="46419" marR="46419" marT="23210" marB="23210" anchor="ctr"/>
                </a:tc>
                <a:tc>
                  <a:txBody>
                    <a:bodyPr/>
                    <a:lstStyle/>
                    <a:p>
                      <a:pPr algn="r" fontAlgn="ctr"/>
                      <a:r>
                        <a:rPr lang="en-IN" sz="1400">
                          <a:effectLst/>
                        </a:rPr>
                        <a:t>-72.794746</a:t>
                      </a:r>
                    </a:p>
                  </a:txBody>
                  <a:tcPr marL="46419" marR="46419" marT="23210" marB="23210" anchor="ctr"/>
                </a:tc>
                <a:tc>
                  <a:txBody>
                    <a:bodyPr/>
                    <a:lstStyle/>
                    <a:p>
                      <a:pPr algn="r" fontAlgn="ctr"/>
                      <a:r>
                        <a:rPr lang="en-IN" sz="1400">
                          <a:effectLst/>
                        </a:rPr>
                        <a:t>2017</a:t>
                      </a:r>
                    </a:p>
                  </a:txBody>
                  <a:tcPr marL="46419" marR="46419" marT="23210" marB="23210" anchor="ctr"/>
                </a:tc>
                <a:tc>
                  <a:txBody>
                    <a:bodyPr/>
                    <a:lstStyle/>
                    <a:p>
                      <a:pPr algn="r" fontAlgn="ctr"/>
                      <a:r>
                        <a:rPr lang="en-IN" sz="1400">
                          <a:effectLst/>
                        </a:rPr>
                        <a:t>4.8</a:t>
                      </a:r>
                    </a:p>
                  </a:txBody>
                  <a:tcPr marL="46419" marR="46419" marT="23210" marB="23210" anchor="ctr"/>
                </a:tc>
                <a:tc>
                  <a:txBody>
                    <a:bodyPr/>
                    <a:lstStyle/>
                    <a:p>
                      <a:pPr algn="r" fontAlgn="ctr"/>
                      <a:r>
                        <a:rPr lang="en-IN" sz="1400">
                          <a:effectLst/>
                        </a:rPr>
                        <a:t>NaN</a:t>
                      </a:r>
                    </a:p>
                  </a:txBody>
                  <a:tcPr marL="46419" marR="46419" marT="23210" marB="23210" anchor="ctr"/>
                </a:tc>
                <a:extLst>
                  <a:ext uri="{0D108BD9-81ED-4DB2-BD59-A6C34878D82A}">
                    <a16:rowId xmlns:a16="http://schemas.microsoft.com/office/drawing/2014/main" val="3363277845"/>
                  </a:ext>
                </a:extLst>
              </a:tr>
              <a:tr h="752911">
                <a:tc>
                  <a:txBody>
                    <a:bodyPr/>
                    <a:lstStyle/>
                    <a:p>
                      <a:pPr algn="r" fontAlgn="ctr"/>
                      <a:r>
                        <a:rPr lang="en-IN" sz="1400">
                          <a:effectLst/>
                        </a:rPr>
                        <a:t>2797</a:t>
                      </a:r>
                    </a:p>
                  </a:txBody>
                  <a:tcPr marL="46419" marR="46419" marT="23210" marB="23210" anchor="ctr"/>
                </a:tc>
                <a:tc>
                  <a:txBody>
                    <a:bodyPr/>
                    <a:lstStyle/>
                    <a:p>
                      <a:pPr algn="r" fontAlgn="ctr"/>
                      <a:r>
                        <a:rPr lang="en-IN" sz="1400">
                          <a:effectLst/>
                        </a:rPr>
                        <a:t>2</a:t>
                      </a:r>
                    </a:p>
                  </a:txBody>
                  <a:tcPr marL="46419" marR="46419" marT="23210" marB="23210" anchor="ctr"/>
                </a:tc>
                <a:tc>
                  <a:txBody>
                    <a:bodyPr/>
                    <a:lstStyle/>
                    <a:p>
                      <a:pPr algn="r" fontAlgn="ctr"/>
                      <a:r>
                        <a:rPr lang="en-IN" sz="1400">
                          <a:effectLst/>
                        </a:rPr>
                        <a:t>1</a:t>
                      </a:r>
                    </a:p>
                  </a:txBody>
                  <a:tcPr marL="46419" marR="46419" marT="23210" marB="23210" anchor="ctr"/>
                </a:tc>
                <a:tc>
                  <a:txBody>
                    <a:bodyPr/>
                    <a:lstStyle/>
                    <a:p>
                      <a:pPr algn="r" fontAlgn="ctr"/>
                      <a:r>
                        <a:rPr lang="en-IN" sz="1400">
                          <a:effectLst/>
                        </a:rPr>
                        <a:t>1</a:t>
                      </a:r>
                    </a:p>
                  </a:txBody>
                  <a:tcPr marL="46419" marR="46419" marT="23210" marB="23210" anchor="ctr"/>
                </a:tc>
                <a:tc>
                  <a:txBody>
                    <a:bodyPr/>
                    <a:lstStyle/>
                    <a:p>
                      <a:pPr algn="r" fontAlgn="ctr"/>
                      <a:r>
                        <a:rPr lang="en-IN" sz="1400">
                          <a:effectLst/>
                        </a:rPr>
                        <a:t>0</a:t>
                      </a:r>
                    </a:p>
                  </a:txBody>
                  <a:tcPr marL="46419" marR="46419" marT="23210" marB="23210" anchor="ctr"/>
                </a:tc>
                <a:tc>
                  <a:txBody>
                    <a:bodyPr/>
                    <a:lstStyle/>
                    <a:p>
                      <a:pPr algn="r" fontAlgn="ctr"/>
                      <a:r>
                        <a:rPr lang="en-IN" sz="1400">
                          <a:effectLst/>
                        </a:rPr>
                        <a:t>0</a:t>
                      </a:r>
                    </a:p>
                  </a:txBody>
                  <a:tcPr marL="46419" marR="46419" marT="23210" marB="23210" anchor="ctr"/>
                </a:tc>
                <a:tc>
                  <a:txBody>
                    <a:bodyPr/>
                    <a:lstStyle/>
                    <a:p>
                      <a:pPr algn="r" fontAlgn="ctr"/>
                      <a:r>
                        <a:rPr lang="en-IN" sz="1400">
                          <a:effectLst/>
                        </a:rPr>
                        <a:t>1</a:t>
                      </a:r>
                    </a:p>
                  </a:txBody>
                  <a:tcPr marL="46419" marR="46419" marT="23210" marB="23210" anchor="ctr"/>
                </a:tc>
                <a:tc>
                  <a:txBody>
                    <a:bodyPr/>
                    <a:lstStyle/>
                    <a:p>
                      <a:pPr algn="r" fontAlgn="ctr"/>
                      <a:r>
                        <a:rPr lang="en-IN" sz="1400">
                          <a:effectLst/>
                        </a:rPr>
                        <a:t>4</a:t>
                      </a:r>
                    </a:p>
                  </a:txBody>
                  <a:tcPr marL="46419" marR="46419" marT="23210" marB="23210" anchor="ctr"/>
                </a:tc>
                <a:tc>
                  <a:txBody>
                    <a:bodyPr/>
                    <a:lstStyle/>
                    <a:p>
                      <a:pPr algn="r" fontAlgn="ctr"/>
                      <a:r>
                        <a:rPr lang="en-IN" sz="1400">
                          <a:effectLst/>
                        </a:rPr>
                        <a:t>0</a:t>
                      </a:r>
                    </a:p>
                  </a:txBody>
                  <a:tcPr marL="46419" marR="46419" marT="23210" marB="23210" anchor="ctr"/>
                </a:tc>
                <a:tc>
                  <a:txBody>
                    <a:bodyPr/>
                    <a:lstStyle/>
                    <a:p>
                      <a:pPr algn="r" fontAlgn="ctr"/>
                      <a:r>
                        <a:rPr lang="en-IN" sz="1400">
                          <a:effectLst/>
                        </a:rPr>
                        <a:t>0</a:t>
                      </a:r>
                    </a:p>
                  </a:txBody>
                  <a:tcPr marL="46419" marR="46419" marT="23210" marB="23210" anchor="ctr"/>
                </a:tc>
                <a:tc>
                  <a:txBody>
                    <a:bodyPr/>
                    <a:lstStyle/>
                    <a:p>
                      <a:pPr algn="r" fontAlgn="ctr"/>
                      <a:r>
                        <a:rPr lang="en-IN" sz="1400">
                          <a:effectLst/>
                        </a:rPr>
                        <a:t>38.749077</a:t>
                      </a:r>
                    </a:p>
                  </a:txBody>
                  <a:tcPr marL="46419" marR="46419" marT="23210" marB="23210" anchor="ctr"/>
                </a:tc>
                <a:tc>
                  <a:txBody>
                    <a:bodyPr/>
                    <a:lstStyle/>
                    <a:p>
                      <a:pPr algn="r" fontAlgn="ctr"/>
                      <a:r>
                        <a:rPr lang="en-IN" sz="1400">
                          <a:effectLst/>
                        </a:rPr>
                        <a:t>-105.183060</a:t>
                      </a:r>
                    </a:p>
                  </a:txBody>
                  <a:tcPr marL="46419" marR="46419" marT="23210" marB="23210" anchor="ctr"/>
                </a:tc>
                <a:tc>
                  <a:txBody>
                    <a:bodyPr/>
                    <a:lstStyle/>
                    <a:p>
                      <a:pPr algn="r" fontAlgn="ctr"/>
                      <a:r>
                        <a:rPr lang="en-IN" sz="1400">
                          <a:effectLst/>
                        </a:rPr>
                        <a:t>2017</a:t>
                      </a:r>
                    </a:p>
                  </a:txBody>
                  <a:tcPr marL="46419" marR="46419" marT="23210" marB="23210" anchor="ctr"/>
                </a:tc>
                <a:tc>
                  <a:txBody>
                    <a:bodyPr/>
                    <a:lstStyle/>
                    <a:p>
                      <a:pPr algn="r" fontAlgn="ctr"/>
                      <a:r>
                        <a:rPr lang="en-IN" sz="1400">
                          <a:effectLst/>
                        </a:rPr>
                        <a:t>6.7</a:t>
                      </a:r>
                    </a:p>
                  </a:txBody>
                  <a:tcPr marL="46419" marR="46419" marT="23210" marB="23210" anchor="ctr"/>
                </a:tc>
                <a:tc>
                  <a:txBody>
                    <a:bodyPr/>
                    <a:lstStyle/>
                    <a:p>
                      <a:pPr algn="r" fontAlgn="ctr"/>
                      <a:r>
                        <a:rPr lang="en-IN" sz="1400">
                          <a:effectLst/>
                        </a:rPr>
                        <a:t>NaN</a:t>
                      </a:r>
                    </a:p>
                  </a:txBody>
                  <a:tcPr marL="46419" marR="46419" marT="23210" marB="23210" anchor="ctr"/>
                </a:tc>
                <a:extLst>
                  <a:ext uri="{0D108BD9-81ED-4DB2-BD59-A6C34878D82A}">
                    <a16:rowId xmlns:a16="http://schemas.microsoft.com/office/drawing/2014/main" val="56837301"/>
                  </a:ext>
                </a:extLst>
              </a:tr>
              <a:tr h="752911">
                <a:tc>
                  <a:txBody>
                    <a:bodyPr/>
                    <a:lstStyle/>
                    <a:p>
                      <a:pPr algn="r" fontAlgn="ctr"/>
                      <a:r>
                        <a:rPr lang="en-IN" sz="1400">
                          <a:effectLst/>
                        </a:rPr>
                        <a:t>2</a:t>
                      </a:r>
                    </a:p>
                  </a:txBody>
                  <a:tcPr marL="46419" marR="46419" marT="23210" marB="23210" anchor="ctr"/>
                </a:tc>
                <a:tc>
                  <a:txBody>
                    <a:bodyPr/>
                    <a:lstStyle/>
                    <a:p>
                      <a:pPr algn="r" fontAlgn="ctr"/>
                      <a:r>
                        <a:rPr lang="en-IN" sz="1400">
                          <a:effectLst/>
                        </a:rPr>
                        <a:t>3</a:t>
                      </a:r>
                    </a:p>
                  </a:txBody>
                  <a:tcPr marL="46419" marR="46419" marT="23210" marB="23210" anchor="ctr"/>
                </a:tc>
                <a:tc>
                  <a:txBody>
                    <a:bodyPr/>
                    <a:lstStyle/>
                    <a:p>
                      <a:pPr algn="r" fontAlgn="ctr"/>
                      <a:r>
                        <a:rPr lang="en-IN" sz="1400">
                          <a:effectLst/>
                        </a:rPr>
                        <a:t>0</a:t>
                      </a:r>
                    </a:p>
                  </a:txBody>
                  <a:tcPr marL="46419" marR="46419" marT="23210" marB="23210" anchor="ctr"/>
                </a:tc>
                <a:tc>
                  <a:txBody>
                    <a:bodyPr/>
                    <a:lstStyle/>
                    <a:p>
                      <a:pPr algn="r" fontAlgn="ctr"/>
                      <a:r>
                        <a:rPr lang="en-IN" sz="1400">
                          <a:effectLst/>
                        </a:rPr>
                        <a:t>1</a:t>
                      </a:r>
                    </a:p>
                  </a:txBody>
                  <a:tcPr marL="46419" marR="46419" marT="23210" marB="23210" anchor="ctr"/>
                </a:tc>
                <a:tc>
                  <a:txBody>
                    <a:bodyPr/>
                    <a:lstStyle/>
                    <a:p>
                      <a:pPr algn="r" fontAlgn="ctr"/>
                      <a:r>
                        <a:rPr lang="en-IN" sz="1400">
                          <a:effectLst/>
                        </a:rPr>
                        <a:t>1</a:t>
                      </a:r>
                    </a:p>
                  </a:txBody>
                  <a:tcPr marL="46419" marR="46419" marT="23210" marB="23210" anchor="ctr"/>
                </a:tc>
                <a:tc>
                  <a:txBody>
                    <a:bodyPr/>
                    <a:lstStyle/>
                    <a:p>
                      <a:pPr algn="r" fontAlgn="ctr"/>
                      <a:r>
                        <a:rPr lang="en-IN" sz="1400">
                          <a:effectLst/>
                        </a:rPr>
                        <a:t>0</a:t>
                      </a:r>
                    </a:p>
                  </a:txBody>
                  <a:tcPr marL="46419" marR="46419" marT="23210" marB="23210" anchor="ctr"/>
                </a:tc>
                <a:tc>
                  <a:txBody>
                    <a:bodyPr/>
                    <a:lstStyle/>
                    <a:p>
                      <a:pPr algn="r" fontAlgn="ctr"/>
                      <a:r>
                        <a:rPr lang="en-IN" sz="1400">
                          <a:effectLst/>
                        </a:rPr>
                        <a:t>1</a:t>
                      </a:r>
                    </a:p>
                  </a:txBody>
                  <a:tcPr marL="46419" marR="46419" marT="23210" marB="23210" anchor="ctr"/>
                </a:tc>
                <a:tc>
                  <a:txBody>
                    <a:bodyPr/>
                    <a:lstStyle/>
                    <a:p>
                      <a:pPr algn="r" fontAlgn="ctr"/>
                      <a:r>
                        <a:rPr lang="en-IN" sz="1400">
                          <a:effectLst/>
                        </a:rPr>
                        <a:t>4</a:t>
                      </a:r>
                    </a:p>
                  </a:txBody>
                  <a:tcPr marL="46419" marR="46419" marT="23210" marB="23210" anchor="ctr"/>
                </a:tc>
                <a:tc>
                  <a:txBody>
                    <a:bodyPr/>
                    <a:lstStyle/>
                    <a:p>
                      <a:pPr algn="r" fontAlgn="ctr"/>
                      <a:r>
                        <a:rPr lang="en-IN" sz="1400">
                          <a:effectLst/>
                        </a:rPr>
                        <a:t>0</a:t>
                      </a:r>
                    </a:p>
                  </a:txBody>
                  <a:tcPr marL="46419" marR="46419" marT="23210" marB="23210" anchor="ctr"/>
                </a:tc>
                <a:tc>
                  <a:txBody>
                    <a:bodyPr/>
                    <a:lstStyle/>
                    <a:p>
                      <a:pPr algn="r" fontAlgn="ctr"/>
                      <a:r>
                        <a:rPr lang="en-IN" sz="1400">
                          <a:effectLst/>
                        </a:rPr>
                        <a:t>0</a:t>
                      </a:r>
                    </a:p>
                  </a:txBody>
                  <a:tcPr marL="46419" marR="46419" marT="23210" marB="23210" anchor="ctr"/>
                </a:tc>
                <a:tc>
                  <a:txBody>
                    <a:bodyPr/>
                    <a:lstStyle/>
                    <a:p>
                      <a:pPr algn="r" fontAlgn="ctr"/>
                      <a:r>
                        <a:rPr lang="en-IN" sz="1400">
                          <a:effectLst/>
                        </a:rPr>
                        <a:t>41.681471</a:t>
                      </a:r>
                    </a:p>
                  </a:txBody>
                  <a:tcPr marL="46419" marR="46419" marT="23210" marB="23210" anchor="ctr"/>
                </a:tc>
                <a:tc>
                  <a:txBody>
                    <a:bodyPr/>
                    <a:lstStyle/>
                    <a:p>
                      <a:pPr algn="r" fontAlgn="ctr"/>
                      <a:r>
                        <a:rPr lang="en-IN" sz="1400">
                          <a:effectLst/>
                        </a:rPr>
                        <a:t>-72.794746</a:t>
                      </a:r>
                    </a:p>
                  </a:txBody>
                  <a:tcPr marL="46419" marR="46419" marT="23210" marB="23210" anchor="ctr"/>
                </a:tc>
                <a:tc>
                  <a:txBody>
                    <a:bodyPr/>
                    <a:lstStyle/>
                    <a:p>
                      <a:pPr algn="r" fontAlgn="ctr"/>
                      <a:r>
                        <a:rPr lang="en-IN" sz="1400">
                          <a:effectLst/>
                        </a:rPr>
                        <a:t>2017</a:t>
                      </a:r>
                    </a:p>
                  </a:txBody>
                  <a:tcPr marL="46419" marR="46419" marT="23210" marB="23210" anchor="ctr"/>
                </a:tc>
                <a:tc>
                  <a:txBody>
                    <a:bodyPr/>
                    <a:lstStyle/>
                    <a:p>
                      <a:pPr algn="r" fontAlgn="ctr"/>
                      <a:r>
                        <a:rPr lang="en-IN" sz="1400">
                          <a:effectLst/>
                        </a:rPr>
                        <a:t>5.8</a:t>
                      </a:r>
                    </a:p>
                  </a:txBody>
                  <a:tcPr marL="46419" marR="46419" marT="23210" marB="23210" anchor="ctr"/>
                </a:tc>
                <a:tc>
                  <a:txBody>
                    <a:bodyPr/>
                    <a:lstStyle/>
                    <a:p>
                      <a:pPr algn="r" fontAlgn="ctr"/>
                      <a:r>
                        <a:rPr lang="en-IN" sz="1400" dirty="0" err="1">
                          <a:effectLst/>
                        </a:rPr>
                        <a:t>NaN</a:t>
                      </a:r>
                      <a:endParaRPr lang="en-IN" sz="1400" dirty="0">
                        <a:effectLst/>
                      </a:endParaRPr>
                    </a:p>
                  </a:txBody>
                  <a:tcPr marL="46419" marR="46419" marT="23210" marB="23210" anchor="ctr"/>
                </a:tc>
                <a:extLst>
                  <a:ext uri="{0D108BD9-81ED-4DB2-BD59-A6C34878D82A}">
                    <a16:rowId xmlns:a16="http://schemas.microsoft.com/office/drawing/2014/main" val="474740482"/>
                  </a:ext>
                </a:extLst>
              </a:tr>
            </a:tbl>
          </a:graphicData>
        </a:graphic>
      </p:graphicFrame>
    </p:spTree>
    <p:extLst>
      <p:ext uri="{BB962C8B-B14F-4D97-AF65-F5344CB8AC3E}">
        <p14:creationId xmlns:p14="http://schemas.microsoft.com/office/powerpoint/2010/main" val="2947253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0118DB-2FAD-4960-A678-F20A27D6300D}"/>
              </a:ext>
            </a:extLst>
          </p:cNvPr>
          <p:cNvSpPr>
            <a:spLocks noGrp="1"/>
          </p:cNvSpPr>
          <p:nvPr>
            <p:ph type="title"/>
          </p:nvPr>
        </p:nvSpPr>
        <p:spPr>
          <a:xfrm>
            <a:off x="643467" y="1698171"/>
            <a:ext cx="3962061" cy="4516360"/>
          </a:xfrm>
        </p:spPr>
        <p:txBody>
          <a:bodyPr anchor="t">
            <a:normAutofit/>
          </a:bodyPr>
          <a:lstStyle/>
          <a:p>
            <a:r>
              <a:rPr lang="en-IN" sz="3600" b="1" i="0">
                <a:effectLst/>
                <a:latin typeface="Helvetica Neue"/>
              </a:rPr>
              <a:t>Demand Forecasting</a:t>
            </a:r>
            <a:br>
              <a:rPr lang="en-IN" sz="3600"/>
            </a:br>
            <a:endParaRPr lang="en-IN" sz="360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3F0EF52-C43B-4834-9454-4E23D4FC200C}"/>
              </a:ext>
            </a:extLst>
          </p:cNvPr>
          <p:cNvSpPr>
            <a:spLocks noGrp="1"/>
          </p:cNvSpPr>
          <p:nvPr>
            <p:ph idx="1"/>
          </p:nvPr>
        </p:nvSpPr>
        <p:spPr>
          <a:xfrm>
            <a:off x="5070020" y="1698170"/>
            <a:ext cx="6478513" cy="4516361"/>
          </a:xfrm>
        </p:spPr>
        <p:txBody>
          <a:bodyPr>
            <a:normAutofit/>
          </a:bodyPr>
          <a:lstStyle/>
          <a:p>
            <a:r>
              <a:rPr lang="en-US" sz="2000" b="0" i="1" dirty="0">
                <a:effectLst/>
                <a:latin typeface="Helvetica Neue"/>
              </a:rPr>
              <a:t> The company holds warehouses in various cities across the country. Different items are sent to these warehouses on a weekly basis and from where they are distributed to various small stores on a daily basis.</a:t>
            </a:r>
            <a:endParaRPr lang="en-US" sz="2000" b="0" i="0" dirty="0">
              <a:effectLst/>
              <a:latin typeface="Helvetica Neue"/>
            </a:endParaRPr>
          </a:p>
          <a:p>
            <a:r>
              <a:rPr lang="en-US" sz="2000" b="0" i="1" dirty="0">
                <a:effectLst/>
                <a:latin typeface="Helvetica Neue"/>
              </a:rPr>
              <a:t>To increase the efficiency of this process, the management has decided to build software that can forecast weekly and daily demand in advance.</a:t>
            </a:r>
            <a:endParaRPr lang="en-US" sz="2000" b="0" i="0" dirty="0">
              <a:effectLst/>
              <a:latin typeface="Helvetica Neue"/>
            </a:endParaRPr>
          </a:p>
          <a:p>
            <a:endParaRPr lang="en-IN" sz="20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4094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59F2B-1D1B-48FB-A76E-B800450CA0FA}"/>
              </a:ext>
            </a:extLst>
          </p:cNvPr>
          <p:cNvSpPr>
            <a:spLocks noGrp="1"/>
          </p:cNvSpPr>
          <p:nvPr>
            <p:ph type="title"/>
          </p:nvPr>
        </p:nvSpPr>
        <p:spPr>
          <a:xfrm>
            <a:off x="643467" y="321734"/>
            <a:ext cx="10905066" cy="1135737"/>
          </a:xfrm>
        </p:spPr>
        <p:txBody>
          <a:bodyPr>
            <a:normAutofit/>
          </a:bodyPr>
          <a:lstStyle/>
          <a:p>
            <a:r>
              <a:rPr lang="en-IN" sz="3600" b="0" i="0">
                <a:effectLst/>
                <a:latin typeface="Helvetica Neue"/>
              </a:rPr>
              <a:t>Plot correlation matrix...</a:t>
            </a:r>
            <a:endParaRPr lang="en-IN" sz="3600"/>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descr="Treemap chart&#10;&#10;Description automatically generated">
            <a:extLst>
              <a:ext uri="{FF2B5EF4-FFF2-40B4-BE49-F238E27FC236}">
                <a16:creationId xmlns:a16="http://schemas.microsoft.com/office/drawing/2014/main" id="{2DEE04A3-0939-4855-B1C1-4262D277BA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545" y="604911"/>
            <a:ext cx="11690252" cy="6253088"/>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76454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661EC6-206A-4EFE-9DDE-A28B9E95DE29}"/>
              </a:ext>
            </a:extLst>
          </p:cNvPr>
          <p:cNvSpPr>
            <a:spLocks noGrp="1"/>
          </p:cNvSpPr>
          <p:nvPr>
            <p:ph type="title"/>
          </p:nvPr>
        </p:nvSpPr>
        <p:spPr>
          <a:xfrm>
            <a:off x="643468" y="643467"/>
            <a:ext cx="4804064" cy="5571065"/>
          </a:xfrm>
        </p:spPr>
        <p:txBody>
          <a:bodyPr>
            <a:normAutofit/>
          </a:bodyPr>
          <a:lstStyle/>
          <a:p>
            <a:r>
              <a:rPr lang="en-US" sz="3600"/>
              <a:t>Split data into features and target columns</a:t>
            </a:r>
            <a:endParaRPr lang="en-IN" sz="3600"/>
          </a:p>
        </p:txBody>
      </p:sp>
      <p:sp>
        <p:nvSpPr>
          <p:cNvPr id="10" name="Freeform: Shape 9">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90DC754-8C6F-4607-B2B2-006BB46D1CFE}"/>
              </a:ext>
            </a:extLst>
          </p:cNvPr>
          <p:cNvSpPr>
            <a:spLocks noGrp="1"/>
          </p:cNvSpPr>
          <p:nvPr>
            <p:ph idx="1"/>
          </p:nvPr>
        </p:nvSpPr>
        <p:spPr>
          <a:xfrm>
            <a:off x="6090998" y="643467"/>
            <a:ext cx="5457533" cy="5571065"/>
          </a:xfrm>
        </p:spPr>
        <p:txBody>
          <a:bodyPr anchor="ctr">
            <a:normAutofit/>
          </a:bodyPr>
          <a:lstStyle/>
          <a:p>
            <a:r>
              <a:rPr lang="en-US" sz="2000"/>
              <a:t>Split columns into features(x) and target(y) columns...</a:t>
            </a:r>
          </a:p>
          <a:p>
            <a:r>
              <a:rPr lang="en-US" sz="2000"/>
              <a:t>In this dataframe first predict daily_dispatch_count and then after weekly_dispatch_count, as well as we drop ID column from features column because of this is only unique identification of reported data...</a:t>
            </a:r>
          </a:p>
          <a:p>
            <a:r>
              <a:rPr lang="en-US" sz="2000"/>
              <a:t>After that, split all data into two part Training data and Testing data by using train_test_split.</a:t>
            </a:r>
          </a:p>
          <a:p>
            <a:r>
              <a:rPr lang="en-US" sz="2000"/>
              <a:t>Split training set and testing set by 90:10 ratio...</a:t>
            </a:r>
            <a:endParaRPr lang="en-IN" sz="2000"/>
          </a:p>
        </p:txBody>
      </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9994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423232-8E17-4512-B6A8-F3328980F1AB}"/>
              </a:ext>
            </a:extLst>
          </p:cNvPr>
          <p:cNvSpPr>
            <a:spLocks noGrp="1"/>
          </p:cNvSpPr>
          <p:nvPr>
            <p:ph type="title"/>
          </p:nvPr>
        </p:nvSpPr>
        <p:spPr>
          <a:xfrm>
            <a:off x="643468" y="643467"/>
            <a:ext cx="4804064" cy="5571065"/>
          </a:xfrm>
        </p:spPr>
        <p:txBody>
          <a:bodyPr>
            <a:normAutofit/>
          </a:bodyPr>
          <a:lstStyle/>
          <a:p>
            <a:r>
              <a:rPr lang="en-IN" sz="3600"/>
              <a:t>Model running</a:t>
            </a:r>
          </a:p>
        </p:txBody>
      </p:sp>
      <p:sp>
        <p:nvSpPr>
          <p:cNvPr id="10" name="Freeform: Shape 9">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BF204D5-C1EC-437E-966F-C9BCC452A702}"/>
              </a:ext>
            </a:extLst>
          </p:cNvPr>
          <p:cNvSpPr>
            <a:spLocks noGrp="1"/>
          </p:cNvSpPr>
          <p:nvPr>
            <p:ph idx="1"/>
          </p:nvPr>
        </p:nvSpPr>
        <p:spPr>
          <a:xfrm>
            <a:off x="6090998" y="643467"/>
            <a:ext cx="5457533" cy="5571065"/>
          </a:xfrm>
        </p:spPr>
        <p:txBody>
          <a:bodyPr anchor="ctr">
            <a:normAutofit/>
          </a:bodyPr>
          <a:lstStyle/>
          <a:p>
            <a:r>
              <a:rPr lang="en-US" sz="2000"/>
              <a:t>On this data-frame we run Regression model, because our target column is continuous dependent variable from a number of independent(feature) variables.</a:t>
            </a:r>
          </a:p>
          <a:p>
            <a:r>
              <a:rPr lang="en-US" sz="2000"/>
              <a:t>There are three model running</a:t>
            </a:r>
          </a:p>
          <a:p>
            <a:pPr lvl="1"/>
            <a:r>
              <a:rPr lang="en-US" sz="2000"/>
              <a:t>LinearRegressor</a:t>
            </a:r>
          </a:p>
          <a:p>
            <a:pPr lvl="1"/>
            <a:r>
              <a:rPr lang="en-US" sz="2000"/>
              <a:t>RandomForestRegressor</a:t>
            </a:r>
          </a:p>
          <a:p>
            <a:pPr lvl="1"/>
            <a:r>
              <a:rPr lang="en-US" sz="2000"/>
              <a:t>GradientBoostingRegerssor</a:t>
            </a:r>
          </a:p>
          <a:p>
            <a:r>
              <a:rPr lang="en-US" sz="2000"/>
              <a:t>And check its score(accuracy) value...</a:t>
            </a:r>
            <a:endParaRPr lang="en-IN" sz="2000"/>
          </a:p>
        </p:txBody>
      </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2854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2A5289-6460-4D3B-8226-1534BD162FBD}"/>
              </a:ext>
            </a:extLst>
          </p:cNvPr>
          <p:cNvSpPr>
            <a:spLocks noGrp="1"/>
          </p:cNvSpPr>
          <p:nvPr>
            <p:ph type="title"/>
          </p:nvPr>
        </p:nvSpPr>
        <p:spPr>
          <a:xfrm>
            <a:off x="643467" y="321734"/>
            <a:ext cx="10905066" cy="1135737"/>
          </a:xfrm>
        </p:spPr>
        <p:txBody>
          <a:bodyPr>
            <a:normAutofit/>
          </a:bodyPr>
          <a:lstStyle/>
          <a:p>
            <a:r>
              <a:rPr lang="en-IN" sz="3600"/>
              <a:t>Model Score</a:t>
            </a:r>
          </a:p>
        </p:txBody>
      </p:sp>
      <p:sp>
        <p:nvSpPr>
          <p:cNvPr id="3" name="Content Placeholder 2">
            <a:extLst>
              <a:ext uri="{FF2B5EF4-FFF2-40B4-BE49-F238E27FC236}">
                <a16:creationId xmlns:a16="http://schemas.microsoft.com/office/drawing/2014/main" id="{E28D9A98-6F52-4DF3-B857-A16AE139439D}"/>
              </a:ext>
            </a:extLst>
          </p:cNvPr>
          <p:cNvSpPr>
            <a:spLocks noGrp="1"/>
          </p:cNvSpPr>
          <p:nvPr>
            <p:ph idx="1"/>
          </p:nvPr>
        </p:nvSpPr>
        <p:spPr>
          <a:xfrm>
            <a:off x="643467" y="1782981"/>
            <a:ext cx="10905066" cy="4393982"/>
          </a:xfrm>
        </p:spPr>
        <p:txBody>
          <a:bodyPr>
            <a:normAutofit/>
          </a:bodyPr>
          <a:lstStyle/>
          <a:p>
            <a:r>
              <a:rPr lang="en-IN" sz="2000"/>
              <a:t>'LinearRegression': 0.6926662622091592</a:t>
            </a:r>
          </a:p>
          <a:p>
            <a:r>
              <a:rPr lang="en-IN" sz="2000"/>
              <a:t>'RandomForestRegressor': 0.8476727881918164</a:t>
            </a:r>
          </a:p>
          <a:p>
            <a:r>
              <a:rPr lang="en-IN" sz="2000"/>
              <a:t>'GradientBoostingRegressor': 0.8492725588865788</a:t>
            </a:r>
          </a:p>
          <a:p>
            <a:r>
              <a:rPr lang="en-IN" sz="2000"/>
              <a:t>As per result GradientBoostingRegressor's performance it is much better then other model.</a:t>
            </a:r>
          </a:p>
          <a:p>
            <a:r>
              <a:rPr lang="en-IN" sz="2000"/>
              <a:t>So, we run GradientBoostingRegressor model separately...</a:t>
            </a:r>
          </a:p>
        </p:txBody>
      </p:sp>
      <p:sp>
        <p:nvSpPr>
          <p:cNvPr id="23"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96892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35873B-204F-452B-98ED-E228F321B1AB}"/>
              </a:ext>
            </a:extLst>
          </p:cNvPr>
          <p:cNvSpPr>
            <a:spLocks noGrp="1"/>
          </p:cNvSpPr>
          <p:nvPr>
            <p:ph type="title"/>
          </p:nvPr>
        </p:nvSpPr>
        <p:spPr>
          <a:xfrm>
            <a:off x="643468" y="643467"/>
            <a:ext cx="4804064" cy="5571065"/>
          </a:xfrm>
        </p:spPr>
        <p:txBody>
          <a:bodyPr>
            <a:normAutofit/>
          </a:bodyPr>
          <a:lstStyle/>
          <a:p>
            <a:r>
              <a:rPr lang="en-US" sz="3600"/>
              <a:t>Hyper tunning model by using RandomizedSearchCV...</a:t>
            </a:r>
            <a:endParaRPr lang="en-IN" sz="3600"/>
          </a:p>
        </p:txBody>
      </p:sp>
      <p:sp>
        <p:nvSpPr>
          <p:cNvPr id="17" name="Freeform: Shape 9">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1">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3515A88-8773-442B-98C3-7DE054876318}"/>
              </a:ext>
            </a:extLst>
          </p:cNvPr>
          <p:cNvSpPr>
            <a:spLocks noGrp="1"/>
          </p:cNvSpPr>
          <p:nvPr>
            <p:ph idx="1"/>
          </p:nvPr>
        </p:nvSpPr>
        <p:spPr>
          <a:xfrm>
            <a:off x="6090998" y="643467"/>
            <a:ext cx="5457533" cy="5571065"/>
          </a:xfrm>
        </p:spPr>
        <p:txBody>
          <a:bodyPr anchor="ctr">
            <a:normAutofit/>
          </a:bodyPr>
          <a:lstStyle/>
          <a:p>
            <a:pPr marL="0" indent="0">
              <a:buNone/>
            </a:pPr>
            <a:r>
              <a:rPr lang="en-IN" sz="2000"/>
              <a:t>RandomizedSearchCV(cv=2, estimator=GradientBoostingRegressor(), n_jobs=1,</a:t>
            </a:r>
          </a:p>
          <a:p>
            <a:pPr marL="0" indent="0">
              <a:buNone/>
            </a:pPr>
            <a:r>
              <a:rPr lang="en-IN" sz="2000"/>
              <a:t>                   param_distributions={'learning_rate': [0.001, 0.01, 0.1],</a:t>
            </a:r>
          </a:p>
          <a:p>
            <a:pPr marL="0" indent="0">
              <a:buNone/>
            </a:pPr>
            <a:r>
              <a:rPr lang="en-IN" sz="2000"/>
              <a:t>                                        'max_depth': [1, 2, 4],</a:t>
            </a:r>
          </a:p>
          <a:p>
            <a:pPr marL="0" indent="0">
              <a:buNone/>
            </a:pPr>
            <a:r>
              <a:rPr lang="en-IN" sz="2000"/>
              <a:t>                                        'n_estimators': [500, 1000, 2000],</a:t>
            </a:r>
          </a:p>
          <a:p>
            <a:pPr marL="0" indent="0">
              <a:buNone/>
            </a:pPr>
            <a:r>
              <a:rPr lang="en-IN" sz="2000"/>
              <a:t>                                        'random_state': [1],</a:t>
            </a:r>
          </a:p>
          <a:p>
            <a:pPr marL="0" indent="0">
              <a:buNone/>
            </a:pPr>
            <a:r>
              <a:rPr lang="en-IN" sz="2000"/>
              <a:t>                                        'subsample': [0.5, 0.75, 1]},</a:t>
            </a:r>
          </a:p>
          <a:p>
            <a:pPr marL="0" indent="0">
              <a:buNone/>
            </a:pPr>
            <a:r>
              <a:rPr lang="en-IN" sz="2000"/>
              <a:t>                   scoring='neg_mean_squared_error')</a:t>
            </a:r>
          </a:p>
        </p:txBody>
      </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3127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E2BD6E-8580-493C-BFC6-40C77D842FA4}"/>
              </a:ext>
            </a:extLst>
          </p:cNvPr>
          <p:cNvSpPr>
            <a:spLocks noGrp="1"/>
          </p:cNvSpPr>
          <p:nvPr>
            <p:ph type="title"/>
          </p:nvPr>
        </p:nvSpPr>
        <p:spPr>
          <a:xfrm>
            <a:off x="7586471" y="1698171"/>
            <a:ext cx="3962061" cy="4516360"/>
          </a:xfrm>
        </p:spPr>
        <p:txBody>
          <a:bodyPr anchor="t">
            <a:normAutofit/>
          </a:bodyPr>
          <a:lstStyle/>
          <a:p>
            <a:r>
              <a:rPr lang="en-US" sz="3600" dirty="0"/>
              <a:t>Check Best parameters of this model &amp; set this parameters of this model check their performance...</a:t>
            </a:r>
            <a:endParaRPr lang="en-IN" sz="3600"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C277B311-06DB-4EA4-8DEA-E0C29EDAC4F5}"/>
              </a:ext>
            </a:extLst>
          </p:cNvPr>
          <p:cNvSpPr>
            <a:spLocks noGrp="1"/>
          </p:cNvSpPr>
          <p:nvPr>
            <p:ph idx="1"/>
          </p:nvPr>
        </p:nvSpPr>
        <p:spPr>
          <a:xfrm>
            <a:off x="643467" y="1698170"/>
            <a:ext cx="6478513" cy="4516361"/>
          </a:xfrm>
        </p:spPr>
        <p:txBody>
          <a:bodyPr>
            <a:normAutofit/>
          </a:bodyPr>
          <a:lstStyle/>
          <a:p>
            <a:pPr marL="0" indent="0">
              <a:buNone/>
            </a:pPr>
            <a:r>
              <a:rPr lang="en-US" sz="2000"/>
              <a:t>GradientBoostingRegressor(subsample = .5,</a:t>
            </a:r>
          </a:p>
          <a:p>
            <a:pPr marL="0" indent="0">
              <a:buNone/>
            </a:pPr>
            <a:r>
              <a:rPr lang="en-US" sz="2000"/>
              <a:t>                                      random_state = 1,</a:t>
            </a:r>
          </a:p>
          <a:p>
            <a:pPr marL="0" indent="0">
              <a:buNone/>
            </a:pPr>
            <a:r>
              <a:rPr lang="en-US" sz="2000"/>
              <a:t>                                      n_estimators = 2000, </a:t>
            </a:r>
          </a:p>
          <a:p>
            <a:pPr marL="0" indent="0">
              <a:buNone/>
            </a:pPr>
            <a:r>
              <a:rPr lang="en-US" sz="2000"/>
              <a:t>                                      max_depth = 4,</a:t>
            </a:r>
          </a:p>
          <a:p>
            <a:pPr marL="0" indent="0">
              <a:buNone/>
            </a:pPr>
            <a:r>
              <a:rPr lang="en-US" sz="2000"/>
              <a:t>                                      learning_rate = 0.01)</a:t>
            </a:r>
          </a:p>
          <a:p>
            <a:pPr marL="0" indent="0">
              <a:buNone/>
            </a:pPr>
            <a:endParaRPr lang="en-US" sz="2000"/>
          </a:p>
          <a:p>
            <a:pPr marL="0" indent="0">
              <a:buNone/>
            </a:pPr>
            <a:r>
              <a:rPr lang="en-US" sz="2000"/>
              <a:t>Score = 86.2251152177329 %</a:t>
            </a:r>
          </a:p>
          <a:p>
            <a:pPr marL="0" indent="0">
              <a:buNone/>
            </a:pPr>
            <a:endParaRPr lang="en-US" sz="2000"/>
          </a:p>
          <a:p>
            <a:pPr marL="0" indent="0">
              <a:buNone/>
            </a:pPr>
            <a:r>
              <a:rPr lang="en-US" sz="2000" b="0" i="0">
                <a:effectLst/>
                <a:latin typeface="Helvetica Neue"/>
              </a:rPr>
              <a:t>Now, model is ready to predict for test dataset..</a:t>
            </a:r>
            <a:endParaRPr lang="en-IN" sz="200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36498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BED69E-8766-4D99-A480-4463AFC9DA4F}"/>
              </a:ext>
            </a:extLst>
          </p:cNvPr>
          <p:cNvSpPr>
            <a:spLocks noGrp="1"/>
          </p:cNvSpPr>
          <p:nvPr>
            <p:ph type="title"/>
          </p:nvPr>
        </p:nvSpPr>
        <p:spPr>
          <a:xfrm>
            <a:off x="643468" y="621792"/>
            <a:ext cx="4989890" cy="5413248"/>
          </a:xfrm>
        </p:spPr>
        <p:txBody>
          <a:bodyPr>
            <a:normAutofit/>
          </a:bodyPr>
          <a:lstStyle/>
          <a:p>
            <a:r>
              <a:rPr lang="en-US" sz="3600" dirty="0"/>
              <a:t>Make Prediction…</a:t>
            </a:r>
            <a:endParaRPr lang="en-IN" sz="3600" dirty="0"/>
          </a:p>
        </p:txBody>
      </p:sp>
      <p:sp>
        <p:nvSpPr>
          <p:cNvPr id="10" name="Freeform: Shape 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72DC31E-9C99-47FD-86F1-09A33107C943}"/>
              </a:ext>
            </a:extLst>
          </p:cNvPr>
          <p:cNvSpPr>
            <a:spLocks noGrp="1"/>
          </p:cNvSpPr>
          <p:nvPr>
            <p:ph idx="1"/>
          </p:nvPr>
        </p:nvSpPr>
        <p:spPr>
          <a:xfrm>
            <a:off x="6096000" y="643466"/>
            <a:ext cx="5452532" cy="5571065"/>
          </a:xfrm>
          <a:noFill/>
        </p:spPr>
        <p:txBody>
          <a:bodyPr anchor="ctr">
            <a:normAutofit/>
          </a:bodyPr>
          <a:lstStyle/>
          <a:p>
            <a:r>
              <a:rPr lang="en-US" sz="2400" dirty="0"/>
              <a:t>First, make test data according feature value by filling all nun value, also convert all data into numeric format and last make sure all data same as test input data...</a:t>
            </a:r>
          </a:p>
          <a:p>
            <a:r>
              <a:rPr lang="en-US" sz="2400" dirty="0"/>
              <a:t>After that make prediction </a:t>
            </a:r>
            <a:r>
              <a:rPr lang="en-US" sz="2400" dirty="0" err="1"/>
              <a:t>daily_dispatch_count</a:t>
            </a:r>
            <a:r>
              <a:rPr lang="en-US" sz="2400" dirty="0"/>
              <a:t> on according to test data.</a:t>
            </a:r>
          </a:p>
          <a:p>
            <a:r>
              <a:rPr lang="en-US" sz="2400" dirty="0"/>
              <a:t>After that </a:t>
            </a:r>
            <a:r>
              <a:rPr lang="en-US" sz="2400" dirty="0" err="1"/>
              <a:t>caluculate</a:t>
            </a:r>
            <a:r>
              <a:rPr lang="en-US" sz="2400" dirty="0"/>
              <a:t> </a:t>
            </a:r>
            <a:r>
              <a:rPr lang="en-US" sz="2400" dirty="0" err="1"/>
              <a:t>weekly_dispatch_count</a:t>
            </a:r>
            <a:r>
              <a:rPr lang="en-US" sz="2400" dirty="0"/>
              <a:t> by using </a:t>
            </a:r>
            <a:r>
              <a:rPr lang="en-US" sz="2400" dirty="0" err="1"/>
              <a:t>daily_dispatch_count</a:t>
            </a:r>
            <a:r>
              <a:rPr lang="en-US" sz="2400" dirty="0"/>
              <a:t> (predicted data).</a:t>
            </a:r>
            <a:endParaRPr lang="en-IN" sz="2400" dirty="0"/>
          </a:p>
        </p:txBody>
      </p:sp>
    </p:spTree>
    <p:extLst>
      <p:ext uri="{BB962C8B-B14F-4D97-AF65-F5344CB8AC3E}">
        <p14:creationId xmlns:p14="http://schemas.microsoft.com/office/powerpoint/2010/main" val="3362484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499887-43DF-4719-B143-3978B35DD949}"/>
              </a:ext>
            </a:extLst>
          </p:cNvPr>
          <p:cNvSpPr>
            <a:spLocks noGrp="1"/>
          </p:cNvSpPr>
          <p:nvPr>
            <p:ph type="title"/>
          </p:nvPr>
        </p:nvSpPr>
        <p:spPr>
          <a:xfrm>
            <a:off x="643467" y="321734"/>
            <a:ext cx="10905066" cy="1135737"/>
          </a:xfrm>
        </p:spPr>
        <p:txBody>
          <a:bodyPr>
            <a:normAutofit/>
          </a:bodyPr>
          <a:lstStyle/>
          <a:p>
            <a:r>
              <a:rPr lang="en-IN" sz="3600" b="1" i="0" dirty="0">
                <a:effectLst/>
                <a:latin typeface="Helvetica Neue"/>
              </a:rPr>
              <a:t>Task</a:t>
            </a:r>
            <a:endParaRPr lang="en-IN" sz="3600" dirty="0"/>
          </a:p>
        </p:txBody>
      </p:sp>
      <p:sp>
        <p:nvSpPr>
          <p:cNvPr id="3" name="Content Placeholder 2">
            <a:extLst>
              <a:ext uri="{FF2B5EF4-FFF2-40B4-BE49-F238E27FC236}">
                <a16:creationId xmlns:a16="http://schemas.microsoft.com/office/drawing/2014/main" id="{2F94D881-EB1D-4389-AE6F-E72B9739EE8C}"/>
              </a:ext>
            </a:extLst>
          </p:cNvPr>
          <p:cNvSpPr>
            <a:spLocks noGrp="1"/>
          </p:cNvSpPr>
          <p:nvPr>
            <p:ph idx="1"/>
          </p:nvPr>
        </p:nvSpPr>
        <p:spPr>
          <a:xfrm>
            <a:off x="643467" y="1782981"/>
            <a:ext cx="10905066" cy="4393982"/>
          </a:xfrm>
        </p:spPr>
        <p:txBody>
          <a:bodyPr>
            <a:normAutofit/>
          </a:bodyPr>
          <a:lstStyle/>
          <a:p>
            <a:r>
              <a:rPr lang="en-US" sz="2000" dirty="0">
                <a:latin typeface="Helvetica Neue"/>
              </a:rPr>
              <a:t>A</a:t>
            </a:r>
            <a:r>
              <a:rPr lang="en-US" sz="2000" b="0" i="0" dirty="0">
                <a:effectLst/>
                <a:latin typeface="Helvetica Neue"/>
              </a:rPr>
              <a:t> relevant dataset about the demand for products in the warehouses.</a:t>
            </a:r>
          </a:p>
          <a:p>
            <a:r>
              <a:rPr lang="en-US" sz="2000" dirty="0">
                <a:latin typeface="Helvetica Neue"/>
              </a:rPr>
              <a:t>T</a:t>
            </a:r>
            <a:r>
              <a:rPr lang="en-US" sz="2000" b="0" i="0" dirty="0">
                <a:effectLst/>
                <a:latin typeface="Helvetica Neue"/>
              </a:rPr>
              <a:t>o build a machine learning model that can forecast weekly as well as daily demand.</a:t>
            </a:r>
          </a:p>
          <a:p>
            <a:endParaRPr lang="en-US" sz="2000" dirty="0"/>
          </a:p>
          <a:p>
            <a:r>
              <a:rPr lang="en-US" sz="2000" dirty="0"/>
              <a:t>Notes :</a:t>
            </a:r>
          </a:p>
          <a:p>
            <a:pPr lvl="1"/>
            <a:r>
              <a:rPr lang="en-US" sz="2000" dirty="0"/>
              <a:t>Model will be evaluated on the basis of predicted </a:t>
            </a:r>
            <a:r>
              <a:rPr lang="en-US" sz="2000" dirty="0" err="1"/>
              <a:t>weekly_dispatch_count</a:t>
            </a:r>
            <a:r>
              <a:rPr lang="en-US" sz="2000" dirty="0"/>
              <a:t>, However, also required to analyze and forecast the </a:t>
            </a:r>
            <a:r>
              <a:rPr lang="en-US" sz="2000" dirty="0" err="1"/>
              <a:t>daily_dispatch_count</a:t>
            </a:r>
            <a:r>
              <a:rPr lang="en-US" sz="2000" dirty="0"/>
              <a:t> for the test data.</a:t>
            </a:r>
          </a:p>
          <a:p>
            <a:pPr lvl="1"/>
            <a:r>
              <a:rPr lang="en-US" sz="2000" dirty="0"/>
              <a:t>Must create an </a:t>
            </a:r>
            <a:r>
              <a:rPr lang="en-US" sz="2000" dirty="0" err="1"/>
              <a:t>ipython</a:t>
            </a:r>
            <a:r>
              <a:rPr lang="en-US" sz="2000" dirty="0"/>
              <a:t> notebook containing your analysis and approach for the given task and upload it by clicking the Upload Source Code button.</a:t>
            </a:r>
            <a:endParaRPr lang="en-IN" sz="2000" dirty="0"/>
          </a:p>
        </p:txBody>
      </p:sp>
      <p:sp>
        <p:nvSpPr>
          <p:cNvPr id="23"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02280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4A88D3-9AAE-4624-B8C3-807D8114EAD3}"/>
              </a:ext>
            </a:extLst>
          </p:cNvPr>
          <p:cNvSpPr>
            <a:spLocks noGrp="1"/>
          </p:cNvSpPr>
          <p:nvPr>
            <p:ph type="title"/>
          </p:nvPr>
        </p:nvSpPr>
        <p:spPr>
          <a:xfrm>
            <a:off x="643467" y="321734"/>
            <a:ext cx="10905066" cy="1135737"/>
          </a:xfrm>
        </p:spPr>
        <p:txBody>
          <a:bodyPr>
            <a:normAutofit/>
          </a:bodyPr>
          <a:lstStyle/>
          <a:p>
            <a:r>
              <a:rPr lang="en-US" sz="3600" b="0" i="1">
                <a:effectLst/>
                <a:latin typeface="Helvetica Neue"/>
              </a:rPr>
              <a:t>Dataset description</a:t>
            </a:r>
            <a:endParaRPr lang="en-IN" sz="3600"/>
          </a:p>
        </p:txBody>
      </p:sp>
      <p:sp>
        <p:nvSpPr>
          <p:cNvPr id="3" name="Content Placeholder 2">
            <a:extLst>
              <a:ext uri="{FF2B5EF4-FFF2-40B4-BE49-F238E27FC236}">
                <a16:creationId xmlns:a16="http://schemas.microsoft.com/office/drawing/2014/main" id="{8CC3E23D-CB07-42F9-95E8-42DF455CA131}"/>
              </a:ext>
            </a:extLst>
          </p:cNvPr>
          <p:cNvSpPr>
            <a:spLocks noGrp="1"/>
          </p:cNvSpPr>
          <p:nvPr>
            <p:ph idx="1"/>
          </p:nvPr>
        </p:nvSpPr>
        <p:spPr>
          <a:xfrm>
            <a:off x="643467" y="1782981"/>
            <a:ext cx="10905066" cy="4393982"/>
          </a:xfrm>
        </p:spPr>
        <p:txBody>
          <a:bodyPr>
            <a:normAutofit/>
          </a:bodyPr>
          <a:lstStyle/>
          <a:p>
            <a:pPr>
              <a:buFont typeface="Arial" panose="020B0604020202020204" pitchFamily="34" charset="0"/>
              <a:buChar char="•"/>
            </a:pPr>
            <a:r>
              <a:rPr lang="en-US" sz="2000" b="0" i="1">
                <a:effectLst/>
                <a:latin typeface="Helvetica Neue"/>
              </a:rPr>
              <a:t>The dataset folder contains the following files:</a:t>
            </a:r>
            <a:endParaRPr lang="en-US" sz="2000" b="0" i="0">
              <a:effectLst/>
              <a:latin typeface="Helvetica Neue"/>
            </a:endParaRPr>
          </a:p>
          <a:p>
            <a:pPr marL="742950" lvl="1" indent="-285750">
              <a:buFont typeface="Arial" panose="020B0604020202020204" pitchFamily="34" charset="0"/>
              <a:buChar char="•"/>
            </a:pPr>
            <a:r>
              <a:rPr lang="en-US" sz="2000" b="0" i="0">
                <a:effectLst/>
                <a:latin typeface="Helvetica Neue"/>
              </a:rPr>
              <a:t>train.csv. 16644 x 12</a:t>
            </a:r>
          </a:p>
          <a:p>
            <a:pPr marL="742950" lvl="1" indent="-285750">
              <a:buFont typeface="Arial" panose="020B0604020202020204" pitchFamily="34" charset="0"/>
              <a:buChar char="•"/>
            </a:pPr>
            <a:r>
              <a:rPr lang="en-US" sz="2000" b="0" i="0">
                <a:effectLst/>
                <a:latin typeface="Helvetica Neue"/>
              </a:rPr>
              <a:t>test.csv: 4900 x 10</a:t>
            </a:r>
          </a:p>
          <a:p>
            <a:pPr marL="742950" lvl="1" indent="-285750">
              <a:buFont typeface="Arial" panose="020B0604020202020204" pitchFamily="34" charset="0"/>
              <a:buChar char="•"/>
            </a:pPr>
            <a:r>
              <a:rPr lang="en-US" sz="2000" b="0" i="0">
                <a:effectLst/>
                <a:latin typeface="Helvetica Neue"/>
              </a:rPr>
              <a:t>submission_weekly.csv: 700 x 2</a:t>
            </a:r>
          </a:p>
          <a:p>
            <a:endParaRPr lang="en-IN"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32902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96923F-BDE9-4008-A57B-91E0A7AB6FC1}"/>
              </a:ext>
            </a:extLst>
          </p:cNvPr>
          <p:cNvSpPr>
            <a:spLocks noGrp="1"/>
          </p:cNvSpPr>
          <p:nvPr>
            <p:ph type="title"/>
          </p:nvPr>
        </p:nvSpPr>
        <p:spPr>
          <a:xfrm>
            <a:off x="643467" y="321734"/>
            <a:ext cx="10905066" cy="1135737"/>
          </a:xfrm>
        </p:spPr>
        <p:txBody>
          <a:bodyPr vert="horz" lIns="91440" tIns="45720" rIns="91440" bIns="45720" rtlCol="0">
            <a:normAutofit/>
          </a:bodyPr>
          <a:lstStyle/>
          <a:p>
            <a:r>
              <a:rPr lang="en-US" sz="3600" kern="1200">
                <a:latin typeface="+mj-lt"/>
                <a:ea typeface="+mj-ea"/>
                <a:cs typeface="+mj-cs"/>
              </a:rPr>
              <a:t>The columns provided in the dataset are as follows:</a:t>
            </a:r>
          </a:p>
        </p:txBody>
      </p:sp>
      <p:sp>
        <p:nvSpPr>
          <p:cNvPr id="21"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BBB37316-8DBA-43BA-BEF8-C053BA7D2955}"/>
              </a:ext>
            </a:extLst>
          </p:cNvPr>
          <p:cNvGraphicFramePr>
            <a:graphicFrameLocks noGrp="1"/>
          </p:cNvGraphicFramePr>
          <p:nvPr>
            <p:ph idx="1"/>
            <p:extLst>
              <p:ext uri="{D42A27DB-BD31-4B8C-83A1-F6EECF244321}">
                <p14:modId xmlns:p14="http://schemas.microsoft.com/office/powerpoint/2010/main" val="2836480557"/>
              </p:ext>
            </p:extLst>
          </p:nvPr>
        </p:nvGraphicFramePr>
        <p:xfrm>
          <a:off x="1386954" y="1825625"/>
          <a:ext cx="9418093" cy="4351344"/>
        </p:xfrm>
        <a:graphic>
          <a:graphicData uri="http://schemas.openxmlformats.org/drawingml/2006/table">
            <a:tbl>
              <a:tblPr firstRow="1" bandRow="1">
                <a:tableStyleId>{5C22544A-7EE6-4342-B048-85BDC9FD1C3A}</a:tableStyleId>
              </a:tblPr>
              <a:tblGrid>
                <a:gridCol w="2340623">
                  <a:extLst>
                    <a:ext uri="{9D8B030D-6E8A-4147-A177-3AD203B41FA5}">
                      <a16:colId xmlns:a16="http://schemas.microsoft.com/office/drawing/2014/main" val="1699315646"/>
                    </a:ext>
                  </a:extLst>
                </a:gridCol>
                <a:gridCol w="7077470">
                  <a:extLst>
                    <a:ext uri="{9D8B030D-6E8A-4147-A177-3AD203B41FA5}">
                      <a16:colId xmlns:a16="http://schemas.microsoft.com/office/drawing/2014/main" val="3706654597"/>
                    </a:ext>
                  </a:extLst>
                </a:gridCol>
              </a:tblGrid>
              <a:tr h="290377">
                <a:tc>
                  <a:txBody>
                    <a:bodyPr/>
                    <a:lstStyle/>
                    <a:p>
                      <a:pPr algn="l"/>
                      <a:r>
                        <a:rPr lang="en-IN" sz="1300" b="1" i="0" kern="1200">
                          <a:solidFill>
                            <a:schemeClr val="lt1"/>
                          </a:solidFill>
                          <a:effectLst/>
                          <a:latin typeface="+mn-lt"/>
                          <a:ea typeface="+mn-ea"/>
                          <a:cs typeface="+mn-cs"/>
                        </a:rPr>
                        <a:t>Column name</a:t>
                      </a:r>
                      <a:endParaRPr lang="en-IN" sz="1300"/>
                    </a:p>
                  </a:txBody>
                  <a:tcPr marL="62755" marR="62755" marT="31378" marB="31378"/>
                </a:tc>
                <a:tc>
                  <a:txBody>
                    <a:bodyPr/>
                    <a:lstStyle/>
                    <a:p>
                      <a:pPr algn="l"/>
                      <a:r>
                        <a:rPr lang="en-IN" sz="1300" b="1" i="0" kern="1200">
                          <a:solidFill>
                            <a:schemeClr val="lt1"/>
                          </a:solidFill>
                          <a:effectLst/>
                          <a:latin typeface="+mn-lt"/>
                          <a:ea typeface="+mn-ea"/>
                          <a:cs typeface="+mn-cs"/>
                        </a:rPr>
                        <a:t>Description</a:t>
                      </a:r>
                      <a:endParaRPr lang="en-IN" sz="1300"/>
                    </a:p>
                  </a:txBody>
                  <a:tcPr marL="62755" marR="62755" marT="31378" marB="31378"/>
                </a:tc>
                <a:extLst>
                  <a:ext uri="{0D108BD9-81ED-4DB2-BD59-A6C34878D82A}">
                    <a16:rowId xmlns:a16="http://schemas.microsoft.com/office/drawing/2014/main" val="1762969766"/>
                  </a:ext>
                </a:extLst>
              </a:tr>
              <a:tr h="290377">
                <a:tc>
                  <a:txBody>
                    <a:bodyPr/>
                    <a:lstStyle/>
                    <a:p>
                      <a:pPr algn="l" fontAlgn="ctr"/>
                      <a:r>
                        <a:rPr lang="en-IN" sz="1300">
                          <a:effectLst/>
                        </a:rPr>
                        <a:t>ID</a:t>
                      </a:r>
                    </a:p>
                  </a:txBody>
                  <a:tcPr marL="62755" marR="62755" marT="31378" marB="31378"/>
                </a:tc>
                <a:tc>
                  <a:txBody>
                    <a:bodyPr/>
                    <a:lstStyle/>
                    <a:p>
                      <a:pPr algn="l" fontAlgn="ctr"/>
                      <a:r>
                        <a:rPr lang="en-US" sz="1300">
                          <a:effectLst/>
                        </a:rPr>
                        <a:t>Represents the unique identification of each entry</a:t>
                      </a:r>
                    </a:p>
                  </a:txBody>
                  <a:tcPr marL="62755" marR="62755" marT="31378" marB="31378" anchor="ctr"/>
                </a:tc>
                <a:extLst>
                  <a:ext uri="{0D108BD9-81ED-4DB2-BD59-A6C34878D82A}">
                    <a16:rowId xmlns:a16="http://schemas.microsoft.com/office/drawing/2014/main" val="1312367238"/>
                  </a:ext>
                </a:extLst>
              </a:tr>
              <a:tr h="290377">
                <a:tc>
                  <a:txBody>
                    <a:bodyPr/>
                    <a:lstStyle/>
                    <a:p>
                      <a:pPr algn="l" fontAlgn="ctr"/>
                      <a:r>
                        <a:rPr lang="en-IN" sz="1300">
                          <a:effectLst/>
                        </a:rPr>
                        <a:t>date</a:t>
                      </a:r>
                    </a:p>
                  </a:txBody>
                  <a:tcPr marL="62755" marR="62755" marT="31378" marB="31378"/>
                </a:tc>
                <a:tc>
                  <a:txBody>
                    <a:bodyPr/>
                    <a:lstStyle/>
                    <a:p>
                      <a:pPr algn="l" fontAlgn="ctr"/>
                      <a:r>
                        <a:rPr lang="en-US" sz="1300">
                          <a:effectLst/>
                        </a:rPr>
                        <a:t>Represents the date in "yyyy-mm-dd" format</a:t>
                      </a:r>
                    </a:p>
                  </a:txBody>
                  <a:tcPr marL="62755" marR="62755" marT="31378" marB="31378" anchor="ctr"/>
                </a:tc>
                <a:extLst>
                  <a:ext uri="{0D108BD9-81ED-4DB2-BD59-A6C34878D82A}">
                    <a16:rowId xmlns:a16="http://schemas.microsoft.com/office/drawing/2014/main" val="750885638"/>
                  </a:ext>
                </a:extLst>
              </a:tr>
              <a:tr h="290377">
                <a:tc>
                  <a:txBody>
                    <a:bodyPr/>
                    <a:lstStyle/>
                    <a:p>
                      <a:pPr algn="l" fontAlgn="ctr"/>
                      <a:r>
                        <a:rPr lang="en-IN" sz="1300">
                          <a:effectLst/>
                        </a:rPr>
                        <a:t>warehouse_ID</a:t>
                      </a:r>
                    </a:p>
                  </a:txBody>
                  <a:tcPr marL="62755" marR="62755" marT="31378" marB="31378"/>
                </a:tc>
                <a:tc>
                  <a:txBody>
                    <a:bodyPr/>
                    <a:lstStyle/>
                    <a:p>
                      <a:pPr algn="l" fontAlgn="ctr"/>
                      <a:r>
                        <a:rPr lang="en-US" sz="1300">
                          <a:effectLst/>
                        </a:rPr>
                        <a:t>Represents the unique identification of a warehouse</a:t>
                      </a:r>
                    </a:p>
                  </a:txBody>
                  <a:tcPr marL="62755" marR="62755" marT="31378" marB="31378" anchor="ctr"/>
                </a:tc>
                <a:extLst>
                  <a:ext uri="{0D108BD9-81ED-4DB2-BD59-A6C34878D82A}">
                    <a16:rowId xmlns:a16="http://schemas.microsoft.com/office/drawing/2014/main" val="2967343516"/>
                  </a:ext>
                </a:extLst>
              </a:tr>
              <a:tr h="290377">
                <a:tc>
                  <a:txBody>
                    <a:bodyPr/>
                    <a:lstStyle/>
                    <a:p>
                      <a:pPr algn="l" fontAlgn="ctr"/>
                      <a:r>
                        <a:rPr lang="en-IN" sz="1300">
                          <a:effectLst/>
                        </a:rPr>
                        <a:t>Latitude</a:t>
                      </a:r>
                    </a:p>
                  </a:txBody>
                  <a:tcPr marL="62755" marR="62755" marT="31378" marB="31378"/>
                </a:tc>
                <a:tc>
                  <a:txBody>
                    <a:bodyPr/>
                    <a:lstStyle/>
                    <a:p>
                      <a:pPr algn="l" fontAlgn="ctr"/>
                      <a:r>
                        <a:rPr lang="en-US" sz="1300">
                          <a:effectLst/>
                        </a:rPr>
                        <a:t>Represents the latitude of the warehouse</a:t>
                      </a:r>
                    </a:p>
                  </a:txBody>
                  <a:tcPr marL="62755" marR="62755" marT="31378" marB="31378" anchor="ctr"/>
                </a:tc>
                <a:extLst>
                  <a:ext uri="{0D108BD9-81ED-4DB2-BD59-A6C34878D82A}">
                    <a16:rowId xmlns:a16="http://schemas.microsoft.com/office/drawing/2014/main" val="972391040"/>
                  </a:ext>
                </a:extLst>
              </a:tr>
              <a:tr h="290377">
                <a:tc>
                  <a:txBody>
                    <a:bodyPr/>
                    <a:lstStyle/>
                    <a:p>
                      <a:pPr algn="l" fontAlgn="ctr"/>
                      <a:r>
                        <a:rPr lang="en-IN" sz="1300">
                          <a:effectLst/>
                        </a:rPr>
                        <a:t>Longitude</a:t>
                      </a:r>
                    </a:p>
                  </a:txBody>
                  <a:tcPr marL="62755" marR="62755" marT="31378" marB="31378"/>
                </a:tc>
                <a:tc>
                  <a:txBody>
                    <a:bodyPr/>
                    <a:lstStyle/>
                    <a:p>
                      <a:pPr algn="l" fontAlgn="ctr"/>
                      <a:r>
                        <a:rPr lang="en-US" sz="1300">
                          <a:effectLst/>
                        </a:rPr>
                        <a:t>Represents the longitude of the warehouse</a:t>
                      </a:r>
                    </a:p>
                  </a:txBody>
                  <a:tcPr marL="62755" marR="62755" marT="31378" marB="31378" anchor="ctr"/>
                </a:tc>
                <a:extLst>
                  <a:ext uri="{0D108BD9-81ED-4DB2-BD59-A6C34878D82A}">
                    <a16:rowId xmlns:a16="http://schemas.microsoft.com/office/drawing/2014/main" val="1013294979"/>
                  </a:ext>
                </a:extLst>
              </a:tr>
              <a:tr h="290377">
                <a:tc>
                  <a:txBody>
                    <a:bodyPr/>
                    <a:lstStyle/>
                    <a:p>
                      <a:pPr algn="l" fontAlgn="ctr"/>
                      <a:r>
                        <a:rPr lang="en-IN" sz="1300">
                          <a:effectLst/>
                        </a:rPr>
                        <a:t>Product Type</a:t>
                      </a:r>
                    </a:p>
                  </a:txBody>
                  <a:tcPr marL="62755" marR="62755" marT="31378" marB="31378"/>
                </a:tc>
                <a:tc>
                  <a:txBody>
                    <a:bodyPr/>
                    <a:lstStyle/>
                    <a:p>
                      <a:pPr algn="l" fontAlgn="ctr"/>
                      <a:r>
                        <a:rPr lang="en-US" sz="1300">
                          <a:effectLst/>
                        </a:rPr>
                        <a:t>Represents the type of a product ( Type_A or Type_B)</a:t>
                      </a:r>
                    </a:p>
                  </a:txBody>
                  <a:tcPr marL="62755" marR="62755" marT="31378" marB="31378" anchor="ctr"/>
                </a:tc>
                <a:extLst>
                  <a:ext uri="{0D108BD9-81ED-4DB2-BD59-A6C34878D82A}">
                    <a16:rowId xmlns:a16="http://schemas.microsoft.com/office/drawing/2014/main" val="220187134"/>
                  </a:ext>
                </a:extLst>
              </a:tr>
              <a:tr h="290377">
                <a:tc>
                  <a:txBody>
                    <a:bodyPr/>
                    <a:lstStyle/>
                    <a:p>
                      <a:pPr algn="l" fontAlgn="ctr"/>
                      <a:r>
                        <a:rPr lang="en-IN" sz="1300">
                          <a:effectLst/>
                        </a:rPr>
                        <a:t>year</a:t>
                      </a:r>
                    </a:p>
                  </a:txBody>
                  <a:tcPr marL="62755" marR="62755" marT="31378" marB="31378"/>
                </a:tc>
                <a:tc>
                  <a:txBody>
                    <a:bodyPr/>
                    <a:lstStyle/>
                    <a:p>
                      <a:pPr algn="l" fontAlgn="ctr"/>
                      <a:r>
                        <a:rPr lang="en-IN" sz="1300">
                          <a:effectLst/>
                        </a:rPr>
                        <a:t>Represents the current year</a:t>
                      </a:r>
                    </a:p>
                  </a:txBody>
                  <a:tcPr marL="62755" marR="62755" marT="31378" marB="31378" anchor="ctr"/>
                </a:tc>
                <a:extLst>
                  <a:ext uri="{0D108BD9-81ED-4DB2-BD59-A6C34878D82A}">
                    <a16:rowId xmlns:a16="http://schemas.microsoft.com/office/drawing/2014/main" val="4033425753"/>
                  </a:ext>
                </a:extLst>
              </a:tr>
              <a:tr h="290377">
                <a:tc>
                  <a:txBody>
                    <a:bodyPr/>
                    <a:lstStyle/>
                    <a:p>
                      <a:pPr algn="l" fontAlgn="ctr"/>
                      <a:r>
                        <a:rPr lang="en-IN" sz="1300">
                          <a:effectLst/>
                        </a:rPr>
                        <a:t>month</a:t>
                      </a:r>
                    </a:p>
                  </a:txBody>
                  <a:tcPr marL="62755" marR="62755" marT="31378" marB="31378"/>
                </a:tc>
                <a:tc>
                  <a:txBody>
                    <a:bodyPr/>
                    <a:lstStyle/>
                    <a:p>
                      <a:pPr algn="l" fontAlgn="ctr"/>
                      <a:r>
                        <a:rPr lang="en-US" sz="1300">
                          <a:effectLst/>
                        </a:rPr>
                        <a:t>Represents the current month of the year</a:t>
                      </a:r>
                    </a:p>
                  </a:txBody>
                  <a:tcPr marL="62755" marR="62755" marT="31378" marB="31378" anchor="ctr"/>
                </a:tc>
                <a:extLst>
                  <a:ext uri="{0D108BD9-81ED-4DB2-BD59-A6C34878D82A}">
                    <a16:rowId xmlns:a16="http://schemas.microsoft.com/office/drawing/2014/main" val="1428505994"/>
                  </a:ext>
                </a:extLst>
              </a:tr>
              <a:tr h="290377">
                <a:tc>
                  <a:txBody>
                    <a:bodyPr/>
                    <a:lstStyle/>
                    <a:p>
                      <a:pPr algn="l" fontAlgn="ctr"/>
                      <a:r>
                        <a:rPr lang="en-IN" sz="1300">
                          <a:effectLst/>
                        </a:rPr>
                        <a:t>is_weekend</a:t>
                      </a:r>
                    </a:p>
                  </a:txBody>
                  <a:tcPr marL="62755" marR="62755" marT="31378" marB="31378"/>
                </a:tc>
                <a:tc>
                  <a:txBody>
                    <a:bodyPr/>
                    <a:lstStyle/>
                    <a:p>
                      <a:pPr algn="l" fontAlgn="ctr"/>
                      <a:r>
                        <a:rPr lang="en-US" sz="1300">
                          <a:effectLst/>
                        </a:rPr>
                        <a:t>Represents whether the day is weekend or not</a:t>
                      </a:r>
                    </a:p>
                  </a:txBody>
                  <a:tcPr marL="62755" marR="62755" marT="31378" marB="31378" anchor="ctr"/>
                </a:tc>
                <a:extLst>
                  <a:ext uri="{0D108BD9-81ED-4DB2-BD59-A6C34878D82A}">
                    <a16:rowId xmlns:a16="http://schemas.microsoft.com/office/drawing/2014/main" val="3887218290"/>
                  </a:ext>
                </a:extLst>
              </a:tr>
              <a:tr h="290377">
                <a:tc>
                  <a:txBody>
                    <a:bodyPr/>
                    <a:lstStyle/>
                    <a:p>
                      <a:pPr algn="l" fontAlgn="ctr"/>
                      <a:r>
                        <a:rPr lang="en-IN" sz="1300">
                          <a:effectLst/>
                        </a:rPr>
                        <a:t>is_warehouse_closed</a:t>
                      </a:r>
                    </a:p>
                  </a:txBody>
                  <a:tcPr marL="62755" marR="62755" marT="31378" marB="31378"/>
                </a:tc>
                <a:tc>
                  <a:txBody>
                    <a:bodyPr/>
                    <a:lstStyle/>
                    <a:p>
                      <a:pPr algn="l" fontAlgn="ctr"/>
                      <a:r>
                        <a:rPr lang="en-US" sz="1300">
                          <a:effectLst/>
                        </a:rPr>
                        <a:t>Represents whether the warehouse is closed or not</a:t>
                      </a:r>
                    </a:p>
                  </a:txBody>
                  <a:tcPr marL="62755" marR="62755" marT="31378" marB="31378" anchor="ctr"/>
                </a:tc>
                <a:extLst>
                  <a:ext uri="{0D108BD9-81ED-4DB2-BD59-A6C34878D82A}">
                    <a16:rowId xmlns:a16="http://schemas.microsoft.com/office/drawing/2014/main" val="2298963167"/>
                  </a:ext>
                </a:extLst>
              </a:tr>
              <a:tr h="482525">
                <a:tc>
                  <a:txBody>
                    <a:bodyPr/>
                    <a:lstStyle/>
                    <a:p>
                      <a:pPr algn="l" fontAlgn="ctr"/>
                      <a:r>
                        <a:rPr lang="en-IN" sz="1300">
                          <a:effectLst/>
                        </a:rPr>
                        <a:t>daily_dispatch_count</a:t>
                      </a:r>
                    </a:p>
                  </a:txBody>
                  <a:tcPr marL="62755" marR="62755" marT="31378" marB="31378"/>
                </a:tc>
                <a:tc>
                  <a:txBody>
                    <a:bodyPr/>
                    <a:lstStyle/>
                    <a:p>
                      <a:pPr algn="l" fontAlgn="ctr"/>
                      <a:r>
                        <a:rPr lang="en-US" sz="1300">
                          <a:effectLst/>
                        </a:rPr>
                        <a:t>Represents the number of items of a specific product type that are dispatched (in thousands) from a specific warehouse on a specific day</a:t>
                      </a:r>
                    </a:p>
                  </a:txBody>
                  <a:tcPr marL="62755" marR="62755" marT="31378" marB="31378" anchor="ctr"/>
                </a:tc>
                <a:extLst>
                  <a:ext uri="{0D108BD9-81ED-4DB2-BD59-A6C34878D82A}">
                    <a16:rowId xmlns:a16="http://schemas.microsoft.com/office/drawing/2014/main" val="2314507590"/>
                  </a:ext>
                </a:extLst>
              </a:tr>
              <a:tr h="674672">
                <a:tc>
                  <a:txBody>
                    <a:bodyPr/>
                    <a:lstStyle/>
                    <a:p>
                      <a:pPr algn="l" fontAlgn="ctr"/>
                      <a:r>
                        <a:rPr lang="en-IN" sz="1300">
                          <a:effectLst/>
                        </a:rPr>
                        <a:t>weekly_dispatch_count</a:t>
                      </a:r>
                    </a:p>
                  </a:txBody>
                  <a:tcPr marL="62755" marR="62755" marT="31378" marB="31378"/>
                </a:tc>
                <a:tc>
                  <a:txBody>
                    <a:bodyPr/>
                    <a:lstStyle/>
                    <a:p>
                      <a:pPr algn="l" fontAlgn="ctr"/>
                      <a:r>
                        <a:rPr lang="en-US" sz="1300">
                          <a:effectLst/>
                        </a:rPr>
                        <a:t>Represents the number of items of a specific product type that are dispatched (in thousands) from a specific warehouse in the corresponding week, </a:t>
                      </a:r>
                    </a:p>
                    <a:p>
                      <a:pPr algn="l" fontAlgn="ctr"/>
                      <a:r>
                        <a:rPr lang="en-US" sz="1300" b="1">
                          <a:effectLst/>
                        </a:rPr>
                        <a:t>Note:</a:t>
                      </a:r>
                      <a:r>
                        <a:rPr lang="en-US" sz="1300">
                          <a:effectLst/>
                        </a:rPr>
                        <a:t> The weekly_dispatch_count is calculated on Sundays.</a:t>
                      </a:r>
                    </a:p>
                  </a:txBody>
                  <a:tcPr marL="62755" marR="62755" marT="31378" marB="31378" anchor="ctr"/>
                </a:tc>
                <a:extLst>
                  <a:ext uri="{0D108BD9-81ED-4DB2-BD59-A6C34878D82A}">
                    <a16:rowId xmlns:a16="http://schemas.microsoft.com/office/drawing/2014/main" val="3434955657"/>
                  </a:ext>
                </a:extLst>
              </a:tr>
            </a:tbl>
          </a:graphicData>
        </a:graphic>
      </p:graphicFrame>
    </p:spTree>
    <p:extLst>
      <p:ext uri="{BB962C8B-B14F-4D97-AF65-F5344CB8AC3E}">
        <p14:creationId xmlns:p14="http://schemas.microsoft.com/office/powerpoint/2010/main" val="2734121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88369F-6F12-4155-914B-650A24A8C252}"/>
              </a:ext>
            </a:extLst>
          </p:cNvPr>
          <p:cNvSpPr>
            <a:spLocks noGrp="1"/>
          </p:cNvSpPr>
          <p:nvPr>
            <p:ph type="title"/>
          </p:nvPr>
        </p:nvSpPr>
        <p:spPr>
          <a:xfrm>
            <a:off x="371094" y="1161288"/>
            <a:ext cx="3438144" cy="1239012"/>
          </a:xfrm>
        </p:spPr>
        <p:txBody>
          <a:bodyPr anchor="ctr">
            <a:normAutofit/>
          </a:bodyPr>
          <a:lstStyle/>
          <a:p>
            <a:r>
              <a:rPr lang="en-IN" sz="2800" b="0" i="0" dirty="0">
                <a:effectLst/>
                <a:latin typeface="Helvetica Neue"/>
              </a:rPr>
              <a:t>Train Dataset information</a:t>
            </a:r>
            <a:endParaRPr lang="en-IN" sz="2800" dirty="0"/>
          </a:p>
        </p:txBody>
      </p:sp>
      <p:sp>
        <p:nvSpPr>
          <p:cNvPr id="27" name="Rectangle 2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Content Placeholder 8">
            <a:extLst>
              <a:ext uri="{FF2B5EF4-FFF2-40B4-BE49-F238E27FC236}">
                <a16:creationId xmlns:a16="http://schemas.microsoft.com/office/drawing/2014/main" id="{05AF0123-2CFB-42B0-8015-946DDE79EFC2}"/>
              </a:ext>
            </a:extLst>
          </p:cNvPr>
          <p:cNvPicPr>
            <a:picLocks noChangeAspect="1"/>
          </p:cNvPicPr>
          <p:nvPr/>
        </p:nvPicPr>
        <p:blipFill>
          <a:blip r:embed="rId2"/>
          <a:stretch>
            <a:fillRect/>
          </a:stretch>
        </p:blipFill>
        <p:spPr>
          <a:xfrm>
            <a:off x="4901184" y="883539"/>
            <a:ext cx="6922008" cy="5191506"/>
          </a:xfrm>
          <a:prstGeom prst="rect">
            <a:avLst/>
          </a:prstGeom>
        </p:spPr>
      </p:pic>
    </p:spTree>
    <p:extLst>
      <p:ext uri="{BB962C8B-B14F-4D97-AF65-F5344CB8AC3E}">
        <p14:creationId xmlns:p14="http://schemas.microsoft.com/office/powerpoint/2010/main" val="1918451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8C866B69-4CB2-4EE1-88DB-2752DC592C5B}"/>
              </a:ext>
            </a:extLst>
          </p:cNvPr>
          <p:cNvSpPr>
            <a:spLocks noGrp="1"/>
          </p:cNvSpPr>
          <p:nvPr>
            <p:ph type="title"/>
          </p:nvPr>
        </p:nvSpPr>
        <p:spPr>
          <a:xfrm>
            <a:off x="643467" y="321734"/>
            <a:ext cx="10905066" cy="1135737"/>
          </a:xfrm>
          <a:prstGeom prst="ellipse">
            <a:avLst/>
          </a:prstGeom>
        </p:spPr>
        <p:txBody>
          <a:bodyPr vert="horz" lIns="91440" tIns="45720" rIns="91440" bIns="45720" rtlCol="0">
            <a:normAutofit/>
          </a:bodyPr>
          <a:lstStyle/>
          <a:p>
            <a:r>
              <a:rPr lang="en-US" sz="3600" b="0" i="0" kern="1200" dirty="0">
                <a:effectLst/>
                <a:latin typeface="+mj-lt"/>
                <a:ea typeface="+mj-ea"/>
                <a:cs typeface="+mj-cs"/>
              </a:rPr>
              <a:t>Fill null value in Latitude and Longitude</a:t>
            </a:r>
            <a:endParaRPr lang="en-US" sz="3600" kern="1200" dirty="0">
              <a:latin typeface="+mj-lt"/>
              <a:ea typeface="+mj-ea"/>
              <a:cs typeface="+mj-cs"/>
            </a:endParaRPr>
          </a:p>
        </p:txBody>
      </p:sp>
      <p:sp>
        <p:nvSpPr>
          <p:cNvPr id="21"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2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2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85EE113C-4F39-4A93-9899-A571C4113ECC}"/>
              </a:ext>
            </a:extLst>
          </p:cNvPr>
          <p:cNvGraphicFramePr>
            <a:graphicFrameLocks noGrp="1"/>
          </p:cNvGraphicFramePr>
          <p:nvPr>
            <p:ph idx="1"/>
            <p:extLst>
              <p:ext uri="{D42A27DB-BD31-4B8C-83A1-F6EECF244321}">
                <p14:modId xmlns:p14="http://schemas.microsoft.com/office/powerpoint/2010/main" val="1329182696"/>
              </p:ext>
            </p:extLst>
          </p:nvPr>
        </p:nvGraphicFramePr>
        <p:xfrm>
          <a:off x="1320554" y="1825625"/>
          <a:ext cx="9550893" cy="4351338"/>
        </p:xfrm>
        <a:graphic>
          <a:graphicData uri="http://schemas.openxmlformats.org/drawingml/2006/table">
            <a:tbl>
              <a:tblPr firstRow="1" bandRow="1">
                <a:solidFill>
                  <a:schemeClr val="bg1">
                    <a:lumMod val="95000"/>
                  </a:schemeClr>
                </a:solidFill>
                <a:tableStyleId>{5C22544A-7EE6-4342-B048-85BDC9FD1C3A}</a:tableStyleId>
              </a:tblPr>
              <a:tblGrid>
                <a:gridCol w="3958878">
                  <a:extLst>
                    <a:ext uri="{9D8B030D-6E8A-4147-A177-3AD203B41FA5}">
                      <a16:colId xmlns:a16="http://schemas.microsoft.com/office/drawing/2014/main" val="2776359621"/>
                    </a:ext>
                  </a:extLst>
                </a:gridCol>
                <a:gridCol w="2614887">
                  <a:extLst>
                    <a:ext uri="{9D8B030D-6E8A-4147-A177-3AD203B41FA5}">
                      <a16:colId xmlns:a16="http://schemas.microsoft.com/office/drawing/2014/main" val="3743310346"/>
                    </a:ext>
                  </a:extLst>
                </a:gridCol>
                <a:gridCol w="2977128">
                  <a:extLst>
                    <a:ext uri="{9D8B030D-6E8A-4147-A177-3AD203B41FA5}">
                      <a16:colId xmlns:a16="http://schemas.microsoft.com/office/drawing/2014/main" val="829283386"/>
                    </a:ext>
                  </a:extLst>
                </a:gridCol>
              </a:tblGrid>
              <a:tr h="457758">
                <a:tc>
                  <a:txBody>
                    <a:bodyPr/>
                    <a:lstStyle/>
                    <a:p>
                      <a:pPr algn="r" fontAlgn="ctr"/>
                      <a:r>
                        <a:rPr lang="en-IN" sz="1800" b="0" cap="none" spc="0">
                          <a:solidFill>
                            <a:schemeClr val="bg1"/>
                          </a:solidFill>
                          <a:effectLst/>
                        </a:rPr>
                        <a:t>Warehouse_ID</a:t>
                      </a:r>
                    </a:p>
                  </a:txBody>
                  <a:tcPr marL="100884" marR="100884" marT="100884" marB="50442" anchor="ctr">
                    <a:lnL w="12700" cmpd="sng">
                      <a:noFill/>
                    </a:lnL>
                    <a:lnR w="12700" cmpd="sng">
                      <a:noFill/>
                    </a:lnR>
                    <a:lnT w="19050" cap="flat" cmpd="sng" algn="ctr">
                      <a:noFill/>
                      <a:prstDash val="solid"/>
                    </a:lnT>
                    <a:lnB w="38100" cmpd="sng">
                      <a:noFill/>
                    </a:lnB>
                    <a:solidFill>
                      <a:schemeClr val="accent2"/>
                    </a:solidFill>
                  </a:tcPr>
                </a:tc>
                <a:tc>
                  <a:txBody>
                    <a:bodyPr/>
                    <a:lstStyle/>
                    <a:p>
                      <a:pPr algn="r" fontAlgn="ctr"/>
                      <a:r>
                        <a:rPr lang="en-IN" sz="1800" b="0" cap="none" spc="0">
                          <a:solidFill>
                            <a:schemeClr val="bg1"/>
                          </a:solidFill>
                          <a:effectLst/>
                        </a:rPr>
                        <a:t>Latitude</a:t>
                      </a:r>
                    </a:p>
                  </a:txBody>
                  <a:tcPr marL="100884" marR="100884" marT="100884" marB="50442" anchor="ctr">
                    <a:lnL w="12700" cmpd="sng">
                      <a:noFill/>
                    </a:lnL>
                    <a:lnR w="12700" cmpd="sng">
                      <a:noFill/>
                    </a:lnR>
                    <a:lnT w="19050" cap="flat" cmpd="sng" algn="ctr">
                      <a:noFill/>
                      <a:prstDash val="solid"/>
                    </a:lnT>
                    <a:lnB w="38100" cmpd="sng">
                      <a:noFill/>
                    </a:lnB>
                    <a:solidFill>
                      <a:schemeClr val="accent2"/>
                    </a:solidFill>
                  </a:tcPr>
                </a:tc>
                <a:tc>
                  <a:txBody>
                    <a:bodyPr/>
                    <a:lstStyle/>
                    <a:p>
                      <a:pPr algn="r" fontAlgn="ctr"/>
                      <a:r>
                        <a:rPr lang="en-IN" sz="1800" b="0" cap="none" spc="0">
                          <a:solidFill>
                            <a:schemeClr val="bg1"/>
                          </a:solidFill>
                          <a:effectLst/>
                        </a:rPr>
                        <a:t>Longitude</a:t>
                      </a:r>
                    </a:p>
                  </a:txBody>
                  <a:tcPr marL="100884" marR="100884" marT="100884" marB="50442"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3653937105"/>
                  </a:ext>
                </a:extLst>
              </a:tr>
              <a:tr h="389358">
                <a:tc>
                  <a:txBody>
                    <a:bodyPr/>
                    <a:lstStyle/>
                    <a:p>
                      <a:pPr algn="r" fontAlgn="ctr"/>
                      <a:r>
                        <a:rPr lang="en-IN" sz="1300" cap="none" spc="0">
                          <a:solidFill>
                            <a:schemeClr val="tx1"/>
                          </a:solidFill>
                          <a:effectLst/>
                        </a:rPr>
                        <a:t>WH_0x3e9</a:t>
                      </a:r>
                    </a:p>
                  </a:txBody>
                  <a:tcPr marL="100884" marR="100884" marT="100884" marB="50442"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ctr"/>
                      <a:r>
                        <a:rPr lang="en-IN" sz="1300" cap="none" spc="0">
                          <a:solidFill>
                            <a:schemeClr val="tx1"/>
                          </a:solidFill>
                          <a:effectLst/>
                        </a:rPr>
                        <a:t>41.681471</a:t>
                      </a:r>
                    </a:p>
                  </a:txBody>
                  <a:tcPr marL="100884" marR="100884" marT="100884" marB="50442"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ctr"/>
                      <a:r>
                        <a:rPr lang="en-IN" sz="1300" cap="none" spc="0">
                          <a:solidFill>
                            <a:schemeClr val="tx1"/>
                          </a:solidFill>
                          <a:effectLst/>
                        </a:rPr>
                        <a:t>-72.794746</a:t>
                      </a:r>
                    </a:p>
                  </a:txBody>
                  <a:tcPr marL="100884" marR="100884" marT="100884" marB="50442"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4093016726"/>
                  </a:ext>
                </a:extLst>
              </a:tr>
              <a:tr h="389358">
                <a:tc>
                  <a:txBody>
                    <a:bodyPr/>
                    <a:lstStyle/>
                    <a:p>
                      <a:pPr algn="r" fontAlgn="ctr"/>
                      <a:r>
                        <a:rPr lang="en-IN" sz="1300" cap="none" spc="0">
                          <a:solidFill>
                            <a:schemeClr val="tx1"/>
                          </a:solidFill>
                          <a:effectLst/>
                        </a:rPr>
                        <a:t>WH_0x3ea</a:t>
                      </a:r>
                    </a:p>
                  </a:txBody>
                  <a:tcPr marL="100884" marR="100884" marT="100884" marB="50442"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ctr"/>
                      <a:r>
                        <a:rPr lang="en-IN" sz="1300" cap="none" spc="0">
                          <a:solidFill>
                            <a:schemeClr val="tx1"/>
                          </a:solidFill>
                          <a:effectLst/>
                        </a:rPr>
                        <a:t>38.749077</a:t>
                      </a:r>
                    </a:p>
                  </a:txBody>
                  <a:tcPr marL="100884" marR="100884" marT="100884" marB="50442"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ctr"/>
                      <a:r>
                        <a:rPr lang="en-IN" sz="1300" cap="none" spc="0">
                          <a:solidFill>
                            <a:schemeClr val="tx1"/>
                          </a:solidFill>
                          <a:effectLst/>
                        </a:rPr>
                        <a:t>-105.183060</a:t>
                      </a:r>
                    </a:p>
                  </a:txBody>
                  <a:tcPr marL="100884" marR="100884" marT="100884" marB="50442"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924968732"/>
                  </a:ext>
                </a:extLst>
              </a:tr>
              <a:tr h="389358">
                <a:tc>
                  <a:txBody>
                    <a:bodyPr/>
                    <a:lstStyle/>
                    <a:p>
                      <a:pPr algn="r" fontAlgn="ctr"/>
                      <a:r>
                        <a:rPr lang="en-IN" sz="1300" cap="none" spc="0">
                          <a:solidFill>
                            <a:schemeClr val="tx1"/>
                          </a:solidFill>
                          <a:effectLst/>
                        </a:rPr>
                        <a:t>WH_0x3eb</a:t>
                      </a:r>
                    </a:p>
                  </a:txBody>
                  <a:tcPr marL="100884" marR="100884" marT="100884" marB="50442"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ctr"/>
                      <a:r>
                        <a:rPr lang="en-IN" sz="1300" cap="none" spc="0">
                          <a:solidFill>
                            <a:schemeClr val="tx1"/>
                          </a:solidFill>
                          <a:effectLst/>
                        </a:rPr>
                        <a:t>35.678970</a:t>
                      </a:r>
                    </a:p>
                  </a:txBody>
                  <a:tcPr marL="100884" marR="100884" marT="100884" marB="50442"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ctr"/>
                      <a:r>
                        <a:rPr lang="en-IN" sz="1300" cap="none" spc="0">
                          <a:solidFill>
                            <a:schemeClr val="tx1"/>
                          </a:solidFill>
                          <a:effectLst/>
                        </a:rPr>
                        <a:t>-109.067413</a:t>
                      </a:r>
                    </a:p>
                  </a:txBody>
                  <a:tcPr marL="100884" marR="100884" marT="100884" marB="50442"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50717701"/>
                  </a:ext>
                </a:extLst>
              </a:tr>
              <a:tr h="389358">
                <a:tc>
                  <a:txBody>
                    <a:bodyPr/>
                    <a:lstStyle/>
                    <a:p>
                      <a:pPr algn="r" fontAlgn="ctr"/>
                      <a:r>
                        <a:rPr lang="en-IN" sz="1300" cap="none" spc="0">
                          <a:solidFill>
                            <a:schemeClr val="tx1"/>
                          </a:solidFill>
                          <a:effectLst/>
                        </a:rPr>
                        <a:t>WH_0x3ec</a:t>
                      </a:r>
                    </a:p>
                  </a:txBody>
                  <a:tcPr marL="100884" marR="100884" marT="100884" marB="50442"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ctr"/>
                      <a:r>
                        <a:rPr lang="en-IN" sz="1300" cap="none" spc="0">
                          <a:solidFill>
                            <a:schemeClr val="tx1"/>
                          </a:solidFill>
                          <a:effectLst/>
                        </a:rPr>
                        <a:t>34.361664</a:t>
                      </a:r>
                    </a:p>
                  </a:txBody>
                  <a:tcPr marL="100884" marR="100884" marT="100884" marB="50442"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ctr"/>
                      <a:r>
                        <a:rPr lang="en-IN" sz="1300" cap="none" spc="0">
                          <a:solidFill>
                            <a:schemeClr val="tx1"/>
                          </a:solidFill>
                          <a:effectLst/>
                        </a:rPr>
                        <a:t>-86.305595</a:t>
                      </a:r>
                    </a:p>
                  </a:txBody>
                  <a:tcPr marL="100884" marR="100884" marT="100884" marB="50442"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055530279"/>
                  </a:ext>
                </a:extLst>
              </a:tr>
              <a:tr h="389358">
                <a:tc>
                  <a:txBody>
                    <a:bodyPr/>
                    <a:lstStyle/>
                    <a:p>
                      <a:pPr algn="r" fontAlgn="ctr"/>
                      <a:r>
                        <a:rPr lang="en-IN" sz="1300" cap="none" spc="0">
                          <a:solidFill>
                            <a:schemeClr val="tx1"/>
                          </a:solidFill>
                          <a:effectLst/>
                        </a:rPr>
                        <a:t>WH_0x3ed</a:t>
                      </a:r>
                    </a:p>
                  </a:txBody>
                  <a:tcPr marL="100884" marR="100884" marT="100884" marB="50442"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ctr"/>
                      <a:r>
                        <a:rPr lang="en-IN" sz="1300" cap="none" spc="0">
                          <a:solidFill>
                            <a:schemeClr val="tx1"/>
                          </a:solidFill>
                          <a:effectLst/>
                        </a:rPr>
                        <a:t>25.750156</a:t>
                      </a:r>
                    </a:p>
                  </a:txBody>
                  <a:tcPr marL="100884" marR="100884" marT="100884" marB="50442"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ctr"/>
                      <a:r>
                        <a:rPr lang="en-IN" sz="1300" cap="none" spc="0">
                          <a:solidFill>
                            <a:schemeClr val="tx1"/>
                          </a:solidFill>
                          <a:effectLst/>
                        </a:rPr>
                        <a:t>-80.279640</a:t>
                      </a:r>
                    </a:p>
                  </a:txBody>
                  <a:tcPr marL="100884" marR="100884" marT="100884" marB="50442"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765759549"/>
                  </a:ext>
                </a:extLst>
              </a:tr>
              <a:tr h="389358">
                <a:tc>
                  <a:txBody>
                    <a:bodyPr/>
                    <a:lstStyle/>
                    <a:p>
                      <a:pPr algn="r" fontAlgn="ctr"/>
                      <a:r>
                        <a:rPr lang="en-IN" sz="1300" cap="none" spc="0">
                          <a:solidFill>
                            <a:schemeClr val="tx1"/>
                          </a:solidFill>
                          <a:effectLst/>
                        </a:rPr>
                        <a:t>WH_0x3ee</a:t>
                      </a:r>
                    </a:p>
                  </a:txBody>
                  <a:tcPr marL="100884" marR="100884" marT="100884" marB="50442"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ctr"/>
                      <a:r>
                        <a:rPr lang="en-IN" sz="1300" cap="none" spc="0">
                          <a:solidFill>
                            <a:schemeClr val="tx1"/>
                          </a:solidFill>
                          <a:effectLst/>
                        </a:rPr>
                        <a:t>30.189375</a:t>
                      </a:r>
                    </a:p>
                  </a:txBody>
                  <a:tcPr marL="100884" marR="100884" marT="100884" marB="50442"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ctr"/>
                      <a:r>
                        <a:rPr lang="en-IN" sz="1300" cap="none" spc="0">
                          <a:solidFill>
                            <a:schemeClr val="tx1"/>
                          </a:solidFill>
                          <a:effectLst/>
                        </a:rPr>
                        <a:t>-82.648254</a:t>
                      </a:r>
                    </a:p>
                  </a:txBody>
                  <a:tcPr marL="100884" marR="100884" marT="100884" marB="50442"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046489200"/>
                  </a:ext>
                </a:extLst>
              </a:tr>
              <a:tr h="389358">
                <a:tc>
                  <a:txBody>
                    <a:bodyPr/>
                    <a:lstStyle/>
                    <a:p>
                      <a:pPr algn="r" fontAlgn="ctr"/>
                      <a:r>
                        <a:rPr lang="en-IN" sz="1300" cap="none" spc="0">
                          <a:solidFill>
                            <a:schemeClr val="tx1"/>
                          </a:solidFill>
                          <a:effectLst/>
                        </a:rPr>
                        <a:t>WH_0x3ef</a:t>
                      </a:r>
                    </a:p>
                  </a:txBody>
                  <a:tcPr marL="100884" marR="100884" marT="100884" marB="50442"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ctr"/>
                      <a:r>
                        <a:rPr lang="en-IN" sz="1300" cap="none" spc="0">
                          <a:solidFill>
                            <a:schemeClr val="tx1"/>
                          </a:solidFill>
                          <a:effectLst/>
                        </a:rPr>
                        <a:t>41.611603</a:t>
                      </a:r>
                    </a:p>
                  </a:txBody>
                  <a:tcPr marL="100884" marR="100884" marT="100884" marB="50442"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ctr"/>
                      <a:r>
                        <a:rPr lang="en-IN" sz="1300" cap="none" spc="0">
                          <a:solidFill>
                            <a:schemeClr val="tx1"/>
                          </a:solidFill>
                          <a:effectLst/>
                        </a:rPr>
                        <a:t>-87.551186</a:t>
                      </a:r>
                    </a:p>
                  </a:txBody>
                  <a:tcPr marL="100884" marR="100884" marT="100884" marB="50442"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278899087"/>
                  </a:ext>
                </a:extLst>
              </a:tr>
              <a:tr h="389358">
                <a:tc>
                  <a:txBody>
                    <a:bodyPr/>
                    <a:lstStyle/>
                    <a:p>
                      <a:pPr algn="r" fontAlgn="ctr"/>
                      <a:r>
                        <a:rPr lang="en-IN" sz="1300" cap="none" spc="0">
                          <a:solidFill>
                            <a:schemeClr val="tx1"/>
                          </a:solidFill>
                          <a:effectLst/>
                        </a:rPr>
                        <a:t>WH_0x3f1</a:t>
                      </a:r>
                    </a:p>
                  </a:txBody>
                  <a:tcPr marL="100884" marR="100884" marT="100884" marB="50442"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ctr"/>
                      <a:r>
                        <a:rPr lang="en-IN" sz="1300" cap="none" spc="0">
                          <a:solidFill>
                            <a:schemeClr val="tx1"/>
                          </a:solidFill>
                          <a:effectLst/>
                        </a:rPr>
                        <a:t>48.692551</a:t>
                      </a:r>
                    </a:p>
                  </a:txBody>
                  <a:tcPr marL="100884" marR="100884" marT="100884" marB="50442"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ctr"/>
                      <a:r>
                        <a:rPr lang="en-IN" sz="1300" cap="none" spc="0">
                          <a:solidFill>
                            <a:schemeClr val="tx1"/>
                          </a:solidFill>
                          <a:effectLst/>
                        </a:rPr>
                        <a:t>-116.319862</a:t>
                      </a:r>
                    </a:p>
                  </a:txBody>
                  <a:tcPr marL="100884" marR="100884" marT="100884" marB="50442"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734326198"/>
                  </a:ext>
                </a:extLst>
              </a:tr>
              <a:tr h="389358">
                <a:tc>
                  <a:txBody>
                    <a:bodyPr/>
                    <a:lstStyle/>
                    <a:p>
                      <a:pPr algn="r" fontAlgn="ctr"/>
                      <a:r>
                        <a:rPr lang="en-IN" sz="1300" cap="none" spc="0">
                          <a:solidFill>
                            <a:schemeClr val="tx1"/>
                          </a:solidFill>
                          <a:effectLst/>
                        </a:rPr>
                        <a:t>WH_0x3f0</a:t>
                      </a:r>
                    </a:p>
                  </a:txBody>
                  <a:tcPr marL="100884" marR="100884" marT="100884" marB="50442"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ctr"/>
                      <a:r>
                        <a:rPr lang="en-IN" sz="1300" cap="none" spc="0">
                          <a:solidFill>
                            <a:schemeClr val="tx1"/>
                          </a:solidFill>
                          <a:effectLst/>
                        </a:rPr>
                        <a:t>37.915825</a:t>
                      </a:r>
                    </a:p>
                  </a:txBody>
                  <a:tcPr marL="100884" marR="100884" marT="100884" marB="50442"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ctr"/>
                      <a:r>
                        <a:rPr lang="en-IN" sz="1300" cap="none" spc="0">
                          <a:solidFill>
                            <a:schemeClr val="tx1"/>
                          </a:solidFill>
                          <a:effectLst/>
                        </a:rPr>
                        <a:t>-89.829262</a:t>
                      </a:r>
                    </a:p>
                  </a:txBody>
                  <a:tcPr marL="100884" marR="100884" marT="100884" marB="50442"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829406153"/>
                  </a:ext>
                </a:extLst>
              </a:tr>
              <a:tr h="389358">
                <a:tc>
                  <a:txBody>
                    <a:bodyPr/>
                    <a:lstStyle/>
                    <a:p>
                      <a:pPr algn="r" fontAlgn="ctr"/>
                      <a:r>
                        <a:rPr lang="en-IN" sz="1300" cap="none" spc="0">
                          <a:solidFill>
                            <a:schemeClr val="tx1"/>
                          </a:solidFill>
                          <a:effectLst/>
                        </a:rPr>
                        <a:t>WH_0x3f2</a:t>
                      </a:r>
                    </a:p>
                  </a:txBody>
                  <a:tcPr marL="100884" marR="100884" marT="100884" marB="50442" anchor="ctr">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algn="r" fontAlgn="ctr"/>
                      <a:r>
                        <a:rPr lang="en-IN" sz="1300" cap="none" spc="0">
                          <a:solidFill>
                            <a:schemeClr val="tx1"/>
                          </a:solidFill>
                          <a:effectLst/>
                        </a:rPr>
                        <a:t>61.600803</a:t>
                      </a:r>
                    </a:p>
                  </a:txBody>
                  <a:tcPr marL="100884" marR="100884" marT="100884" marB="50442" anchor="ctr">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algn="r" fontAlgn="ctr"/>
                      <a:r>
                        <a:rPr lang="en-IN" sz="1300" cap="none" spc="0">
                          <a:solidFill>
                            <a:schemeClr val="tx1"/>
                          </a:solidFill>
                          <a:effectLst/>
                        </a:rPr>
                        <a:t>-149.125259</a:t>
                      </a:r>
                    </a:p>
                  </a:txBody>
                  <a:tcPr marL="100884" marR="100884" marT="100884" marB="50442" anchor="ctr">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833805270"/>
                  </a:ext>
                </a:extLst>
              </a:tr>
            </a:tbl>
          </a:graphicData>
        </a:graphic>
      </p:graphicFrame>
    </p:spTree>
    <p:extLst>
      <p:ext uri="{BB962C8B-B14F-4D97-AF65-F5344CB8AC3E}">
        <p14:creationId xmlns:p14="http://schemas.microsoft.com/office/powerpoint/2010/main" val="772265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1A8C4D-44A2-40C0-8E59-9A64304409E8}"/>
              </a:ext>
            </a:extLst>
          </p:cNvPr>
          <p:cNvSpPr>
            <a:spLocks noGrp="1"/>
          </p:cNvSpPr>
          <p:nvPr>
            <p:ph type="title"/>
          </p:nvPr>
        </p:nvSpPr>
        <p:spPr>
          <a:xfrm>
            <a:off x="643467" y="321734"/>
            <a:ext cx="10905066" cy="1135737"/>
          </a:xfrm>
        </p:spPr>
        <p:txBody>
          <a:bodyPr vert="horz" lIns="91440" tIns="45720" rIns="91440" bIns="45720" rtlCol="0">
            <a:normAutofit/>
          </a:bodyPr>
          <a:lstStyle/>
          <a:p>
            <a:r>
              <a:rPr lang="en-US" sz="3600" dirty="0"/>
              <a:t>How may product id is present in dataset...</a:t>
            </a:r>
            <a:endParaRPr lang="en-IN" sz="3600" dirty="0"/>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5C240A7B-071C-4F98-AF30-C35144773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535" y="972864"/>
            <a:ext cx="9033942" cy="5646213"/>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9947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1A8C4D-44A2-40C0-8E59-9A64304409E8}"/>
              </a:ext>
            </a:extLst>
          </p:cNvPr>
          <p:cNvSpPr>
            <a:spLocks noGrp="1"/>
          </p:cNvSpPr>
          <p:nvPr>
            <p:ph type="title"/>
          </p:nvPr>
        </p:nvSpPr>
        <p:spPr>
          <a:xfrm>
            <a:off x="643467" y="321734"/>
            <a:ext cx="10905066" cy="1135737"/>
          </a:xfrm>
        </p:spPr>
        <p:txBody>
          <a:bodyPr vert="horz" lIns="91440" tIns="45720" rIns="91440" bIns="45720" rtlCol="0">
            <a:normAutofit/>
          </a:bodyPr>
          <a:lstStyle/>
          <a:p>
            <a:r>
              <a:rPr lang="en-US" dirty="0"/>
              <a:t>How may product id is present in dataset...</a:t>
            </a:r>
            <a:endParaRPr lang="en-IN" dirty="0"/>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5C240A7B-071C-4F98-AF30-C351447733C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7476" y="1457471"/>
            <a:ext cx="13606952" cy="4857382"/>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66097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1041</TotalTime>
  <Words>1312</Words>
  <Application>Microsoft Office PowerPoint</Application>
  <PresentationFormat>Widescreen</PresentationFormat>
  <Paragraphs>235</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Helvetica Neue</vt:lpstr>
      <vt:lpstr>Office Theme</vt:lpstr>
      <vt:lpstr>Tredence Data Scientist Hiring Challenge</vt:lpstr>
      <vt:lpstr>Demand Forecasting </vt:lpstr>
      <vt:lpstr>Task</vt:lpstr>
      <vt:lpstr>Dataset description</vt:lpstr>
      <vt:lpstr>The columns provided in the dataset are as follows:</vt:lpstr>
      <vt:lpstr>Train Dataset information</vt:lpstr>
      <vt:lpstr>Fill null value in Latitude and Longitude</vt:lpstr>
      <vt:lpstr>How may product id is present in dataset...</vt:lpstr>
      <vt:lpstr>How may product id is present in dataset...</vt:lpstr>
      <vt:lpstr>Which day is weekend</vt:lpstr>
      <vt:lpstr>is warehouse closed related with week-days ...</vt:lpstr>
      <vt:lpstr>is warehouse closed related with date...</vt:lpstr>
      <vt:lpstr>is warehouse closed related with month...</vt:lpstr>
      <vt:lpstr>is warehouse closed related with warehouse Id or their location...</vt:lpstr>
      <vt:lpstr>is warehouse closed related with our target column, because in the train dataset we have daily_dispatch_count has not null value...</vt:lpstr>
      <vt:lpstr>Now, plot line graph for this columns according to date...</vt:lpstr>
      <vt:lpstr>Now, plot line graph for this columns according to date for only one warehouse...</vt:lpstr>
      <vt:lpstr>Data Preparation…</vt:lpstr>
      <vt:lpstr>PowerPoint Presentation</vt:lpstr>
      <vt:lpstr>Plot correlation matrix...</vt:lpstr>
      <vt:lpstr>Split data into features and target columns</vt:lpstr>
      <vt:lpstr>Model running</vt:lpstr>
      <vt:lpstr>Model Score</vt:lpstr>
      <vt:lpstr>Hyper tunning model by using RandomizedSearchCV...</vt:lpstr>
      <vt:lpstr>Check Best parameters of this model &amp; set this parameters of this model check their performance...</vt:lpstr>
      <vt:lpstr>Make Prediction…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Tredence Data Scientist Hiring Challenge</dc:title>
  <dc:creator>Avish patel</dc:creator>
  <cp:lastModifiedBy>Avish patel</cp:lastModifiedBy>
  <cp:revision>5</cp:revision>
  <dcterms:created xsi:type="dcterms:W3CDTF">2022-04-30T14:38:16Z</dcterms:created>
  <dcterms:modified xsi:type="dcterms:W3CDTF">2022-05-01T08:03:19Z</dcterms:modified>
</cp:coreProperties>
</file>