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60" r:id="rId2"/>
    <p:sldId id="266" r:id="rId3"/>
    <p:sldId id="267"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p:cViewPr varScale="1">
        <p:scale>
          <a:sx n="102" d="100"/>
          <a:sy n="102" d="100"/>
        </p:scale>
        <p:origin x="898"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67f805e3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67f805e3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67f805e3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67f805e3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3180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67f805e3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67f805e3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855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3"/>
        <p:cNvGrpSpPr/>
        <p:nvPr/>
      </p:nvGrpSpPr>
      <p:grpSpPr>
        <a:xfrm>
          <a:off x="0" y="0"/>
          <a:ext cx="0" cy="0"/>
          <a:chOff x="0" y="0"/>
          <a:chExt cx="0" cy="0"/>
        </a:xfrm>
      </p:grpSpPr>
      <p:sp>
        <p:nvSpPr>
          <p:cNvPr id="60" name="Google Shape;94;p14">
            <a:extLst>
              <a:ext uri="{FF2B5EF4-FFF2-40B4-BE49-F238E27FC236}">
                <a16:creationId xmlns:a16="http://schemas.microsoft.com/office/drawing/2014/main" id="{344B861F-EE85-6BD8-1192-9C73F50F3E3C}"/>
              </a:ext>
            </a:extLst>
          </p:cNvPr>
          <p:cNvSpPr txBox="1"/>
          <p:nvPr/>
        </p:nvSpPr>
        <p:spPr>
          <a:xfrm>
            <a:off x="213018" y="70843"/>
            <a:ext cx="9144000" cy="5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Sequence Diagram – Bargain Hunter</a:t>
            </a:r>
          </a:p>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Use Case - 02.01. </a:t>
            </a:r>
            <a:r>
              <a:rPr lang="en-US" sz="1400" b="1" dirty="0">
                <a:solidFill>
                  <a:schemeClr val="dk1"/>
                </a:solidFill>
                <a:latin typeface="Times New Roman" panose="02020603050405020304" pitchFamily="18" charset="0"/>
                <a:cs typeface="Times New Roman" panose="02020603050405020304" pitchFamily="18" charset="0"/>
              </a:rPr>
              <a:t>Analyze Data with Analytics and Reporting</a:t>
            </a: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zh-CN" altLang="en-US" b="1" dirty="0">
              <a:latin typeface="Times New Roman" panose="02020603050405020304" pitchFamily="18" charset="0"/>
              <a:cs typeface="Times New Roman" panose="02020603050405020304" pitchFamily="18" charset="0"/>
            </a:endParaRPr>
          </a:p>
        </p:txBody>
      </p:sp>
      <p:sp>
        <p:nvSpPr>
          <p:cNvPr id="61" name="Google Shape;97;p14">
            <a:extLst>
              <a:ext uri="{FF2B5EF4-FFF2-40B4-BE49-F238E27FC236}">
                <a16:creationId xmlns:a16="http://schemas.microsoft.com/office/drawing/2014/main" id="{49F1B81F-1773-BA48-8C81-80D2322F550D}"/>
              </a:ext>
            </a:extLst>
          </p:cNvPr>
          <p:cNvSpPr/>
          <p:nvPr/>
        </p:nvSpPr>
        <p:spPr>
          <a:xfrm>
            <a:off x="4302974" y="964145"/>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SellItems</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62" name="Google Shape;98;p14">
            <a:extLst>
              <a:ext uri="{FF2B5EF4-FFF2-40B4-BE49-F238E27FC236}">
                <a16:creationId xmlns:a16="http://schemas.microsoft.com/office/drawing/2014/main" id="{96A6E1ED-5595-8BF2-09B5-BE985996C5F7}"/>
              </a:ext>
            </a:extLst>
          </p:cNvPr>
          <p:cNvSpPr/>
          <p:nvPr/>
        </p:nvSpPr>
        <p:spPr>
          <a:xfrm>
            <a:off x="905950" y="1502255"/>
            <a:ext cx="154500" cy="3521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3" name="Google Shape;101;p14">
            <a:extLst>
              <a:ext uri="{FF2B5EF4-FFF2-40B4-BE49-F238E27FC236}">
                <a16:creationId xmlns:a16="http://schemas.microsoft.com/office/drawing/2014/main" id="{78760A3A-BB5E-9AEC-7C94-8E020B2C5361}"/>
              </a:ext>
            </a:extLst>
          </p:cNvPr>
          <p:cNvSpPr/>
          <p:nvPr/>
        </p:nvSpPr>
        <p:spPr>
          <a:xfrm>
            <a:off x="4857443" y="2175510"/>
            <a:ext cx="154305" cy="2733675"/>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64" name="Google Shape;102;p14">
            <a:extLst>
              <a:ext uri="{FF2B5EF4-FFF2-40B4-BE49-F238E27FC236}">
                <a16:creationId xmlns:a16="http://schemas.microsoft.com/office/drawing/2014/main" id="{DD0C986F-CC98-6D44-7DC5-AEE980E90332}"/>
              </a:ext>
            </a:extLst>
          </p:cNvPr>
          <p:cNvCxnSpPr>
            <a:cxnSpLocks/>
          </p:cNvCxnSpPr>
          <p:nvPr/>
        </p:nvCxnSpPr>
        <p:spPr>
          <a:xfrm>
            <a:off x="1063480" y="2795825"/>
            <a:ext cx="1725888" cy="0"/>
          </a:xfrm>
          <a:prstGeom prst="straightConnector1">
            <a:avLst/>
          </a:prstGeom>
          <a:noFill/>
          <a:ln w="9525" cap="flat" cmpd="sng">
            <a:solidFill>
              <a:schemeClr val="dk2"/>
            </a:solidFill>
            <a:prstDash val="solid"/>
            <a:round/>
            <a:headEnd type="none" w="med" len="med"/>
            <a:tailEnd type="stealth" w="med" len="med"/>
          </a:ln>
        </p:spPr>
      </p:cxnSp>
      <p:cxnSp>
        <p:nvCxnSpPr>
          <p:cNvPr id="65" name="Google Shape;105;p14">
            <a:extLst>
              <a:ext uri="{FF2B5EF4-FFF2-40B4-BE49-F238E27FC236}">
                <a16:creationId xmlns:a16="http://schemas.microsoft.com/office/drawing/2014/main" id="{562807C8-A8E9-D149-A0E8-1F1449E12DD9}"/>
              </a:ext>
            </a:extLst>
          </p:cNvPr>
          <p:cNvCxnSpPr>
            <a:cxnSpLocks/>
          </p:cNvCxnSpPr>
          <p:nvPr/>
        </p:nvCxnSpPr>
        <p:spPr>
          <a:xfrm flipV="1">
            <a:off x="2986377" y="3221499"/>
            <a:ext cx="1868638" cy="1045"/>
          </a:xfrm>
          <a:prstGeom prst="straightConnector1">
            <a:avLst/>
          </a:prstGeom>
          <a:noFill/>
          <a:ln w="9525" cap="flat" cmpd="sng">
            <a:solidFill>
              <a:schemeClr val="dk2"/>
            </a:solidFill>
            <a:prstDash val="dash"/>
            <a:round/>
            <a:headEnd type="stealth" w="med" len="med"/>
            <a:tailEnd type="none" w="med" len="med"/>
          </a:ln>
        </p:spPr>
      </p:cxnSp>
      <p:cxnSp>
        <p:nvCxnSpPr>
          <p:cNvPr id="66" name="Google Shape;107;p14">
            <a:extLst>
              <a:ext uri="{FF2B5EF4-FFF2-40B4-BE49-F238E27FC236}">
                <a16:creationId xmlns:a16="http://schemas.microsoft.com/office/drawing/2014/main" id="{3279E227-E47C-EB48-8594-834B3342CA15}"/>
              </a:ext>
            </a:extLst>
          </p:cNvPr>
          <p:cNvCxnSpPr>
            <a:cxnSpLocks/>
          </p:cNvCxnSpPr>
          <p:nvPr/>
        </p:nvCxnSpPr>
        <p:spPr>
          <a:xfrm>
            <a:off x="1052045" y="3213822"/>
            <a:ext cx="1763384" cy="0"/>
          </a:xfrm>
          <a:prstGeom prst="straightConnector1">
            <a:avLst/>
          </a:prstGeom>
          <a:noFill/>
          <a:ln w="9525" cap="flat" cmpd="sng">
            <a:solidFill>
              <a:schemeClr val="dk2"/>
            </a:solidFill>
            <a:prstDash val="dash"/>
            <a:round/>
            <a:headEnd type="stealth" w="med" len="med"/>
            <a:tailEnd type="none" w="med" len="med"/>
          </a:ln>
        </p:spPr>
      </p:cxnSp>
      <p:cxnSp>
        <p:nvCxnSpPr>
          <p:cNvPr id="67" name="Google Shape;115;p14">
            <a:extLst>
              <a:ext uri="{FF2B5EF4-FFF2-40B4-BE49-F238E27FC236}">
                <a16:creationId xmlns:a16="http://schemas.microsoft.com/office/drawing/2014/main" id="{C49A37D3-7866-F7BE-99A6-B6209FAA7A5C}"/>
              </a:ext>
            </a:extLst>
          </p:cNvPr>
          <p:cNvCxnSpPr>
            <a:endCxn id="62" idx="0"/>
          </p:cNvCxnSpPr>
          <p:nvPr/>
        </p:nvCxnSpPr>
        <p:spPr>
          <a:xfrm>
            <a:off x="983835" y="1327355"/>
            <a:ext cx="0" cy="174900"/>
          </a:xfrm>
          <a:prstGeom prst="straightConnector1">
            <a:avLst/>
          </a:prstGeom>
          <a:noFill/>
          <a:ln w="9525" cap="flat" cmpd="sng">
            <a:solidFill>
              <a:schemeClr val="dk2"/>
            </a:solidFill>
            <a:prstDash val="dot"/>
            <a:round/>
            <a:headEnd type="none" w="med" len="med"/>
            <a:tailEnd type="none" w="med" len="med"/>
          </a:ln>
        </p:spPr>
      </p:cxnSp>
      <p:cxnSp>
        <p:nvCxnSpPr>
          <p:cNvPr id="68" name="Google Shape;119;p14">
            <a:extLst>
              <a:ext uri="{FF2B5EF4-FFF2-40B4-BE49-F238E27FC236}">
                <a16:creationId xmlns:a16="http://schemas.microsoft.com/office/drawing/2014/main" id="{B4C04AC7-9558-99EE-FB7E-75B6FB88231C}"/>
              </a:ext>
            </a:extLst>
          </p:cNvPr>
          <p:cNvCxnSpPr>
            <a:stCxn id="61" idx="2"/>
            <a:endCxn id="63" idx="0"/>
          </p:cNvCxnSpPr>
          <p:nvPr/>
        </p:nvCxnSpPr>
        <p:spPr>
          <a:xfrm flipH="1">
            <a:off x="4934596" y="1437845"/>
            <a:ext cx="6778" cy="737665"/>
          </a:xfrm>
          <a:prstGeom prst="straightConnector1">
            <a:avLst/>
          </a:prstGeom>
          <a:noFill/>
          <a:ln w="9525" cap="flat" cmpd="sng">
            <a:solidFill>
              <a:schemeClr val="dk2"/>
            </a:solidFill>
            <a:prstDash val="dot"/>
            <a:round/>
            <a:headEnd type="none" w="med" len="med"/>
            <a:tailEnd type="none" w="med" len="med"/>
          </a:ln>
        </p:spPr>
      </p:cxnSp>
      <p:sp>
        <p:nvSpPr>
          <p:cNvPr id="69" name="Google Shape;121;p14">
            <a:extLst>
              <a:ext uri="{FF2B5EF4-FFF2-40B4-BE49-F238E27FC236}">
                <a16:creationId xmlns:a16="http://schemas.microsoft.com/office/drawing/2014/main" id="{61B3828B-D207-6B23-5C67-D6A7FD58EF3E}"/>
              </a:ext>
            </a:extLst>
          </p:cNvPr>
          <p:cNvSpPr txBox="1"/>
          <p:nvPr/>
        </p:nvSpPr>
        <p:spPr>
          <a:xfrm>
            <a:off x="1052045" y="2909022"/>
            <a:ext cx="1689373"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login successful</a:t>
            </a:r>
          </a:p>
        </p:txBody>
      </p:sp>
      <p:sp>
        <p:nvSpPr>
          <p:cNvPr id="70" name="Google Shape;124;p14">
            <a:extLst>
              <a:ext uri="{FF2B5EF4-FFF2-40B4-BE49-F238E27FC236}">
                <a16:creationId xmlns:a16="http://schemas.microsoft.com/office/drawing/2014/main" id="{685BC68C-C2C2-F507-4747-BEFCC1F42019}"/>
              </a:ext>
            </a:extLst>
          </p:cNvPr>
          <p:cNvSpPr txBox="1"/>
          <p:nvPr/>
        </p:nvSpPr>
        <p:spPr>
          <a:xfrm>
            <a:off x="2882202" y="2944086"/>
            <a:ext cx="2043600" cy="304800"/>
          </a:xfrm>
          <a:prstGeom prst="rect">
            <a:avLst/>
          </a:prstGeom>
          <a:noFill/>
          <a:ln>
            <a:noFill/>
          </a:ln>
        </p:spPr>
        <p:txBody>
          <a:bodyPr spcFirstLastPara="1" wrap="square" lIns="91425" tIns="91425" rIns="91425" bIns="91425" anchor="ctr" anchorCtr="0">
            <a:noAutofit/>
          </a:bodyPr>
          <a:lstStyle/>
          <a:p>
            <a:pPr algn="ctr"/>
            <a:r>
              <a:rPr lang="en-US" altLang="en-GB" sz="11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displayreport</a:t>
            </a: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sp>
        <p:nvSpPr>
          <p:cNvPr id="72" name="Google Shape;129;p14">
            <a:extLst>
              <a:ext uri="{FF2B5EF4-FFF2-40B4-BE49-F238E27FC236}">
                <a16:creationId xmlns:a16="http://schemas.microsoft.com/office/drawing/2014/main" id="{78474BF6-3CD6-C52F-F6D5-E30FFB1A1C11}"/>
              </a:ext>
            </a:extLst>
          </p:cNvPr>
          <p:cNvSpPr txBox="1"/>
          <p:nvPr/>
        </p:nvSpPr>
        <p:spPr>
          <a:xfrm>
            <a:off x="130034" y="972297"/>
            <a:ext cx="1706332"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 Customer</a:t>
            </a:r>
            <a:endParaRPr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73" name="Google Shape;127;p14">
            <a:extLst>
              <a:ext uri="{FF2B5EF4-FFF2-40B4-BE49-F238E27FC236}">
                <a16:creationId xmlns:a16="http://schemas.microsoft.com/office/drawing/2014/main" id="{5B227CD2-B701-23D5-1FF3-7E177DF5566F}"/>
              </a:ext>
            </a:extLst>
          </p:cNvPr>
          <p:cNvSpPr txBox="1"/>
          <p:nvPr/>
        </p:nvSpPr>
        <p:spPr>
          <a:xfrm>
            <a:off x="978937" y="2434971"/>
            <a:ext cx="1889359" cy="4504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login</a:t>
            </a:r>
            <a:r>
              <a:rPr lang="en-GB" sz="10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sp>
        <p:nvSpPr>
          <p:cNvPr id="74" name="Google Shape;99;p14">
            <a:extLst>
              <a:ext uri="{FF2B5EF4-FFF2-40B4-BE49-F238E27FC236}">
                <a16:creationId xmlns:a16="http://schemas.microsoft.com/office/drawing/2014/main" id="{711056F1-9F95-7032-1C36-F7DBDB2D0621}"/>
              </a:ext>
            </a:extLst>
          </p:cNvPr>
          <p:cNvSpPr/>
          <p:nvPr/>
        </p:nvSpPr>
        <p:spPr>
          <a:xfrm>
            <a:off x="2815429" y="1878330"/>
            <a:ext cx="154305" cy="316738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75" name="Google Shape;95;p14">
            <a:extLst>
              <a:ext uri="{FF2B5EF4-FFF2-40B4-BE49-F238E27FC236}">
                <a16:creationId xmlns:a16="http://schemas.microsoft.com/office/drawing/2014/main" id="{7D3CB324-EE36-8514-82DE-D43B04E21076}"/>
              </a:ext>
            </a:extLst>
          </p:cNvPr>
          <p:cNvSpPr/>
          <p:nvPr/>
        </p:nvSpPr>
        <p:spPr>
          <a:xfrm>
            <a:off x="2251869" y="967138"/>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Login</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76" name="Google Shape;117;p14">
            <a:extLst>
              <a:ext uri="{FF2B5EF4-FFF2-40B4-BE49-F238E27FC236}">
                <a16:creationId xmlns:a16="http://schemas.microsoft.com/office/drawing/2014/main" id="{0A139018-79B4-3A55-477F-637DCBE7C3D3}"/>
              </a:ext>
            </a:extLst>
          </p:cNvPr>
          <p:cNvCxnSpPr>
            <a:cxnSpLocks/>
            <a:stCxn id="75" idx="2"/>
          </p:cNvCxnSpPr>
          <p:nvPr/>
        </p:nvCxnSpPr>
        <p:spPr>
          <a:xfrm>
            <a:off x="2890269" y="1440838"/>
            <a:ext cx="11263" cy="387962"/>
          </a:xfrm>
          <a:prstGeom prst="straightConnector1">
            <a:avLst/>
          </a:prstGeom>
          <a:noFill/>
          <a:ln w="9525" cap="flat" cmpd="sng">
            <a:solidFill>
              <a:schemeClr val="dk2"/>
            </a:solidFill>
            <a:prstDash val="dot"/>
            <a:round/>
            <a:headEnd type="none" w="med" len="med"/>
            <a:tailEnd type="none" w="med" len="med"/>
          </a:ln>
        </p:spPr>
      </p:cxnSp>
      <p:cxnSp>
        <p:nvCxnSpPr>
          <p:cNvPr id="77" name="Google Shape;102;p14">
            <a:extLst>
              <a:ext uri="{FF2B5EF4-FFF2-40B4-BE49-F238E27FC236}">
                <a16:creationId xmlns:a16="http://schemas.microsoft.com/office/drawing/2014/main" id="{88FCA5E8-33CF-586E-E53B-1E5A0DAC667B}"/>
              </a:ext>
            </a:extLst>
          </p:cNvPr>
          <p:cNvCxnSpPr>
            <a:cxnSpLocks/>
          </p:cNvCxnSpPr>
          <p:nvPr/>
        </p:nvCxnSpPr>
        <p:spPr>
          <a:xfrm>
            <a:off x="2979374" y="2795905"/>
            <a:ext cx="1849257" cy="0"/>
          </a:xfrm>
          <a:prstGeom prst="straightConnector1">
            <a:avLst/>
          </a:prstGeom>
          <a:noFill/>
          <a:ln w="9525" cap="flat" cmpd="sng">
            <a:solidFill>
              <a:schemeClr val="dk2"/>
            </a:solidFill>
            <a:prstDash val="solid"/>
            <a:round/>
            <a:headEnd type="none" w="med" len="med"/>
            <a:tailEnd type="stealth" w="med" len="med"/>
          </a:ln>
        </p:spPr>
      </p:cxnSp>
      <p:sp>
        <p:nvSpPr>
          <p:cNvPr id="78" name="Google Shape;127;p14">
            <a:extLst>
              <a:ext uri="{FF2B5EF4-FFF2-40B4-BE49-F238E27FC236}">
                <a16:creationId xmlns:a16="http://schemas.microsoft.com/office/drawing/2014/main" id="{344A3D28-A5F7-6E2A-6EAF-EE1C95E1A56B}"/>
              </a:ext>
            </a:extLst>
          </p:cNvPr>
          <p:cNvSpPr txBox="1"/>
          <p:nvPr/>
        </p:nvSpPr>
        <p:spPr>
          <a:xfrm>
            <a:off x="2807979" y="2483598"/>
            <a:ext cx="20436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checkfordeals</a:t>
            </a: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79" name="TextBox 5">
            <a:extLst>
              <a:ext uri="{FF2B5EF4-FFF2-40B4-BE49-F238E27FC236}">
                <a16:creationId xmlns:a16="http://schemas.microsoft.com/office/drawing/2014/main" id="{9F79AE49-455D-A15B-2640-E2DC7E479FCE}"/>
              </a:ext>
            </a:extLst>
          </p:cNvPr>
          <p:cNvSpPr txBox="1"/>
          <p:nvPr/>
        </p:nvSpPr>
        <p:spPr>
          <a:xfrm>
            <a:off x="7307364" y="1645919"/>
            <a:ext cx="1767520" cy="2246769"/>
          </a:xfrm>
          <a:prstGeom prst="rect">
            <a:avLst/>
          </a:prstGeom>
          <a:noFill/>
        </p:spPr>
        <p:txBody>
          <a:bodyPr wrap="square" rtlCol="0">
            <a:spAutoFit/>
          </a:bodyPr>
          <a:lstStyle/>
          <a:p>
            <a:r>
              <a:rPr lang="en-US" sz="1000" b="1" u="sng" dirty="0">
                <a:latin typeface="Times New Roman" panose="02020603050405020304" pitchFamily="18" charset="0"/>
                <a:cs typeface="Times New Roman" panose="02020603050405020304" pitchFamily="18" charset="0"/>
              </a:rPr>
              <a:t>Use Case Scenario</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rPr>
              <a:t>Use case begins when user logins requests for check deals and system retrieves data to analyze various aspects of the business.</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rPr>
              <a:t>The Sell Items and List Homes classes analyzes the collected data to generate insights such as display report to customers</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sym typeface="+mn-ea"/>
              </a:rPr>
              <a:t>The Use Case ends.</a:t>
            </a:r>
            <a:endParaRPr lang="en-US" sz="1000" dirty="0">
              <a:latin typeface="Times New Roman" panose="02020603050405020304" pitchFamily="18" charset="0"/>
              <a:cs typeface="Times New Roman" panose="02020603050405020304" pitchFamily="18" charset="0"/>
            </a:endParaRPr>
          </a:p>
        </p:txBody>
      </p:sp>
      <p:cxnSp>
        <p:nvCxnSpPr>
          <p:cNvPr id="80" name="Google Shape;71;p13">
            <a:extLst>
              <a:ext uri="{FF2B5EF4-FFF2-40B4-BE49-F238E27FC236}">
                <a16:creationId xmlns:a16="http://schemas.microsoft.com/office/drawing/2014/main" id="{CD0CEA95-0F57-7690-7E6B-DC7E4B1CB8B0}"/>
              </a:ext>
            </a:extLst>
          </p:cNvPr>
          <p:cNvCxnSpPr/>
          <p:nvPr/>
        </p:nvCxnSpPr>
        <p:spPr>
          <a:xfrm flipH="1">
            <a:off x="983675" y="497950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81" name="Google Shape;71;p13">
            <a:extLst>
              <a:ext uri="{FF2B5EF4-FFF2-40B4-BE49-F238E27FC236}">
                <a16:creationId xmlns:a16="http://schemas.microsoft.com/office/drawing/2014/main" id="{4D89675C-0664-E137-2C4F-E38EF2AE5341}"/>
              </a:ext>
            </a:extLst>
          </p:cNvPr>
          <p:cNvCxnSpPr/>
          <p:nvPr/>
        </p:nvCxnSpPr>
        <p:spPr>
          <a:xfrm flipH="1">
            <a:off x="3215700" y="502395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82" name="Google Shape;71;p13">
            <a:extLst>
              <a:ext uri="{FF2B5EF4-FFF2-40B4-BE49-F238E27FC236}">
                <a16:creationId xmlns:a16="http://schemas.microsoft.com/office/drawing/2014/main" id="{8708C272-1258-9FAC-6DF0-1ABD70D348F2}"/>
              </a:ext>
            </a:extLst>
          </p:cNvPr>
          <p:cNvCxnSpPr>
            <a:stCxn id="63" idx="2"/>
          </p:cNvCxnSpPr>
          <p:nvPr/>
        </p:nvCxnSpPr>
        <p:spPr>
          <a:xfrm>
            <a:off x="4934913" y="4909185"/>
            <a:ext cx="0" cy="234315"/>
          </a:xfrm>
          <a:prstGeom prst="straightConnector1">
            <a:avLst/>
          </a:prstGeom>
          <a:noFill/>
          <a:ln w="9525" cap="flat" cmpd="sng">
            <a:solidFill>
              <a:schemeClr val="dk2"/>
            </a:solidFill>
            <a:prstDash val="dot"/>
            <a:round/>
            <a:headEnd type="none" w="med" len="med"/>
            <a:tailEnd type="none" w="med" len="med"/>
          </a:ln>
        </p:spPr>
      </p:cxnSp>
      <p:pic>
        <p:nvPicPr>
          <p:cNvPr id="83" name="Google Shape;128;p14">
            <a:extLst>
              <a:ext uri="{FF2B5EF4-FFF2-40B4-BE49-F238E27FC236}">
                <a16:creationId xmlns:a16="http://schemas.microsoft.com/office/drawing/2014/main" id="{D9C3B109-3B36-1DCB-5250-369C8AB8C40C}"/>
              </a:ext>
            </a:extLst>
          </p:cNvPr>
          <p:cNvPicPr preferRelativeResize="0"/>
          <p:nvPr/>
        </p:nvPicPr>
        <p:blipFill>
          <a:blip r:embed="rId3"/>
          <a:stretch>
            <a:fillRect/>
          </a:stretch>
        </p:blipFill>
        <p:spPr>
          <a:xfrm>
            <a:off x="711469" y="374380"/>
            <a:ext cx="558165" cy="561340"/>
          </a:xfrm>
          <a:prstGeom prst="rect">
            <a:avLst/>
          </a:prstGeom>
          <a:ln/>
          <a:effectLst>
            <a:glow rad="101600">
              <a:srgbClr val="00B050">
                <a:alpha val="4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pic>
      <p:sp>
        <p:nvSpPr>
          <p:cNvPr id="84" name="Google Shape;97;p14">
            <a:extLst>
              <a:ext uri="{FF2B5EF4-FFF2-40B4-BE49-F238E27FC236}">
                <a16:creationId xmlns:a16="http://schemas.microsoft.com/office/drawing/2014/main" id="{A5112E4B-AF1D-1099-D94A-3B9AD93C3FB5}"/>
              </a:ext>
            </a:extLst>
          </p:cNvPr>
          <p:cNvSpPr/>
          <p:nvPr/>
        </p:nvSpPr>
        <p:spPr>
          <a:xfrm>
            <a:off x="6200532" y="969878"/>
            <a:ext cx="1411751" cy="467967"/>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ListHomes</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85" name="Google Shape;101;p14">
            <a:extLst>
              <a:ext uri="{FF2B5EF4-FFF2-40B4-BE49-F238E27FC236}">
                <a16:creationId xmlns:a16="http://schemas.microsoft.com/office/drawing/2014/main" id="{BCBFD903-6A76-612E-EF77-3F4B033B1285}"/>
              </a:ext>
            </a:extLst>
          </p:cNvPr>
          <p:cNvSpPr/>
          <p:nvPr/>
        </p:nvSpPr>
        <p:spPr>
          <a:xfrm>
            <a:off x="6823219" y="2153066"/>
            <a:ext cx="154305" cy="2733675"/>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90" name="Google Shape;119;p14">
            <a:extLst>
              <a:ext uri="{FF2B5EF4-FFF2-40B4-BE49-F238E27FC236}">
                <a16:creationId xmlns:a16="http://schemas.microsoft.com/office/drawing/2014/main" id="{3F4E61FE-5800-CCF0-1BDC-4BBCA47201FD}"/>
              </a:ext>
            </a:extLst>
          </p:cNvPr>
          <p:cNvCxnSpPr>
            <a:cxnSpLocks/>
            <a:stCxn id="84" idx="2"/>
            <a:endCxn id="85" idx="0"/>
          </p:cNvCxnSpPr>
          <p:nvPr/>
        </p:nvCxnSpPr>
        <p:spPr>
          <a:xfrm flipH="1">
            <a:off x="6900372" y="1437845"/>
            <a:ext cx="6036" cy="715221"/>
          </a:xfrm>
          <a:prstGeom prst="straightConnector1">
            <a:avLst/>
          </a:prstGeom>
          <a:noFill/>
          <a:ln w="9525" cap="flat" cmpd="sng">
            <a:solidFill>
              <a:schemeClr val="dk2"/>
            </a:solidFill>
            <a:prstDash val="dot"/>
            <a:round/>
            <a:headEnd type="none" w="med" len="med"/>
            <a:tailEnd type="none" w="med" len="med"/>
          </a:ln>
        </p:spPr>
      </p:cxnSp>
      <p:sp>
        <p:nvSpPr>
          <p:cNvPr id="91" name="Google Shape;85;p13">
            <a:extLst>
              <a:ext uri="{FF2B5EF4-FFF2-40B4-BE49-F238E27FC236}">
                <a16:creationId xmlns:a16="http://schemas.microsoft.com/office/drawing/2014/main" id="{D71B292F-D34A-088A-F1C0-6019BE48E52A}"/>
              </a:ext>
            </a:extLst>
          </p:cNvPr>
          <p:cNvSpPr txBox="1"/>
          <p:nvPr/>
        </p:nvSpPr>
        <p:spPr>
          <a:xfrm>
            <a:off x="941769" y="4355686"/>
            <a:ext cx="2043600" cy="304800"/>
          </a:xfrm>
          <a:prstGeom prst="rect">
            <a:avLst/>
          </a:prstGeom>
          <a:noFill/>
          <a:ln>
            <a:noFill/>
          </a:ln>
        </p:spPr>
        <p:txBody>
          <a:bodyPr spcFirstLastPara="1" wrap="square" lIns="91425" tIns="91425" rIns="91425" bIns="91425" anchor="ctr" anchorCtr="0">
            <a:noAutofit/>
          </a:bodyPr>
          <a:lstStyle/>
          <a:p>
            <a:pPr lvl="1" algn="ctr"/>
            <a:r>
              <a:rPr lang="en-US" sz="1200" dirty="0">
                <a:solidFill>
                  <a:schemeClr val="dk1"/>
                </a:solidFill>
                <a:latin typeface="Times New Roman" panose="02020603050405020304" pitchFamily="18" charset="0"/>
                <a:ea typeface="Comic Sans MS"/>
                <a:cs typeface="Times New Roman" panose="02020603050405020304" pitchFamily="18" charset="0"/>
                <a:sym typeface="Comic Sans MS"/>
              </a:rPr>
              <a:t>logout()</a:t>
            </a:r>
            <a:endParaRPr lang="en-US" sz="1200" dirty="0">
              <a:latin typeface="Times New Roman" panose="02020603050405020304" pitchFamily="18" charset="0"/>
              <a:ea typeface="Comic Sans MS"/>
              <a:cs typeface="Times New Roman" panose="02020603050405020304" pitchFamily="18" charset="0"/>
              <a:sym typeface="Comic Sans MS"/>
            </a:endParaRPr>
          </a:p>
        </p:txBody>
      </p:sp>
      <p:cxnSp>
        <p:nvCxnSpPr>
          <p:cNvPr id="92" name="Google Shape;69;p13">
            <a:extLst>
              <a:ext uri="{FF2B5EF4-FFF2-40B4-BE49-F238E27FC236}">
                <a16:creationId xmlns:a16="http://schemas.microsoft.com/office/drawing/2014/main" id="{30EA182C-3F88-0C8D-F07E-6CCDEE45A0CB}"/>
              </a:ext>
            </a:extLst>
          </p:cNvPr>
          <p:cNvCxnSpPr>
            <a:cxnSpLocks/>
          </p:cNvCxnSpPr>
          <p:nvPr/>
        </p:nvCxnSpPr>
        <p:spPr>
          <a:xfrm flipH="1">
            <a:off x="1060450" y="4660486"/>
            <a:ext cx="1747529" cy="0"/>
          </a:xfrm>
          <a:prstGeom prst="straightConnector1">
            <a:avLst/>
          </a:prstGeom>
          <a:noFill/>
          <a:ln w="9525" cap="flat" cmpd="sng">
            <a:solidFill>
              <a:schemeClr val="dk2"/>
            </a:solidFill>
            <a:prstDash val="dash"/>
            <a:round/>
            <a:headEnd type="stealth" w="med" len="med"/>
            <a:tailEnd type="none" w="med" len="med"/>
          </a:ln>
        </p:spPr>
      </p:cxnSp>
      <p:cxnSp>
        <p:nvCxnSpPr>
          <p:cNvPr id="93" name="Google Shape;69;p13">
            <a:extLst>
              <a:ext uri="{FF2B5EF4-FFF2-40B4-BE49-F238E27FC236}">
                <a16:creationId xmlns:a16="http://schemas.microsoft.com/office/drawing/2014/main" id="{412BDA1E-0732-A013-110E-CD9876644A37}"/>
              </a:ext>
            </a:extLst>
          </p:cNvPr>
          <p:cNvCxnSpPr>
            <a:cxnSpLocks/>
          </p:cNvCxnSpPr>
          <p:nvPr/>
        </p:nvCxnSpPr>
        <p:spPr>
          <a:xfrm flipV="1">
            <a:off x="2969734" y="3690996"/>
            <a:ext cx="1870646" cy="10789"/>
          </a:xfrm>
          <a:prstGeom prst="straightConnector1">
            <a:avLst/>
          </a:prstGeom>
          <a:noFill/>
          <a:ln w="9525" cap="flat" cmpd="sng">
            <a:solidFill>
              <a:schemeClr val="dk2"/>
            </a:solidFill>
            <a:prstDash val="dash"/>
            <a:round/>
            <a:headEnd type="stealth" w="med" len="med"/>
            <a:tailEnd type="none" w="med" len="med"/>
          </a:ln>
        </p:spPr>
      </p:cxnSp>
      <p:cxnSp>
        <p:nvCxnSpPr>
          <p:cNvPr id="95" name="Google Shape;69;p13">
            <a:extLst>
              <a:ext uri="{FF2B5EF4-FFF2-40B4-BE49-F238E27FC236}">
                <a16:creationId xmlns:a16="http://schemas.microsoft.com/office/drawing/2014/main" id="{45833130-8D9C-0D78-55C5-65848BED0014}"/>
              </a:ext>
            </a:extLst>
          </p:cNvPr>
          <p:cNvCxnSpPr>
            <a:cxnSpLocks/>
          </p:cNvCxnSpPr>
          <p:nvPr/>
        </p:nvCxnSpPr>
        <p:spPr>
          <a:xfrm>
            <a:off x="4995624" y="3804783"/>
            <a:ext cx="1811471" cy="0"/>
          </a:xfrm>
          <a:prstGeom prst="straightConnector1">
            <a:avLst/>
          </a:prstGeom>
          <a:noFill/>
          <a:ln w="9525" cap="flat" cmpd="sng">
            <a:solidFill>
              <a:schemeClr val="dk2"/>
            </a:solidFill>
            <a:prstDash val="dash"/>
            <a:round/>
            <a:headEnd type="stealth" w="med" len="med"/>
            <a:tailEnd type="none" w="med" len="med"/>
          </a:ln>
        </p:spPr>
      </p:cxnSp>
      <p:sp>
        <p:nvSpPr>
          <p:cNvPr id="99" name="Google Shape;85;p13">
            <a:extLst>
              <a:ext uri="{FF2B5EF4-FFF2-40B4-BE49-F238E27FC236}">
                <a16:creationId xmlns:a16="http://schemas.microsoft.com/office/drawing/2014/main" id="{F1C9B5C4-44E4-BE78-B037-AC31292217A3}"/>
              </a:ext>
            </a:extLst>
          </p:cNvPr>
          <p:cNvSpPr txBox="1"/>
          <p:nvPr/>
        </p:nvSpPr>
        <p:spPr>
          <a:xfrm>
            <a:off x="5266931" y="3496789"/>
            <a:ext cx="2043600" cy="304800"/>
          </a:xfrm>
          <a:prstGeom prst="rect">
            <a:avLst/>
          </a:prstGeom>
          <a:noFill/>
          <a:ln>
            <a:noFill/>
          </a:ln>
        </p:spPr>
        <p:txBody>
          <a:bodyPr spcFirstLastPara="1" wrap="square" lIns="91425" tIns="91425" rIns="91425" bIns="91425" anchor="ctr" anchorCtr="0">
            <a:noAutofit/>
          </a:bodyPr>
          <a:lstStyle/>
          <a:p>
            <a:r>
              <a:rPr lang="en-US" sz="1200" dirty="0">
                <a:latin typeface="+mn-lt"/>
              </a:rPr>
              <a:t>report generated</a:t>
            </a:r>
          </a:p>
        </p:txBody>
      </p:sp>
      <p:sp>
        <p:nvSpPr>
          <p:cNvPr id="118" name="Google Shape;127;p14">
            <a:extLst>
              <a:ext uri="{FF2B5EF4-FFF2-40B4-BE49-F238E27FC236}">
                <a16:creationId xmlns:a16="http://schemas.microsoft.com/office/drawing/2014/main" id="{9E062C19-A935-29A2-876E-161C356D0A1B}"/>
              </a:ext>
            </a:extLst>
          </p:cNvPr>
          <p:cNvSpPr txBox="1"/>
          <p:nvPr/>
        </p:nvSpPr>
        <p:spPr>
          <a:xfrm>
            <a:off x="4851579" y="2501051"/>
            <a:ext cx="2043600" cy="304800"/>
          </a:xfrm>
          <a:prstGeom prst="rect">
            <a:avLst/>
          </a:prstGeom>
          <a:noFill/>
          <a:ln>
            <a:noFill/>
          </a:ln>
        </p:spPr>
        <p:txBody>
          <a:bodyPr spcFirstLastPara="1" wrap="square" lIns="91425" tIns="91425" rIns="91425" bIns="91425" anchor="ctr" anchorCtr="0">
            <a:noAutofit/>
          </a:bodyPr>
          <a:lstStyle/>
          <a:p>
            <a:pPr algn="ctr"/>
            <a:r>
              <a:rPr lang="en-US" sz="12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checkfordeals</a:t>
            </a: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120" name="Google Shape;102;p14">
            <a:extLst>
              <a:ext uri="{FF2B5EF4-FFF2-40B4-BE49-F238E27FC236}">
                <a16:creationId xmlns:a16="http://schemas.microsoft.com/office/drawing/2014/main" id="{FEB67B96-5299-A23E-6704-BF8EC4F08605}"/>
              </a:ext>
            </a:extLst>
          </p:cNvPr>
          <p:cNvCxnSpPr>
            <a:cxnSpLocks/>
          </p:cNvCxnSpPr>
          <p:nvPr/>
        </p:nvCxnSpPr>
        <p:spPr>
          <a:xfrm>
            <a:off x="5011748" y="2795825"/>
            <a:ext cx="1811471" cy="0"/>
          </a:xfrm>
          <a:prstGeom prst="straightConnector1">
            <a:avLst/>
          </a:prstGeom>
          <a:noFill/>
          <a:ln w="9525" cap="flat" cmpd="sng">
            <a:solidFill>
              <a:schemeClr val="dk2"/>
            </a:solidFill>
            <a:prstDash val="solid"/>
            <a:round/>
            <a:headEnd type="none" w="med" len="med"/>
            <a:tailEnd type="stealth" w="med" len="med"/>
          </a:ln>
        </p:spPr>
      </p:cxnSp>
      <p:sp>
        <p:nvSpPr>
          <p:cNvPr id="126" name="Google Shape;124;p14">
            <a:extLst>
              <a:ext uri="{FF2B5EF4-FFF2-40B4-BE49-F238E27FC236}">
                <a16:creationId xmlns:a16="http://schemas.microsoft.com/office/drawing/2014/main" id="{9E1AF206-0D90-E3C5-C386-672C27F71089}"/>
              </a:ext>
            </a:extLst>
          </p:cNvPr>
          <p:cNvSpPr txBox="1"/>
          <p:nvPr/>
        </p:nvSpPr>
        <p:spPr>
          <a:xfrm>
            <a:off x="4879887" y="2952668"/>
            <a:ext cx="2043600" cy="304800"/>
          </a:xfrm>
          <a:prstGeom prst="rect">
            <a:avLst/>
          </a:prstGeom>
          <a:noFill/>
          <a:ln>
            <a:noFill/>
          </a:ln>
        </p:spPr>
        <p:txBody>
          <a:bodyPr spcFirstLastPara="1" wrap="square" lIns="91425" tIns="91425" rIns="91425" bIns="91425" anchor="ctr" anchorCtr="0">
            <a:noAutofit/>
          </a:bodyPr>
          <a:lstStyle/>
          <a:p>
            <a:pPr algn="ctr"/>
            <a:r>
              <a:rPr lang="en-US" altLang="en-GB" sz="11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displayreport</a:t>
            </a: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cxnSp>
        <p:nvCxnSpPr>
          <p:cNvPr id="127" name="Google Shape;105;p14">
            <a:extLst>
              <a:ext uri="{FF2B5EF4-FFF2-40B4-BE49-F238E27FC236}">
                <a16:creationId xmlns:a16="http://schemas.microsoft.com/office/drawing/2014/main" id="{E81A2C12-CD6F-51E7-3182-876C59AFAAEF}"/>
              </a:ext>
            </a:extLst>
          </p:cNvPr>
          <p:cNvCxnSpPr>
            <a:cxnSpLocks/>
          </p:cNvCxnSpPr>
          <p:nvPr/>
        </p:nvCxnSpPr>
        <p:spPr>
          <a:xfrm>
            <a:off x="5031733" y="3222249"/>
            <a:ext cx="1791486" cy="0"/>
          </a:xfrm>
          <a:prstGeom prst="straightConnector1">
            <a:avLst/>
          </a:prstGeom>
          <a:noFill/>
          <a:ln w="9525" cap="flat" cmpd="sng">
            <a:solidFill>
              <a:schemeClr val="dk2"/>
            </a:solidFill>
            <a:prstDash val="dash"/>
            <a:round/>
            <a:headEnd type="stealth" w="med" len="med"/>
            <a:tailEnd type="none" w="med" len="med"/>
          </a:ln>
        </p:spPr>
      </p:cxnSp>
      <p:sp>
        <p:nvSpPr>
          <p:cNvPr id="5" name="TextBox 4">
            <a:extLst>
              <a:ext uri="{FF2B5EF4-FFF2-40B4-BE49-F238E27FC236}">
                <a16:creationId xmlns:a16="http://schemas.microsoft.com/office/drawing/2014/main" id="{44D73437-D069-B545-4A5B-BA09045408F2}"/>
              </a:ext>
            </a:extLst>
          </p:cNvPr>
          <p:cNvSpPr txBox="1"/>
          <p:nvPr/>
        </p:nvSpPr>
        <p:spPr>
          <a:xfrm>
            <a:off x="3321140" y="3412477"/>
            <a:ext cx="1225015" cy="261610"/>
          </a:xfrm>
          <a:prstGeom prst="rect">
            <a:avLst/>
          </a:prstGeom>
          <a:noFill/>
        </p:spPr>
        <p:txBody>
          <a:bodyPr wrap="none" rtlCol="0">
            <a:spAutoFit/>
          </a:bodyPr>
          <a:lstStyle/>
          <a:p>
            <a:r>
              <a:rPr lang="en-US" sz="1100" dirty="0">
                <a:latin typeface="+mn-lt"/>
              </a:rPr>
              <a:t>report generated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0" y="0"/>
            <a:ext cx="9144000" cy="5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Sequence Diagram – Bargain Hunter</a:t>
            </a:r>
          </a:p>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Use Case - 02.02. Receive Deals Alerts and Notifications</a:t>
            </a: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zh-CN" altLang="en-US" b="1" dirty="0">
              <a:latin typeface="Times New Roman" panose="02020603050405020304" pitchFamily="18" charset="0"/>
              <a:cs typeface="Times New Roman" panose="02020603050405020304" pitchFamily="18" charset="0"/>
            </a:endParaRPr>
          </a:p>
        </p:txBody>
      </p:sp>
      <p:sp>
        <p:nvSpPr>
          <p:cNvPr id="97" name="Google Shape;97;p14"/>
          <p:cNvSpPr/>
          <p:nvPr/>
        </p:nvSpPr>
        <p:spPr>
          <a:xfrm>
            <a:off x="3847493" y="999812"/>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:Payment</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98" name="Google Shape;98;p14"/>
          <p:cNvSpPr/>
          <p:nvPr/>
        </p:nvSpPr>
        <p:spPr>
          <a:xfrm>
            <a:off x="905950" y="1502255"/>
            <a:ext cx="154500" cy="3521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 name="Google Shape;101;p14"/>
          <p:cNvSpPr/>
          <p:nvPr/>
        </p:nvSpPr>
        <p:spPr>
          <a:xfrm>
            <a:off x="4419959" y="1894175"/>
            <a:ext cx="152041" cy="308533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02" name="Google Shape;102;p14"/>
          <p:cNvCxnSpPr>
            <a:cxnSpLocks/>
          </p:cNvCxnSpPr>
          <p:nvPr/>
        </p:nvCxnSpPr>
        <p:spPr>
          <a:xfrm>
            <a:off x="1063480" y="2571750"/>
            <a:ext cx="1565464" cy="0"/>
          </a:xfrm>
          <a:prstGeom prst="straightConnector1">
            <a:avLst/>
          </a:prstGeom>
          <a:noFill/>
          <a:ln w="9525" cap="flat" cmpd="sng">
            <a:solidFill>
              <a:schemeClr val="dk2"/>
            </a:solidFill>
            <a:prstDash val="solid"/>
            <a:round/>
            <a:headEnd type="none" w="med" len="med"/>
            <a:tailEnd type="stealth" w="med" len="med"/>
          </a:ln>
        </p:spPr>
      </p:cxnSp>
      <p:cxnSp>
        <p:nvCxnSpPr>
          <p:cNvPr id="115" name="Google Shape;115;p14"/>
          <p:cNvCxnSpPr>
            <a:endCxn id="98" idx="0"/>
          </p:cNvCxnSpPr>
          <p:nvPr/>
        </p:nvCxnSpPr>
        <p:spPr>
          <a:xfrm>
            <a:off x="983835" y="1327355"/>
            <a:ext cx="0" cy="174900"/>
          </a:xfrm>
          <a:prstGeom prst="straightConnector1">
            <a:avLst/>
          </a:prstGeom>
          <a:noFill/>
          <a:ln w="9525" cap="flat" cmpd="sng">
            <a:solidFill>
              <a:schemeClr val="dk2"/>
            </a:solidFill>
            <a:prstDash val="dot"/>
            <a:round/>
            <a:headEnd type="none" w="med" len="med"/>
            <a:tailEnd type="none" w="med" len="med"/>
          </a:ln>
        </p:spPr>
      </p:cxnSp>
      <p:cxnSp>
        <p:nvCxnSpPr>
          <p:cNvPr id="119" name="Google Shape;119;p14"/>
          <p:cNvCxnSpPr>
            <a:cxnSpLocks/>
            <a:stCxn id="97" idx="2"/>
            <a:endCxn id="101" idx="0"/>
          </p:cNvCxnSpPr>
          <p:nvPr/>
        </p:nvCxnSpPr>
        <p:spPr>
          <a:xfrm>
            <a:off x="4485893" y="1473512"/>
            <a:ext cx="10087" cy="420663"/>
          </a:xfrm>
          <a:prstGeom prst="straightConnector1">
            <a:avLst/>
          </a:prstGeom>
          <a:noFill/>
          <a:ln w="9525" cap="flat" cmpd="sng">
            <a:solidFill>
              <a:schemeClr val="dk2"/>
            </a:solidFill>
            <a:prstDash val="dot"/>
            <a:round/>
            <a:headEnd type="none" w="med" len="med"/>
            <a:tailEnd type="none" w="med" len="med"/>
          </a:ln>
        </p:spPr>
      </p:cxnSp>
      <p:sp>
        <p:nvSpPr>
          <p:cNvPr id="124" name="Google Shape;124;p14"/>
          <p:cNvSpPr txBox="1"/>
          <p:nvPr/>
        </p:nvSpPr>
        <p:spPr>
          <a:xfrm>
            <a:off x="2543496" y="3574659"/>
            <a:ext cx="20436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129" name="Google Shape;129;p14"/>
          <p:cNvSpPr txBox="1"/>
          <p:nvPr/>
        </p:nvSpPr>
        <p:spPr>
          <a:xfrm>
            <a:off x="122467" y="963673"/>
            <a:ext cx="1706332"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 Customer</a:t>
            </a:r>
            <a:endParaRPr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2" name="Google Shape;127;p14"/>
          <p:cNvSpPr txBox="1"/>
          <p:nvPr/>
        </p:nvSpPr>
        <p:spPr>
          <a:xfrm>
            <a:off x="766378" y="2214378"/>
            <a:ext cx="2155370" cy="4736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displayreport</a:t>
            </a:r>
            <a:r>
              <a:rPr lang="en-GB" sz="10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sp>
        <p:nvSpPr>
          <p:cNvPr id="27" name="Google Shape;99;p14"/>
          <p:cNvSpPr/>
          <p:nvPr/>
        </p:nvSpPr>
        <p:spPr>
          <a:xfrm>
            <a:off x="2628944" y="1894175"/>
            <a:ext cx="154305" cy="316738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95;p14"/>
          <p:cNvSpPr/>
          <p:nvPr/>
        </p:nvSpPr>
        <p:spPr>
          <a:xfrm>
            <a:off x="2067697" y="999812"/>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GB" sz="900" b="1"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SellItems</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29" name="Google Shape;117;p14"/>
          <p:cNvCxnSpPr>
            <a:cxnSpLocks/>
            <a:stCxn id="28" idx="2"/>
            <a:endCxn id="27" idx="0"/>
          </p:cNvCxnSpPr>
          <p:nvPr/>
        </p:nvCxnSpPr>
        <p:spPr>
          <a:xfrm>
            <a:off x="2706097" y="1473512"/>
            <a:ext cx="0" cy="420663"/>
          </a:xfrm>
          <a:prstGeom prst="straightConnector1">
            <a:avLst/>
          </a:prstGeom>
          <a:noFill/>
          <a:ln w="9525" cap="flat" cmpd="sng">
            <a:solidFill>
              <a:schemeClr val="dk2"/>
            </a:solidFill>
            <a:prstDash val="dot"/>
            <a:round/>
            <a:headEnd type="none" w="med" len="med"/>
            <a:tailEnd type="none" w="med" len="med"/>
          </a:ln>
        </p:spPr>
      </p:cxnSp>
      <p:cxnSp>
        <p:nvCxnSpPr>
          <p:cNvPr id="35" name="Google Shape;102;p14"/>
          <p:cNvCxnSpPr>
            <a:cxnSpLocks/>
          </p:cNvCxnSpPr>
          <p:nvPr/>
        </p:nvCxnSpPr>
        <p:spPr>
          <a:xfrm>
            <a:off x="1051749" y="3792846"/>
            <a:ext cx="1601628" cy="0"/>
          </a:xfrm>
          <a:prstGeom prst="straightConnector1">
            <a:avLst/>
          </a:prstGeom>
          <a:noFill/>
          <a:ln w="9525" cap="flat" cmpd="sng">
            <a:solidFill>
              <a:schemeClr val="dk2"/>
            </a:solidFill>
            <a:prstDash val="solid"/>
            <a:round/>
            <a:headEnd type="none" w="med" len="med"/>
            <a:tailEnd type="stealth" w="med" len="med"/>
          </a:ln>
        </p:spPr>
      </p:cxnSp>
      <p:sp>
        <p:nvSpPr>
          <p:cNvPr id="36" name="Google Shape;127;p14"/>
          <p:cNvSpPr txBox="1"/>
          <p:nvPr/>
        </p:nvSpPr>
        <p:spPr>
          <a:xfrm>
            <a:off x="711469" y="3485998"/>
            <a:ext cx="20436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notifycustomers</a:t>
            </a: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147" name="TextBox 5"/>
          <p:cNvSpPr txBox="1"/>
          <p:nvPr/>
        </p:nvSpPr>
        <p:spPr>
          <a:xfrm>
            <a:off x="7044228" y="1633251"/>
            <a:ext cx="2099772" cy="1785104"/>
          </a:xfrm>
          <a:prstGeom prst="rect">
            <a:avLst/>
          </a:prstGeom>
          <a:noFill/>
        </p:spPr>
        <p:txBody>
          <a:bodyPr wrap="square" rtlCol="0">
            <a:spAutoFit/>
          </a:bodyPr>
          <a:lstStyle/>
          <a:p>
            <a:r>
              <a:rPr lang="en-US" sz="1000" b="1" u="sng" dirty="0">
                <a:latin typeface="Times New Roman" panose="02020603050405020304" pitchFamily="18" charset="0"/>
                <a:cs typeface="Times New Roman" panose="02020603050405020304" pitchFamily="18" charset="0"/>
              </a:rPr>
              <a:t>Use Case Scenario</a:t>
            </a:r>
          </a:p>
          <a:p>
            <a:pPr marL="174625" indent="-174625">
              <a:buAutoNum type="arabicPeriod"/>
            </a:pPr>
            <a:r>
              <a:rPr lang="en-US" sz="1000" dirty="0">
                <a:latin typeface="Times New Roman" panose="02020603050405020304" pitchFamily="18" charset="0"/>
                <a:cs typeface="Times New Roman" panose="02020603050405020304" pitchFamily="18" charset="0"/>
              </a:rPr>
              <a:t>Use case begins when System checks for customer’s Sell Items data and if customer has to </a:t>
            </a:r>
            <a:r>
              <a:rPr lang="en-US" sz="1000" dirty="0" err="1">
                <a:latin typeface="Times New Roman" panose="02020603050405020304" pitchFamily="18" charset="0"/>
                <a:cs typeface="Times New Roman" panose="02020603050405020304" pitchFamily="18" charset="0"/>
              </a:rPr>
              <a:t>sellItmes</a:t>
            </a:r>
            <a:r>
              <a:rPr lang="en-US" sz="1000" dirty="0">
                <a:latin typeface="Times New Roman" panose="02020603050405020304" pitchFamily="18" charset="0"/>
                <a:cs typeface="Times New Roman" panose="02020603050405020304" pitchFamily="18" charset="0"/>
              </a:rPr>
              <a:t>, the system display the </a:t>
            </a:r>
            <a:r>
              <a:rPr lang="en-US" sz="1000" dirty="0" err="1">
                <a:latin typeface="Times New Roman" panose="02020603050405020304" pitchFamily="18" charset="0"/>
                <a:cs typeface="Times New Roman" panose="02020603050405020304" pitchFamily="18" charset="0"/>
              </a:rPr>
              <a:t>report.System</a:t>
            </a:r>
            <a:r>
              <a:rPr lang="en-US" sz="1000" dirty="0">
                <a:latin typeface="Times New Roman" panose="02020603050405020304" pitchFamily="18" charset="0"/>
                <a:cs typeface="Times New Roman" panose="02020603050405020304" pitchFamily="18" charset="0"/>
              </a:rPr>
              <a:t> monitors and continuously checks the database for new deals and updates and check for deals and further notify customers. Make </a:t>
            </a:r>
            <a:r>
              <a:rPr lang="en-US" sz="1000" dirty="0" err="1">
                <a:latin typeface="Times New Roman" panose="02020603050405020304" pitchFamily="18" charset="0"/>
                <a:cs typeface="Times New Roman" panose="02020603050405020304" pitchFamily="18" charset="0"/>
              </a:rPr>
              <a:t>payement</a:t>
            </a:r>
            <a:r>
              <a:rPr lang="en-US" sz="1000" dirty="0">
                <a:latin typeface="Times New Roman" panose="02020603050405020304" pitchFamily="18" charset="0"/>
                <a:cs typeface="Times New Roman" panose="02020603050405020304" pitchFamily="18" charset="0"/>
              </a:rPr>
              <a:t> too.</a:t>
            </a:r>
          </a:p>
          <a:p>
            <a:pPr marL="174625" indent="-174625">
              <a:buAutoNum type="arabicPeriod"/>
            </a:pPr>
            <a:r>
              <a:rPr lang="en-US" sz="1000" dirty="0">
                <a:latin typeface="Times New Roman" panose="02020603050405020304" pitchFamily="18" charset="0"/>
                <a:cs typeface="Times New Roman" panose="02020603050405020304" pitchFamily="18" charset="0"/>
                <a:sym typeface="+mn-ea"/>
              </a:rPr>
              <a:t>The Use Case ends.</a:t>
            </a:r>
            <a:endParaRPr lang="en-US" sz="1000" dirty="0">
              <a:latin typeface="Times New Roman" panose="02020603050405020304" pitchFamily="18" charset="0"/>
              <a:cs typeface="Times New Roman" panose="02020603050405020304" pitchFamily="18" charset="0"/>
            </a:endParaRPr>
          </a:p>
        </p:txBody>
      </p:sp>
      <p:cxnSp>
        <p:nvCxnSpPr>
          <p:cNvPr id="71" name="Google Shape;71;p13"/>
          <p:cNvCxnSpPr/>
          <p:nvPr/>
        </p:nvCxnSpPr>
        <p:spPr>
          <a:xfrm flipH="1">
            <a:off x="983675" y="497950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4" name="Google Shape;71;p13"/>
          <p:cNvCxnSpPr/>
          <p:nvPr/>
        </p:nvCxnSpPr>
        <p:spPr>
          <a:xfrm flipH="1">
            <a:off x="3215700" y="502395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3" name="Google Shape;71;p13"/>
          <p:cNvCxnSpPr>
            <a:cxnSpLocks/>
            <a:stCxn id="101" idx="2"/>
          </p:cNvCxnSpPr>
          <p:nvPr/>
        </p:nvCxnSpPr>
        <p:spPr>
          <a:xfrm flipV="1">
            <a:off x="4495980" y="4862165"/>
            <a:ext cx="1449" cy="117340"/>
          </a:xfrm>
          <a:prstGeom prst="straightConnector1">
            <a:avLst/>
          </a:prstGeom>
          <a:noFill/>
          <a:ln w="9525" cap="flat" cmpd="sng">
            <a:solidFill>
              <a:schemeClr val="dk2"/>
            </a:solidFill>
            <a:prstDash val="dot"/>
            <a:round/>
            <a:headEnd type="none" w="med" len="med"/>
            <a:tailEnd type="none" w="med" len="med"/>
          </a:ln>
        </p:spPr>
      </p:cxnSp>
      <p:pic>
        <p:nvPicPr>
          <p:cNvPr id="25" name="Google Shape;128;p14">
            <a:extLst>
              <a:ext uri="{FF2B5EF4-FFF2-40B4-BE49-F238E27FC236}">
                <a16:creationId xmlns:a16="http://schemas.microsoft.com/office/drawing/2014/main" id="{F2ACCB95-FDE5-4DCD-9CC3-F3C4B867C04B}"/>
              </a:ext>
            </a:extLst>
          </p:cNvPr>
          <p:cNvPicPr preferRelativeResize="0"/>
          <p:nvPr/>
        </p:nvPicPr>
        <p:blipFill>
          <a:blip r:embed="rId3"/>
          <a:stretch>
            <a:fillRect/>
          </a:stretch>
        </p:blipFill>
        <p:spPr>
          <a:xfrm>
            <a:off x="711469" y="374380"/>
            <a:ext cx="558165" cy="561340"/>
          </a:xfrm>
          <a:prstGeom prst="rect">
            <a:avLst/>
          </a:prstGeom>
          <a:ln/>
          <a:effectLst>
            <a:glow rad="101600">
              <a:srgbClr val="00B050">
                <a:alpha val="4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pic>
      <p:cxnSp>
        <p:nvCxnSpPr>
          <p:cNvPr id="24" name="Google Shape;119;p14">
            <a:extLst>
              <a:ext uri="{FF2B5EF4-FFF2-40B4-BE49-F238E27FC236}">
                <a16:creationId xmlns:a16="http://schemas.microsoft.com/office/drawing/2014/main" id="{943624E6-15D1-CED4-1E36-AF2BA565BD97}"/>
              </a:ext>
            </a:extLst>
          </p:cNvPr>
          <p:cNvCxnSpPr/>
          <p:nvPr/>
        </p:nvCxnSpPr>
        <p:spPr>
          <a:xfrm>
            <a:off x="6232629" y="1473512"/>
            <a:ext cx="11219" cy="772318"/>
          </a:xfrm>
          <a:prstGeom prst="straightConnector1">
            <a:avLst/>
          </a:prstGeom>
          <a:noFill/>
          <a:ln w="9525" cap="flat" cmpd="sng">
            <a:solidFill>
              <a:schemeClr val="dk2"/>
            </a:solidFill>
            <a:prstDash val="dot"/>
            <a:round/>
            <a:headEnd type="none" w="med" len="med"/>
            <a:tailEnd type="none" w="med" len="med"/>
          </a:ln>
        </p:spPr>
      </p:cxnSp>
      <p:cxnSp>
        <p:nvCxnSpPr>
          <p:cNvPr id="34" name="Google Shape;107;p14">
            <a:extLst>
              <a:ext uri="{FF2B5EF4-FFF2-40B4-BE49-F238E27FC236}">
                <a16:creationId xmlns:a16="http://schemas.microsoft.com/office/drawing/2014/main" id="{F24DE157-587A-8229-231F-AC308A375AFB}"/>
              </a:ext>
            </a:extLst>
          </p:cNvPr>
          <p:cNvCxnSpPr>
            <a:cxnSpLocks/>
          </p:cNvCxnSpPr>
          <p:nvPr/>
        </p:nvCxnSpPr>
        <p:spPr>
          <a:xfrm flipH="1">
            <a:off x="2823094" y="4424533"/>
            <a:ext cx="1568494" cy="0"/>
          </a:xfrm>
          <a:prstGeom prst="straightConnector1">
            <a:avLst/>
          </a:prstGeom>
          <a:noFill/>
          <a:ln w="9525" cap="flat" cmpd="sng">
            <a:solidFill>
              <a:schemeClr val="dk2"/>
            </a:solidFill>
            <a:prstDash val="dash"/>
            <a:round/>
            <a:headEnd type="stealth" w="med" len="med"/>
            <a:tailEnd type="none" w="med" len="med"/>
          </a:ln>
        </p:spPr>
      </p:cxnSp>
      <p:sp>
        <p:nvSpPr>
          <p:cNvPr id="40" name="Google Shape;121;p14">
            <a:extLst>
              <a:ext uri="{FF2B5EF4-FFF2-40B4-BE49-F238E27FC236}">
                <a16:creationId xmlns:a16="http://schemas.microsoft.com/office/drawing/2014/main" id="{30B3CE1E-4E57-9E93-A3BC-9C64678B5BB0}"/>
              </a:ext>
            </a:extLst>
          </p:cNvPr>
          <p:cNvSpPr txBox="1"/>
          <p:nvPr/>
        </p:nvSpPr>
        <p:spPr>
          <a:xfrm>
            <a:off x="2506309" y="4059509"/>
            <a:ext cx="1774888" cy="4274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makepayment</a:t>
            </a: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sp>
        <p:nvSpPr>
          <p:cNvPr id="43" name="Google Shape;127;p14">
            <a:extLst>
              <a:ext uri="{FF2B5EF4-FFF2-40B4-BE49-F238E27FC236}">
                <a16:creationId xmlns:a16="http://schemas.microsoft.com/office/drawing/2014/main" id="{362867D4-A68B-1196-FFE2-2BDFB0F5119E}"/>
              </a:ext>
            </a:extLst>
          </p:cNvPr>
          <p:cNvSpPr txBox="1"/>
          <p:nvPr/>
        </p:nvSpPr>
        <p:spPr>
          <a:xfrm>
            <a:off x="4464340" y="2257275"/>
            <a:ext cx="176345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46" name="Google Shape;124;p14">
            <a:extLst>
              <a:ext uri="{FF2B5EF4-FFF2-40B4-BE49-F238E27FC236}">
                <a16:creationId xmlns:a16="http://schemas.microsoft.com/office/drawing/2014/main" id="{B4ED26F4-9632-801D-4852-BBDDC3D22948}"/>
              </a:ext>
            </a:extLst>
          </p:cNvPr>
          <p:cNvSpPr txBox="1"/>
          <p:nvPr/>
        </p:nvSpPr>
        <p:spPr>
          <a:xfrm>
            <a:off x="4347343" y="3570343"/>
            <a:ext cx="20436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12" name="Straight Arrow Connector 11">
            <a:extLst>
              <a:ext uri="{FF2B5EF4-FFF2-40B4-BE49-F238E27FC236}">
                <a16:creationId xmlns:a16="http://schemas.microsoft.com/office/drawing/2014/main" id="{7A5B050B-4744-E1E9-815E-7258957B1AA2}"/>
              </a:ext>
            </a:extLst>
          </p:cNvPr>
          <p:cNvCxnSpPr/>
          <p:nvPr/>
        </p:nvCxnSpPr>
        <p:spPr>
          <a:xfrm flipH="1">
            <a:off x="2784992" y="2941636"/>
            <a:ext cx="163496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8501BD46-EFDF-3A97-7EB1-D437C6712041}"/>
              </a:ext>
            </a:extLst>
          </p:cNvPr>
          <p:cNvSpPr txBox="1"/>
          <p:nvPr/>
        </p:nvSpPr>
        <p:spPr>
          <a:xfrm>
            <a:off x="2994364" y="2614289"/>
            <a:ext cx="1148071" cy="261610"/>
          </a:xfrm>
          <a:prstGeom prst="rect">
            <a:avLst/>
          </a:prstGeom>
          <a:noFill/>
        </p:spPr>
        <p:txBody>
          <a:bodyPr wrap="none" rtlCol="0">
            <a:spAutoFit/>
          </a:bodyPr>
          <a:lstStyle/>
          <a:p>
            <a:r>
              <a:rPr lang="en-US" sz="1100" dirty="0" err="1">
                <a:latin typeface="+mn-lt"/>
              </a:rPr>
              <a:t>checkfordeals</a:t>
            </a:r>
            <a:r>
              <a:rPr lang="en-US" sz="1100" dirty="0">
                <a:latin typeface="+mn-lt"/>
              </a:rPr>
              <a:t>()</a:t>
            </a:r>
          </a:p>
        </p:txBody>
      </p:sp>
      <p:cxnSp>
        <p:nvCxnSpPr>
          <p:cNvPr id="5" name="Google Shape;107;p14">
            <a:extLst>
              <a:ext uri="{FF2B5EF4-FFF2-40B4-BE49-F238E27FC236}">
                <a16:creationId xmlns:a16="http://schemas.microsoft.com/office/drawing/2014/main" id="{05447A37-E769-B3D6-AE0F-9ECBB479395C}"/>
              </a:ext>
            </a:extLst>
          </p:cNvPr>
          <p:cNvCxnSpPr>
            <a:cxnSpLocks/>
          </p:cNvCxnSpPr>
          <p:nvPr/>
        </p:nvCxnSpPr>
        <p:spPr>
          <a:xfrm>
            <a:off x="1060450" y="4723339"/>
            <a:ext cx="1568494" cy="0"/>
          </a:xfrm>
          <a:prstGeom prst="straightConnector1">
            <a:avLst/>
          </a:prstGeom>
          <a:noFill/>
          <a:ln w="9525" cap="flat" cmpd="sng">
            <a:solidFill>
              <a:schemeClr val="dk2"/>
            </a:solidFill>
            <a:prstDash val="dash"/>
            <a:round/>
            <a:headEnd type="stealth" w="med" len="med"/>
            <a:tailEnd type="none" w="med" len="med"/>
          </a:ln>
        </p:spPr>
      </p:cxnSp>
      <p:sp>
        <p:nvSpPr>
          <p:cNvPr id="9" name="TextBox 8">
            <a:extLst>
              <a:ext uri="{FF2B5EF4-FFF2-40B4-BE49-F238E27FC236}">
                <a16:creationId xmlns:a16="http://schemas.microsoft.com/office/drawing/2014/main" id="{4B8EF52E-DA62-EA04-6721-B5E9E7D50E2D}"/>
              </a:ext>
            </a:extLst>
          </p:cNvPr>
          <p:cNvSpPr txBox="1"/>
          <p:nvPr/>
        </p:nvSpPr>
        <p:spPr>
          <a:xfrm>
            <a:off x="-417103" y="4495573"/>
            <a:ext cx="4575572" cy="261610"/>
          </a:xfrm>
          <a:prstGeom prst="rect">
            <a:avLst/>
          </a:prstGeom>
          <a:noFill/>
        </p:spPr>
        <p:txBody>
          <a:bodyPr wrap="square">
            <a:spAutoFit/>
          </a:bodyPr>
          <a:lstStyle/>
          <a:p>
            <a:pPr marL="0" lvl="0" indent="0" algn="ctr" rtl="0">
              <a:spcBef>
                <a:spcPts val="0"/>
              </a:spcBef>
              <a:spcAft>
                <a:spcPts val="0"/>
              </a:spcAft>
              <a:buNone/>
            </a:pP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payment</a:t>
            </a:r>
            <a:endParaRPr lang="en-US" altLang="en-GB" sz="14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11" name="Google Shape;121;p14">
            <a:extLst>
              <a:ext uri="{FF2B5EF4-FFF2-40B4-BE49-F238E27FC236}">
                <a16:creationId xmlns:a16="http://schemas.microsoft.com/office/drawing/2014/main" id="{2CF648F9-4E77-3C28-A9F7-0DBE6E85CA62}"/>
              </a:ext>
            </a:extLst>
          </p:cNvPr>
          <p:cNvSpPr txBox="1"/>
          <p:nvPr/>
        </p:nvSpPr>
        <p:spPr>
          <a:xfrm>
            <a:off x="869891" y="4034247"/>
            <a:ext cx="1774888" cy="4274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makepayment</a:t>
            </a:r>
            <a:r>
              <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cxnSp>
        <p:nvCxnSpPr>
          <p:cNvPr id="19" name="Google Shape;107;p14">
            <a:extLst>
              <a:ext uri="{FF2B5EF4-FFF2-40B4-BE49-F238E27FC236}">
                <a16:creationId xmlns:a16="http://schemas.microsoft.com/office/drawing/2014/main" id="{15E98007-E3D8-75A9-4BA9-BEF75DD93A66}"/>
              </a:ext>
            </a:extLst>
          </p:cNvPr>
          <p:cNvCxnSpPr>
            <a:cxnSpLocks/>
          </p:cNvCxnSpPr>
          <p:nvPr/>
        </p:nvCxnSpPr>
        <p:spPr>
          <a:xfrm flipH="1">
            <a:off x="1068316" y="4396123"/>
            <a:ext cx="1568494" cy="0"/>
          </a:xfrm>
          <a:prstGeom prst="straightConnector1">
            <a:avLst/>
          </a:prstGeom>
          <a:noFill/>
          <a:ln w="9525" cap="flat" cmpd="sng">
            <a:solidFill>
              <a:schemeClr val="dk2"/>
            </a:solidFill>
            <a:prstDash val="dash"/>
            <a:round/>
            <a:headEnd type="stealth" w="med" len="med"/>
            <a:tailEnd type="none" w="med" len="med"/>
          </a:ln>
        </p:spPr>
      </p:cxnSp>
    </p:spTree>
    <p:extLst>
      <p:ext uri="{BB962C8B-B14F-4D97-AF65-F5344CB8AC3E}">
        <p14:creationId xmlns:p14="http://schemas.microsoft.com/office/powerpoint/2010/main" val="125116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213018" y="70843"/>
            <a:ext cx="9144000" cy="5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Sequence Diagram – Bargain Hunter</a:t>
            </a:r>
          </a:p>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Use Case - 02.03. Integrate and Implement Marketing Strategies</a:t>
            </a: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zh-CN" altLang="en-US" b="1" dirty="0">
              <a:latin typeface="Times New Roman" panose="02020603050405020304" pitchFamily="18" charset="0"/>
              <a:cs typeface="Times New Roman" panose="02020603050405020304" pitchFamily="18" charset="0"/>
            </a:endParaRPr>
          </a:p>
        </p:txBody>
      </p:sp>
      <p:sp>
        <p:nvSpPr>
          <p:cNvPr id="97" name="Google Shape;97;p14"/>
          <p:cNvSpPr/>
          <p:nvPr/>
        </p:nvSpPr>
        <p:spPr>
          <a:xfrm>
            <a:off x="4302974" y="964145"/>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PromoteAd</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98" name="Google Shape;98;p14"/>
          <p:cNvSpPr/>
          <p:nvPr/>
        </p:nvSpPr>
        <p:spPr>
          <a:xfrm>
            <a:off x="905950" y="1502255"/>
            <a:ext cx="154500" cy="3521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01" name="Google Shape;101;p14"/>
          <p:cNvSpPr/>
          <p:nvPr/>
        </p:nvSpPr>
        <p:spPr>
          <a:xfrm>
            <a:off x="4857443" y="2175510"/>
            <a:ext cx="154305" cy="2733675"/>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02" name="Google Shape;102;p14"/>
          <p:cNvCxnSpPr>
            <a:cxnSpLocks/>
          </p:cNvCxnSpPr>
          <p:nvPr/>
        </p:nvCxnSpPr>
        <p:spPr>
          <a:xfrm>
            <a:off x="1063480" y="2795825"/>
            <a:ext cx="1983509" cy="80"/>
          </a:xfrm>
          <a:prstGeom prst="straightConnector1">
            <a:avLst/>
          </a:prstGeom>
          <a:noFill/>
          <a:ln w="9525" cap="flat" cmpd="sng">
            <a:solidFill>
              <a:schemeClr val="dk2"/>
            </a:solidFill>
            <a:prstDash val="solid"/>
            <a:round/>
            <a:headEnd type="none" w="med" len="med"/>
            <a:tailEnd type="stealth" w="med" len="med"/>
          </a:ln>
        </p:spPr>
      </p:cxnSp>
      <p:cxnSp>
        <p:nvCxnSpPr>
          <p:cNvPr id="105" name="Google Shape;105;p14"/>
          <p:cNvCxnSpPr>
            <a:cxnSpLocks/>
          </p:cNvCxnSpPr>
          <p:nvPr/>
        </p:nvCxnSpPr>
        <p:spPr>
          <a:xfrm>
            <a:off x="3201294" y="3975416"/>
            <a:ext cx="1656149" cy="0"/>
          </a:xfrm>
          <a:prstGeom prst="straightConnector1">
            <a:avLst/>
          </a:prstGeom>
          <a:noFill/>
          <a:ln w="9525" cap="flat" cmpd="sng">
            <a:solidFill>
              <a:schemeClr val="dk2"/>
            </a:solidFill>
            <a:prstDash val="dash"/>
            <a:round/>
            <a:headEnd type="stealth" w="med" len="med"/>
            <a:tailEnd type="none" w="med" len="med"/>
          </a:ln>
        </p:spPr>
      </p:cxnSp>
      <p:cxnSp>
        <p:nvCxnSpPr>
          <p:cNvPr id="115" name="Google Shape;115;p14"/>
          <p:cNvCxnSpPr>
            <a:endCxn id="98" idx="0"/>
          </p:cNvCxnSpPr>
          <p:nvPr/>
        </p:nvCxnSpPr>
        <p:spPr>
          <a:xfrm>
            <a:off x="983835" y="1327355"/>
            <a:ext cx="0" cy="174900"/>
          </a:xfrm>
          <a:prstGeom prst="straightConnector1">
            <a:avLst/>
          </a:prstGeom>
          <a:noFill/>
          <a:ln w="9525" cap="flat" cmpd="sng">
            <a:solidFill>
              <a:schemeClr val="dk2"/>
            </a:solidFill>
            <a:prstDash val="dot"/>
            <a:round/>
            <a:headEnd type="none" w="med" len="med"/>
            <a:tailEnd type="none" w="med" len="med"/>
          </a:ln>
        </p:spPr>
      </p:cxnSp>
      <p:cxnSp>
        <p:nvCxnSpPr>
          <p:cNvPr id="119" name="Google Shape;119;p14"/>
          <p:cNvCxnSpPr>
            <a:stCxn id="97" idx="2"/>
            <a:endCxn id="101" idx="0"/>
          </p:cNvCxnSpPr>
          <p:nvPr/>
        </p:nvCxnSpPr>
        <p:spPr>
          <a:xfrm flipH="1">
            <a:off x="4934596" y="1437845"/>
            <a:ext cx="6778" cy="737665"/>
          </a:xfrm>
          <a:prstGeom prst="straightConnector1">
            <a:avLst/>
          </a:prstGeom>
          <a:noFill/>
          <a:ln w="9525" cap="flat" cmpd="sng">
            <a:solidFill>
              <a:schemeClr val="dk2"/>
            </a:solidFill>
            <a:prstDash val="dot"/>
            <a:round/>
            <a:headEnd type="none" w="med" len="med"/>
            <a:tailEnd type="none" w="med" len="med"/>
          </a:ln>
        </p:spPr>
      </p:cxnSp>
      <p:sp>
        <p:nvSpPr>
          <p:cNvPr id="129" name="Google Shape;129;p14"/>
          <p:cNvSpPr txBox="1"/>
          <p:nvPr/>
        </p:nvSpPr>
        <p:spPr>
          <a:xfrm>
            <a:off x="130034" y="972297"/>
            <a:ext cx="1706332"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Customer</a:t>
            </a:r>
            <a:endParaRPr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2" name="Google Shape;127;p14"/>
          <p:cNvSpPr txBox="1"/>
          <p:nvPr/>
        </p:nvSpPr>
        <p:spPr>
          <a:xfrm>
            <a:off x="1014835" y="2359997"/>
            <a:ext cx="2028036" cy="5128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5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renewSubscription</a:t>
            </a:r>
            <a:r>
              <a:rPr lang="en-GB" sz="105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sp>
        <p:nvSpPr>
          <p:cNvPr id="27" name="Google Shape;99;p14"/>
          <p:cNvSpPr/>
          <p:nvPr/>
        </p:nvSpPr>
        <p:spPr>
          <a:xfrm>
            <a:off x="3046989" y="1894175"/>
            <a:ext cx="154305" cy="316738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8" name="Google Shape;95;p14"/>
          <p:cNvSpPr/>
          <p:nvPr/>
        </p:nvSpPr>
        <p:spPr>
          <a:xfrm>
            <a:off x="2477579" y="1015746"/>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Subscription</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29" name="Google Shape;117;p14"/>
          <p:cNvCxnSpPr>
            <a:cxnSpLocks/>
            <a:stCxn id="28" idx="2"/>
          </p:cNvCxnSpPr>
          <p:nvPr/>
        </p:nvCxnSpPr>
        <p:spPr>
          <a:xfrm>
            <a:off x="3115979" y="1489446"/>
            <a:ext cx="11263" cy="387962"/>
          </a:xfrm>
          <a:prstGeom prst="straightConnector1">
            <a:avLst/>
          </a:prstGeom>
          <a:noFill/>
          <a:ln w="9525" cap="flat" cmpd="sng">
            <a:solidFill>
              <a:schemeClr val="dk2"/>
            </a:solidFill>
            <a:prstDash val="dot"/>
            <a:round/>
            <a:headEnd type="none" w="med" len="med"/>
            <a:tailEnd type="none" w="med" len="med"/>
          </a:ln>
        </p:spPr>
      </p:cxnSp>
      <p:cxnSp>
        <p:nvCxnSpPr>
          <p:cNvPr id="35" name="Google Shape;102;p14"/>
          <p:cNvCxnSpPr>
            <a:cxnSpLocks/>
          </p:cNvCxnSpPr>
          <p:nvPr/>
        </p:nvCxnSpPr>
        <p:spPr>
          <a:xfrm flipV="1">
            <a:off x="3201294" y="2964644"/>
            <a:ext cx="1660667" cy="17095"/>
          </a:xfrm>
          <a:prstGeom prst="straightConnector1">
            <a:avLst/>
          </a:prstGeom>
          <a:noFill/>
          <a:ln w="9525" cap="flat" cmpd="sng">
            <a:solidFill>
              <a:schemeClr val="dk2"/>
            </a:solidFill>
            <a:prstDash val="solid"/>
            <a:round/>
            <a:headEnd type="none" w="med" len="med"/>
            <a:tailEnd type="stealth" w="med" len="med"/>
          </a:ln>
        </p:spPr>
      </p:cxnSp>
      <p:sp>
        <p:nvSpPr>
          <p:cNvPr id="36" name="Google Shape;127;p14"/>
          <p:cNvSpPr txBox="1"/>
          <p:nvPr/>
        </p:nvSpPr>
        <p:spPr>
          <a:xfrm>
            <a:off x="3009827" y="2625003"/>
            <a:ext cx="2043600" cy="3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createadcampaign</a:t>
            </a: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147" name="TextBox 5"/>
          <p:cNvSpPr txBox="1"/>
          <p:nvPr/>
        </p:nvSpPr>
        <p:spPr>
          <a:xfrm>
            <a:off x="6819102" y="1502255"/>
            <a:ext cx="2324898" cy="3016210"/>
          </a:xfrm>
          <a:prstGeom prst="rect">
            <a:avLst/>
          </a:prstGeom>
          <a:noFill/>
        </p:spPr>
        <p:txBody>
          <a:bodyPr wrap="square" rtlCol="0">
            <a:spAutoFit/>
          </a:bodyPr>
          <a:lstStyle/>
          <a:p>
            <a:r>
              <a:rPr lang="en-US" sz="1000" b="1" u="sng" dirty="0">
                <a:latin typeface="Times New Roman" panose="02020603050405020304" pitchFamily="18" charset="0"/>
                <a:cs typeface="Times New Roman" panose="02020603050405020304" pitchFamily="18" charset="0"/>
              </a:rPr>
              <a:t>Use Case Scenario</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rPr>
              <a:t>This use case begins when Customer logs in and System checks for their subscription to verify integration and marketing services and knowing their requirements on products or services on the platform.</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rPr>
              <a:t>The System facilitates seamless integration of the Customer’s products with the platform's infrastructure.</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rPr>
              <a:t>The Promote Ad class collaborates with the Customer to understand their marketing requirements and target audience.</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rPr>
              <a:t>Based on the Customer’s preferences, the Promote ad executes Ad campaigns.</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sym typeface="+mn-ea"/>
              </a:rPr>
              <a:t>The Use Case ends.</a:t>
            </a:r>
            <a:endParaRPr lang="en-US" sz="1000" dirty="0">
              <a:latin typeface="Times New Roman" panose="02020603050405020304" pitchFamily="18" charset="0"/>
              <a:cs typeface="Times New Roman" panose="02020603050405020304" pitchFamily="18" charset="0"/>
            </a:endParaRPr>
          </a:p>
        </p:txBody>
      </p:sp>
      <p:cxnSp>
        <p:nvCxnSpPr>
          <p:cNvPr id="71" name="Google Shape;71;p13"/>
          <p:cNvCxnSpPr/>
          <p:nvPr/>
        </p:nvCxnSpPr>
        <p:spPr>
          <a:xfrm flipH="1">
            <a:off x="983675" y="497950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4" name="Google Shape;71;p13"/>
          <p:cNvCxnSpPr/>
          <p:nvPr/>
        </p:nvCxnSpPr>
        <p:spPr>
          <a:xfrm flipH="1">
            <a:off x="3215700" y="502395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3" name="Google Shape;71;p13"/>
          <p:cNvCxnSpPr>
            <a:stCxn id="101" idx="2"/>
          </p:cNvCxnSpPr>
          <p:nvPr/>
        </p:nvCxnSpPr>
        <p:spPr>
          <a:xfrm>
            <a:off x="4934913" y="4909185"/>
            <a:ext cx="0" cy="234315"/>
          </a:xfrm>
          <a:prstGeom prst="straightConnector1">
            <a:avLst/>
          </a:prstGeom>
          <a:noFill/>
          <a:ln w="9525" cap="flat" cmpd="sng">
            <a:solidFill>
              <a:schemeClr val="dk2"/>
            </a:solidFill>
            <a:prstDash val="dot"/>
            <a:round/>
            <a:headEnd type="none" w="med" len="med"/>
            <a:tailEnd type="none" w="med" len="med"/>
          </a:ln>
        </p:spPr>
      </p:cxnSp>
      <p:pic>
        <p:nvPicPr>
          <p:cNvPr id="25" name="Google Shape;128;p14">
            <a:extLst>
              <a:ext uri="{FF2B5EF4-FFF2-40B4-BE49-F238E27FC236}">
                <a16:creationId xmlns:a16="http://schemas.microsoft.com/office/drawing/2014/main" id="{F2ACCB95-FDE5-4DCD-9CC3-F3C4B867C04B}"/>
              </a:ext>
            </a:extLst>
          </p:cNvPr>
          <p:cNvPicPr preferRelativeResize="0"/>
          <p:nvPr/>
        </p:nvPicPr>
        <p:blipFill>
          <a:blip r:embed="rId3"/>
          <a:stretch>
            <a:fillRect/>
          </a:stretch>
        </p:blipFill>
        <p:spPr>
          <a:xfrm>
            <a:off x="711469" y="374380"/>
            <a:ext cx="558165" cy="561340"/>
          </a:xfrm>
          <a:prstGeom prst="rect">
            <a:avLst/>
          </a:prstGeom>
          <a:ln/>
          <a:effectLst>
            <a:glow rad="101600">
              <a:srgbClr val="00B050">
                <a:alpha val="4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pic>
      <p:sp>
        <p:nvSpPr>
          <p:cNvPr id="7" name="Google Shape;85;p13">
            <a:extLst>
              <a:ext uri="{FF2B5EF4-FFF2-40B4-BE49-F238E27FC236}">
                <a16:creationId xmlns:a16="http://schemas.microsoft.com/office/drawing/2014/main" id="{5BC2D9E9-A8D6-AFA9-2419-26A3AA134288}"/>
              </a:ext>
            </a:extLst>
          </p:cNvPr>
          <p:cNvSpPr txBox="1"/>
          <p:nvPr/>
        </p:nvSpPr>
        <p:spPr>
          <a:xfrm>
            <a:off x="970828" y="3542156"/>
            <a:ext cx="2043600" cy="304800"/>
          </a:xfrm>
          <a:prstGeom prst="rect">
            <a:avLst/>
          </a:prstGeom>
          <a:noFill/>
          <a:ln>
            <a:noFill/>
          </a:ln>
        </p:spPr>
        <p:txBody>
          <a:bodyPr spcFirstLastPara="1" wrap="square" lIns="91425" tIns="91425" rIns="91425" bIns="91425" anchor="ctr" anchorCtr="0">
            <a:noAutofit/>
          </a:bodyPr>
          <a:lstStyle/>
          <a:p>
            <a:pPr lvl="1" algn="ctr"/>
            <a:r>
              <a:rPr lang="en-US" sz="1200" dirty="0" err="1">
                <a:solidFill>
                  <a:schemeClr val="dk1"/>
                </a:solidFill>
                <a:latin typeface="Times New Roman" panose="02020603050405020304" pitchFamily="18" charset="0"/>
                <a:ea typeface="Comic Sans MS"/>
                <a:cs typeface="Times New Roman" panose="02020603050405020304" pitchFamily="18" charset="0"/>
                <a:sym typeface="Comic Sans MS"/>
              </a:rPr>
              <a:t>trackAdPerformance</a:t>
            </a:r>
            <a:r>
              <a:rPr lang="en-US" sz="1200" dirty="0">
                <a:solidFill>
                  <a:schemeClr val="dk1"/>
                </a:solidFill>
                <a:latin typeface="Times New Roman" panose="02020603050405020304" pitchFamily="18" charset="0"/>
                <a:ea typeface="Comic Sans MS"/>
                <a:cs typeface="Times New Roman" panose="02020603050405020304" pitchFamily="18" charset="0"/>
                <a:sym typeface="Comic Sans MS"/>
              </a:rPr>
              <a:t>()</a:t>
            </a:r>
            <a:endParaRPr lang="en-US" sz="1200" dirty="0">
              <a:latin typeface="Times New Roman" panose="02020603050405020304" pitchFamily="18" charset="0"/>
              <a:ea typeface="Comic Sans MS"/>
              <a:cs typeface="Times New Roman" panose="02020603050405020304" pitchFamily="18" charset="0"/>
              <a:sym typeface="Comic Sans MS"/>
            </a:endParaRPr>
          </a:p>
        </p:txBody>
      </p:sp>
      <p:cxnSp>
        <p:nvCxnSpPr>
          <p:cNvPr id="8" name="Google Shape;69;p13">
            <a:extLst>
              <a:ext uri="{FF2B5EF4-FFF2-40B4-BE49-F238E27FC236}">
                <a16:creationId xmlns:a16="http://schemas.microsoft.com/office/drawing/2014/main" id="{20883240-9E30-9AA5-57DA-1B7AFC1929DE}"/>
              </a:ext>
            </a:extLst>
          </p:cNvPr>
          <p:cNvCxnSpPr>
            <a:cxnSpLocks/>
          </p:cNvCxnSpPr>
          <p:nvPr/>
        </p:nvCxnSpPr>
        <p:spPr>
          <a:xfrm>
            <a:off x="1063948" y="3996901"/>
            <a:ext cx="1982571" cy="0"/>
          </a:xfrm>
          <a:prstGeom prst="straightConnector1">
            <a:avLst/>
          </a:prstGeom>
          <a:noFill/>
          <a:ln w="9525" cap="flat" cmpd="sng">
            <a:solidFill>
              <a:schemeClr val="dk2"/>
            </a:solidFill>
            <a:prstDash val="dash"/>
            <a:round/>
            <a:headEnd type="stealth" w="med" len="med"/>
            <a:tailEnd type="none" w="med" len="med"/>
          </a:ln>
        </p:spPr>
      </p:cxnSp>
      <p:sp>
        <p:nvSpPr>
          <p:cNvPr id="20" name="Google Shape;85;p13">
            <a:extLst>
              <a:ext uri="{FF2B5EF4-FFF2-40B4-BE49-F238E27FC236}">
                <a16:creationId xmlns:a16="http://schemas.microsoft.com/office/drawing/2014/main" id="{447E4623-72B5-45EC-93E1-216267A0F338}"/>
              </a:ext>
            </a:extLst>
          </p:cNvPr>
          <p:cNvSpPr txBox="1"/>
          <p:nvPr/>
        </p:nvSpPr>
        <p:spPr>
          <a:xfrm>
            <a:off x="3009827" y="3578153"/>
            <a:ext cx="2043600" cy="304800"/>
          </a:xfrm>
          <a:prstGeom prst="rect">
            <a:avLst/>
          </a:prstGeom>
          <a:noFill/>
          <a:ln>
            <a:noFill/>
          </a:ln>
        </p:spPr>
        <p:txBody>
          <a:bodyPr spcFirstLastPara="1" wrap="square" lIns="91425" tIns="91425" rIns="91425" bIns="91425" anchor="ctr" anchorCtr="0">
            <a:noAutofit/>
          </a:bodyPr>
          <a:lstStyle/>
          <a:p>
            <a:pPr lvl="1" algn="ctr"/>
            <a:r>
              <a:rPr lang="en-US" sz="1200" dirty="0" err="1">
                <a:solidFill>
                  <a:schemeClr val="dk1"/>
                </a:solidFill>
                <a:latin typeface="Times New Roman" panose="02020603050405020304" pitchFamily="18" charset="0"/>
                <a:ea typeface="Comic Sans MS"/>
                <a:cs typeface="Times New Roman" panose="02020603050405020304" pitchFamily="18" charset="0"/>
                <a:sym typeface="Comic Sans MS"/>
              </a:rPr>
              <a:t>trackAdPerformance</a:t>
            </a:r>
            <a:r>
              <a:rPr lang="en-US" sz="1200" dirty="0">
                <a:solidFill>
                  <a:schemeClr val="dk1"/>
                </a:solidFill>
                <a:latin typeface="Times New Roman" panose="02020603050405020304" pitchFamily="18" charset="0"/>
                <a:ea typeface="Comic Sans MS"/>
                <a:cs typeface="Times New Roman" panose="02020603050405020304" pitchFamily="18" charset="0"/>
                <a:sym typeface="Comic Sans MS"/>
              </a:rPr>
              <a:t>()</a:t>
            </a:r>
            <a:endParaRPr lang="en-US" sz="1200" dirty="0">
              <a:latin typeface="Times New Roman" panose="02020603050405020304" pitchFamily="18" charset="0"/>
              <a:ea typeface="Comic Sans MS"/>
              <a:cs typeface="Times New Roman" panose="02020603050405020304" pitchFamily="18" charset="0"/>
              <a:sym typeface="Comic Sans MS"/>
            </a:endParaRPr>
          </a:p>
        </p:txBody>
      </p:sp>
      <p:sp>
        <p:nvSpPr>
          <p:cNvPr id="9" name="TextBox 8">
            <a:extLst>
              <a:ext uri="{FF2B5EF4-FFF2-40B4-BE49-F238E27FC236}">
                <a16:creationId xmlns:a16="http://schemas.microsoft.com/office/drawing/2014/main" id="{9C84746B-CF2A-8EA2-1D0C-0416C0F4C1FD}"/>
              </a:ext>
            </a:extLst>
          </p:cNvPr>
          <p:cNvSpPr txBox="1"/>
          <p:nvPr/>
        </p:nvSpPr>
        <p:spPr>
          <a:xfrm>
            <a:off x="-232172" y="4306019"/>
            <a:ext cx="4679156" cy="261610"/>
          </a:xfrm>
          <a:prstGeom prst="rect">
            <a:avLst/>
          </a:prstGeom>
          <a:noFill/>
        </p:spPr>
        <p:txBody>
          <a:bodyPr wrap="square">
            <a:spAutoFit/>
          </a:bodyPr>
          <a:lstStyle/>
          <a:p>
            <a:pPr lvl="1" algn="ctr"/>
            <a:r>
              <a:rPr lang="en-US" sz="1100" dirty="0" err="1">
                <a:solidFill>
                  <a:schemeClr val="dk1"/>
                </a:solidFill>
                <a:latin typeface="Times New Roman" panose="02020603050405020304" pitchFamily="18" charset="0"/>
                <a:ea typeface="Comic Sans MS"/>
                <a:cs typeface="Times New Roman" panose="02020603050405020304" pitchFamily="18" charset="0"/>
                <a:sym typeface="Comic Sans MS"/>
              </a:rPr>
              <a:t>cancelSubscription</a:t>
            </a:r>
            <a:r>
              <a:rPr lang="en-US" sz="1100" dirty="0">
                <a:solidFill>
                  <a:schemeClr val="dk1"/>
                </a:solidFill>
                <a:latin typeface="Times New Roman" panose="02020603050405020304" pitchFamily="18" charset="0"/>
                <a:ea typeface="Comic Sans MS"/>
                <a:cs typeface="Times New Roman" panose="02020603050405020304" pitchFamily="18" charset="0"/>
                <a:sym typeface="Comic Sans MS"/>
              </a:rPr>
              <a:t>()</a:t>
            </a:r>
            <a:endParaRPr lang="en-US" sz="1100" dirty="0">
              <a:latin typeface="Times New Roman" panose="02020603050405020304" pitchFamily="18" charset="0"/>
              <a:ea typeface="Comic Sans MS"/>
              <a:cs typeface="Times New Roman" panose="02020603050405020304" pitchFamily="18" charset="0"/>
              <a:sym typeface="Comic Sans MS"/>
            </a:endParaRPr>
          </a:p>
        </p:txBody>
      </p:sp>
      <p:cxnSp>
        <p:nvCxnSpPr>
          <p:cNvPr id="10" name="Google Shape;102;p14">
            <a:extLst>
              <a:ext uri="{FF2B5EF4-FFF2-40B4-BE49-F238E27FC236}">
                <a16:creationId xmlns:a16="http://schemas.microsoft.com/office/drawing/2014/main" id="{9B9AF4D8-F8EA-0940-9E2E-8ADD2052984E}"/>
              </a:ext>
            </a:extLst>
          </p:cNvPr>
          <p:cNvCxnSpPr>
            <a:cxnSpLocks/>
          </p:cNvCxnSpPr>
          <p:nvPr/>
        </p:nvCxnSpPr>
        <p:spPr>
          <a:xfrm>
            <a:off x="1064568" y="4605765"/>
            <a:ext cx="1978303" cy="0"/>
          </a:xfrm>
          <a:prstGeom prst="straightConnector1">
            <a:avLst/>
          </a:prstGeom>
          <a:noFill/>
          <a:ln w="9525" cap="flat" cmpd="sng">
            <a:solidFill>
              <a:schemeClr val="dk2"/>
            </a:solidFill>
            <a:prstDash val="solid"/>
            <a:round/>
            <a:headEnd type="none" w="med" len="med"/>
            <a:tailEnd type="stealth" w="med" len="med"/>
          </a:ln>
        </p:spPr>
      </p:cxnSp>
    </p:spTree>
    <p:extLst>
      <p:ext uri="{BB962C8B-B14F-4D97-AF65-F5344CB8AC3E}">
        <p14:creationId xmlns:p14="http://schemas.microsoft.com/office/powerpoint/2010/main" val="115266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Shape 53"/>
        <p:cNvGrpSpPr/>
        <p:nvPr/>
      </p:nvGrpSpPr>
      <p:grpSpPr>
        <a:xfrm>
          <a:off x="0" y="0"/>
          <a:ext cx="0" cy="0"/>
          <a:chOff x="0" y="0"/>
          <a:chExt cx="0" cy="0"/>
        </a:xfrm>
      </p:grpSpPr>
      <p:sp>
        <p:nvSpPr>
          <p:cNvPr id="65" name="Google Shape;94;p14">
            <a:extLst>
              <a:ext uri="{FF2B5EF4-FFF2-40B4-BE49-F238E27FC236}">
                <a16:creationId xmlns:a16="http://schemas.microsoft.com/office/drawing/2014/main" id="{FB87A6B5-185D-EF85-60E1-6E95D23B540E}"/>
              </a:ext>
            </a:extLst>
          </p:cNvPr>
          <p:cNvSpPr txBox="1"/>
          <p:nvPr/>
        </p:nvSpPr>
        <p:spPr>
          <a:xfrm>
            <a:off x="213018" y="70843"/>
            <a:ext cx="9144000" cy="5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Sequence Diagram – Bargain Hunter</a:t>
            </a:r>
          </a:p>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Use Case - 03.01. View Transaction History</a:t>
            </a: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en-US" altLang="en-GB"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lang="zh-CN" altLang="en-US" b="1" dirty="0">
              <a:latin typeface="Times New Roman" panose="02020603050405020304" pitchFamily="18" charset="0"/>
              <a:cs typeface="Times New Roman" panose="02020603050405020304" pitchFamily="18" charset="0"/>
            </a:endParaRPr>
          </a:p>
        </p:txBody>
      </p:sp>
      <p:sp>
        <p:nvSpPr>
          <p:cNvPr id="66" name="Google Shape;97;p14">
            <a:extLst>
              <a:ext uri="{FF2B5EF4-FFF2-40B4-BE49-F238E27FC236}">
                <a16:creationId xmlns:a16="http://schemas.microsoft.com/office/drawing/2014/main" id="{4FE49868-29B3-FD9D-5A2C-835B753755D5}"/>
              </a:ext>
            </a:extLst>
          </p:cNvPr>
          <p:cNvSpPr/>
          <p:nvPr/>
        </p:nvSpPr>
        <p:spPr>
          <a:xfrm>
            <a:off x="4455305" y="955885"/>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Payment</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67" name="Google Shape;98;p14">
            <a:extLst>
              <a:ext uri="{FF2B5EF4-FFF2-40B4-BE49-F238E27FC236}">
                <a16:creationId xmlns:a16="http://schemas.microsoft.com/office/drawing/2014/main" id="{18CB1336-E6AB-0768-4B38-FE08F3C6C116}"/>
              </a:ext>
            </a:extLst>
          </p:cNvPr>
          <p:cNvSpPr/>
          <p:nvPr/>
        </p:nvSpPr>
        <p:spPr>
          <a:xfrm>
            <a:off x="905950" y="1502255"/>
            <a:ext cx="154500" cy="3521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8" name="Google Shape;101;p14">
            <a:extLst>
              <a:ext uri="{FF2B5EF4-FFF2-40B4-BE49-F238E27FC236}">
                <a16:creationId xmlns:a16="http://schemas.microsoft.com/office/drawing/2014/main" id="{FF2453A8-3A09-7840-0C12-1E437A8639BF}"/>
              </a:ext>
            </a:extLst>
          </p:cNvPr>
          <p:cNvSpPr/>
          <p:nvPr/>
        </p:nvSpPr>
        <p:spPr>
          <a:xfrm>
            <a:off x="5016553" y="2181786"/>
            <a:ext cx="154305" cy="2733675"/>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69" name="Google Shape;102;p14">
            <a:extLst>
              <a:ext uri="{FF2B5EF4-FFF2-40B4-BE49-F238E27FC236}">
                <a16:creationId xmlns:a16="http://schemas.microsoft.com/office/drawing/2014/main" id="{20FF8FDF-9166-79A4-4B89-658A09B0CF21}"/>
              </a:ext>
            </a:extLst>
          </p:cNvPr>
          <p:cNvCxnSpPr>
            <a:cxnSpLocks/>
          </p:cNvCxnSpPr>
          <p:nvPr/>
        </p:nvCxnSpPr>
        <p:spPr>
          <a:xfrm>
            <a:off x="1063480" y="2795825"/>
            <a:ext cx="1915894" cy="80"/>
          </a:xfrm>
          <a:prstGeom prst="straightConnector1">
            <a:avLst/>
          </a:prstGeom>
          <a:noFill/>
          <a:ln w="9525" cap="flat" cmpd="sng">
            <a:solidFill>
              <a:schemeClr val="dk2"/>
            </a:solidFill>
            <a:prstDash val="solid"/>
            <a:round/>
            <a:headEnd type="none" w="med" len="med"/>
            <a:tailEnd type="stealth" w="med" len="med"/>
          </a:ln>
        </p:spPr>
      </p:cxnSp>
      <p:cxnSp>
        <p:nvCxnSpPr>
          <p:cNvPr id="70" name="Google Shape;105;p14">
            <a:extLst>
              <a:ext uri="{FF2B5EF4-FFF2-40B4-BE49-F238E27FC236}">
                <a16:creationId xmlns:a16="http://schemas.microsoft.com/office/drawing/2014/main" id="{E6B45380-0A7E-264A-C408-71B5849B7725}"/>
              </a:ext>
            </a:extLst>
          </p:cNvPr>
          <p:cNvCxnSpPr>
            <a:cxnSpLocks/>
          </p:cNvCxnSpPr>
          <p:nvPr/>
        </p:nvCxnSpPr>
        <p:spPr>
          <a:xfrm flipV="1">
            <a:off x="3071397" y="4602045"/>
            <a:ext cx="1868638" cy="1045"/>
          </a:xfrm>
          <a:prstGeom prst="straightConnector1">
            <a:avLst/>
          </a:prstGeom>
          <a:noFill/>
          <a:ln w="9525" cap="flat" cmpd="sng">
            <a:solidFill>
              <a:schemeClr val="dk2"/>
            </a:solidFill>
            <a:prstDash val="dash"/>
            <a:round/>
            <a:headEnd type="stealth" w="med" len="med"/>
            <a:tailEnd type="none" w="med" len="med"/>
          </a:ln>
        </p:spPr>
      </p:cxnSp>
      <p:cxnSp>
        <p:nvCxnSpPr>
          <p:cNvPr id="74" name="Google Shape;107;p14">
            <a:extLst>
              <a:ext uri="{FF2B5EF4-FFF2-40B4-BE49-F238E27FC236}">
                <a16:creationId xmlns:a16="http://schemas.microsoft.com/office/drawing/2014/main" id="{084FBF78-A4AC-3D58-3281-247E219E0AAD}"/>
              </a:ext>
            </a:extLst>
          </p:cNvPr>
          <p:cNvCxnSpPr>
            <a:cxnSpLocks/>
          </p:cNvCxnSpPr>
          <p:nvPr/>
        </p:nvCxnSpPr>
        <p:spPr>
          <a:xfrm>
            <a:off x="1060300" y="4653782"/>
            <a:ext cx="1897497" cy="0"/>
          </a:xfrm>
          <a:prstGeom prst="straightConnector1">
            <a:avLst/>
          </a:prstGeom>
          <a:noFill/>
          <a:ln w="9525" cap="flat" cmpd="sng">
            <a:solidFill>
              <a:schemeClr val="dk2"/>
            </a:solidFill>
            <a:prstDash val="dash"/>
            <a:round/>
            <a:headEnd type="stealth" w="med" len="med"/>
            <a:tailEnd type="none" w="med" len="med"/>
          </a:ln>
        </p:spPr>
      </p:cxnSp>
      <p:cxnSp>
        <p:nvCxnSpPr>
          <p:cNvPr id="76" name="Google Shape;115;p14">
            <a:extLst>
              <a:ext uri="{FF2B5EF4-FFF2-40B4-BE49-F238E27FC236}">
                <a16:creationId xmlns:a16="http://schemas.microsoft.com/office/drawing/2014/main" id="{7F51B279-B742-6CCE-4B07-DE7EDF00537A}"/>
              </a:ext>
            </a:extLst>
          </p:cNvPr>
          <p:cNvCxnSpPr>
            <a:endCxn id="67" idx="0"/>
          </p:cNvCxnSpPr>
          <p:nvPr/>
        </p:nvCxnSpPr>
        <p:spPr>
          <a:xfrm>
            <a:off x="983835" y="1327355"/>
            <a:ext cx="0" cy="174900"/>
          </a:xfrm>
          <a:prstGeom prst="straightConnector1">
            <a:avLst/>
          </a:prstGeom>
          <a:noFill/>
          <a:ln w="9525" cap="flat" cmpd="sng">
            <a:solidFill>
              <a:schemeClr val="dk2"/>
            </a:solidFill>
            <a:prstDash val="dot"/>
            <a:round/>
            <a:headEnd type="none" w="med" len="med"/>
            <a:tailEnd type="none" w="med" len="med"/>
          </a:ln>
        </p:spPr>
      </p:cxnSp>
      <p:cxnSp>
        <p:nvCxnSpPr>
          <p:cNvPr id="79" name="Google Shape;119;p14">
            <a:extLst>
              <a:ext uri="{FF2B5EF4-FFF2-40B4-BE49-F238E27FC236}">
                <a16:creationId xmlns:a16="http://schemas.microsoft.com/office/drawing/2014/main" id="{59E5F289-6264-FB8F-E5CC-883B1C6B16EE}"/>
              </a:ext>
            </a:extLst>
          </p:cNvPr>
          <p:cNvCxnSpPr>
            <a:stCxn id="66" idx="2"/>
            <a:endCxn id="68" idx="0"/>
          </p:cNvCxnSpPr>
          <p:nvPr/>
        </p:nvCxnSpPr>
        <p:spPr>
          <a:xfrm>
            <a:off x="5093705" y="1429585"/>
            <a:ext cx="1" cy="752201"/>
          </a:xfrm>
          <a:prstGeom prst="straightConnector1">
            <a:avLst/>
          </a:prstGeom>
          <a:noFill/>
          <a:ln w="9525" cap="flat" cmpd="sng">
            <a:solidFill>
              <a:schemeClr val="dk2"/>
            </a:solidFill>
            <a:prstDash val="dot"/>
            <a:round/>
            <a:headEnd type="none" w="med" len="med"/>
            <a:tailEnd type="none" w="med" len="med"/>
          </a:ln>
        </p:spPr>
      </p:cxnSp>
      <p:sp>
        <p:nvSpPr>
          <p:cNvPr id="80" name="Google Shape;121;p14">
            <a:extLst>
              <a:ext uri="{FF2B5EF4-FFF2-40B4-BE49-F238E27FC236}">
                <a16:creationId xmlns:a16="http://schemas.microsoft.com/office/drawing/2014/main" id="{0F087455-56E5-E0D9-965A-EA75B3692A98}"/>
              </a:ext>
            </a:extLst>
          </p:cNvPr>
          <p:cNvSpPr txBox="1"/>
          <p:nvPr/>
        </p:nvSpPr>
        <p:spPr>
          <a:xfrm>
            <a:off x="1041561" y="4301676"/>
            <a:ext cx="1820086" cy="3521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paymentFailure</a:t>
            </a:r>
            <a:endPar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81" name="Google Shape;124;p14">
            <a:extLst>
              <a:ext uri="{FF2B5EF4-FFF2-40B4-BE49-F238E27FC236}">
                <a16:creationId xmlns:a16="http://schemas.microsoft.com/office/drawing/2014/main" id="{DB18C393-EE4D-6C90-DBEA-6EDDC8E0FD25}"/>
              </a:ext>
            </a:extLst>
          </p:cNvPr>
          <p:cNvSpPr txBox="1"/>
          <p:nvPr/>
        </p:nvSpPr>
        <p:spPr>
          <a:xfrm>
            <a:off x="3071397" y="3624920"/>
            <a:ext cx="2043600" cy="304800"/>
          </a:xfrm>
          <a:prstGeom prst="rect">
            <a:avLst/>
          </a:prstGeom>
          <a:noFill/>
          <a:ln>
            <a:noFill/>
          </a:ln>
        </p:spPr>
        <p:txBody>
          <a:bodyPr spcFirstLastPara="1" wrap="square" lIns="91425" tIns="91425" rIns="91425" bIns="91425" anchor="ctr" anchorCtr="0">
            <a:noAutofit/>
          </a:bodyPr>
          <a:lstStyle/>
          <a:p>
            <a:pPr algn="ctr"/>
            <a:r>
              <a:rPr lang="en-US" altLang="en-GB" sz="11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paymentSuccess</a:t>
            </a:r>
            <a:endPar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82" name="Google Shape;129;p14">
            <a:extLst>
              <a:ext uri="{FF2B5EF4-FFF2-40B4-BE49-F238E27FC236}">
                <a16:creationId xmlns:a16="http://schemas.microsoft.com/office/drawing/2014/main" id="{B672FEAA-F144-8A20-AA0D-70B2EFFA2B7A}"/>
              </a:ext>
            </a:extLst>
          </p:cNvPr>
          <p:cNvSpPr txBox="1"/>
          <p:nvPr/>
        </p:nvSpPr>
        <p:spPr>
          <a:xfrm>
            <a:off x="130034" y="972297"/>
            <a:ext cx="1706332" cy="30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 Customer</a:t>
            </a:r>
            <a:endParaRPr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83" name="Google Shape;127;p14">
            <a:extLst>
              <a:ext uri="{FF2B5EF4-FFF2-40B4-BE49-F238E27FC236}">
                <a16:creationId xmlns:a16="http://schemas.microsoft.com/office/drawing/2014/main" id="{DEF96B94-2019-3B12-C021-EA34C46738E9}"/>
              </a:ext>
            </a:extLst>
          </p:cNvPr>
          <p:cNvSpPr txBox="1"/>
          <p:nvPr/>
        </p:nvSpPr>
        <p:spPr>
          <a:xfrm>
            <a:off x="1060300" y="2483104"/>
            <a:ext cx="1919074" cy="28143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makepayment</a:t>
            </a:r>
            <a:r>
              <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p>
        </p:txBody>
      </p:sp>
      <p:sp>
        <p:nvSpPr>
          <p:cNvPr id="84" name="Google Shape;99;p14">
            <a:extLst>
              <a:ext uri="{FF2B5EF4-FFF2-40B4-BE49-F238E27FC236}">
                <a16:creationId xmlns:a16="http://schemas.microsoft.com/office/drawing/2014/main" id="{B8894F6F-78FA-EE83-BC8C-B525D6122BC9}"/>
              </a:ext>
            </a:extLst>
          </p:cNvPr>
          <p:cNvSpPr/>
          <p:nvPr/>
        </p:nvSpPr>
        <p:spPr>
          <a:xfrm>
            <a:off x="2996545" y="1856575"/>
            <a:ext cx="154305" cy="316738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85" name="Google Shape;95;p14">
            <a:extLst>
              <a:ext uri="{FF2B5EF4-FFF2-40B4-BE49-F238E27FC236}">
                <a16:creationId xmlns:a16="http://schemas.microsoft.com/office/drawing/2014/main" id="{8052A797-7A13-D38E-FFA9-9D3546D6681B}"/>
              </a:ext>
            </a:extLst>
          </p:cNvPr>
          <p:cNvSpPr/>
          <p:nvPr/>
        </p:nvSpPr>
        <p:spPr>
          <a:xfrm>
            <a:off x="2438677" y="992065"/>
            <a:ext cx="1276800" cy="473700"/>
          </a:xfrm>
          <a:prstGeom prst="roundRect">
            <a:avLst>
              <a:gd name="adj" fmla="val 16667"/>
            </a:avLst>
          </a:prstGeom>
          <a:solidFill>
            <a:schemeClr val="accent3">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r>
              <a:rPr lang="en-US" sz="900" b="1"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Login</a:t>
            </a:r>
            <a:endParaRPr lang="en-US" altLang="en-GB" sz="900" b="1" dirty="0">
              <a:solidFill>
                <a:schemeClr val="dk1"/>
              </a:solidFill>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86" name="Google Shape;117;p14">
            <a:extLst>
              <a:ext uri="{FF2B5EF4-FFF2-40B4-BE49-F238E27FC236}">
                <a16:creationId xmlns:a16="http://schemas.microsoft.com/office/drawing/2014/main" id="{B8EC8292-53CE-465E-DBE3-79047760CFB3}"/>
              </a:ext>
            </a:extLst>
          </p:cNvPr>
          <p:cNvCxnSpPr>
            <a:cxnSpLocks/>
            <a:stCxn id="85" idx="2"/>
          </p:cNvCxnSpPr>
          <p:nvPr/>
        </p:nvCxnSpPr>
        <p:spPr>
          <a:xfrm>
            <a:off x="3077077" y="1465765"/>
            <a:ext cx="11263" cy="387962"/>
          </a:xfrm>
          <a:prstGeom prst="straightConnector1">
            <a:avLst/>
          </a:prstGeom>
          <a:noFill/>
          <a:ln w="9525" cap="flat" cmpd="sng">
            <a:solidFill>
              <a:schemeClr val="dk2"/>
            </a:solidFill>
            <a:prstDash val="dot"/>
            <a:round/>
            <a:headEnd type="none" w="med" len="med"/>
            <a:tailEnd type="none" w="med" len="med"/>
          </a:ln>
        </p:spPr>
      </p:cxnSp>
      <p:cxnSp>
        <p:nvCxnSpPr>
          <p:cNvPr id="87" name="Google Shape;102;p14">
            <a:extLst>
              <a:ext uri="{FF2B5EF4-FFF2-40B4-BE49-F238E27FC236}">
                <a16:creationId xmlns:a16="http://schemas.microsoft.com/office/drawing/2014/main" id="{75A8DBA7-4265-B21F-5B98-1CB34AF35E68}"/>
              </a:ext>
            </a:extLst>
          </p:cNvPr>
          <p:cNvCxnSpPr>
            <a:cxnSpLocks/>
          </p:cNvCxnSpPr>
          <p:nvPr/>
        </p:nvCxnSpPr>
        <p:spPr>
          <a:xfrm>
            <a:off x="3153719" y="2958358"/>
            <a:ext cx="1849257" cy="0"/>
          </a:xfrm>
          <a:prstGeom prst="straightConnector1">
            <a:avLst/>
          </a:prstGeom>
          <a:noFill/>
          <a:ln w="9525" cap="flat" cmpd="sng">
            <a:solidFill>
              <a:schemeClr val="dk2"/>
            </a:solidFill>
            <a:prstDash val="solid"/>
            <a:round/>
            <a:headEnd type="none" w="med" len="med"/>
            <a:tailEnd type="stealth" w="med" len="med"/>
          </a:ln>
        </p:spPr>
      </p:cxnSp>
      <p:sp>
        <p:nvSpPr>
          <p:cNvPr id="90" name="Google Shape;127;p14">
            <a:extLst>
              <a:ext uri="{FF2B5EF4-FFF2-40B4-BE49-F238E27FC236}">
                <a16:creationId xmlns:a16="http://schemas.microsoft.com/office/drawing/2014/main" id="{977C1CB2-5EF1-AEB1-03B1-9B0CF83A2593}"/>
              </a:ext>
            </a:extLst>
          </p:cNvPr>
          <p:cNvSpPr txBox="1"/>
          <p:nvPr/>
        </p:nvSpPr>
        <p:spPr>
          <a:xfrm>
            <a:off x="3133724" y="2663372"/>
            <a:ext cx="1915894" cy="2727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makepayment</a:t>
            </a:r>
            <a:r>
              <a:rPr lang="en-US"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rPr>
              <a:t>()</a:t>
            </a:r>
            <a:endParaRPr lang="en-GB" sz="12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sp>
        <p:nvSpPr>
          <p:cNvPr id="91" name="TextBox 5">
            <a:extLst>
              <a:ext uri="{FF2B5EF4-FFF2-40B4-BE49-F238E27FC236}">
                <a16:creationId xmlns:a16="http://schemas.microsoft.com/office/drawing/2014/main" id="{D7A209BC-032D-46FA-98F9-D8D499CDC177}"/>
              </a:ext>
            </a:extLst>
          </p:cNvPr>
          <p:cNvSpPr txBox="1"/>
          <p:nvPr/>
        </p:nvSpPr>
        <p:spPr>
          <a:xfrm>
            <a:off x="6512121" y="1440839"/>
            <a:ext cx="2423631" cy="2708434"/>
          </a:xfrm>
          <a:prstGeom prst="rect">
            <a:avLst/>
          </a:prstGeom>
          <a:noFill/>
        </p:spPr>
        <p:txBody>
          <a:bodyPr wrap="square" rtlCol="0">
            <a:spAutoFit/>
          </a:bodyPr>
          <a:lstStyle/>
          <a:p>
            <a:r>
              <a:rPr lang="en-US" sz="1000" b="1" u="sng" dirty="0">
                <a:latin typeface="Times New Roman" panose="02020603050405020304" pitchFamily="18" charset="0"/>
                <a:cs typeface="Times New Roman" panose="02020603050405020304" pitchFamily="18" charset="0"/>
              </a:rPr>
              <a:t>Use Case Scenario</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rPr>
              <a:t>This Use case begins when the user, such as a financial manager or administrator, logins and accesses the Payment feature to monitor financial transactions.</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rPr>
              <a:t>The Payment class tracks real-time financial transactions across various entities, </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rPr>
              <a:t>As transactions occur, the Payment class updates the transaction history database with details and generates comprehensive reports summarizing transactional trends, including top-selling items, revenue by category, and payment methods used.</a:t>
            </a:r>
          </a:p>
          <a:p>
            <a:pPr marL="228600" indent="-228600">
              <a:buFont typeface="+mj-lt"/>
              <a:buAutoNum type="arabicPeriod"/>
            </a:pPr>
            <a:r>
              <a:rPr lang="en-US" sz="1000" dirty="0">
                <a:latin typeface="Times New Roman" panose="02020603050405020304" pitchFamily="18" charset="0"/>
                <a:cs typeface="Times New Roman" panose="02020603050405020304" pitchFamily="18" charset="0"/>
                <a:sym typeface="+mn-ea"/>
              </a:rPr>
              <a:t>The Use Case ends.</a:t>
            </a:r>
            <a:endParaRPr lang="en-US" sz="1000" dirty="0">
              <a:latin typeface="Times New Roman" panose="02020603050405020304" pitchFamily="18" charset="0"/>
              <a:cs typeface="Times New Roman" panose="02020603050405020304" pitchFamily="18" charset="0"/>
            </a:endParaRPr>
          </a:p>
        </p:txBody>
      </p:sp>
      <p:cxnSp>
        <p:nvCxnSpPr>
          <p:cNvPr id="92" name="Google Shape;71;p13">
            <a:extLst>
              <a:ext uri="{FF2B5EF4-FFF2-40B4-BE49-F238E27FC236}">
                <a16:creationId xmlns:a16="http://schemas.microsoft.com/office/drawing/2014/main" id="{3FF5F5E4-EB89-A3D2-B675-B6DEF2499126}"/>
              </a:ext>
            </a:extLst>
          </p:cNvPr>
          <p:cNvCxnSpPr/>
          <p:nvPr/>
        </p:nvCxnSpPr>
        <p:spPr>
          <a:xfrm flipH="1">
            <a:off x="983675" y="497950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93" name="Google Shape;71;p13">
            <a:extLst>
              <a:ext uri="{FF2B5EF4-FFF2-40B4-BE49-F238E27FC236}">
                <a16:creationId xmlns:a16="http://schemas.microsoft.com/office/drawing/2014/main" id="{1C880D2D-89C5-F9BA-D07E-079D9815C490}"/>
              </a:ext>
            </a:extLst>
          </p:cNvPr>
          <p:cNvCxnSpPr/>
          <p:nvPr/>
        </p:nvCxnSpPr>
        <p:spPr>
          <a:xfrm flipH="1">
            <a:off x="3215700" y="5023955"/>
            <a:ext cx="2700" cy="164100"/>
          </a:xfrm>
          <a:prstGeom prst="straightConnector1">
            <a:avLst/>
          </a:prstGeom>
          <a:noFill/>
          <a:ln w="9525" cap="flat" cmpd="sng">
            <a:solidFill>
              <a:schemeClr val="dk2"/>
            </a:solidFill>
            <a:prstDash val="dot"/>
            <a:round/>
            <a:headEnd type="none" w="med" len="med"/>
            <a:tailEnd type="none" w="med" len="med"/>
          </a:ln>
        </p:spPr>
      </p:cxnSp>
      <p:cxnSp>
        <p:nvCxnSpPr>
          <p:cNvPr id="94" name="Google Shape;71;p13">
            <a:extLst>
              <a:ext uri="{FF2B5EF4-FFF2-40B4-BE49-F238E27FC236}">
                <a16:creationId xmlns:a16="http://schemas.microsoft.com/office/drawing/2014/main" id="{A95EE36E-C9D5-18F3-73B5-1DBA7DB2805B}"/>
              </a:ext>
            </a:extLst>
          </p:cNvPr>
          <p:cNvCxnSpPr>
            <a:stCxn id="68" idx="2"/>
          </p:cNvCxnSpPr>
          <p:nvPr/>
        </p:nvCxnSpPr>
        <p:spPr>
          <a:xfrm>
            <a:off x="5094023" y="4915461"/>
            <a:ext cx="0" cy="234315"/>
          </a:xfrm>
          <a:prstGeom prst="straightConnector1">
            <a:avLst/>
          </a:prstGeom>
          <a:noFill/>
          <a:ln w="9525" cap="flat" cmpd="sng">
            <a:solidFill>
              <a:schemeClr val="dk2"/>
            </a:solidFill>
            <a:prstDash val="dot"/>
            <a:round/>
            <a:headEnd type="none" w="med" len="med"/>
            <a:tailEnd type="none" w="med" len="med"/>
          </a:ln>
        </p:spPr>
      </p:cxnSp>
      <p:pic>
        <p:nvPicPr>
          <p:cNvPr id="95" name="Google Shape;128;p14">
            <a:extLst>
              <a:ext uri="{FF2B5EF4-FFF2-40B4-BE49-F238E27FC236}">
                <a16:creationId xmlns:a16="http://schemas.microsoft.com/office/drawing/2014/main" id="{16F646D0-A1FD-B7B7-CD86-CFA6D057C3AF}"/>
              </a:ext>
            </a:extLst>
          </p:cNvPr>
          <p:cNvPicPr preferRelativeResize="0"/>
          <p:nvPr/>
        </p:nvPicPr>
        <p:blipFill>
          <a:blip r:embed="rId3"/>
          <a:stretch>
            <a:fillRect/>
          </a:stretch>
        </p:blipFill>
        <p:spPr>
          <a:xfrm>
            <a:off x="711469" y="374380"/>
            <a:ext cx="558165" cy="561340"/>
          </a:xfrm>
          <a:prstGeom prst="rect">
            <a:avLst/>
          </a:prstGeom>
          <a:ln/>
          <a:effectLst>
            <a:glow rad="101600">
              <a:srgbClr val="00B050">
                <a:alpha val="40000"/>
              </a:srgb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pic>
      <p:sp>
        <p:nvSpPr>
          <p:cNvPr id="6" name="Google Shape;121;p14">
            <a:extLst>
              <a:ext uri="{FF2B5EF4-FFF2-40B4-BE49-F238E27FC236}">
                <a16:creationId xmlns:a16="http://schemas.microsoft.com/office/drawing/2014/main" id="{86146A43-9531-8600-F90D-427DB69AB780}"/>
              </a:ext>
            </a:extLst>
          </p:cNvPr>
          <p:cNvSpPr txBox="1"/>
          <p:nvPr/>
        </p:nvSpPr>
        <p:spPr>
          <a:xfrm>
            <a:off x="3115698" y="4194165"/>
            <a:ext cx="1820086" cy="35210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dirty="0" err="1">
                <a:latin typeface="Times New Roman" panose="02020603050405020304" pitchFamily="18" charset="0"/>
                <a:ea typeface="Comic Sans MS" panose="030F0702030302020204"/>
                <a:cs typeface="Times New Roman" panose="02020603050405020304" pitchFamily="18" charset="0"/>
                <a:sym typeface="Comic Sans MS" panose="030F0702030302020204"/>
              </a:rPr>
              <a:t>paymentFailure</a:t>
            </a:r>
            <a:endParaRPr lang="en-US" altLang="en-GB" sz="1100" dirty="0">
              <a:latin typeface="Times New Roman" panose="02020603050405020304" pitchFamily="18" charset="0"/>
              <a:ea typeface="Comic Sans MS" panose="030F0702030302020204"/>
              <a:cs typeface="Times New Roman" panose="02020603050405020304" pitchFamily="18" charset="0"/>
              <a:sym typeface="Comic Sans MS" panose="030F0702030302020204"/>
            </a:endParaRPr>
          </a:p>
        </p:txBody>
      </p:sp>
      <p:cxnSp>
        <p:nvCxnSpPr>
          <p:cNvPr id="2" name="Google Shape;107;p14">
            <a:extLst>
              <a:ext uri="{FF2B5EF4-FFF2-40B4-BE49-F238E27FC236}">
                <a16:creationId xmlns:a16="http://schemas.microsoft.com/office/drawing/2014/main" id="{16F4B47D-DF3E-30DF-9A07-30023F510657}"/>
              </a:ext>
            </a:extLst>
          </p:cNvPr>
          <p:cNvCxnSpPr>
            <a:cxnSpLocks/>
          </p:cNvCxnSpPr>
          <p:nvPr/>
        </p:nvCxnSpPr>
        <p:spPr>
          <a:xfrm>
            <a:off x="1081877" y="3944535"/>
            <a:ext cx="1897497" cy="0"/>
          </a:xfrm>
          <a:prstGeom prst="straightConnector1">
            <a:avLst/>
          </a:prstGeom>
          <a:noFill/>
          <a:ln w="9525" cap="flat" cmpd="sng">
            <a:solidFill>
              <a:schemeClr val="dk2"/>
            </a:solidFill>
            <a:prstDash val="dash"/>
            <a:round/>
            <a:headEnd type="stealth" w="med" len="med"/>
            <a:tailEnd type="none" w="med" len="med"/>
          </a:ln>
        </p:spPr>
      </p:cxnSp>
      <p:cxnSp>
        <p:nvCxnSpPr>
          <p:cNvPr id="3" name="Google Shape;107;p14">
            <a:extLst>
              <a:ext uri="{FF2B5EF4-FFF2-40B4-BE49-F238E27FC236}">
                <a16:creationId xmlns:a16="http://schemas.microsoft.com/office/drawing/2014/main" id="{74C4FAB3-53CD-A82A-C577-1E34193087A1}"/>
              </a:ext>
            </a:extLst>
          </p:cNvPr>
          <p:cNvCxnSpPr>
            <a:cxnSpLocks/>
          </p:cNvCxnSpPr>
          <p:nvPr/>
        </p:nvCxnSpPr>
        <p:spPr>
          <a:xfrm>
            <a:off x="3119056" y="3944535"/>
            <a:ext cx="1897497" cy="0"/>
          </a:xfrm>
          <a:prstGeom prst="straightConnector1">
            <a:avLst/>
          </a:prstGeom>
          <a:noFill/>
          <a:ln w="9525" cap="flat" cmpd="sng">
            <a:solidFill>
              <a:schemeClr val="dk2"/>
            </a:solidFill>
            <a:prstDash val="dash"/>
            <a:round/>
            <a:headEnd type="stealth" w="med" len="med"/>
            <a:tailEnd type="none" w="med" len="med"/>
          </a:ln>
        </p:spPr>
      </p:cxnSp>
      <p:sp>
        <p:nvSpPr>
          <p:cNvPr id="4" name="TextBox 3">
            <a:extLst>
              <a:ext uri="{FF2B5EF4-FFF2-40B4-BE49-F238E27FC236}">
                <a16:creationId xmlns:a16="http://schemas.microsoft.com/office/drawing/2014/main" id="{2722B1C8-424F-2C0D-C422-925014974C40}"/>
              </a:ext>
            </a:extLst>
          </p:cNvPr>
          <p:cNvSpPr txBox="1"/>
          <p:nvPr/>
        </p:nvSpPr>
        <p:spPr>
          <a:xfrm>
            <a:off x="1334203" y="3630957"/>
            <a:ext cx="1258678" cy="261610"/>
          </a:xfrm>
          <a:prstGeom prst="rect">
            <a:avLst/>
          </a:prstGeom>
          <a:noFill/>
        </p:spPr>
        <p:txBody>
          <a:bodyPr wrap="none" rtlCol="0">
            <a:spAutoFit/>
          </a:bodyPr>
          <a:lstStyle/>
          <a:p>
            <a:r>
              <a:rPr lang="en-US" sz="1100" dirty="0" err="1">
                <a:latin typeface="+mn-lt"/>
              </a:rPr>
              <a:t>paymentSuccess</a:t>
            </a:r>
            <a:endParaRPr lang="en-US" sz="1100" dirty="0">
              <a:latin typeface="+mn-l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8133</TotalTime>
  <Words>403</Words>
  <Application>Microsoft Office PowerPoint</Application>
  <PresentationFormat>On-screen Show (16:9)</PresentationFormat>
  <Paragraphs>65</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Times New Roman</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Pariva</dc:creator>
  <cp:lastModifiedBy>pariva dhir</cp:lastModifiedBy>
  <cp:revision>75</cp:revision>
  <dcterms:modified xsi:type="dcterms:W3CDTF">2024-04-12T04:25:28Z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2024-03-23T17:08:40Z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1a5dbe4b-7d1b-48d1-864f-3313da9bf673</vt:lpwstr>
  </property>
  <property fmtid="{D5CDD505-2E9C-101B-9397-08002B2CF9AE}" pid="8" name="MSIP_Label_a73fd474-4f3c-44ed-88fb-5cc4bd2471bf_ContentBits">
    <vt:lpwstr>0</vt:lpwstr>
  </property>
</Properties>
</file>