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9B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94660"/>
  </p:normalViewPr>
  <p:slideViewPr>
    <p:cSldViewPr>
      <p:cViewPr varScale="1">
        <p:scale>
          <a:sx n="74" d="100"/>
          <a:sy n="74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randomBar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D:\My%20Completed%20Downloads\nont\What%20is%20Cloud%20Storage_.as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sys.net/cloud-hosting/cloudstorage-advantages.html" TargetMode="External"/><Relationship Id="rId2" Type="http://schemas.openxmlformats.org/officeDocument/2006/relationships/hyperlink" Target="http://en.wikipedia.org/wiki/Cloud_storag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ibm.com/developerworks/mydeveloperworks/blogs/c2028fdc-41fe-4493-8257-33a59069fa04/entry/september_19_2010_1_45_pm7?lang=en" TargetMode="External"/><Relationship Id="rId4" Type="http://schemas.openxmlformats.org/officeDocument/2006/relationships/hyperlink" Target="http://www.nec.com/en/global/solutions/cloud/whitepaper/pdf/storage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rgbClr val="0070C0"/>
                </a:solidFill>
              </a:rPr>
              <a:t>        </a:t>
            </a:r>
            <a:r>
              <a:rPr lang="en-US" sz="6600" b="1" i="1" u="sng" dirty="0" smtClean="0">
                <a:solidFill>
                  <a:srgbClr val="0070C0"/>
                </a:solidFill>
              </a:rPr>
              <a:t>Cloud Storage</a:t>
            </a:r>
            <a:endParaRPr lang="en-US" sz="6600" b="1" i="1" u="sng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5151437"/>
            <a:ext cx="4648200" cy="17065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By  –&gt;   </a:t>
            </a:r>
            <a:r>
              <a:rPr lang="en-US" b="1" i="1" u="sng" dirty="0" err="1" smtClean="0">
                <a:solidFill>
                  <a:srgbClr val="0070C0"/>
                </a:solidFill>
              </a:rPr>
              <a:t>Bhumit</a:t>
            </a:r>
            <a:r>
              <a:rPr lang="en-US" b="1" i="1" u="sng" dirty="0" smtClean="0">
                <a:solidFill>
                  <a:srgbClr val="0070C0"/>
                </a:solidFill>
              </a:rPr>
              <a:t> Patel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                            </a:t>
            </a:r>
            <a:r>
              <a:rPr lang="en-US" b="1" i="1" u="sng" dirty="0" smtClean="0">
                <a:solidFill>
                  <a:srgbClr val="0070C0"/>
                </a:solidFill>
              </a:rPr>
              <a:t>10ce16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u="sng" dirty="0" smtClean="0"/>
              <a:t>Hybrid </a:t>
            </a:r>
            <a:r>
              <a:rPr lang="en-US" u="sng" dirty="0" smtClean="0"/>
              <a:t>cloud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648200" cy="443484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Hybrid cloud</a:t>
            </a:r>
            <a:r>
              <a:rPr lang="en-US" dirty="0" smtClean="0"/>
              <a:t> is a combination of characteristics of both public and private cloud where internal and external service delivery methods are integrated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Hybrid </a:t>
            </a:r>
            <a:r>
              <a:rPr lang="en-US" b="1" dirty="0" smtClean="0"/>
              <a:t>cloud</a:t>
            </a:r>
            <a:r>
              <a:rPr lang="en-US" dirty="0" smtClean="0"/>
              <a:t> is a composition of at least one private </a:t>
            </a:r>
            <a:r>
              <a:rPr lang="en-US" dirty="0" smtClean="0"/>
              <a:t>cloud </a:t>
            </a:r>
            <a:r>
              <a:rPr lang="en-US" dirty="0" smtClean="0"/>
              <a:t> and at least one public </a:t>
            </a:r>
            <a:r>
              <a:rPr lang="en-US" dirty="0" smtClean="0"/>
              <a:t>cloud. </a:t>
            </a:r>
            <a:endParaRPr lang="en-US" dirty="0"/>
          </a:p>
        </p:txBody>
      </p:sp>
      <p:pic>
        <p:nvPicPr>
          <p:cNvPr id="2050" name="Picture 2" descr="D:\My Completed Downloads\nont\Study\ppt of presentation\my ppt\1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657600" cy="33718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Cont’d…..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305800" cy="443484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Benefits  of </a:t>
            </a:r>
            <a:r>
              <a:rPr lang="en-US" b="1" u="sng" dirty="0" smtClean="0">
                <a:solidFill>
                  <a:schemeClr val="accent2"/>
                </a:solidFill>
              </a:rPr>
              <a:t>using a </a:t>
            </a:r>
            <a:r>
              <a:rPr lang="en-US" b="1" u="sng" dirty="0" smtClean="0">
                <a:solidFill>
                  <a:schemeClr val="accent2"/>
                </a:solidFill>
              </a:rPr>
              <a:t>hybrid </a:t>
            </a:r>
            <a:r>
              <a:rPr lang="en-US" b="1" u="sng" dirty="0" smtClean="0">
                <a:solidFill>
                  <a:schemeClr val="accent2"/>
                </a:solidFill>
              </a:rPr>
              <a:t>cloud </a:t>
            </a:r>
            <a:r>
              <a:rPr lang="en-US" b="1" u="sng" dirty="0" smtClean="0">
                <a:solidFill>
                  <a:schemeClr val="accent2"/>
                </a:solidFill>
              </a:rPr>
              <a:t>:- 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-&gt; </a:t>
            </a:r>
            <a:r>
              <a:rPr lang="en-US" dirty="0" smtClean="0"/>
              <a:t>Hybrid clouds offer the cost and scale benefits of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public clouds </a:t>
            </a:r>
            <a:r>
              <a:rPr lang="en-US" dirty="0" smtClean="0"/>
              <a:t>while also offering the security </a:t>
            </a:r>
          </a:p>
          <a:p>
            <a:pPr>
              <a:buNone/>
            </a:pPr>
            <a:r>
              <a:rPr lang="en-US" dirty="0" smtClean="0"/>
              <a:t>      and </a:t>
            </a:r>
            <a:r>
              <a:rPr lang="en-US" dirty="0" smtClean="0"/>
              <a:t>control of private clouds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-&gt; Cost Savings </a:t>
            </a:r>
            <a:r>
              <a:rPr lang="en-US" dirty="0" smtClean="0">
                <a:solidFill>
                  <a:schemeClr val="accent2"/>
                </a:solidFill>
              </a:rPr>
              <a:t>,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-&gt; Business </a:t>
            </a:r>
            <a:r>
              <a:rPr lang="en-US" dirty="0" smtClean="0">
                <a:solidFill>
                  <a:schemeClr val="accent2"/>
                </a:solidFill>
              </a:rPr>
              <a:t>Agility </a:t>
            </a:r>
            <a:r>
              <a:rPr lang="en-US" dirty="0" smtClean="0">
                <a:solidFill>
                  <a:schemeClr val="accent2"/>
                </a:solidFill>
              </a:rPr>
              <a:t>,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-&gt; Data migration , etc….</a:t>
            </a:r>
            <a:endParaRPr lang="en-US" dirty="0" smtClean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My Completed Downloads\nont\Study\ppt of presentation\my ppt\Page_2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u="sng" dirty="0" smtClean="0"/>
              <a:t>Features </a:t>
            </a:r>
            <a:r>
              <a:rPr lang="en-US" u="sng" dirty="0" smtClean="0"/>
              <a:t>of </a:t>
            </a:r>
            <a:r>
              <a:rPr lang="en-US" u="sng" dirty="0" smtClean="0"/>
              <a:t>Cloud storage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534400" cy="4434840"/>
          </a:xfrm>
        </p:spPr>
        <p:txBody>
          <a:bodyPr/>
          <a:lstStyle/>
          <a:p>
            <a:r>
              <a:rPr lang="en-US" dirty="0" smtClean="0"/>
              <a:t>Ability to pay as you grow, so you only pay for what you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Unlimited free customer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Control your data and storage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Ability to store data copies in multiple </a:t>
            </a:r>
            <a:r>
              <a:rPr lang="en-US" dirty="0" smtClean="0"/>
              <a:t>datacenters</a:t>
            </a:r>
          </a:p>
          <a:p>
            <a:r>
              <a:rPr lang="en-US" dirty="0" smtClean="0"/>
              <a:t>It's scalable, reliable and easy to </a:t>
            </a:r>
            <a:r>
              <a:rPr lang="en-US" dirty="0" smtClean="0"/>
              <a:t>administer</a:t>
            </a:r>
          </a:p>
          <a:p>
            <a:r>
              <a:rPr lang="en-US" b="1" dirty="0" smtClean="0"/>
              <a:t>Portability</a:t>
            </a:r>
            <a:r>
              <a:rPr lang="en-US" dirty="0" smtClean="0"/>
              <a:t> - Since </a:t>
            </a:r>
            <a:r>
              <a:rPr lang="en-US" dirty="0" smtClean="0"/>
              <a:t>everything is stored on a remote server, it can be accessed anywhere via the </a:t>
            </a:r>
            <a:r>
              <a:rPr lang="en-US" dirty="0" smtClean="0"/>
              <a:t>internet.</a:t>
            </a:r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What is Cloud Storage_.asf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" y="990600"/>
            <a:ext cx="8686800" cy="5638800"/>
          </a:xfrm>
          <a:prstGeom prst="rect">
            <a:avLst/>
          </a:prstGeom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37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solidFill>
                  <a:schemeClr val="accent1"/>
                </a:solidFill>
              </a:rPr>
              <a:t>References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8534400" cy="443484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en.wikipedia.org/wiki/Cloud_storage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www.arsys.net/cloud-hosting/cloudstorage-advantages.html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www.nec.com/en/global/solutions/cloud/whitepaper/pdf/storage.pdf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www.ibm.com/developerworks/mydeveloperworks/blogs/c2028fdc-41fe-4493-8257-33a59069fa04/entry/september_19_2010_1_45_pm7?lang=en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y Completed Downloads\nont\Study\ppt of presentation\my ppt\thank_you_pen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4965" y="0"/>
            <a:ext cx="9328965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u="sng" dirty="0" smtClean="0"/>
              <a:t>Outlines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423160"/>
            <a:ext cx="6400800" cy="443484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Cloud  storage  Architecture</a:t>
            </a:r>
          </a:p>
          <a:p>
            <a:r>
              <a:rPr lang="en-US" dirty="0" smtClean="0"/>
              <a:t>Type  of  Cloud storage</a:t>
            </a:r>
          </a:p>
          <a:p>
            <a:r>
              <a:rPr lang="en-US" dirty="0" smtClean="0"/>
              <a:t>Features</a:t>
            </a:r>
            <a:r>
              <a:rPr lang="en-US" dirty="0" smtClean="0"/>
              <a:t>  of  </a:t>
            </a:r>
            <a:r>
              <a:rPr lang="en-US" dirty="0" smtClean="0"/>
              <a:t>Cloud storage</a:t>
            </a:r>
          </a:p>
          <a:p>
            <a:r>
              <a:rPr lang="en-US" u="sng" dirty="0" smtClean="0"/>
              <a:t>Video</a:t>
            </a:r>
            <a:r>
              <a:rPr lang="en-US" dirty="0" smtClean="0"/>
              <a:t> : Cloud storage use in study-work</a:t>
            </a:r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dirty="0" smtClean="0"/>
              <a:t>What is  </a:t>
            </a:r>
            <a:r>
              <a:rPr lang="en-US" b="1" u="sng" dirty="0" smtClean="0"/>
              <a:t>Cloud Storage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905000"/>
            <a:ext cx="4038600" cy="4434840"/>
          </a:xfrm>
        </p:spPr>
        <p:txBody>
          <a:bodyPr/>
          <a:lstStyle/>
          <a:p>
            <a:r>
              <a:rPr lang="en-US" b="1" dirty="0" smtClean="0"/>
              <a:t>A  Cloud storage </a:t>
            </a:r>
            <a:r>
              <a:rPr lang="en-US" dirty="0" smtClean="0"/>
              <a:t>is the model of networked online storage where data is stored on multiple systems.</a:t>
            </a:r>
            <a:endParaRPr lang="en-US" altLang="ja-JP" dirty="0" smtClean="0">
              <a:ea typeface="ＭＳ Ｐゴシック" pitchFamily="50" charset="-128"/>
            </a:endParaRPr>
          </a:p>
          <a:p>
            <a:endParaRPr lang="en-US" altLang="ja-JP" b="1" dirty="0" smtClean="0">
              <a:ea typeface="ＭＳ Ｐゴシック" pitchFamily="50" charset="-128"/>
            </a:endParaRPr>
          </a:p>
          <a:p>
            <a:r>
              <a:rPr lang="en-US" altLang="ja-JP" b="1" dirty="0" smtClean="0">
                <a:ea typeface="ＭＳ Ｐゴシック" pitchFamily="50" charset="-128"/>
              </a:rPr>
              <a:t>A cloud storage </a:t>
            </a:r>
            <a:r>
              <a:rPr lang="en-US" altLang="ja-JP" dirty="0" smtClean="0">
                <a:ea typeface="ＭＳ Ｐゴシック" pitchFamily="50" charset="-128"/>
              </a:rPr>
              <a:t>offers </a:t>
            </a:r>
            <a:r>
              <a:rPr lang="en-AU" dirty="0" smtClean="0">
                <a:ea typeface="ＭＳ Ｐゴシック" pitchFamily="50" charset="-128"/>
              </a:rPr>
              <a:t>limited/unlimited  storage capacity over the Internet.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828800"/>
            <a:ext cx="4953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Cloud Storage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53544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143000" y="6096000"/>
            <a:ext cx="1219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58674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4953000"/>
            <a:ext cx="1752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8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14400" y="38862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3657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781800" y="4495800"/>
            <a:ext cx="1371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9600" y="4191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r>
              <a:rPr lang="en-US" u="sng" dirty="0" smtClean="0"/>
              <a:t>Type of Cloud storage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9800"/>
            <a:ext cx="6705600" cy="44348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1.  </a:t>
            </a:r>
            <a:r>
              <a:rPr lang="en-US" sz="2800" dirty="0" smtClean="0">
                <a:solidFill>
                  <a:srgbClr val="0070C0"/>
                </a:solidFill>
              </a:rPr>
              <a:t>Public cloud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2.   Private cloud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3.    Hybrid cloud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r>
              <a:rPr lang="en-US" sz="5400" dirty="0" smtClean="0">
                <a:solidFill>
                  <a:srgbClr val="0070C0"/>
                </a:solidFill>
              </a:rPr>
              <a:t>               </a:t>
            </a:r>
            <a:r>
              <a:rPr lang="en-US" sz="5400" u="sng" dirty="0" smtClean="0">
                <a:solidFill>
                  <a:srgbClr val="0070C0"/>
                </a:solidFill>
              </a:rPr>
              <a:t>Public cloud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423160"/>
            <a:ext cx="8458200" cy="4434840"/>
          </a:xfrm>
        </p:spPr>
        <p:txBody>
          <a:bodyPr/>
          <a:lstStyle/>
          <a:p>
            <a:r>
              <a:rPr lang="en-US" b="1" dirty="0" smtClean="0"/>
              <a:t>Public cloud </a:t>
            </a:r>
            <a:r>
              <a:rPr lang="en-US" dirty="0" smtClean="0"/>
              <a:t>means ,a service provider makes resources, such as applications and storage, available to the general public over the Internet.</a:t>
            </a:r>
          </a:p>
          <a:p>
            <a:r>
              <a:rPr lang="en-US" b="1" dirty="0" smtClean="0"/>
              <a:t>Public cloud </a:t>
            </a:r>
            <a:r>
              <a:rPr lang="en-US" dirty="0" smtClean="0"/>
              <a:t>services may be free or offered on a pay-per-usage model.</a:t>
            </a:r>
          </a:p>
          <a:p>
            <a:r>
              <a:rPr lang="en-US" dirty="0" smtClean="0"/>
              <a:t>It is usually an open system that is available for free to general public via World Wide Web or Internet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Cont’d</a:t>
            </a:r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chemeClr val="accent2"/>
                </a:solidFill>
              </a:rPr>
              <a:t>The main benefits of using a public cloud </a:t>
            </a:r>
            <a:r>
              <a:rPr lang="en-US" b="1" u="sng" dirty="0" smtClean="0">
                <a:solidFill>
                  <a:schemeClr val="accent2"/>
                </a:solidFill>
              </a:rPr>
              <a:t> </a:t>
            </a:r>
            <a:r>
              <a:rPr lang="en-US" b="1" u="sng" dirty="0" smtClean="0">
                <a:solidFill>
                  <a:schemeClr val="accent2"/>
                </a:solidFill>
              </a:rPr>
              <a:t>are</a:t>
            </a:r>
            <a:r>
              <a:rPr lang="en-US" b="1" u="sng" dirty="0" smtClean="0">
                <a:solidFill>
                  <a:schemeClr val="accent2"/>
                </a:solidFill>
              </a:rPr>
              <a:t>:-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-&gt; </a:t>
            </a:r>
            <a:r>
              <a:rPr lang="en-US" dirty="0" smtClean="0"/>
              <a:t>Public </a:t>
            </a:r>
            <a:r>
              <a:rPr lang="en-US" dirty="0" smtClean="0"/>
              <a:t>cloud </a:t>
            </a:r>
            <a:r>
              <a:rPr lang="en-US" dirty="0" smtClean="0"/>
              <a:t>solution </a:t>
            </a:r>
            <a:r>
              <a:rPr lang="en-US" dirty="0" smtClean="0"/>
              <a:t>is typically very simple and immediate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-&gt; </a:t>
            </a:r>
            <a:r>
              <a:rPr lang="en-US" dirty="0" smtClean="0"/>
              <a:t>No wasted resources because you pay for what you use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u="sng" dirty="0" smtClean="0">
                <a:solidFill>
                  <a:schemeClr val="accent1"/>
                </a:solidFill>
              </a:rPr>
              <a:t>Examples of public </a:t>
            </a:r>
            <a:r>
              <a:rPr lang="en-US" u="sng" dirty="0" smtClean="0">
                <a:solidFill>
                  <a:schemeClr val="accent1"/>
                </a:solidFill>
              </a:rPr>
              <a:t>clouds:-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-&gt; </a:t>
            </a:r>
            <a:r>
              <a:rPr lang="en-US" dirty="0" smtClean="0"/>
              <a:t>Amazon Elastic Compute Cloud (EC2),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-&gt;</a:t>
            </a:r>
            <a:r>
              <a:rPr lang="en-US" dirty="0" smtClean="0"/>
              <a:t> IBM's</a:t>
            </a:r>
            <a:r>
              <a:rPr lang="en-US" dirty="0" smtClean="0"/>
              <a:t> Blue </a:t>
            </a:r>
            <a:r>
              <a:rPr lang="en-US" dirty="0" smtClean="0"/>
              <a:t>Cloud,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-&gt;</a:t>
            </a:r>
            <a:r>
              <a:rPr lang="en-US" dirty="0" smtClean="0"/>
              <a:t> Sun Cloud.</a:t>
            </a:r>
            <a:endParaRPr lang="en-US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</a:rPr>
              <a:t>             </a:t>
            </a:r>
            <a:r>
              <a:rPr lang="en-US" u="sng" dirty="0" smtClean="0">
                <a:solidFill>
                  <a:schemeClr val="accent1"/>
                </a:solidFill>
              </a:rPr>
              <a:t>Private </a:t>
            </a:r>
            <a:r>
              <a:rPr lang="en-US" u="sng" dirty="0" smtClean="0">
                <a:solidFill>
                  <a:schemeClr val="accent1"/>
                </a:solidFill>
              </a:rPr>
              <a:t>cloud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05000"/>
            <a:ext cx="8686800" cy="4434840"/>
          </a:xfrm>
        </p:spPr>
        <p:txBody>
          <a:bodyPr/>
          <a:lstStyle/>
          <a:p>
            <a:r>
              <a:rPr lang="en-US" b="1" dirty="0" smtClean="0"/>
              <a:t>Private </a:t>
            </a:r>
            <a:r>
              <a:rPr lang="en-US" b="1" dirty="0" smtClean="0"/>
              <a:t>cloud </a:t>
            </a:r>
            <a:r>
              <a:rPr lang="en-US" dirty="0" smtClean="0"/>
              <a:t>is the implementation of cloud services on resources that are dedicated to your organization, whether they exist on-premises </a:t>
            </a:r>
            <a:r>
              <a:rPr lang="en-US" dirty="0" smtClean="0"/>
              <a:t> or </a:t>
            </a:r>
            <a:r>
              <a:rPr lang="en-US" dirty="0" smtClean="0"/>
              <a:t>off-premises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With a </a:t>
            </a:r>
            <a:r>
              <a:rPr lang="en-US" b="1" dirty="0" smtClean="0"/>
              <a:t>Private </a:t>
            </a:r>
            <a:r>
              <a:rPr lang="en-US" b="1" dirty="0" smtClean="0"/>
              <a:t>cloud</a:t>
            </a:r>
            <a:r>
              <a:rPr lang="en-US" dirty="0" smtClean="0"/>
              <a:t>, you get many of the benefits of public cloud computing—including self-service, scalability, and </a:t>
            </a:r>
            <a:r>
              <a:rPr lang="en-US" dirty="0" smtClean="0"/>
              <a:t>elasticity   </a:t>
            </a:r>
            <a:r>
              <a:rPr lang="en-US" b="1" dirty="0" smtClean="0"/>
              <a:t>&amp;</a:t>
            </a:r>
            <a:r>
              <a:rPr lang="en-US" dirty="0" smtClean="0"/>
              <a:t>  with </a:t>
            </a:r>
            <a:r>
              <a:rPr lang="en-US" dirty="0" smtClean="0"/>
              <a:t>the additional control and customization </a:t>
            </a:r>
            <a:r>
              <a:rPr lang="en-US" dirty="0" smtClean="0"/>
              <a:t> available  </a:t>
            </a:r>
            <a:r>
              <a:rPr lang="en-US" dirty="0" smtClean="0"/>
              <a:t>from dedicated </a:t>
            </a:r>
            <a:r>
              <a:rPr lang="en-US" dirty="0" smtClean="0"/>
              <a:t> resources.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Cont’d…..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038600" cy="4678525"/>
          </a:xfrm>
        </p:spPr>
        <p:txBody>
          <a:bodyPr>
            <a:normAutofit/>
          </a:bodyPr>
          <a:lstStyle/>
          <a:p>
            <a:r>
              <a:rPr lang="en-US" dirty="0" smtClean="0"/>
              <a:t>The reasons for using a </a:t>
            </a:r>
            <a:r>
              <a:rPr lang="en-US" b="1" dirty="0" smtClean="0"/>
              <a:t>Private </a:t>
            </a:r>
            <a:r>
              <a:rPr lang="en-US" b="1" dirty="0" smtClean="0"/>
              <a:t>cloud </a:t>
            </a:r>
            <a:r>
              <a:rPr lang="en-US" dirty="0" smtClean="0"/>
              <a:t>are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cost reduction,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enhancing </a:t>
            </a:r>
            <a:r>
              <a:rPr lang="en-US" dirty="0" smtClean="0"/>
              <a:t>service </a:t>
            </a:r>
            <a:r>
              <a:rPr lang="en-US" dirty="0" smtClean="0"/>
              <a:t>quality,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more importantly  for </a:t>
            </a:r>
            <a:r>
              <a:rPr lang="en-US" dirty="0" smtClean="0"/>
              <a:t>reducing the time it takes to deliver what users demand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u="sng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pic>
        <p:nvPicPr>
          <p:cNvPr id="1029" name="Picture 5" descr="D:\My Completed Downloads\nont\Study\ppt of presentation\my ppt\pvtclou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4000"/>
            <a:ext cx="5181600" cy="44958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1134</TotalTime>
  <Words>430</Words>
  <Application>Microsoft Office PowerPoint</Application>
  <PresentationFormat>On-screen Show (4:3)</PresentationFormat>
  <Paragraphs>68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        Cloud Storage</vt:lpstr>
      <vt:lpstr>                   Outlines</vt:lpstr>
      <vt:lpstr>What is  Cloud Storage?????</vt:lpstr>
      <vt:lpstr>Cloud Storage Architecture</vt:lpstr>
      <vt:lpstr>       Type of Cloud storage</vt:lpstr>
      <vt:lpstr>               Public cloud</vt:lpstr>
      <vt:lpstr>Cont’d…..</vt:lpstr>
      <vt:lpstr>               Private cloud</vt:lpstr>
      <vt:lpstr>Cont’d…..</vt:lpstr>
      <vt:lpstr>                Hybrid cloud</vt:lpstr>
      <vt:lpstr>Cont’d…..</vt:lpstr>
      <vt:lpstr>Slide 12</vt:lpstr>
      <vt:lpstr>    Features of Cloud storage</vt:lpstr>
      <vt:lpstr>Slide 14</vt:lpstr>
      <vt:lpstr>References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Sahjanand</dc:creator>
  <cp:lastModifiedBy>Sahjanand</cp:lastModifiedBy>
  <cp:revision>71</cp:revision>
  <dcterms:created xsi:type="dcterms:W3CDTF">2006-08-16T00:00:00Z</dcterms:created>
  <dcterms:modified xsi:type="dcterms:W3CDTF">2012-10-19T20:46:10Z</dcterms:modified>
</cp:coreProperties>
</file>