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62" r:id="rId10"/>
    <p:sldId id="263" r:id="rId11"/>
    <p:sldId id="26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9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34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4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26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2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6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D5E66-604E-4AD3-A219-FAC67A1B5753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7F871A-0344-4F39-920F-0B199673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6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money.cnn.com/2016/02/23/technology/apple-fbi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://www.export.gov/safeharbor/" TargetMode="External"/><Relationship Id="rId7" Type="http://schemas.openxmlformats.org/officeDocument/2006/relationships/hyperlink" Target="https://en.wikipedia.org/wiki/FBI%E2%80%93Apple_encryption_dispute" TargetMode="External"/><Relationship Id="rId2" Type="http://schemas.openxmlformats.org/officeDocument/2006/relationships/hyperlink" Target="http://www.mofo.com/people/r/rich-cynthia-j?tabs=publication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rivacycommission.be/sites/privacycommission/files/documents/Privacy_Act_1992.pdf" TargetMode="External"/><Relationship Id="rId5" Type="http://schemas.openxmlformats.org/officeDocument/2006/relationships/hyperlink" Target="http://tomgeller.com/" TargetMode="External"/><Relationship Id="rId4" Type="http://schemas.openxmlformats.org/officeDocument/2006/relationships/hyperlink" Target="http://ec.europa.eu/justice/data-protection/index_en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bpatel13@lamar.edu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3544551" cy="1205506"/>
          </a:xfrm>
        </p:spPr>
        <p:txBody>
          <a:bodyPr>
            <a:normAutofit/>
          </a:bodyPr>
          <a:lstStyle/>
          <a:p>
            <a:r>
              <a:rPr lang="en-US" sz="4800" dirty="0"/>
              <a:t>In Privacy Law, It's the U.S. vs. the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516" y="5444042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Individual paper presentation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Submitted to : </a:t>
            </a:r>
            <a:r>
              <a:rPr lang="en-US" b="1" dirty="0" smtClean="0">
                <a:solidFill>
                  <a:schemeClr val="tx1"/>
                </a:solidFill>
              </a:rPr>
              <a:t>Dr. </a:t>
            </a:r>
            <a:r>
              <a:rPr lang="en-US" b="1" dirty="0">
                <a:solidFill>
                  <a:schemeClr val="tx1"/>
                </a:solidFill>
              </a:rPr>
              <a:t>Stefan </a:t>
            </a:r>
            <a:r>
              <a:rPr lang="en-US" b="1" dirty="0" smtClean="0">
                <a:solidFill>
                  <a:schemeClr val="tx1"/>
                </a:solidFill>
              </a:rPr>
              <a:t>Andrei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Date: </a:t>
            </a:r>
            <a:r>
              <a:rPr lang="en-US" dirty="0" smtClean="0">
                <a:solidFill>
                  <a:schemeClr val="tx1"/>
                </a:solidFill>
              </a:rPr>
              <a:t>05/08/2016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80169" y="5444042"/>
            <a:ext cx="4573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Bhumit </a:t>
            </a:r>
            <a:r>
              <a:rPr lang="en-US" b="1" dirty="0" smtClean="0"/>
              <a:t>Patel</a:t>
            </a:r>
            <a:r>
              <a:rPr lang="en-US" b="1" dirty="0"/>
              <a:t> </a:t>
            </a:r>
            <a:r>
              <a:rPr lang="en-US" b="1" dirty="0" smtClean="0"/>
              <a:t>- L20382154</a:t>
            </a:r>
            <a:endParaRPr lang="en-US" b="1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8" y="2190358"/>
            <a:ext cx="4494750" cy="27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14413" y="471487"/>
            <a:ext cx="8945376" cy="730853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Getting Legal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1374" y="100013"/>
            <a:ext cx="1200887" cy="742949"/>
          </a:xfrm>
          <a:prstGeom prst="rect">
            <a:avLst/>
          </a:prstGeom>
        </p:spPr>
      </p:pic>
      <p:sp>
        <p:nvSpPr>
          <p:cNvPr id="4" name="Subtitle 4"/>
          <p:cNvSpPr txBox="1">
            <a:spLocks/>
          </p:cNvSpPr>
          <p:nvPr/>
        </p:nvSpPr>
        <p:spPr>
          <a:xfrm>
            <a:off x="2397831" y="1619983"/>
            <a:ext cx="8915399" cy="5066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Jim Halpert, partner and chair of the U.S. Data Protection and Privacy Group at DLA </a:t>
            </a:r>
            <a:r>
              <a:rPr lang="en-US" dirty="0" smtClean="0">
                <a:solidFill>
                  <a:schemeClr val="tx1"/>
                </a:solidFill>
              </a:rPr>
              <a:t>Piper, thought about what can a company like </a:t>
            </a:r>
            <a:r>
              <a:rPr lang="en-US" dirty="0" err="1" smtClean="0">
                <a:solidFill>
                  <a:schemeClr val="tx1"/>
                </a:solidFill>
              </a:rPr>
              <a:t>facebook</a:t>
            </a:r>
            <a:r>
              <a:rPr lang="en-US" dirty="0" smtClean="0">
                <a:solidFill>
                  <a:schemeClr val="tx1"/>
                </a:solidFill>
              </a:rPr>
              <a:t> do that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eing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agreement </a:t>
            </a:r>
            <a:r>
              <a:rPr lang="en-US" dirty="0">
                <a:solidFill>
                  <a:schemeClr val="tx1"/>
                </a:solidFill>
              </a:rPr>
              <a:t>all over is a fairly e</a:t>
            </a:r>
            <a:r>
              <a:rPr lang="en-US" dirty="0" smtClean="0">
                <a:solidFill>
                  <a:schemeClr val="tx1"/>
                </a:solidFill>
              </a:rPr>
              <a:t>xtraordinary </a:t>
            </a:r>
            <a:r>
              <a:rPr lang="en-US" dirty="0">
                <a:solidFill>
                  <a:schemeClr val="tx1"/>
                </a:solidFill>
              </a:rPr>
              <a:t>task, given the complexity of requirements around the world.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you're exposed in different countries, you may pick one high-water mark country like Germany and establish German requirements; that will stand you in pretty good </a:t>
            </a:r>
            <a:r>
              <a:rPr lang="en-US" dirty="0" smtClean="0">
                <a:solidFill>
                  <a:schemeClr val="tx1"/>
                </a:solidFill>
              </a:rPr>
              <a:t>role. 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European Convention on Human Rights gives every citizen the possibility to ask a national judge to enforce fundamental rights. One of these is the right to privacy. So why should we go </a:t>
            </a:r>
            <a:r>
              <a:rPr lang="en-US" dirty="0" smtClean="0">
                <a:solidFill>
                  <a:schemeClr val="tx1"/>
                </a:solidFill>
              </a:rPr>
              <a:t>Germany </a:t>
            </a:r>
            <a:r>
              <a:rPr lang="en-US" dirty="0">
                <a:solidFill>
                  <a:schemeClr val="tx1"/>
                </a:solidFill>
              </a:rPr>
              <a:t>or California when we can do it </a:t>
            </a:r>
            <a:r>
              <a:rPr lang="en-US" dirty="0" smtClean="0">
                <a:solidFill>
                  <a:schemeClr val="tx1"/>
                </a:solidFill>
              </a:rPr>
              <a:t>here.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74901" y="1534116"/>
            <a:ext cx="8915399" cy="532388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Recently the FBI wanted Apple to create special software for San Bernardino shooter’s iPhone that will help bypass the phone's security </a:t>
            </a:r>
            <a:r>
              <a:rPr lang="en-US" dirty="0" smtClean="0">
                <a:solidFill>
                  <a:schemeClr val="tx1"/>
                </a:solidFill>
              </a:rPr>
              <a:t>protocols.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>
                <a:solidFill>
                  <a:schemeClr val="tx1"/>
                </a:solidFill>
              </a:rPr>
              <a:t>Apple has been fighting that </a:t>
            </a:r>
            <a:r>
              <a:rPr lang="en-US" dirty="0" smtClean="0">
                <a:solidFill>
                  <a:schemeClr val="tx1"/>
                </a:solidFill>
              </a:rPr>
              <a:t>order</a:t>
            </a:r>
            <a:r>
              <a:rPr lang="en-US" dirty="0">
                <a:solidFill>
                  <a:schemeClr val="tx1"/>
                </a:solidFill>
              </a:rPr>
              <a:t>. Removing the security protection in this case would create a "backdoor" that could potentially allow the government or hackers </a:t>
            </a:r>
            <a:r>
              <a:rPr lang="en-US" dirty="0" smtClean="0">
                <a:solidFill>
                  <a:schemeClr val="tx1"/>
                </a:solidFill>
              </a:rPr>
              <a:t>to break </a:t>
            </a:r>
            <a:r>
              <a:rPr lang="en-US" dirty="0">
                <a:solidFill>
                  <a:schemeClr val="tx1"/>
                </a:solidFill>
              </a:rPr>
              <a:t>into similar </a:t>
            </a:r>
            <a:r>
              <a:rPr lang="en-US" dirty="0" smtClean="0">
                <a:solidFill>
                  <a:schemeClr val="tx1"/>
                </a:solidFill>
              </a:rPr>
              <a:t>other iPhones. So, Facebook</a:t>
            </a:r>
            <a:r>
              <a:rPr lang="en-US" dirty="0">
                <a:solidFill>
                  <a:schemeClr val="tx1"/>
                </a:solidFill>
              </a:rPr>
              <a:t>, Google and Microsoft are among the companies that have filed briefs with the court showing support for Apple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whole case is related with the privacy of users data. The more details of Apple vs FBI is in link: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tx1"/>
                </a:solidFill>
                <a:hlinkClick r:id="rId2"/>
              </a:rPr>
              <a:t>://money.cnn.com/2016/02/23/technology/apple-fbi/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74750" y="261727"/>
            <a:ext cx="8915399" cy="94833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Related </a:t>
            </a:r>
            <a:r>
              <a:rPr lang="en-US" sz="3600" dirty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1374" y="100013"/>
            <a:ext cx="1200887" cy="7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6300" y="1548405"/>
            <a:ext cx="8915399" cy="54096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i="1" dirty="0"/>
              <a:t>Rich, C.:</a:t>
            </a:r>
            <a:r>
              <a:rPr lang="en-US" sz="1400" dirty="0"/>
              <a:t> </a:t>
            </a:r>
            <a:r>
              <a:rPr lang="en-US" sz="1400" b="1" dirty="0"/>
              <a:t>"Privacy Laws in Africa and the Middle East" (et sim.), </a:t>
            </a:r>
            <a:r>
              <a:rPr lang="en-US" sz="1400" b="1" i="1" dirty="0"/>
              <a:t>Bloomberg BNA Privacy and Security Law Report,</a:t>
            </a:r>
            <a:r>
              <a:rPr lang="en-US" sz="1400" b="1" dirty="0"/>
              <a:t> </a:t>
            </a:r>
            <a:r>
              <a:rPr lang="en-US" sz="1400" b="1" dirty="0">
                <a:hlinkClick r:id="rId2"/>
              </a:rPr>
              <a:t>http://</a:t>
            </a:r>
            <a:r>
              <a:rPr lang="en-US" sz="1400" b="1" dirty="0" smtClean="0">
                <a:hlinkClick r:id="rId2"/>
              </a:rPr>
              <a:t>www.mofo.com/people/r/rich-cynthia-j?tabs=publications</a:t>
            </a:r>
            <a:endParaRPr lang="en-US" sz="14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U.S. Government (multiple agencies), "Welcome to the U.S.-EU &amp; U.S.-Swiss Safe Harbor Frameworks," </a:t>
            </a:r>
            <a:r>
              <a:rPr lang="en-US" sz="1400" b="1" dirty="0">
                <a:hlinkClick r:id="rId3"/>
              </a:rPr>
              <a:t>http://www.export.gov/safeharbor</a:t>
            </a:r>
            <a:r>
              <a:rPr lang="en-US" sz="1400" b="1" dirty="0" smtClean="0">
                <a:hlinkClick r:id="rId3"/>
              </a:rPr>
              <a:t>/</a:t>
            </a:r>
            <a:endParaRPr lang="en-US" sz="14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European Commission "Protection of Personal </a:t>
            </a:r>
            <a:r>
              <a:rPr lang="en-US" sz="1400" b="1" dirty="0" smtClean="0"/>
              <a:t>Data“ ,</a:t>
            </a:r>
            <a:r>
              <a:rPr lang="en-US" sz="1400" b="1" dirty="0" smtClean="0">
                <a:hlinkClick r:id="rId4"/>
              </a:rPr>
              <a:t>http</a:t>
            </a:r>
            <a:r>
              <a:rPr lang="en-US" sz="1400" b="1" dirty="0">
                <a:hlinkClick r:id="rId4"/>
              </a:rPr>
              <a:t>://ec.europa.eu/justice/data-protection/index_en.htm</a:t>
            </a:r>
            <a:r>
              <a:rPr lang="en-US" sz="1400" b="1" dirty="0"/>
              <a:t> (English version</a:t>
            </a:r>
            <a:r>
              <a:rPr lang="en-US" sz="1400" b="1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hlinkClick r:id="rId5"/>
              </a:rPr>
              <a:t>http://tomgeller.com</a:t>
            </a:r>
            <a:r>
              <a:rPr lang="en-US" sz="1400" dirty="0" smtClean="0">
                <a:solidFill>
                  <a:schemeClr val="tx1"/>
                </a:solidFill>
                <a:hlinkClick r:id="rId5"/>
              </a:rPr>
              <a:t>/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Belgian Official Journal, "Act of 8 December 1992 on the protection of privacy in relation to the processing of </a:t>
            </a:r>
            <a:r>
              <a:rPr lang="en-US" sz="1400" b="1" dirty="0" smtClean="0"/>
              <a:t>personal </a:t>
            </a:r>
            <a:r>
              <a:rPr lang="en-US" sz="1400" b="1" dirty="0" err="1" smtClean="0"/>
              <a:t>data</a:t>
            </a:r>
            <a:r>
              <a:rPr lang="en-US" sz="1400" b="1" dirty="0" err="1"/>
              <a:t>,"</a:t>
            </a:r>
            <a:r>
              <a:rPr lang="en-US" sz="1400" b="1" dirty="0" err="1">
                <a:hlinkClick r:id="rId6"/>
              </a:rPr>
              <a:t>http</a:t>
            </a:r>
            <a:r>
              <a:rPr lang="en-US" sz="1400" b="1" dirty="0">
                <a:hlinkClick r:id="rId6"/>
              </a:rPr>
              <a:t>://www.privacycommission.be/sites/privacycommission/files/documents/Privacy_Act_1992.pdf</a:t>
            </a:r>
            <a:r>
              <a:rPr lang="en-US" sz="1400" b="1" dirty="0"/>
              <a:t>(Unofficial English translation, 2014</a:t>
            </a:r>
            <a:r>
              <a:rPr lang="en-US" sz="1400" b="1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hlinkClick r:id="rId7"/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  <a:hlinkClick r:id="rId7"/>
              </a:rPr>
              <a:t>en.wikipedia.org/wiki/FBI%E2%80%93Apple_encryption_dispute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3314" y="100013"/>
            <a:ext cx="8915399" cy="10483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References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1374" y="100013"/>
            <a:ext cx="1200887" cy="7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rendysocialite.com/wp-content/uploads/2014/06/ThankYouScriptPNG1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55" y="100013"/>
            <a:ext cx="7362581" cy="210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sodahead.com/polls/0/0/4/0/5/6/6/2/7/017847668_ask_question_2_ce96e3e01c85a38a0d39c61cfae6d42c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40" y="2582443"/>
            <a:ext cx="2259012" cy="22590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1374" y="100013"/>
            <a:ext cx="1200887" cy="74294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1440" y="5220291"/>
            <a:ext cx="3783013" cy="1126283"/>
          </a:xfrm>
        </p:spPr>
        <p:txBody>
          <a:bodyPr/>
          <a:lstStyle/>
          <a:p>
            <a:r>
              <a:rPr lang="en-US" dirty="0" smtClean="0"/>
              <a:t>Contact: </a:t>
            </a:r>
            <a:r>
              <a:rPr lang="en-US" dirty="0" smtClean="0">
                <a:hlinkClick r:id="rId5"/>
              </a:rPr>
              <a:t>bpatel13@lamar.edu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26418" y="1791433"/>
            <a:ext cx="8915399" cy="5066567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Author Introduction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General Discussion about privacy law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Events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U.S. as a Special Case in Europe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Effect outside the Europe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Getting </a:t>
            </a:r>
            <a:r>
              <a:rPr lang="en-US" dirty="0" smtClean="0">
                <a:solidFill>
                  <a:schemeClr val="tx1"/>
                </a:solidFill>
              </a:rPr>
              <a:t>Legal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Related Example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22364" y="211015"/>
            <a:ext cx="9084969" cy="119011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1374" y="100013"/>
            <a:ext cx="1200887" cy="7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46326" y="1734141"/>
            <a:ext cx="8915399" cy="482382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Tom Geller is a </a:t>
            </a:r>
            <a:r>
              <a:rPr lang="en-US" dirty="0" smtClean="0">
                <a:solidFill>
                  <a:schemeClr val="tx1"/>
                </a:solidFill>
              </a:rPr>
              <a:t>teacher, author, freelancer </a:t>
            </a:r>
            <a:r>
              <a:rPr lang="en-US" dirty="0">
                <a:solidFill>
                  <a:schemeClr val="tx1"/>
                </a:solidFill>
              </a:rPr>
              <a:t>and consultant with over 20 years of experience and a focus in technology, science, and business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He is writer whose recent clients have included Apple, IEEE, ACM, Nature.com, The San Francisco Chronicle, Safari Books Online, and </a:t>
            </a:r>
            <a:r>
              <a:rPr lang="en-US" dirty="0" smtClean="0">
                <a:solidFill>
                  <a:schemeClr val="tx1"/>
                </a:solidFill>
              </a:rPr>
              <a:t>Lynda.com.</a:t>
            </a:r>
          </a:p>
          <a:p>
            <a:pPr marL="285750" indent="-28575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With roots in corporate and college training and a strong emphasis in consulting on the web-management system Drupal, Tom has become an in-demand consultant who travels worldwide to work with </a:t>
            </a:r>
            <a:r>
              <a:rPr lang="en-US" dirty="0" smtClean="0">
                <a:solidFill>
                  <a:schemeClr val="tx1"/>
                </a:solidFill>
              </a:rPr>
              <a:t>clients. Also he published an article in </a:t>
            </a:r>
            <a:r>
              <a:rPr lang="en-US" dirty="0">
                <a:solidFill>
                  <a:schemeClr val="tx1"/>
                </a:solidFill>
              </a:rPr>
              <a:t>communication of the ACM</a:t>
            </a:r>
            <a:r>
              <a:rPr lang="en-US" dirty="0" smtClean="0">
                <a:solidFill>
                  <a:schemeClr val="tx1"/>
                </a:solidFill>
              </a:rPr>
              <a:t>, February 2016 about “In Privacy Law, It’s the U.S. vs. the world”.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71564" y="0"/>
            <a:ext cx="9147174" cy="129123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Author 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1374" y="100013"/>
            <a:ext cx="1200887" cy="7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17763" y="1291229"/>
            <a:ext cx="8915399" cy="523815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74763" y="0"/>
            <a:ext cx="8915399" cy="114835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General Discussion </a:t>
            </a:r>
            <a:r>
              <a:rPr lang="en-US" sz="3600" dirty="0" smtClean="0">
                <a:solidFill>
                  <a:schemeClr val="tx1"/>
                </a:solidFill>
              </a:rPr>
              <a:t>about privacy law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1374" y="100013"/>
            <a:ext cx="1200887" cy="742949"/>
          </a:xfrm>
          <a:prstGeom prst="rect">
            <a:avLst/>
          </a:prstGeom>
        </p:spPr>
      </p:pic>
      <p:sp>
        <p:nvSpPr>
          <p:cNvPr id="9" name="Subtitle 4"/>
          <p:cNvSpPr txBox="1">
            <a:spLocks/>
          </p:cNvSpPr>
          <p:nvPr/>
        </p:nvSpPr>
        <p:spPr>
          <a:xfrm>
            <a:off x="2417762" y="1605694"/>
            <a:ext cx="8915399" cy="5066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Now a days, </a:t>
            </a:r>
            <a:r>
              <a:rPr lang="en-US" dirty="0" smtClean="0">
                <a:solidFill>
                  <a:schemeClr val="tx1"/>
                </a:solidFill>
              </a:rPr>
              <a:t>with the </a:t>
            </a:r>
            <a:r>
              <a:rPr lang="en-US" dirty="0">
                <a:solidFill>
                  <a:schemeClr val="tx1"/>
                </a:solidFill>
              </a:rPr>
              <a:t>increase of usage of social network, </a:t>
            </a:r>
            <a:r>
              <a:rPr lang="en-US" dirty="0" smtClean="0">
                <a:solidFill>
                  <a:schemeClr val="tx1"/>
                </a:solidFill>
              </a:rPr>
              <a:t>the privacy </a:t>
            </a:r>
            <a:r>
              <a:rPr lang="en-US" dirty="0">
                <a:solidFill>
                  <a:schemeClr val="tx1"/>
                </a:solidFill>
              </a:rPr>
              <a:t>issue is </a:t>
            </a:r>
            <a:r>
              <a:rPr lang="en-US" dirty="0" smtClean="0">
                <a:solidFill>
                  <a:schemeClr val="tx1"/>
                </a:solidFill>
              </a:rPr>
              <a:t>also increasing </a:t>
            </a:r>
            <a:r>
              <a:rPr lang="en-US" dirty="0">
                <a:solidFill>
                  <a:schemeClr val="tx1"/>
                </a:solidFill>
              </a:rPr>
              <a:t>with </a:t>
            </a:r>
            <a:r>
              <a:rPr lang="en-US" dirty="0" smtClean="0">
                <a:solidFill>
                  <a:schemeClr val="tx1"/>
                </a:solidFill>
              </a:rPr>
              <a:t>it.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All the personal </a:t>
            </a:r>
            <a:r>
              <a:rPr lang="en-US" dirty="0">
                <a:solidFill>
                  <a:schemeClr val="tx1"/>
                </a:solidFill>
              </a:rPr>
              <a:t>data that user upload in social </a:t>
            </a:r>
            <a:r>
              <a:rPr lang="en-US" dirty="0" smtClean="0">
                <a:solidFill>
                  <a:schemeClr val="tx1"/>
                </a:solidFill>
              </a:rPr>
              <a:t>media account </a:t>
            </a:r>
            <a:r>
              <a:rPr lang="en-US" dirty="0">
                <a:solidFill>
                  <a:schemeClr val="tx1"/>
                </a:solidFill>
              </a:rPr>
              <a:t>is the matter of </a:t>
            </a:r>
            <a:r>
              <a:rPr lang="en-US" dirty="0" smtClean="0">
                <a:solidFill>
                  <a:schemeClr val="tx1"/>
                </a:solidFill>
              </a:rPr>
              <a:t>threat if someone stole them.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concern </a:t>
            </a:r>
            <a:r>
              <a:rPr lang="en-US" dirty="0" smtClean="0">
                <a:solidFill>
                  <a:schemeClr val="tx1"/>
                </a:solidFill>
              </a:rPr>
              <a:t>is not the user uploading the data, but usage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their </a:t>
            </a:r>
            <a:r>
              <a:rPr lang="en-US" dirty="0">
                <a:solidFill>
                  <a:schemeClr val="tx1"/>
                </a:solidFill>
              </a:rPr>
              <a:t>data for </a:t>
            </a:r>
            <a:r>
              <a:rPr lang="en-US" dirty="0" smtClean="0">
                <a:solidFill>
                  <a:schemeClr val="tx1"/>
                </a:solidFill>
              </a:rPr>
              <a:t>various bad </a:t>
            </a:r>
            <a:r>
              <a:rPr lang="en-US" dirty="0">
                <a:solidFill>
                  <a:schemeClr val="tx1"/>
                </a:solidFill>
              </a:rPr>
              <a:t>purpose </a:t>
            </a:r>
            <a:r>
              <a:rPr lang="en-US" dirty="0" smtClean="0">
                <a:solidFill>
                  <a:schemeClr val="tx1"/>
                </a:solidFill>
              </a:rPr>
              <a:t>likes politics, criminal activity, suspicious business and etc.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28863" y="1585913"/>
            <a:ext cx="8861424" cy="498633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There are some </a:t>
            </a:r>
            <a:r>
              <a:rPr lang="en-US" dirty="0">
                <a:solidFill>
                  <a:schemeClr val="tx1"/>
                </a:solidFill>
              </a:rPr>
              <a:t>events </a:t>
            </a:r>
            <a:r>
              <a:rPr lang="en-US" dirty="0" smtClean="0">
                <a:solidFill>
                  <a:schemeClr val="tx1"/>
                </a:solidFill>
              </a:rPr>
              <a:t>shown in below </a:t>
            </a:r>
            <a:r>
              <a:rPr lang="en-US" dirty="0">
                <a:solidFill>
                  <a:schemeClr val="tx1"/>
                </a:solidFill>
              </a:rPr>
              <a:t>is the proof of increasing concern for </a:t>
            </a:r>
            <a:r>
              <a:rPr lang="en-US" dirty="0" smtClean="0">
                <a:solidFill>
                  <a:schemeClr val="tx1"/>
                </a:solidFill>
              </a:rPr>
              <a:t>privacy.</a:t>
            </a:r>
          </a:p>
          <a:p>
            <a:pPr marL="457200" indent="-17145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Google </a:t>
            </a:r>
            <a:r>
              <a:rPr lang="en-US" dirty="0">
                <a:solidFill>
                  <a:schemeClr val="tx1"/>
                </a:solidFill>
              </a:rPr>
              <a:t>is forced to </a:t>
            </a:r>
            <a:r>
              <a:rPr lang="en-US" dirty="0" smtClean="0">
                <a:solidFill>
                  <a:schemeClr val="tx1"/>
                </a:solidFill>
              </a:rPr>
              <a:t>wipe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Spanish citizen's past financial troubles from its </a:t>
            </a:r>
            <a:r>
              <a:rPr lang="en-US" dirty="0" smtClean="0">
                <a:solidFill>
                  <a:schemeClr val="tx1"/>
                </a:solidFill>
              </a:rPr>
              <a:t>records.</a:t>
            </a:r>
          </a:p>
          <a:p>
            <a:pPr marL="457200" indent="-17145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Belgian </a:t>
            </a:r>
            <a:r>
              <a:rPr lang="en-US" dirty="0" smtClean="0">
                <a:solidFill>
                  <a:schemeClr val="tx1"/>
                </a:solidFill>
              </a:rPr>
              <a:t>privacy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ommission </a:t>
            </a:r>
            <a:r>
              <a:rPr lang="en-US" dirty="0">
                <a:solidFill>
                  <a:schemeClr val="tx1"/>
                </a:solidFill>
              </a:rPr>
              <a:t>tells Facebook it must "bend or break" to </a:t>
            </a:r>
            <a:r>
              <a:rPr lang="en-US" dirty="0" smtClean="0">
                <a:solidFill>
                  <a:schemeClr val="tx1"/>
                </a:solidFill>
              </a:rPr>
              <a:t>stand </a:t>
            </a:r>
            <a:r>
              <a:rPr lang="en-US" dirty="0">
                <a:solidFill>
                  <a:schemeClr val="tx1"/>
                </a:solidFill>
              </a:rPr>
              <a:t>by the country's privacy </a:t>
            </a:r>
            <a:r>
              <a:rPr lang="en-US" dirty="0" smtClean="0">
                <a:solidFill>
                  <a:schemeClr val="tx1"/>
                </a:solidFill>
              </a:rPr>
              <a:t>laws.</a:t>
            </a:r>
          </a:p>
          <a:p>
            <a:pPr marL="457200" indent="-17145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plaintiff presses privacy cases against Facebook in both Austrian and European courts.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00187" y="304416"/>
            <a:ext cx="9104311" cy="9100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Events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1374" y="100013"/>
            <a:ext cx="1200887" cy="7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41731" y="1619844"/>
            <a:ext cx="8915399" cy="5066708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 each </a:t>
            </a:r>
            <a:r>
              <a:rPr lang="en-US" dirty="0" smtClean="0">
                <a:solidFill>
                  <a:schemeClr val="tx1"/>
                </a:solidFill>
              </a:rPr>
              <a:t>case, </a:t>
            </a:r>
            <a:r>
              <a:rPr lang="en-US" dirty="0">
                <a:solidFill>
                  <a:schemeClr val="tx1"/>
                </a:solidFill>
              </a:rPr>
              <a:t>national privacy laws collide with the international nature of the </a:t>
            </a:r>
            <a:r>
              <a:rPr lang="en-US" dirty="0" smtClean="0">
                <a:solidFill>
                  <a:schemeClr val="tx1"/>
                </a:solidFill>
              </a:rPr>
              <a:t>Internet </a:t>
            </a:r>
            <a:r>
              <a:rPr lang="en-US" dirty="0">
                <a:solidFill>
                  <a:schemeClr val="tx1"/>
                </a:solidFill>
              </a:rPr>
              <a:t>and with American business expectations.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Cross-border </a:t>
            </a:r>
            <a:r>
              <a:rPr lang="en-US" dirty="0">
                <a:solidFill>
                  <a:schemeClr val="tx1"/>
                </a:solidFill>
              </a:rPr>
              <a:t>issues of the online world are not </a:t>
            </a:r>
            <a:r>
              <a:rPr lang="en-US" dirty="0" smtClean="0">
                <a:solidFill>
                  <a:schemeClr val="tx1"/>
                </a:solidFill>
              </a:rPr>
              <a:t>new, </a:t>
            </a:r>
            <a:r>
              <a:rPr lang="en-US" dirty="0">
                <a:solidFill>
                  <a:schemeClr val="tx1"/>
                </a:solidFill>
              </a:rPr>
              <a:t>of course: the European Data Protection Directive at the center of many such cases was </a:t>
            </a:r>
            <a:r>
              <a:rPr lang="en-US" dirty="0" smtClean="0">
                <a:solidFill>
                  <a:schemeClr val="tx1"/>
                </a:solidFill>
              </a:rPr>
              <a:t>passed </a:t>
            </a:r>
            <a:r>
              <a:rPr lang="en-US" dirty="0">
                <a:solidFill>
                  <a:schemeClr val="tx1"/>
                </a:solidFill>
              </a:rPr>
              <a:t>in 1995, and online jurisdiction cases go back at least as far (the 1996 U.S. vs. Thomas decision </a:t>
            </a:r>
            <a:r>
              <a:rPr lang="en-US" dirty="0" smtClean="0">
                <a:solidFill>
                  <a:schemeClr val="tx1"/>
                </a:solidFill>
              </a:rPr>
              <a:t>stated </a:t>
            </a:r>
            <a:r>
              <a:rPr lang="en-US" dirty="0">
                <a:solidFill>
                  <a:schemeClr val="tx1"/>
                </a:solidFill>
              </a:rPr>
              <a:t>a California bulletin board system (BBS) operator must obey "community standards" for Tennessee subscribers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Up till now </a:t>
            </a:r>
            <a:r>
              <a:rPr lang="en-US" dirty="0">
                <a:solidFill>
                  <a:schemeClr val="tx1"/>
                </a:solidFill>
              </a:rPr>
              <a:t>few cases have cited the European law to prosecute U.S. companies.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0137" y="157163"/>
            <a:ext cx="9344025" cy="117693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The U.S. as a Special Case in Europe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1374" y="100013"/>
            <a:ext cx="1200887" cy="7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41731" y="1619844"/>
            <a:ext cx="8915399" cy="5066708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transfer is a major issue at the core of the </a:t>
            </a:r>
            <a:r>
              <a:rPr lang="en-US" dirty="0" smtClean="0">
                <a:solidFill>
                  <a:schemeClr val="tx1"/>
                </a:solidFill>
              </a:rPr>
              <a:t>argument. </a:t>
            </a:r>
            <a:r>
              <a:rPr lang="en-US" dirty="0">
                <a:solidFill>
                  <a:schemeClr val="tx1"/>
                </a:solidFill>
              </a:rPr>
              <a:t>The European Data Protection Directive says, among other things, that personal data can only be transferred in non-restricted form to 10 countries outside the European Union (EU) whose laws provide </a:t>
            </a:r>
            <a:r>
              <a:rPr lang="en-US" dirty="0" smtClean="0">
                <a:solidFill>
                  <a:schemeClr val="tx1"/>
                </a:solidFill>
              </a:rPr>
              <a:t>acceptable </a:t>
            </a:r>
            <a:r>
              <a:rPr lang="en-US" dirty="0">
                <a:solidFill>
                  <a:schemeClr val="tx1"/>
                </a:solidFill>
              </a:rPr>
              <a:t>protection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U.S. uniquely benefitted from a "safe harbor" provision that allowed domestic companies to self-certify that they </a:t>
            </a:r>
            <a:r>
              <a:rPr lang="en-US" dirty="0" smtClean="0">
                <a:solidFill>
                  <a:schemeClr val="tx1"/>
                </a:solidFill>
              </a:rPr>
              <a:t>obey </a:t>
            </a:r>
            <a:r>
              <a:rPr lang="en-US" dirty="0">
                <a:solidFill>
                  <a:schemeClr val="tx1"/>
                </a:solidFill>
              </a:rPr>
              <a:t>with certain principles relating to: notice (when personal information is collected); the choice to </a:t>
            </a: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</a:rPr>
              <a:t>out of such collection, and access to data collected. The safe harbor law further required such data to be kept secure; to be used only for a specified </a:t>
            </a:r>
            <a:r>
              <a:rPr lang="en-US" dirty="0" smtClean="0">
                <a:solidFill>
                  <a:schemeClr val="tx1"/>
                </a:solidFill>
              </a:rPr>
              <a:t>purpose.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0137" y="157163"/>
            <a:ext cx="9344025" cy="1176931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Cont.…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1374" y="100013"/>
            <a:ext cx="1200887" cy="7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41731" y="1619844"/>
            <a:ext cx="8915399" cy="5066708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Finally, U.S. companies in the safe harbor program had to implement ways for Europeans to enforce their rights under the provision.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That exception was struck down by the Court of Justice of the European Union (CJEU) as a result of a two-year-long case filed by Max </a:t>
            </a:r>
            <a:r>
              <a:rPr lang="en-US" dirty="0" err="1">
                <a:solidFill>
                  <a:schemeClr val="tx1"/>
                </a:solidFill>
              </a:rPr>
              <a:t>Schrems</a:t>
            </a:r>
            <a:r>
              <a:rPr lang="en-US" dirty="0">
                <a:solidFill>
                  <a:schemeClr val="tx1"/>
                </a:solidFill>
              </a:rPr>
              <a:t>, a doctoral law student in Austria who prosecuted Facebook in Austrian and European courts.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0137" y="157163"/>
            <a:ext cx="9344025" cy="1176931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Cont.…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1374" y="100013"/>
            <a:ext cx="1200887" cy="7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23587" y="1543051"/>
            <a:ext cx="9718674" cy="51149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Europe has been the most active region for privacy law so far, but governments around the world have been busy creating and enacting laws, even if </a:t>
            </a:r>
            <a:r>
              <a:rPr lang="en-US" dirty="0" smtClean="0">
                <a:solidFill>
                  <a:schemeClr val="tx1"/>
                </a:solidFill>
              </a:rPr>
              <a:t>execution </a:t>
            </a:r>
            <a:r>
              <a:rPr lang="en-US" dirty="0">
                <a:solidFill>
                  <a:schemeClr val="tx1"/>
                </a:solidFill>
              </a:rPr>
              <a:t>often follows only years later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Donald Aplin, who covers these issues as managing editor </a:t>
            </a:r>
            <a:r>
              <a:rPr lang="en-US" dirty="0" smtClean="0">
                <a:solidFill>
                  <a:schemeClr val="tx1"/>
                </a:solidFill>
              </a:rPr>
              <a:t>of Privacy </a:t>
            </a:r>
            <a:r>
              <a:rPr lang="en-US" dirty="0">
                <a:solidFill>
                  <a:schemeClr val="tx1"/>
                </a:solidFill>
              </a:rPr>
              <a:t>&amp; Data Security Law Report at Bloomberg </a:t>
            </a:r>
            <a:r>
              <a:rPr lang="en-US" dirty="0" smtClean="0">
                <a:solidFill>
                  <a:schemeClr val="tx1"/>
                </a:solidFill>
              </a:rPr>
              <a:t>BNA, said </a:t>
            </a:r>
            <a:r>
              <a:rPr lang="en-US" dirty="0">
                <a:solidFill>
                  <a:schemeClr val="tx1"/>
                </a:solidFill>
              </a:rPr>
              <a:t>that t</a:t>
            </a:r>
            <a:r>
              <a:rPr lang="en-US" dirty="0" smtClean="0">
                <a:solidFill>
                  <a:schemeClr val="tx1"/>
                </a:solidFill>
              </a:rPr>
              <a:t>here's </a:t>
            </a:r>
            <a:r>
              <a:rPr lang="en-US" dirty="0">
                <a:solidFill>
                  <a:schemeClr val="tx1"/>
                </a:solidFill>
              </a:rPr>
              <a:t>a lot going on in the EU because Europeans have the luxury of thinking about things like privacy, which is a classic First-World issue. Regardless of economy, former colonies tend to have laws that reflect their </a:t>
            </a:r>
            <a:r>
              <a:rPr lang="en-US" dirty="0" smtClean="0">
                <a:solidFill>
                  <a:schemeClr val="tx1"/>
                </a:solidFill>
              </a:rPr>
              <a:t>heritage.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He also said when </a:t>
            </a:r>
            <a:r>
              <a:rPr lang="en-US" dirty="0">
                <a:solidFill>
                  <a:schemeClr val="tx1"/>
                </a:solidFill>
              </a:rPr>
              <a:t>you look at Africa, you can see which ones were the French colonies. Côte D'Ivoire is a good example; their data protection is very much based on what the French do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74751" y="100013"/>
            <a:ext cx="8915399" cy="113406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Effect outside the Europe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1374" y="100013"/>
            <a:ext cx="1200887" cy="7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1039</TotalTime>
  <Words>750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In Privacy Law, It's the U.S. vs. the World</vt:lpstr>
      <vt:lpstr>Outline</vt:lpstr>
      <vt:lpstr>Author Introduction</vt:lpstr>
      <vt:lpstr>General Discussion about privacy law</vt:lpstr>
      <vt:lpstr>Events</vt:lpstr>
      <vt:lpstr>The U.S. as a Special Case in Europe</vt:lpstr>
      <vt:lpstr>Cont.…</vt:lpstr>
      <vt:lpstr>Cont.…</vt:lpstr>
      <vt:lpstr>Effect outside the Europe</vt:lpstr>
      <vt:lpstr>PowerPoint Presentation</vt:lpstr>
      <vt:lpstr>Related Example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Privacy Law, It's the U.S. vs. the World</dc:title>
  <dc:creator>Bhumit Patel</dc:creator>
  <cp:lastModifiedBy>Bhumit Patel</cp:lastModifiedBy>
  <cp:revision>202</cp:revision>
  <dcterms:created xsi:type="dcterms:W3CDTF">2015-09-22T14:43:51Z</dcterms:created>
  <dcterms:modified xsi:type="dcterms:W3CDTF">2016-05-03T23:57:34Z</dcterms:modified>
</cp:coreProperties>
</file>