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34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2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5E66-604E-4AD3-A219-FAC67A1B5753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kerberos/" TargetMode="External"/><Relationship Id="rId2" Type="http://schemas.openxmlformats.org/officeDocument/2006/relationships/hyperlink" Target="https://en.wikipedia.org/wiki/Kerberos_(protocol)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228" y="-538090"/>
            <a:ext cx="9788353" cy="2262781"/>
          </a:xfrm>
        </p:spPr>
        <p:txBody>
          <a:bodyPr/>
          <a:lstStyle/>
          <a:p>
            <a:r>
              <a:rPr lang="en-US" dirty="0" smtClean="0"/>
              <a:t>Kerberos: A Vouch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228" y="256875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Group presentation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Submitted to : </a:t>
            </a:r>
            <a:r>
              <a:rPr lang="en-US" b="1" dirty="0" smtClean="0">
                <a:solidFill>
                  <a:schemeClr val="tx1"/>
                </a:solidFill>
              </a:rPr>
              <a:t>Dr. Bo Sun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Date: 09/29/2015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8033" y="4721541"/>
            <a:ext cx="7709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 smtClean="0"/>
          </a:p>
          <a:p>
            <a:r>
              <a:rPr lang="en-US" dirty="0"/>
              <a:t>Ashutosh </a:t>
            </a:r>
            <a:r>
              <a:rPr lang="en-US" dirty="0" smtClean="0"/>
              <a:t>Khandelwal	-</a:t>
            </a:r>
            <a:r>
              <a:rPr lang="en-US" dirty="0"/>
              <a:t>    L20399765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Maulik </a:t>
            </a:r>
            <a:r>
              <a:rPr lang="en-US" dirty="0" smtClean="0"/>
              <a:t>Sharma		-</a:t>
            </a:r>
            <a:r>
              <a:rPr lang="en-US" dirty="0"/>
              <a:t>    L20388616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Bhumit </a:t>
            </a:r>
            <a:r>
              <a:rPr lang="en-US" dirty="0" smtClean="0"/>
              <a:t>Patel		-</a:t>
            </a:r>
            <a:r>
              <a:rPr lang="en-US" dirty="0"/>
              <a:t>    L20382154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Naman </a:t>
            </a:r>
            <a:r>
              <a:rPr lang="en-US" dirty="0" smtClean="0"/>
              <a:t>Turakhia		-</a:t>
            </a:r>
            <a:r>
              <a:rPr lang="en-US" dirty="0"/>
              <a:t>    L20377965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64" y="2942176"/>
            <a:ext cx="1524003" cy="150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57375" y="1110046"/>
            <a:ext cx="9590087" cy="5276466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AS finds the keys corresponding to the login name and the TGS name.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AS creates a ticket:</a:t>
            </a:r>
          </a:p>
          <a:p>
            <a:pPr marL="400050" lvl="1" indent="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</a:rPr>
              <a:t>Login name</a:t>
            </a:r>
          </a:p>
          <a:p>
            <a:pPr marL="400050" lvl="1" indent="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</a:rPr>
              <a:t>TGS name</a:t>
            </a:r>
          </a:p>
          <a:p>
            <a:pPr marL="400050" lvl="1" indent="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</a:rPr>
              <a:t>Client network address</a:t>
            </a:r>
          </a:p>
          <a:p>
            <a:pPr marL="400050" lvl="1" indent="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</a:rPr>
              <a:t>TGS session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AS seals the ticket with the TGS secret key.</a:t>
            </a:r>
          </a:p>
          <a:p>
            <a:pPr marL="285750" algn="just">
              <a:lnSpc>
                <a:spcPct val="150000"/>
              </a:lnSpc>
              <a:buFont typeface="Wingdings" panose="05000000000000000000" pitchFamily="2" charset="2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957263" y="189596"/>
            <a:ext cx="8945376" cy="730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Cont.…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0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5937" y="1191392"/>
            <a:ext cx="9704387" cy="5619366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b="1" i="1" dirty="0" smtClean="0">
                <a:solidFill>
                  <a:schemeClr val="tx1"/>
                </a:solidFill>
              </a:rPr>
              <a:t>AS</a:t>
            </a:r>
            <a:r>
              <a:rPr lang="en-US" altLang="en-US" dirty="0" smtClean="0">
                <a:solidFill>
                  <a:schemeClr val="tx1"/>
                </a:solidFill>
              </a:rPr>
              <a:t> also creates a random session key for the client and the </a:t>
            </a:r>
            <a:r>
              <a:rPr lang="en-US" altLang="en-US" b="1" i="1" dirty="0" smtClean="0">
                <a:solidFill>
                  <a:schemeClr val="tx1"/>
                </a:solidFill>
              </a:rPr>
              <a:t>TGS</a:t>
            </a:r>
            <a:r>
              <a:rPr lang="en-US" altLang="en-US" dirty="0" smtClean="0">
                <a:solidFill>
                  <a:schemeClr val="tx1"/>
                </a:solidFill>
              </a:rPr>
              <a:t> to use.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session key and the sealed ticket are sealed with the user (login name) secret key.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957263" y="189596"/>
            <a:ext cx="8945376" cy="730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Cont.…</a:t>
            </a:r>
            <a:endParaRPr lang="en-US" sz="44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12839" y="3569096"/>
            <a:ext cx="7289800" cy="2184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083942" y="3728642"/>
            <a:ext cx="3684587" cy="1943100"/>
          </a:xfrm>
          <a:prstGeom prst="rect">
            <a:avLst/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chemeClr val="bg2"/>
                </a:solidFill>
              </a:rPr>
              <a:t>Ticket:</a:t>
            </a:r>
          </a:p>
          <a:p>
            <a:pPr eaLnBrk="0" hangingPunct="0"/>
            <a:r>
              <a:rPr lang="en-US" altLang="en-US" sz="2400" b="1" dirty="0">
                <a:solidFill>
                  <a:schemeClr val="bg2"/>
                </a:solidFill>
              </a:rPr>
              <a:t>	login name</a:t>
            </a:r>
          </a:p>
          <a:p>
            <a:pPr eaLnBrk="0" hangingPunct="0"/>
            <a:r>
              <a:rPr lang="en-US" altLang="en-US" sz="2400" b="1" dirty="0">
                <a:solidFill>
                  <a:schemeClr val="bg2"/>
                </a:solidFill>
              </a:rPr>
              <a:t>	TGS name</a:t>
            </a:r>
          </a:p>
          <a:p>
            <a:pPr eaLnBrk="0" hangingPunct="0"/>
            <a:r>
              <a:rPr lang="en-US" altLang="en-US" sz="2400" b="1" dirty="0">
                <a:solidFill>
                  <a:schemeClr val="bg2"/>
                </a:solidFill>
              </a:rPr>
              <a:t>	net address</a:t>
            </a:r>
          </a:p>
          <a:p>
            <a:pPr eaLnBrk="0" hangingPunct="0"/>
            <a:r>
              <a:rPr lang="en-US" altLang="en-US" sz="2400" b="1" dirty="0">
                <a:solidFill>
                  <a:schemeClr val="bg2"/>
                </a:solidFill>
              </a:rPr>
              <a:t>	TGS session key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894467" y="4399365"/>
            <a:ext cx="2907847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chemeClr val="bg2"/>
                </a:solidFill>
              </a:rPr>
              <a:t>TGS session key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269644" y="2870201"/>
            <a:ext cx="3663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Sealed with TGS key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395073" y="6059903"/>
            <a:ext cx="375423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Sealed with user key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8089105" y="3440904"/>
            <a:ext cx="381000" cy="609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stealth" w="med" len="lg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4195990" y="5414839"/>
            <a:ext cx="152400" cy="609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stealth" w="med" len="lg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14525" y="1471612"/>
            <a:ext cx="9590087" cy="5029199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client decrypts the message using the user’s password as the secret key.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client now has a session key and ticket that can be used to contact the TGS.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client cannot see inside the ticket, since the client does not know the TGS secret key.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46213" y="228601"/>
            <a:ext cx="8915399" cy="8814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Ticket Granting Server (TGS)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pic>
        <p:nvPicPr>
          <p:cNvPr id="7" name="Picture 3" descr="KerberosDiagram-TG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414713"/>
            <a:ext cx="7202488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85951" y="1110047"/>
            <a:ext cx="9618662" cy="537647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When a client wants to start using a server (service), the client must first obtain a ticket.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The client composes a request to send to the </a:t>
            </a:r>
            <a:r>
              <a:rPr lang="en-US" altLang="en-US" dirty="0" smtClean="0">
                <a:solidFill>
                  <a:schemeClr val="tx1"/>
                </a:solidFill>
              </a:rPr>
              <a:t>TGS: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957263" y="189596"/>
            <a:ext cx="8945376" cy="730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Cont.…</a:t>
            </a:r>
            <a:endParaRPr lang="en-US" sz="4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14750" y="3987800"/>
            <a:ext cx="3632200" cy="2336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 b="1">
              <a:solidFill>
                <a:schemeClr val="bg2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19550" y="4303713"/>
            <a:ext cx="3022600" cy="523862"/>
          </a:xfrm>
          <a:prstGeom prst="rect">
            <a:avLst/>
          </a:prstGeom>
          <a:solidFill>
            <a:srgbClr val="FF9900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chemeClr val="bg2"/>
                </a:solidFill>
              </a:rPr>
              <a:t>TGS Ticket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19550" y="5017173"/>
            <a:ext cx="2971800" cy="523862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chemeClr val="bg2"/>
                </a:solidFill>
              </a:rPr>
              <a:t>Authenticator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040607" y="5641409"/>
            <a:ext cx="243335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chemeClr val="bg2"/>
                </a:solidFill>
              </a:rPr>
              <a:t>Server Name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7243762" y="4557099"/>
            <a:ext cx="685800" cy="1524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924800" y="4018169"/>
            <a:ext cx="244458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sealed with</a:t>
            </a:r>
          </a:p>
          <a:p>
            <a:pPr eaLnBrk="0" hangingPunct="0"/>
            <a:r>
              <a:rPr lang="en-US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TGS key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889906" y="5102479"/>
            <a:ext cx="24558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 dirty="0">
                <a:solidFill>
                  <a:schemeClr val="accent1"/>
                </a:solidFill>
              </a:rPr>
              <a:t>sealed with</a:t>
            </a:r>
          </a:p>
          <a:p>
            <a:pPr eaLnBrk="0" hangingPunct="0"/>
            <a:r>
              <a:rPr lang="en-US" altLang="en-US" sz="3200" b="1" dirty="0">
                <a:solidFill>
                  <a:schemeClr val="accent1"/>
                </a:solidFill>
              </a:rPr>
              <a:t>session </a:t>
            </a:r>
            <a:r>
              <a:rPr lang="en-US" altLang="en-US" sz="3200" b="1" dirty="0" smtClean="0">
                <a:solidFill>
                  <a:schemeClr val="accent1"/>
                </a:solidFill>
              </a:rPr>
              <a:t>key</a:t>
            </a:r>
            <a:endParaRPr lang="en-US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7223156" y="5435600"/>
            <a:ext cx="685800" cy="152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1" y="1110047"/>
            <a:ext cx="9675812" cy="560507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</a:rPr>
              <a:t>TGS </a:t>
            </a:r>
            <a:r>
              <a:rPr lang="en-US" altLang="en-US" dirty="0">
                <a:solidFill>
                  <a:schemeClr val="tx1"/>
                </a:solidFill>
              </a:rPr>
              <a:t>decrypts the ticket using it’s secret key. Inside is the </a:t>
            </a:r>
            <a:r>
              <a:rPr lang="en-US" altLang="en-US" dirty="0" smtClean="0">
                <a:solidFill>
                  <a:schemeClr val="tx1"/>
                </a:solidFill>
              </a:rPr>
              <a:t>TGS </a:t>
            </a:r>
            <a:r>
              <a:rPr lang="en-US" altLang="en-US" dirty="0">
                <a:solidFill>
                  <a:schemeClr val="tx1"/>
                </a:solidFill>
              </a:rPr>
              <a:t>session key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</a:rPr>
              <a:t>TGS </a:t>
            </a:r>
            <a:r>
              <a:rPr lang="en-US" altLang="en-US" dirty="0">
                <a:solidFill>
                  <a:schemeClr val="tx1"/>
                </a:solidFill>
              </a:rPr>
              <a:t>decrypts the authenticator using the session key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</a:rPr>
              <a:t>TGS check </a:t>
            </a:r>
            <a:r>
              <a:rPr lang="en-US" altLang="en-US" dirty="0">
                <a:solidFill>
                  <a:schemeClr val="tx1"/>
                </a:solidFill>
              </a:rPr>
              <a:t>to make sure login names, client addresses and </a:t>
            </a:r>
            <a:r>
              <a:rPr lang="en-US" altLang="en-US" dirty="0" smtClean="0">
                <a:solidFill>
                  <a:schemeClr val="tx1"/>
                </a:solidFill>
              </a:rPr>
              <a:t>TGS </a:t>
            </a:r>
            <a:r>
              <a:rPr lang="en-US" altLang="en-US" dirty="0">
                <a:solidFill>
                  <a:schemeClr val="tx1"/>
                </a:solidFill>
              </a:rPr>
              <a:t>server name are all ok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TGS </a:t>
            </a:r>
            <a:r>
              <a:rPr lang="en-US" altLang="en-US" dirty="0">
                <a:solidFill>
                  <a:schemeClr val="tx1"/>
                </a:solidFill>
              </a:rPr>
              <a:t>makes sure the authenticator is recent.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Once </a:t>
            </a:r>
            <a:r>
              <a:rPr lang="en-US" altLang="en-US" dirty="0">
                <a:solidFill>
                  <a:schemeClr val="tx1"/>
                </a:solidFill>
              </a:rPr>
              <a:t>everything checks out - the </a:t>
            </a:r>
            <a:r>
              <a:rPr lang="en-US" altLang="en-US" dirty="0" smtClean="0">
                <a:solidFill>
                  <a:schemeClr val="tx1"/>
                </a:solidFill>
              </a:rPr>
              <a:t>TGS: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Builds a ticket for the client and requested server. The ticket is sealed with the server key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Creates a session </a:t>
            </a:r>
            <a:r>
              <a:rPr lang="en-US" altLang="en-US" dirty="0" smtClean="0">
                <a:solidFill>
                  <a:schemeClr val="tx1"/>
                </a:solidFill>
              </a:rPr>
              <a:t>key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Seals the entire message with the </a:t>
            </a:r>
            <a:r>
              <a:rPr lang="en-US" altLang="en-US" dirty="0" smtClean="0">
                <a:solidFill>
                  <a:schemeClr val="tx1"/>
                </a:solidFill>
              </a:rPr>
              <a:t>TGS </a:t>
            </a:r>
            <a:r>
              <a:rPr lang="en-US" altLang="en-US" dirty="0">
                <a:solidFill>
                  <a:schemeClr val="tx1"/>
                </a:solidFill>
              </a:rPr>
              <a:t>session key and sends it to the client.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957263" y="189596"/>
            <a:ext cx="8945376" cy="730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Cont.…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28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7363" y="1228725"/>
            <a:ext cx="9747249" cy="51720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Kerberos message exchange authentication consists of following elements : 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Realm: Set of managed nodes by KDC that stores on the same Kerberos database.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Options: Used to set certain flags for returning tickets.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Times: Used by clients to request following time settings in the tickets.</a:t>
            </a:r>
          </a:p>
          <a:p>
            <a:pPr marL="571500" indent="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From – Starting time for requested ticket.</a:t>
            </a:r>
          </a:p>
          <a:p>
            <a:pPr marL="571500" indent="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Till – Expiration time for the requested ticket.</a:t>
            </a:r>
          </a:p>
          <a:p>
            <a:pPr marL="571500" indent="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Rtill – Only in tickets that have renewable flags which are set TRUE.</a:t>
            </a:r>
            <a:endParaRPr lang="en-US" dirty="0">
              <a:solidFill>
                <a:schemeClr val="tx1"/>
              </a:solidFill>
            </a:endParaRPr>
          </a:p>
          <a:p>
            <a:pPr marL="342900" indent="2286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Nonce: Random value to be repeated in a message to assure response is fresh and has not been replayed by an opponent.</a:t>
            </a:r>
          </a:p>
          <a:p>
            <a:pPr marL="342900" indent="2286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Subkey: It is an encryption key which is a client’s choice to protect application sessions.</a:t>
            </a:r>
          </a:p>
          <a:p>
            <a:pPr marL="342900" indent="2286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Sequence Number: An optional field that specifies the starting sequence number to be used by the server for messages sent to the client during this session.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74726" y="352808"/>
            <a:ext cx="8915399" cy="757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Exchange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17613" y="204578"/>
            <a:ext cx="8915399" cy="905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K4 </a:t>
            </a:r>
            <a:r>
              <a:rPr lang="en-US" sz="3600" dirty="0" smtClean="0"/>
              <a:t>vs</a:t>
            </a:r>
            <a:r>
              <a:rPr lang="en-US" dirty="0" smtClean="0"/>
              <a:t> K5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7246"/>
              </p:ext>
            </p:extLst>
          </p:nvPr>
        </p:nvGraphicFramePr>
        <p:xfrm>
          <a:off x="1685925" y="1357313"/>
          <a:ext cx="9818691" cy="5346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0"/>
                <a:gridCol w="3516845"/>
                <a:gridCol w="3272896"/>
              </a:tblGrid>
              <a:tr h="7767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K4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K5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72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From, till, renew_till</a:t>
                      </a:r>
                      <a:endParaRPr lang="en-US" dirty="0"/>
                    </a:p>
                  </a:txBody>
                  <a:tcPr anchor="ctr"/>
                </a:tc>
              </a:tr>
              <a:tr h="821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Encryption techniques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with type &amp; length</a:t>
                      </a:r>
                      <a:endParaRPr lang="en-US" dirty="0"/>
                    </a:p>
                  </a:txBody>
                  <a:tcPr anchor="ctr"/>
                </a:tc>
              </a:tr>
              <a:tr h="821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encryption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found</a:t>
                      </a:r>
                      <a:endParaRPr lang="en-US" dirty="0"/>
                    </a:p>
                  </a:txBody>
                  <a:tcPr anchor="ctr"/>
                </a:tc>
              </a:tr>
              <a:tr h="472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 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PCBC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CBC</a:t>
                      </a:r>
                      <a:endParaRPr lang="en-US" dirty="0"/>
                    </a:p>
                  </a:txBody>
                  <a:tcPr anchor="ctr"/>
                </a:tc>
              </a:tr>
              <a:tr h="692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Session 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sub-session key</a:t>
                      </a:r>
                      <a:r>
                        <a:rPr lang="en-US" baseline="0" dirty="0" smtClean="0"/>
                        <a:t> per </a:t>
                      </a:r>
                      <a:r>
                        <a:rPr lang="en-US" dirty="0" smtClean="0"/>
                        <a:t>connection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sub-session</a:t>
                      </a:r>
                      <a:r>
                        <a:rPr lang="en-US" baseline="0" dirty="0" smtClean="0"/>
                        <a:t> key per connection (negotiable)</a:t>
                      </a:r>
                      <a:endParaRPr lang="en-US" dirty="0"/>
                    </a:p>
                  </a:txBody>
                  <a:tcPr anchor="ctr"/>
                </a:tc>
              </a:tr>
              <a:tr h="816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 anchor="ctr"/>
                </a:tc>
              </a:tr>
              <a:tr h="472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Ticket lifetime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1280 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Arbitrary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85951" y="1543050"/>
            <a:ext cx="9618662" cy="502919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Like any security tool, it is also vulnerable to users making poor password choices.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equires </a:t>
            </a:r>
            <a:r>
              <a:rPr lang="en-US" dirty="0">
                <a:solidFill>
                  <a:schemeClr val="tx1"/>
                </a:solidFill>
              </a:rPr>
              <a:t>continuous availability of the central server. When the Kerberos server is down, no one can log 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Kerberos requires the clocks of the involved hosts to be synchronized. The tickets have a time availability period and if the host clock is not synchronized with the Kerberos server clock, the authentication will fail with the Kerberos server clock.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 the meantime, </a:t>
            </a:r>
            <a:r>
              <a:rPr lang="en-US" dirty="0">
                <a:solidFill>
                  <a:schemeClr val="tx1"/>
                </a:solidFill>
              </a:rPr>
              <a:t>all authentication is controlled by a centralized KDC, compromise of this authentication infrastructure will allow an attacker to impersonate any user.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60500" y="200026"/>
            <a:ext cx="8915399" cy="1028700"/>
          </a:xfrm>
        </p:spPr>
        <p:txBody>
          <a:bodyPr/>
          <a:lstStyle/>
          <a:p>
            <a:r>
              <a:rPr lang="en-US" dirty="0" smtClean="0"/>
              <a:t>Kerberos Drawbacks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43101" y="1348379"/>
            <a:ext cx="8932862" cy="5352459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Kerberos </a:t>
            </a:r>
            <a:r>
              <a:rPr lang="en-US" dirty="0">
                <a:solidFill>
                  <a:schemeClr val="tx1"/>
                </a:solidFill>
              </a:rPr>
              <a:t>framework can be improved further to integrate into a</a:t>
            </a:r>
            <a:r>
              <a:rPr lang="en-US" dirty="0" smtClean="0">
                <a:solidFill>
                  <a:schemeClr val="tx1"/>
                </a:solidFill>
              </a:rPr>
              <a:t>d-hoc </a:t>
            </a:r>
            <a:r>
              <a:rPr lang="en-US" dirty="0">
                <a:solidFill>
                  <a:schemeClr val="tx1"/>
                </a:solidFill>
              </a:rPr>
              <a:t>network.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lgorithms </a:t>
            </a:r>
            <a:r>
              <a:rPr lang="en-US" dirty="0">
                <a:solidFill>
                  <a:schemeClr val="tx1"/>
                </a:solidFill>
              </a:rPr>
              <a:t>can be changed according to the network needs in the future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ramework should be more </a:t>
            </a:r>
            <a:r>
              <a:rPr lang="en-US" dirty="0">
                <a:solidFill>
                  <a:schemeClr val="tx1"/>
                </a:solidFill>
              </a:rPr>
              <a:t>secure and </a:t>
            </a:r>
            <a:r>
              <a:rPr lang="en-US" dirty="0" smtClean="0">
                <a:solidFill>
                  <a:schemeClr val="tx1"/>
                </a:solidFill>
              </a:rPr>
              <a:t>scalable.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erberos </a:t>
            </a:r>
            <a:r>
              <a:rPr lang="en-US" dirty="0">
                <a:solidFill>
                  <a:schemeClr val="tx1"/>
                </a:solidFill>
              </a:rPr>
              <a:t>will be seen to support mobile devices in future.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Looking forward to extend implementation to cover cross realm operation.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60462" y="133140"/>
            <a:ext cx="8915399" cy="976906"/>
          </a:xfrm>
        </p:spPr>
        <p:txBody>
          <a:bodyPr/>
          <a:lstStyle/>
          <a:p>
            <a:r>
              <a:rPr lang="en-US" dirty="0" smtClean="0"/>
              <a:t>Proposed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31975" y="1476967"/>
            <a:ext cx="8915399" cy="5209583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Kerberos protocol provides authentication and strong cryptography to secure information </a:t>
            </a:r>
            <a:r>
              <a:rPr lang="en-US" dirty="0">
                <a:solidFill>
                  <a:schemeClr val="tx1"/>
                </a:solidFill>
              </a:rPr>
              <a:t>system across an entire network or enterprise protocol is highly effective solution to network security problem.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implementation of KDC database will increase the performance of protocol using </a:t>
            </a:r>
            <a:r>
              <a:rPr lang="en-US" dirty="0" smtClean="0">
                <a:solidFill>
                  <a:schemeClr val="tx1"/>
                </a:solidFill>
              </a:rPr>
              <a:t>principle </a:t>
            </a:r>
            <a:r>
              <a:rPr lang="en-US" dirty="0" smtClean="0">
                <a:solidFill>
                  <a:schemeClr val="tx1"/>
                </a:solidFill>
              </a:rPr>
              <a:t>of long term private key which is independent of the user password. So, we can overcome the problem of password guessing attacks.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60463" y="0"/>
            <a:ext cx="8915399" cy="121979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12438" y="1685925"/>
            <a:ext cx="8915399" cy="506656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History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Motivation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Kerberos Functioning </a:t>
            </a:r>
          </a:p>
          <a:p>
            <a:pPr marL="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Authentication Server (AS)</a:t>
            </a:r>
          </a:p>
          <a:p>
            <a:pPr marL="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Ticket Granting Server (TGS)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Message Exchange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K4 vs K5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Drawbacks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Implementation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References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113" y="1276942"/>
            <a:ext cx="8915399" cy="5409608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Eman</a:t>
            </a:r>
            <a:r>
              <a:rPr lang="en-US" dirty="0">
                <a:solidFill>
                  <a:schemeClr val="tx1"/>
                </a:solidFill>
              </a:rPr>
              <a:t> El-</a:t>
            </a:r>
            <a:r>
              <a:rPr lang="en-US" dirty="0" err="1">
                <a:solidFill>
                  <a:schemeClr val="tx1"/>
                </a:solidFill>
              </a:rPr>
              <a:t>Emam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Magdy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Koutb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Hamdy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Kelash</a:t>
            </a:r>
            <a:r>
              <a:rPr lang="en-US" dirty="0">
                <a:solidFill>
                  <a:schemeClr val="tx1"/>
                </a:solidFill>
              </a:rPr>
              <a:t> , and Osama S. </a:t>
            </a:r>
            <a:r>
              <a:rPr lang="en-US" dirty="0" err="1">
                <a:solidFill>
                  <a:schemeClr val="tx1"/>
                </a:solidFill>
              </a:rPr>
              <a:t>Faragallah</a:t>
            </a:r>
            <a:r>
              <a:rPr lang="en-US" dirty="0">
                <a:solidFill>
                  <a:schemeClr val="tx1"/>
                </a:solidFill>
              </a:rPr>
              <a:t>, “</a:t>
            </a:r>
            <a:r>
              <a:rPr lang="en-US" b="1" dirty="0">
                <a:solidFill>
                  <a:schemeClr val="tx1"/>
                </a:solidFill>
              </a:rPr>
              <a:t>An Authentication Protocol Based on Kerberos 5</a:t>
            </a:r>
            <a:r>
              <a:rPr lang="en-US" dirty="0">
                <a:solidFill>
                  <a:schemeClr val="tx1"/>
                </a:solidFill>
              </a:rPr>
              <a:t>”, International Journal of Network Security, Vol.12, No.3, </a:t>
            </a:r>
            <a:r>
              <a:rPr lang="en-US" dirty="0" smtClean="0">
                <a:solidFill>
                  <a:schemeClr val="tx1"/>
                </a:solidFill>
              </a:rPr>
              <a:t>PP.159170</a:t>
            </a:r>
            <a:r>
              <a:rPr lang="en-US" dirty="0">
                <a:solidFill>
                  <a:schemeClr val="tx1"/>
                </a:solidFill>
              </a:rPr>
              <a:t>, May </a:t>
            </a:r>
            <a:r>
              <a:rPr lang="en-US" dirty="0" smtClean="0">
                <a:solidFill>
                  <a:schemeClr val="tx1"/>
                </a:solidFill>
              </a:rPr>
              <a:t>2011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Kirti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M.Shinde</a:t>
            </a:r>
            <a:r>
              <a:rPr lang="en-US" dirty="0">
                <a:solidFill>
                  <a:schemeClr val="tx1"/>
                </a:solidFill>
              </a:rPr>
              <a:t>, Prof. R V. </a:t>
            </a:r>
            <a:r>
              <a:rPr lang="en-US" dirty="0" err="1">
                <a:solidFill>
                  <a:schemeClr val="tx1"/>
                </a:solidFill>
              </a:rPr>
              <a:t>Shahabade</a:t>
            </a:r>
            <a:r>
              <a:rPr lang="en-US" dirty="0">
                <a:solidFill>
                  <a:schemeClr val="tx1"/>
                </a:solidFill>
              </a:rPr>
              <a:t>, “ </a:t>
            </a:r>
            <a:r>
              <a:rPr lang="en-US" b="1" dirty="0">
                <a:solidFill>
                  <a:schemeClr val="tx1"/>
                </a:solidFill>
              </a:rPr>
              <a:t>Security in WLAN using Kerberos</a:t>
            </a:r>
            <a:r>
              <a:rPr lang="en-US" dirty="0" smtClean="0">
                <a:solidFill>
                  <a:schemeClr val="tx1"/>
                </a:solidFill>
              </a:rPr>
              <a:t>”, International </a:t>
            </a:r>
            <a:r>
              <a:rPr lang="en-US" dirty="0">
                <a:solidFill>
                  <a:schemeClr val="tx1"/>
                </a:solidFill>
              </a:rPr>
              <a:t>Journal of Scientific and Research Publications, Volume 4, </a:t>
            </a:r>
            <a:r>
              <a:rPr lang="en-US" dirty="0" smtClean="0">
                <a:solidFill>
                  <a:schemeClr val="tx1"/>
                </a:solidFill>
              </a:rPr>
              <a:t>Issue 6</a:t>
            </a:r>
            <a:r>
              <a:rPr lang="en-US" dirty="0">
                <a:solidFill>
                  <a:schemeClr val="tx1"/>
                </a:solidFill>
              </a:rPr>
              <a:t>, ISSN 2250-3153, June </a:t>
            </a:r>
            <a:r>
              <a:rPr lang="en-US" dirty="0" smtClean="0">
                <a:solidFill>
                  <a:schemeClr val="tx1"/>
                </a:solidFill>
              </a:rPr>
              <a:t>2014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Sanket</a:t>
            </a:r>
            <a:r>
              <a:rPr lang="en-US" dirty="0">
                <a:solidFill>
                  <a:schemeClr val="tx1"/>
                </a:solidFill>
              </a:rPr>
              <a:t> Bhat, </a:t>
            </a:r>
            <a:r>
              <a:rPr lang="en-US" dirty="0" err="1">
                <a:solidFill>
                  <a:schemeClr val="tx1"/>
                </a:solidFill>
              </a:rPr>
              <a:t>Saumitra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Damle</a:t>
            </a:r>
            <a:r>
              <a:rPr lang="en-US" dirty="0">
                <a:solidFill>
                  <a:schemeClr val="tx1"/>
                </a:solidFill>
              </a:rPr>
              <a:t>, Priyanka Chaudhari, </a:t>
            </a:r>
            <a:r>
              <a:rPr lang="en-US" dirty="0" err="1">
                <a:solidFill>
                  <a:schemeClr val="tx1"/>
                </a:solidFill>
              </a:rPr>
              <a:t>Abhijeet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Saraogi</a:t>
            </a:r>
            <a:r>
              <a:rPr lang="en-US" dirty="0">
                <a:solidFill>
                  <a:schemeClr val="tx1"/>
                </a:solidFill>
              </a:rPr>
              <a:t>, “ </a:t>
            </a:r>
            <a:r>
              <a:rPr lang="en-US" b="1" dirty="0">
                <a:solidFill>
                  <a:schemeClr val="tx1"/>
                </a:solidFill>
              </a:rPr>
              <a:t>KERBEROS: An Authentication Protocol</a:t>
            </a:r>
            <a:r>
              <a:rPr lang="en-US" dirty="0">
                <a:solidFill>
                  <a:schemeClr val="tx1"/>
                </a:solidFill>
              </a:rPr>
              <a:t>”, International Journal of Advance Research in Computer Science and Management Studies, Volume 2, Issue 2, ISSN: 2321-7782, February 2014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https://en.wikipedia.org/wiki/Kerberos_(protocol)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http://web.mit.edu/kerberos/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60476" y="61703"/>
            <a:ext cx="8915399" cy="104834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pic>
        <p:nvPicPr>
          <p:cNvPr id="1026" name="Picture 2" descr="http://trendysocialite.com/wp-content/uploads/2014/06/ThankYouScriptPNG1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82" y="1110046"/>
            <a:ext cx="7362581" cy="21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sodahead.com/polls/0/0/4/0/5/6/6/2/7/017847668_ask_question_2_ce96e3e01c85a38a0d39c61cfae6d42c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3408362"/>
            <a:ext cx="3287712" cy="32877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729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60538" y="1662704"/>
            <a:ext cx="8915399" cy="4823821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set of protocols and mechanisms have been created to deal with information security issues.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Network Authentication Protocol.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Uses private-key cryptography for strong authentication.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Cryptography refers to the </a:t>
            </a:r>
            <a:r>
              <a:rPr lang="en-US" altLang="en-US" dirty="0" smtClean="0">
                <a:solidFill>
                  <a:schemeClr val="tx1"/>
                </a:solidFill>
              </a:rPr>
              <a:t>techniques which allows confidentiality, data integrity, access control and authentication.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Authentication can be build resulting in the required security to the computer network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Main aspect of using cryptography is to prevent or detect spasms.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85889" y="200025"/>
            <a:ext cx="9147174" cy="129123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31988" y="1376954"/>
            <a:ext cx="8915399" cy="5238159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Now a days, the computer network architecture uses clients and distributed or centralized servers.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As the network connection to other machine are supported,  we </a:t>
            </a:r>
            <a:r>
              <a:rPr lang="en-US" altLang="en-US" dirty="0" smtClean="0">
                <a:solidFill>
                  <a:schemeClr val="tx1"/>
                </a:solidFill>
              </a:rPr>
              <a:t>require </a:t>
            </a:r>
            <a:r>
              <a:rPr lang="en-US" altLang="en-US" dirty="0">
                <a:solidFill>
                  <a:schemeClr val="tx1"/>
                </a:solidFill>
              </a:rPr>
              <a:t>client systems to authenticate themselves to servers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Traditional methods are not suitable in computer networks where attackers can monitor network traffic and intercept passwords.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74763" y="0"/>
            <a:ext cx="8915399" cy="1148356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43088" y="4543424"/>
            <a:ext cx="8861424" cy="2185987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Thus, Kerberos is a trusted third party : uses a vouch protocol between clients and servers.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85863" y="200025"/>
            <a:ext cx="9104311" cy="9100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95" y="1496870"/>
            <a:ext cx="5633246" cy="26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03400" y="1110046"/>
            <a:ext cx="8915399" cy="5066708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Kerberos was designed and developed at </a:t>
            </a:r>
            <a:r>
              <a:rPr lang="en-US" altLang="en-US" b="1" dirty="0" smtClean="0">
                <a:solidFill>
                  <a:schemeClr val="tx1"/>
                </a:solidFill>
              </a:rPr>
              <a:t>MIT </a:t>
            </a:r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Massachusetts </a:t>
            </a:r>
            <a:r>
              <a:rPr lang="en-US" dirty="0">
                <a:solidFill>
                  <a:schemeClr val="tx1"/>
                </a:solidFill>
              </a:rPr>
              <a:t>Institute of Technology</a:t>
            </a:r>
            <a:r>
              <a:rPr lang="en-US" altLang="en-US" dirty="0" smtClean="0">
                <a:solidFill>
                  <a:schemeClr val="tx1"/>
                </a:solidFill>
              </a:rPr>
              <a:t>) by project </a:t>
            </a:r>
            <a:r>
              <a:rPr lang="en-US" altLang="en-US" dirty="0">
                <a:solidFill>
                  <a:schemeClr val="tx1"/>
                </a:solidFill>
              </a:rPr>
              <a:t>Athena.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Several versions of protocol exists :</a:t>
            </a:r>
          </a:p>
          <a:p>
            <a:pPr marL="571500" indent="-342900" algn="just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First three versions occurred internally in MIT</a:t>
            </a:r>
          </a:p>
          <a:p>
            <a:pPr marL="571500" indent="-342900" algn="just">
              <a:buFont typeface="+mj-lt"/>
              <a:buAutoNum type="romanUcPeriod"/>
            </a:pPr>
            <a:r>
              <a:rPr lang="en-US" altLang="en-US" dirty="0">
                <a:solidFill>
                  <a:schemeClr val="tx1"/>
                </a:solidFill>
              </a:rPr>
              <a:t>Version 4 being the first version to be released outside of </a:t>
            </a:r>
            <a:r>
              <a:rPr lang="en-US" altLang="en-US" dirty="0" smtClean="0">
                <a:solidFill>
                  <a:schemeClr val="tx1"/>
                </a:solidFill>
              </a:rPr>
              <a:t>MIT</a:t>
            </a:r>
          </a:p>
          <a:p>
            <a:pPr marL="571500" indent="-342900" algn="just">
              <a:buFont typeface="+mj-lt"/>
              <a:buAutoNum type="romanUcPeriod"/>
            </a:pPr>
            <a:r>
              <a:rPr lang="en-US" altLang="en-US" dirty="0">
                <a:solidFill>
                  <a:schemeClr val="tx1"/>
                </a:solidFill>
              </a:rPr>
              <a:t>Currently, Kerberos is up to Version 5.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Kerberos has been adopted by several private companies as well as added to several operating </a:t>
            </a:r>
            <a:r>
              <a:rPr lang="en-US" altLang="en-US" dirty="0" smtClean="0">
                <a:solidFill>
                  <a:schemeClr val="tx1"/>
                </a:solidFill>
              </a:rPr>
              <a:t>systems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such as :</a:t>
            </a:r>
          </a:p>
          <a:p>
            <a:pPr marL="285750" indent="-57150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 Sun Microsystems</a:t>
            </a:r>
          </a:p>
          <a:p>
            <a:pPr marL="285750" indent="-57150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Apple</a:t>
            </a:r>
          </a:p>
          <a:p>
            <a:pPr marL="285750" indent="-57150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Google</a:t>
            </a:r>
          </a:p>
          <a:p>
            <a:pPr marL="285750" indent="-57150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Microsoft &amp; etc.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14425" y="-66885"/>
            <a:ext cx="8982497" cy="1176931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5939" y="1585913"/>
            <a:ext cx="9718674" cy="5114925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Kerberos protocol is designed to provide reliable authentication over open and insecure networks where communications between client and server where  it may be intercepted.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 there is long term private key between client and Kerberos, the protocol allows a client to be authenticated repeatedly on multiple servers.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It represents an authentication service based on the symmetric key encryption and on a </a:t>
            </a:r>
            <a:r>
              <a:rPr lang="en-US" b="1" dirty="0">
                <a:solidFill>
                  <a:schemeClr val="tx1"/>
                </a:solidFill>
              </a:rPr>
              <a:t>Key Distribution Center (KDC) </a:t>
            </a:r>
            <a:r>
              <a:rPr lang="en-US" dirty="0">
                <a:solidFill>
                  <a:schemeClr val="tx1"/>
                </a:solidFill>
              </a:rPr>
              <a:t>which is a trusted third part.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KDC consists of two </a:t>
            </a:r>
            <a:r>
              <a:rPr lang="en-US" dirty="0" smtClean="0">
                <a:solidFill>
                  <a:schemeClr val="tx1"/>
                </a:solidFill>
              </a:rPr>
              <a:t>parts : </a:t>
            </a:r>
            <a:r>
              <a:rPr lang="en-US" b="1" dirty="0" smtClean="0">
                <a:solidFill>
                  <a:schemeClr val="tx1"/>
                </a:solidFill>
              </a:rPr>
              <a:t>Authentication </a:t>
            </a:r>
            <a:r>
              <a:rPr lang="en-US" b="1" dirty="0">
                <a:solidFill>
                  <a:schemeClr val="tx1"/>
                </a:solidFill>
              </a:rPr>
              <a:t>Server (AS)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Ticket </a:t>
            </a:r>
            <a:r>
              <a:rPr lang="en-US" b="1" dirty="0" smtClean="0">
                <a:solidFill>
                  <a:schemeClr val="tx1"/>
                </a:solidFill>
              </a:rPr>
              <a:t>Granting Server </a:t>
            </a:r>
            <a:r>
              <a:rPr lang="en-US" b="1" dirty="0">
                <a:solidFill>
                  <a:schemeClr val="tx1"/>
                </a:solidFill>
              </a:rPr>
              <a:t>(TGS).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31901" y="0"/>
            <a:ext cx="8915399" cy="1134068"/>
          </a:xfrm>
        </p:spPr>
        <p:txBody>
          <a:bodyPr/>
          <a:lstStyle/>
          <a:p>
            <a:r>
              <a:rPr lang="en-US" dirty="0" smtClean="0"/>
              <a:t>Kerberos Functioning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7263" y="189596"/>
            <a:ext cx="8945376" cy="730853"/>
          </a:xfrm>
        </p:spPr>
        <p:txBody>
          <a:bodyPr>
            <a:noAutofit/>
          </a:bodyPr>
          <a:lstStyle/>
          <a:p>
            <a:r>
              <a:rPr lang="en-US" sz="4400" dirty="0" smtClean="0"/>
              <a:t>Cont.…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  <p:pic>
        <p:nvPicPr>
          <p:cNvPr id="7" name="Picture 6" descr="f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2" b="18993"/>
          <a:stretch>
            <a:fillRect/>
          </a:stretch>
        </p:blipFill>
        <p:spPr bwMode="auto">
          <a:xfrm>
            <a:off x="2198501" y="665535"/>
            <a:ext cx="7704138" cy="596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46288" y="1362666"/>
            <a:ext cx="8915399" cy="5323884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The client sends a plaintext request to the AS asking for a ticket it can use to talk to the TGS.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Request:</a:t>
            </a:r>
          </a:p>
          <a:p>
            <a:pPr marL="285750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</a:rPr>
              <a:t>Login name</a:t>
            </a:r>
          </a:p>
          <a:p>
            <a:pPr marL="285750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</a:rPr>
              <a:t>TGS name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Since this request contains only well-known names, it does not need to be sealed.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89050" y="161715"/>
            <a:ext cx="8915399" cy="948331"/>
          </a:xfrm>
        </p:spPr>
        <p:txBody>
          <a:bodyPr/>
          <a:lstStyle/>
          <a:p>
            <a:r>
              <a:rPr lang="en-US" dirty="0" smtClean="0"/>
              <a:t>Authentication Server (AS)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472" y="0"/>
            <a:ext cx="1123528" cy="11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449</TotalTime>
  <Words>1297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Wisp</vt:lpstr>
      <vt:lpstr>Kerberos: A Vouch Protocol</vt:lpstr>
      <vt:lpstr>Overview</vt:lpstr>
      <vt:lpstr>Introduction</vt:lpstr>
      <vt:lpstr>Motivation</vt:lpstr>
      <vt:lpstr>Cont.…</vt:lpstr>
      <vt:lpstr>History</vt:lpstr>
      <vt:lpstr>Kerberos Functioning</vt:lpstr>
      <vt:lpstr>PowerPoint Presentation</vt:lpstr>
      <vt:lpstr>Authentication Server (AS)</vt:lpstr>
      <vt:lpstr>PowerPoint Presentation</vt:lpstr>
      <vt:lpstr>PowerPoint Presentation</vt:lpstr>
      <vt:lpstr>Ticket Granting Server (TGS)</vt:lpstr>
      <vt:lpstr>PowerPoint Presentation</vt:lpstr>
      <vt:lpstr>PowerPoint Presentation</vt:lpstr>
      <vt:lpstr>Message Exchange</vt:lpstr>
      <vt:lpstr>K4 vs K5</vt:lpstr>
      <vt:lpstr>Kerberos Drawbacks</vt:lpstr>
      <vt:lpstr>Proposed Implementation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Kerberos: A Vouch Protocol</dc:title>
  <dc:creator>Bhumit Patel</dc:creator>
  <cp:lastModifiedBy>Bhumit Patel</cp:lastModifiedBy>
  <cp:revision>119</cp:revision>
  <dcterms:created xsi:type="dcterms:W3CDTF">2015-09-22T14:43:51Z</dcterms:created>
  <dcterms:modified xsi:type="dcterms:W3CDTF">2015-09-28T02:40:26Z</dcterms:modified>
</cp:coreProperties>
</file>