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1" r:id="rId1"/>
  </p:sldMasterIdLst>
  <p:notesMasterIdLst>
    <p:notesMasterId r:id="rId18"/>
  </p:notesMasterIdLst>
  <p:sldIdLst>
    <p:sldId id="256" r:id="rId2"/>
    <p:sldId id="257" r:id="rId3"/>
    <p:sldId id="258"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CF8EE-6668-4750-ACB6-1390752607F2}" type="datetimeFigureOut">
              <a:rPr lang="en-US" smtClean="0"/>
              <a:t>10-Dec-16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81A9F-979E-497E-8386-12E48FD007AC}" type="slidenum">
              <a:rPr lang="en-US" smtClean="0"/>
              <a:t>‹#›</a:t>
            </a:fld>
            <a:endParaRPr lang="en-US"/>
          </a:p>
        </p:txBody>
      </p:sp>
    </p:spTree>
    <p:extLst>
      <p:ext uri="{BB962C8B-B14F-4D97-AF65-F5344CB8AC3E}">
        <p14:creationId xmlns:p14="http://schemas.microsoft.com/office/powerpoint/2010/main" val="51046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81A9F-979E-497E-8386-12E48FD007AC}" type="slidenum">
              <a:rPr lang="en-US" smtClean="0"/>
              <a:t>1</a:t>
            </a:fld>
            <a:endParaRPr lang="en-US"/>
          </a:p>
        </p:txBody>
      </p:sp>
    </p:spTree>
    <p:extLst>
      <p:ext uri="{BB962C8B-B14F-4D97-AF65-F5344CB8AC3E}">
        <p14:creationId xmlns:p14="http://schemas.microsoft.com/office/powerpoint/2010/main" val="597188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81A9F-979E-497E-8386-12E48FD007AC}" type="slidenum">
              <a:rPr lang="en-US" smtClean="0"/>
              <a:t>10</a:t>
            </a:fld>
            <a:endParaRPr lang="en-US"/>
          </a:p>
        </p:txBody>
      </p:sp>
    </p:spTree>
    <p:extLst>
      <p:ext uri="{BB962C8B-B14F-4D97-AF65-F5344CB8AC3E}">
        <p14:creationId xmlns:p14="http://schemas.microsoft.com/office/powerpoint/2010/main" val="845588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81A9F-979E-497E-8386-12E48FD007AC}" type="slidenum">
              <a:rPr lang="en-US" smtClean="0"/>
              <a:t>11</a:t>
            </a:fld>
            <a:endParaRPr lang="en-US"/>
          </a:p>
        </p:txBody>
      </p:sp>
    </p:spTree>
    <p:extLst>
      <p:ext uri="{BB962C8B-B14F-4D97-AF65-F5344CB8AC3E}">
        <p14:creationId xmlns:p14="http://schemas.microsoft.com/office/powerpoint/2010/main" val="3121210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81A9F-979E-497E-8386-12E48FD007AC}" type="slidenum">
              <a:rPr lang="en-US" smtClean="0"/>
              <a:t>12</a:t>
            </a:fld>
            <a:endParaRPr lang="en-US"/>
          </a:p>
        </p:txBody>
      </p:sp>
    </p:spTree>
    <p:extLst>
      <p:ext uri="{BB962C8B-B14F-4D97-AF65-F5344CB8AC3E}">
        <p14:creationId xmlns:p14="http://schemas.microsoft.com/office/powerpoint/2010/main" val="60069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81A9F-979E-497E-8386-12E48FD007AC}" type="slidenum">
              <a:rPr lang="en-US" smtClean="0"/>
              <a:t>13</a:t>
            </a:fld>
            <a:endParaRPr lang="en-US"/>
          </a:p>
        </p:txBody>
      </p:sp>
    </p:spTree>
    <p:extLst>
      <p:ext uri="{BB962C8B-B14F-4D97-AF65-F5344CB8AC3E}">
        <p14:creationId xmlns:p14="http://schemas.microsoft.com/office/powerpoint/2010/main" val="324104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81A9F-979E-497E-8386-12E48FD007AC}" type="slidenum">
              <a:rPr lang="en-US" smtClean="0"/>
              <a:t>14</a:t>
            </a:fld>
            <a:endParaRPr lang="en-US"/>
          </a:p>
        </p:txBody>
      </p:sp>
    </p:spTree>
    <p:extLst>
      <p:ext uri="{BB962C8B-B14F-4D97-AF65-F5344CB8AC3E}">
        <p14:creationId xmlns:p14="http://schemas.microsoft.com/office/powerpoint/2010/main" val="216408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81A9F-979E-497E-8386-12E48FD007AC}" type="slidenum">
              <a:rPr lang="en-US" smtClean="0"/>
              <a:t>15</a:t>
            </a:fld>
            <a:endParaRPr lang="en-US"/>
          </a:p>
        </p:txBody>
      </p:sp>
    </p:spTree>
    <p:extLst>
      <p:ext uri="{BB962C8B-B14F-4D97-AF65-F5344CB8AC3E}">
        <p14:creationId xmlns:p14="http://schemas.microsoft.com/office/powerpoint/2010/main" val="3174724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81A9F-979E-497E-8386-12E48FD007AC}" type="slidenum">
              <a:rPr lang="en-US" smtClean="0"/>
              <a:t>16</a:t>
            </a:fld>
            <a:endParaRPr lang="en-US"/>
          </a:p>
        </p:txBody>
      </p:sp>
    </p:spTree>
    <p:extLst>
      <p:ext uri="{BB962C8B-B14F-4D97-AF65-F5344CB8AC3E}">
        <p14:creationId xmlns:p14="http://schemas.microsoft.com/office/powerpoint/2010/main" val="3601030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81A9F-979E-497E-8386-12E48FD007AC}" type="slidenum">
              <a:rPr lang="en-US" smtClean="0"/>
              <a:t>2</a:t>
            </a:fld>
            <a:endParaRPr lang="en-US"/>
          </a:p>
        </p:txBody>
      </p:sp>
    </p:spTree>
    <p:extLst>
      <p:ext uri="{BB962C8B-B14F-4D97-AF65-F5344CB8AC3E}">
        <p14:creationId xmlns:p14="http://schemas.microsoft.com/office/powerpoint/2010/main" val="405858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81A9F-979E-497E-8386-12E48FD007AC}" type="slidenum">
              <a:rPr lang="en-US" smtClean="0"/>
              <a:t>3</a:t>
            </a:fld>
            <a:endParaRPr lang="en-US"/>
          </a:p>
        </p:txBody>
      </p:sp>
    </p:spTree>
    <p:extLst>
      <p:ext uri="{BB962C8B-B14F-4D97-AF65-F5344CB8AC3E}">
        <p14:creationId xmlns:p14="http://schemas.microsoft.com/office/powerpoint/2010/main" val="3842538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81A9F-979E-497E-8386-12E48FD007AC}" type="slidenum">
              <a:rPr lang="en-US" smtClean="0"/>
              <a:t>4</a:t>
            </a:fld>
            <a:endParaRPr lang="en-US"/>
          </a:p>
        </p:txBody>
      </p:sp>
    </p:spTree>
    <p:extLst>
      <p:ext uri="{BB962C8B-B14F-4D97-AF65-F5344CB8AC3E}">
        <p14:creationId xmlns:p14="http://schemas.microsoft.com/office/powerpoint/2010/main" val="3205531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81A9F-979E-497E-8386-12E48FD007AC}" type="slidenum">
              <a:rPr lang="en-US" smtClean="0"/>
              <a:t>5</a:t>
            </a:fld>
            <a:endParaRPr lang="en-US"/>
          </a:p>
        </p:txBody>
      </p:sp>
    </p:spTree>
    <p:extLst>
      <p:ext uri="{BB962C8B-B14F-4D97-AF65-F5344CB8AC3E}">
        <p14:creationId xmlns:p14="http://schemas.microsoft.com/office/powerpoint/2010/main" val="866405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81A9F-979E-497E-8386-12E48FD007AC}" type="slidenum">
              <a:rPr lang="en-US" smtClean="0"/>
              <a:t>6</a:t>
            </a:fld>
            <a:endParaRPr lang="en-US"/>
          </a:p>
        </p:txBody>
      </p:sp>
    </p:spTree>
    <p:extLst>
      <p:ext uri="{BB962C8B-B14F-4D97-AF65-F5344CB8AC3E}">
        <p14:creationId xmlns:p14="http://schemas.microsoft.com/office/powerpoint/2010/main" val="1896751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81A9F-979E-497E-8386-12E48FD007AC}" type="slidenum">
              <a:rPr lang="en-US" smtClean="0"/>
              <a:t>7</a:t>
            </a:fld>
            <a:endParaRPr lang="en-US"/>
          </a:p>
        </p:txBody>
      </p:sp>
    </p:spTree>
    <p:extLst>
      <p:ext uri="{BB962C8B-B14F-4D97-AF65-F5344CB8AC3E}">
        <p14:creationId xmlns:p14="http://schemas.microsoft.com/office/powerpoint/2010/main" val="2985745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81A9F-979E-497E-8386-12E48FD007AC}" type="slidenum">
              <a:rPr lang="en-US" smtClean="0"/>
              <a:t>8</a:t>
            </a:fld>
            <a:endParaRPr lang="en-US"/>
          </a:p>
        </p:txBody>
      </p:sp>
    </p:spTree>
    <p:extLst>
      <p:ext uri="{BB962C8B-B14F-4D97-AF65-F5344CB8AC3E}">
        <p14:creationId xmlns:p14="http://schemas.microsoft.com/office/powerpoint/2010/main" val="3935489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81A9F-979E-497E-8386-12E48FD007AC}" type="slidenum">
              <a:rPr lang="en-US" smtClean="0"/>
              <a:t>9</a:t>
            </a:fld>
            <a:endParaRPr lang="en-US"/>
          </a:p>
        </p:txBody>
      </p:sp>
    </p:spTree>
    <p:extLst>
      <p:ext uri="{BB962C8B-B14F-4D97-AF65-F5344CB8AC3E}">
        <p14:creationId xmlns:p14="http://schemas.microsoft.com/office/powerpoint/2010/main" val="2354414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787132-7621-4E91-A7B3-3B32F055A35E}" type="datetime1">
              <a:rPr lang="en-US" smtClean="0"/>
              <a:t>10-Dec-16</a:t>
            </a:fld>
            <a:endParaRPr lang="en-US"/>
          </a:p>
        </p:txBody>
      </p:sp>
      <p:sp>
        <p:nvSpPr>
          <p:cNvPr id="5" name="Footer Placeholder 4"/>
          <p:cNvSpPr>
            <a:spLocks noGrp="1"/>
          </p:cNvSpPr>
          <p:nvPr>
            <p:ph type="ftr" sz="quarter" idx="11"/>
          </p:nvPr>
        </p:nvSpPr>
        <p:spPr/>
        <p:txBody>
          <a:bodyPr/>
          <a:lstStyle/>
          <a:p>
            <a:r>
              <a:rPr lang="en-US" smtClean="0"/>
              <a:t>Cyber Security - Paper Presentation</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8B25050-979A-40F1-8205-728BB6DD80A8}" type="slidenum">
              <a:rPr lang="en-US" smtClean="0"/>
              <a:t>‹#›</a:t>
            </a:fld>
            <a:endParaRPr lang="en-US"/>
          </a:p>
        </p:txBody>
      </p:sp>
    </p:spTree>
    <p:extLst>
      <p:ext uri="{BB962C8B-B14F-4D97-AF65-F5344CB8AC3E}">
        <p14:creationId xmlns:p14="http://schemas.microsoft.com/office/powerpoint/2010/main" val="264909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F88942-C7B1-4A8A-B2DF-76362A718359}" type="datetime1">
              <a:rPr lang="en-US" smtClean="0"/>
              <a:t>10-Dec-16</a:t>
            </a:fld>
            <a:endParaRPr lang="en-US"/>
          </a:p>
        </p:txBody>
      </p:sp>
      <p:sp>
        <p:nvSpPr>
          <p:cNvPr id="5" name="Footer Placeholder 4"/>
          <p:cNvSpPr>
            <a:spLocks noGrp="1"/>
          </p:cNvSpPr>
          <p:nvPr>
            <p:ph type="ftr" sz="quarter" idx="11"/>
          </p:nvPr>
        </p:nvSpPr>
        <p:spPr/>
        <p:txBody>
          <a:bodyPr/>
          <a:lstStyle/>
          <a:p>
            <a:r>
              <a:rPr lang="en-US" smtClean="0"/>
              <a:t>Cyber Security - Paper Presentation</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B25050-979A-40F1-8205-728BB6DD80A8}" type="slidenum">
              <a:rPr lang="en-US" smtClean="0"/>
              <a:t>‹#›</a:t>
            </a:fld>
            <a:endParaRPr lang="en-US"/>
          </a:p>
        </p:txBody>
      </p:sp>
    </p:spTree>
    <p:extLst>
      <p:ext uri="{BB962C8B-B14F-4D97-AF65-F5344CB8AC3E}">
        <p14:creationId xmlns:p14="http://schemas.microsoft.com/office/powerpoint/2010/main" val="362914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DCE804-C1FF-44D2-92DF-E14CD3FD7100}" type="datetime1">
              <a:rPr lang="en-US" smtClean="0"/>
              <a:t>10-Dec-16</a:t>
            </a:fld>
            <a:endParaRPr lang="en-US"/>
          </a:p>
        </p:txBody>
      </p:sp>
      <p:sp>
        <p:nvSpPr>
          <p:cNvPr id="5" name="Footer Placeholder 4"/>
          <p:cNvSpPr>
            <a:spLocks noGrp="1"/>
          </p:cNvSpPr>
          <p:nvPr>
            <p:ph type="ftr" sz="quarter" idx="11"/>
          </p:nvPr>
        </p:nvSpPr>
        <p:spPr/>
        <p:txBody>
          <a:bodyPr/>
          <a:lstStyle/>
          <a:p>
            <a:r>
              <a:rPr lang="en-US" smtClean="0"/>
              <a:t>Cyber Security - Paper Presentation</a:t>
            </a: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B25050-979A-40F1-8205-728BB6DD80A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6850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903D420-24E3-45A0-B5A5-F1EEF39D51DE}" type="datetime1">
              <a:rPr lang="en-US" smtClean="0"/>
              <a:t>10-Dec-16</a:t>
            </a:fld>
            <a:endParaRPr lang="en-US"/>
          </a:p>
        </p:txBody>
      </p:sp>
      <p:sp>
        <p:nvSpPr>
          <p:cNvPr id="6" name="Footer Placeholder 5"/>
          <p:cNvSpPr>
            <a:spLocks noGrp="1"/>
          </p:cNvSpPr>
          <p:nvPr>
            <p:ph type="ftr" sz="quarter" idx="11"/>
          </p:nvPr>
        </p:nvSpPr>
        <p:spPr/>
        <p:txBody>
          <a:bodyPr/>
          <a:lstStyle/>
          <a:p>
            <a:r>
              <a:rPr lang="en-US" smtClean="0"/>
              <a:t>Cyber Security - Paper Presentation</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B25050-979A-40F1-8205-728BB6DD80A8}" type="slidenum">
              <a:rPr lang="en-US" smtClean="0"/>
              <a:t>‹#›</a:t>
            </a:fld>
            <a:endParaRPr lang="en-US"/>
          </a:p>
        </p:txBody>
      </p:sp>
    </p:spTree>
    <p:extLst>
      <p:ext uri="{BB962C8B-B14F-4D97-AF65-F5344CB8AC3E}">
        <p14:creationId xmlns:p14="http://schemas.microsoft.com/office/powerpoint/2010/main" val="113064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0050017-CB04-4A90-9658-B65709D1B931}" type="datetime1">
              <a:rPr lang="en-US" smtClean="0"/>
              <a:t>10-Dec-16</a:t>
            </a:fld>
            <a:endParaRPr lang="en-US"/>
          </a:p>
        </p:txBody>
      </p:sp>
      <p:sp>
        <p:nvSpPr>
          <p:cNvPr id="6" name="Footer Placeholder 5"/>
          <p:cNvSpPr>
            <a:spLocks noGrp="1"/>
          </p:cNvSpPr>
          <p:nvPr>
            <p:ph type="ftr" sz="quarter" idx="11"/>
          </p:nvPr>
        </p:nvSpPr>
        <p:spPr/>
        <p:txBody>
          <a:bodyPr/>
          <a:lstStyle/>
          <a:p>
            <a:r>
              <a:rPr lang="en-US" smtClean="0"/>
              <a:t>Cyber Security - Paper Presentation</a:t>
            </a: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B25050-979A-40F1-8205-728BB6DD80A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2841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A6B3774-7937-4A77-9465-99233970B354}" type="datetime1">
              <a:rPr lang="en-US" smtClean="0"/>
              <a:t>10-Dec-16</a:t>
            </a:fld>
            <a:endParaRPr lang="en-US"/>
          </a:p>
        </p:txBody>
      </p:sp>
      <p:sp>
        <p:nvSpPr>
          <p:cNvPr id="6" name="Footer Placeholder 5"/>
          <p:cNvSpPr>
            <a:spLocks noGrp="1"/>
          </p:cNvSpPr>
          <p:nvPr>
            <p:ph type="ftr" sz="quarter" idx="11"/>
          </p:nvPr>
        </p:nvSpPr>
        <p:spPr/>
        <p:txBody>
          <a:bodyPr/>
          <a:lstStyle/>
          <a:p>
            <a:r>
              <a:rPr lang="en-US" smtClean="0"/>
              <a:t>Cyber Security - Paper Presentation</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B25050-979A-40F1-8205-728BB6DD80A8}" type="slidenum">
              <a:rPr lang="en-US" smtClean="0"/>
              <a:t>‹#›</a:t>
            </a:fld>
            <a:endParaRPr lang="en-US"/>
          </a:p>
        </p:txBody>
      </p:sp>
    </p:spTree>
    <p:extLst>
      <p:ext uri="{BB962C8B-B14F-4D97-AF65-F5344CB8AC3E}">
        <p14:creationId xmlns:p14="http://schemas.microsoft.com/office/powerpoint/2010/main" val="1604664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727A0-2F41-4A50-A167-6BF2F2BCDF1B}" type="datetime1">
              <a:rPr lang="en-US" smtClean="0"/>
              <a:t>10-Dec-16</a:t>
            </a:fld>
            <a:endParaRPr lang="en-US"/>
          </a:p>
        </p:txBody>
      </p:sp>
      <p:sp>
        <p:nvSpPr>
          <p:cNvPr id="5" name="Footer Placeholder 4"/>
          <p:cNvSpPr>
            <a:spLocks noGrp="1"/>
          </p:cNvSpPr>
          <p:nvPr>
            <p:ph type="ftr" sz="quarter" idx="11"/>
          </p:nvPr>
        </p:nvSpPr>
        <p:spPr/>
        <p:txBody>
          <a:bodyPr/>
          <a:lstStyle/>
          <a:p>
            <a:r>
              <a:rPr lang="en-US" smtClean="0"/>
              <a:t>Cyber Security - Paper Presentation</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B25050-979A-40F1-8205-728BB6DD80A8}" type="slidenum">
              <a:rPr lang="en-US" smtClean="0"/>
              <a:t>‹#›</a:t>
            </a:fld>
            <a:endParaRPr lang="en-US"/>
          </a:p>
        </p:txBody>
      </p:sp>
    </p:spTree>
    <p:extLst>
      <p:ext uri="{BB962C8B-B14F-4D97-AF65-F5344CB8AC3E}">
        <p14:creationId xmlns:p14="http://schemas.microsoft.com/office/powerpoint/2010/main" val="2852708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F2B2C2-BC11-46E4-A73C-1C8895CF3F52}" type="datetime1">
              <a:rPr lang="en-US" smtClean="0"/>
              <a:t>10-Dec-16</a:t>
            </a:fld>
            <a:endParaRPr lang="en-US"/>
          </a:p>
        </p:txBody>
      </p:sp>
      <p:sp>
        <p:nvSpPr>
          <p:cNvPr id="5" name="Footer Placeholder 4"/>
          <p:cNvSpPr>
            <a:spLocks noGrp="1"/>
          </p:cNvSpPr>
          <p:nvPr>
            <p:ph type="ftr" sz="quarter" idx="11"/>
          </p:nvPr>
        </p:nvSpPr>
        <p:spPr/>
        <p:txBody>
          <a:bodyPr/>
          <a:lstStyle/>
          <a:p>
            <a:r>
              <a:rPr lang="en-US" smtClean="0"/>
              <a:t>Cyber Security - Paper Presentation</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B25050-979A-40F1-8205-728BB6DD80A8}" type="slidenum">
              <a:rPr lang="en-US" smtClean="0"/>
              <a:t>‹#›</a:t>
            </a:fld>
            <a:endParaRPr lang="en-US"/>
          </a:p>
        </p:txBody>
      </p:sp>
    </p:spTree>
    <p:extLst>
      <p:ext uri="{BB962C8B-B14F-4D97-AF65-F5344CB8AC3E}">
        <p14:creationId xmlns:p14="http://schemas.microsoft.com/office/powerpoint/2010/main" val="275436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A494F8-305C-4EA5-AA23-FFE6C1B53503}" type="datetime1">
              <a:rPr lang="en-US" smtClean="0"/>
              <a:t>10-Dec-16</a:t>
            </a:fld>
            <a:endParaRPr lang="en-US"/>
          </a:p>
        </p:txBody>
      </p:sp>
      <p:sp>
        <p:nvSpPr>
          <p:cNvPr id="5" name="Footer Placeholder 4"/>
          <p:cNvSpPr>
            <a:spLocks noGrp="1"/>
          </p:cNvSpPr>
          <p:nvPr>
            <p:ph type="ftr" sz="quarter" idx="11"/>
          </p:nvPr>
        </p:nvSpPr>
        <p:spPr/>
        <p:txBody>
          <a:bodyPr/>
          <a:lstStyle/>
          <a:p>
            <a:r>
              <a:rPr lang="en-US" smtClean="0"/>
              <a:t>Cyber Security - Paper Presentation</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B25050-979A-40F1-8205-728BB6DD80A8}" type="slidenum">
              <a:rPr lang="en-US" smtClean="0"/>
              <a:t>‹#›</a:t>
            </a:fld>
            <a:endParaRPr lang="en-US"/>
          </a:p>
        </p:txBody>
      </p:sp>
    </p:spTree>
    <p:extLst>
      <p:ext uri="{BB962C8B-B14F-4D97-AF65-F5344CB8AC3E}">
        <p14:creationId xmlns:p14="http://schemas.microsoft.com/office/powerpoint/2010/main" val="320900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7424F8-24A7-4DAF-B652-DE323589FEF8}" type="datetime1">
              <a:rPr lang="en-US" smtClean="0"/>
              <a:t>10-Dec-16</a:t>
            </a:fld>
            <a:endParaRPr lang="en-US"/>
          </a:p>
        </p:txBody>
      </p:sp>
      <p:sp>
        <p:nvSpPr>
          <p:cNvPr id="5" name="Footer Placeholder 4"/>
          <p:cNvSpPr>
            <a:spLocks noGrp="1"/>
          </p:cNvSpPr>
          <p:nvPr>
            <p:ph type="ftr" sz="quarter" idx="11"/>
          </p:nvPr>
        </p:nvSpPr>
        <p:spPr/>
        <p:txBody>
          <a:bodyPr/>
          <a:lstStyle/>
          <a:p>
            <a:r>
              <a:rPr lang="en-US" smtClean="0"/>
              <a:t>Cyber Security - Paper Presentation</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B25050-979A-40F1-8205-728BB6DD80A8}" type="slidenum">
              <a:rPr lang="en-US" smtClean="0"/>
              <a:t>‹#›</a:t>
            </a:fld>
            <a:endParaRPr lang="en-US"/>
          </a:p>
        </p:txBody>
      </p:sp>
    </p:spTree>
    <p:extLst>
      <p:ext uri="{BB962C8B-B14F-4D97-AF65-F5344CB8AC3E}">
        <p14:creationId xmlns:p14="http://schemas.microsoft.com/office/powerpoint/2010/main" val="20136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3D74E7-637E-483E-8C2A-F470C5D35FFA}" type="datetime1">
              <a:rPr lang="en-US" smtClean="0"/>
              <a:t>10-Dec-16</a:t>
            </a:fld>
            <a:endParaRPr lang="en-US"/>
          </a:p>
        </p:txBody>
      </p:sp>
      <p:sp>
        <p:nvSpPr>
          <p:cNvPr id="6" name="Footer Placeholder 5"/>
          <p:cNvSpPr>
            <a:spLocks noGrp="1"/>
          </p:cNvSpPr>
          <p:nvPr>
            <p:ph type="ftr" sz="quarter" idx="11"/>
          </p:nvPr>
        </p:nvSpPr>
        <p:spPr/>
        <p:txBody>
          <a:bodyPr/>
          <a:lstStyle/>
          <a:p>
            <a:r>
              <a:rPr lang="en-US" smtClean="0"/>
              <a:t>Cyber Security - Paper Presentation</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8B25050-979A-40F1-8205-728BB6DD80A8}" type="slidenum">
              <a:rPr lang="en-US" smtClean="0"/>
              <a:t>‹#›</a:t>
            </a:fld>
            <a:endParaRPr lang="en-US"/>
          </a:p>
        </p:txBody>
      </p:sp>
    </p:spTree>
    <p:extLst>
      <p:ext uri="{BB962C8B-B14F-4D97-AF65-F5344CB8AC3E}">
        <p14:creationId xmlns:p14="http://schemas.microsoft.com/office/powerpoint/2010/main" val="355419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E79198-F7B9-4035-93CF-7CC0826F40CB}" type="datetime1">
              <a:rPr lang="en-US" smtClean="0"/>
              <a:t>10-Dec-16</a:t>
            </a:fld>
            <a:endParaRPr lang="en-US"/>
          </a:p>
        </p:txBody>
      </p:sp>
      <p:sp>
        <p:nvSpPr>
          <p:cNvPr id="8" name="Footer Placeholder 7"/>
          <p:cNvSpPr>
            <a:spLocks noGrp="1"/>
          </p:cNvSpPr>
          <p:nvPr>
            <p:ph type="ftr" sz="quarter" idx="11"/>
          </p:nvPr>
        </p:nvSpPr>
        <p:spPr/>
        <p:txBody>
          <a:bodyPr/>
          <a:lstStyle/>
          <a:p>
            <a:r>
              <a:rPr lang="en-US" smtClean="0"/>
              <a:t>Cyber Security - Paper Presentation</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B25050-979A-40F1-8205-728BB6DD80A8}" type="slidenum">
              <a:rPr lang="en-US" smtClean="0"/>
              <a:t>‹#›</a:t>
            </a:fld>
            <a:endParaRPr lang="en-US"/>
          </a:p>
        </p:txBody>
      </p:sp>
    </p:spTree>
    <p:extLst>
      <p:ext uri="{BB962C8B-B14F-4D97-AF65-F5344CB8AC3E}">
        <p14:creationId xmlns:p14="http://schemas.microsoft.com/office/powerpoint/2010/main" val="157924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1A3E1B-0E3A-46D1-9236-3AECEA496F7E}" type="datetime1">
              <a:rPr lang="en-US" smtClean="0"/>
              <a:t>10-Dec-16</a:t>
            </a:fld>
            <a:endParaRPr lang="en-US"/>
          </a:p>
        </p:txBody>
      </p:sp>
      <p:sp>
        <p:nvSpPr>
          <p:cNvPr id="4" name="Footer Placeholder 3"/>
          <p:cNvSpPr>
            <a:spLocks noGrp="1"/>
          </p:cNvSpPr>
          <p:nvPr>
            <p:ph type="ftr" sz="quarter" idx="11"/>
          </p:nvPr>
        </p:nvSpPr>
        <p:spPr/>
        <p:txBody>
          <a:bodyPr/>
          <a:lstStyle/>
          <a:p>
            <a:r>
              <a:rPr lang="en-US" smtClean="0"/>
              <a:t>Cyber Security - Paper Presentation</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8B25050-979A-40F1-8205-728BB6DD80A8}" type="slidenum">
              <a:rPr lang="en-US" smtClean="0"/>
              <a:t>‹#›</a:t>
            </a:fld>
            <a:endParaRPr lang="en-US"/>
          </a:p>
        </p:txBody>
      </p:sp>
    </p:spTree>
    <p:extLst>
      <p:ext uri="{BB962C8B-B14F-4D97-AF65-F5344CB8AC3E}">
        <p14:creationId xmlns:p14="http://schemas.microsoft.com/office/powerpoint/2010/main" val="254504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D49AD-A523-421B-8FF9-6182BDBAD2EB}" type="datetime1">
              <a:rPr lang="en-US" smtClean="0"/>
              <a:t>10-Dec-16</a:t>
            </a:fld>
            <a:endParaRPr lang="en-US"/>
          </a:p>
        </p:txBody>
      </p:sp>
      <p:sp>
        <p:nvSpPr>
          <p:cNvPr id="3" name="Footer Placeholder 2"/>
          <p:cNvSpPr>
            <a:spLocks noGrp="1"/>
          </p:cNvSpPr>
          <p:nvPr>
            <p:ph type="ftr" sz="quarter" idx="11"/>
          </p:nvPr>
        </p:nvSpPr>
        <p:spPr/>
        <p:txBody>
          <a:bodyPr/>
          <a:lstStyle/>
          <a:p>
            <a:r>
              <a:rPr lang="en-US" smtClean="0"/>
              <a:t>Cyber Security - Paper Presentation</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8B25050-979A-40F1-8205-728BB6DD80A8}" type="slidenum">
              <a:rPr lang="en-US" smtClean="0"/>
              <a:t>‹#›</a:t>
            </a:fld>
            <a:endParaRPr lang="en-US"/>
          </a:p>
        </p:txBody>
      </p:sp>
    </p:spTree>
    <p:extLst>
      <p:ext uri="{BB962C8B-B14F-4D97-AF65-F5344CB8AC3E}">
        <p14:creationId xmlns:p14="http://schemas.microsoft.com/office/powerpoint/2010/main" val="357636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4206F7-8009-493E-9540-8428A4BBEF64}" type="datetime1">
              <a:rPr lang="en-US" smtClean="0"/>
              <a:t>10-Dec-16</a:t>
            </a:fld>
            <a:endParaRPr lang="en-US"/>
          </a:p>
        </p:txBody>
      </p:sp>
      <p:sp>
        <p:nvSpPr>
          <p:cNvPr id="6" name="Footer Placeholder 5"/>
          <p:cNvSpPr>
            <a:spLocks noGrp="1"/>
          </p:cNvSpPr>
          <p:nvPr>
            <p:ph type="ftr" sz="quarter" idx="11"/>
          </p:nvPr>
        </p:nvSpPr>
        <p:spPr/>
        <p:txBody>
          <a:bodyPr/>
          <a:lstStyle/>
          <a:p>
            <a:r>
              <a:rPr lang="en-US" smtClean="0"/>
              <a:t>Cyber Security - Paper Presentation</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8B25050-979A-40F1-8205-728BB6DD80A8}" type="slidenum">
              <a:rPr lang="en-US" smtClean="0"/>
              <a:t>‹#›</a:t>
            </a:fld>
            <a:endParaRPr lang="en-US"/>
          </a:p>
        </p:txBody>
      </p:sp>
    </p:spTree>
    <p:extLst>
      <p:ext uri="{BB962C8B-B14F-4D97-AF65-F5344CB8AC3E}">
        <p14:creationId xmlns:p14="http://schemas.microsoft.com/office/powerpoint/2010/main" val="310229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E75F64-BAD5-4B86-A1A7-BE2B174E7445}" type="datetime1">
              <a:rPr lang="en-US" smtClean="0"/>
              <a:t>10-Dec-16</a:t>
            </a:fld>
            <a:endParaRPr lang="en-US"/>
          </a:p>
        </p:txBody>
      </p:sp>
      <p:sp>
        <p:nvSpPr>
          <p:cNvPr id="6" name="Footer Placeholder 5"/>
          <p:cNvSpPr>
            <a:spLocks noGrp="1"/>
          </p:cNvSpPr>
          <p:nvPr>
            <p:ph type="ftr" sz="quarter" idx="11"/>
          </p:nvPr>
        </p:nvSpPr>
        <p:spPr/>
        <p:txBody>
          <a:bodyPr/>
          <a:lstStyle/>
          <a:p>
            <a:r>
              <a:rPr lang="en-US" smtClean="0"/>
              <a:t>Cyber Security - Paper Presentation</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B25050-979A-40F1-8205-728BB6DD80A8}" type="slidenum">
              <a:rPr lang="en-US" smtClean="0"/>
              <a:t>‹#›</a:t>
            </a:fld>
            <a:endParaRPr lang="en-US"/>
          </a:p>
        </p:txBody>
      </p:sp>
    </p:spTree>
    <p:extLst>
      <p:ext uri="{BB962C8B-B14F-4D97-AF65-F5344CB8AC3E}">
        <p14:creationId xmlns:p14="http://schemas.microsoft.com/office/powerpoint/2010/main" val="57116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satMod val="92000"/>
                <a:lumMod val="120000"/>
              </a:schemeClr>
            </a:gs>
            <a:gs pos="8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E013E4-0A16-4A12-A571-2552B5B5F7E2}" type="datetime1">
              <a:rPr lang="en-US" smtClean="0"/>
              <a:t>10-Dec-16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Cyber Security - Paper Presentation</a:t>
            </a:r>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8B25050-979A-40F1-8205-728BB6DD80A8}" type="slidenum">
              <a:rPr lang="en-US" smtClean="0"/>
              <a:t>‹#›</a:t>
            </a:fld>
            <a:endParaRPr lang="en-US"/>
          </a:p>
        </p:txBody>
      </p:sp>
    </p:spTree>
    <p:extLst>
      <p:ext uri="{BB962C8B-B14F-4D97-AF65-F5344CB8AC3E}">
        <p14:creationId xmlns:p14="http://schemas.microsoft.com/office/powerpoint/2010/main" val="2447391206"/>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hyperlink" Target="mailto:bpatel13@lamar.edu" TargetMode="External"/><Relationship Id="rId5" Type="http://schemas.openxmlformats.org/officeDocument/2006/relationships/image" Target="../media/image5.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1938" y="1"/>
            <a:ext cx="8915399" cy="1800224"/>
          </a:xfrm>
        </p:spPr>
        <p:txBody>
          <a:bodyPr/>
          <a:lstStyle/>
          <a:p>
            <a:pPr algn="ctr"/>
            <a:r>
              <a:rPr lang="en-US" dirty="0" smtClean="0">
                <a:latin typeface="+mn-lt"/>
              </a:rPr>
              <a:t>Legal Advice on the Smartphone</a:t>
            </a:r>
            <a:endParaRPr lang="en-US" dirty="0">
              <a:latin typeface="+mn-lt"/>
            </a:endParaRPr>
          </a:p>
        </p:txBody>
      </p:sp>
      <p:sp>
        <p:nvSpPr>
          <p:cNvPr id="3" name="Subtitle 2"/>
          <p:cNvSpPr>
            <a:spLocks noGrp="1"/>
          </p:cNvSpPr>
          <p:nvPr>
            <p:ph type="subTitle" idx="1"/>
          </p:nvPr>
        </p:nvSpPr>
        <p:spPr>
          <a:xfrm>
            <a:off x="1131888" y="5727496"/>
            <a:ext cx="4225925" cy="1122465"/>
          </a:xfrm>
        </p:spPr>
        <p:txBody>
          <a:bodyPr>
            <a:normAutofit/>
          </a:bodyPr>
          <a:lstStyle/>
          <a:p>
            <a:r>
              <a:rPr lang="en-US" dirty="0" smtClean="0">
                <a:solidFill>
                  <a:schemeClr val="tx1"/>
                </a:solidFill>
              </a:rPr>
              <a:t>Cyber Security Paper Presentation</a:t>
            </a:r>
          </a:p>
          <a:p>
            <a:r>
              <a:rPr lang="en-US" dirty="0" smtClean="0">
                <a:solidFill>
                  <a:schemeClr val="tx1"/>
                </a:solidFill>
              </a:rPr>
              <a:t>Submitted to : </a:t>
            </a:r>
            <a:r>
              <a:rPr lang="en-US" b="1" dirty="0" smtClean="0">
                <a:solidFill>
                  <a:schemeClr val="tx1"/>
                </a:solidFill>
              </a:rPr>
              <a:t>Dr. Stefan Andrei</a:t>
            </a:r>
            <a:endParaRPr lang="en-US" b="1" dirty="0">
              <a:solidFill>
                <a:schemeClr val="tx1"/>
              </a:solidFill>
            </a:endParaRPr>
          </a:p>
        </p:txBody>
      </p:sp>
      <p:pic>
        <p:nvPicPr>
          <p:cNvPr id="4" name="Picture 3"/>
          <p:cNvPicPr>
            <a:picLocks noChangeAspect="1"/>
          </p:cNvPicPr>
          <p:nvPr/>
        </p:nvPicPr>
        <p:blipFill>
          <a:blip r:embed="rId3"/>
          <a:stretch>
            <a:fillRect/>
          </a:stretch>
        </p:blipFill>
        <p:spPr>
          <a:xfrm>
            <a:off x="4244983" y="2052367"/>
            <a:ext cx="3489308" cy="3288153"/>
          </a:xfrm>
          <a:prstGeom prst="rect">
            <a:avLst/>
          </a:prstGeom>
        </p:spPr>
      </p:pic>
      <p:sp>
        <p:nvSpPr>
          <p:cNvPr id="5" name="Subtitle 2"/>
          <p:cNvSpPr txBox="1">
            <a:spLocks/>
          </p:cNvSpPr>
          <p:nvPr/>
        </p:nvSpPr>
        <p:spPr>
          <a:xfrm>
            <a:off x="8734416" y="5727496"/>
            <a:ext cx="4225925" cy="92001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en-US" dirty="0" smtClean="0">
              <a:solidFill>
                <a:schemeClr val="tx1"/>
              </a:solidFill>
            </a:endParaRPr>
          </a:p>
          <a:p>
            <a:r>
              <a:rPr lang="en-US" dirty="0" smtClean="0">
                <a:solidFill>
                  <a:schemeClr val="tx1"/>
                </a:solidFill>
              </a:rPr>
              <a:t>Presented By : </a:t>
            </a:r>
            <a:r>
              <a:rPr lang="en-US" b="1" dirty="0" smtClean="0">
                <a:solidFill>
                  <a:schemeClr val="tx1"/>
                </a:solidFill>
              </a:rPr>
              <a:t>Bhumit Patel</a:t>
            </a:r>
          </a:p>
        </p:txBody>
      </p:sp>
    </p:spTree>
    <p:extLst>
      <p:ext uri="{BB962C8B-B14F-4D97-AF65-F5344CB8AC3E}">
        <p14:creationId xmlns:p14="http://schemas.microsoft.com/office/powerpoint/2010/main" val="3400992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7413" y="225426"/>
            <a:ext cx="8915400" cy="814388"/>
          </a:xfrm>
        </p:spPr>
        <p:txBody>
          <a:bodyPr>
            <a:normAutofit/>
          </a:bodyPr>
          <a:lstStyle/>
          <a:p>
            <a:r>
              <a:rPr lang="en-US" sz="4000" dirty="0" smtClean="0"/>
              <a:t>Cont.…</a:t>
            </a:r>
            <a:endParaRPr lang="en-US" sz="4000" dirty="0"/>
          </a:p>
        </p:txBody>
      </p:sp>
      <p:sp>
        <p:nvSpPr>
          <p:cNvPr id="6" name="Text Placeholder 5"/>
          <p:cNvSpPr>
            <a:spLocks noGrp="1"/>
          </p:cNvSpPr>
          <p:nvPr>
            <p:ph type="body" sz="half" idx="2"/>
          </p:nvPr>
        </p:nvSpPr>
        <p:spPr>
          <a:xfrm>
            <a:off x="2146300" y="1471613"/>
            <a:ext cx="8915400" cy="4757737"/>
          </a:xfrm>
        </p:spPr>
        <p:txBody>
          <a:bodyPr>
            <a:normAutofit fontScale="92500" lnSpcReduction="10000"/>
          </a:bodyPr>
          <a:lstStyle/>
          <a:p>
            <a:pPr marL="342900" indent="-342900">
              <a:lnSpc>
                <a:spcPct val="150000"/>
              </a:lnSpc>
              <a:buFont typeface="Wingdings" panose="05000000000000000000" pitchFamily="2" charset="2"/>
              <a:buChar char="Ø"/>
            </a:pPr>
            <a:r>
              <a:rPr lang="en-US" sz="2000" dirty="0">
                <a:solidFill>
                  <a:schemeClr val="tx1"/>
                </a:solidFill>
              </a:rPr>
              <a:t>If a user cannot provide such documentation, WinIt says the likelihood a ticket will be dismissed is very low</a:t>
            </a:r>
            <a:r>
              <a:rPr lang="en-US" sz="2000" dirty="0" smtClean="0">
                <a:solidFill>
                  <a:schemeClr val="tx1"/>
                </a:solidFill>
              </a:rPr>
              <a:t>.</a:t>
            </a:r>
          </a:p>
          <a:p>
            <a:pPr marL="342900" indent="-342900">
              <a:lnSpc>
                <a:spcPct val="150000"/>
              </a:lnSpc>
              <a:buFont typeface="Wingdings" panose="05000000000000000000" pitchFamily="2" charset="2"/>
              <a:buChar char="Ø"/>
            </a:pPr>
            <a:endParaRPr lang="en-US" sz="2000" dirty="0" smtClean="0">
              <a:solidFill>
                <a:schemeClr val="tx1"/>
              </a:solidFill>
            </a:endParaRPr>
          </a:p>
          <a:p>
            <a:pPr marL="342900" indent="-342900">
              <a:lnSpc>
                <a:spcPct val="150000"/>
              </a:lnSpc>
              <a:buFont typeface="Wingdings" panose="05000000000000000000" pitchFamily="2" charset="2"/>
              <a:buChar char="Ø"/>
            </a:pPr>
            <a:r>
              <a:rPr lang="en-US" sz="2000" dirty="0">
                <a:solidFill>
                  <a:schemeClr val="tx1"/>
                </a:solidFill>
              </a:rPr>
              <a:t>However, the app, which provides users a way to easily evaluate whether a challenge is likely to be successful without going through the entire process of contesting a ticket</a:t>
            </a:r>
            <a:r>
              <a:rPr lang="en-US" sz="2000" dirty="0" smtClean="0">
                <a:solidFill>
                  <a:schemeClr val="tx1"/>
                </a:solidFill>
              </a:rPr>
              <a:t>.</a:t>
            </a:r>
          </a:p>
          <a:p>
            <a:pPr marL="342900" indent="-342900">
              <a:lnSpc>
                <a:spcPct val="150000"/>
              </a:lnSpc>
              <a:buFont typeface="Wingdings" panose="05000000000000000000" pitchFamily="2" charset="2"/>
              <a:buChar char="Ø"/>
            </a:pPr>
            <a:endParaRPr lang="en-US" sz="2000" dirty="0" smtClean="0">
              <a:solidFill>
                <a:schemeClr val="tx1"/>
              </a:solidFill>
            </a:endParaRPr>
          </a:p>
          <a:p>
            <a:pPr marL="342900" indent="-342900">
              <a:lnSpc>
                <a:spcPct val="150000"/>
              </a:lnSpc>
              <a:buFont typeface="Wingdings" panose="05000000000000000000" pitchFamily="2" charset="2"/>
              <a:buChar char="Ø"/>
            </a:pPr>
            <a:r>
              <a:rPr lang="en-US" sz="2000" dirty="0">
                <a:solidFill>
                  <a:schemeClr val="tx1"/>
                </a:solidFill>
              </a:rPr>
              <a:t>If WinIT gets the ticket dismissed, the user pays the company </a:t>
            </a:r>
            <a:r>
              <a:rPr lang="en-US" sz="2000" b="1" dirty="0">
                <a:solidFill>
                  <a:schemeClr val="tx1"/>
                </a:solidFill>
              </a:rPr>
              <a:t>50%</a:t>
            </a:r>
            <a:r>
              <a:rPr lang="en-US" sz="2000" dirty="0">
                <a:solidFill>
                  <a:schemeClr val="tx1"/>
                </a:solidFill>
              </a:rPr>
              <a:t> of the value of the fine; if the ticket is not dismissed, the user simply needs to pay the fine in full, and owes WinIT no fee.</a:t>
            </a:r>
            <a:endParaRPr lang="en-US" sz="2000" dirty="0">
              <a:solidFill>
                <a:schemeClr val="tx1"/>
              </a:solidFill>
            </a:endParaRPr>
          </a:p>
        </p:txBody>
      </p:sp>
      <p:sp>
        <p:nvSpPr>
          <p:cNvPr id="7" name="Date Placeholder 6"/>
          <p:cNvSpPr>
            <a:spLocks noGrp="1"/>
          </p:cNvSpPr>
          <p:nvPr>
            <p:ph type="dt" sz="half" idx="10"/>
          </p:nvPr>
        </p:nvSpPr>
        <p:spPr>
          <a:xfrm>
            <a:off x="10347324" y="6364287"/>
            <a:ext cx="1146283" cy="370396"/>
          </a:xfrm>
        </p:spPr>
        <p:txBody>
          <a:bodyPr/>
          <a:lstStyle/>
          <a:p>
            <a:fld id="{E91E3DDD-9EED-4663-A0B2-86C01A03F153}" type="datetime1">
              <a:rPr lang="en-US" sz="1200" b="1" smtClean="0">
                <a:solidFill>
                  <a:schemeClr val="tx1"/>
                </a:solidFill>
              </a:rPr>
              <a:t>10-Dec-16</a:t>
            </a:fld>
            <a:endParaRPr lang="en-US" sz="1200" b="1" dirty="0">
              <a:solidFill>
                <a:schemeClr val="tx1"/>
              </a:solidFill>
            </a:endParaRPr>
          </a:p>
        </p:txBody>
      </p:sp>
      <p:sp>
        <p:nvSpPr>
          <p:cNvPr id="8" name="Footer Placeholder 7"/>
          <p:cNvSpPr>
            <a:spLocks noGrp="1"/>
          </p:cNvSpPr>
          <p:nvPr>
            <p:ph type="ftr" sz="quarter" idx="11"/>
          </p:nvPr>
        </p:nvSpPr>
        <p:spPr>
          <a:xfrm>
            <a:off x="4030771" y="6364287"/>
            <a:ext cx="3913079" cy="365125"/>
          </a:xfrm>
        </p:spPr>
        <p:txBody>
          <a:bodyPr/>
          <a:lstStyle/>
          <a:p>
            <a:pPr algn="ctr"/>
            <a:r>
              <a:rPr lang="en-US" sz="1200" b="1" dirty="0" smtClean="0">
                <a:solidFill>
                  <a:schemeClr val="tx1"/>
                </a:solidFill>
              </a:rPr>
              <a:t>Cyber Security - Paper Presentation</a:t>
            </a:r>
            <a:endParaRPr lang="en-US" sz="1200" b="1" dirty="0">
              <a:solidFill>
                <a:schemeClr val="tx1"/>
              </a:solidFill>
            </a:endParaRPr>
          </a:p>
        </p:txBody>
      </p:sp>
      <p:sp>
        <p:nvSpPr>
          <p:cNvPr id="9" name="Slide Number Placeholder 8"/>
          <p:cNvSpPr>
            <a:spLocks noGrp="1"/>
          </p:cNvSpPr>
          <p:nvPr>
            <p:ph type="sldNum" sz="quarter" idx="12"/>
          </p:nvPr>
        </p:nvSpPr>
        <p:spPr>
          <a:xfrm>
            <a:off x="847530" y="6364287"/>
            <a:ext cx="779767" cy="365125"/>
          </a:xfrm>
        </p:spPr>
        <p:txBody>
          <a:bodyPr/>
          <a:lstStyle/>
          <a:p>
            <a:fld id="{78B25050-979A-40F1-8205-728BB6DD80A8}" type="slidenum">
              <a:rPr lang="en-US" sz="1400" b="1" smtClean="0">
                <a:solidFill>
                  <a:schemeClr val="tx1"/>
                </a:solidFill>
              </a:rPr>
              <a:t>10</a:t>
            </a:fld>
            <a:endParaRPr lang="en-US" sz="1800" b="1" dirty="0">
              <a:solidFill>
                <a:schemeClr val="tx1"/>
              </a:solidFill>
            </a:endParaRPr>
          </a:p>
        </p:txBody>
      </p:sp>
      <p:pic>
        <p:nvPicPr>
          <p:cNvPr id="10" name="Picture 9"/>
          <p:cNvPicPr>
            <a:picLocks noChangeAspect="1"/>
          </p:cNvPicPr>
          <p:nvPr/>
        </p:nvPicPr>
        <p:blipFill>
          <a:blip r:embed="rId3"/>
          <a:stretch>
            <a:fillRect/>
          </a:stretch>
        </p:blipFill>
        <p:spPr>
          <a:xfrm>
            <a:off x="11204576" y="225426"/>
            <a:ext cx="781948" cy="814388"/>
          </a:xfrm>
          <a:prstGeom prst="rect">
            <a:avLst/>
          </a:prstGeom>
        </p:spPr>
      </p:pic>
    </p:spTree>
    <p:extLst>
      <p:ext uri="{BB962C8B-B14F-4D97-AF65-F5344CB8AC3E}">
        <p14:creationId xmlns:p14="http://schemas.microsoft.com/office/powerpoint/2010/main" val="1848356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7413" y="225426"/>
            <a:ext cx="8915400" cy="814388"/>
          </a:xfrm>
        </p:spPr>
        <p:txBody>
          <a:bodyPr>
            <a:normAutofit/>
          </a:bodyPr>
          <a:lstStyle/>
          <a:p>
            <a:r>
              <a:rPr lang="en-US" sz="4000" dirty="0" smtClean="0"/>
              <a:t>Similar Applications</a:t>
            </a:r>
            <a:endParaRPr lang="en-US" sz="4000" dirty="0"/>
          </a:p>
        </p:txBody>
      </p:sp>
      <p:sp>
        <p:nvSpPr>
          <p:cNvPr id="6" name="Text Placeholder 5"/>
          <p:cNvSpPr>
            <a:spLocks noGrp="1"/>
          </p:cNvSpPr>
          <p:nvPr>
            <p:ph type="body" sz="half" idx="2"/>
          </p:nvPr>
        </p:nvSpPr>
        <p:spPr>
          <a:xfrm>
            <a:off x="2146300" y="1471613"/>
            <a:ext cx="8915400" cy="4757737"/>
          </a:xfrm>
        </p:spPr>
        <p:txBody>
          <a:bodyPr>
            <a:normAutofit/>
          </a:bodyPr>
          <a:lstStyle/>
          <a:p>
            <a:pPr marL="342900" indent="-342900">
              <a:lnSpc>
                <a:spcPct val="150000"/>
              </a:lnSpc>
              <a:buFont typeface="Wingdings" panose="05000000000000000000" pitchFamily="2" charset="2"/>
              <a:buChar char="Ø"/>
            </a:pPr>
            <a:r>
              <a:rPr lang="en-US" sz="2000" dirty="0">
                <a:solidFill>
                  <a:schemeClr val="tx1"/>
                </a:solidFill>
              </a:rPr>
              <a:t>Another provider based in California has already made that move into moving violations. </a:t>
            </a:r>
            <a:endParaRPr lang="en-US" sz="2000" dirty="0" smtClean="0">
              <a:solidFill>
                <a:schemeClr val="tx1"/>
              </a:solidFill>
            </a:endParaRPr>
          </a:p>
          <a:p>
            <a:pPr marL="342900" indent="-342900">
              <a:lnSpc>
                <a:spcPct val="150000"/>
              </a:lnSpc>
              <a:buFont typeface="Wingdings" panose="05000000000000000000" pitchFamily="2" charset="2"/>
              <a:buChar char="Ø"/>
            </a:pPr>
            <a:endParaRPr lang="en-US" sz="2000" dirty="0">
              <a:solidFill>
                <a:schemeClr val="tx1"/>
              </a:solidFill>
            </a:endParaRPr>
          </a:p>
          <a:p>
            <a:pPr marL="342900" indent="-342900">
              <a:buFont typeface="Wingdings" panose="05000000000000000000" pitchFamily="2" charset="2"/>
              <a:buChar char="Ø"/>
            </a:pPr>
            <a:r>
              <a:rPr lang="en-US" sz="2000" b="1" dirty="0">
                <a:solidFill>
                  <a:schemeClr val="tx1"/>
                </a:solidFill>
              </a:rPr>
              <a:t>Fixed</a:t>
            </a:r>
            <a:r>
              <a:rPr lang="en-US" sz="2000" dirty="0">
                <a:solidFill>
                  <a:schemeClr val="tx1"/>
                </a:solidFill>
              </a:rPr>
              <a:t> was founded by David Hegarty </a:t>
            </a:r>
            <a:r>
              <a:rPr lang="en-US" sz="2000" dirty="0" smtClean="0">
                <a:solidFill>
                  <a:schemeClr val="tx1"/>
                </a:solidFill>
              </a:rPr>
              <a:t>to</a:t>
            </a:r>
          </a:p>
          <a:p>
            <a:pPr indent="342900"/>
            <a:r>
              <a:rPr lang="en-US" sz="2000" dirty="0" smtClean="0">
                <a:solidFill>
                  <a:schemeClr val="tx1"/>
                </a:solidFill>
              </a:rPr>
              <a:t>streamline </a:t>
            </a:r>
            <a:r>
              <a:rPr lang="en-US" sz="2000" dirty="0">
                <a:solidFill>
                  <a:schemeClr val="tx1"/>
                </a:solidFill>
              </a:rPr>
              <a:t>the process of fighting parking </a:t>
            </a:r>
            <a:r>
              <a:rPr lang="en-US" sz="2000" dirty="0" smtClean="0">
                <a:solidFill>
                  <a:schemeClr val="tx1"/>
                </a:solidFill>
              </a:rPr>
              <a:t>tickets</a:t>
            </a:r>
          </a:p>
          <a:p>
            <a:pPr indent="342900"/>
            <a:r>
              <a:rPr lang="en-US" sz="2000" dirty="0" smtClean="0">
                <a:solidFill>
                  <a:schemeClr val="tx1"/>
                </a:solidFill>
              </a:rPr>
              <a:t>by </a:t>
            </a:r>
            <a:r>
              <a:rPr lang="en-US" sz="2000" dirty="0">
                <a:solidFill>
                  <a:schemeClr val="tx1"/>
                </a:solidFill>
              </a:rPr>
              <a:t>capturing ticket data, submitting </a:t>
            </a:r>
            <a:r>
              <a:rPr lang="en-US" sz="2000" dirty="0" smtClean="0">
                <a:solidFill>
                  <a:schemeClr val="tx1"/>
                </a:solidFill>
              </a:rPr>
              <a:t>the</a:t>
            </a:r>
          </a:p>
          <a:p>
            <a:pPr indent="342900"/>
            <a:r>
              <a:rPr lang="en-US" sz="2000" dirty="0" smtClean="0">
                <a:solidFill>
                  <a:schemeClr val="tx1"/>
                </a:solidFill>
              </a:rPr>
              <a:t>challenge to </a:t>
            </a:r>
            <a:r>
              <a:rPr lang="en-US" sz="2000" dirty="0">
                <a:solidFill>
                  <a:schemeClr val="tx1"/>
                </a:solidFill>
              </a:rPr>
              <a:t>the respective municipal parking </a:t>
            </a:r>
            <a:endParaRPr lang="en-US" sz="2000" dirty="0" smtClean="0">
              <a:solidFill>
                <a:schemeClr val="tx1"/>
              </a:solidFill>
            </a:endParaRPr>
          </a:p>
          <a:p>
            <a:pPr indent="342900"/>
            <a:r>
              <a:rPr lang="en-US" sz="2000" dirty="0" smtClean="0">
                <a:solidFill>
                  <a:schemeClr val="tx1"/>
                </a:solidFill>
              </a:rPr>
              <a:t>authority</a:t>
            </a:r>
            <a:r>
              <a:rPr lang="en-US" sz="2000" dirty="0">
                <a:solidFill>
                  <a:schemeClr val="tx1"/>
                </a:solidFill>
              </a:rPr>
              <a:t>, and matching app users with </a:t>
            </a:r>
            <a:endParaRPr lang="en-US" sz="2000" dirty="0" smtClean="0">
              <a:solidFill>
                <a:schemeClr val="tx1"/>
              </a:solidFill>
            </a:endParaRPr>
          </a:p>
          <a:p>
            <a:pPr indent="342900"/>
            <a:r>
              <a:rPr lang="en-US" sz="2000" dirty="0" smtClean="0">
                <a:solidFill>
                  <a:schemeClr val="tx1"/>
                </a:solidFill>
              </a:rPr>
              <a:t>attorneys</a:t>
            </a:r>
            <a:r>
              <a:rPr lang="en-US" sz="2000" dirty="0">
                <a:solidFill>
                  <a:schemeClr val="tx1"/>
                </a:solidFill>
              </a:rPr>
              <a:t>, if so desired.</a:t>
            </a:r>
            <a:endParaRPr lang="en-US" sz="2000" dirty="0">
              <a:solidFill>
                <a:schemeClr val="tx1"/>
              </a:solidFill>
            </a:endParaRPr>
          </a:p>
        </p:txBody>
      </p:sp>
      <p:sp>
        <p:nvSpPr>
          <p:cNvPr id="7" name="Date Placeholder 6"/>
          <p:cNvSpPr>
            <a:spLocks noGrp="1"/>
          </p:cNvSpPr>
          <p:nvPr>
            <p:ph type="dt" sz="half" idx="10"/>
          </p:nvPr>
        </p:nvSpPr>
        <p:spPr>
          <a:xfrm>
            <a:off x="10347324" y="6364287"/>
            <a:ext cx="1146283" cy="370396"/>
          </a:xfrm>
        </p:spPr>
        <p:txBody>
          <a:bodyPr/>
          <a:lstStyle/>
          <a:p>
            <a:fld id="{E91E3DDD-9EED-4663-A0B2-86C01A03F153}" type="datetime1">
              <a:rPr lang="en-US" sz="1200" b="1" smtClean="0">
                <a:solidFill>
                  <a:schemeClr val="tx1"/>
                </a:solidFill>
              </a:rPr>
              <a:t>10-Dec-16</a:t>
            </a:fld>
            <a:endParaRPr lang="en-US" sz="1200" b="1" dirty="0">
              <a:solidFill>
                <a:schemeClr val="tx1"/>
              </a:solidFill>
            </a:endParaRPr>
          </a:p>
        </p:txBody>
      </p:sp>
      <p:sp>
        <p:nvSpPr>
          <p:cNvPr id="8" name="Footer Placeholder 7"/>
          <p:cNvSpPr>
            <a:spLocks noGrp="1"/>
          </p:cNvSpPr>
          <p:nvPr>
            <p:ph type="ftr" sz="quarter" idx="11"/>
          </p:nvPr>
        </p:nvSpPr>
        <p:spPr>
          <a:xfrm>
            <a:off x="4030771" y="6364287"/>
            <a:ext cx="3913079" cy="365125"/>
          </a:xfrm>
        </p:spPr>
        <p:txBody>
          <a:bodyPr/>
          <a:lstStyle/>
          <a:p>
            <a:pPr algn="ctr"/>
            <a:r>
              <a:rPr lang="en-US" sz="1200" b="1" dirty="0" smtClean="0">
                <a:solidFill>
                  <a:schemeClr val="tx1"/>
                </a:solidFill>
              </a:rPr>
              <a:t>Cyber Security - Paper Presentation</a:t>
            </a:r>
            <a:endParaRPr lang="en-US" sz="1200" b="1" dirty="0">
              <a:solidFill>
                <a:schemeClr val="tx1"/>
              </a:solidFill>
            </a:endParaRPr>
          </a:p>
        </p:txBody>
      </p:sp>
      <p:sp>
        <p:nvSpPr>
          <p:cNvPr id="9" name="Slide Number Placeholder 8"/>
          <p:cNvSpPr>
            <a:spLocks noGrp="1"/>
          </p:cNvSpPr>
          <p:nvPr>
            <p:ph type="sldNum" sz="quarter" idx="12"/>
          </p:nvPr>
        </p:nvSpPr>
        <p:spPr>
          <a:xfrm>
            <a:off x="847530" y="6364287"/>
            <a:ext cx="779767" cy="365125"/>
          </a:xfrm>
        </p:spPr>
        <p:txBody>
          <a:bodyPr/>
          <a:lstStyle/>
          <a:p>
            <a:fld id="{78B25050-979A-40F1-8205-728BB6DD80A8}" type="slidenum">
              <a:rPr lang="en-US" sz="1400" b="1" smtClean="0">
                <a:solidFill>
                  <a:schemeClr val="tx1"/>
                </a:solidFill>
              </a:rPr>
              <a:t>11</a:t>
            </a:fld>
            <a:endParaRPr lang="en-US" sz="1800" b="1" dirty="0">
              <a:solidFill>
                <a:schemeClr val="tx1"/>
              </a:solidFill>
            </a:endParaRPr>
          </a:p>
        </p:txBody>
      </p:sp>
      <p:pic>
        <p:nvPicPr>
          <p:cNvPr id="10" name="Picture 9"/>
          <p:cNvPicPr>
            <a:picLocks noChangeAspect="1"/>
          </p:cNvPicPr>
          <p:nvPr/>
        </p:nvPicPr>
        <p:blipFill>
          <a:blip r:embed="rId3"/>
          <a:stretch>
            <a:fillRect/>
          </a:stretch>
        </p:blipFill>
        <p:spPr>
          <a:xfrm>
            <a:off x="11204576" y="225426"/>
            <a:ext cx="781948" cy="814388"/>
          </a:xfrm>
          <a:prstGeom prst="rect">
            <a:avLst/>
          </a:prstGeom>
        </p:spPr>
      </p:pic>
      <p:pic>
        <p:nvPicPr>
          <p:cNvPr id="2" name="Picture 1"/>
          <p:cNvPicPr>
            <a:picLocks noChangeAspect="1"/>
          </p:cNvPicPr>
          <p:nvPr/>
        </p:nvPicPr>
        <p:blipFill>
          <a:blip r:embed="rId4"/>
          <a:stretch>
            <a:fillRect/>
          </a:stretch>
        </p:blipFill>
        <p:spPr>
          <a:xfrm>
            <a:off x="8664187" y="2225729"/>
            <a:ext cx="2256278" cy="4138558"/>
          </a:xfrm>
          <a:prstGeom prst="rect">
            <a:avLst/>
          </a:prstGeom>
        </p:spPr>
      </p:pic>
    </p:spTree>
    <p:extLst>
      <p:ext uri="{BB962C8B-B14F-4D97-AF65-F5344CB8AC3E}">
        <p14:creationId xmlns:p14="http://schemas.microsoft.com/office/powerpoint/2010/main" val="169911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7413" y="225426"/>
            <a:ext cx="8915400" cy="814388"/>
          </a:xfrm>
        </p:spPr>
        <p:txBody>
          <a:bodyPr>
            <a:normAutofit/>
          </a:bodyPr>
          <a:lstStyle/>
          <a:p>
            <a:r>
              <a:rPr lang="en-US" sz="4000" dirty="0" smtClean="0"/>
              <a:t>Cont.…</a:t>
            </a:r>
            <a:endParaRPr lang="en-US" sz="4000" dirty="0"/>
          </a:p>
        </p:txBody>
      </p:sp>
      <p:sp>
        <p:nvSpPr>
          <p:cNvPr id="6" name="Text Placeholder 5"/>
          <p:cNvSpPr>
            <a:spLocks noGrp="1"/>
          </p:cNvSpPr>
          <p:nvPr>
            <p:ph type="body" sz="half" idx="2"/>
          </p:nvPr>
        </p:nvSpPr>
        <p:spPr>
          <a:xfrm>
            <a:off x="2146300" y="1471613"/>
            <a:ext cx="8915400" cy="4757737"/>
          </a:xfrm>
        </p:spPr>
        <p:txBody>
          <a:bodyPr>
            <a:normAutofit/>
          </a:bodyPr>
          <a:lstStyle/>
          <a:p>
            <a:pPr marL="342900" indent="-342900">
              <a:lnSpc>
                <a:spcPct val="150000"/>
              </a:lnSpc>
              <a:buFont typeface="Wingdings" panose="05000000000000000000" pitchFamily="2" charset="2"/>
              <a:buChar char="Ø"/>
            </a:pPr>
            <a:r>
              <a:rPr lang="en-US" sz="2000" dirty="0">
                <a:solidFill>
                  <a:schemeClr val="tx1"/>
                </a:solidFill>
              </a:rPr>
              <a:t>An app released in 2009 by </a:t>
            </a:r>
            <a:r>
              <a:rPr lang="en-US" sz="2000" b="1" dirty="0">
                <a:solidFill>
                  <a:schemeClr val="tx1"/>
                </a:solidFill>
              </a:rPr>
              <a:t>Parking Mobility</a:t>
            </a:r>
            <a:r>
              <a:rPr lang="en-US" sz="2000" dirty="0">
                <a:solidFill>
                  <a:schemeClr val="tx1"/>
                </a:solidFill>
              </a:rPr>
              <a:t>, a non-profit group dedicated to addressing accessible parking abuse, lets users capture and report instances of people who illegally park in handicapped-accessible parking spots</a:t>
            </a:r>
            <a:r>
              <a:rPr lang="en-US" sz="2000" dirty="0" smtClean="0">
                <a:solidFill>
                  <a:schemeClr val="tx1"/>
                </a:solidFill>
              </a:rPr>
              <a:t>.</a:t>
            </a:r>
          </a:p>
          <a:p>
            <a:pPr marL="342900" indent="-342900">
              <a:lnSpc>
                <a:spcPct val="150000"/>
              </a:lnSpc>
              <a:buFont typeface="Wingdings" panose="05000000000000000000" pitchFamily="2" charset="2"/>
              <a:buChar char="Ø"/>
            </a:pPr>
            <a:endParaRPr lang="en-US" sz="2000" dirty="0" smtClean="0">
              <a:solidFill>
                <a:schemeClr val="tx1"/>
              </a:solidFill>
            </a:endParaRPr>
          </a:p>
          <a:p>
            <a:pPr marL="342900" indent="-342900">
              <a:lnSpc>
                <a:spcPct val="150000"/>
              </a:lnSpc>
              <a:buFont typeface="Wingdings" panose="05000000000000000000" pitchFamily="2" charset="2"/>
              <a:buChar char="Ø"/>
            </a:pPr>
            <a:r>
              <a:rPr lang="en-US" sz="2000" dirty="0">
                <a:solidFill>
                  <a:schemeClr val="tx1"/>
                </a:solidFill>
              </a:rPr>
              <a:t>Once the app downloaded, it asks users to capture three photos of an alleged violation</a:t>
            </a:r>
            <a:r>
              <a:rPr lang="en-US" sz="2000" dirty="0" smtClean="0">
                <a:solidFill>
                  <a:schemeClr val="tx1"/>
                </a:solidFill>
              </a:rPr>
              <a:t>.</a:t>
            </a:r>
          </a:p>
          <a:p>
            <a:pPr marL="342900" indent="-342900">
              <a:lnSpc>
                <a:spcPct val="150000"/>
              </a:lnSpc>
              <a:buFont typeface="Wingdings" panose="05000000000000000000" pitchFamily="2" charset="2"/>
              <a:buChar char="Ø"/>
            </a:pPr>
            <a:endParaRPr lang="en-US" sz="2000" dirty="0">
              <a:solidFill>
                <a:schemeClr val="tx1"/>
              </a:solidFill>
            </a:endParaRPr>
          </a:p>
        </p:txBody>
      </p:sp>
      <p:sp>
        <p:nvSpPr>
          <p:cNvPr id="7" name="Date Placeholder 6"/>
          <p:cNvSpPr>
            <a:spLocks noGrp="1"/>
          </p:cNvSpPr>
          <p:nvPr>
            <p:ph type="dt" sz="half" idx="10"/>
          </p:nvPr>
        </p:nvSpPr>
        <p:spPr>
          <a:xfrm>
            <a:off x="10347324" y="6364287"/>
            <a:ext cx="1146283" cy="370396"/>
          </a:xfrm>
        </p:spPr>
        <p:txBody>
          <a:bodyPr/>
          <a:lstStyle/>
          <a:p>
            <a:fld id="{E91E3DDD-9EED-4663-A0B2-86C01A03F153}" type="datetime1">
              <a:rPr lang="en-US" sz="1200" b="1" smtClean="0">
                <a:solidFill>
                  <a:schemeClr val="tx1"/>
                </a:solidFill>
              </a:rPr>
              <a:t>10-Dec-16</a:t>
            </a:fld>
            <a:endParaRPr lang="en-US" sz="1200" b="1" dirty="0">
              <a:solidFill>
                <a:schemeClr val="tx1"/>
              </a:solidFill>
            </a:endParaRPr>
          </a:p>
        </p:txBody>
      </p:sp>
      <p:sp>
        <p:nvSpPr>
          <p:cNvPr id="8" name="Footer Placeholder 7"/>
          <p:cNvSpPr>
            <a:spLocks noGrp="1"/>
          </p:cNvSpPr>
          <p:nvPr>
            <p:ph type="ftr" sz="quarter" idx="11"/>
          </p:nvPr>
        </p:nvSpPr>
        <p:spPr>
          <a:xfrm>
            <a:off x="4030771" y="6364287"/>
            <a:ext cx="3913079" cy="365125"/>
          </a:xfrm>
        </p:spPr>
        <p:txBody>
          <a:bodyPr/>
          <a:lstStyle/>
          <a:p>
            <a:pPr algn="ctr"/>
            <a:r>
              <a:rPr lang="en-US" sz="1200" b="1" dirty="0" smtClean="0">
                <a:solidFill>
                  <a:schemeClr val="tx1"/>
                </a:solidFill>
              </a:rPr>
              <a:t>Cyber Security - Paper Presentation</a:t>
            </a:r>
            <a:endParaRPr lang="en-US" sz="1200" b="1" dirty="0">
              <a:solidFill>
                <a:schemeClr val="tx1"/>
              </a:solidFill>
            </a:endParaRPr>
          </a:p>
        </p:txBody>
      </p:sp>
      <p:sp>
        <p:nvSpPr>
          <p:cNvPr id="9" name="Slide Number Placeholder 8"/>
          <p:cNvSpPr>
            <a:spLocks noGrp="1"/>
          </p:cNvSpPr>
          <p:nvPr>
            <p:ph type="sldNum" sz="quarter" idx="12"/>
          </p:nvPr>
        </p:nvSpPr>
        <p:spPr>
          <a:xfrm>
            <a:off x="847530" y="6364287"/>
            <a:ext cx="779767" cy="365125"/>
          </a:xfrm>
        </p:spPr>
        <p:txBody>
          <a:bodyPr/>
          <a:lstStyle/>
          <a:p>
            <a:fld id="{78B25050-979A-40F1-8205-728BB6DD80A8}" type="slidenum">
              <a:rPr lang="en-US" sz="1400" b="1" smtClean="0">
                <a:solidFill>
                  <a:schemeClr val="tx1"/>
                </a:solidFill>
              </a:rPr>
              <a:t>12</a:t>
            </a:fld>
            <a:endParaRPr lang="en-US" sz="1800" b="1" dirty="0">
              <a:solidFill>
                <a:schemeClr val="tx1"/>
              </a:solidFill>
            </a:endParaRPr>
          </a:p>
        </p:txBody>
      </p:sp>
      <p:pic>
        <p:nvPicPr>
          <p:cNvPr id="10" name="Picture 9"/>
          <p:cNvPicPr>
            <a:picLocks noChangeAspect="1"/>
          </p:cNvPicPr>
          <p:nvPr/>
        </p:nvPicPr>
        <p:blipFill>
          <a:blip r:embed="rId3"/>
          <a:stretch>
            <a:fillRect/>
          </a:stretch>
        </p:blipFill>
        <p:spPr>
          <a:xfrm>
            <a:off x="11204576" y="225426"/>
            <a:ext cx="781948" cy="814388"/>
          </a:xfrm>
          <a:prstGeom prst="rect">
            <a:avLst/>
          </a:prstGeom>
        </p:spPr>
      </p:pic>
    </p:spTree>
    <p:extLst>
      <p:ext uri="{BB962C8B-B14F-4D97-AF65-F5344CB8AC3E}">
        <p14:creationId xmlns:p14="http://schemas.microsoft.com/office/powerpoint/2010/main" val="2354996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7413" y="225426"/>
            <a:ext cx="8915400" cy="814388"/>
          </a:xfrm>
        </p:spPr>
        <p:txBody>
          <a:bodyPr>
            <a:normAutofit/>
          </a:bodyPr>
          <a:lstStyle/>
          <a:p>
            <a:r>
              <a:rPr lang="en-US" sz="4000" dirty="0" smtClean="0"/>
              <a:t>Cont.…</a:t>
            </a:r>
            <a:endParaRPr lang="en-US" sz="4000" dirty="0"/>
          </a:p>
        </p:txBody>
      </p:sp>
      <p:sp>
        <p:nvSpPr>
          <p:cNvPr id="6" name="Text Placeholder 5"/>
          <p:cNvSpPr>
            <a:spLocks noGrp="1"/>
          </p:cNvSpPr>
          <p:nvPr>
            <p:ph type="body" sz="half" idx="2"/>
          </p:nvPr>
        </p:nvSpPr>
        <p:spPr>
          <a:xfrm>
            <a:off x="2146300" y="1471613"/>
            <a:ext cx="8915400" cy="4757737"/>
          </a:xfrm>
        </p:spPr>
        <p:txBody>
          <a:bodyPr>
            <a:normAutofit/>
          </a:bodyPr>
          <a:lstStyle/>
          <a:p>
            <a:pPr marL="342900" indent="-342900">
              <a:lnSpc>
                <a:spcPct val="150000"/>
              </a:lnSpc>
              <a:buFont typeface="Wingdings" panose="05000000000000000000" pitchFamily="2" charset="2"/>
              <a:buChar char="Ø"/>
            </a:pPr>
            <a:r>
              <a:rPr lang="en-US" sz="2000" dirty="0">
                <a:solidFill>
                  <a:schemeClr val="tx1"/>
                </a:solidFill>
              </a:rPr>
              <a:t>Casual users can be located anywhere, and their violation reports are automatically collected by Parking Mobility</a:t>
            </a:r>
            <a:r>
              <a:rPr lang="en-US" sz="2000" dirty="0" smtClean="0">
                <a:solidFill>
                  <a:schemeClr val="tx1"/>
                </a:solidFill>
              </a:rPr>
              <a:t>.</a:t>
            </a:r>
          </a:p>
          <a:p>
            <a:pPr marL="342900" indent="-342900">
              <a:lnSpc>
                <a:spcPct val="150000"/>
              </a:lnSpc>
              <a:buFont typeface="Wingdings" panose="05000000000000000000" pitchFamily="2" charset="2"/>
              <a:buChar char="Ø"/>
            </a:pPr>
            <a:endParaRPr lang="en-US" sz="2000" dirty="0">
              <a:solidFill>
                <a:schemeClr val="tx1"/>
              </a:solidFill>
            </a:endParaRPr>
          </a:p>
          <a:p>
            <a:pPr marL="342900" indent="-342900">
              <a:lnSpc>
                <a:spcPct val="150000"/>
              </a:lnSpc>
              <a:buFont typeface="Wingdings" panose="05000000000000000000" pitchFamily="2" charset="2"/>
              <a:buChar char="Ø"/>
            </a:pPr>
            <a:r>
              <a:rPr lang="en-US" sz="2000" dirty="0">
                <a:solidFill>
                  <a:schemeClr val="tx1"/>
                </a:solidFill>
              </a:rPr>
              <a:t>Then passes along the data to the relevant municipalities to highlight the problem of accessible parking violations, with the eventual goal of creating a partnership between the jurisdiction and citizen volunteers, who are deputized and allowed to issue parking citations via the app.</a:t>
            </a:r>
            <a:endParaRPr lang="en-US" sz="2000" dirty="0">
              <a:solidFill>
                <a:schemeClr val="tx1"/>
              </a:solidFill>
            </a:endParaRPr>
          </a:p>
        </p:txBody>
      </p:sp>
      <p:sp>
        <p:nvSpPr>
          <p:cNvPr id="7" name="Date Placeholder 6"/>
          <p:cNvSpPr>
            <a:spLocks noGrp="1"/>
          </p:cNvSpPr>
          <p:nvPr>
            <p:ph type="dt" sz="half" idx="10"/>
          </p:nvPr>
        </p:nvSpPr>
        <p:spPr>
          <a:xfrm>
            <a:off x="10347324" y="6364287"/>
            <a:ext cx="1146283" cy="370396"/>
          </a:xfrm>
        </p:spPr>
        <p:txBody>
          <a:bodyPr/>
          <a:lstStyle/>
          <a:p>
            <a:fld id="{E91E3DDD-9EED-4663-A0B2-86C01A03F153}" type="datetime1">
              <a:rPr lang="en-US" sz="1200" b="1" smtClean="0">
                <a:solidFill>
                  <a:schemeClr val="tx1"/>
                </a:solidFill>
              </a:rPr>
              <a:t>10-Dec-16</a:t>
            </a:fld>
            <a:endParaRPr lang="en-US" sz="1200" b="1" dirty="0">
              <a:solidFill>
                <a:schemeClr val="tx1"/>
              </a:solidFill>
            </a:endParaRPr>
          </a:p>
        </p:txBody>
      </p:sp>
      <p:sp>
        <p:nvSpPr>
          <p:cNvPr id="8" name="Footer Placeholder 7"/>
          <p:cNvSpPr>
            <a:spLocks noGrp="1"/>
          </p:cNvSpPr>
          <p:nvPr>
            <p:ph type="ftr" sz="quarter" idx="11"/>
          </p:nvPr>
        </p:nvSpPr>
        <p:spPr>
          <a:xfrm>
            <a:off x="4030771" y="6364287"/>
            <a:ext cx="3913079" cy="365125"/>
          </a:xfrm>
        </p:spPr>
        <p:txBody>
          <a:bodyPr/>
          <a:lstStyle/>
          <a:p>
            <a:pPr algn="ctr"/>
            <a:r>
              <a:rPr lang="en-US" sz="1200" b="1" dirty="0" smtClean="0">
                <a:solidFill>
                  <a:schemeClr val="tx1"/>
                </a:solidFill>
              </a:rPr>
              <a:t>Cyber Security - Paper Presentation</a:t>
            </a:r>
            <a:endParaRPr lang="en-US" sz="1200" b="1" dirty="0">
              <a:solidFill>
                <a:schemeClr val="tx1"/>
              </a:solidFill>
            </a:endParaRPr>
          </a:p>
        </p:txBody>
      </p:sp>
      <p:sp>
        <p:nvSpPr>
          <p:cNvPr id="9" name="Slide Number Placeholder 8"/>
          <p:cNvSpPr>
            <a:spLocks noGrp="1"/>
          </p:cNvSpPr>
          <p:nvPr>
            <p:ph type="sldNum" sz="quarter" idx="12"/>
          </p:nvPr>
        </p:nvSpPr>
        <p:spPr>
          <a:xfrm>
            <a:off x="847530" y="6364287"/>
            <a:ext cx="779767" cy="365125"/>
          </a:xfrm>
        </p:spPr>
        <p:txBody>
          <a:bodyPr/>
          <a:lstStyle/>
          <a:p>
            <a:fld id="{78B25050-979A-40F1-8205-728BB6DD80A8}" type="slidenum">
              <a:rPr lang="en-US" sz="1400" b="1" smtClean="0">
                <a:solidFill>
                  <a:schemeClr val="tx1"/>
                </a:solidFill>
              </a:rPr>
              <a:t>13</a:t>
            </a:fld>
            <a:endParaRPr lang="en-US" sz="1800" b="1" dirty="0">
              <a:solidFill>
                <a:schemeClr val="tx1"/>
              </a:solidFill>
            </a:endParaRPr>
          </a:p>
        </p:txBody>
      </p:sp>
      <p:pic>
        <p:nvPicPr>
          <p:cNvPr id="10" name="Picture 9"/>
          <p:cNvPicPr>
            <a:picLocks noChangeAspect="1"/>
          </p:cNvPicPr>
          <p:nvPr/>
        </p:nvPicPr>
        <p:blipFill>
          <a:blip r:embed="rId3"/>
          <a:stretch>
            <a:fillRect/>
          </a:stretch>
        </p:blipFill>
        <p:spPr>
          <a:xfrm>
            <a:off x="11204576" y="225426"/>
            <a:ext cx="781948" cy="814388"/>
          </a:xfrm>
          <a:prstGeom prst="rect">
            <a:avLst/>
          </a:prstGeom>
        </p:spPr>
      </p:pic>
    </p:spTree>
    <p:extLst>
      <p:ext uri="{BB962C8B-B14F-4D97-AF65-F5344CB8AC3E}">
        <p14:creationId xmlns:p14="http://schemas.microsoft.com/office/powerpoint/2010/main" val="572424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7413" y="225426"/>
            <a:ext cx="8915400" cy="814388"/>
          </a:xfrm>
        </p:spPr>
        <p:txBody>
          <a:bodyPr>
            <a:normAutofit/>
          </a:bodyPr>
          <a:lstStyle/>
          <a:p>
            <a:r>
              <a:rPr lang="en-US" sz="4000" dirty="0" smtClean="0"/>
              <a:t>Conclusion</a:t>
            </a:r>
            <a:endParaRPr lang="en-US" sz="4000" dirty="0"/>
          </a:p>
        </p:txBody>
      </p:sp>
      <p:sp>
        <p:nvSpPr>
          <p:cNvPr id="6" name="Text Placeholder 5"/>
          <p:cNvSpPr>
            <a:spLocks noGrp="1"/>
          </p:cNvSpPr>
          <p:nvPr>
            <p:ph type="body" sz="half" idx="2"/>
          </p:nvPr>
        </p:nvSpPr>
        <p:spPr>
          <a:xfrm>
            <a:off x="2146300" y="1471613"/>
            <a:ext cx="8915400" cy="4757737"/>
          </a:xfrm>
        </p:spPr>
        <p:txBody>
          <a:bodyPr>
            <a:normAutofit/>
          </a:bodyPr>
          <a:lstStyle/>
          <a:p>
            <a:pPr marL="342900" indent="-342900">
              <a:lnSpc>
                <a:spcPct val="150000"/>
              </a:lnSpc>
              <a:buFont typeface="Wingdings" panose="05000000000000000000" pitchFamily="2" charset="2"/>
              <a:buChar char="Ø"/>
            </a:pPr>
            <a:r>
              <a:rPr lang="en-US" sz="2000" dirty="0">
                <a:solidFill>
                  <a:schemeClr val="tx1"/>
                </a:solidFill>
              </a:rPr>
              <a:t>Currently, Parking Mobility has partnerships with jurisdictions in Texas, Kansas, and Oregon, and is negotiations with jurisdictions in </a:t>
            </a:r>
            <a:r>
              <a:rPr lang="en-US" sz="2000" dirty="0" smtClean="0">
                <a:solidFill>
                  <a:schemeClr val="tx1"/>
                </a:solidFill>
              </a:rPr>
              <a:t>Florida, Georgia</a:t>
            </a:r>
            <a:r>
              <a:rPr lang="en-US" sz="2000" dirty="0">
                <a:solidFill>
                  <a:schemeClr val="tx1"/>
                </a:solidFill>
              </a:rPr>
              <a:t>, North and South Carolina, Arizona, and Colorado.</a:t>
            </a:r>
          </a:p>
          <a:p>
            <a:pPr marL="342900" indent="-342900">
              <a:lnSpc>
                <a:spcPct val="150000"/>
              </a:lnSpc>
              <a:buFont typeface="Wingdings" panose="05000000000000000000" pitchFamily="2" charset="2"/>
              <a:buChar char="Ø"/>
            </a:pPr>
            <a:endParaRPr lang="en-US" sz="2000" dirty="0">
              <a:solidFill>
                <a:schemeClr val="tx1"/>
              </a:solidFill>
            </a:endParaRPr>
          </a:p>
          <a:p>
            <a:pPr marL="342900" indent="-342900">
              <a:lnSpc>
                <a:spcPct val="150000"/>
              </a:lnSpc>
              <a:buFont typeface="Wingdings" panose="05000000000000000000" pitchFamily="2" charset="2"/>
              <a:buChar char="Ø"/>
            </a:pPr>
            <a:r>
              <a:rPr lang="en-US" sz="2000" dirty="0">
                <a:solidFill>
                  <a:schemeClr val="tx1"/>
                </a:solidFill>
              </a:rPr>
              <a:t>Still, whether a partnership has been struck or not, “we encourage the use of the Parking Mobility App everywhere,” Marsh says. “Reports in nopartner communities are as important, if not more so, than reports which result in citations, data from reports is the only way to get communities to issue citations.”</a:t>
            </a:r>
            <a:endParaRPr lang="en-US" sz="2000" dirty="0">
              <a:solidFill>
                <a:schemeClr val="tx1"/>
              </a:solidFill>
            </a:endParaRPr>
          </a:p>
        </p:txBody>
      </p:sp>
      <p:sp>
        <p:nvSpPr>
          <p:cNvPr id="7" name="Date Placeholder 6"/>
          <p:cNvSpPr>
            <a:spLocks noGrp="1"/>
          </p:cNvSpPr>
          <p:nvPr>
            <p:ph type="dt" sz="half" idx="10"/>
          </p:nvPr>
        </p:nvSpPr>
        <p:spPr>
          <a:xfrm>
            <a:off x="10347324" y="6364287"/>
            <a:ext cx="1146283" cy="370396"/>
          </a:xfrm>
        </p:spPr>
        <p:txBody>
          <a:bodyPr/>
          <a:lstStyle/>
          <a:p>
            <a:fld id="{E91E3DDD-9EED-4663-A0B2-86C01A03F153}" type="datetime1">
              <a:rPr lang="en-US" sz="1200" b="1" smtClean="0">
                <a:solidFill>
                  <a:schemeClr val="tx1"/>
                </a:solidFill>
              </a:rPr>
              <a:t>10-Dec-16</a:t>
            </a:fld>
            <a:endParaRPr lang="en-US" sz="1200" b="1" dirty="0">
              <a:solidFill>
                <a:schemeClr val="tx1"/>
              </a:solidFill>
            </a:endParaRPr>
          </a:p>
        </p:txBody>
      </p:sp>
      <p:sp>
        <p:nvSpPr>
          <p:cNvPr id="8" name="Footer Placeholder 7"/>
          <p:cNvSpPr>
            <a:spLocks noGrp="1"/>
          </p:cNvSpPr>
          <p:nvPr>
            <p:ph type="ftr" sz="quarter" idx="11"/>
          </p:nvPr>
        </p:nvSpPr>
        <p:spPr>
          <a:xfrm>
            <a:off x="4030771" y="6364287"/>
            <a:ext cx="3913079" cy="365125"/>
          </a:xfrm>
        </p:spPr>
        <p:txBody>
          <a:bodyPr/>
          <a:lstStyle/>
          <a:p>
            <a:pPr algn="ctr"/>
            <a:r>
              <a:rPr lang="en-US" sz="1200" b="1" dirty="0" smtClean="0">
                <a:solidFill>
                  <a:schemeClr val="tx1"/>
                </a:solidFill>
              </a:rPr>
              <a:t>Cyber Security - Paper Presentation</a:t>
            </a:r>
            <a:endParaRPr lang="en-US" sz="1200" b="1" dirty="0">
              <a:solidFill>
                <a:schemeClr val="tx1"/>
              </a:solidFill>
            </a:endParaRPr>
          </a:p>
        </p:txBody>
      </p:sp>
      <p:sp>
        <p:nvSpPr>
          <p:cNvPr id="9" name="Slide Number Placeholder 8"/>
          <p:cNvSpPr>
            <a:spLocks noGrp="1"/>
          </p:cNvSpPr>
          <p:nvPr>
            <p:ph type="sldNum" sz="quarter" idx="12"/>
          </p:nvPr>
        </p:nvSpPr>
        <p:spPr>
          <a:xfrm>
            <a:off x="847530" y="6364287"/>
            <a:ext cx="779767" cy="365125"/>
          </a:xfrm>
        </p:spPr>
        <p:txBody>
          <a:bodyPr/>
          <a:lstStyle/>
          <a:p>
            <a:fld id="{78B25050-979A-40F1-8205-728BB6DD80A8}" type="slidenum">
              <a:rPr lang="en-US" sz="1400" b="1" smtClean="0">
                <a:solidFill>
                  <a:schemeClr val="tx1"/>
                </a:solidFill>
              </a:rPr>
              <a:t>14</a:t>
            </a:fld>
            <a:endParaRPr lang="en-US" sz="1800" b="1" dirty="0">
              <a:solidFill>
                <a:schemeClr val="tx1"/>
              </a:solidFill>
            </a:endParaRPr>
          </a:p>
        </p:txBody>
      </p:sp>
      <p:pic>
        <p:nvPicPr>
          <p:cNvPr id="10" name="Picture 9"/>
          <p:cNvPicPr>
            <a:picLocks noChangeAspect="1"/>
          </p:cNvPicPr>
          <p:nvPr/>
        </p:nvPicPr>
        <p:blipFill>
          <a:blip r:embed="rId3"/>
          <a:stretch>
            <a:fillRect/>
          </a:stretch>
        </p:blipFill>
        <p:spPr>
          <a:xfrm>
            <a:off x="11204576" y="225426"/>
            <a:ext cx="781948" cy="814388"/>
          </a:xfrm>
          <a:prstGeom prst="rect">
            <a:avLst/>
          </a:prstGeom>
        </p:spPr>
      </p:pic>
    </p:spTree>
    <p:extLst>
      <p:ext uri="{BB962C8B-B14F-4D97-AF65-F5344CB8AC3E}">
        <p14:creationId xmlns:p14="http://schemas.microsoft.com/office/powerpoint/2010/main" val="1402893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7413" y="225426"/>
            <a:ext cx="8915400" cy="814388"/>
          </a:xfrm>
        </p:spPr>
        <p:txBody>
          <a:bodyPr>
            <a:normAutofit/>
          </a:bodyPr>
          <a:lstStyle/>
          <a:p>
            <a:r>
              <a:rPr lang="en-US" sz="4000" dirty="0" smtClean="0"/>
              <a:t>References</a:t>
            </a:r>
            <a:endParaRPr lang="en-US" sz="4000" dirty="0"/>
          </a:p>
        </p:txBody>
      </p:sp>
      <p:sp>
        <p:nvSpPr>
          <p:cNvPr id="6" name="Text Placeholder 5"/>
          <p:cNvSpPr>
            <a:spLocks noGrp="1"/>
          </p:cNvSpPr>
          <p:nvPr>
            <p:ph type="body" sz="half" idx="2"/>
          </p:nvPr>
        </p:nvSpPr>
        <p:spPr>
          <a:xfrm>
            <a:off x="2146300" y="1471613"/>
            <a:ext cx="8915400" cy="4757737"/>
          </a:xfrm>
        </p:spPr>
        <p:txBody>
          <a:bodyPr>
            <a:normAutofit lnSpcReduction="10000"/>
          </a:bodyPr>
          <a:lstStyle/>
          <a:p>
            <a:pPr marL="342900" indent="-342900">
              <a:lnSpc>
                <a:spcPct val="150000"/>
              </a:lnSpc>
              <a:buFont typeface="Wingdings" panose="05000000000000000000" pitchFamily="2" charset="2"/>
              <a:buChar char="Ø"/>
            </a:pPr>
            <a:r>
              <a:rPr lang="en-US" sz="2000" u="sng" dirty="0">
                <a:solidFill>
                  <a:schemeClr val="tx1"/>
                </a:solidFill>
              </a:rPr>
              <a:t>http://</a:t>
            </a:r>
            <a:r>
              <a:rPr lang="en-US" sz="2000" u="sng" dirty="0">
                <a:solidFill>
                  <a:schemeClr val="tx1"/>
                </a:solidFill>
              </a:rPr>
              <a:t>cacm.acm.org/magazines/2016/7/204022-legal-advice-on-the-smartphone/fulltext</a:t>
            </a:r>
          </a:p>
          <a:p>
            <a:pPr marL="342900" indent="-342900">
              <a:lnSpc>
                <a:spcPct val="150000"/>
              </a:lnSpc>
              <a:buFont typeface="Wingdings" panose="05000000000000000000" pitchFamily="2" charset="2"/>
              <a:buChar char="Ø"/>
            </a:pPr>
            <a:endParaRPr lang="en-US" sz="2000" u="sng" dirty="0">
              <a:solidFill>
                <a:schemeClr val="tx1"/>
              </a:solidFill>
            </a:endParaRPr>
          </a:p>
          <a:p>
            <a:pPr marL="342900" indent="-342900">
              <a:lnSpc>
                <a:spcPct val="150000"/>
              </a:lnSpc>
              <a:buFont typeface="Wingdings" panose="05000000000000000000" pitchFamily="2" charset="2"/>
              <a:buChar char="Ø"/>
            </a:pPr>
            <a:r>
              <a:rPr lang="en-US" sz="2000" u="sng" dirty="0">
                <a:solidFill>
                  <a:schemeClr val="tx1"/>
                </a:solidFill>
              </a:rPr>
              <a:t>http://www.4kresearch.com/about-4k-research--</a:t>
            </a:r>
            <a:r>
              <a:rPr lang="en-US" sz="2000" u="sng" dirty="0">
                <a:solidFill>
                  <a:schemeClr val="tx1"/>
                </a:solidFill>
              </a:rPr>
              <a:t>consulting-llc.html</a:t>
            </a:r>
          </a:p>
          <a:p>
            <a:pPr marL="342900" indent="-342900">
              <a:lnSpc>
                <a:spcPct val="150000"/>
              </a:lnSpc>
              <a:buFont typeface="Wingdings" panose="05000000000000000000" pitchFamily="2" charset="2"/>
              <a:buChar char="Ø"/>
            </a:pPr>
            <a:endParaRPr lang="en-US" sz="2000" u="sng" dirty="0">
              <a:solidFill>
                <a:schemeClr val="tx1"/>
              </a:solidFill>
            </a:endParaRPr>
          </a:p>
          <a:p>
            <a:pPr marL="342900" indent="-342900">
              <a:lnSpc>
                <a:spcPct val="150000"/>
              </a:lnSpc>
              <a:buFont typeface="Wingdings" panose="05000000000000000000" pitchFamily="2" charset="2"/>
              <a:buChar char="Ø"/>
            </a:pPr>
            <a:r>
              <a:rPr lang="en-US" sz="2000" u="sng" dirty="0">
                <a:solidFill>
                  <a:schemeClr val="tx1"/>
                </a:solidFill>
              </a:rPr>
              <a:t>https://nakedsecurity.sophos.com/2015/10/15/fixed-app-that-fights-parking-ticketsblocked-in-3-cities</a:t>
            </a:r>
            <a:r>
              <a:rPr lang="en-US" sz="2000" u="sng" dirty="0">
                <a:solidFill>
                  <a:schemeClr val="tx1"/>
                </a:solidFill>
              </a:rPr>
              <a:t>/</a:t>
            </a:r>
          </a:p>
          <a:p>
            <a:pPr marL="342900" indent="-342900">
              <a:lnSpc>
                <a:spcPct val="150000"/>
              </a:lnSpc>
              <a:buFont typeface="Wingdings" panose="05000000000000000000" pitchFamily="2" charset="2"/>
              <a:buChar char="Ø"/>
            </a:pPr>
            <a:endParaRPr lang="en-US" sz="2000" u="sng" dirty="0">
              <a:solidFill>
                <a:schemeClr val="tx1"/>
              </a:solidFill>
            </a:endParaRPr>
          </a:p>
          <a:p>
            <a:pPr marL="342900" indent="-342900">
              <a:lnSpc>
                <a:spcPct val="150000"/>
              </a:lnSpc>
              <a:buFont typeface="Wingdings" panose="05000000000000000000" pitchFamily="2" charset="2"/>
              <a:buChar char="Ø"/>
            </a:pPr>
            <a:r>
              <a:rPr lang="en-US" sz="2000" u="sng" dirty="0">
                <a:solidFill>
                  <a:schemeClr val="tx1"/>
                </a:solidFill>
              </a:rPr>
              <a:t>https://www.youtube.com/watch?v=vyCax5yVyC8</a:t>
            </a:r>
          </a:p>
          <a:p>
            <a:pPr marL="342900" indent="-342900">
              <a:lnSpc>
                <a:spcPct val="150000"/>
              </a:lnSpc>
              <a:buFont typeface="Wingdings" panose="05000000000000000000" pitchFamily="2" charset="2"/>
              <a:buChar char="Ø"/>
            </a:pPr>
            <a:endParaRPr lang="en-US" sz="2000" u="sng" dirty="0">
              <a:solidFill>
                <a:schemeClr val="tx1"/>
              </a:solidFill>
            </a:endParaRPr>
          </a:p>
        </p:txBody>
      </p:sp>
      <p:sp>
        <p:nvSpPr>
          <p:cNvPr id="7" name="Date Placeholder 6"/>
          <p:cNvSpPr>
            <a:spLocks noGrp="1"/>
          </p:cNvSpPr>
          <p:nvPr>
            <p:ph type="dt" sz="half" idx="10"/>
          </p:nvPr>
        </p:nvSpPr>
        <p:spPr>
          <a:xfrm>
            <a:off x="10347324" y="6364287"/>
            <a:ext cx="1146283" cy="370396"/>
          </a:xfrm>
        </p:spPr>
        <p:txBody>
          <a:bodyPr/>
          <a:lstStyle/>
          <a:p>
            <a:fld id="{E91E3DDD-9EED-4663-A0B2-86C01A03F153}" type="datetime1">
              <a:rPr lang="en-US" sz="1200" b="1" smtClean="0">
                <a:solidFill>
                  <a:schemeClr val="tx1"/>
                </a:solidFill>
              </a:rPr>
              <a:t>10-Dec-16</a:t>
            </a:fld>
            <a:endParaRPr lang="en-US" sz="1200" b="1" dirty="0">
              <a:solidFill>
                <a:schemeClr val="tx1"/>
              </a:solidFill>
            </a:endParaRPr>
          </a:p>
        </p:txBody>
      </p:sp>
      <p:sp>
        <p:nvSpPr>
          <p:cNvPr id="8" name="Footer Placeholder 7"/>
          <p:cNvSpPr>
            <a:spLocks noGrp="1"/>
          </p:cNvSpPr>
          <p:nvPr>
            <p:ph type="ftr" sz="quarter" idx="11"/>
          </p:nvPr>
        </p:nvSpPr>
        <p:spPr>
          <a:xfrm>
            <a:off x="4030771" y="6364287"/>
            <a:ext cx="3913079" cy="365125"/>
          </a:xfrm>
        </p:spPr>
        <p:txBody>
          <a:bodyPr/>
          <a:lstStyle/>
          <a:p>
            <a:pPr algn="ctr"/>
            <a:r>
              <a:rPr lang="en-US" sz="1200" b="1" dirty="0" smtClean="0">
                <a:solidFill>
                  <a:schemeClr val="tx1"/>
                </a:solidFill>
              </a:rPr>
              <a:t>Cyber Security - Paper Presentation</a:t>
            </a:r>
            <a:endParaRPr lang="en-US" sz="1200" b="1" dirty="0">
              <a:solidFill>
                <a:schemeClr val="tx1"/>
              </a:solidFill>
            </a:endParaRPr>
          </a:p>
        </p:txBody>
      </p:sp>
      <p:sp>
        <p:nvSpPr>
          <p:cNvPr id="9" name="Slide Number Placeholder 8"/>
          <p:cNvSpPr>
            <a:spLocks noGrp="1"/>
          </p:cNvSpPr>
          <p:nvPr>
            <p:ph type="sldNum" sz="quarter" idx="12"/>
          </p:nvPr>
        </p:nvSpPr>
        <p:spPr>
          <a:xfrm>
            <a:off x="847530" y="6364287"/>
            <a:ext cx="779767" cy="365125"/>
          </a:xfrm>
        </p:spPr>
        <p:txBody>
          <a:bodyPr/>
          <a:lstStyle/>
          <a:p>
            <a:fld id="{78B25050-979A-40F1-8205-728BB6DD80A8}" type="slidenum">
              <a:rPr lang="en-US" sz="1400" b="1" smtClean="0">
                <a:solidFill>
                  <a:schemeClr val="tx1"/>
                </a:solidFill>
              </a:rPr>
              <a:t>15</a:t>
            </a:fld>
            <a:endParaRPr lang="en-US" sz="1800" b="1" dirty="0">
              <a:solidFill>
                <a:schemeClr val="tx1"/>
              </a:solidFill>
            </a:endParaRPr>
          </a:p>
        </p:txBody>
      </p:sp>
      <p:pic>
        <p:nvPicPr>
          <p:cNvPr id="10" name="Picture 9"/>
          <p:cNvPicPr>
            <a:picLocks noChangeAspect="1"/>
          </p:cNvPicPr>
          <p:nvPr/>
        </p:nvPicPr>
        <p:blipFill>
          <a:blip r:embed="rId3"/>
          <a:stretch>
            <a:fillRect/>
          </a:stretch>
        </p:blipFill>
        <p:spPr>
          <a:xfrm>
            <a:off x="11204576" y="225426"/>
            <a:ext cx="781948" cy="814388"/>
          </a:xfrm>
          <a:prstGeom prst="rect">
            <a:avLst/>
          </a:prstGeom>
        </p:spPr>
      </p:pic>
    </p:spTree>
    <p:extLst>
      <p:ext uri="{BB962C8B-B14F-4D97-AF65-F5344CB8AC3E}">
        <p14:creationId xmlns:p14="http://schemas.microsoft.com/office/powerpoint/2010/main" val="704669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10347324" y="6364287"/>
            <a:ext cx="1146283" cy="370396"/>
          </a:xfrm>
        </p:spPr>
        <p:txBody>
          <a:bodyPr/>
          <a:lstStyle/>
          <a:p>
            <a:fld id="{E91E3DDD-9EED-4663-A0B2-86C01A03F153}" type="datetime1">
              <a:rPr lang="en-US" sz="1200" b="1" smtClean="0">
                <a:solidFill>
                  <a:schemeClr val="tx1"/>
                </a:solidFill>
              </a:rPr>
              <a:t>10-Dec-16</a:t>
            </a:fld>
            <a:endParaRPr lang="en-US" sz="1200" b="1" dirty="0">
              <a:solidFill>
                <a:schemeClr val="tx1"/>
              </a:solidFill>
            </a:endParaRPr>
          </a:p>
        </p:txBody>
      </p:sp>
      <p:sp>
        <p:nvSpPr>
          <p:cNvPr id="8" name="Footer Placeholder 7"/>
          <p:cNvSpPr>
            <a:spLocks noGrp="1"/>
          </p:cNvSpPr>
          <p:nvPr>
            <p:ph type="ftr" sz="quarter" idx="11"/>
          </p:nvPr>
        </p:nvSpPr>
        <p:spPr>
          <a:xfrm>
            <a:off x="4030771" y="6364287"/>
            <a:ext cx="3913079" cy="365125"/>
          </a:xfrm>
        </p:spPr>
        <p:txBody>
          <a:bodyPr/>
          <a:lstStyle/>
          <a:p>
            <a:pPr algn="ctr"/>
            <a:r>
              <a:rPr lang="en-US" sz="1200" b="1" dirty="0" smtClean="0">
                <a:solidFill>
                  <a:schemeClr val="tx1"/>
                </a:solidFill>
              </a:rPr>
              <a:t>Cyber Security - Paper Presentation</a:t>
            </a:r>
            <a:endParaRPr lang="en-US" sz="1200" b="1" dirty="0">
              <a:solidFill>
                <a:schemeClr val="tx1"/>
              </a:solidFill>
            </a:endParaRPr>
          </a:p>
        </p:txBody>
      </p:sp>
      <p:sp>
        <p:nvSpPr>
          <p:cNvPr id="9" name="Slide Number Placeholder 8"/>
          <p:cNvSpPr>
            <a:spLocks noGrp="1"/>
          </p:cNvSpPr>
          <p:nvPr>
            <p:ph type="sldNum" sz="quarter" idx="12"/>
          </p:nvPr>
        </p:nvSpPr>
        <p:spPr>
          <a:xfrm>
            <a:off x="847530" y="6364287"/>
            <a:ext cx="779767" cy="365125"/>
          </a:xfrm>
        </p:spPr>
        <p:txBody>
          <a:bodyPr/>
          <a:lstStyle/>
          <a:p>
            <a:fld id="{78B25050-979A-40F1-8205-728BB6DD80A8}" type="slidenum">
              <a:rPr lang="en-US" sz="1400" b="1" smtClean="0">
                <a:solidFill>
                  <a:schemeClr val="tx1"/>
                </a:solidFill>
              </a:rPr>
              <a:t>16</a:t>
            </a:fld>
            <a:endParaRPr lang="en-US" sz="1800" b="1" dirty="0">
              <a:solidFill>
                <a:schemeClr val="tx1"/>
              </a:solidFill>
            </a:endParaRPr>
          </a:p>
        </p:txBody>
      </p:sp>
      <p:pic>
        <p:nvPicPr>
          <p:cNvPr id="10" name="Picture 9"/>
          <p:cNvPicPr>
            <a:picLocks noChangeAspect="1"/>
          </p:cNvPicPr>
          <p:nvPr/>
        </p:nvPicPr>
        <p:blipFill>
          <a:blip r:embed="rId3"/>
          <a:stretch>
            <a:fillRect/>
          </a:stretch>
        </p:blipFill>
        <p:spPr>
          <a:xfrm>
            <a:off x="11204576" y="225426"/>
            <a:ext cx="781948" cy="814388"/>
          </a:xfrm>
          <a:prstGeom prst="rect">
            <a:avLst/>
          </a:prstGeom>
        </p:spPr>
      </p:pic>
      <p:pic>
        <p:nvPicPr>
          <p:cNvPr id="11" name="Picture 2" descr="http://trendysocialite.com/wp-content/uploads/2014/06/ThankYouScriptPNG15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6018" y="461170"/>
            <a:ext cx="7362581" cy="21035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images.sodahead.com/polls/0/0/4/0/5/6/6/2/7/017847668_ask_question_2_ce96e3e01c85a38a0d39c61cfae6d42c.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57803" y="2736215"/>
            <a:ext cx="2259012" cy="2259012"/>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139700">
              <a:schemeClr val="accent5">
                <a:satMod val="175000"/>
                <a:alpha val="40000"/>
              </a:schemeClr>
            </a:glow>
          </a:effectLst>
        </p:spPr>
      </p:pic>
      <p:sp>
        <p:nvSpPr>
          <p:cNvPr id="13" name="Subtitle 2"/>
          <p:cNvSpPr txBox="1">
            <a:spLocks/>
          </p:cNvSpPr>
          <p:nvPr/>
        </p:nvSpPr>
        <p:spPr>
          <a:xfrm>
            <a:off x="3923612" y="5166677"/>
            <a:ext cx="4127392" cy="594722"/>
          </a:xfrm>
          <a:prstGeom prst="rect">
            <a:avLst/>
          </a:prstGeom>
        </p:spPr>
        <p:txBody>
          <a:bodyPr vert="horz" lIns="91440" tIns="45720" rIns="91440" bIns="45720" rtlCol="0" anchor="t">
            <a:noAutofit/>
          </a:bodyPr>
          <a:lstStyle>
            <a:lvl1pPr marL="0" indent="0" algn="ctr"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9pPr>
          </a:lstStyle>
          <a:p>
            <a:r>
              <a:rPr lang="en-US" sz="2000" dirty="0">
                <a:solidFill>
                  <a:schemeClr val="tx1"/>
                </a:solidFill>
              </a:rPr>
              <a:t>Contact: </a:t>
            </a:r>
            <a:r>
              <a:rPr lang="en-US" sz="2000" dirty="0">
                <a:solidFill>
                  <a:schemeClr val="tx1"/>
                </a:solidFill>
                <a:hlinkClick r:id="rId6"/>
              </a:rPr>
              <a:t>bpatel13@lamar.edu</a:t>
            </a:r>
            <a:r>
              <a:rPr lang="en-US" sz="2000" dirty="0">
                <a:solidFill>
                  <a:schemeClr val="tx1"/>
                </a:solidFill>
              </a:rPr>
              <a:t> </a:t>
            </a:r>
            <a:endParaRPr lang="en-US" sz="2000" dirty="0">
              <a:solidFill>
                <a:schemeClr val="tx1"/>
              </a:solidFill>
            </a:endParaRPr>
          </a:p>
        </p:txBody>
      </p:sp>
    </p:spTree>
    <p:extLst>
      <p:ext uri="{BB962C8B-B14F-4D97-AF65-F5344CB8AC3E}">
        <p14:creationId xmlns:p14="http://schemas.microsoft.com/office/powerpoint/2010/main" val="217552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7413" y="225426"/>
            <a:ext cx="8915400" cy="814388"/>
          </a:xfrm>
        </p:spPr>
        <p:txBody>
          <a:bodyPr>
            <a:normAutofit/>
          </a:bodyPr>
          <a:lstStyle/>
          <a:p>
            <a:r>
              <a:rPr lang="en-US" sz="4000" dirty="0" smtClean="0"/>
              <a:t>Outline</a:t>
            </a:r>
            <a:endParaRPr lang="en-US" sz="4000" dirty="0"/>
          </a:p>
        </p:txBody>
      </p:sp>
      <p:sp>
        <p:nvSpPr>
          <p:cNvPr id="6" name="Text Placeholder 5"/>
          <p:cNvSpPr>
            <a:spLocks noGrp="1"/>
          </p:cNvSpPr>
          <p:nvPr>
            <p:ph type="body" sz="half" idx="2"/>
          </p:nvPr>
        </p:nvSpPr>
        <p:spPr>
          <a:xfrm>
            <a:off x="2146300" y="1471613"/>
            <a:ext cx="8915400" cy="4757737"/>
          </a:xfrm>
        </p:spPr>
        <p:txBody>
          <a:bodyPr>
            <a:normAutofit/>
          </a:bodyPr>
          <a:lstStyle/>
          <a:p>
            <a:pPr marL="342900" indent="-342900">
              <a:lnSpc>
                <a:spcPct val="150000"/>
              </a:lnSpc>
              <a:buFont typeface="Wingdings" panose="05000000000000000000" pitchFamily="2" charset="2"/>
              <a:buChar char="Ø"/>
            </a:pPr>
            <a:r>
              <a:rPr lang="en-US" sz="2000" dirty="0" smtClean="0">
                <a:solidFill>
                  <a:schemeClr val="tx1"/>
                </a:solidFill>
              </a:rPr>
              <a:t>Author Introduction</a:t>
            </a:r>
          </a:p>
          <a:p>
            <a:pPr marL="342900" indent="-342900">
              <a:lnSpc>
                <a:spcPct val="150000"/>
              </a:lnSpc>
              <a:buFont typeface="Wingdings" panose="05000000000000000000" pitchFamily="2" charset="2"/>
              <a:buChar char="Ø"/>
            </a:pPr>
            <a:r>
              <a:rPr lang="en-US" sz="2000" dirty="0" smtClean="0">
                <a:solidFill>
                  <a:schemeClr val="tx1"/>
                </a:solidFill>
              </a:rPr>
              <a:t>Legal Advice Problem</a:t>
            </a:r>
          </a:p>
          <a:p>
            <a:pPr marL="342900" indent="-342900">
              <a:lnSpc>
                <a:spcPct val="150000"/>
              </a:lnSpc>
              <a:buFont typeface="Wingdings" panose="05000000000000000000" pitchFamily="2" charset="2"/>
              <a:buChar char="Ø"/>
            </a:pPr>
            <a:r>
              <a:rPr lang="en-US" sz="2000" dirty="0" smtClean="0">
                <a:solidFill>
                  <a:schemeClr val="tx1"/>
                </a:solidFill>
              </a:rPr>
              <a:t>Solution</a:t>
            </a:r>
            <a:endParaRPr lang="en-US" sz="2000" dirty="0">
              <a:solidFill>
                <a:schemeClr val="tx1"/>
              </a:solidFill>
            </a:endParaRPr>
          </a:p>
          <a:p>
            <a:pPr marL="342900" indent="-342900">
              <a:lnSpc>
                <a:spcPct val="150000"/>
              </a:lnSpc>
              <a:buFont typeface="Wingdings" panose="05000000000000000000" pitchFamily="2" charset="2"/>
              <a:buChar char="Ø"/>
            </a:pPr>
            <a:r>
              <a:rPr lang="en-US" sz="2000" dirty="0" smtClean="0">
                <a:solidFill>
                  <a:schemeClr val="tx1"/>
                </a:solidFill>
              </a:rPr>
              <a:t>WinIt Application</a:t>
            </a:r>
          </a:p>
          <a:p>
            <a:pPr marL="342900" indent="-342900">
              <a:lnSpc>
                <a:spcPct val="150000"/>
              </a:lnSpc>
              <a:buFont typeface="Wingdings" panose="05000000000000000000" pitchFamily="2" charset="2"/>
              <a:buChar char="Ø"/>
            </a:pPr>
            <a:r>
              <a:rPr lang="en-US" sz="2000" dirty="0" smtClean="0">
                <a:solidFill>
                  <a:schemeClr val="tx1"/>
                </a:solidFill>
              </a:rPr>
              <a:t>Similar </a:t>
            </a:r>
            <a:r>
              <a:rPr lang="en-US" sz="2000" dirty="0" smtClean="0">
                <a:solidFill>
                  <a:schemeClr val="tx1"/>
                </a:solidFill>
              </a:rPr>
              <a:t>Applications</a:t>
            </a:r>
            <a:endParaRPr lang="en-US" sz="2000" dirty="0" smtClean="0">
              <a:solidFill>
                <a:schemeClr val="tx1"/>
              </a:solidFill>
            </a:endParaRPr>
          </a:p>
          <a:p>
            <a:pPr marL="342900" indent="-342900">
              <a:lnSpc>
                <a:spcPct val="150000"/>
              </a:lnSpc>
              <a:buFont typeface="Wingdings" panose="05000000000000000000" pitchFamily="2" charset="2"/>
              <a:buChar char="Ø"/>
            </a:pPr>
            <a:r>
              <a:rPr lang="en-US" sz="2000" dirty="0" smtClean="0">
                <a:solidFill>
                  <a:schemeClr val="tx1"/>
                </a:solidFill>
              </a:rPr>
              <a:t>Conclusion</a:t>
            </a:r>
          </a:p>
          <a:p>
            <a:pPr marL="342900" indent="-342900">
              <a:lnSpc>
                <a:spcPct val="150000"/>
              </a:lnSpc>
              <a:buFont typeface="Wingdings" panose="05000000000000000000" pitchFamily="2" charset="2"/>
              <a:buChar char="Ø"/>
            </a:pPr>
            <a:r>
              <a:rPr lang="en-US" sz="2000" dirty="0" smtClean="0">
                <a:solidFill>
                  <a:schemeClr val="tx1"/>
                </a:solidFill>
              </a:rPr>
              <a:t>References</a:t>
            </a:r>
            <a:endParaRPr lang="en-US" sz="2000" dirty="0">
              <a:solidFill>
                <a:schemeClr val="tx1"/>
              </a:solidFill>
            </a:endParaRPr>
          </a:p>
          <a:p>
            <a:pPr>
              <a:lnSpc>
                <a:spcPct val="150000"/>
              </a:lnSpc>
            </a:pPr>
            <a:endParaRPr lang="en-US" sz="2000" dirty="0" smtClean="0">
              <a:solidFill>
                <a:schemeClr val="tx1"/>
              </a:solidFill>
            </a:endParaRPr>
          </a:p>
          <a:p>
            <a:pPr marL="342900" indent="-342900">
              <a:lnSpc>
                <a:spcPct val="150000"/>
              </a:lnSpc>
              <a:buFont typeface="Wingdings" panose="05000000000000000000" pitchFamily="2" charset="2"/>
              <a:buChar char="Ø"/>
            </a:pPr>
            <a:endParaRPr lang="en-US" sz="2400" dirty="0">
              <a:solidFill>
                <a:schemeClr val="tx1"/>
              </a:solidFill>
            </a:endParaRPr>
          </a:p>
        </p:txBody>
      </p:sp>
      <p:sp>
        <p:nvSpPr>
          <p:cNvPr id="7" name="Date Placeholder 6"/>
          <p:cNvSpPr>
            <a:spLocks noGrp="1"/>
          </p:cNvSpPr>
          <p:nvPr>
            <p:ph type="dt" sz="half" idx="10"/>
          </p:nvPr>
        </p:nvSpPr>
        <p:spPr>
          <a:xfrm>
            <a:off x="10347324" y="6364287"/>
            <a:ext cx="1146283" cy="370396"/>
          </a:xfrm>
        </p:spPr>
        <p:txBody>
          <a:bodyPr/>
          <a:lstStyle/>
          <a:p>
            <a:fld id="{E91E3DDD-9EED-4663-A0B2-86C01A03F153}" type="datetime1">
              <a:rPr lang="en-US" sz="1200" b="1" smtClean="0">
                <a:solidFill>
                  <a:schemeClr val="tx1"/>
                </a:solidFill>
              </a:rPr>
              <a:t>10-Dec-16</a:t>
            </a:fld>
            <a:endParaRPr lang="en-US" sz="1200" b="1" dirty="0">
              <a:solidFill>
                <a:schemeClr val="tx1"/>
              </a:solidFill>
            </a:endParaRPr>
          </a:p>
        </p:txBody>
      </p:sp>
      <p:sp>
        <p:nvSpPr>
          <p:cNvPr id="8" name="Footer Placeholder 7"/>
          <p:cNvSpPr>
            <a:spLocks noGrp="1"/>
          </p:cNvSpPr>
          <p:nvPr>
            <p:ph type="ftr" sz="quarter" idx="11"/>
          </p:nvPr>
        </p:nvSpPr>
        <p:spPr>
          <a:xfrm>
            <a:off x="4030771" y="6364287"/>
            <a:ext cx="3913079" cy="365125"/>
          </a:xfrm>
        </p:spPr>
        <p:txBody>
          <a:bodyPr/>
          <a:lstStyle/>
          <a:p>
            <a:pPr algn="ctr"/>
            <a:r>
              <a:rPr lang="en-US" sz="1200" b="1" dirty="0" smtClean="0">
                <a:solidFill>
                  <a:schemeClr val="tx1"/>
                </a:solidFill>
              </a:rPr>
              <a:t>Cyber Security - Paper Presentation</a:t>
            </a:r>
            <a:endParaRPr lang="en-US" sz="1200" b="1" dirty="0">
              <a:solidFill>
                <a:schemeClr val="tx1"/>
              </a:solidFill>
            </a:endParaRPr>
          </a:p>
        </p:txBody>
      </p:sp>
      <p:sp>
        <p:nvSpPr>
          <p:cNvPr id="9" name="Slide Number Placeholder 8"/>
          <p:cNvSpPr>
            <a:spLocks noGrp="1"/>
          </p:cNvSpPr>
          <p:nvPr>
            <p:ph type="sldNum" sz="quarter" idx="12"/>
          </p:nvPr>
        </p:nvSpPr>
        <p:spPr>
          <a:xfrm>
            <a:off x="847530" y="6364287"/>
            <a:ext cx="779767" cy="365125"/>
          </a:xfrm>
        </p:spPr>
        <p:txBody>
          <a:bodyPr/>
          <a:lstStyle/>
          <a:p>
            <a:fld id="{78B25050-979A-40F1-8205-728BB6DD80A8}" type="slidenum">
              <a:rPr lang="en-US" sz="1400" b="1" smtClean="0">
                <a:solidFill>
                  <a:schemeClr val="tx1"/>
                </a:solidFill>
              </a:rPr>
              <a:t>2</a:t>
            </a:fld>
            <a:endParaRPr lang="en-US" sz="1800" b="1" dirty="0">
              <a:solidFill>
                <a:schemeClr val="tx1"/>
              </a:solidFill>
            </a:endParaRPr>
          </a:p>
        </p:txBody>
      </p:sp>
      <p:pic>
        <p:nvPicPr>
          <p:cNvPr id="10" name="Picture 9"/>
          <p:cNvPicPr>
            <a:picLocks noChangeAspect="1"/>
          </p:cNvPicPr>
          <p:nvPr/>
        </p:nvPicPr>
        <p:blipFill>
          <a:blip r:embed="rId3"/>
          <a:stretch>
            <a:fillRect/>
          </a:stretch>
        </p:blipFill>
        <p:spPr>
          <a:xfrm>
            <a:off x="11204576" y="225426"/>
            <a:ext cx="781948" cy="814388"/>
          </a:xfrm>
          <a:prstGeom prst="rect">
            <a:avLst/>
          </a:prstGeom>
        </p:spPr>
      </p:pic>
    </p:spTree>
    <p:extLst>
      <p:ext uri="{BB962C8B-B14F-4D97-AF65-F5344CB8AC3E}">
        <p14:creationId xmlns:p14="http://schemas.microsoft.com/office/powerpoint/2010/main" val="1125155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7413" y="225426"/>
            <a:ext cx="8915400" cy="814388"/>
          </a:xfrm>
        </p:spPr>
        <p:txBody>
          <a:bodyPr>
            <a:normAutofit/>
          </a:bodyPr>
          <a:lstStyle/>
          <a:p>
            <a:r>
              <a:rPr lang="en-US" sz="4000" dirty="0"/>
              <a:t>Author Introduction</a:t>
            </a:r>
          </a:p>
        </p:txBody>
      </p:sp>
      <p:sp>
        <p:nvSpPr>
          <p:cNvPr id="6" name="Text Placeholder 5"/>
          <p:cNvSpPr>
            <a:spLocks noGrp="1"/>
          </p:cNvSpPr>
          <p:nvPr>
            <p:ph type="body" sz="half" idx="2"/>
          </p:nvPr>
        </p:nvSpPr>
        <p:spPr>
          <a:xfrm>
            <a:off x="2146300" y="1471613"/>
            <a:ext cx="8915400" cy="4757737"/>
          </a:xfrm>
        </p:spPr>
        <p:txBody>
          <a:bodyPr>
            <a:normAutofit/>
          </a:bodyPr>
          <a:lstStyle/>
          <a:p>
            <a:pPr marL="342900" indent="-342900">
              <a:lnSpc>
                <a:spcPct val="150000"/>
              </a:lnSpc>
              <a:buFont typeface="Wingdings" panose="05000000000000000000" pitchFamily="2" charset="2"/>
              <a:buChar char="Ø"/>
            </a:pPr>
            <a:r>
              <a:rPr lang="en-US" sz="2000" dirty="0" smtClean="0">
                <a:solidFill>
                  <a:schemeClr val="tx1"/>
                </a:solidFill>
              </a:rPr>
              <a:t>The author of an article “Legal Advice on the Smartphone” is Keith Kirkpatrick.</a:t>
            </a:r>
          </a:p>
          <a:p>
            <a:pPr marL="342900" indent="-342900">
              <a:lnSpc>
                <a:spcPct val="150000"/>
              </a:lnSpc>
              <a:buFont typeface="Wingdings" panose="05000000000000000000" pitchFamily="2" charset="2"/>
              <a:buChar char="Ø"/>
            </a:pPr>
            <a:r>
              <a:rPr lang="en-US" sz="2000" dirty="0" smtClean="0">
                <a:solidFill>
                  <a:schemeClr val="tx1"/>
                </a:solidFill>
              </a:rPr>
              <a:t>He is a business owner, writer, researcher, analyst, and project manager with 20 years of relevant experience.</a:t>
            </a:r>
          </a:p>
          <a:p>
            <a:pPr marL="342900" indent="-342900">
              <a:lnSpc>
                <a:spcPct val="150000"/>
              </a:lnSpc>
              <a:buFont typeface="Wingdings" panose="05000000000000000000" pitchFamily="2" charset="2"/>
              <a:buChar char="Ø"/>
            </a:pPr>
            <a:r>
              <a:rPr lang="en-US" sz="2000" dirty="0" smtClean="0">
                <a:solidFill>
                  <a:schemeClr val="tx1"/>
                </a:solidFill>
              </a:rPr>
              <a:t>The author is spend 8 years of his career researching, writing, and </a:t>
            </a:r>
            <a:r>
              <a:rPr lang="en-US" sz="2000" dirty="0">
                <a:solidFill>
                  <a:schemeClr val="tx1"/>
                </a:solidFill>
              </a:rPr>
              <a:t>editing primarily on technology topics.</a:t>
            </a:r>
          </a:p>
          <a:p>
            <a:pPr marL="342900" indent="-342900">
              <a:lnSpc>
                <a:spcPct val="150000"/>
              </a:lnSpc>
              <a:buFont typeface="Wingdings" panose="05000000000000000000" pitchFamily="2" charset="2"/>
              <a:buChar char="Ø"/>
            </a:pPr>
            <a:r>
              <a:rPr lang="en-US" sz="2000" dirty="0">
                <a:solidFill>
                  <a:schemeClr val="tx1"/>
                </a:solidFill>
              </a:rPr>
              <a:t>He is founder of 4K Research &amp; Consulting, LLC, provider of qualitative and quantitative primary research, desk-research, and consulting </a:t>
            </a:r>
            <a:r>
              <a:rPr lang="en-US" sz="2000" dirty="0" smtClean="0">
                <a:solidFill>
                  <a:schemeClr val="tx1"/>
                </a:solidFill>
              </a:rPr>
              <a:t>services.</a:t>
            </a:r>
            <a:endParaRPr lang="en-US" sz="2000" dirty="0">
              <a:solidFill>
                <a:schemeClr val="tx1"/>
              </a:solidFill>
            </a:endParaRPr>
          </a:p>
        </p:txBody>
      </p:sp>
      <p:sp>
        <p:nvSpPr>
          <p:cNvPr id="7" name="Date Placeholder 6"/>
          <p:cNvSpPr>
            <a:spLocks noGrp="1"/>
          </p:cNvSpPr>
          <p:nvPr>
            <p:ph type="dt" sz="half" idx="10"/>
          </p:nvPr>
        </p:nvSpPr>
        <p:spPr>
          <a:xfrm>
            <a:off x="10347324" y="6364287"/>
            <a:ext cx="1146283" cy="370396"/>
          </a:xfrm>
        </p:spPr>
        <p:txBody>
          <a:bodyPr/>
          <a:lstStyle/>
          <a:p>
            <a:fld id="{E91E3DDD-9EED-4663-A0B2-86C01A03F153}" type="datetime1">
              <a:rPr lang="en-US" sz="1200" b="1" smtClean="0">
                <a:solidFill>
                  <a:schemeClr val="tx1"/>
                </a:solidFill>
              </a:rPr>
              <a:t>10-Dec-16</a:t>
            </a:fld>
            <a:endParaRPr lang="en-US" sz="1200" b="1" dirty="0">
              <a:solidFill>
                <a:schemeClr val="tx1"/>
              </a:solidFill>
            </a:endParaRPr>
          </a:p>
        </p:txBody>
      </p:sp>
      <p:sp>
        <p:nvSpPr>
          <p:cNvPr id="8" name="Footer Placeholder 7"/>
          <p:cNvSpPr>
            <a:spLocks noGrp="1"/>
          </p:cNvSpPr>
          <p:nvPr>
            <p:ph type="ftr" sz="quarter" idx="11"/>
          </p:nvPr>
        </p:nvSpPr>
        <p:spPr>
          <a:xfrm>
            <a:off x="4030771" y="6364287"/>
            <a:ext cx="3913079" cy="365125"/>
          </a:xfrm>
        </p:spPr>
        <p:txBody>
          <a:bodyPr/>
          <a:lstStyle/>
          <a:p>
            <a:pPr algn="ctr"/>
            <a:r>
              <a:rPr lang="en-US" sz="1200" b="1" dirty="0" smtClean="0">
                <a:solidFill>
                  <a:schemeClr val="tx1"/>
                </a:solidFill>
              </a:rPr>
              <a:t>Cyber Security - Paper Presentation</a:t>
            </a:r>
            <a:endParaRPr lang="en-US" sz="1200" b="1" dirty="0">
              <a:solidFill>
                <a:schemeClr val="tx1"/>
              </a:solidFill>
            </a:endParaRPr>
          </a:p>
        </p:txBody>
      </p:sp>
      <p:sp>
        <p:nvSpPr>
          <p:cNvPr id="9" name="Slide Number Placeholder 8"/>
          <p:cNvSpPr>
            <a:spLocks noGrp="1"/>
          </p:cNvSpPr>
          <p:nvPr>
            <p:ph type="sldNum" sz="quarter" idx="12"/>
          </p:nvPr>
        </p:nvSpPr>
        <p:spPr>
          <a:xfrm>
            <a:off x="847530" y="6364287"/>
            <a:ext cx="779767" cy="365125"/>
          </a:xfrm>
        </p:spPr>
        <p:txBody>
          <a:bodyPr/>
          <a:lstStyle/>
          <a:p>
            <a:fld id="{78B25050-979A-40F1-8205-728BB6DD80A8}" type="slidenum">
              <a:rPr lang="en-US" sz="1400" b="1" smtClean="0">
                <a:solidFill>
                  <a:schemeClr val="tx1"/>
                </a:solidFill>
              </a:rPr>
              <a:t>3</a:t>
            </a:fld>
            <a:endParaRPr lang="en-US" sz="1800" b="1" dirty="0">
              <a:solidFill>
                <a:schemeClr val="tx1"/>
              </a:solidFill>
            </a:endParaRPr>
          </a:p>
        </p:txBody>
      </p:sp>
      <p:pic>
        <p:nvPicPr>
          <p:cNvPr id="10" name="Picture 9"/>
          <p:cNvPicPr>
            <a:picLocks noChangeAspect="1"/>
          </p:cNvPicPr>
          <p:nvPr/>
        </p:nvPicPr>
        <p:blipFill>
          <a:blip r:embed="rId3"/>
          <a:stretch>
            <a:fillRect/>
          </a:stretch>
        </p:blipFill>
        <p:spPr>
          <a:xfrm>
            <a:off x="11204576" y="225426"/>
            <a:ext cx="781948" cy="814388"/>
          </a:xfrm>
          <a:prstGeom prst="rect">
            <a:avLst/>
          </a:prstGeom>
        </p:spPr>
      </p:pic>
    </p:spTree>
    <p:extLst>
      <p:ext uri="{BB962C8B-B14F-4D97-AF65-F5344CB8AC3E}">
        <p14:creationId xmlns:p14="http://schemas.microsoft.com/office/powerpoint/2010/main" val="950480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7413" y="225426"/>
            <a:ext cx="8915400" cy="814388"/>
          </a:xfrm>
        </p:spPr>
        <p:txBody>
          <a:bodyPr>
            <a:normAutofit/>
          </a:bodyPr>
          <a:lstStyle/>
          <a:p>
            <a:r>
              <a:rPr lang="en-US" sz="4000" dirty="0" smtClean="0"/>
              <a:t>Legal Advice Problem</a:t>
            </a:r>
            <a:endParaRPr lang="en-US" sz="4000" dirty="0"/>
          </a:p>
        </p:txBody>
      </p:sp>
      <p:sp>
        <p:nvSpPr>
          <p:cNvPr id="6" name="Text Placeholder 5"/>
          <p:cNvSpPr>
            <a:spLocks noGrp="1"/>
          </p:cNvSpPr>
          <p:nvPr>
            <p:ph type="body" sz="half" idx="2"/>
          </p:nvPr>
        </p:nvSpPr>
        <p:spPr>
          <a:xfrm>
            <a:off x="2146300" y="1471613"/>
            <a:ext cx="8915400" cy="4757737"/>
          </a:xfrm>
        </p:spPr>
        <p:txBody>
          <a:bodyPr>
            <a:normAutofit/>
          </a:bodyPr>
          <a:lstStyle/>
          <a:p>
            <a:pPr marL="342900" indent="-342900">
              <a:lnSpc>
                <a:spcPct val="150000"/>
              </a:lnSpc>
              <a:buFont typeface="Wingdings" panose="05000000000000000000" pitchFamily="2" charset="2"/>
              <a:buChar char="Ø"/>
            </a:pPr>
            <a:r>
              <a:rPr lang="en-US" sz="2000" dirty="0">
                <a:solidFill>
                  <a:schemeClr val="tx1"/>
                </a:solidFill>
              </a:rPr>
              <a:t>S</a:t>
            </a:r>
            <a:r>
              <a:rPr lang="en-US" sz="2000" dirty="0" smtClean="0">
                <a:solidFill>
                  <a:schemeClr val="tx1"/>
                </a:solidFill>
              </a:rPr>
              <a:t>uccessfully challenging a summons or ticket can be challenging and time-consuming.</a:t>
            </a:r>
          </a:p>
          <a:p>
            <a:pPr>
              <a:lnSpc>
                <a:spcPct val="150000"/>
              </a:lnSpc>
            </a:pPr>
            <a:endParaRPr lang="en-US" sz="2000" dirty="0" smtClean="0">
              <a:solidFill>
                <a:schemeClr val="tx1"/>
              </a:solidFill>
            </a:endParaRPr>
          </a:p>
          <a:p>
            <a:pPr marL="342900" indent="-342900">
              <a:lnSpc>
                <a:spcPct val="150000"/>
              </a:lnSpc>
              <a:buFont typeface="Wingdings" panose="05000000000000000000" pitchFamily="2" charset="2"/>
              <a:buChar char="Ø"/>
            </a:pPr>
            <a:r>
              <a:rPr lang="en-US" sz="2000" dirty="0">
                <a:solidFill>
                  <a:schemeClr val="tx1"/>
                </a:solidFill>
              </a:rPr>
              <a:t>Among driver's greatest annoyances are parking and traffic tickets</a:t>
            </a:r>
            <a:r>
              <a:rPr lang="en-US" sz="2000" dirty="0" smtClean="0">
                <a:solidFill>
                  <a:schemeClr val="tx1"/>
                </a:solidFill>
              </a:rPr>
              <a:t>.</a:t>
            </a:r>
          </a:p>
          <a:p>
            <a:pPr marL="342900" indent="-342900">
              <a:lnSpc>
                <a:spcPct val="150000"/>
              </a:lnSpc>
              <a:buFont typeface="Wingdings" panose="05000000000000000000" pitchFamily="2" charset="2"/>
              <a:buChar char="Ø"/>
            </a:pPr>
            <a:endParaRPr lang="en-US" sz="2000" dirty="0" smtClean="0">
              <a:solidFill>
                <a:schemeClr val="tx1"/>
              </a:solidFill>
            </a:endParaRPr>
          </a:p>
          <a:p>
            <a:pPr marL="342900" indent="-342900">
              <a:lnSpc>
                <a:spcPct val="150000"/>
              </a:lnSpc>
              <a:buFont typeface="Wingdings" panose="05000000000000000000" pitchFamily="2" charset="2"/>
              <a:buChar char="Ø"/>
            </a:pPr>
            <a:r>
              <a:rPr lang="en-US" sz="2000" dirty="0">
                <a:solidFill>
                  <a:schemeClr val="tx1"/>
                </a:solidFill>
              </a:rPr>
              <a:t>For the average person, the time and effort to acquire such arcane knowledge often outweighs the desire to fight the ticket</a:t>
            </a:r>
            <a:r>
              <a:rPr lang="en-US" sz="2000" dirty="0" smtClean="0">
                <a:solidFill>
                  <a:schemeClr val="tx1"/>
                </a:solidFill>
              </a:rPr>
              <a:t>.</a:t>
            </a:r>
          </a:p>
        </p:txBody>
      </p:sp>
      <p:sp>
        <p:nvSpPr>
          <p:cNvPr id="7" name="Date Placeholder 6"/>
          <p:cNvSpPr>
            <a:spLocks noGrp="1"/>
          </p:cNvSpPr>
          <p:nvPr>
            <p:ph type="dt" sz="half" idx="10"/>
          </p:nvPr>
        </p:nvSpPr>
        <p:spPr>
          <a:xfrm>
            <a:off x="10347324" y="6364287"/>
            <a:ext cx="1146283" cy="370396"/>
          </a:xfrm>
        </p:spPr>
        <p:txBody>
          <a:bodyPr/>
          <a:lstStyle/>
          <a:p>
            <a:fld id="{E91E3DDD-9EED-4663-A0B2-86C01A03F153}" type="datetime1">
              <a:rPr lang="en-US" sz="1200" b="1" smtClean="0">
                <a:solidFill>
                  <a:schemeClr val="tx1"/>
                </a:solidFill>
              </a:rPr>
              <a:t>10-Dec-16</a:t>
            </a:fld>
            <a:endParaRPr lang="en-US" sz="1200" b="1" dirty="0">
              <a:solidFill>
                <a:schemeClr val="tx1"/>
              </a:solidFill>
            </a:endParaRPr>
          </a:p>
        </p:txBody>
      </p:sp>
      <p:sp>
        <p:nvSpPr>
          <p:cNvPr id="8" name="Footer Placeholder 7"/>
          <p:cNvSpPr>
            <a:spLocks noGrp="1"/>
          </p:cNvSpPr>
          <p:nvPr>
            <p:ph type="ftr" sz="quarter" idx="11"/>
          </p:nvPr>
        </p:nvSpPr>
        <p:spPr>
          <a:xfrm>
            <a:off x="4030771" y="6364287"/>
            <a:ext cx="3913079" cy="365125"/>
          </a:xfrm>
        </p:spPr>
        <p:txBody>
          <a:bodyPr/>
          <a:lstStyle/>
          <a:p>
            <a:pPr algn="ctr"/>
            <a:r>
              <a:rPr lang="en-US" sz="1200" b="1" dirty="0" smtClean="0">
                <a:solidFill>
                  <a:schemeClr val="tx1"/>
                </a:solidFill>
              </a:rPr>
              <a:t>Cyber Security - Paper Presentation</a:t>
            </a:r>
            <a:endParaRPr lang="en-US" sz="1200" b="1" dirty="0">
              <a:solidFill>
                <a:schemeClr val="tx1"/>
              </a:solidFill>
            </a:endParaRPr>
          </a:p>
        </p:txBody>
      </p:sp>
      <p:sp>
        <p:nvSpPr>
          <p:cNvPr id="9" name="Slide Number Placeholder 8"/>
          <p:cNvSpPr>
            <a:spLocks noGrp="1"/>
          </p:cNvSpPr>
          <p:nvPr>
            <p:ph type="sldNum" sz="quarter" idx="12"/>
          </p:nvPr>
        </p:nvSpPr>
        <p:spPr>
          <a:xfrm>
            <a:off x="847530" y="6364287"/>
            <a:ext cx="779767" cy="365125"/>
          </a:xfrm>
        </p:spPr>
        <p:txBody>
          <a:bodyPr/>
          <a:lstStyle/>
          <a:p>
            <a:fld id="{78B25050-979A-40F1-8205-728BB6DD80A8}" type="slidenum">
              <a:rPr lang="en-US" sz="1400" b="1" smtClean="0">
                <a:solidFill>
                  <a:schemeClr val="tx1"/>
                </a:solidFill>
              </a:rPr>
              <a:t>4</a:t>
            </a:fld>
            <a:endParaRPr lang="en-US" sz="1800" b="1" dirty="0">
              <a:solidFill>
                <a:schemeClr val="tx1"/>
              </a:solidFill>
            </a:endParaRPr>
          </a:p>
        </p:txBody>
      </p:sp>
      <p:pic>
        <p:nvPicPr>
          <p:cNvPr id="10" name="Picture 9"/>
          <p:cNvPicPr>
            <a:picLocks noChangeAspect="1"/>
          </p:cNvPicPr>
          <p:nvPr/>
        </p:nvPicPr>
        <p:blipFill>
          <a:blip r:embed="rId3"/>
          <a:stretch>
            <a:fillRect/>
          </a:stretch>
        </p:blipFill>
        <p:spPr>
          <a:xfrm>
            <a:off x="11204576" y="225426"/>
            <a:ext cx="781948" cy="814388"/>
          </a:xfrm>
          <a:prstGeom prst="rect">
            <a:avLst/>
          </a:prstGeom>
        </p:spPr>
      </p:pic>
    </p:spTree>
    <p:extLst>
      <p:ext uri="{BB962C8B-B14F-4D97-AF65-F5344CB8AC3E}">
        <p14:creationId xmlns:p14="http://schemas.microsoft.com/office/powerpoint/2010/main" val="2803506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7413" y="225426"/>
            <a:ext cx="8915400" cy="814388"/>
          </a:xfrm>
        </p:spPr>
        <p:txBody>
          <a:bodyPr>
            <a:normAutofit/>
          </a:bodyPr>
          <a:lstStyle/>
          <a:p>
            <a:r>
              <a:rPr lang="en-US" sz="4000" dirty="0" smtClean="0"/>
              <a:t>Cont.…</a:t>
            </a:r>
            <a:endParaRPr lang="en-US" sz="4000" dirty="0"/>
          </a:p>
        </p:txBody>
      </p:sp>
      <p:sp>
        <p:nvSpPr>
          <p:cNvPr id="6" name="Text Placeholder 5"/>
          <p:cNvSpPr>
            <a:spLocks noGrp="1"/>
          </p:cNvSpPr>
          <p:nvPr>
            <p:ph type="body" sz="half" idx="2"/>
          </p:nvPr>
        </p:nvSpPr>
        <p:spPr>
          <a:xfrm>
            <a:off x="2146300" y="1471613"/>
            <a:ext cx="8915400" cy="4757737"/>
          </a:xfrm>
        </p:spPr>
        <p:txBody>
          <a:bodyPr>
            <a:normAutofit/>
          </a:bodyPr>
          <a:lstStyle/>
          <a:p>
            <a:pPr marL="342900" indent="-342900">
              <a:lnSpc>
                <a:spcPct val="150000"/>
              </a:lnSpc>
              <a:buFont typeface="Wingdings" panose="05000000000000000000" pitchFamily="2" charset="2"/>
              <a:buChar char="Ø"/>
            </a:pPr>
            <a:r>
              <a:rPr lang="en-US" sz="2000" dirty="0" smtClean="0">
                <a:solidFill>
                  <a:schemeClr val="tx1"/>
                </a:solidFill>
              </a:rPr>
              <a:t>The </a:t>
            </a:r>
            <a:r>
              <a:rPr lang="en-US" sz="2000" dirty="0">
                <a:solidFill>
                  <a:schemeClr val="tx1"/>
                </a:solidFill>
              </a:rPr>
              <a:t>process of fighting a ticket traditionally has included conducting the lots of research to determine whether or not a ticket might be </a:t>
            </a:r>
            <a:r>
              <a:rPr lang="en-US" sz="2000" dirty="0" smtClean="0">
                <a:solidFill>
                  <a:schemeClr val="tx1"/>
                </a:solidFill>
              </a:rPr>
              <a:t>dismissible. </a:t>
            </a:r>
          </a:p>
          <a:p>
            <a:pPr marL="342900" indent="-342900">
              <a:lnSpc>
                <a:spcPct val="150000"/>
              </a:lnSpc>
              <a:buFont typeface="Wingdings" panose="05000000000000000000" pitchFamily="2" charset="2"/>
              <a:buChar char="Ø"/>
            </a:pPr>
            <a:endParaRPr lang="en-US" sz="2000" dirty="0" smtClean="0">
              <a:solidFill>
                <a:schemeClr val="tx1"/>
              </a:solidFill>
            </a:endParaRPr>
          </a:p>
          <a:p>
            <a:pPr marL="342900" indent="-342900">
              <a:lnSpc>
                <a:spcPct val="150000"/>
              </a:lnSpc>
              <a:buFont typeface="Wingdings" panose="05000000000000000000" pitchFamily="2" charset="2"/>
              <a:buChar char="Ø"/>
            </a:pPr>
            <a:r>
              <a:rPr lang="en-US" sz="2000" dirty="0" smtClean="0">
                <a:solidFill>
                  <a:schemeClr val="tx1"/>
                </a:solidFill>
              </a:rPr>
              <a:t>After then </a:t>
            </a:r>
            <a:r>
              <a:rPr lang="en-US" sz="2000" dirty="0">
                <a:solidFill>
                  <a:schemeClr val="tx1"/>
                </a:solidFill>
              </a:rPr>
              <a:t>going through a time-consuming process to actually appeal the ticket, either via mail or by heading to traffic court to fight the ticket in person.</a:t>
            </a:r>
          </a:p>
        </p:txBody>
      </p:sp>
      <p:sp>
        <p:nvSpPr>
          <p:cNvPr id="7" name="Date Placeholder 6"/>
          <p:cNvSpPr>
            <a:spLocks noGrp="1"/>
          </p:cNvSpPr>
          <p:nvPr>
            <p:ph type="dt" sz="half" idx="10"/>
          </p:nvPr>
        </p:nvSpPr>
        <p:spPr>
          <a:xfrm>
            <a:off x="10347324" y="6364287"/>
            <a:ext cx="1146283" cy="370396"/>
          </a:xfrm>
        </p:spPr>
        <p:txBody>
          <a:bodyPr/>
          <a:lstStyle/>
          <a:p>
            <a:fld id="{E91E3DDD-9EED-4663-A0B2-86C01A03F153}" type="datetime1">
              <a:rPr lang="en-US" sz="1200" b="1" smtClean="0">
                <a:solidFill>
                  <a:schemeClr val="tx1"/>
                </a:solidFill>
              </a:rPr>
              <a:t>10-Dec-16</a:t>
            </a:fld>
            <a:endParaRPr lang="en-US" sz="1200" b="1" dirty="0">
              <a:solidFill>
                <a:schemeClr val="tx1"/>
              </a:solidFill>
            </a:endParaRPr>
          </a:p>
        </p:txBody>
      </p:sp>
      <p:sp>
        <p:nvSpPr>
          <p:cNvPr id="8" name="Footer Placeholder 7"/>
          <p:cNvSpPr>
            <a:spLocks noGrp="1"/>
          </p:cNvSpPr>
          <p:nvPr>
            <p:ph type="ftr" sz="quarter" idx="11"/>
          </p:nvPr>
        </p:nvSpPr>
        <p:spPr>
          <a:xfrm>
            <a:off x="4030771" y="6364287"/>
            <a:ext cx="3913079" cy="365125"/>
          </a:xfrm>
        </p:spPr>
        <p:txBody>
          <a:bodyPr/>
          <a:lstStyle/>
          <a:p>
            <a:pPr algn="ctr"/>
            <a:r>
              <a:rPr lang="en-US" sz="1200" b="1" dirty="0" smtClean="0">
                <a:solidFill>
                  <a:schemeClr val="tx1"/>
                </a:solidFill>
              </a:rPr>
              <a:t>Cyber Security - Paper Presentation</a:t>
            </a:r>
            <a:endParaRPr lang="en-US" sz="1200" b="1" dirty="0">
              <a:solidFill>
                <a:schemeClr val="tx1"/>
              </a:solidFill>
            </a:endParaRPr>
          </a:p>
        </p:txBody>
      </p:sp>
      <p:sp>
        <p:nvSpPr>
          <p:cNvPr id="9" name="Slide Number Placeholder 8"/>
          <p:cNvSpPr>
            <a:spLocks noGrp="1"/>
          </p:cNvSpPr>
          <p:nvPr>
            <p:ph type="sldNum" sz="quarter" idx="12"/>
          </p:nvPr>
        </p:nvSpPr>
        <p:spPr>
          <a:xfrm>
            <a:off x="847530" y="6364287"/>
            <a:ext cx="779767" cy="365125"/>
          </a:xfrm>
        </p:spPr>
        <p:txBody>
          <a:bodyPr/>
          <a:lstStyle/>
          <a:p>
            <a:fld id="{78B25050-979A-40F1-8205-728BB6DD80A8}" type="slidenum">
              <a:rPr lang="en-US" sz="1400" b="1" smtClean="0">
                <a:solidFill>
                  <a:schemeClr val="tx1"/>
                </a:solidFill>
              </a:rPr>
              <a:t>5</a:t>
            </a:fld>
            <a:endParaRPr lang="en-US" sz="1800" b="1" dirty="0">
              <a:solidFill>
                <a:schemeClr val="tx1"/>
              </a:solidFill>
            </a:endParaRPr>
          </a:p>
        </p:txBody>
      </p:sp>
      <p:pic>
        <p:nvPicPr>
          <p:cNvPr id="10" name="Picture 9"/>
          <p:cNvPicPr>
            <a:picLocks noChangeAspect="1"/>
          </p:cNvPicPr>
          <p:nvPr/>
        </p:nvPicPr>
        <p:blipFill>
          <a:blip r:embed="rId3"/>
          <a:stretch>
            <a:fillRect/>
          </a:stretch>
        </p:blipFill>
        <p:spPr>
          <a:xfrm>
            <a:off x="11204576" y="225426"/>
            <a:ext cx="781948" cy="814388"/>
          </a:xfrm>
          <a:prstGeom prst="rect">
            <a:avLst/>
          </a:prstGeom>
        </p:spPr>
      </p:pic>
    </p:spTree>
    <p:extLst>
      <p:ext uri="{BB962C8B-B14F-4D97-AF65-F5344CB8AC3E}">
        <p14:creationId xmlns:p14="http://schemas.microsoft.com/office/powerpoint/2010/main" val="3750823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7413" y="225426"/>
            <a:ext cx="8915400" cy="814388"/>
          </a:xfrm>
        </p:spPr>
        <p:txBody>
          <a:bodyPr>
            <a:normAutofit/>
          </a:bodyPr>
          <a:lstStyle/>
          <a:p>
            <a:r>
              <a:rPr lang="en-US" sz="4000" dirty="0" smtClean="0"/>
              <a:t>Solution</a:t>
            </a:r>
            <a:endParaRPr lang="en-US" sz="4000" dirty="0"/>
          </a:p>
        </p:txBody>
      </p:sp>
      <p:sp>
        <p:nvSpPr>
          <p:cNvPr id="6" name="Text Placeholder 5"/>
          <p:cNvSpPr>
            <a:spLocks noGrp="1"/>
          </p:cNvSpPr>
          <p:nvPr>
            <p:ph type="body" sz="half" idx="2"/>
          </p:nvPr>
        </p:nvSpPr>
        <p:spPr>
          <a:xfrm>
            <a:off x="2146300" y="1471613"/>
            <a:ext cx="8915400" cy="4757737"/>
          </a:xfrm>
        </p:spPr>
        <p:txBody>
          <a:bodyPr>
            <a:normAutofit/>
          </a:bodyPr>
          <a:lstStyle/>
          <a:p>
            <a:pPr marL="342900" indent="-342900">
              <a:lnSpc>
                <a:spcPct val="150000"/>
              </a:lnSpc>
              <a:buFont typeface="Wingdings" panose="05000000000000000000" pitchFamily="2" charset="2"/>
              <a:buChar char="Ø"/>
            </a:pPr>
            <a:r>
              <a:rPr lang="en-US" sz="2000" dirty="0">
                <a:solidFill>
                  <a:schemeClr val="tx1"/>
                </a:solidFill>
              </a:rPr>
              <a:t>Not surprisingly, applications designed to help access and navigate through the legal system are quickly gaining favor among the public</a:t>
            </a:r>
            <a:r>
              <a:rPr lang="en-US" sz="2000" dirty="0" smtClean="0">
                <a:solidFill>
                  <a:schemeClr val="tx1"/>
                </a:solidFill>
              </a:rPr>
              <a:t>.</a:t>
            </a:r>
          </a:p>
          <a:p>
            <a:pPr marL="342900" indent="-342900">
              <a:lnSpc>
                <a:spcPct val="150000"/>
              </a:lnSpc>
              <a:buFont typeface="Wingdings" panose="05000000000000000000" pitchFamily="2" charset="2"/>
              <a:buChar char="Ø"/>
            </a:pPr>
            <a:endParaRPr lang="en-US" sz="2000" dirty="0" smtClean="0">
              <a:solidFill>
                <a:schemeClr val="tx1"/>
              </a:solidFill>
            </a:endParaRPr>
          </a:p>
          <a:p>
            <a:pPr marL="342900" indent="-342900">
              <a:lnSpc>
                <a:spcPct val="150000"/>
              </a:lnSpc>
              <a:buFont typeface="Wingdings" panose="05000000000000000000" pitchFamily="2" charset="2"/>
              <a:buChar char="Ø"/>
            </a:pPr>
            <a:r>
              <a:rPr lang="en-US" sz="2000" dirty="0">
                <a:solidFill>
                  <a:schemeClr val="tx1"/>
                </a:solidFill>
              </a:rPr>
              <a:t>The App helps you fight parking and traffic tickets to that report violations, mobile technology apps are stepping in to serve as an on-the-go legal assistant</a:t>
            </a:r>
            <a:r>
              <a:rPr lang="en-US" sz="2000" dirty="0" smtClean="0">
                <a:solidFill>
                  <a:schemeClr val="tx1"/>
                </a:solidFill>
              </a:rPr>
              <a:t>.</a:t>
            </a:r>
          </a:p>
          <a:p>
            <a:pPr marL="342900" indent="-342900">
              <a:lnSpc>
                <a:spcPct val="150000"/>
              </a:lnSpc>
              <a:buFont typeface="Wingdings" panose="05000000000000000000" pitchFamily="2" charset="2"/>
              <a:buChar char="Ø"/>
            </a:pPr>
            <a:endParaRPr lang="en-US" sz="2000" dirty="0">
              <a:solidFill>
                <a:schemeClr val="tx1"/>
              </a:solidFill>
            </a:endParaRPr>
          </a:p>
        </p:txBody>
      </p:sp>
      <p:sp>
        <p:nvSpPr>
          <p:cNvPr id="7" name="Date Placeholder 6"/>
          <p:cNvSpPr>
            <a:spLocks noGrp="1"/>
          </p:cNvSpPr>
          <p:nvPr>
            <p:ph type="dt" sz="half" idx="10"/>
          </p:nvPr>
        </p:nvSpPr>
        <p:spPr>
          <a:xfrm>
            <a:off x="10347324" y="6364287"/>
            <a:ext cx="1146283" cy="370396"/>
          </a:xfrm>
        </p:spPr>
        <p:txBody>
          <a:bodyPr/>
          <a:lstStyle/>
          <a:p>
            <a:fld id="{E91E3DDD-9EED-4663-A0B2-86C01A03F153}" type="datetime1">
              <a:rPr lang="en-US" sz="1200" b="1" smtClean="0">
                <a:solidFill>
                  <a:schemeClr val="tx1"/>
                </a:solidFill>
              </a:rPr>
              <a:t>10-Dec-16</a:t>
            </a:fld>
            <a:endParaRPr lang="en-US" sz="1200" b="1" dirty="0">
              <a:solidFill>
                <a:schemeClr val="tx1"/>
              </a:solidFill>
            </a:endParaRPr>
          </a:p>
        </p:txBody>
      </p:sp>
      <p:sp>
        <p:nvSpPr>
          <p:cNvPr id="8" name="Footer Placeholder 7"/>
          <p:cNvSpPr>
            <a:spLocks noGrp="1"/>
          </p:cNvSpPr>
          <p:nvPr>
            <p:ph type="ftr" sz="quarter" idx="11"/>
          </p:nvPr>
        </p:nvSpPr>
        <p:spPr>
          <a:xfrm>
            <a:off x="4030771" y="6364287"/>
            <a:ext cx="3913079" cy="365125"/>
          </a:xfrm>
        </p:spPr>
        <p:txBody>
          <a:bodyPr/>
          <a:lstStyle/>
          <a:p>
            <a:pPr algn="ctr"/>
            <a:r>
              <a:rPr lang="en-US" sz="1200" b="1" dirty="0" smtClean="0">
                <a:solidFill>
                  <a:schemeClr val="tx1"/>
                </a:solidFill>
              </a:rPr>
              <a:t>Cyber Security - Paper Presentation</a:t>
            </a:r>
            <a:endParaRPr lang="en-US" sz="1200" b="1" dirty="0">
              <a:solidFill>
                <a:schemeClr val="tx1"/>
              </a:solidFill>
            </a:endParaRPr>
          </a:p>
        </p:txBody>
      </p:sp>
      <p:sp>
        <p:nvSpPr>
          <p:cNvPr id="9" name="Slide Number Placeholder 8"/>
          <p:cNvSpPr>
            <a:spLocks noGrp="1"/>
          </p:cNvSpPr>
          <p:nvPr>
            <p:ph type="sldNum" sz="quarter" idx="12"/>
          </p:nvPr>
        </p:nvSpPr>
        <p:spPr>
          <a:xfrm>
            <a:off x="847530" y="6364287"/>
            <a:ext cx="779767" cy="365125"/>
          </a:xfrm>
        </p:spPr>
        <p:txBody>
          <a:bodyPr/>
          <a:lstStyle/>
          <a:p>
            <a:fld id="{78B25050-979A-40F1-8205-728BB6DD80A8}" type="slidenum">
              <a:rPr lang="en-US" sz="1400" b="1" smtClean="0">
                <a:solidFill>
                  <a:schemeClr val="tx1"/>
                </a:solidFill>
              </a:rPr>
              <a:t>6</a:t>
            </a:fld>
            <a:endParaRPr lang="en-US" sz="1800" b="1" dirty="0">
              <a:solidFill>
                <a:schemeClr val="tx1"/>
              </a:solidFill>
            </a:endParaRPr>
          </a:p>
        </p:txBody>
      </p:sp>
      <p:pic>
        <p:nvPicPr>
          <p:cNvPr id="10" name="Picture 9"/>
          <p:cNvPicPr>
            <a:picLocks noChangeAspect="1"/>
          </p:cNvPicPr>
          <p:nvPr/>
        </p:nvPicPr>
        <p:blipFill>
          <a:blip r:embed="rId3"/>
          <a:stretch>
            <a:fillRect/>
          </a:stretch>
        </p:blipFill>
        <p:spPr>
          <a:xfrm>
            <a:off x="11204576" y="225426"/>
            <a:ext cx="781948" cy="814388"/>
          </a:xfrm>
          <a:prstGeom prst="rect">
            <a:avLst/>
          </a:prstGeom>
        </p:spPr>
      </p:pic>
    </p:spTree>
    <p:extLst>
      <p:ext uri="{BB962C8B-B14F-4D97-AF65-F5344CB8AC3E}">
        <p14:creationId xmlns:p14="http://schemas.microsoft.com/office/powerpoint/2010/main" val="721022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7413" y="225426"/>
            <a:ext cx="8915400" cy="814388"/>
          </a:xfrm>
        </p:spPr>
        <p:txBody>
          <a:bodyPr>
            <a:normAutofit/>
          </a:bodyPr>
          <a:lstStyle/>
          <a:p>
            <a:r>
              <a:rPr lang="en-US" sz="4000" dirty="0" smtClean="0"/>
              <a:t>WinIt Application</a:t>
            </a:r>
            <a:endParaRPr lang="en-US" sz="4000" dirty="0"/>
          </a:p>
        </p:txBody>
      </p:sp>
      <p:sp>
        <p:nvSpPr>
          <p:cNvPr id="6" name="Text Placeholder 5"/>
          <p:cNvSpPr>
            <a:spLocks noGrp="1"/>
          </p:cNvSpPr>
          <p:nvPr>
            <p:ph type="body" sz="half" idx="2"/>
          </p:nvPr>
        </p:nvSpPr>
        <p:spPr>
          <a:xfrm>
            <a:off x="2146300" y="1471613"/>
            <a:ext cx="8915400" cy="4757737"/>
          </a:xfrm>
        </p:spPr>
        <p:txBody>
          <a:bodyPr>
            <a:normAutofit/>
          </a:bodyPr>
          <a:lstStyle/>
          <a:p>
            <a:pPr marL="342900" indent="-342900">
              <a:lnSpc>
                <a:spcPct val="150000"/>
              </a:lnSpc>
              <a:buFont typeface="Wingdings" panose="05000000000000000000" pitchFamily="2" charset="2"/>
              <a:buChar char="Ø"/>
            </a:pPr>
            <a:r>
              <a:rPr lang="en-US" sz="2000" b="1" dirty="0">
                <a:solidFill>
                  <a:schemeClr val="tx1"/>
                </a:solidFill>
              </a:rPr>
              <a:t>WinIt</a:t>
            </a:r>
            <a:r>
              <a:rPr lang="en-US" sz="2000" dirty="0">
                <a:solidFill>
                  <a:schemeClr val="tx1"/>
                </a:solidFill>
              </a:rPr>
              <a:t>, a mobile app available on the iOS and Android platforms</a:t>
            </a:r>
            <a:r>
              <a:rPr lang="en-US" sz="2000" dirty="0" smtClean="0">
                <a:solidFill>
                  <a:schemeClr val="tx1"/>
                </a:solidFill>
              </a:rPr>
              <a:t>.</a:t>
            </a:r>
          </a:p>
          <a:p>
            <a:pPr marL="342900" indent="-342900">
              <a:lnSpc>
                <a:spcPct val="150000"/>
              </a:lnSpc>
              <a:buFont typeface="Wingdings" panose="05000000000000000000" pitchFamily="2" charset="2"/>
              <a:buChar char="Ø"/>
            </a:pPr>
            <a:endParaRPr lang="en-US" sz="2000" dirty="0">
              <a:solidFill>
                <a:schemeClr val="tx1"/>
              </a:solidFill>
            </a:endParaRPr>
          </a:p>
          <a:p>
            <a:pPr marL="342900" indent="-342900">
              <a:lnSpc>
                <a:spcPct val="150000"/>
              </a:lnSpc>
              <a:buFont typeface="Wingdings" panose="05000000000000000000" pitchFamily="2" charset="2"/>
              <a:buChar char="Ø"/>
            </a:pPr>
            <a:r>
              <a:rPr lang="en-US" sz="2000" dirty="0">
                <a:solidFill>
                  <a:schemeClr val="tx1"/>
                </a:solidFill>
              </a:rPr>
              <a:t>This app helps users by providing an algorithm that identifies the type of ticket</a:t>
            </a:r>
            <a:r>
              <a:rPr lang="en-US" sz="2000" dirty="0" smtClean="0">
                <a:solidFill>
                  <a:schemeClr val="tx1"/>
                </a:solidFill>
              </a:rPr>
              <a:t>.</a:t>
            </a:r>
          </a:p>
          <a:p>
            <a:pPr marL="342900" indent="-342900">
              <a:lnSpc>
                <a:spcPct val="150000"/>
              </a:lnSpc>
              <a:buFont typeface="Wingdings" panose="05000000000000000000" pitchFamily="2" charset="2"/>
              <a:buChar char="Ø"/>
            </a:pPr>
            <a:endParaRPr lang="en-US" sz="2000" dirty="0">
              <a:solidFill>
                <a:schemeClr val="tx1"/>
              </a:solidFill>
            </a:endParaRPr>
          </a:p>
          <a:p>
            <a:pPr marL="342900" indent="-342900">
              <a:lnSpc>
                <a:spcPct val="150000"/>
              </a:lnSpc>
              <a:buFont typeface="Wingdings" panose="05000000000000000000" pitchFamily="2" charset="2"/>
              <a:buChar char="Ø"/>
            </a:pPr>
            <a:r>
              <a:rPr lang="en-US" sz="2000" dirty="0">
                <a:solidFill>
                  <a:schemeClr val="tx1"/>
                </a:solidFill>
              </a:rPr>
              <a:t>And then automatically provides a list of the evidence or documentation that is most likely to help convince a judge to dismiss a ticket or reduce a fine.</a:t>
            </a:r>
          </a:p>
        </p:txBody>
      </p:sp>
      <p:sp>
        <p:nvSpPr>
          <p:cNvPr id="7" name="Date Placeholder 6"/>
          <p:cNvSpPr>
            <a:spLocks noGrp="1"/>
          </p:cNvSpPr>
          <p:nvPr>
            <p:ph type="dt" sz="half" idx="10"/>
          </p:nvPr>
        </p:nvSpPr>
        <p:spPr>
          <a:xfrm>
            <a:off x="10347324" y="6364287"/>
            <a:ext cx="1146283" cy="370396"/>
          </a:xfrm>
        </p:spPr>
        <p:txBody>
          <a:bodyPr/>
          <a:lstStyle/>
          <a:p>
            <a:fld id="{E91E3DDD-9EED-4663-A0B2-86C01A03F153}" type="datetime1">
              <a:rPr lang="en-US" sz="1200" b="1" smtClean="0">
                <a:solidFill>
                  <a:schemeClr val="tx1"/>
                </a:solidFill>
              </a:rPr>
              <a:t>10-Dec-16</a:t>
            </a:fld>
            <a:endParaRPr lang="en-US" sz="1200" b="1" dirty="0">
              <a:solidFill>
                <a:schemeClr val="tx1"/>
              </a:solidFill>
            </a:endParaRPr>
          </a:p>
        </p:txBody>
      </p:sp>
      <p:sp>
        <p:nvSpPr>
          <p:cNvPr id="8" name="Footer Placeholder 7"/>
          <p:cNvSpPr>
            <a:spLocks noGrp="1"/>
          </p:cNvSpPr>
          <p:nvPr>
            <p:ph type="ftr" sz="quarter" idx="11"/>
          </p:nvPr>
        </p:nvSpPr>
        <p:spPr>
          <a:xfrm>
            <a:off x="4030771" y="6364287"/>
            <a:ext cx="3913079" cy="365125"/>
          </a:xfrm>
        </p:spPr>
        <p:txBody>
          <a:bodyPr/>
          <a:lstStyle/>
          <a:p>
            <a:pPr algn="ctr"/>
            <a:r>
              <a:rPr lang="en-US" sz="1200" b="1" dirty="0" smtClean="0">
                <a:solidFill>
                  <a:schemeClr val="tx1"/>
                </a:solidFill>
              </a:rPr>
              <a:t>Cyber Security - Paper Presentation</a:t>
            </a:r>
            <a:endParaRPr lang="en-US" sz="1200" b="1" dirty="0">
              <a:solidFill>
                <a:schemeClr val="tx1"/>
              </a:solidFill>
            </a:endParaRPr>
          </a:p>
        </p:txBody>
      </p:sp>
      <p:sp>
        <p:nvSpPr>
          <p:cNvPr id="9" name="Slide Number Placeholder 8"/>
          <p:cNvSpPr>
            <a:spLocks noGrp="1"/>
          </p:cNvSpPr>
          <p:nvPr>
            <p:ph type="sldNum" sz="quarter" idx="12"/>
          </p:nvPr>
        </p:nvSpPr>
        <p:spPr>
          <a:xfrm>
            <a:off x="847530" y="6364287"/>
            <a:ext cx="779767" cy="365125"/>
          </a:xfrm>
        </p:spPr>
        <p:txBody>
          <a:bodyPr/>
          <a:lstStyle/>
          <a:p>
            <a:fld id="{78B25050-979A-40F1-8205-728BB6DD80A8}" type="slidenum">
              <a:rPr lang="en-US" sz="1400" b="1" smtClean="0">
                <a:solidFill>
                  <a:schemeClr val="tx1"/>
                </a:solidFill>
              </a:rPr>
              <a:t>7</a:t>
            </a:fld>
            <a:endParaRPr lang="en-US" sz="1800" b="1" dirty="0">
              <a:solidFill>
                <a:schemeClr val="tx1"/>
              </a:solidFill>
            </a:endParaRPr>
          </a:p>
        </p:txBody>
      </p:sp>
      <p:pic>
        <p:nvPicPr>
          <p:cNvPr id="10" name="Picture 9"/>
          <p:cNvPicPr>
            <a:picLocks noChangeAspect="1"/>
          </p:cNvPicPr>
          <p:nvPr/>
        </p:nvPicPr>
        <p:blipFill>
          <a:blip r:embed="rId3"/>
          <a:stretch>
            <a:fillRect/>
          </a:stretch>
        </p:blipFill>
        <p:spPr>
          <a:xfrm>
            <a:off x="11204576" y="225426"/>
            <a:ext cx="781948" cy="814388"/>
          </a:xfrm>
          <a:prstGeom prst="rect">
            <a:avLst/>
          </a:prstGeom>
        </p:spPr>
      </p:pic>
    </p:spTree>
    <p:extLst>
      <p:ext uri="{BB962C8B-B14F-4D97-AF65-F5344CB8AC3E}">
        <p14:creationId xmlns:p14="http://schemas.microsoft.com/office/powerpoint/2010/main" val="3627394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7413" y="225426"/>
            <a:ext cx="8915400" cy="814388"/>
          </a:xfrm>
        </p:spPr>
        <p:txBody>
          <a:bodyPr>
            <a:normAutofit/>
          </a:bodyPr>
          <a:lstStyle/>
          <a:p>
            <a:r>
              <a:rPr lang="en-US" sz="4000" dirty="0" smtClean="0"/>
              <a:t>WinIt Application</a:t>
            </a:r>
            <a:endParaRPr lang="en-US" sz="4000" dirty="0"/>
          </a:p>
        </p:txBody>
      </p:sp>
      <p:sp>
        <p:nvSpPr>
          <p:cNvPr id="6" name="Text Placeholder 5"/>
          <p:cNvSpPr>
            <a:spLocks noGrp="1"/>
          </p:cNvSpPr>
          <p:nvPr>
            <p:ph type="body" sz="half" idx="2"/>
          </p:nvPr>
        </p:nvSpPr>
        <p:spPr>
          <a:xfrm>
            <a:off x="2146300" y="1471613"/>
            <a:ext cx="8915400" cy="4757737"/>
          </a:xfrm>
        </p:spPr>
        <p:txBody>
          <a:bodyPr>
            <a:normAutofit/>
          </a:bodyPr>
          <a:lstStyle/>
          <a:p>
            <a:pPr marL="342900" indent="-342900">
              <a:lnSpc>
                <a:spcPct val="150000"/>
              </a:lnSpc>
              <a:buFont typeface="Wingdings" panose="05000000000000000000" pitchFamily="2" charset="2"/>
              <a:buChar char="Ø"/>
            </a:pPr>
            <a:endParaRPr lang="en-US" sz="2000" dirty="0" smtClean="0">
              <a:solidFill>
                <a:schemeClr val="tx1"/>
              </a:solidFill>
            </a:endParaRPr>
          </a:p>
          <a:p>
            <a:pPr marL="342900" indent="-342900">
              <a:lnSpc>
                <a:spcPct val="150000"/>
              </a:lnSpc>
              <a:buFont typeface="Wingdings" panose="05000000000000000000" pitchFamily="2" charset="2"/>
              <a:buChar char="Ø"/>
            </a:pPr>
            <a:endParaRPr lang="en-US" sz="2000" dirty="0">
              <a:solidFill>
                <a:schemeClr val="tx1"/>
              </a:solidFill>
            </a:endParaRPr>
          </a:p>
          <a:p>
            <a:pPr>
              <a:lnSpc>
                <a:spcPct val="150000"/>
              </a:lnSpc>
            </a:pPr>
            <a:endParaRPr lang="en-US" sz="2000" dirty="0">
              <a:solidFill>
                <a:schemeClr val="tx1"/>
              </a:solidFill>
            </a:endParaRPr>
          </a:p>
          <a:p>
            <a:pPr marL="342900" indent="-342900">
              <a:lnSpc>
                <a:spcPct val="150000"/>
              </a:lnSpc>
              <a:buFont typeface="Wingdings" panose="05000000000000000000" pitchFamily="2" charset="2"/>
              <a:buChar char="Ø"/>
            </a:pPr>
            <a:r>
              <a:rPr lang="en-US" sz="2000" dirty="0" smtClean="0">
                <a:solidFill>
                  <a:schemeClr val="tx1"/>
                </a:solidFill>
              </a:rPr>
              <a:t>Here is the screenshot of WinIt application.</a:t>
            </a:r>
            <a:endParaRPr lang="en-US" sz="2000" dirty="0">
              <a:solidFill>
                <a:schemeClr val="tx1"/>
              </a:solidFill>
            </a:endParaRPr>
          </a:p>
        </p:txBody>
      </p:sp>
      <p:sp>
        <p:nvSpPr>
          <p:cNvPr id="7" name="Date Placeholder 6"/>
          <p:cNvSpPr>
            <a:spLocks noGrp="1"/>
          </p:cNvSpPr>
          <p:nvPr>
            <p:ph type="dt" sz="half" idx="10"/>
          </p:nvPr>
        </p:nvSpPr>
        <p:spPr>
          <a:xfrm>
            <a:off x="10347324" y="6364287"/>
            <a:ext cx="1146283" cy="370396"/>
          </a:xfrm>
        </p:spPr>
        <p:txBody>
          <a:bodyPr/>
          <a:lstStyle/>
          <a:p>
            <a:fld id="{E91E3DDD-9EED-4663-A0B2-86C01A03F153}" type="datetime1">
              <a:rPr lang="en-US" sz="1200" b="1" smtClean="0">
                <a:solidFill>
                  <a:schemeClr val="tx1"/>
                </a:solidFill>
              </a:rPr>
              <a:t>10-Dec-16</a:t>
            </a:fld>
            <a:endParaRPr lang="en-US" sz="1200" b="1" dirty="0">
              <a:solidFill>
                <a:schemeClr val="tx1"/>
              </a:solidFill>
            </a:endParaRPr>
          </a:p>
        </p:txBody>
      </p:sp>
      <p:sp>
        <p:nvSpPr>
          <p:cNvPr id="8" name="Footer Placeholder 7"/>
          <p:cNvSpPr>
            <a:spLocks noGrp="1"/>
          </p:cNvSpPr>
          <p:nvPr>
            <p:ph type="ftr" sz="quarter" idx="11"/>
          </p:nvPr>
        </p:nvSpPr>
        <p:spPr>
          <a:xfrm>
            <a:off x="4030771" y="6364287"/>
            <a:ext cx="3913079" cy="365125"/>
          </a:xfrm>
        </p:spPr>
        <p:txBody>
          <a:bodyPr/>
          <a:lstStyle/>
          <a:p>
            <a:pPr algn="ctr"/>
            <a:r>
              <a:rPr lang="en-US" sz="1200" b="1" dirty="0" smtClean="0">
                <a:solidFill>
                  <a:schemeClr val="tx1"/>
                </a:solidFill>
              </a:rPr>
              <a:t>Cyber Security - Paper Presentation</a:t>
            </a:r>
            <a:endParaRPr lang="en-US" sz="1200" b="1" dirty="0">
              <a:solidFill>
                <a:schemeClr val="tx1"/>
              </a:solidFill>
            </a:endParaRPr>
          </a:p>
        </p:txBody>
      </p:sp>
      <p:sp>
        <p:nvSpPr>
          <p:cNvPr id="9" name="Slide Number Placeholder 8"/>
          <p:cNvSpPr>
            <a:spLocks noGrp="1"/>
          </p:cNvSpPr>
          <p:nvPr>
            <p:ph type="sldNum" sz="quarter" idx="12"/>
          </p:nvPr>
        </p:nvSpPr>
        <p:spPr>
          <a:xfrm>
            <a:off x="847530" y="6364287"/>
            <a:ext cx="779767" cy="365125"/>
          </a:xfrm>
        </p:spPr>
        <p:txBody>
          <a:bodyPr/>
          <a:lstStyle/>
          <a:p>
            <a:fld id="{78B25050-979A-40F1-8205-728BB6DD80A8}" type="slidenum">
              <a:rPr lang="en-US" sz="1400" b="1" smtClean="0">
                <a:solidFill>
                  <a:schemeClr val="tx1"/>
                </a:solidFill>
              </a:rPr>
              <a:t>8</a:t>
            </a:fld>
            <a:endParaRPr lang="en-US" sz="1800" b="1" dirty="0">
              <a:solidFill>
                <a:schemeClr val="tx1"/>
              </a:solidFill>
            </a:endParaRPr>
          </a:p>
        </p:txBody>
      </p:sp>
      <p:pic>
        <p:nvPicPr>
          <p:cNvPr id="10" name="Picture 9"/>
          <p:cNvPicPr>
            <a:picLocks noChangeAspect="1"/>
          </p:cNvPicPr>
          <p:nvPr/>
        </p:nvPicPr>
        <p:blipFill>
          <a:blip r:embed="rId3"/>
          <a:stretch>
            <a:fillRect/>
          </a:stretch>
        </p:blipFill>
        <p:spPr>
          <a:xfrm>
            <a:off x="11204576" y="225426"/>
            <a:ext cx="781948" cy="814388"/>
          </a:xfrm>
          <a:prstGeom prst="rect">
            <a:avLst/>
          </a:prstGeom>
        </p:spPr>
      </p:pic>
      <p:pic>
        <p:nvPicPr>
          <p:cNvPr id="3" name="Picture 2"/>
          <p:cNvPicPr>
            <a:picLocks noChangeAspect="1"/>
          </p:cNvPicPr>
          <p:nvPr/>
        </p:nvPicPr>
        <p:blipFill>
          <a:blip r:embed="rId4"/>
          <a:stretch>
            <a:fillRect/>
          </a:stretch>
        </p:blipFill>
        <p:spPr>
          <a:xfrm>
            <a:off x="8181321" y="1471613"/>
            <a:ext cx="2923241" cy="4757737"/>
          </a:xfrm>
          <a:prstGeom prst="rect">
            <a:avLst/>
          </a:prstGeom>
        </p:spPr>
      </p:pic>
    </p:spTree>
    <p:extLst>
      <p:ext uri="{BB962C8B-B14F-4D97-AF65-F5344CB8AC3E}">
        <p14:creationId xmlns:p14="http://schemas.microsoft.com/office/powerpoint/2010/main" val="3399957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7413" y="225426"/>
            <a:ext cx="8915400" cy="814388"/>
          </a:xfrm>
        </p:spPr>
        <p:txBody>
          <a:bodyPr>
            <a:normAutofit/>
          </a:bodyPr>
          <a:lstStyle/>
          <a:p>
            <a:r>
              <a:rPr lang="en-US" sz="4000" dirty="0" smtClean="0"/>
              <a:t>Cont.…</a:t>
            </a:r>
            <a:endParaRPr lang="en-US" sz="4000" dirty="0"/>
          </a:p>
        </p:txBody>
      </p:sp>
      <p:sp>
        <p:nvSpPr>
          <p:cNvPr id="6" name="Text Placeholder 5"/>
          <p:cNvSpPr>
            <a:spLocks noGrp="1"/>
          </p:cNvSpPr>
          <p:nvPr>
            <p:ph type="body" sz="half" idx="2"/>
          </p:nvPr>
        </p:nvSpPr>
        <p:spPr>
          <a:xfrm>
            <a:off x="2146300" y="1471613"/>
            <a:ext cx="8915400" cy="4757737"/>
          </a:xfrm>
        </p:spPr>
        <p:txBody>
          <a:bodyPr>
            <a:normAutofit/>
          </a:bodyPr>
          <a:lstStyle/>
          <a:p>
            <a:pPr marL="342900" indent="-342900">
              <a:lnSpc>
                <a:spcPct val="150000"/>
              </a:lnSpc>
              <a:buFont typeface="Wingdings" panose="05000000000000000000" pitchFamily="2" charset="2"/>
              <a:buChar char="Ø"/>
            </a:pPr>
            <a:r>
              <a:rPr lang="en-US" sz="2000" dirty="0">
                <a:solidFill>
                  <a:schemeClr val="tx1"/>
                </a:solidFill>
              </a:rPr>
              <a:t>Once the app has been downloaded, users simply need to take a clear picture of the ticket, and then submit it to WinIt</a:t>
            </a:r>
            <a:r>
              <a:rPr lang="en-US" sz="2000" dirty="0">
                <a:solidFill>
                  <a:schemeClr val="tx1"/>
                </a:solidFill>
              </a:rPr>
              <a:t>.</a:t>
            </a:r>
          </a:p>
          <a:p>
            <a:pPr marL="342900" indent="-342900">
              <a:lnSpc>
                <a:spcPct val="150000"/>
              </a:lnSpc>
              <a:buFont typeface="Wingdings" panose="05000000000000000000" pitchFamily="2" charset="2"/>
              <a:buChar char="Ø"/>
            </a:pPr>
            <a:endParaRPr lang="en-US" sz="2000" dirty="0">
              <a:solidFill>
                <a:schemeClr val="tx1"/>
              </a:solidFill>
            </a:endParaRPr>
          </a:p>
          <a:p>
            <a:pPr marL="342900" indent="-342900">
              <a:lnSpc>
                <a:spcPct val="150000"/>
              </a:lnSpc>
              <a:buFont typeface="Wingdings" panose="05000000000000000000" pitchFamily="2" charset="2"/>
              <a:buChar char="Ø"/>
            </a:pPr>
            <a:r>
              <a:rPr lang="en-US" sz="2000" dirty="0">
                <a:solidFill>
                  <a:schemeClr val="tx1"/>
                </a:solidFill>
              </a:rPr>
              <a:t>The benefit to users is being able to quickly determine whether or not it will be worth the time to fight a ticket</a:t>
            </a:r>
            <a:r>
              <a:rPr lang="en-US" sz="2000" dirty="0">
                <a:solidFill>
                  <a:schemeClr val="tx1"/>
                </a:solidFill>
              </a:rPr>
              <a:t>.</a:t>
            </a:r>
          </a:p>
          <a:p>
            <a:pPr marL="342900" indent="-342900">
              <a:lnSpc>
                <a:spcPct val="150000"/>
              </a:lnSpc>
              <a:buFont typeface="Wingdings" panose="05000000000000000000" pitchFamily="2" charset="2"/>
              <a:buChar char="Ø"/>
            </a:pPr>
            <a:endParaRPr lang="en-US" sz="2000" dirty="0">
              <a:solidFill>
                <a:schemeClr val="tx1"/>
              </a:solidFill>
            </a:endParaRPr>
          </a:p>
          <a:p>
            <a:pPr marL="342900" indent="-342900">
              <a:lnSpc>
                <a:spcPct val="150000"/>
              </a:lnSpc>
              <a:buFont typeface="Wingdings" panose="05000000000000000000" pitchFamily="2" charset="2"/>
              <a:buChar char="Ø"/>
            </a:pPr>
            <a:r>
              <a:rPr lang="en-US" sz="2000" dirty="0">
                <a:solidFill>
                  <a:schemeClr val="tx1"/>
                </a:solidFill>
              </a:rPr>
              <a:t>After </a:t>
            </a:r>
            <a:r>
              <a:rPr lang="en-US" sz="2000" dirty="0">
                <a:solidFill>
                  <a:schemeClr val="tx1"/>
                </a:solidFill>
              </a:rPr>
              <a:t>the user provides the documentation, WinIt taps into the parking-law </a:t>
            </a:r>
            <a:r>
              <a:rPr lang="en-US" sz="2000" dirty="0">
                <a:solidFill>
                  <a:schemeClr val="tx1"/>
                </a:solidFill>
              </a:rPr>
              <a:t>experts, review the documents, and will contest the ticket on the user’s behalf in the court.</a:t>
            </a:r>
            <a:endParaRPr lang="en-US" sz="2000" dirty="0">
              <a:solidFill>
                <a:schemeClr val="tx1"/>
              </a:solidFill>
            </a:endParaRPr>
          </a:p>
        </p:txBody>
      </p:sp>
      <p:sp>
        <p:nvSpPr>
          <p:cNvPr id="7" name="Date Placeholder 6"/>
          <p:cNvSpPr>
            <a:spLocks noGrp="1"/>
          </p:cNvSpPr>
          <p:nvPr>
            <p:ph type="dt" sz="half" idx="10"/>
          </p:nvPr>
        </p:nvSpPr>
        <p:spPr>
          <a:xfrm>
            <a:off x="10347324" y="6364287"/>
            <a:ext cx="1146283" cy="370396"/>
          </a:xfrm>
        </p:spPr>
        <p:txBody>
          <a:bodyPr/>
          <a:lstStyle/>
          <a:p>
            <a:fld id="{E91E3DDD-9EED-4663-A0B2-86C01A03F153}" type="datetime1">
              <a:rPr lang="en-US" sz="1200" b="1" smtClean="0">
                <a:solidFill>
                  <a:schemeClr val="tx1"/>
                </a:solidFill>
              </a:rPr>
              <a:t>10-Dec-16</a:t>
            </a:fld>
            <a:endParaRPr lang="en-US" sz="1200" b="1" dirty="0">
              <a:solidFill>
                <a:schemeClr val="tx1"/>
              </a:solidFill>
            </a:endParaRPr>
          </a:p>
        </p:txBody>
      </p:sp>
      <p:sp>
        <p:nvSpPr>
          <p:cNvPr id="8" name="Footer Placeholder 7"/>
          <p:cNvSpPr>
            <a:spLocks noGrp="1"/>
          </p:cNvSpPr>
          <p:nvPr>
            <p:ph type="ftr" sz="quarter" idx="11"/>
          </p:nvPr>
        </p:nvSpPr>
        <p:spPr>
          <a:xfrm>
            <a:off x="4030771" y="6364287"/>
            <a:ext cx="3913079" cy="365125"/>
          </a:xfrm>
        </p:spPr>
        <p:txBody>
          <a:bodyPr/>
          <a:lstStyle/>
          <a:p>
            <a:pPr algn="ctr"/>
            <a:r>
              <a:rPr lang="en-US" sz="1200" b="1" dirty="0" smtClean="0">
                <a:solidFill>
                  <a:schemeClr val="tx1"/>
                </a:solidFill>
              </a:rPr>
              <a:t>Cyber Security - Paper Presentation</a:t>
            </a:r>
            <a:endParaRPr lang="en-US" sz="1200" b="1" dirty="0">
              <a:solidFill>
                <a:schemeClr val="tx1"/>
              </a:solidFill>
            </a:endParaRPr>
          </a:p>
        </p:txBody>
      </p:sp>
      <p:sp>
        <p:nvSpPr>
          <p:cNvPr id="9" name="Slide Number Placeholder 8"/>
          <p:cNvSpPr>
            <a:spLocks noGrp="1"/>
          </p:cNvSpPr>
          <p:nvPr>
            <p:ph type="sldNum" sz="quarter" idx="12"/>
          </p:nvPr>
        </p:nvSpPr>
        <p:spPr>
          <a:xfrm>
            <a:off x="847530" y="6364287"/>
            <a:ext cx="779767" cy="365125"/>
          </a:xfrm>
        </p:spPr>
        <p:txBody>
          <a:bodyPr/>
          <a:lstStyle/>
          <a:p>
            <a:fld id="{78B25050-979A-40F1-8205-728BB6DD80A8}" type="slidenum">
              <a:rPr lang="en-US" sz="1400" b="1" smtClean="0">
                <a:solidFill>
                  <a:schemeClr val="tx1"/>
                </a:solidFill>
              </a:rPr>
              <a:t>9</a:t>
            </a:fld>
            <a:endParaRPr lang="en-US" sz="1800" b="1" dirty="0">
              <a:solidFill>
                <a:schemeClr val="tx1"/>
              </a:solidFill>
            </a:endParaRPr>
          </a:p>
        </p:txBody>
      </p:sp>
      <p:pic>
        <p:nvPicPr>
          <p:cNvPr id="10" name="Picture 9"/>
          <p:cNvPicPr>
            <a:picLocks noChangeAspect="1"/>
          </p:cNvPicPr>
          <p:nvPr/>
        </p:nvPicPr>
        <p:blipFill>
          <a:blip r:embed="rId3"/>
          <a:stretch>
            <a:fillRect/>
          </a:stretch>
        </p:blipFill>
        <p:spPr>
          <a:xfrm>
            <a:off x="11204576" y="225426"/>
            <a:ext cx="781948" cy="814388"/>
          </a:xfrm>
          <a:prstGeom prst="rect">
            <a:avLst/>
          </a:prstGeom>
        </p:spPr>
      </p:pic>
    </p:spTree>
    <p:extLst>
      <p:ext uri="{BB962C8B-B14F-4D97-AF65-F5344CB8AC3E}">
        <p14:creationId xmlns:p14="http://schemas.microsoft.com/office/powerpoint/2010/main" val="1143873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2896</TotalTime>
  <Words>940</Words>
  <Application>Microsoft Office PowerPoint</Application>
  <PresentationFormat>Widescreen</PresentationFormat>
  <Paragraphs>146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Wingdings</vt:lpstr>
      <vt:lpstr>Wingdings 3</vt:lpstr>
      <vt:lpstr>Wisp</vt:lpstr>
      <vt:lpstr>Legal Advice on the Smartphone</vt:lpstr>
      <vt:lpstr>Outline</vt:lpstr>
      <vt:lpstr>Author Introduction</vt:lpstr>
      <vt:lpstr>Legal Advice Problem</vt:lpstr>
      <vt:lpstr>Cont.…</vt:lpstr>
      <vt:lpstr>Solution</vt:lpstr>
      <vt:lpstr>WinIt Application</vt:lpstr>
      <vt:lpstr>WinIt Application</vt:lpstr>
      <vt:lpstr>Cont.…</vt:lpstr>
      <vt:lpstr>Cont.…</vt:lpstr>
      <vt:lpstr>Similar Applications</vt:lpstr>
      <vt:lpstr>Cont.…</vt:lpstr>
      <vt:lpstr>Cont.…</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Advice on the Smartphone</dc:title>
  <dc:creator>Bhumit Patel</dc:creator>
  <cp:lastModifiedBy>Bhumit Patel</cp:lastModifiedBy>
  <cp:revision>76</cp:revision>
  <dcterms:created xsi:type="dcterms:W3CDTF">2016-12-05T02:40:16Z</dcterms:created>
  <dcterms:modified xsi:type="dcterms:W3CDTF">2016-12-10T23:21:34Z</dcterms:modified>
</cp:coreProperties>
</file>