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64" r:id="rId2"/>
    <p:sldId id="726" r:id="rId3"/>
    <p:sldId id="790" r:id="rId4"/>
    <p:sldId id="777" r:id="rId5"/>
    <p:sldId id="792" r:id="rId6"/>
    <p:sldId id="793" r:id="rId7"/>
    <p:sldId id="794" r:id="rId8"/>
    <p:sldId id="795" r:id="rId9"/>
    <p:sldId id="779" r:id="rId10"/>
    <p:sldId id="780" r:id="rId11"/>
    <p:sldId id="788" r:id="rId12"/>
    <p:sldId id="791" r:id="rId13"/>
    <p:sldId id="789" r:id="rId14"/>
    <p:sldId id="736" r:id="rId15"/>
    <p:sldId id="771" r:id="rId16"/>
    <p:sldId id="772" r:id="rId17"/>
    <p:sldId id="787" r:id="rId18"/>
    <p:sldId id="796" r:id="rId19"/>
    <p:sldId id="798" r:id="rId20"/>
    <p:sldId id="803" r:id="rId21"/>
    <p:sldId id="799" r:id="rId22"/>
    <p:sldId id="805" r:id="rId23"/>
    <p:sldId id="806" r:id="rId24"/>
    <p:sldId id="807" r:id="rId25"/>
    <p:sldId id="808" r:id="rId26"/>
    <p:sldId id="809" r:id="rId27"/>
    <p:sldId id="810" r:id="rId28"/>
    <p:sldId id="811" r:id="rId29"/>
    <p:sldId id="804" r:id="rId30"/>
    <p:sldId id="361" r:id="rId31"/>
    <p:sldId id="303" r:id="rId32"/>
    <p:sldId id="769" r:id="rId33"/>
    <p:sldId id="770" r:id="rId34"/>
    <p:sldId id="773" r:id="rId35"/>
    <p:sldId id="812" r:id="rId36"/>
    <p:sldId id="813" r:id="rId37"/>
    <p:sldId id="774" r:id="rId38"/>
    <p:sldId id="775" r:id="rId39"/>
    <p:sldId id="814" r:id="rId40"/>
    <p:sldId id="267" r:id="rId4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2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ECEAD1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44"/>
    <p:restoredTop sz="94468" autoAdjust="0"/>
  </p:normalViewPr>
  <p:slideViewPr>
    <p:cSldViewPr snapToGrid="0" snapToObjects="1">
      <p:cViewPr>
        <p:scale>
          <a:sx n="221" d="100"/>
          <a:sy n="221" d="100"/>
        </p:scale>
        <p:origin x="840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8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5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07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3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8.e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7.emf"/><Relationship Id="rId25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emf"/><Relationship Id="rId23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10.4546" TargetMode="External"/><Relationship Id="rId2" Type="http://schemas.openxmlformats.org/officeDocument/2006/relationships/hyperlink" Target="https://arxiv.org/abs/1301.3781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onxin.github.io/wevi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6564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uses?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Search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Searching through data for similar items is a common operation in databases, search engines, and many other applications. </a:t>
            </a:r>
          </a:p>
          <a:p>
            <a:pPr lvl="1"/>
            <a:r>
              <a:rPr lang="en-US" dirty="0"/>
              <a:t>Finding similar items based on fixed numeric criteria is very straightforward using a query language:</a:t>
            </a:r>
          </a:p>
          <a:p>
            <a:pPr lvl="2"/>
            <a:r>
              <a:rPr lang="en-US" dirty="0"/>
              <a:t>SELECT * students WHERE grade &gt; 95;</a:t>
            </a:r>
          </a:p>
          <a:p>
            <a:pPr lvl="1"/>
            <a:r>
              <a:rPr lang="en-US" dirty="0"/>
              <a:t>What happens when we have text? </a:t>
            </a:r>
          </a:p>
          <a:p>
            <a:pPr lvl="2"/>
            <a:r>
              <a:rPr lang="en-US" dirty="0"/>
              <a:t>We can use the techniques learned thus far!</a:t>
            </a:r>
          </a:p>
        </p:txBody>
      </p:sp>
    </p:spTree>
    <p:extLst>
      <p:ext uri="{BB962C8B-B14F-4D97-AF65-F5344CB8AC3E}">
        <p14:creationId xmlns:p14="http://schemas.microsoft.com/office/powerpoint/2010/main" val="75463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756BF66-9147-5F89-6C53-50BD45E9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67" y="2776083"/>
            <a:ext cx="2526596" cy="47746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3CA2FD-0334-800D-9EA0-FB78161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42" y="1027567"/>
            <a:ext cx="6166926" cy="4520137"/>
          </a:xfrm>
        </p:spPr>
        <p:txBody>
          <a:bodyPr>
            <a:normAutofit/>
          </a:bodyPr>
          <a:lstStyle/>
          <a:p>
            <a:r>
              <a:rPr lang="en-US" dirty="0"/>
              <a:t>Euclidian distance:</a:t>
            </a:r>
          </a:p>
          <a:p>
            <a:pPr lvl="1"/>
            <a:r>
              <a:rPr lang="en-US" sz="1600" dirty="0"/>
              <a:t>Shortest distance among two vectors </a:t>
            </a:r>
            <a:r>
              <a:rPr lang="en-US" sz="1200" dirty="0"/>
              <a:t>(based on Pythagoras’ Theorem)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Manhattan distance:</a:t>
            </a:r>
          </a:p>
          <a:p>
            <a:pPr lvl="1"/>
            <a:r>
              <a:rPr lang="en-US" sz="1600" dirty="0"/>
              <a:t>Absolute difference of Cartesian coordinates.</a:t>
            </a:r>
          </a:p>
          <a:p>
            <a:pPr marL="457200" lvl="1" indent="0">
              <a:buNone/>
            </a:pPr>
            <a:r>
              <a:rPr lang="en-US" sz="1600" dirty="0"/>
              <a:t>                                   </a:t>
            </a:r>
          </a:p>
          <a:p>
            <a:r>
              <a:rPr lang="en-US" dirty="0"/>
              <a:t>Cosine similarity:</a:t>
            </a:r>
          </a:p>
          <a:p>
            <a:pPr lvl="1"/>
            <a:r>
              <a:rPr lang="en-US" sz="1600" dirty="0"/>
              <a:t>Cosine of the angular distance between two vectors: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FFCEA-CF5D-8442-052B-7C38AB91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Similarity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44301-D90C-A441-1737-E00FCF8C5064}"/>
              </a:ext>
            </a:extLst>
          </p:cNvPr>
          <p:cNvGrpSpPr/>
          <p:nvPr/>
        </p:nvGrpSpPr>
        <p:grpSpPr>
          <a:xfrm>
            <a:off x="1857679" y="1693098"/>
            <a:ext cx="1784326" cy="538871"/>
            <a:chOff x="3792661" y="1973011"/>
            <a:chExt cx="2502217" cy="77152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75255B6-1A2F-C9B9-6095-7E5D6B211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203" y="1973011"/>
              <a:ext cx="1590675" cy="77152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EEA6A9-3537-6C1A-7DCA-32EA51C578A3}"/>
                </a:ext>
              </a:extLst>
            </p:cNvPr>
            <p:cNvSpPr txBox="1"/>
            <p:nvPr/>
          </p:nvSpPr>
          <p:spPr>
            <a:xfrm>
              <a:off x="3792661" y="2135757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F0F033CB-9328-F653-B185-D55E3D670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9" y="3764652"/>
            <a:ext cx="2733428" cy="9038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FC2AF9-64E3-D438-A6DD-E426CF4FB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342" y="3827816"/>
            <a:ext cx="2122061" cy="903838"/>
          </a:xfrm>
          <a:prstGeom prst="rect">
            <a:avLst/>
          </a:prstGeom>
        </p:spPr>
      </p:pic>
      <p:sp>
        <p:nvSpPr>
          <p:cNvPr id="35" name="TextBox 10">
            <a:extLst>
              <a:ext uri="{FF2B5EF4-FFF2-40B4-BE49-F238E27FC236}">
                <a16:creationId xmlns:a16="http://schemas.microsoft.com/office/drawing/2014/main" id="{666853FC-D4FA-87DF-38FC-56C729BD3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707" y="3918282"/>
            <a:ext cx="25265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latin typeface="Calibri (Body)"/>
                <a:cs typeface="Calibri (Body)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  <a:cs typeface="Calibri (Body)"/>
              </a:rPr>
              <a:t>is the count for word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  <a:cs typeface="Calibri (Body)"/>
              </a:rPr>
              <a:t> in context </a:t>
            </a:r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05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latin typeface="Calibri (Body)"/>
                <a:cs typeface="Calibri (Body)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  <a:cs typeface="Calibri (Body)"/>
              </a:rPr>
              <a:t>is the count for word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  <a:cs typeface="Calibri (Body)"/>
              </a:rPr>
              <a:t> in context </a:t>
            </a:r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6513EF-B708-9D1F-F0A4-991489F5AC69}"/>
              </a:ext>
            </a:extLst>
          </p:cNvPr>
          <p:cNvGrpSpPr/>
          <p:nvPr/>
        </p:nvGrpSpPr>
        <p:grpSpPr>
          <a:xfrm>
            <a:off x="7219667" y="3513550"/>
            <a:ext cx="1241665" cy="1081643"/>
            <a:chOff x="9905293" y="3217676"/>
            <a:chExt cx="1359509" cy="123795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5E3DBF-CAB9-070F-4D5E-E7F897FE3915}"/>
                </a:ext>
              </a:extLst>
            </p:cNvPr>
            <p:cNvSpPr txBox="1"/>
            <p:nvPr/>
          </p:nvSpPr>
          <p:spPr>
            <a:xfrm>
              <a:off x="10480613" y="3519032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cos(</a:t>
              </a:r>
              <a:r>
                <a:rPr lang="el-G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C20877-B8C3-0644-5720-0E4E583FA6E5}"/>
                </a:ext>
              </a:extLst>
            </p:cNvPr>
            <p:cNvCxnSpPr/>
            <p:nvPr/>
          </p:nvCxnSpPr>
          <p:spPr>
            <a:xfrm flipH="1">
              <a:off x="9905293" y="3217676"/>
              <a:ext cx="14068" cy="1237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62AB0C-0893-F6A2-A3E9-D6DD75A60ABB}"/>
                </a:ext>
              </a:extLst>
            </p:cNvPr>
            <p:cNvCxnSpPr/>
            <p:nvPr/>
          </p:nvCxnSpPr>
          <p:spPr>
            <a:xfrm>
              <a:off x="9905293" y="4455633"/>
              <a:ext cx="13595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AE4701-19DC-8266-FCF2-57A8A9441E1E}"/>
                </a:ext>
              </a:extLst>
            </p:cNvPr>
            <p:cNvCxnSpPr/>
            <p:nvPr/>
          </p:nvCxnSpPr>
          <p:spPr>
            <a:xfrm flipV="1">
              <a:off x="9905293" y="4068722"/>
              <a:ext cx="848593" cy="3869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6D1A81-36E1-0D72-C5E0-31BD985F2D37}"/>
                </a:ext>
              </a:extLst>
            </p:cNvPr>
            <p:cNvCxnSpPr/>
            <p:nvPr/>
          </p:nvCxnSpPr>
          <p:spPr>
            <a:xfrm flipV="1">
              <a:off x="9905293" y="3344779"/>
              <a:ext cx="624635" cy="11108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17E79E4-5912-8BD4-24C0-2A166AAAF18A}"/>
                </a:ext>
              </a:extLst>
            </p:cNvPr>
            <p:cNvSpPr/>
            <p:nvPr/>
          </p:nvSpPr>
          <p:spPr>
            <a:xfrm>
              <a:off x="9919361" y="3801486"/>
              <a:ext cx="722445" cy="65414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00D8F30-1551-A59D-A5D7-54A1AA2BE9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6" y="2279664"/>
            <a:ext cx="1134542" cy="113454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C84E94A-BC6A-0A5F-0754-7F1A7330AAEB}"/>
              </a:ext>
            </a:extLst>
          </p:cNvPr>
          <p:cNvGrpSpPr/>
          <p:nvPr/>
        </p:nvGrpSpPr>
        <p:grpSpPr>
          <a:xfrm>
            <a:off x="7145179" y="545230"/>
            <a:ext cx="1241666" cy="1445574"/>
            <a:chOff x="9748912" y="1318070"/>
            <a:chExt cx="1519278" cy="164887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96C1B2C-58E7-8EB5-77A2-FD3A38DE5F40}"/>
                </a:ext>
              </a:extLst>
            </p:cNvPr>
            <p:cNvCxnSpPr/>
            <p:nvPr/>
          </p:nvCxnSpPr>
          <p:spPr>
            <a:xfrm flipH="1">
              <a:off x="9748912" y="1557030"/>
              <a:ext cx="15721" cy="1409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48002E-7D44-D4D8-7117-D070554DE08C}"/>
                </a:ext>
              </a:extLst>
            </p:cNvPr>
            <p:cNvCxnSpPr/>
            <p:nvPr/>
          </p:nvCxnSpPr>
          <p:spPr>
            <a:xfrm>
              <a:off x="9748912" y="2966940"/>
              <a:ext cx="1519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D20127D-36DC-C1E1-7284-B80041184833}"/>
                </a:ext>
              </a:extLst>
            </p:cNvPr>
            <p:cNvCxnSpPr/>
            <p:nvPr/>
          </p:nvCxnSpPr>
          <p:spPr>
            <a:xfrm>
              <a:off x="10065888" y="2629703"/>
              <a:ext cx="953944" cy="46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47D661-2846-1E43-D1B9-112218C6E76B}"/>
                </a:ext>
              </a:extLst>
            </p:cNvPr>
            <p:cNvCxnSpPr>
              <a:endCxn id="52" idx="2"/>
            </p:cNvCxnSpPr>
            <p:nvPr/>
          </p:nvCxnSpPr>
          <p:spPr>
            <a:xfrm flipV="1">
              <a:off x="10097154" y="1738703"/>
              <a:ext cx="887471" cy="874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36DEC44-A188-6B80-F55B-566A2659EBBB}"/>
                </a:ext>
              </a:extLst>
            </p:cNvPr>
            <p:cNvCxnSpPr/>
            <p:nvPr/>
          </p:nvCxnSpPr>
          <p:spPr>
            <a:xfrm flipH="1" flipV="1">
              <a:off x="10985540" y="1761797"/>
              <a:ext cx="34292" cy="865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93247E-14DA-3EF6-1B9B-3E378201EC03}"/>
                </a:ext>
              </a:extLst>
            </p:cNvPr>
            <p:cNvSpPr txBox="1"/>
            <p:nvPr/>
          </p:nvSpPr>
          <p:spPr>
            <a:xfrm>
              <a:off x="9898214" y="2270590"/>
              <a:ext cx="335348" cy="420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C20BC5-AF42-8642-61E5-E5242EDDAD59}"/>
                </a:ext>
              </a:extLst>
            </p:cNvPr>
            <p:cNvSpPr txBox="1"/>
            <p:nvPr/>
          </p:nvSpPr>
          <p:spPr>
            <a:xfrm>
              <a:off x="10824117" y="1318070"/>
              <a:ext cx="321016" cy="420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67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A22B7DC-2841-92FD-2D3D-AFC59677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2" y="-61767"/>
            <a:ext cx="10515600" cy="838032"/>
          </a:xfrm>
        </p:spPr>
        <p:txBody>
          <a:bodyPr/>
          <a:lstStyle/>
          <a:p>
            <a:r>
              <a:rPr lang="en-US" dirty="0"/>
              <a:t>Cosine Similarity Example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F9DBF25-E7A5-BFC8-B14E-1354E509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57" y="676998"/>
            <a:ext cx="5655707" cy="5139999"/>
          </a:xfrm>
        </p:spPr>
        <p:txBody>
          <a:bodyPr>
            <a:normAutofit/>
          </a:bodyPr>
          <a:lstStyle/>
          <a:p>
            <a:r>
              <a:rPr lang="en-US" sz="1800" dirty="0"/>
              <a:t>Which pairs of words are most similar?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cosine(apricot,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information)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cosine(digital,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information)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cosine(apricot,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digital)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cos (0) = 1 </a:t>
            </a:r>
            <a:r>
              <a:rPr lang="en-US" sz="1600" dirty="0">
                <a:sym typeface="Wingdings" panose="05000000000000000000" pitchFamily="2" charset="2"/>
              </a:rPr>
              <a:t> Vectors point in the same direction; 		words most similar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ym typeface="Wingdings" panose="05000000000000000000" pitchFamily="2" charset="2"/>
              </a:rPr>
              <a:t>cos(180) = -1  Vectors point in opposite directions; 		words opposite of each other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ym typeface="Wingdings" panose="05000000000000000000" pitchFamily="2" charset="2"/>
              </a:rPr>
              <a:t>cos(90) = 0  Vectors are perpendicular;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ym typeface="Wingdings" panose="05000000000000000000" pitchFamily="2" charset="2"/>
              </a:rPr>
              <a:t>		words are unrelated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011E400-FBE1-05DE-896C-4975536F9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7094"/>
              </p:ext>
            </p:extLst>
          </p:nvPr>
        </p:nvGraphicFramePr>
        <p:xfrm>
          <a:off x="5765144" y="844765"/>
          <a:ext cx="2939728" cy="1318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14">
                  <a:extLst>
                    <a:ext uri="{9D8B030D-6E8A-4147-A177-3AD203B41FA5}">
                      <a16:colId xmlns:a16="http://schemas.microsoft.com/office/drawing/2014/main" val="1832016407"/>
                    </a:ext>
                  </a:extLst>
                </a:gridCol>
                <a:gridCol w="557535">
                  <a:extLst>
                    <a:ext uri="{9D8B030D-6E8A-4147-A177-3AD203B41FA5}">
                      <a16:colId xmlns:a16="http://schemas.microsoft.com/office/drawing/2014/main" val="2319964287"/>
                    </a:ext>
                  </a:extLst>
                </a:gridCol>
                <a:gridCol w="557535">
                  <a:extLst>
                    <a:ext uri="{9D8B030D-6E8A-4147-A177-3AD203B41FA5}">
                      <a16:colId xmlns:a16="http://schemas.microsoft.com/office/drawing/2014/main" val="4001712780"/>
                    </a:ext>
                  </a:extLst>
                </a:gridCol>
                <a:gridCol w="861644">
                  <a:extLst>
                    <a:ext uri="{9D8B030D-6E8A-4147-A177-3AD203B41FA5}">
                      <a16:colId xmlns:a16="http://schemas.microsoft.com/office/drawing/2014/main" val="2037041858"/>
                    </a:ext>
                  </a:extLst>
                </a:gridCol>
              </a:tblGrid>
              <a:tr h="329537"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 Narrow" panose="020B0606020202030204" pitchFamily="34" charset="0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 Narrow" panose="020B060602020203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 Narrow" panose="020B0606020202030204" pitchFamily="34" charset="0"/>
                        </a:rPr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90998"/>
                  </a:ext>
                </a:extLst>
              </a:tr>
              <a:tr h="32953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apricot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77778"/>
                  </a:ext>
                </a:extLst>
              </a:tr>
              <a:tr h="32953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36559"/>
                  </a:ext>
                </a:extLst>
              </a:tr>
              <a:tr h="32953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06501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3752FA3-BA47-84F7-06FB-34D9970CFC03}"/>
              </a:ext>
            </a:extLst>
          </p:cNvPr>
          <p:cNvGrpSpPr/>
          <p:nvPr/>
        </p:nvGrpSpPr>
        <p:grpSpPr>
          <a:xfrm>
            <a:off x="2779229" y="945784"/>
            <a:ext cx="2345376" cy="384394"/>
            <a:chOff x="4495801" y="2861121"/>
            <a:chExt cx="3582987" cy="720280"/>
          </a:xfrm>
        </p:grpSpPr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12340C25-8CF3-672A-F9C6-BB36828D3B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801" y="3196679"/>
            <a:ext cx="980789" cy="34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22300" imgH="215900" progId="Equation.3">
                    <p:embed/>
                  </p:oleObj>
                </mc:Choice>
                <mc:Fallback>
                  <p:oleObj name="Equation" r:id="rId3" imgW="622300" imgH="215900" progId="Equation.3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5801" y="3196679"/>
                          <a:ext cx="980789" cy="340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8A8AF78C-1722-B5F3-6E54-1F0745EFB7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6400" y="3196679"/>
            <a:ext cx="1060854" cy="34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73100" imgH="215900" progId="Equation.3">
                    <p:embed/>
                  </p:oleObj>
                </mc:Choice>
                <mc:Fallback>
                  <p:oleObj name="Equation" r:id="rId5" imgW="673100" imgH="21590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86400" y="3196679"/>
                          <a:ext cx="1060854" cy="340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9AE7FB7D-DB39-D1D7-328F-EFCC7D648E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600" y="2861121"/>
            <a:ext cx="1418544" cy="618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01700" imgH="393700" progId="Equation.3">
                    <p:embed/>
                  </p:oleObj>
                </mc:Choice>
                <mc:Fallback>
                  <p:oleObj name="Equation" r:id="rId7" imgW="901700" imgH="393700" progId="Equation.3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00600" y="2861121"/>
                          <a:ext cx="1418544" cy="618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4A9D4C1A-E533-F756-3FD5-0668E03FBC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58001" y="2920740"/>
            <a:ext cx="1220787" cy="66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74700" imgH="419100" progId="Equation.3">
                    <p:embed/>
                  </p:oleObj>
                </mc:Choice>
                <mc:Fallback>
                  <p:oleObj name="Equation" r:id="rId9" imgW="774700" imgH="419100" progId="Equation.3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58001" y="2920740"/>
                          <a:ext cx="1220787" cy="66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49F362-5543-ED6F-A690-F46A21F5211A}"/>
              </a:ext>
            </a:extLst>
          </p:cNvPr>
          <p:cNvSpPr txBox="1"/>
          <p:nvPr/>
        </p:nvSpPr>
        <p:spPr>
          <a:xfrm>
            <a:off x="2452768" y="9682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D8B590-937C-B65E-910B-FD128B39157E}"/>
              </a:ext>
            </a:extLst>
          </p:cNvPr>
          <p:cNvSpPr txBox="1"/>
          <p:nvPr/>
        </p:nvSpPr>
        <p:spPr>
          <a:xfrm>
            <a:off x="3265731" y="33467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D29D99-2FC1-DA1C-6776-7B9274D54705}"/>
              </a:ext>
            </a:extLst>
          </p:cNvPr>
          <p:cNvSpPr txBox="1"/>
          <p:nvPr/>
        </p:nvSpPr>
        <p:spPr>
          <a:xfrm>
            <a:off x="2465117" y="15576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9FE456-D228-F86F-4A42-EB49E8AD6E5E}"/>
              </a:ext>
            </a:extLst>
          </p:cNvPr>
          <p:cNvGrpSpPr/>
          <p:nvPr/>
        </p:nvGrpSpPr>
        <p:grpSpPr>
          <a:xfrm>
            <a:off x="2818023" y="1455035"/>
            <a:ext cx="2172078" cy="471935"/>
            <a:chOff x="4353212" y="3733800"/>
            <a:chExt cx="3776486" cy="736862"/>
          </a:xfrm>
        </p:grpSpPr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32DAC6B1-16CE-43FC-6D9B-A2BE60C39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0200" y="4069356"/>
            <a:ext cx="1060854" cy="340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73100" imgH="215900" progId="Equation.3">
                    <p:embed/>
                  </p:oleObj>
                </mc:Choice>
                <mc:Fallback>
                  <p:oleObj name="Equation" r:id="rId11" imgW="673100" imgH="215900" progId="Equation.3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10200" y="4069356"/>
                          <a:ext cx="1060854" cy="340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>
              <a:extLst>
                <a:ext uri="{FF2B5EF4-FFF2-40B4-BE49-F238E27FC236}">
                  <a16:creationId xmlns:a16="http://schemas.microsoft.com/office/drawing/2014/main" id="{5DFEA5F6-073B-ECC6-2918-1B3F0ABD7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3212" y="4069356"/>
            <a:ext cx="980789" cy="340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22300" imgH="215900" progId="Equation.3">
                    <p:embed/>
                  </p:oleObj>
                </mc:Choice>
                <mc:Fallback>
                  <p:oleObj name="Equation" r:id="rId12" imgW="622300" imgH="215900" progId="Equation.3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353212" y="4069356"/>
                          <a:ext cx="980789" cy="340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06131DBA-3AA0-3321-659C-4866DCD17E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8200" y="3733800"/>
            <a:ext cx="1458316" cy="618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27100" imgH="393700" progId="Equation.3">
                    <p:embed/>
                  </p:oleObj>
                </mc:Choice>
                <mc:Fallback>
                  <p:oleObj name="Equation" r:id="rId14" imgW="927100" imgH="393700" progId="Equation.3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648200" y="3733800"/>
                          <a:ext cx="1458316" cy="618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B944C3D5-016A-AAA2-B750-0145278AE0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29400" y="3810001"/>
            <a:ext cx="1500298" cy="66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52500" imgH="419100" progId="Equation.3">
                    <p:embed/>
                  </p:oleObj>
                </mc:Choice>
                <mc:Fallback>
                  <p:oleObj name="Equation" r:id="rId16" imgW="952500" imgH="419100" progId="Equation.3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629400" y="3810001"/>
                          <a:ext cx="1500298" cy="66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46C83-83C7-FEF3-0759-4CBDE905571F}"/>
              </a:ext>
            </a:extLst>
          </p:cNvPr>
          <p:cNvGrpSpPr/>
          <p:nvPr/>
        </p:nvGrpSpPr>
        <p:grpSpPr>
          <a:xfrm>
            <a:off x="2722812" y="2024939"/>
            <a:ext cx="1849188" cy="514921"/>
            <a:chOff x="3515012" y="4800600"/>
            <a:chExt cx="2961034" cy="754168"/>
          </a:xfrm>
        </p:grpSpPr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F272199A-1BA0-DABC-4862-AE455D2D0E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012" y="5195376"/>
            <a:ext cx="980789" cy="340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22300" imgH="215900" progId="Equation.3">
                    <p:embed/>
                  </p:oleObj>
                </mc:Choice>
                <mc:Fallback>
                  <p:oleObj name="Equation" r:id="rId18" imgW="622300" imgH="215900" progId="Equation.3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15012" y="5195376"/>
                          <a:ext cx="980789" cy="340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B18711EF-CF12-EE92-1A37-A47223C4B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1" y="5214494"/>
            <a:ext cx="980789" cy="340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622300" imgH="215900" progId="Equation.3">
                    <p:embed/>
                  </p:oleObj>
                </mc:Choice>
                <mc:Fallback>
                  <p:oleObj name="Equation" r:id="rId19" imgW="622300" imgH="215900" progId="Equation.3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72001" y="5214494"/>
                          <a:ext cx="980789" cy="340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91D773A9-6052-867C-C06A-8EEB87055A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6200" y="4800600"/>
            <a:ext cx="1458316" cy="618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27100" imgH="393700" progId="Equation.3">
                    <p:embed/>
                  </p:oleObj>
                </mc:Choice>
                <mc:Fallback>
                  <p:oleObj name="Equation" r:id="rId20" imgW="927100" imgH="393700" progId="Equation.3">
                    <p:embed/>
                    <p:pic>
                      <p:nvPicPr>
                        <p:cNvPr id="26" name="Object 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886200" y="4800600"/>
                          <a:ext cx="1458316" cy="618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>
              <a:extLst>
                <a:ext uri="{FF2B5EF4-FFF2-40B4-BE49-F238E27FC236}">
                  <a16:creationId xmlns:a16="http://schemas.microsoft.com/office/drawing/2014/main" id="{6B26DFD8-60AC-B6EC-B7CD-3B63A9A251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96000" y="4953000"/>
            <a:ext cx="380046" cy="261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41300" imgH="165100" progId="Equation.3">
                    <p:embed/>
                  </p:oleObj>
                </mc:Choice>
                <mc:Fallback>
                  <p:oleObj name="Equation" r:id="rId22" imgW="241300" imgH="165100" progId="Equation.3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096000" y="4953000"/>
                          <a:ext cx="380046" cy="2614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8" name="Content Placeholder 4">
            <a:extLst>
              <a:ext uri="{FF2B5EF4-FFF2-40B4-BE49-F238E27FC236}">
                <a16:creationId xmlns:a16="http://schemas.microsoft.com/office/drawing/2014/main" id="{BF1AE461-45F8-CC9D-881E-404950378DB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89" y="2571750"/>
            <a:ext cx="3209619" cy="18755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597CDF8-F95B-8E36-D104-C7DAC5D2917A}"/>
              </a:ext>
            </a:extLst>
          </p:cNvPr>
          <p:cNvSpPr txBox="1"/>
          <p:nvPr/>
        </p:nvSpPr>
        <p:spPr>
          <a:xfrm>
            <a:off x="6705911" y="2696466"/>
            <a:ext cx="208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rial Narrow" panose="020B0606020202030204" pitchFamily="34" charset="0"/>
              </a:rPr>
              <a:t>Visualizing cosines (angles)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8AD59-5473-3E19-B725-19759633D847}"/>
              </a:ext>
            </a:extLst>
          </p:cNvPr>
          <p:cNvSpPr txBox="1"/>
          <p:nvPr/>
        </p:nvSpPr>
        <p:spPr>
          <a:xfrm>
            <a:off x="2452768" y="2170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9C7A2DD-B885-BFDF-9B11-2A5A6C4DA0A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31298" r="26793"/>
          <a:stretch/>
        </p:blipFill>
        <p:spPr>
          <a:xfrm>
            <a:off x="4962141" y="140174"/>
            <a:ext cx="1232096" cy="4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4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8C8-74B7-337A-1D9F-DABBA491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distance measures to determine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9542-CD09-D860-D25D-8AA80B2F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other distance measures, but Cosine similarity is most frequently used for text.</a:t>
            </a:r>
          </a:p>
          <a:p>
            <a:pPr lvl="1"/>
            <a:r>
              <a:rPr lang="en-US" dirty="0"/>
              <a:t>This is partly because cosine similarity is less affected by differences in magnitude.</a:t>
            </a:r>
          </a:p>
          <a:p>
            <a:endParaRPr lang="en-US" dirty="0"/>
          </a:p>
          <a:p>
            <a:r>
              <a:rPr lang="en-US" dirty="0"/>
              <a:t>Follow along with the professor as he reviews example notebooks.</a:t>
            </a:r>
          </a:p>
        </p:txBody>
      </p:sp>
    </p:spTree>
    <p:extLst>
      <p:ext uri="{BB962C8B-B14F-4D97-AF65-F5344CB8AC3E}">
        <p14:creationId xmlns:p14="http://schemas.microsoft.com/office/powerpoint/2010/main" val="327383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897-0A2B-A99F-0BA3-D1A03D9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1EE3-F6CD-F0DF-1981-6A1107B237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286250"/>
            <a:ext cx="2133600" cy="274638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5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202531"/>
          </a:xfrm>
        </p:spPr>
        <p:txBody>
          <a:bodyPr>
            <a:normAutofit/>
          </a:bodyPr>
          <a:lstStyle/>
          <a:p>
            <a:r>
              <a:rPr lang="en-US" sz="2000" dirty="0"/>
              <a:t>As we saw in the tutorial/notebook example, TF-IDF can be helpful in identifying documents based on syntax, but TF-IDF doesn’t encode information on meaning.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problem with TF-IDF?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A11653-D5D1-8F6A-F169-95BE9E07BC97}"/>
              </a:ext>
            </a:extLst>
          </p:cNvPr>
          <p:cNvSpPr txBox="1">
            <a:spLocks/>
          </p:cNvSpPr>
          <p:nvPr/>
        </p:nvSpPr>
        <p:spPr>
          <a:xfrm>
            <a:off x="4751530" y="2664763"/>
            <a:ext cx="3665167" cy="672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Human language is not just a collection of words. We make sense of language by 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interpreting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words' meaning, relationships, and context, e.g., the utterance “Water!” could be an order, the answer to a question, or some other form of communication.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32273-FE61-E0EA-4D1B-6771A564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00971"/>
            <a:ext cx="1327602" cy="12847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330A7A-BF1F-0743-93B5-8DDB65279C19}"/>
              </a:ext>
            </a:extLst>
          </p:cNvPr>
          <p:cNvSpPr txBox="1">
            <a:spLocks/>
          </p:cNvSpPr>
          <p:nvPr/>
        </p:nvSpPr>
        <p:spPr>
          <a:xfrm>
            <a:off x="1387396" y="3101114"/>
            <a:ext cx="3050492" cy="108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/>
              <a:t>“The meaning of a word is in its use in the language”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900" dirty="0"/>
              <a:t>Ludwig Wittgenstein</a:t>
            </a:r>
            <a:r>
              <a:rPr lang="en-US" sz="600" dirty="0"/>
              <a:t> 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" dirty="0"/>
              <a:t>(Aphorism # 43, </a:t>
            </a:r>
            <a:r>
              <a:rPr lang="en-US" sz="600" i="1" dirty="0"/>
              <a:t>Philosophical Investigations</a:t>
            </a:r>
            <a:r>
              <a:rPr lang="en-US" sz="600" dirty="0"/>
              <a:t>, 1953)</a:t>
            </a:r>
          </a:p>
        </p:txBody>
      </p:sp>
    </p:spTree>
    <p:extLst>
      <p:ext uri="{BB962C8B-B14F-4D97-AF65-F5344CB8AC3E}">
        <p14:creationId xmlns:p14="http://schemas.microsoft.com/office/powerpoint/2010/main" val="296499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1626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is polysemy?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Multiple meanings of the same word (in different contexts).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meaning is called a “sense” (or concept).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Identifying a word's “sense” (meaning) is called </a:t>
            </a:r>
            <a:r>
              <a:rPr lang="en-US" b="1" dirty="0"/>
              <a:t>Word Sense Disambiguation.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Bank (financial institution or side of the river?):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 went to the bank to withdraw money.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She is down by the river bank.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Battery (an object or an act):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My cell phone battery just died.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 was arrested for assault and battery (and act).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Get (procure or understand):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She gets it.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Can you get me some water?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29A653-013D-42D0-9227-90190427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Polysemy</a:t>
            </a:r>
          </a:p>
        </p:txBody>
      </p:sp>
    </p:spTree>
    <p:extLst>
      <p:ext uri="{BB962C8B-B14F-4D97-AF65-F5344CB8AC3E}">
        <p14:creationId xmlns:p14="http://schemas.microsoft.com/office/powerpoint/2010/main" val="248488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910F-4929-A196-4F0D-B1DA20D2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CCC4-A396-476C-20C1-494CBDA1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564448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want to translate a corpus into a matrix representation that embeds the words' meaning in a sentence.</a:t>
            </a:r>
          </a:p>
          <a:p>
            <a:r>
              <a:rPr lang="en-US" sz="2000" dirty="0"/>
              <a:t>Syntactic Similarity</a:t>
            </a:r>
          </a:p>
          <a:p>
            <a:pPr lvl="1"/>
            <a:r>
              <a:rPr lang="en-US" sz="1400" dirty="0"/>
              <a:t>The combination of Lemmatization and TD-IDF can determine this</a:t>
            </a:r>
          </a:p>
          <a:p>
            <a:r>
              <a:rPr lang="en-US" sz="2000" dirty="0"/>
              <a:t>Semantic Similarity &amp; Semantic Relatedness</a:t>
            </a:r>
          </a:p>
          <a:p>
            <a:pPr lvl="1"/>
            <a:r>
              <a:rPr lang="en-US" sz="1700" dirty="0"/>
              <a:t>TF-IDF? </a:t>
            </a:r>
          </a:p>
          <a:p>
            <a:pPr lvl="2"/>
            <a:r>
              <a:rPr lang="en-US" sz="1400" dirty="0"/>
              <a:t>TD-IDF cannot encode this information – we need something that can.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6B08D6-055E-252E-9F9D-11728188348C}"/>
              </a:ext>
            </a:extLst>
          </p:cNvPr>
          <p:cNvCxnSpPr/>
          <p:nvPr/>
        </p:nvCxnSpPr>
        <p:spPr>
          <a:xfrm flipV="1">
            <a:off x="5699342" y="1152395"/>
            <a:ext cx="0" cy="234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56155-B7AA-F08A-EE4D-2713630F1B33}"/>
              </a:ext>
            </a:extLst>
          </p:cNvPr>
          <p:cNvCxnSpPr/>
          <p:nvPr/>
        </p:nvCxnSpPr>
        <p:spPr>
          <a:xfrm>
            <a:off x="5724395" y="3513551"/>
            <a:ext cx="294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B6955C3-92E6-74B6-6D05-23CDB657BE2B}"/>
              </a:ext>
            </a:extLst>
          </p:cNvPr>
          <p:cNvSpPr/>
          <p:nvPr/>
        </p:nvSpPr>
        <p:spPr>
          <a:xfrm>
            <a:off x="7760335" y="2034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0A241-AE3E-24CD-D92E-CBA47B5426F2}"/>
              </a:ext>
            </a:extLst>
          </p:cNvPr>
          <p:cNvSpPr txBox="1"/>
          <p:nvPr/>
        </p:nvSpPr>
        <p:spPr>
          <a:xfrm>
            <a:off x="7760335" y="1903663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48A0B7-9AB2-7EDD-CC24-6B07F5416AA4}"/>
              </a:ext>
            </a:extLst>
          </p:cNvPr>
          <p:cNvSpPr/>
          <p:nvPr/>
        </p:nvSpPr>
        <p:spPr>
          <a:xfrm>
            <a:off x="7496741" y="1903663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2D259-0F75-24B2-3D8A-70680F5F08CB}"/>
              </a:ext>
            </a:extLst>
          </p:cNvPr>
          <p:cNvSpPr txBox="1"/>
          <p:nvPr/>
        </p:nvSpPr>
        <p:spPr>
          <a:xfrm>
            <a:off x="7500813" y="1772858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Feline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D8E515-EC06-1A87-3662-537F0C8F339E}"/>
              </a:ext>
            </a:extLst>
          </p:cNvPr>
          <p:cNvSpPr/>
          <p:nvPr/>
        </p:nvSpPr>
        <p:spPr>
          <a:xfrm>
            <a:off x="6171512" y="28810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FC4802-D9CD-E3CE-167C-E75F86FAD953}"/>
              </a:ext>
            </a:extLst>
          </p:cNvPr>
          <p:cNvSpPr txBox="1"/>
          <p:nvPr/>
        </p:nvSpPr>
        <p:spPr>
          <a:xfrm>
            <a:off x="6171512" y="275023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D781F6-54E2-48A0-A232-1B6D8962CA93}"/>
              </a:ext>
            </a:extLst>
          </p:cNvPr>
          <p:cNvSpPr/>
          <p:nvPr/>
        </p:nvSpPr>
        <p:spPr>
          <a:xfrm>
            <a:off x="6365635" y="3083423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8AC21-8AEC-95E2-FF17-91E657545280}"/>
              </a:ext>
            </a:extLst>
          </p:cNvPr>
          <p:cNvSpPr txBox="1"/>
          <p:nvPr/>
        </p:nvSpPr>
        <p:spPr>
          <a:xfrm>
            <a:off x="6365635" y="295261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0E9B68-6C0C-167C-4BC7-1D889CA66674}"/>
              </a:ext>
            </a:extLst>
          </p:cNvPr>
          <p:cNvSpPr/>
          <p:nvPr/>
        </p:nvSpPr>
        <p:spPr>
          <a:xfrm>
            <a:off x="6003751" y="3233084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ACEA14-E4C4-675B-8D3C-AC837956E4FD}"/>
              </a:ext>
            </a:extLst>
          </p:cNvPr>
          <p:cNvSpPr txBox="1"/>
          <p:nvPr/>
        </p:nvSpPr>
        <p:spPr>
          <a:xfrm>
            <a:off x="6003751" y="31022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road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F7A9F8-201F-365D-C303-A29A47BD0D65}"/>
              </a:ext>
            </a:extLst>
          </p:cNvPr>
          <p:cNvSpPr/>
          <p:nvPr/>
        </p:nvSpPr>
        <p:spPr>
          <a:xfrm>
            <a:off x="7170243" y="255494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927AF9-9B73-919D-814B-2E7E63361635}"/>
              </a:ext>
            </a:extLst>
          </p:cNvPr>
          <p:cNvSpPr txBox="1"/>
          <p:nvPr/>
        </p:nvSpPr>
        <p:spPr>
          <a:xfrm>
            <a:off x="7170243" y="2424137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run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5C3BD7-7D49-F663-9945-AE16D5EDD250}"/>
              </a:ext>
            </a:extLst>
          </p:cNvPr>
          <p:cNvSpPr/>
          <p:nvPr/>
        </p:nvSpPr>
        <p:spPr>
          <a:xfrm>
            <a:off x="7433837" y="272275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9E685-979E-54C3-3E4F-8D059447B51F}"/>
              </a:ext>
            </a:extLst>
          </p:cNvPr>
          <p:cNvSpPr txBox="1"/>
          <p:nvPr/>
        </p:nvSpPr>
        <p:spPr>
          <a:xfrm>
            <a:off x="7433837" y="2591951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running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2B86FF-B6DF-C60C-54A9-49DB8CC69503}"/>
              </a:ext>
            </a:extLst>
          </p:cNvPr>
          <p:cNvSpPr/>
          <p:nvPr/>
        </p:nvSpPr>
        <p:spPr>
          <a:xfrm>
            <a:off x="7364367" y="1698438"/>
            <a:ext cx="988292" cy="5232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1E7BB2-9B5C-6F5C-65AC-5DB060BCCFCF}"/>
              </a:ext>
            </a:extLst>
          </p:cNvPr>
          <p:cNvSpPr/>
          <p:nvPr/>
        </p:nvSpPr>
        <p:spPr>
          <a:xfrm>
            <a:off x="7101494" y="2382059"/>
            <a:ext cx="988292" cy="5232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F8D8C0-F7C5-A158-A95C-F5AD4261EB17}"/>
              </a:ext>
            </a:extLst>
          </p:cNvPr>
          <p:cNvSpPr/>
          <p:nvPr/>
        </p:nvSpPr>
        <p:spPr>
          <a:xfrm>
            <a:off x="5854988" y="2722755"/>
            <a:ext cx="988292" cy="7782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66519A-A6E7-F70E-F4DA-25E35024BC74}"/>
              </a:ext>
            </a:extLst>
          </p:cNvPr>
          <p:cNvSpPr txBox="1"/>
          <p:nvPr/>
        </p:nvSpPr>
        <p:spPr>
          <a:xfrm>
            <a:off x="7858513" y="2262179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Syntactic Similarity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F99169-CD5C-FA37-C46A-8994E5708DA2}"/>
              </a:ext>
            </a:extLst>
          </p:cNvPr>
          <p:cNvSpPr txBox="1"/>
          <p:nvPr/>
        </p:nvSpPr>
        <p:spPr>
          <a:xfrm>
            <a:off x="7542461" y="1460408"/>
            <a:ext cx="14237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Symantec Similarity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D280B-87AB-22EA-5FCB-427C626A3719}"/>
              </a:ext>
            </a:extLst>
          </p:cNvPr>
          <p:cNvSpPr txBox="1"/>
          <p:nvPr/>
        </p:nvSpPr>
        <p:spPr>
          <a:xfrm>
            <a:off x="5376680" y="2496288"/>
            <a:ext cx="163538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Symantec Relatedness</a:t>
            </a:r>
          </a:p>
        </p:txBody>
      </p:sp>
    </p:spTree>
    <p:extLst>
      <p:ext uri="{BB962C8B-B14F-4D97-AF65-F5344CB8AC3E}">
        <p14:creationId xmlns:p14="http://schemas.microsoft.com/office/powerpoint/2010/main" val="370344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7658B7-5585-CAE2-82BB-8E9C5457135F}"/>
              </a:ext>
            </a:extLst>
          </p:cNvPr>
          <p:cNvSpPr txBox="1"/>
          <p:nvPr/>
        </p:nvSpPr>
        <p:spPr>
          <a:xfrm>
            <a:off x="1920654" y="186152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“Feline climbs tree”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CEC5A-A04B-4541-6DB9-B661B5BD50FD}"/>
              </a:ext>
            </a:extLst>
          </p:cNvPr>
          <p:cNvSpPr txBox="1"/>
          <p:nvPr/>
        </p:nvSpPr>
        <p:spPr>
          <a:xfrm>
            <a:off x="1840504" y="2536028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“Cat scrambles up oak”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185D72C-D964-82A6-B70E-915B391FC13E}"/>
              </a:ext>
            </a:extLst>
          </p:cNvPr>
          <p:cNvSpPr/>
          <p:nvPr/>
        </p:nvSpPr>
        <p:spPr>
          <a:xfrm>
            <a:off x="4076700" y="1765300"/>
            <a:ext cx="279400" cy="12827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77E42-E585-E636-63E6-10E63CC7BBA7}"/>
              </a:ext>
            </a:extLst>
          </p:cNvPr>
          <p:cNvSpPr txBox="1"/>
          <p:nvPr/>
        </p:nvSpPr>
        <p:spPr>
          <a:xfrm>
            <a:off x="4743451" y="1475169"/>
            <a:ext cx="27559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cosine similarity using the bag of words techniques we’ve used so far.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F1637-CBD6-2CC8-FD40-3CDAA175987A}"/>
              </a:ext>
            </a:extLst>
          </p:cNvPr>
          <p:cNvSpPr txBox="1"/>
          <p:nvPr/>
        </p:nvSpPr>
        <p:spPr>
          <a:xfrm>
            <a:off x="4743451" y="2476501"/>
            <a:ext cx="30226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we used a technique called “</a:t>
            </a:r>
            <a:r>
              <a:rPr lang="en-US" b="1" dirty="0"/>
              <a:t>word embedding</a:t>
            </a:r>
            <a:r>
              <a:rPr lang="en-US" dirty="0"/>
              <a:t>” vectors, we would get a similar score.</a:t>
            </a:r>
          </a:p>
        </p:txBody>
      </p:sp>
    </p:spTree>
    <p:extLst>
      <p:ext uri="{BB962C8B-B14F-4D97-AF65-F5344CB8AC3E}">
        <p14:creationId xmlns:p14="http://schemas.microsoft.com/office/powerpoint/2010/main" val="135556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C2878-8C61-3749-1566-68D81AEC5CC1}"/>
              </a:ext>
            </a:extLst>
          </p:cNvPr>
          <p:cNvSpPr txBox="1"/>
          <p:nvPr/>
        </p:nvSpPr>
        <p:spPr>
          <a:xfrm>
            <a:off x="787400" y="749300"/>
            <a:ext cx="42755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cat scratched the chair.</a:t>
            </a:r>
          </a:p>
          <a:p>
            <a:r>
              <a:rPr lang="en-US" sz="1800" dirty="0"/>
              <a:t>The cat purred as it was petted.</a:t>
            </a:r>
          </a:p>
          <a:p>
            <a:r>
              <a:rPr lang="en-US" sz="1800" dirty="0"/>
              <a:t>A cat meows.</a:t>
            </a:r>
          </a:p>
          <a:p>
            <a:r>
              <a:rPr lang="en-US" sz="1800" dirty="0"/>
              <a:t>The cat chased a mouse.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dirty="0" err="1"/>
              <a:t>sinkataddle</a:t>
            </a:r>
            <a:r>
              <a:rPr lang="en-US" sz="1800" dirty="0"/>
              <a:t> scratched the chair.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sinkataddle</a:t>
            </a:r>
            <a:r>
              <a:rPr lang="en-US" sz="1800" dirty="0"/>
              <a:t> purred as it was petted.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sinkataddle</a:t>
            </a:r>
            <a:r>
              <a:rPr lang="en-US" sz="1800" dirty="0"/>
              <a:t> meows.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sinkataddle</a:t>
            </a:r>
            <a:r>
              <a:rPr lang="en-US" sz="1800" dirty="0"/>
              <a:t> chased a mouse.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1F232-C947-303A-1ABA-5B0631FA0A5F}"/>
              </a:ext>
            </a:extLst>
          </p:cNvPr>
          <p:cNvSpPr txBox="1"/>
          <p:nvPr/>
        </p:nvSpPr>
        <p:spPr>
          <a:xfrm>
            <a:off x="1162050" y="3981450"/>
            <a:ext cx="2055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What’s a </a:t>
            </a:r>
            <a:r>
              <a:rPr lang="en-US" sz="1400" b="1" dirty="0" err="1">
                <a:solidFill>
                  <a:srgbClr val="C00000"/>
                </a:solidFill>
              </a:rPr>
              <a:t>sinkataddle</a:t>
            </a:r>
            <a:r>
              <a:rPr lang="en-US" sz="14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46E12-768D-E7B7-62A8-ACB1636028C0}"/>
              </a:ext>
            </a:extLst>
          </p:cNvPr>
          <p:cNvSpPr txBox="1"/>
          <p:nvPr/>
        </p:nvSpPr>
        <p:spPr>
          <a:xfrm>
            <a:off x="3217164" y="3857535"/>
            <a:ext cx="437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We are confident that a </a:t>
            </a:r>
            <a:r>
              <a:rPr lang="en-US" sz="1200" i="1" dirty="0" err="1">
                <a:solidFill>
                  <a:srgbClr val="C00000"/>
                </a:solidFill>
              </a:rPr>
              <a:t>sinkataddle</a:t>
            </a:r>
            <a:r>
              <a:rPr lang="en-US" sz="1200" i="1" dirty="0">
                <a:solidFill>
                  <a:srgbClr val="C00000"/>
                </a:solidFill>
              </a:rPr>
              <a:t> is a type of house cat because of the context we find the word used if very similar to the context in which a house cat is use.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CA2AA-AB42-0139-5063-BEFE1031F715}"/>
              </a:ext>
            </a:extLst>
          </p:cNvPr>
          <p:cNvSpPr txBox="1"/>
          <p:nvPr/>
        </p:nvSpPr>
        <p:spPr>
          <a:xfrm>
            <a:off x="5321300" y="1155700"/>
            <a:ext cx="3035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Distributional Hypothesis: </a:t>
            </a:r>
          </a:p>
          <a:p>
            <a:r>
              <a:rPr lang="en-US" dirty="0"/>
              <a:t>Words that occur in similar contexts have similar meanings. </a:t>
            </a:r>
          </a:p>
          <a:p>
            <a:endParaRPr lang="en-US" dirty="0"/>
          </a:p>
          <a:p>
            <a:r>
              <a:rPr lang="en-US" dirty="0"/>
              <a:t>We can represent context by looking at surrounding words.</a:t>
            </a:r>
          </a:p>
        </p:txBody>
      </p:sp>
    </p:spTree>
    <p:extLst>
      <p:ext uri="{BB962C8B-B14F-4D97-AF65-F5344CB8AC3E}">
        <p14:creationId xmlns:p14="http://schemas.microsoft.com/office/powerpoint/2010/main" val="330448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A372-81C4-B643-F475-BE8495C1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332C-C01B-BE22-55BC-98785416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Text Similarity</a:t>
            </a:r>
          </a:p>
          <a:p>
            <a:r>
              <a:rPr lang="en-US" dirty="0"/>
              <a:t>Word Embedding (Word2Vec)</a:t>
            </a:r>
          </a:p>
          <a:p>
            <a:r>
              <a:rPr lang="en-US" dirty="0"/>
              <a:t>Document Embedding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Final Project (and Team Assignment)</a:t>
            </a:r>
          </a:p>
        </p:txBody>
      </p:sp>
    </p:spTree>
    <p:extLst>
      <p:ext uri="{BB962C8B-B14F-4D97-AF65-F5344CB8AC3E}">
        <p14:creationId xmlns:p14="http://schemas.microsoft.com/office/powerpoint/2010/main" val="282623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A6C6-578E-D618-84F7-4C644BD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67EC5-3598-6058-5D0F-E0E992D5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algorithms are available to help us capture the meaning of a word or sentence. </a:t>
            </a:r>
          </a:p>
          <a:p>
            <a:r>
              <a:rPr lang="en-US" dirty="0"/>
              <a:t>One of the first successful methods was called Word2Vec.</a:t>
            </a:r>
          </a:p>
          <a:p>
            <a:r>
              <a:rPr lang="en-US" dirty="0"/>
              <a:t>In 2010, with co-authors, </a:t>
            </a:r>
            <a:r>
              <a:rPr lang="en-US" dirty="0" err="1"/>
              <a:t>Tomáš</a:t>
            </a:r>
            <a:r>
              <a:rPr lang="en-US" dirty="0"/>
              <a:t> </a:t>
            </a:r>
            <a:r>
              <a:rPr lang="en-US" dirty="0" err="1"/>
              <a:t>Mikolov</a:t>
            </a:r>
            <a:r>
              <a:rPr lang="en-US" dirty="0"/>
              <a:t> (then at Brno University of Technology) applied a simple recurrent neural network with a single hidden layer to language modeling.</a:t>
            </a:r>
          </a:p>
          <a:p>
            <a:r>
              <a:rPr lang="en-US" dirty="0"/>
              <a:t>Word2vec was created, patented, and published in 2013 by a team of researchers led by </a:t>
            </a:r>
            <a:r>
              <a:rPr lang="en-US" dirty="0" err="1"/>
              <a:t>Mikolov</a:t>
            </a:r>
            <a:r>
              <a:rPr lang="en-US" dirty="0"/>
              <a:t> at Google over two papers.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1F3D-D37D-E19E-4A10-FD9B9C5FE158}"/>
              </a:ext>
            </a:extLst>
          </p:cNvPr>
          <p:cNvSpPr txBox="1"/>
          <p:nvPr/>
        </p:nvSpPr>
        <p:spPr>
          <a:xfrm>
            <a:off x="933450" y="4123509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https://arxiv.org/abs/1301.3781</a:t>
            </a:r>
            <a:endParaRPr lang="en-US" dirty="0"/>
          </a:p>
          <a:p>
            <a:r>
              <a:rPr lang="en-US" dirty="0">
                <a:hlinkClick r:id="rId3"/>
              </a:rPr>
              <a:t>https://arxiv.org/abs/1310.4546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6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9AF453-9F04-7555-E223-478DDD257AA5}"/>
              </a:ext>
            </a:extLst>
          </p:cNvPr>
          <p:cNvSpPr txBox="1"/>
          <p:nvPr/>
        </p:nvSpPr>
        <p:spPr>
          <a:xfrm>
            <a:off x="1098550" y="771257"/>
            <a:ext cx="6019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0" i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[ 1.57226562e-01 -7.08007812e-02 5.39550781e-02 -1.89208984e-02 9.17968750e-02 2.55126953e-02 7.37304688e-02 -5.68847656e-02 1.79687500e-01 9.27734375e-02 9.03320312e-02 -4.12109375e-01 -8.30078125e-02 -1.45507812e-01 -2.37304688e-01 -3.68652344e-02 8.74023438e-02 -2.77099609e-02 1.13677979e-03 8.30078125e-02 3.57421875e-01 -2.61718750e-01 7.47070312e-02 -8.10546875e-02 -2.35595703e-02 -1.61132812e-01 -4.78515625e-02 1.85546875e-01 -3.97949219e-02 -1.58203125e-01 -4.37011719e-02 -1.11328125e-01 -1.05957031e-01 9.86328125e-02 -8.34960938e-02 -1.27929688e-01 -1.39648438e-01 -1.86523438e-01 -5.71289062e-02 -1.17675781e-01 -1.32812500e-01 1.55639648e-02 1.34765625e-01 8.39843750e-02 -9.03320312e-02 -4.12597656e-02 -2.51953125e-01 -2.27539062e-01 -6.64062500e-02 -7.66601562e-02 5.15136719e-02 5.90820312e-02 3.49609375e-01 -1.13769531e-01 -2.57568359e-02 -1.98242188e-01 4.44335938e-02 1.09863281e-01 1.04003906e-01 -1.75781250e-01 1.22558594e-01 7.81250000e-02 6.20117188e-02 6.49414062e-02 -1.73828125e-01 -1.11694336e-02 1.88476562e-01 3.34472656e-02 -4.29687500e-02 -4.71191406e-02 2.91015625e-01 4.19921875e-02 1.59179688e-01 1.22558594e-01 -2.55859375e-01 2.44140625e-01 1.54296875e-01 -3.46679688e-02 1.24023438e-01 -1.32812500e-01 8.44726562e-02 3.71093750e-02 -1.05468750e-01 9.81445312e-02 -8.23974609e-03 5.34667969e-02 -1.96838379e-03 9.03320312e-02 1.30859375e-01 -1.57470703e-02 -2.40478516e-02 -3.29589844e-02 -5.63964844e-02 -3.12500000e-01 -1.19140625e-01 4.41894531e-02 -1.82617188e-01 -2.20703125e-01 8.39843750e-02 -2.15820312e-01 -1.60156250e-01 -2.01171875e-01 1.63085938e-01 -4.57763672e-05 4.24804688e-02 -1.37695312e-01 -2.62451172e-02 1.53320312e-01 -1.07421875e-01 -1.34765625e-01 -3.73840332e-03 -1.51977539e-02 -7.27539062e-02 3.22265625e-02 1.89453125e-01 -8.00781250e-02 1.45507812e-01 -9.66796875e-02 -9.27734375e-02 8.91113281e-03 -4.27246094e-02 -9.76562500e-02 3.29589844e-02 -7.95898438e-02 -6.25000000e-02 3.39355469e-02 1.05590820e-02 -1.28906250e-01 1.09863281e-01 1.89453125e-01 1.52343750e-01 -1.47460938e-01 -3.86047363e-03 1.75781250e-01 -4.58984375e-02 -1.02539062e-01 6.34765625e-02 -9.86328125e-02 1.87500000e-01 3.97949219e-02 -2.65625000e-01 -1.24023438e-01 -1.35742188e-01 7.93457031e-03 6.59179688e-02 8.11767578e-03 -3.24707031e-02 -1.03759766e-02 -1.90429688e-02 -8.20312500e-02 2.06054688e-01 1.40625000e-01 1.93359375e-01 2.91015625e-01 -9.17968750e-02 -1.40625000e-01 -1.75781250e-01 -1.36718750e-01 2.51464844e-02 -5.83496094e-02 -1.84570312e-01 3.10546875e-01 7.17773438e-02 -1.01074219e-01 1.08886719e-01 -2.23388672e-02 1.50390625e-01 -7.03125000e-02 1.24023438e-01 2.21679688e-01 -1.97265625e-01 -6.05468750e-02 -4.30297852e-03 -1.69921875e-01 -1.45507812e-01 -2.17773438e-01 2.47070312e-01 6.64062500e-02 -8.05664062e-02 3.57421875e-01 -8.20312500e-02 -7.87353516e-03 1.08886719e-01 -5.32226562e-02 3.00781250e-01 -2.37304688e-01 1.61132812e-01 1.59179688e-01 1.69921875e-01 -9.52148438e-02 5.20019531e-02 -6.22558594e-02 -8.85009766e-03 4.68750000e-02 -2.88085938e-02 1.25000000e-01 3.49121094e-02 4.61425781e-02 1.66015625e-02 -9.57031250e-02 -1.48437500e-01 -1.64794922e-02 -2.22656250e-01 -2.51953125e-01 -3.58886719e-02 -2.52685547e-02 8.39233398e-05 6.98242188e-02 2.53906250e-01 -3.29589844e-02 6.59179688e-02 6.28662109e-03 -7.86132812e-02 -3.01513672e-02 -9.47265625e-02 1.25000000e-01 -1.62109375e-01 2.53906250e-01 -3.30078125e-01 6.44531250e-02 -9.09423828e-03 7.12890625e-02 3.99780273e-03 -4.41894531e-02 -1.42822266e-02 -9.52148438e-03 1.17675781e-01 3.49609375e-01 -2.90527344e-02 1.86767578e-02 3.46679688e-02 1.89208984e-02 -1.26953125e-01 2.68554688e-02 -1.06933594e-01 1.20117188e-01 -2.69775391e-02 -5.07812500e-02 -1.76757812e-01 3.95507812e-02 1.35742188e-01 -9.61914062e-02 -1.98242188e-01 -1.86767578e-02 -2.47802734e-02 -5.32226562e-02 1.54296875e-01 5.95703125e-02 6.39648438e-02 -6.17675781e-02 3.36914062e-02 1.75781250e-01 6.59179688e-02 2.22656250e-01 -1.28906250e-01 4.61425781e-02 -2.57812500e-01 6.78710938e-02 6.29882812e-02 -1.15722656e-01 -2.13867188e-01 -2.53906250e-01 2.73437500e-02 -4.68750000e-02 1.38671875e-01 2.59765625e-01 -2.07031250e-01 -9.64355469e-03 -5.22460938e-02 -7.20214844e-03 8.49609375e-02 -2.49023438e-02 1.94335938e-01 -7.37304688e-02 1.22070312e-01 -3.49121094e-02 1.41601562e-01 -1.38671875e-01 7.61718750e-02 -1.93359375e-01 1.64062500e-01 -2.78320312e-02 -1.45263672e-02 1.44531250e-01 1.75781250e-01 -1.70898438e-02 1.26953125e-01 3.39355469e-02 -2.80761719e-02 1.82617188e-01 -2.94921875e-01 3.78417969e-02 -1.63085938e-01 1.73828125e-01 -1.01074219e-01 -1.49414062e-01 -4.17480469e-02 9.82666016e-03 -4.94384766e-03 -3.29589844e-02]</a:t>
            </a:r>
            <a:endParaRPr 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6F4D9-B894-BB06-AF0B-987361ED3710}"/>
              </a:ext>
            </a:extLst>
          </p:cNvPr>
          <p:cNvSpPr txBox="1"/>
          <p:nvPr/>
        </p:nvSpPr>
        <p:spPr>
          <a:xfrm>
            <a:off x="311150" y="771257"/>
            <a:ext cx="8819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=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A78204-B90B-CB08-E136-A3E7160DC831}"/>
              </a:ext>
            </a:extLst>
          </p:cNvPr>
          <p:cNvSpPr/>
          <p:nvPr/>
        </p:nvSpPr>
        <p:spPr>
          <a:xfrm>
            <a:off x="6896100" y="660400"/>
            <a:ext cx="476250" cy="365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63122-57AA-C842-CF17-46E0FC7AA939}"/>
              </a:ext>
            </a:extLst>
          </p:cNvPr>
          <p:cNvSpPr txBox="1"/>
          <p:nvPr/>
        </p:nvSpPr>
        <p:spPr>
          <a:xfrm>
            <a:off x="7289801" y="1600200"/>
            <a:ext cx="19367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300 feature representation of the house</a:t>
            </a:r>
          </a:p>
          <a:p>
            <a:pPr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Notice that this is a ‘dense vector’</a:t>
            </a:r>
          </a:p>
          <a:p>
            <a:pPr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It’s also much smaller than a total vocabulary would have</a:t>
            </a:r>
          </a:p>
        </p:txBody>
      </p:sp>
    </p:spTree>
    <p:extLst>
      <p:ext uri="{BB962C8B-B14F-4D97-AF65-F5344CB8AC3E}">
        <p14:creationId xmlns:p14="http://schemas.microsoft.com/office/powerpoint/2010/main" val="177062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9059-9F1C-62DF-E34F-0B16CA52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Vector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B1FB-E090-A325-8ABC-7375949A8736}"/>
              </a:ext>
            </a:extLst>
          </p:cNvPr>
          <p:cNvSpPr txBox="1"/>
          <p:nvPr/>
        </p:nvSpPr>
        <p:spPr>
          <a:xfrm>
            <a:off x="1323474" y="1750637"/>
            <a:ext cx="74943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= [</a:t>
            </a:r>
            <a:r>
              <a:rPr lang="en-US" sz="800" b="0" i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1.57226562e-01, -7.08007812e-02, 5.39550781e-02 ... 9.82666016e-03, -4.94384766e-03, -3.29589844e-02</a:t>
            </a:r>
            <a:r>
              <a:rPr lang="en-US" b="0" i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57421-CB16-8345-2D02-68C2EC4D5B31}"/>
              </a:ext>
            </a:extLst>
          </p:cNvPr>
          <p:cNvSpPr txBox="1"/>
          <p:nvPr/>
        </p:nvSpPr>
        <p:spPr>
          <a:xfrm>
            <a:off x="751973" y="1161048"/>
            <a:ext cx="62055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neural networks, we don’t have an interpretation of what the vectors are…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03E5174-4161-08A0-4612-6E992EA6739E}"/>
              </a:ext>
            </a:extLst>
          </p:cNvPr>
          <p:cNvSpPr/>
          <p:nvPr/>
        </p:nvSpPr>
        <p:spPr>
          <a:xfrm rot="5400000">
            <a:off x="2514600" y="1677740"/>
            <a:ext cx="102268" cy="848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32EA8-5BCD-29C6-203E-5740F67175AE}"/>
              </a:ext>
            </a:extLst>
          </p:cNvPr>
          <p:cNvSpPr txBox="1"/>
          <p:nvPr/>
        </p:nvSpPr>
        <p:spPr>
          <a:xfrm>
            <a:off x="1963646" y="2155871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Dwellingness</a:t>
            </a:r>
            <a:r>
              <a:rPr lang="en-US" sz="1100" i="1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7A06E-5A85-B3ED-34FD-386592C024FA}"/>
              </a:ext>
            </a:extLst>
          </p:cNvPr>
          <p:cNvSpPr txBox="1"/>
          <p:nvPr/>
        </p:nvSpPr>
        <p:spPr>
          <a:xfrm>
            <a:off x="3190509" y="2155871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Sizeness</a:t>
            </a:r>
            <a:r>
              <a:rPr lang="en-US" sz="1100" i="1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0C9EC-D8D7-2F6B-754D-B6D42AF9E3FB}"/>
              </a:ext>
            </a:extLst>
          </p:cNvPr>
          <p:cNvSpPr txBox="1"/>
          <p:nvPr/>
        </p:nvSpPr>
        <p:spPr>
          <a:xfrm>
            <a:off x="4174066" y="2149147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Shapeness</a:t>
            </a:r>
            <a:r>
              <a:rPr lang="en-US" sz="1100" i="1" dirty="0"/>
              <a:t>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B5169AD-6F1A-366B-0BA5-DA9F5992B4FB}"/>
              </a:ext>
            </a:extLst>
          </p:cNvPr>
          <p:cNvSpPr/>
          <p:nvPr/>
        </p:nvSpPr>
        <p:spPr>
          <a:xfrm rot="5400000">
            <a:off x="3564434" y="1673900"/>
            <a:ext cx="102268" cy="848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40B4AB-DEB8-6815-2B75-C40E098926C0}"/>
              </a:ext>
            </a:extLst>
          </p:cNvPr>
          <p:cNvSpPr/>
          <p:nvPr/>
        </p:nvSpPr>
        <p:spPr>
          <a:xfrm rot="5400000">
            <a:off x="4547045" y="1673900"/>
            <a:ext cx="102268" cy="848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219185-08EC-FAAC-7012-26DB27171E9A}"/>
              </a:ext>
            </a:extLst>
          </p:cNvPr>
          <p:cNvSpPr txBox="1"/>
          <p:nvPr/>
        </p:nvSpPr>
        <p:spPr>
          <a:xfrm>
            <a:off x="5223900" y="2100060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FA1B2-28F5-C51E-0FC9-7AF42498D371}"/>
              </a:ext>
            </a:extLst>
          </p:cNvPr>
          <p:cNvSpPr txBox="1"/>
          <p:nvPr/>
        </p:nvSpPr>
        <p:spPr>
          <a:xfrm>
            <a:off x="1726533" y="2839690"/>
            <a:ext cx="552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Despite not knowing what these dimensions are representing, as long as related words (either syntactically, or semantically) are close together in n-dimensional space – these vectors will prove quite useful.</a:t>
            </a:r>
          </a:p>
        </p:txBody>
      </p:sp>
    </p:spTree>
    <p:extLst>
      <p:ext uri="{BB962C8B-B14F-4D97-AF65-F5344CB8AC3E}">
        <p14:creationId xmlns:p14="http://schemas.microsoft.com/office/powerpoint/2010/main" val="2364194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DB6EAF-721D-634E-4C52-510BD1A13E8C}"/>
              </a:ext>
            </a:extLst>
          </p:cNvPr>
          <p:cNvSpPr/>
          <p:nvPr/>
        </p:nvSpPr>
        <p:spPr>
          <a:xfrm>
            <a:off x="5163166" y="865920"/>
            <a:ext cx="3174718" cy="3562663"/>
          </a:xfrm>
          <a:prstGeom prst="rect">
            <a:avLst/>
          </a:prstGeom>
          <a:solidFill>
            <a:srgbClr val="00B050">
              <a:alpha val="2615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3F8B-4BDB-5FA4-1F60-85D0F6B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135"/>
            <a:ext cx="7886700" cy="994172"/>
          </a:xfrm>
        </p:spPr>
        <p:txBody>
          <a:bodyPr/>
          <a:lstStyle/>
          <a:p>
            <a:r>
              <a:rPr lang="en-US" dirty="0"/>
              <a:t>Word2Vec Algorithm</a:t>
            </a:r>
          </a:p>
        </p:txBody>
      </p:sp>
      <p:pic>
        <p:nvPicPr>
          <p:cNvPr id="1026" name="Picture 2" descr="The Continuous Bag Of Words (CBOW) Model in NLP - Hands-On">
            <a:extLst>
              <a:ext uri="{FF2B5EF4-FFF2-40B4-BE49-F238E27FC236}">
                <a16:creationId xmlns:a16="http://schemas.microsoft.com/office/drawing/2014/main" id="{FB6F76D3-2C4E-8A28-C192-48D1ADCF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01" y="1570789"/>
            <a:ext cx="1670910" cy="17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lementing Deep Learning Methods and Feature Engineering for Text Data:  The Skip-gram Model - KDnuggets">
            <a:extLst>
              <a:ext uri="{FF2B5EF4-FFF2-40B4-BE49-F238E27FC236}">
                <a16:creationId xmlns:a16="http://schemas.microsoft.com/office/drawing/2014/main" id="{E656DA6F-25E0-E5E6-3B0A-33AF3F70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86" y="1444487"/>
            <a:ext cx="1551251" cy="21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09E4A-AFA8-D51A-9E78-A8E656608CFF}"/>
              </a:ext>
            </a:extLst>
          </p:cNvPr>
          <p:cNvSpPr txBox="1"/>
          <p:nvPr/>
        </p:nvSpPr>
        <p:spPr>
          <a:xfrm>
            <a:off x="501330" y="3495173"/>
            <a:ext cx="261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Given a set of words with one word missing, the algorithm has to guess the word.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05F33-CE27-BDA4-9403-53E9905B80D8}"/>
              </a:ext>
            </a:extLst>
          </p:cNvPr>
          <p:cNvSpPr txBox="1"/>
          <p:nvPr/>
        </p:nvSpPr>
        <p:spPr>
          <a:xfrm>
            <a:off x="5490425" y="3618841"/>
            <a:ext cx="261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Given a word, the algorithm must predict the surrounding words.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7901A-CDD7-E51C-1F83-9FAF9A42D4DE}"/>
              </a:ext>
            </a:extLst>
          </p:cNvPr>
          <p:cNvSpPr txBox="1"/>
          <p:nvPr/>
        </p:nvSpPr>
        <p:spPr>
          <a:xfrm>
            <a:off x="3194384" y="2106898"/>
            <a:ext cx="20890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algorithm options…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C66C3-966D-28A5-FC35-D0B30C0FD7CF}"/>
              </a:ext>
            </a:extLst>
          </p:cNvPr>
          <p:cNvSpPr txBox="1"/>
          <p:nvPr/>
        </p:nvSpPr>
        <p:spPr>
          <a:xfrm>
            <a:off x="5163166" y="4027946"/>
            <a:ext cx="3216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rgbClr val="FF0000"/>
                </a:solidFill>
              </a:rPr>
              <a:t>The skip-gram algorithm is the most common, and usually the most accurate.</a:t>
            </a:r>
          </a:p>
        </p:txBody>
      </p:sp>
    </p:spTree>
    <p:extLst>
      <p:ext uri="{BB962C8B-B14F-4D97-AF65-F5344CB8AC3E}">
        <p14:creationId xmlns:p14="http://schemas.microsoft.com/office/powerpoint/2010/main" val="12931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23D-0EBB-A5F5-00AF-FE51ADD0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91"/>
            <a:ext cx="8867274" cy="994172"/>
          </a:xfrm>
        </p:spPr>
        <p:txBody>
          <a:bodyPr/>
          <a:lstStyle/>
          <a:p>
            <a:r>
              <a:rPr lang="en-US" dirty="0"/>
              <a:t>Skip-Gram with Negative Sampling (SGNS)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0A8F-948B-8FB6-29DB-B04FB9A8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804912"/>
          </a:xfrm>
        </p:spPr>
        <p:txBody>
          <a:bodyPr/>
          <a:lstStyle/>
          <a:p>
            <a:r>
              <a:rPr lang="en-US" dirty="0"/>
              <a:t>Goal, create vectors which:</a:t>
            </a:r>
          </a:p>
          <a:p>
            <a:r>
              <a:rPr lang="en-US" dirty="0"/>
              <a:t>Maximize similarity (dot product) between words that appear in similar contexts.</a:t>
            </a:r>
          </a:p>
          <a:p>
            <a:r>
              <a:rPr lang="en-US" dirty="0"/>
              <a:t>Minimize similarity between words that do not appear in similar contexts.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396D5-DF97-F3F1-9866-BC982486A2E7}"/>
              </a:ext>
            </a:extLst>
          </p:cNvPr>
          <p:cNvSpPr txBox="1"/>
          <p:nvPr/>
        </p:nvSpPr>
        <p:spPr>
          <a:xfrm>
            <a:off x="6925679" y="4332641"/>
            <a:ext cx="194159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  <a:hlinkClick r:id="rId2"/>
              </a:rPr>
              <a:t>https://ronxin.github.io/wevi/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BB72D4-D6B3-8802-FBA1-2CC0FE802507}"/>
              </a:ext>
            </a:extLst>
          </p:cNvPr>
          <p:cNvCxnSpPr/>
          <p:nvPr/>
        </p:nvCxnSpPr>
        <p:spPr>
          <a:xfrm flipV="1">
            <a:off x="1203157" y="3231398"/>
            <a:ext cx="0" cy="124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A568D8-C8B4-306F-5929-F0640223BA6D}"/>
              </a:ext>
            </a:extLst>
          </p:cNvPr>
          <p:cNvCxnSpPr/>
          <p:nvPr/>
        </p:nvCxnSpPr>
        <p:spPr>
          <a:xfrm>
            <a:off x="1203157" y="4476666"/>
            <a:ext cx="1576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474EF2-CFD0-3508-FDA5-2E120E5C3AD4}"/>
              </a:ext>
            </a:extLst>
          </p:cNvPr>
          <p:cNvSpPr txBox="1"/>
          <p:nvPr/>
        </p:nvSpPr>
        <p:spPr>
          <a:xfrm>
            <a:off x="1576137" y="3483142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house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5C8DE3-F01B-88EB-4BDC-77D517C289A0}"/>
              </a:ext>
            </a:extLst>
          </p:cNvPr>
          <p:cNvSpPr txBox="1"/>
          <p:nvPr/>
        </p:nvSpPr>
        <p:spPr>
          <a:xfrm>
            <a:off x="1890963" y="395222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guitar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CA3A4-9FA5-4D0B-5D75-EFB166E66496}"/>
              </a:ext>
            </a:extLst>
          </p:cNvPr>
          <p:cNvSpPr txBox="1"/>
          <p:nvPr/>
        </p:nvSpPr>
        <p:spPr>
          <a:xfrm>
            <a:off x="2225040" y="3493177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Garage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EC86A3-6A53-AB79-D6BA-6ECE405D669A}"/>
              </a:ext>
            </a:extLst>
          </p:cNvPr>
          <p:cNvCxnSpPr/>
          <p:nvPr/>
        </p:nvCxnSpPr>
        <p:spPr>
          <a:xfrm flipV="1">
            <a:off x="3885397" y="3225060"/>
            <a:ext cx="0" cy="124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797D72-4840-128A-BFF8-54811AD83A11}"/>
              </a:ext>
            </a:extLst>
          </p:cNvPr>
          <p:cNvCxnSpPr/>
          <p:nvPr/>
        </p:nvCxnSpPr>
        <p:spPr>
          <a:xfrm>
            <a:off x="3885397" y="4470328"/>
            <a:ext cx="1576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CCF412-2645-3721-CFA1-656AFC072600}"/>
              </a:ext>
            </a:extLst>
          </p:cNvPr>
          <p:cNvSpPr txBox="1"/>
          <p:nvPr/>
        </p:nvSpPr>
        <p:spPr>
          <a:xfrm>
            <a:off x="4258377" y="347680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house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2BBEEA-F4FB-1FA7-5039-358C7B80CF02}"/>
              </a:ext>
            </a:extLst>
          </p:cNvPr>
          <p:cNvCxnSpPr>
            <a:cxnSpLocks/>
          </p:cNvCxnSpPr>
          <p:nvPr/>
        </p:nvCxnSpPr>
        <p:spPr>
          <a:xfrm>
            <a:off x="5318210" y="4165861"/>
            <a:ext cx="308703" cy="1755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32B5E2-4F04-E2FE-9B76-A4FC17C619E4}"/>
              </a:ext>
            </a:extLst>
          </p:cNvPr>
          <p:cNvSpPr txBox="1"/>
          <p:nvPr/>
        </p:nvSpPr>
        <p:spPr>
          <a:xfrm>
            <a:off x="5230349" y="4089617"/>
            <a:ext cx="484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guitar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BC224B-003B-4A96-BA3D-DF5DBD9CD443}"/>
              </a:ext>
            </a:extLst>
          </p:cNvPr>
          <p:cNvCxnSpPr>
            <a:cxnSpLocks/>
          </p:cNvCxnSpPr>
          <p:nvPr/>
        </p:nvCxnSpPr>
        <p:spPr>
          <a:xfrm flipH="1">
            <a:off x="4673465" y="3361441"/>
            <a:ext cx="208545" cy="2136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00600A-0F0A-745B-9154-2874E98B2982}"/>
              </a:ext>
            </a:extLst>
          </p:cNvPr>
          <p:cNvSpPr txBox="1"/>
          <p:nvPr/>
        </p:nvSpPr>
        <p:spPr>
          <a:xfrm>
            <a:off x="4576899" y="3333991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Garage</a:t>
            </a:r>
          </a:p>
        </p:txBody>
      </p:sp>
    </p:spTree>
    <p:extLst>
      <p:ext uri="{BB962C8B-B14F-4D97-AF65-F5344CB8AC3E}">
        <p14:creationId xmlns:p14="http://schemas.microsoft.com/office/powerpoint/2010/main" val="395375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8420-4715-2C1A-BD66-0D3D7B4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396"/>
            <a:ext cx="7886700" cy="994172"/>
          </a:xfrm>
        </p:spPr>
        <p:txBody>
          <a:bodyPr/>
          <a:lstStyle/>
          <a:p>
            <a:r>
              <a:rPr lang="en-US" dirty="0"/>
              <a:t>Skip-gram Negative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4FD27-1844-E3F8-5E26-D10D10C71757}"/>
              </a:ext>
            </a:extLst>
          </p:cNvPr>
          <p:cNvSpPr txBox="1"/>
          <p:nvPr/>
        </p:nvSpPr>
        <p:spPr>
          <a:xfrm>
            <a:off x="93124" y="1036320"/>
            <a:ext cx="905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have two tickets to the Tampa Bay Lighting game for this Friday.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FD200-B907-E9CF-4962-9408B10A3AA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296691" y="1384549"/>
            <a:ext cx="363246" cy="2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658C20-7637-603A-64E0-4946007CE154}"/>
              </a:ext>
            </a:extLst>
          </p:cNvPr>
          <p:cNvSpPr txBox="1"/>
          <p:nvPr/>
        </p:nvSpPr>
        <p:spPr>
          <a:xfrm>
            <a:off x="4800401" y="1608764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8317D-9897-CE6A-CBE2-03614E85686A}"/>
              </a:ext>
            </a:extLst>
          </p:cNvPr>
          <p:cNvSpPr txBox="1"/>
          <p:nvPr/>
        </p:nvSpPr>
        <p:spPr>
          <a:xfrm>
            <a:off x="4218429" y="2844005"/>
            <a:ext cx="18582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Context words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976E25-261F-F95E-B5A7-961DFA1326B6}"/>
              </a:ext>
            </a:extLst>
          </p:cNvPr>
          <p:cNvCxnSpPr>
            <a:cxnSpLocks/>
          </p:cNvCxnSpPr>
          <p:nvPr/>
        </p:nvCxnSpPr>
        <p:spPr>
          <a:xfrm flipH="1" flipV="1">
            <a:off x="4639056" y="1497985"/>
            <a:ext cx="287183" cy="13460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F59A7-094F-031D-DB8D-C139F7073FBE}"/>
              </a:ext>
            </a:extLst>
          </p:cNvPr>
          <p:cNvCxnSpPr>
            <a:cxnSpLocks/>
          </p:cNvCxnSpPr>
          <p:nvPr/>
        </p:nvCxnSpPr>
        <p:spPr>
          <a:xfrm flipH="1" flipV="1">
            <a:off x="3986784" y="1458616"/>
            <a:ext cx="795863" cy="13853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1112-2605-2C56-5F34-A56AE06E9A6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47530" y="1458616"/>
            <a:ext cx="1405670" cy="13853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AAAD72-0C67-230B-BEC1-17C2A0197CB1}"/>
              </a:ext>
            </a:extLst>
          </p:cNvPr>
          <p:cNvCxnSpPr>
            <a:cxnSpLocks/>
          </p:cNvCxnSpPr>
          <p:nvPr/>
        </p:nvCxnSpPr>
        <p:spPr>
          <a:xfrm flipV="1">
            <a:off x="5165284" y="1515652"/>
            <a:ext cx="1967036" cy="1328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B58935-1DDD-AB21-6E14-1A67E035C57A}"/>
              </a:ext>
            </a:extLst>
          </p:cNvPr>
          <p:cNvSpPr txBox="1"/>
          <p:nvPr/>
        </p:nvSpPr>
        <p:spPr>
          <a:xfrm>
            <a:off x="5422838" y="846713"/>
            <a:ext cx="223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2A72E-02BE-3868-1AD5-79F746181318}"/>
              </a:ext>
            </a:extLst>
          </p:cNvPr>
          <p:cNvSpPr txBox="1"/>
          <p:nvPr/>
        </p:nvSpPr>
        <p:spPr>
          <a:xfrm>
            <a:off x="6431631" y="858794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i+1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DB5F40-AE05-8065-2AAB-4CA65817503A}"/>
              </a:ext>
            </a:extLst>
          </p:cNvPr>
          <p:cNvSpPr txBox="1"/>
          <p:nvPr/>
        </p:nvSpPr>
        <p:spPr>
          <a:xfrm>
            <a:off x="7029039" y="867996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i+2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0DFFE1-368B-B497-2ECF-75F00331F301}"/>
              </a:ext>
            </a:extLst>
          </p:cNvPr>
          <p:cNvSpPr txBox="1"/>
          <p:nvPr/>
        </p:nvSpPr>
        <p:spPr>
          <a:xfrm>
            <a:off x="4427029" y="858794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F41D5C-E779-929D-75EC-446A4FD5F905}"/>
              </a:ext>
            </a:extLst>
          </p:cNvPr>
          <p:cNvSpPr txBox="1"/>
          <p:nvPr/>
        </p:nvSpPr>
        <p:spPr>
          <a:xfrm>
            <a:off x="3656789" y="867996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i-2</a:t>
            </a:r>
          </a:p>
        </p:txBody>
      </p:sp>
    </p:spTree>
    <p:extLst>
      <p:ext uri="{BB962C8B-B14F-4D97-AF65-F5344CB8AC3E}">
        <p14:creationId xmlns:p14="http://schemas.microsoft.com/office/powerpoint/2010/main" val="1395496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8420-4715-2C1A-BD66-0D3D7B4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396"/>
            <a:ext cx="7886700" cy="994172"/>
          </a:xfrm>
        </p:spPr>
        <p:txBody>
          <a:bodyPr/>
          <a:lstStyle/>
          <a:p>
            <a:r>
              <a:rPr lang="en-US" dirty="0"/>
              <a:t>Skip-gram Negative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4FD27-1844-E3F8-5E26-D10D10C71757}"/>
              </a:ext>
            </a:extLst>
          </p:cNvPr>
          <p:cNvSpPr txBox="1"/>
          <p:nvPr/>
        </p:nvSpPr>
        <p:spPr>
          <a:xfrm>
            <a:off x="93124" y="1036320"/>
            <a:ext cx="905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have two tickets to the Tampa Bay Lighting game for this Friday.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FD200-B907-E9CF-4962-9408B10A3AA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056911" y="1450670"/>
            <a:ext cx="533148" cy="17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658C20-7637-603A-64E0-4946007CE154}"/>
              </a:ext>
            </a:extLst>
          </p:cNvPr>
          <p:cNvSpPr txBox="1"/>
          <p:nvPr/>
        </p:nvSpPr>
        <p:spPr>
          <a:xfrm>
            <a:off x="5560621" y="1624358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8317D-9897-CE6A-CBE2-03614E85686A}"/>
              </a:ext>
            </a:extLst>
          </p:cNvPr>
          <p:cNvSpPr txBox="1"/>
          <p:nvPr/>
        </p:nvSpPr>
        <p:spPr>
          <a:xfrm>
            <a:off x="5010380" y="2749444"/>
            <a:ext cx="18582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Context words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976E25-261F-F95E-B5A7-961DFA1326B6}"/>
              </a:ext>
            </a:extLst>
          </p:cNvPr>
          <p:cNvCxnSpPr>
            <a:cxnSpLocks/>
          </p:cNvCxnSpPr>
          <p:nvPr/>
        </p:nvCxnSpPr>
        <p:spPr>
          <a:xfrm flipH="1" flipV="1">
            <a:off x="5275475" y="1403424"/>
            <a:ext cx="287183" cy="13460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F59A7-094F-031D-DB8D-C139F7073FBE}"/>
              </a:ext>
            </a:extLst>
          </p:cNvPr>
          <p:cNvCxnSpPr>
            <a:cxnSpLocks/>
          </p:cNvCxnSpPr>
          <p:nvPr/>
        </p:nvCxnSpPr>
        <p:spPr>
          <a:xfrm flipH="1" flipV="1">
            <a:off x="4721705" y="1423209"/>
            <a:ext cx="795863" cy="13853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1112-2605-2C56-5F34-A56AE06E9A6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939481" y="1458616"/>
            <a:ext cx="1643524" cy="12908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AAAD72-0C67-230B-BEC1-17C2A0197CB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939481" y="1440328"/>
            <a:ext cx="1271553" cy="13091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B58935-1DDD-AB21-6E14-1A67E035C57A}"/>
              </a:ext>
            </a:extLst>
          </p:cNvPr>
          <p:cNvSpPr txBox="1"/>
          <p:nvPr/>
        </p:nvSpPr>
        <p:spPr>
          <a:xfrm>
            <a:off x="6553200" y="815718"/>
            <a:ext cx="223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2A72E-02BE-3868-1AD5-79F746181318}"/>
              </a:ext>
            </a:extLst>
          </p:cNvPr>
          <p:cNvSpPr txBox="1"/>
          <p:nvPr/>
        </p:nvSpPr>
        <p:spPr>
          <a:xfrm>
            <a:off x="7046084" y="834006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i+1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DB5F40-AE05-8065-2AAB-4CA65817503A}"/>
              </a:ext>
            </a:extLst>
          </p:cNvPr>
          <p:cNvSpPr txBox="1"/>
          <p:nvPr/>
        </p:nvSpPr>
        <p:spPr>
          <a:xfrm>
            <a:off x="7491989" y="834006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i+2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0DFFE1-368B-B497-2ECF-75F00331F301}"/>
              </a:ext>
            </a:extLst>
          </p:cNvPr>
          <p:cNvSpPr txBox="1"/>
          <p:nvPr/>
        </p:nvSpPr>
        <p:spPr>
          <a:xfrm>
            <a:off x="5419067" y="834006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F41D5C-E779-929D-75EC-446A4FD5F905}"/>
              </a:ext>
            </a:extLst>
          </p:cNvPr>
          <p:cNvSpPr txBox="1"/>
          <p:nvPr/>
        </p:nvSpPr>
        <p:spPr>
          <a:xfrm>
            <a:off x="4492501" y="846713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543CF-C197-9B76-99A3-D331CDB60373}"/>
              </a:ext>
            </a:extLst>
          </p:cNvPr>
          <p:cNvSpPr txBox="1"/>
          <p:nvPr/>
        </p:nvSpPr>
        <p:spPr>
          <a:xfrm>
            <a:off x="5890590" y="451652"/>
            <a:ext cx="2021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Sliding window of size 5</a:t>
            </a:r>
          </a:p>
        </p:txBody>
      </p:sp>
    </p:spTree>
    <p:extLst>
      <p:ext uri="{BB962C8B-B14F-4D97-AF65-F5344CB8AC3E}">
        <p14:creationId xmlns:p14="http://schemas.microsoft.com/office/powerpoint/2010/main" val="3430154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8420-4715-2C1A-BD66-0D3D7B4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396"/>
            <a:ext cx="7886700" cy="994172"/>
          </a:xfrm>
        </p:spPr>
        <p:txBody>
          <a:bodyPr/>
          <a:lstStyle/>
          <a:p>
            <a:r>
              <a:rPr lang="en-US" dirty="0"/>
              <a:t>Skip-gram Negative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4FD27-1844-E3F8-5E26-D10D10C71757}"/>
              </a:ext>
            </a:extLst>
          </p:cNvPr>
          <p:cNvSpPr txBox="1"/>
          <p:nvPr/>
        </p:nvSpPr>
        <p:spPr>
          <a:xfrm>
            <a:off x="93124" y="1036320"/>
            <a:ext cx="905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have two tickets to the Tampa Bay Lighting game for this Friday.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FD200-B907-E9CF-4962-9408B10A3AA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674931" y="1440238"/>
            <a:ext cx="61633" cy="18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658C20-7637-603A-64E0-4946007CE154}"/>
              </a:ext>
            </a:extLst>
          </p:cNvPr>
          <p:cNvSpPr txBox="1"/>
          <p:nvPr/>
        </p:nvSpPr>
        <p:spPr>
          <a:xfrm>
            <a:off x="7125614" y="1622394"/>
            <a:ext cx="1098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8317D-9897-CE6A-CBE2-03614E85686A}"/>
              </a:ext>
            </a:extLst>
          </p:cNvPr>
          <p:cNvSpPr txBox="1"/>
          <p:nvPr/>
        </p:nvSpPr>
        <p:spPr>
          <a:xfrm>
            <a:off x="6445680" y="2749444"/>
            <a:ext cx="18582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Context words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976E25-261F-F95E-B5A7-961DFA1326B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125614" y="1421876"/>
            <a:ext cx="249167" cy="13275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F59A7-094F-031D-DB8D-C139F7073FB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465011" y="1418674"/>
            <a:ext cx="909770" cy="13307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AAAD72-0C67-230B-BEC1-17C2A0197CB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374781" y="1440328"/>
            <a:ext cx="1271553" cy="13091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B58935-1DDD-AB21-6E14-1A67E035C57A}"/>
              </a:ext>
            </a:extLst>
          </p:cNvPr>
          <p:cNvSpPr txBox="1"/>
          <p:nvPr/>
        </p:nvSpPr>
        <p:spPr>
          <a:xfrm>
            <a:off x="7674931" y="852579"/>
            <a:ext cx="223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2A72E-02BE-3868-1AD5-79F746181318}"/>
              </a:ext>
            </a:extLst>
          </p:cNvPr>
          <p:cNvSpPr txBox="1"/>
          <p:nvPr/>
        </p:nvSpPr>
        <p:spPr>
          <a:xfrm>
            <a:off x="8173844" y="847828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0DFFE1-368B-B497-2ECF-75F00331F301}"/>
              </a:ext>
            </a:extLst>
          </p:cNvPr>
          <p:cNvSpPr txBox="1"/>
          <p:nvPr/>
        </p:nvSpPr>
        <p:spPr>
          <a:xfrm>
            <a:off x="7056954" y="871776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F41D5C-E779-929D-75EC-446A4FD5F905}"/>
              </a:ext>
            </a:extLst>
          </p:cNvPr>
          <p:cNvSpPr txBox="1"/>
          <p:nvPr/>
        </p:nvSpPr>
        <p:spPr>
          <a:xfrm>
            <a:off x="6317091" y="886279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543CF-C197-9B76-99A3-D331CDB60373}"/>
              </a:ext>
            </a:extLst>
          </p:cNvPr>
          <p:cNvSpPr txBox="1"/>
          <p:nvPr/>
        </p:nvSpPr>
        <p:spPr>
          <a:xfrm>
            <a:off x="5890590" y="451652"/>
            <a:ext cx="2021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Sliding window of size 5</a:t>
            </a:r>
          </a:p>
        </p:txBody>
      </p:sp>
    </p:spTree>
    <p:extLst>
      <p:ext uri="{BB962C8B-B14F-4D97-AF65-F5344CB8AC3E}">
        <p14:creationId xmlns:p14="http://schemas.microsoft.com/office/powerpoint/2010/main" val="4246248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8420-4715-2C1A-BD66-0D3D7B4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396"/>
            <a:ext cx="7886700" cy="994172"/>
          </a:xfrm>
        </p:spPr>
        <p:txBody>
          <a:bodyPr/>
          <a:lstStyle/>
          <a:p>
            <a:r>
              <a:rPr lang="en-US" dirty="0"/>
              <a:t>Skip-gram Negative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4FD27-1844-E3F8-5E26-D10D10C71757}"/>
              </a:ext>
            </a:extLst>
          </p:cNvPr>
          <p:cNvSpPr txBox="1"/>
          <p:nvPr/>
        </p:nvSpPr>
        <p:spPr>
          <a:xfrm>
            <a:off x="93124" y="1036320"/>
            <a:ext cx="905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have two tickets to the Tampa Bay Lighting game for this Friday.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FD200-B907-E9CF-4962-9408B10A3AA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497071" y="1395984"/>
            <a:ext cx="74673" cy="2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658C20-7637-603A-64E0-4946007CE154}"/>
              </a:ext>
            </a:extLst>
          </p:cNvPr>
          <p:cNvSpPr txBox="1"/>
          <p:nvPr/>
        </p:nvSpPr>
        <p:spPr>
          <a:xfrm>
            <a:off x="4712208" y="1620199"/>
            <a:ext cx="1569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Input/Target 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8317D-9897-CE6A-CBE2-03614E85686A}"/>
              </a:ext>
            </a:extLst>
          </p:cNvPr>
          <p:cNvSpPr txBox="1"/>
          <p:nvPr/>
        </p:nvSpPr>
        <p:spPr>
          <a:xfrm>
            <a:off x="4218429" y="2844005"/>
            <a:ext cx="18582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Context words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976E25-261F-F95E-B5A7-961DFA1326B6}"/>
              </a:ext>
            </a:extLst>
          </p:cNvPr>
          <p:cNvCxnSpPr>
            <a:cxnSpLocks/>
          </p:cNvCxnSpPr>
          <p:nvPr/>
        </p:nvCxnSpPr>
        <p:spPr>
          <a:xfrm flipH="1" flipV="1">
            <a:off x="4639056" y="1497985"/>
            <a:ext cx="287183" cy="13460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F59A7-094F-031D-DB8D-C139F7073FBE}"/>
              </a:ext>
            </a:extLst>
          </p:cNvPr>
          <p:cNvCxnSpPr>
            <a:cxnSpLocks/>
          </p:cNvCxnSpPr>
          <p:nvPr/>
        </p:nvCxnSpPr>
        <p:spPr>
          <a:xfrm flipH="1" flipV="1">
            <a:off x="3986784" y="1458616"/>
            <a:ext cx="795863" cy="13853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1112-2605-2C56-5F34-A56AE06E9A6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47530" y="1458616"/>
            <a:ext cx="1405670" cy="13853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AAAD72-0C67-230B-BEC1-17C2A0197CB1}"/>
              </a:ext>
            </a:extLst>
          </p:cNvPr>
          <p:cNvCxnSpPr>
            <a:cxnSpLocks/>
          </p:cNvCxnSpPr>
          <p:nvPr/>
        </p:nvCxnSpPr>
        <p:spPr>
          <a:xfrm flipV="1">
            <a:off x="5165284" y="1515652"/>
            <a:ext cx="1967036" cy="1328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B58935-1DDD-AB21-6E14-1A67E035C57A}"/>
              </a:ext>
            </a:extLst>
          </p:cNvPr>
          <p:cNvSpPr txBox="1"/>
          <p:nvPr/>
        </p:nvSpPr>
        <p:spPr>
          <a:xfrm>
            <a:off x="5422838" y="846713"/>
            <a:ext cx="223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2A72E-02BE-3868-1AD5-79F746181318}"/>
              </a:ext>
            </a:extLst>
          </p:cNvPr>
          <p:cNvSpPr txBox="1"/>
          <p:nvPr/>
        </p:nvSpPr>
        <p:spPr>
          <a:xfrm>
            <a:off x="6431631" y="858794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i+1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DB5F40-AE05-8065-2AAB-4CA65817503A}"/>
              </a:ext>
            </a:extLst>
          </p:cNvPr>
          <p:cNvSpPr txBox="1"/>
          <p:nvPr/>
        </p:nvSpPr>
        <p:spPr>
          <a:xfrm>
            <a:off x="7029039" y="867996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i+2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0DFFE1-368B-B497-2ECF-75F00331F301}"/>
              </a:ext>
            </a:extLst>
          </p:cNvPr>
          <p:cNvSpPr txBox="1"/>
          <p:nvPr/>
        </p:nvSpPr>
        <p:spPr>
          <a:xfrm>
            <a:off x="4427029" y="858794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F41D5C-E779-929D-75EC-446A4FD5F905}"/>
              </a:ext>
            </a:extLst>
          </p:cNvPr>
          <p:cNvSpPr txBox="1"/>
          <p:nvPr/>
        </p:nvSpPr>
        <p:spPr>
          <a:xfrm>
            <a:off x="3656789" y="867996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A96BF-B318-9165-8AF9-B06251BAD786}"/>
              </a:ext>
            </a:extLst>
          </p:cNvPr>
          <p:cNvSpPr txBox="1"/>
          <p:nvPr/>
        </p:nvSpPr>
        <p:spPr>
          <a:xfrm>
            <a:off x="1700915" y="2670958"/>
            <a:ext cx="2040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POSITIVE EXAMPLES:</a:t>
            </a:r>
          </a:p>
          <a:p>
            <a:pPr algn="ctr"/>
            <a:r>
              <a:rPr lang="en-US" dirty="0"/>
              <a:t>Context/Target Pairs: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(Bay, Lightning)</a:t>
            </a:r>
          </a:p>
          <a:p>
            <a:pPr algn="ctr"/>
            <a:r>
              <a:rPr lang="en-US" dirty="0"/>
              <a:t>(Tampa, Lightning)</a:t>
            </a:r>
          </a:p>
          <a:p>
            <a:pPr algn="ctr"/>
            <a:r>
              <a:rPr lang="en-US" dirty="0"/>
              <a:t>(Game, Lightning)</a:t>
            </a:r>
          </a:p>
          <a:p>
            <a:pPr algn="ctr"/>
            <a:r>
              <a:rPr lang="en-US" dirty="0"/>
              <a:t>(For, Lightning)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98294-5A1E-B8D4-40CD-9D7AF7F57451}"/>
              </a:ext>
            </a:extLst>
          </p:cNvPr>
          <p:cNvSpPr txBox="1"/>
          <p:nvPr/>
        </p:nvSpPr>
        <p:spPr>
          <a:xfrm>
            <a:off x="6728902" y="2555674"/>
            <a:ext cx="21146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NEGATIVE EXAMPLES:</a:t>
            </a:r>
          </a:p>
          <a:p>
            <a:pPr algn="ctr"/>
            <a:r>
              <a:rPr lang="en-US" dirty="0"/>
              <a:t>Context/Target Pairs: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(???, Lightning)</a:t>
            </a:r>
          </a:p>
          <a:p>
            <a:pPr algn="ctr"/>
            <a:r>
              <a:rPr lang="en-US" dirty="0"/>
              <a:t>(???, Lightning)</a:t>
            </a:r>
          </a:p>
          <a:p>
            <a:pPr algn="ctr"/>
            <a:r>
              <a:rPr lang="en-US" dirty="0"/>
              <a:t>(???, Lightning)</a:t>
            </a:r>
          </a:p>
          <a:p>
            <a:pPr algn="ctr"/>
            <a:r>
              <a:rPr lang="en-US" dirty="0"/>
              <a:t>(???, Lightning)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EAEDCE-6513-B3CD-C85B-7D807387DB92}"/>
              </a:ext>
            </a:extLst>
          </p:cNvPr>
          <p:cNvCxnSpPr>
            <a:cxnSpLocks/>
          </p:cNvCxnSpPr>
          <p:nvPr/>
        </p:nvCxnSpPr>
        <p:spPr>
          <a:xfrm flipV="1">
            <a:off x="6267039" y="3448913"/>
            <a:ext cx="762000" cy="24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DDA43F-5666-7A01-E655-FBABDAC22FD3}"/>
              </a:ext>
            </a:extLst>
          </p:cNvPr>
          <p:cNvSpPr txBox="1"/>
          <p:nvPr/>
        </p:nvSpPr>
        <p:spPr>
          <a:xfrm>
            <a:off x="5226770" y="3636924"/>
            <a:ext cx="1615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Sample Random Word from Vocabulary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C16C34E-BB76-7AC9-723D-13B7DCC6CE2A}"/>
              </a:ext>
            </a:extLst>
          </p:cNvPr>
          <p:cNvSpPr/>
          <p:nvPr/>
        </p:nvSpPr>
        <p:spPr>
          <a:xfrm rot="5400000">
            <a:off x="4810754" y="1414869"/>
            <a:ext cx="263865" cy="5756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00121-79F3-E6E1-0387-15E630DDD88F}"/>
              </a:ext>
            </a:extLst>
          </p:cNvPr>
          <p:cNvSpPr txBox="1"/>
          <p:nvPr/>
        </p:nvSpPr>
        <p:spPr>
          <a:xfrm>
            <a:off x="4341037" y="4380590"/>
            <a:ext cx="11592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4C2C8-98C9-C556-CBA2-DBE85285DB6D}"/>
              </a:ext>
            </a:extLst>
          </p:cNvPr>
          <p:cNvSpPr txBox="1"/>
          <p:nvPr/>
        </p:nvSpPr>
        <p:spPr>
          <a:xfrm>
            <a:off x="3958743" y="4045463"/>
            <a:ext cx="21178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9230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  <p:bldP spid="18" grpId="0" animBg="1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999F-F4AE-6F9E-9C43-C99C2008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7BF8-44A4-F579-A9CC-86768E47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your own Model</a:t>
            </a:r>
          </a:p>
          <a:p>
            <a:r>
              <a:rPr lang="en-US" dirty="0"/>
              <a:t>Use a pre-trained model</a:t>
            </a:r>
          </a:p>
          <a:p>
            <a:r>
              <a:rPr lang="en-US" dirty="0"/>
              <a:t>Fine-tune an existing model so that it recognizes new words</a:t>
            </a:r>
          </a:p>
          <a:p>
            <a:endParaRPr lang="en-US" dirty="0"/>
          </a:p>
          <a:p>
            <a:r>
              <a:rPr lang="en-US" dirty="0"/>
              <a:t>Follow along with the professor as he demonstrates this in </a:t>
            </a:r>
            <a:r>
              <a:rPr lang="en-US"/>
              <a:t>a notebook.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897-0A2B-A99F-0BA3-D1A03D9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Text Similarity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1EE3-F6CD-F0DF-1981-6A1107B237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286250"/>
            <a:ext cx="2133600" cy="274638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3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C98C-D4B3-4349-84F9-B8C1A412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Words Fail: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10A5-607B-4EDB-A8CF-9D3825E6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The following sentences have the exact same words but mean different things:</a:t>
            </a:r>
          </a:p>
          <a:p>
            <a:pPr lvl="2"/>
            <a:r>
              <a:rPr lang="en-US" dirty="0"/>
              <a:t>“John and David studied Math and Science.” </a:t>
            </a:r>
          </a:p>
          <a:p>
            <a:pPr lvl="2"/>
            <a:r>
              <a:rPr lang="en-US" dirty="0"/>
              <a:t>“John studied Math and David studied Science.”</a:t>
            </a:r>
          </a:p>
          <a:p>
            <a:pPr lvl="1"/>
            <a:r>
              <a:rPr lang="en-US" dirty="0"/>
              <a:t>The following sentences have very different words but convey the same meaning:</a:t>
            </a:r>
          </a:p>
          <a:p>
            <a:pPr lvl="2"/>
            <a:r>
              <a:rPr lang="en-US" dirty="0"/>
              <a:t>“Mary is allergic to dairy.” </a:t>
            </a:r>
          </a:p>
          <a:p>
            <a:pPr lvl="2"/>
            <a:r>
              <a:rPr lang="en-US" dirty="0"/>
              <a:t>“Mary is lactose-intolerant.”</a:t>
            </a:r>
          </a:p>
          <a:p>
            <a:r>
              <a:rPr lang="en-US" dirty="0"/>
              <a:t>Sentences provide context and meaning, not individual words.</a:t>
            </a:r>
          </a:p>
          <a:p>
            <a:pPr lvl="1"/>
            <a:r>
              <a:rPr lang="en-US" dirty="0"/>
              <a:t>Doc2Vec, Paragraph2Vec.</a:t>
            </a:r>
          </a:p>
          <a:p>
            <a:pPr lvl="1"/>
            <a:r>
              <a:rPr lang="en-US" dirty="0"/>
              <a:t>Deep learning </a:t>
            </a:r>
            <a:r>
              <a:rPr lang="en-US"/>
              <a:t>based sentence </a:t>
            </a:r>
            <a:r>
              <a:rPr lang="en-US" dirty="0"/>
              <a:t>transformers.</a:t>
            </a:r>
          </a:p>
        </p:txBody>
      </p:sp>
    </p:spTree>
    <p:extLst>
      <p:ext uri="{BB962C8B-B14F-4D97-AF65-F5344CB8AC3E}">
        <p14:creationId xmlns:p14="http://schemas.microsoft.com/office/powerpoint/2010/main" val="2256269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 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Doc2Vec or Paragraph2Vec:</a:t>
            </a:r>
          </a:p>
          <a:p>
            <a:pPr lvl="1"/>
            <a:r>
              <a:rPr lang="en-US" dirty="0"/>
              <a:t>Proposes a </a:t>
            </a:r>
            <a:r>
              <a:rPr lang="en-US" i="1" dirty="0"/>
              <a:t>paragraph vector</a:t>
            </a:r>
            <a:r>
              <a:rPr lang="en-US" dirty="0"/>
              <a:t>: an unsupervised algorithm that learns fixed-length feature representations from variable length documents. </a:t>
            </a:r>
          </a:p>
          <a:p>
            <a:pPr lvl="1"/>
            <a:r>
              <a:rPr lang="en-US" dirty="0"/>
              <a:t>This representation attempts to inherit the semantic properties of words such that “red” and “colorful” are more similar to each other than they are to “river” or “governance.” </a:t>
            </a:r>
          </a:p>
          <a:p>
            <a:pPr lvl="1"/>
            <a:r>
              <a:rPr lang="en-US" dirty="0"/>
              <a:t>Ordering of words are also considered within a narrow context, similar to an </a:t>
            </a:r>
            <a:r>
              <a:rPr lang="en-US" i="1" dirty="0"/>
              <a:t>n</a:t>
            </a:r>
            <a:r>
              <a:rPr lang="en-US" dirty="0"/>
              <a:t>-gram model. 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Results are more effective than a bag-of-words or bag-of-</a:t>
            </a:r>
            <a:r>
              <a:rPr lang="en-US" i="1" dirty="0"/>
              <a:t>n</a:t>
            </a:r>
            <a:r>
              <a:rPr lang="en-US" dirty="0"/>
              <a:t>-grams model because they:</a:t>
            </a:r>
          </a:p>
          <a:p>
            <a:pPr lvl="2"/>
            <a:r>
              <a:rPr lang="en-US" dirty="0"/>
              <a:t>Capture context.</a:t>
            </a:r>
          </a:p>
          <a:p>
            <a:pPr lvl="2"/>
            <a:r>
              <a:rPr lang="en-US" dirty="0"/>
              <a:t>Have lower dimensionality (and of fixed length) than BOW; hence better suited for ML algorithms.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Word2Vec and Doc2Vec are both implemented using </a:t>
            </a:r>
            <a:r>
              <a:rPr lang="en-US" dirty="0" err="1"/>
              <a:t>Gensim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7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897-0A2B-A99F-0BA3-D1A03D9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1EE3-F6CD-F0DF-1981-6A1107B237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286250"/>
            <a:ext cx="2133600" cy="274638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47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            A model architecture diagram of Retrieval Augmented Generation (RAG) showing how embeddings of user queries and supplemental documents are used to augment foundation model prompts to improve customization.&#10;                ">
            <a:extLst>
              <a:ext uri="{FF2B5EF4-FFF2-40B4-BE49-F238E27FC236}">
                <a16:creationId xmlns:a16="http://schemas.microsoft.com/office/drawing/2014/main" id="{4202BB75-924D-07C7-3EF6-D74DD59DE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00" y="646270"/>
            <a:ext cx="5197534" cy="30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96AEB-2065-0740-97BC-8813A3ED0A04}"/>
              </a:ext>
            </a:extLst>
          </p:cNvPr>
          <p:cNvSpPr txBox="1"/>
          <p:nvPr/>
        </p:nvSpPr>
        <p:spPr>
          <a:xfrm>
            <a:off x="5645320" y="4467891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docs.aws.amazon.com</a:t>
            </a:r>
            <a:r>
              <a:rPr lang="en-US" sz="600" dirty="0"/>
              <a:t>/</a:t>
            </a:r>
            <a:r>
              <a:rPr lang="en-US" sz="600" dirty="0" err="1"/>
              <a:t>sagemaker</a:t>
            </a:r>
            <a:r>
              <a:rPr lang="en-US" sz="600" dirty="0"/>
              <a:t>/latest/dg/jumpstart-foundation-models-customize-</a:t>
            </a:r>
            <a:r>
              <a:rPr lang="en-US" sz="600" dirty="0" err="1"/>
              <a:t>rag.html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551305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            A model architecture diagram of Retrieval Augmented Generation (RAG) showing how embeddings of user queries and supplemental documents are used to augment foundation model prompts to improve customization.&#10;                ">
            <a:extLst>
              <a:ext uri="{FF2B5EF4-FFF2-40B4-BE49-F238E27FC236}">
                <a16:creationId xmlns:a16="http://schemas.microsoft.com/office/drawing/2014/main" id="{4202BB75-924D-07C7-3EF6-D74DD59DE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" y="739177"/>
            <a:ext cx="5197534" cy="30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96AEB-2065-0740-97BC-8813A3ED0A04}"/>
              </a:ext>
            </a:extLst>
          </p:cNvPr>
          <p:cNvSpPr txBox="1"/>
          <p:nvPr/>
        </p:nvSpPr>
        <p:spPr>
          <a:xfrm>
            <a:off x="5645320" y="4467891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docs.aws.amazon.com</a:t>
            </a:r>
            <a:r>
              <a:rPr lang="en-US" sz="600" dirty="0"/>
              <a:t>/</a:t>
            </a:r>
            <a:r>
              <a:rPr lang="en-US" sz="600" dirty="0" err="1"/>
              <a:t>sagemaker</a:t>
            </a:r>
            <a:r>
              <a:rPr lang="en-US" sz="600" dirty="0"/>
              <a:t>/latest/dg/jumpstart-foundation-models-customize-</a:t>
            </a:r>
            <a:r>
              <a:rPr lang="en-US" sz="600" dirty="0" err="1"/>
              <a:t>rag.html</a:t>
            </a:r>
            <a:endParaRPr lang="en-US" sz="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5EA42-93BA-C564-3C1E-BB520370D17A}"/>
              </a:ext>
            </a:extLst>
          </p:cNvPr>
          <p:cNvSpPr/>
          <p:nvPr/>
        </p:nvSpPr>
        <p:spPr>
          <a:xfrm>
            <a:off x="2497618" y="621010"/>
            <a:ext cx="3590233" cy="1779902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89A47-E1A0-3F60-A3E6-A589AFD73273}"/>
              </a:ext>
            </a:extLst>
          </p:cNvPr>
          <p:cNvSpPr txBox="1"/>
          <p:nvPr/>
        </p:nvSpPr>
        <p:spPr>
          <a:xfrm>
            <a:off x="6481915" y="258981"/>
            <a:ext cx="2560288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retrieval of relevant information is typically implemented by vectorizing knowledge source text using word embedding.</a:t>
            </a:r>
          </a:p>
          <a:p>
            <a:endParaRPr lang="en-US" dirty="0"/>
          </a:p>
          <a:p>
            <a:r>
              <a:rPr lang="en-US" dirty="0"/>
              <a:t>Given a query, this query is then transposed to a vector using the same word embedding algorithm used for the knowledge source text.</a:t>
            </a:r>
          </a:p>
          <a:p>
            <a:endParaRPr lang="en-US" dirty="0"/>
          </a:p>
          <a:p>
            <a:r>
              <a:rPr lang="en-US" dirty="0"/>
              <a:t>Finding relevant text then becomes a ‘similarity’ search in n-dimensional space – using a metric such a cosine similarity to identify portions of the knowledge text that are most relevant.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ED58F7-A30D-2AC2-479A-6C8F009D6F1B}"/>
              </a:ext>
            </a:extLst>
          </p:cNvPr>
          <p:cNvCxnSpPr/>
          <p:nvPr/>
        </p:nvCxnSpPr>
        <p:spPr>
          <a:xfrm>
            <a:off x="6188927" y="1510961"/>
            <a:ext cx="26205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E80DD9-F22C-FEB0-F150-67EF71666B29}"/>
              </a:ext>
            </a:extLst>
          </p:cNvPr>
          <p:cNvSpPr/>
          <p:nvPr/>
        </p:nvSpPr>
        <p:spPr>
          <a:xfrm>
            <a:off x="6450980" y="258982"/>
            <a:ext cx="2632832" cy="3972906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8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E80DD9-F22C-FEB0-F150-67EF71666B29}"/>
              </a:ext>
            </a:extLst>
          </p:cNvPr>
          <p:cNvSpPr/>
          <p:nvPr/>
        </p:nvSpPr>
        <p:spPr>
          <a:xfrm>
            <a:off x="6450980" y="1152710"/>
            <a:ext cx="2632832" cy="3079177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&#10;                    A model architecture diagram of Retrieval Augmented Generation (RAG) showing how embeddings of user queries and supplemental documents are used to augment foundation model prompts to improve customization.&#10;                ">
            <a:extLst>
              <a:ext uri="{FF2B5EF4-FFF2-40B4-BE49-F238E27FC236}">
                <a16:creationId xmlns:a16="http://schemas.microsoft.com/office/drawing/2014/main" id="{4202BB75-924D-07C7-3EF6-D74DD59DE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" y="739177"/>
            <a:ext cx="5197534" cy="30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96AEB-2065-0740-97BC-8813A3ED0A04}"/>
              </a:ext>
            </a:extLst>
          </p:cNvPr>
          <p:cNvSpPr txBox="1"/>
          <p:nvPr/>
        </p:nvSpPr>
        <p:spPr>
          <a:xfrm>
            <a:off x="5645320" y="4467891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docs.aws.amazon.com</a:t>
            </a:r>
            <a:r>
              <a:rPr lang="en-US" sz="600" dirty="0"/>
              <a:t>/</a:t>
            </a:r>
            <a:r>
              <a:rPr lang="en-US" sz="600" dirty="0" err="1"/>
              <a:t>sagemaker</a:t>
            </a:r>
            <a:r>
              <a:rPr lang="en-US" sz="600" dirty="0"/>
              <a:t>/latest/dg/jumpstart-foundation-models-customize-</a:t>
            </a:r>
            <a:r>
              <a:rPr lang="en-US" sz="600" dirty="0" err="1"/>
              <a:t>rag.html</a:t>
            </a:r>
            <a:endParaRPr lang="en-US" sz="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5EA42-93BA-C564-3C1E-BB520370D17A}"/>
              </a:ext>
            </a:extLst>
          </p:cNvPr>
          <p:cNvSpPr/>
          <p:nvPr/>
        </p:nvSpPr>
        <p:spPr>
          <a:xfrm>
            <a:off x="1667107" y="2254409"/>
            <a:ext cx="651632" cy="1779902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89A47-E1A0-3F60-A3E6-A589AFD73273}"/>
              </a:ext>
            </a:extLst>
          </p:cNvPr>
          <p:cNvSpPr txBox="1"/>
          <p:nvPr/>
        </p:nvSpPr>
        <p:spPr>
          <a:xfrm>
            <a:off x="6472221" y="1191887"/>
            <a:ext cx="256028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relevant text identified from the knowledge base, this text is then summarized.</a:t>
            </a:r>
          </a:p>
          <a:p>
            <a:endParaRPr lang="en-US" dirty="0"/>
          </a:p>
          <a:p>
            <a:r>
              <a:rPr lang="en-US" dirty="0"/>
              <a:t>This summarized text is then used to augment a user's query with important contextual information.</a:t>
            </a:r>
          </a:p>
          <a:p>
            <a:endParaRPr lang="en-US" dirty="0"/>
          </a:p>
          <a:p>
            <a:r>
              <a:rPr lang="en-US" dirty="0"/>
              <a:t>With this contextual information, the LLM can ‘learn’ things it didn’t know before and respond with higher-quality answers.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ED58F7-A30D-2AC2-479A-6C8F009D6F1B}"/>
              </a:ext>
            </a:extLst>
          </p:cNvPr>
          <p:cNvCxnSpPr>
            <a:cxnSpLocks/>
          </p:cNvCxnSpPr>
          <p:nvPr/>
        </p:nvCxnSpPr>
        <p:spPr>
          <a:xfrm>
            <a:off x="2318739" y="3919624"/>
            <a:ext cx="40820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63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algorithms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Vectorized text using </a:t>
            </a:r>
            <a:r>
              <a:rPr lang="en-US" b="1" dirty="0"/>
              <a:t>embedding algorithms</a:t>
            </a:r>
          </a:p>
          <a:p>
            <a:r>
              <a:rPr lang="en-US" dirty="0"/>
              <a:t>Text summarization using </a:t>
            </a:r>
            <a:r>
              <a:rPr lang="en-US" b="1" dirty="0"/>
              <a:t>LLM</a:t>
            </a:r>
          </a:p>
          <a:p>
            <a:r>
              <a:rPr lang="en-US" dirty="0"/>
              <a:t>Answer augmented queries using </a:t>
            </a:r>
            <a:r>
              <a:rPr lang="en-US" b="1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656595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that can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  <a:p>
            <a:r>
              <a:rPr lang="en-US" dirty="0" err="1"/>
              <a:t>LlamaIndex</a:t>
            </a:r>
            <a:endParaRPr lang="en-US" dirty="0"/>
          </a:p>
          <a:p>
            <a:r>
              <a:rPr lang="en-US" dirty="0"/>
              <a:t>Others are emerging</a:t>
            </a:r>
          </a:p>
          <a:p>
            <a:endParaRPr lang="en-US" dirty="0"/>
          </a:p>
          <a:p>
            <a:r>
              <a:rPr lang="en-US" dirty="0"/>
              <a:t>These libraries integrate RAG functionality to make it much easier to develop </a:t>
            </a:r>
            <a:r>
              <a:rPr lang="en-US" dirty="0" err="1"/>
              <a:t>ChatBot</a:t>
            </a:r>
            <a:r>
              <a:rPr lang="en-US" dirty="0"/>
              <a:t> (and related) systems.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LangChain</a:t>
            </a:r>
            <a:r>
              <a:rPr lang="en-US" dirty="0"/>
              <a:t> is the most mature; and the one we will be used for the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1318473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D50-94F0-AFAC-AC9B-D3D9CCBB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AD5F-6C7B-FAA5-ADB0-1F9DA464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for your project is identifying the business process details and identifying data that can be used for your knowledge base. You need to set up a meeting with Dr. </a:t>
            </a:r>
            <a:r>
              <a:rPr lang="en-US" dirty="0" err="1"/>
              <a:t>Reichgelt</a:t>
            </a:r>
            <a:r>
              <a:rPr lang="en-US" dirty="0"/>
              <a:t> ASAP. You have a report to complete and submit by Sunday at midnight.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I will provide more background on embedding and review the latest approaches.</a:t>
            </a:r>
          </a:p>
          <a:p>
            <a:pPr lvl="1"/>
            <a:r>
              <a:rPr lang="en-US" dirty="0"/>
              <a:t>Demonstrate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Discuss ‘prompt engineering’.</a:t>
            </a:r>
          </a:p>
        </p:txBody>
      </p:sp>
    </p:spTree>
    <p:extLst>
      <p:ext uri="{BB962C8B-B14F-4D97-AF65-F5344CB8AC3E}">
        <p14:creationId xmlns:p14="http://schemas.microsoft.com/office/powerpoint/2010/main" val="66112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matrix representations of text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BOW</a:t>
            </a:r>
          </a:p>
          <a:p>
            <a:pPr lvl="1"/>
            <a:r>
              <a:rPr lang="en-US" dirty="0"/>
              <a:t>All words are equally important</a:t>
            </a:r>
          </a:p>
          <a:p>
            <a:pPr lvl="2"/>
            <a:r>
              <a:rPr lang="en-US" dirty="0"/>
              <a:t>It makes it difficult to differentiate between documents</a:t>
            </a:r>
          </a:p>
          <a:p>
            <a:r>
              <a:rPr lang="en-US" dirty="0"/>
              <a:t>Raw Frequency BOW</a:t>
            </a:r>
          </a:p>
          <a:p>
            <a:pPr lvl="1"/>
            <a:r>
              <a:rPr lang="en-US" dirty="0"/>
              <a:t>The highest-frequency words are not informative</a:t>
            </a:r>
          </a:p>
          <a:p>
            <a:pPr lvl="2"/>
            <a:r>
              <a:rPr lang="en-US" dirty="0"/>
              <a:t>You can remove stop words to address this, but high-frequency, unimportant words remain.</a:t>
            </a:r>
          </a:p>
          <a:p>
            <a:r>
              <a:rPr lang="en-US" dirty="0"/>
              <a:t>The solution to these problems…</a:t>
            </a:r>
          </a:p>
          <a:p>
            <a:pPr lvl="1"/>
            <a:r>
              <a:rPr lang="en-US" dirty="0"/>
              <a:t>Take the frequency across all documents and use relative frequency instead.</a:t>
            </a:r>
          </a:p>
        </p:txBody>
      </p:sp>
    </p:spTree>
    <p:extLst>
      <p:ext uri="{BB962C8B-B14F-4D97-AF65-F5344CB8AC3E}">
        <p14:creationId xmlns:p14="http://schemas.microsoft.com/office/powerpoint/2010/main" val="455765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C2A7-6CC1-3C16-A31B-F19B814D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144" y="713984"/>
            <a:ext cx="3726495" cy="994172"/>
          </a:xfrm>
        </p:spPr>
        <p:txBody>
          <a:bodyPr/>
          <a:lstStyle/>
          <a:p>
            <a:r>
              <a:rPr lang="en-US" dirty="0"/>
              <a:t>Term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8D703-6756-75D0-2629-764839C7532A}"/>
                  </a:ext>
                </a:extLst>
              </p:cNvPr>
              <p:cNvSpPr txBox="1"/>
              <p:nvPr/>
            </p:nvSpPr>
            <p:spPr>
              <a:xfrm>
                <a:off x="3463446" y="1769301"/>
                <a:ext cx="197740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8D703-6756-75D0-2629-764839C75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446" y="1769301"/>
                <a:ext cx="1977401" cy="385555"/>
              </a:xfrm>
              <a:prstGeom prst="rect">
                <a:avLst/>
              </a:prstGeom>
              <a:blipFill>
                <a:blip r:embed="rId2"/>
                <a:stretch>
                  <a:fillRect l="-4459" t="-6452" r="-63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4E91C68-ADF4-5053-C5B8-860A0A0C7F0C}"/>
              </a:ext>
            </a:extLst>
          </p:cNvPr>
          <p:cNvSpPr txBox="1"/>
          <p:nvPr/>
        </p:nvSpPr>
        <p:spPr>
          <a:xfrm>
            <a:off x="1504087" y="2688563"/>
            <a:ext cx="26661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word (t) in document (d)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5E4C2-AC03-6A2A-EC15-E6660FFBDC01}"/>
              </a:ext>
            </a:extLst>
          </p:cNvPr>
          <p:cNvSpPr txBox="1"/>
          <p:nvPr/>
        </p:nvSpPr>
        <p:spPr>
          <a:xfrm>
            <a:off x="4820389" y="2617916"/>
            <a:ext cx="3336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frequency is just the number of times this word t occurs in document (d)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DC7DA3-145D-119A-A1D4-FFECF14C508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37144" y="2154856"/>
            <a:ext cx="1077241" cy="5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94334D-EE2A-4B58-C3E3-25F059B07C7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229616" y="2154856"/>
            <a:ext cx="1258866" cy="46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7980BB-18D3-000E-96E4-2F95C3D1C082}"/>
              </a:ext>
            </a:extLst>
          </p:cNvPr>
          <p:cNvSpPr txBox="1"/>
          <p:nvPr/>
        </p:nvSpPr>
        <p:spPr>
          <a:xfrm>
            <a:off x="2351967" y="3726074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tf</a:t>
            </a:r>
            <a:r>
              <a:rPr lang="en-US" dirty="0"/>
              <a:t>(“house”, D1) = 10</a:t>
            </a:r>
          </a:p>
          <a:p>
            <a:r>
              <a:rPr lang="en-US" sz="1400" i="1" dirty="0" err="1"/>
              <a:t>tf</a:t>
            </a:r>
            <a:r>
              <a:rPr lang="en-US" dirty="0"/>
              <a:t>(“house”, D2) = 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9911C-0360-7B66-F550-0BAE35137958}"/>
              </a:ext>
            </a:extLst>
          </p:cNvPr>
          <p:cNvSpPr txBox="1"/>
          <p:nvPr/>
        </p:nvSpPr>
        <p:spPr>
          <a:xfrm>
            <a:off x="4452146" y="3852435"/>
            <a:ext cx="29602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 This doesn’t mean the house is more meaningful in D2, as D2 could be a much larger document.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665BF9-1A55-1BF3-5D7A-B20089827D6B}"/>
              </a:ext>
            </a:extLst>
          </p:cNvPr>
          <p:cNvCxnSpPr/>
          <p:nvPr/>
        </p:nvCxnSpPr>
        <p:spPr>
          <a:xfrm flipV="1">
            <a:off x="4164360" y="3969052"/>
            <a:ext cx="360847" cy="15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5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/>
              <p:nvPr/>
            </p:nvSpPr>
            <p:spPr>
              <a:xfrm>
                <a:off x="2754078" y="1981200"/>
                <a:ext cx="3833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78" y="1981200"/>
                <a:ext cx="3833550" cy="369332"/>
              </a:xfrm>
              <a:prstGeom prst="rect">
                <a:avLst/>
              </a:prstGeom>
              <a:blipFill>
                <a:blip r:embed="rId2"/>
                <a:stretch>
                  <a:fillRect l="-1980" r="-231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B8A4756-8467-218D-58AE-834DFEB7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144" y="713984"/>
            <a:ext cx="372649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… we therefore ‘soften’ the effect of large frequencies…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79C02-0B24-854D-05DD-3EFC2D8604FF}"/>
              </a:ext>
            </a:extLst>
          </p:cNvPr>
          <p:cNvSpPr txBox="1"/>
          <p:nvPr/>
        </p:nvSpPr>
        <p:spPr>
          <a:xfrm>
            <a:off x="2508250" y="2609845"/>
            <a:ext cx="2300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need to be base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FC72F-D0A6-4CE1-AC62-AC8449AF5CF0}"/>
              </a:ext>
            </a:extLst>
          </p:cNvPr>
          <p:cNvSpPr txBox="1"/>
          <p:nvPr/>
        </p:nvSpPr>
        <p:spPr>
          <a:xfrm>
            <a:off x="5708650" y="2585220"/>
            <a:ext cx="2654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add one just in case </a:t>
            </a:r>
            <a:r>
              <a:rPr lang="en-US" i="1" dirty="0"/>
              <a:t>f(</a:t>
            </a:r>
            <a:r>
              <a:rPr lang="en-US" i="1" dirty="0" err="1"/>
              <a:t>t,d</a:t>
            </a:r>
            <a:r>
              <a:rPr lang="en-US" i="1" dirty="0"/>
              <a:t>) </a:t>
            </a:r>
            <a:r>
              <a:rPr lang="en-US" dirty="0"/>
              <a:t>turns out to be zero.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31293-A790-3337-89A9-919F8D1E6C64}"/>
              </a:ext>
            </a:extLst>
          </p:cNvPr>
          <p:cNvCxnSpPr>
            <a:cxnSpLocks/>
          </p:cNvCxnSpPr>
          <p:nvPr/>
        </p:nvCxnSpPr>
        <p:spPr>
          <a:xfrm flipH="1" flipV="1">
            <a:off x="6324600" y="2350532"/>
            <a:ext cx="120650" cy="27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D6EA4-4F76-24D8-B076-F64D40005EE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064945" y="2350532"/>
            <a:ext cx="605908" cy="2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FBD972-4608-DE04-F27E-0A6E788CB03E}"/>
              </a:ext>
            </a:extLst>
          </p:cNvPr>
          <p:cNvSpPr txBox="1"/>
          <p:nvPr/>
        </p:nvSpPr>
        <p:spPr>
          <a:xfrm>
            <a:off x="3073388" y="3599074"/>
            <a:ext cx="347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tf</a:t>
            </a:r>
            <a:r>
              <a:rPr lang="en-US" dirty="0"/>
              <a:t>(“house”, D1) = log</a:t>
            </a:r>
            <a:r>
              <a:rPr lang="en-US" baseline="-25000" dirty="0"/>
              <a:t>10</a:t>
            </a:r>
            <a:r>
              <a:rPr lang="en-US" dirty="0"/>
              <a:t>(10+1) = 1.041</a:t>
            </a:r>
          </a:p>
          <a:p>
            <a:r>
              <a:rPr lang="en-US" sz="1400" i="1" dirty="0" err="1"/>
              <a:t>tf</a:t>
            </a:r>
            <a:r>
              <a:rPr lang="en-US" dirty="0"/>
              <a:t>(“house”, D2) = log</a:t>
            </a:r>
            <a:r>
              <a:rPr lang="en-US" baseline="-25000" dirty="0"/>
              <a:t>10</a:t>
            </a:r>
            <a:r>
              <a:rPr lang="en-US" dirty="0"/>
              <a:t>(1000+1) = 3.000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B4047-913D-B482-A57B-6EAA5716E45C}"/>
              </a:ext>
            </a:extLst>
          </p:cNvPr>
          <p:cNvSpPr txBox="1"/>
          <p:nvPr/>
        </p:nvSpPr>
        <p:spPr>
          <a:xfrm>
            <a:off x="6257925" y="3860684"/>
            <a:ext cx="2657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Though the frequency of house is 100 times greater in D2 than D1, the updated </a:t>
            </a:r>
            <a:r>
              <a:rPr lang="en-US" sz="1000" dirty="0" err="1"/>
              <a:t>tf</a:t>
            </a:r>
            <a:r>
              <a:rPr lang="en-US" sz="1000" dirty="0"/>
              <a:t> results is less than 3x larger.</a:t>
            </a:r>
          </a:p>
        </p:txBody>
      </p:sp>
    </p:spTree>
    <p:extLst>
      <p:ext uri="{BB962C8B-B14F-4D97-AF65-F5344CB8AC3E}">
        <p14:creationId xmlns:p14="http://schemas.microsoft.com/office/powerpoint/2010/main" val="32107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/>
              <p:nvPr/>
            </p:nvSpPr>
            <p:spPr>
              <a:xfrm>
                <a:off x="2796523" y="1755575"/>
                <a:ext cx="3014287" cy="753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23" y="1755575"/>
                <a:ext cx="3014287" cy="753796"/>
              </a:xfrm>
              <a:prstGeom prst="rect">
                <a:avLst/>
              </a:prstGeom>
              <a:blipFill>
                <a:blip r:embed="rId2"/>
                <a:stretch>
                  <a:fillRect l="-2941" t="-1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B8A4756-8467-218D-58AE-834DFEB7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51" y="459393"/>
            <a:ext cx="5925856" cy="994172"/>
          </a:xfrm>
        </p:spPr>
        <p:txBody>
          <a:bodyPr>
            <a:normAutofit/>
          </a:bodyPr>
          <a:lstStyle/>
          <a:p>
            <a:r>
              <a:rPr lang="en-US" dirty="0"/>
              <a:t>Inverse Document Frequency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FA0AD-B7EC-2C09-BC41-A5AF0AD80BDC}"/>
              </a:ext>
            </a:extLst>
          </p:cNvPr>
          <p:cNvSpPr txBox="1"/>
          <p:nvPr/>
        </p:nvSpPr>
        <p:spPr>
          <a:xfrm>
            <a:off x="2368550" y="1119851"/>
            <a:ext cx="45127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Helps us regulate how important a term in a document 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AB398-BF65-B4CB-9F13-5492B9574596}"/>
              </a:ext>
            </a:extLst>
          </p:cNvPr>
          <p:cNvSpPr txBox="1"/>
          <p:nvPr/>
        </p:nvSpPr>
        <p:spPr>
          <a:xfrm>
            <a:off x="1554837" y="2484089"/>
            <a:ext cx="24833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Given term (t) and corpus (D)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8B701-0CD6-F91E-D45F-B574163C1D15}"/>
              </a:ext>
            </a:extLst>
          </p:cNvPr>
          <p:cNvCxnSpPr/>
          <p:nvPr/>
        </p:nvCxnSpPr>
        <p:spPr>
          <a:xfrm flipV="1">
            <a:off x="2844800" y="2260600"/>
            <a:ext cx="431800" cy="24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1A025F-B4AE-3E5C-7A70-A2CA4FB20143}"/>
              </a:ext>
            </a:extLst>
          </p:cNvPr>
          <p:cNvSpPr txBox="1"/>
          <p:nvPr/>
        </p:nvSpPr>
        <p:spPr>
          <a:xfrm>
            <a:off x="5688180" y="1681543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N is the number of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E65D1-BBC1-8420-E343-35E23D2B2ABA}"/>
              </a:ext>
            </a:extLst>
          </p:cNvPr>
          <p:cNvSpPr txBox="1"/>
          <p:nvPr/>
        </p:nvSpPr>
        <p:spPr>
          <a:xfrm>
            <a:off x="5688180" y="2273353"/>
            <a:ext cx="2728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050" baseline="-250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is the number of documents t appears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E1EB1-D9AA-D767-E5BB-AB85A1133904}"/>
              </a:ext>
            </a:extLst>
          </p:cNvPr>
          <p:cNvSpPr txBox="1"/>
          <p:nvPr/>
        </p:nvSpPr>
        <p:spPr>
          <a:xfrm>
            <a:off x="2445783" y="3175000"/>
            <a:ext cx="46067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 fewer documents that t appears in, the higher the IDF value will be, and the more weight it will give the word.</a:t>
            </a:r>
          </a:p>
        </p:txBody>
      </p:sp>
    </p:spTree>
    <p:extLst>
      <p:ext uri="{BB962C8B-B14F-4D97-AF65-F5344CB8AC3E}">
        <p14:creationId xmlns:p14="http://schemas.microsoft.com/office/powerpoint/2010/main" val="336502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/>
              <p:nvPr/>
            </p:nvSpPr>
            <p:spPr>
              <a:xfrm>
                <a:off x="3192228" y="1734844"/>
                <a:ext cx="353545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228" y="1734844"/>
                <a:ext cx="3535455" cy="385555"/>
              </a:xfrm>
              <a:prstGeom prst="rect">
                <a:avLst/>
              </a:prstGeom>
              <a:blipFill>
                <a:blip r:embed="rId2"/>
                <a:stretch>
                  <a:fillRect l="-358" t="-6250" r="-250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B8A4756-8467-218D-58AE-834DFEB7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44" y="469691"/>
            <a:ext cx="1971735" cy="994172"/>
          </a:xfrm>
        </p:spPr>
        <p:txBody>
          <a:bodyPr>
            <a:normAutofit/>
          </a:bodyPr>
          <a:lstStyle/>
          <a:p>
            <a:r>
              <a:rPr lang="en-US" dirty="0"/>
              <a:t>TD-IFD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1EEBB6C-4995-E3CA-6F2C-F12E1E0661B9}"/>
              </a:ext>
            </a:extLst>
          </p:cNvPr>
          <p:cNvSpPr/>
          <p:nvPr/>
        </p:nvSpPr>
        <p:spPr>
          <a:xfrm rot="5400000">
            <a:off x="4502758" y="1795088"/>
            <a:ext cx="242606" cy="949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195F4BD-8501-E11A-E322-A18359E68605}"/>
              </a:ext>
            </a:extLst>
          </p:cNvPr>
          <p:cNvSpPr/>
          <p:nvPr/>
        </p:nvSpPr>
        <p:spPr>
          <a:xfrm rot="5400000">
            <a:off x="5935017" y="1703347"/>
            <a:ext cx="242606" cy="1133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F05FA-0BBA-534C-F7A6-DF5E65C808F0}"/>
              </a:ext>
            </a:extLst>
          </p:cNvPr>
          <p:cNvSpPr txBox="1"/>
          <p:nvPr/>
        </p:nvSpPr>
        <p:spPr>
          <a:xfrm>
            <a:off x="4048140" y="2408423"/>
            <a:ext cx="14414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more frequent a term appears in a given document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75068-C8DE-176C-5A8B-8B1E911373BB}"/>
              </a:ext>
            </a:extLst>
          </p:cNvPr>
          <p:cNvSpPr txBox="1"/>
          <p:nvPr/>
        </p:nvSpPr>
        <p:spPr>
          <a:xfrm>
            <a:off x="5489590" y="2419755"/>
            <a:ext cx="14414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fewer times it appears in other documents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2D14EB6-6003-4373-C33B-FB68C08D47F0}"/>
              </a:ext>
            </a:extLst>
          </p:cNvPr>
          <p:cNvSpPr/>
          <p:nvPr/>
        </p:nvSpPr>
        <p:spPr>
          <a:xfrm rot="5400000">
            <a:off x="5303707" y="1855657"/>
            <a:ext cx="188528" cy="2539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2F53B-EFB7-A566-8414-7C69E7250E71}"/>
              </a:ext>
            </a:extLst>
          </p:cNvPr>
          <p:cNvSpPr txBox="1"/>
          <p:nvPr/>
        </p:nvSpPr>
        <p:spPr>
          <a:xfrm>
            <a:off x="4299850" y="3296192"/>
            <a:ext cx="23232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higher it’s TF-IDF value</a:t>
            </a:r>
          </a:p>
        </p:txBody>
      </p:sp>
    </p:spTree>
    <p:extLst>
      <p:ext uri="{BB962C8B-B14F-4D97-AF65-F5344CB8AC3E}">
        <p14:creationId xmlns:p14="http://schemas.microsoft.com/office/powerpoint/2010/main" val="61860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these matrix representations of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we saw last class, we can use these matrix representations of text as features.</a:t>
            </a:r>
          </a:p>
          <a:p>
            <a:r>
              <a:rPr lang="en-US" dirty="0"/>
              <a:t>These can be used as input to machine learning model training. </a:t>
            </a:r>
          </a:p>
          <a:p>
            <a:r>
              <a:rPr lang="en-US" dirty="0"/>
              <a:t>ML techniques such as:</a:t>
            </a:r>
          </a:p>
          <a:p>
            <a:pPr lvl="1"/>
            <a:r>
              <a:rPr lang="en-US" sz="1300" dirty="0"/>
              <a:t>K-</a:t>
            </a:r>
            <a:r>
              <a:rPr lang="en-US" sz="1300" dirty="0" err="1"/>
              <a:t>nn</a:t>
            </a:r>
            <a:r>
              <a:rPr lang="en-US" sz="1300" dirty="0"/>
              <a:t>,</a:t>
            </a:r>
          </a:p>
          <a:p>
            <a:pPr lvl="1"/>
            <a:r>
              <a:rPr lang="en-US" sz="1300" dirty="0"/>
              <a:t>Decision Trees</a:t>
            </a:r>
          </a:p>
          <a:p>
            <a:pPr lvl="1"/>
            <a:r>
              <a:rPr lang="en-US" sz="1300" dirty="0"/>
              <a:t>Random Forests</a:t>
            </a:r>
          </a:p>
          <a:p>
            <a:pPr lvl="1"/>
            <a:r>
              <a:rPr lang="en-US" sz="1300" dirty="0"/>
              <a:t>AdaBoost</a:t>
            </a:r>
          </a:p>
          <a:p>
            <a:pPr lvl="1"/>
            <a:r>
              <a:rPr lang="en-US" sz="1300" dirty="0" err="1"/>
              <a:t>XGBoost</a:t>
            </a:r>
            <a:endParaRPr lang="en-US" sz="1300" dirty="0"/>
          </a:p>
          <a:p>
            <a:pPr lvl="1"/>
            <a:r>
              <a:rPr lang="en-US" sz="1300" dirty="0"/>
              <a:t>SVC/SVM</a:t>
            </a:r>
          </a:p>
          <a:p>
            <a:pPr lvl="1"/>
            <a:r>
              <a:rPr lang="en-US" sz="1300" dirty="0"/>
              <a:t>Naïve Bayes</a:t>
            </a:r>
          </a:p>
          <a:p>
            <a:pPr lvl="1"/>
            <a:r>
              <a:rPr lang="en-US" sz="1300" dirty="0"/>
              <a:t>Neural Networks</a:t>
            </a:r>
          </a:p>
          <a:p>
            <a:pPr lvl="1"/>
            <a:r>
              <a:rPr lang="en-US" sz="1300" dirty="0"/>
              <a:t>Etc.</a:t>
            </a:r>
          </a:p>
          <a:p>
            <a:r>
              <a:rPr lang="en-US" sz="1600" dirty="0"/>
              <a:t>We also saw last week we can mix these matrices with other columnar data and use these other data as features to help improve our predictive modeling.</a:t>
            </a:r>
          </a:p>
        </p:txBody>
      </p:sp>
    </p:spTree>
    <p:extLst>
      <p:ext uri="{BB962C8B-B14F-4D97-AF65-F5344CB8AC3E}">
        <p14:creationId xmlns:p14="http://schemas.microsoft.com/office/powerpoint/2010/main" val="364832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8399</TotalTime>
  <Words>2765</Words>
  <Application>Microsoft Macintosh PowerPoint</Application>
  <PresentationFormat>On-screen Show (16:9)</PresentationFormat>
  <Paragraphs>342</Paragraphs>
  <Slides>40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Narrow</vt:lpstr>
      <vt:lpstr>Calibri</vt:lpstr>
      <vt:lpstr>Calibri (Body)</vt:lpstr>
      <vt:lpstr>Cambria Math</vt:lpstr>
      <vt:lpstr>Menlo</vt:lpstr>
      <vt:lpstr>Times New Roman</vt:lpstr>
      <vt:lpstr>Univers 65</vt:lpstr>
      <vt:lpstr>Office Theme</vt:lpstr>
      <vt:lpstr>Equation</vt:lpstr>
      <vt:lpstr>ISM 6564</vt:lpstr>
      <vt:lpstr>Agenda</vt:lpstr>
      <vt:lpstr>Determining Text Similarity</vt:lpstr>
      <vt:lpstr>Review – matrix representations of text corpus</vt:lpstr>
      <vt:lpstr>Term Frequency</vt:lpstr>
      <vt:lpstr>… we therefore ‘soften’ the effect of large frequencies…</vt:lpstr>
      <vt:lpstr>Inverse Document Frequency</vt:lpstr>
      <vt:lpstr>TD-IFD</vt:lpstr>
      <vt:lpstr>What can we do with these matrix representations of text?</vt:lpstr>
      <vt:lpstr>What other uses?</vt:lpstr>
      <vt:lpstr>Measuring Similarity</vt:lpstr>
      <vt:lpstr>Cosine Similarity Example</vt:lpstr>
      <vt:lpstr>Using distance measures to determine similarity</vt:lpstr>
      <vt:lpstr>Embeddings</vt:lpstr>
      <vt:lpstr>What is the problem with TF-IDF?</vt:lpstr>
      <vt:lpstr>Polysemy</vt:lpstr>
      <vt:lpstr>What we want</vt:lpstr>
      <vt:lpstr>PowerPoint Presentation</vt:lpstr>
      <vt:lpstr>PowerPoint Presentation</vt:lpstr>
      <vt:lpstr>Word2Vec</vt:lpstr>
      <vt:lpstr>PowerPoint Presentation</vt:lpstr>
      <vt:lpstr>Interpreting a Vector</vt:lpstr>
      <vt:lpstr>Word2Vec Algorithm</vt:lpstr>
      <vt:lpstr>Skip-Gram with Negative Sampling (SGNS)</vt:lpstr>
      <vt:lpstr>Skip-gram Negative Sampling</vt:lpstr>
      <vt:lpstr>Skip-gram Negative Sampling</vt:lpstr>
      <vt:lpstr>Skip-gram Negative Sampling</vt:lpstr>
      <vt:lpstr>Skip-gram Negative Sampling</vt:lpstr>
      <vt:lpstr>Using Word2Vec</vt:lpstr>
      <vt:lpstr>When Words Fail: Semantics</vt:lpstr>
      <vt:lpstr>Extension of Word2Vec</vt:lpstr>
      <vt:lpstr>Retrieval Augmented Generation</vt:lpstr>
      <vt:lpstr>PowerPoint Presentation</vt:lpstr>
      <vt:lpstr>PowerPoint Presentation</vt:lpstr>
      <vt:lpstr>PowerPoint Presentation</vt:lpstr>
      <vt:lpstr>PowerPoint Presentation</vt:lpstr>
      <vt:lpstr>The key algorithms used </vt:lpstr>
      <vt:lpstr>Libraries that can be used</vt:lpstr>
      <vt:lpstr>This week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339</cp:revision>
  <dcterms:created xsi:type="dcterms:W3CDTF">2019-11-06T18:18:56Z</dcterms:created>
  <dcterms:modified xsi:type="dcterms:W3CDTF">2023-09-25T19:52:47Z</dcterms:modified>
</cp:coreProperties>
</file>