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70" r:id="rId12"/>
    <p:sldId id="265" r:id="rId13"/>
    <p:sldId id="266" r:id="rId14"/>
    <p:sldId id="267" r:id="rId15"/>
    <p:sldId id="271" r:id="rId16"/>
    <p:sldId id="272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4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5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4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0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9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C277-EFDF-154D-8123-AE8D0ADE2A0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77E190-CB0B-1B42-A090-41B091BED6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392-1912-4F45-BCC3-B8D36CC0C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Citi Bike Data Analysis and time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5884B-B458-F047-BCC5-057193D5C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By Darshan Patel</a:t>
            </a:r>
          </a:p>
          <a:p>
            <a:r>
              <a:rPr lang="en-US" sz="2000" dirty="0"/>
              <a:t>Fordham University</a:t>
            </a:r>
          </a:p>
          <a:p>
            <a:r>
              <a:rPr lang="en-US" sz="2000" dirty="0"/>
              <a:t>CISC 5950 – Big Data Programming</a:t>
            </a:r>
          </a:p>
          <a:p>
            <a:r>
              <a:rPr lang="en-US" sz="2000" dirty="0"/>
              <a:t>Prof.  </a:t>
            </a:r>
            <a:r>
              <a:rPr lang="en-US" sz="2000" dirty="0" err="1"/>
              <a:t>Yijun</a:t>
            </a:r>
            <a:r>
              <a:rPr lang="en-US" sz="2000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97891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39C1-33A1-7F4F-9A51-D0F99B56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1:  Top 10 Destinations based on Time of Departure:  EVENING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4C538D-644B-0D48-BF06-A20710E04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754"/>
            <a:ext cx="7162800" cy="4015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D2042-62EF-1946-9307-283C64FCCF92}"/>
              </a:ext>
            </a:extLst>
          </p:cNvPr>
          <p:cNvSpPr txBox="1"/>
          <p:nvPr/>
        </p:nvSpPr>
        <p:spPr>
          <a:xfrm>
            <a:off x="8203786" y="1853754"/>
            <a:ext cx="2851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Blue – Midtown East</a:t>
            </a:r>
          </a:p>
          <a:p>
            <a:r>
              <a:rPr lang="en-US" b="1" dirty="0"/>
              <a:t>Grey – Flatiron</a:t>
            </a:r>
          </a:p>
          <a:p>
            <a:r>
              <a:rPr lang="en-US" b="1" dirty="0"/>
              <a:t>Orange – Midtown West</a:t>
            </a:r>
          </a:p>
          <a:p>
            <a:r>
              <a:rPr lang="en-US" b="1" dirty="0"/>
              <a:t>Green – Chelsea</a:t>
            </a:r>
          </a:p>
          <a:p>
            <a:r>
              <a:rPr lang="en-US" b="1" dirty="0"/>
              <a:t>Red – Lower Manhattan</a:t>
            </a:r>
          </a:p>
          <a:p>
            <a:r>
              <a:rPr lang="en-US" b="1" dirty="0"/>
              <a:t>Brown – East Village</a:t>
            </a:r>
          </a:p>
          <a:p>
            <a:r>
              <a:rPr lang="en-US" b="1" dirty="0"/>
              <a:t>Purple – West Village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33FD0-F0D7-EC48-9C3A-0EA64AF711A8}"/>
              </a:ext>
            </a:extLst>
          </p:cNvPr>
          <p:cNvSpPr txBox="1"/>
          <p:nvPr/>
        </p:nvSpPr>
        <p:spPr>
          <a:xfrm>
            <a:off x="8317230" y="3885079"/>
            <a:ext cx="2624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Pershing Square North is </a:t>
            </a:r>
          </a:p>
          <a:p>
            <a:r>
              <a:rPr lang="en-US" dirty="0"/>
              <a:t>still popular!</a:t>
            </a:r>
          </a:p>
          <a:p>
            <a:r>
              <a:rPr lang="en-US" dirty="0"/>
              <a:t>More people are going to </a:t>
            </a:r>
          </a:p>
          <a:p>
            <a:r>
              <a:rPr lang="en-US" dirty="0"/>
              <a:t>East/West Village areas</a:t>
            </a:r>
          </a:p>
        </p:txBody>
      </p:sp>
    </p:spTree>
    <p:extLst>
      <p:ext uri="{BB962C8B-B14F-4D97-AF65-F5344CB8AC3E}">
        <p14:creationId xmlns:p14="http://schemas.microsoft.com/office/powerpoint/2010/main" val="32366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39C1-33A1-7F4F-9A51-D0F99B56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1:  Top 10 Destinations based on Time of Departure:  Late night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19F4AF-4F0D-2A46-9200-0BFFD1E6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754"/>
            <a:ext cx="6629400" cy="4015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D2042-62EF-1946-9307-283C64FCCF92}"/>
              </a:ext>
            </a:extLst>
          </p:cNvPr>
          <p:cNvSpPr txBox="1"/>
          <p:nvPr/>
        </p:nvSpPr>
        <p:spPr>
          <a:xfrm>
            <a:off x="8203786" y="1962151"/>
            <a:ext cx="2851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Blue – Midtown East</a:t>
            </a:r>
          </a:p>
          <a:p>
            <a:r>
              <a:rPr lang="en-US" b="1" dirty="0"/>
              <a:t>Grey – Flatiron</a:t>
            </a:r>
          </a:p>
          <a:p>
            <a:r>
              <a:rPr lang="en-US" b="1" dirty="0"/>
              <a:t>Orange – Midtown West</a:t>
            </a:r>
          </a:p>
          <a:p>
            <a:r>
              <a:rPr lang="en-US" b="1" dirty="0"/>
              <a:t>Green – Chelsea</a:t>
            </a:r>
          </a:p>
          <a:p>
            <a:r>
              <a:rPr lang="en-US" b="1" dirty="0"/>
              <a:t>Red – Lower Manhattan</a:t>
            </a:r>
          </a:p>
          <a:p>
            <a:r>
              <a:rPr lang="en-US" b="1" dirty="0"/>
              <a:t>Brown – East Village</a:t>
            </a:r>
          </a:p>
          <a:p>
            <a:r>
              <a:rPr lang="en-US" b="1" dirty="0"/>
              <a:t>Purple – West Village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B4D90-F703-A243-909B-D1616F24ACF2}"/>
              </a:ext>
            </a:extLst>
          </p:cNvPr>
          <p:cNvSpPr txBox="1"/>
          <p:nvPr/>
        </p:nvSpPr>
        <p:spPr>
          <a:xfrm>
            <a:off x="7750280" y="4101873"/>
            <a:ext cx="375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people bike to East/West Village </a:t>
            </a:r>
          </a:p>
          <a:p>
            <a:r>
              <a:rPr lang="en-US" dirty="0"/>
              <a:t>at this hour</a:t>
            </a:r>
          </a:p>
        </p:txBody>
      </p:sp>
    </p:spTree>
    <p:extLst>
      <p:ext uri="{BB962C8B-B14F-4D97-AF65-F5344CB8AC3E}">
        <p14:creationId xmlns:p14="http://schemas.microsoft.com/office/powerpoint/2010/main" val="5761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46CE-9CEA-1541-8148-487F5FB6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 What is the distribution of user types by age?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D3CBF-BD7C-264E-97ED-3840D6DE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4679073" cy="42898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620D5-1086-0640-B17C-E22514984493}"/>
              </a:ext>
            </a:extLst>
          </p:cNvPr>
          <p:cNvSpPr txBox="1"/>
          <p:nvPr/>
        </p:nvSpPr>
        <p:spPr>
          <a:xfrm>
            <a:off x="6685808" y="2317790"/>
            <a:ext cx="4909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 people are more likely to be customers, especially at the age of 16</a:t>
            </a:r>
          </a:p>
          <a:p>
            <a:endParaRPr lang="en-US" dirty="0"/>
          </a:p>
          <a:p>
            <a:r>
              <a:rPr lang="en-US" dirty="0"/>
              <a:t>Young people are not as committed to annual plans as the older generation</a:t>
            </a:r>
          </a:p>
        </p:txBody>
      </p:sp>
    </p:spTree>
    <p:extLst>
      <p:ext uri="{BB962C8B-B14F-4D97-AF65-F5344CB8AC3E}">
        <p14:creationId xmlns:p14="http://schemas.microsoft.com/office/powerpoint/2010/main" val="405682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9798-E555-1F4D-AC30-913A64C8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3: Distribution of Bike Uses Depending on Type of Day and Gender :  Weekday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8F5D6-FDBA-6A40-9BFA-2B05F324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29609"/>
            <a:ext cx="4477734" cy="3749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C3FAE-84D4-1340-8EA5-BEFDE724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3" y="2341638"/>
            <a:ext cx="5125541" cy="373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0C002-6F07-2242-B3CE-A20BE2DE8E38}"/>
              </a:ext>
            </a:extLst>
          </p:cNvPr>
          <p:cNvSpPr txBox="1"/>
          <p:nvPr/>
        </p:nvSpPr>
        <p:spPr>
          <a:xfrm>
            <a:off x="2946701" y="1901001"/>
            <a:ext cx="661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Rush hours have heavy traffic, late night hours have little to no bikers</a:t>
            </a:r>
          </a:p>
        </p:txBody>
      </p:sp>
    </p:spTree>
    <p:extLst>
      <p:ext uri="{BB962C8B-B14F-4D97-AF65-F5344CB8AC3E}">
        <p14:creationId xmlns:p14="http://schemas.microsoft.com/office/powerpoint/2010/main" val="96507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9788-CB48-4048-9383-15FB0D23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3: Distribution of Bike uses depending on type of day and gender: Weekend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BA8F8-4F9B-8F4B-B165-BE775CBC5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777" y="2428875"/>
            <a:ext cx="5116078" cy="3671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F78DA-D436-BE49-9F70-4DFB8963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28874"/>
            <a:ext cx="4487197" cy="3671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DEDB8-A766-FE4E-B9C1-7A834B390CED}"/>
              </a:ext>
            </a:extLst>
          </p:cNvPr>
          <p:cNvSpPr txBox="1"/>
          <p:nvPr/>
        </p:nvSpPr>
        <p:spPr>
          <a:xfrm>
            <a:off x="2997805" y="1956648"/>
            <a:ext cx="651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Wave-like distribution, highs around 2-3pm, late night has bikers out</a:t>
            </a:r>
          </a:p>
        </p:txBody>
      </p:sp>
    </p:spTree>
    <p:extLst>
      <p:ext uri="{BB962C8B-B14F-4D97-AF65-F5344CB8AC3E}">
        <p14:creationId xmlns:p14="http://schemas.microsoft.com/office/powerpoint/2010/main" val="154851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7D44-405D-7843-86EB-BBA1FF1C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Average Speed traveled by gender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86973-9733-F04C-9AE9-CD505B197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89619"/>
            <a:ext cx="7515225" cy="41006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19AE4-0D49-D649-A77F-3A9004900B12}"/>
              </a:ext>
            </a:extLst>
          </p:cNvPr>
          <p:cNvSpPr txBox="1"/>
          <p:nvPr/>
        </p:nvSpPr>
        <p:spPr>
          <a:xfrm>
            <a:off x="8966804" y="3578255"/>
            <a:ext cx="208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on the average travel faster than women</a:t>
            </a:r>
          </a:p>
        </p:txBody>
      </p:sp>
    </p:spTree>
    <p:extLst>
      <p:ext uri="{BB962C8B-B14F-4D97-AF65-F5344CB8AC3E}">
        <p14:creationId xmlns:p14="http://schemas.microsoft.com/office/powerpoint/2010/main" val="205417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60E3-E64F-BE42-B446-3DDAFF88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average Distance Traveled by gender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299B9-6AF9-3548-AD9D-18BB3D6A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7533395" cy="4084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E219CA-E310-704A-A545-24C91D5167E5}"/>
              </a:ext>
            </a:extLst>
          </p:cNvPr>
          <p:cNvSpPr txBox="1"/>
          <p:nvPr/>
        </p:nvSpPr>
        <p:spPr>
          <a:xfrm>
            <a:off x="8984974" y="3319780"/>
            <a:ext cx="20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Women tend to travel a longer distance on the average</a:t>
            </a:r>
          </a:p>
        </p:txBody>
      </p:sp>
    </p:spTree>
    <p:extLst>
      <p:ext uri="{BB962C8B-B14F-4D97-AF65-F5344CB8AC3E}">
        <p14:creationId xmlns:p14="http://schemas.microsoft.com/office/powerpoint/2010/main" val="96372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8F2-45A6-3342-AD7A-55C17C1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model to predict time duration based on distance traveled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82922-63FC-B24F-8878-F181A8E29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" t="42849" r="53839"/>
          <a:stretch/>
        </p:blipFill>
        <p:spPr>
          <a:xfrm>
            <a:off x="3486187" y="3089433"/>
            <a:ext cx="5532959" cy="1894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B8A61-6373-2244-B22C-017FCF735612}"/>
              </a:ext>
            </a:extLst>
          </p:cNvPr>
          <p:cNvSpPr txBox="1"/>
          <p:nvPr/>
        </p:nvSpPr>
        <p:spPr>
          <a:xfrm>
            <a:off x="1450479" y="2054646"/>
            <a:ext cx="96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 LR on entire 13 million dataset (5 mins)</a:t>
            </a:r>
          </a:p>
          <a:p>
            <a:r>
              <a:rPr lang="en-US" sz="2000" dirty="0"/>
              <a:t>Feature: Haversine distance between 2 stations </a:t>
            </a:r>
          </a:p>
          <a:p>
            <a:r>
              <a:rPr lang="en-US" sz="2000" dirty="0"/>
              <a:t>Label: duration of trip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CC3BD-139C-7749-9047-3C815388B105}"/>
              </a:ext>
            </a:extLst>
          </p:cNvPr>
          <p:cNvSpPr txBox="1"/>
          <p:nvPr/>
        </p:nvSpPr>
        <p:spPr>
          <a:xfrm>
            <a:off x="1450479" y="5221442"/>
            <a:ext cx="896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Conclusion: Model is not so good. Low R</a:t>
            </a:r>
            <a:r>
              <a:rPr lang="en-US" sz="2000" baseline="30000" dirty="0"/>
              <a:t>2</a:t>
            </a:r>
            <a:r>
              <a:rPr lang="en-US" sz="2000" dirty="0"/>
              <a:t> value.</a:t>
            </a:r>
          </a:p>
          <a:p>
            <a:r>
              <a:rPr lang="en-US" sz="2000" dirty="0"/>
              <a:t>Try adding categorical features from the dataset or use trees.</a:t>
            </a:r>
          </a:p>
        </p:txBody>
      </p:sp>
    </p:spTree>
    <p:extLst>
      <p:ext uri="{BB962C8B-B14F-4D97-AF65-F5344CB8AC3E}">
        <p14:creationId xmlns:p14="http://schemas.microsoft.com/office/powerpoint/2010/main" val="2781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3D87-6BF1-6A43-8EEB-3BD00288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Decision tree model to predict time to reach a destination based on station names,  age, gender and </a:t>
            </a:r>
            <a:r>
              <a:rPr lang="en-US" sz="2400" dirty="0" err="1"/>
              <a:t>usertype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FD064-21FD-A34E-A3CB-1200A828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4806254" cy="339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414F5-F1D5-C84E-9D93-CAE20DC3EEE4}"/>
              </a:ext>
            </a:extLst>
          </p:cNvPr>
          <p:cNvSpPr txBox="1"/>
          <p:nvPr/>
        </p:nvSpPr>
        <p:spPr>
          <a:xfrm>
            <a:off x="6665843" y="2209729"/>
            <a:ext cx="438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depth of the tree gave better results on the testing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02191-C629-4346-B112-3B00E75D7623}"/>
              </a:ext>
            </a:extLst>
          </p:cNvPr>
          <p:cNvSpPr txBox="1"/>
          <p:nvPr/>
        </p:nvSpPr>
        <p:spPr>
          <a:xfrm>
            <a:off x="6665842" y="3089665"/>
            <a:ext cx="4389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depth of tree that does not overfit the data was not found due to hardware limitations at creation of tree of depth 14</a:t>
            </a:r>
          </a:p>
          <a:p>
            <a:r>
              <a:rPr lang="en-US" dirty="0"/>
              <a:t>(Spark can do up to depth 30.)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05B2-7616-274B-9BD7-F39F4595639C}"/>
              </a:ext>
            </a:extLst>
          </p:cNvPr>
          <p:cNvSpPr txBox="1"/>
          <p:nvPr/>
        </p:nvSpPr>
        <p:spPr>
          <a:xfrm>
            <a:off x="6665843" y="4800598"/>
            <a:ext cx="438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Decision tree of depth 13 is best for predicting time to reach a destination based on several features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671B-9B1C-FA48-9508-1892F921DAD0}"/>
              </a:ext>
            </a:extLst>
          </p:cNvPr>
          <p:cNvSpPr txBox="1"/>
          <p:nvPr/>
        </p:nvSpPr>
        <p:spPr>
          <a:xfrm>
            <a:off x="1451579" y="5354596"/>
            <a:ext cx="48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Each decision tree creation and evaluation  took 5 mins. </a:t>
            </a:r>
          </a:p>
        </p:txBody>
      </p:sp>
    </p:spTree>
    <p:extLst>
      <p:ext uri="{BB962C8B-B14F-4D97-AF65-F5344CB8AC3E}">
        <p14:creationId xmlns:p14="http://schemas.microsoft.com/office/powerpoint/2010/main" val="139228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9B35-BA68-6543-A56B-2E0AAD5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1ACC-2621-C24C-89B3-5D0A826C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Midtown gets heavy bike traffic during the day and afternoon while East Village gets the most bike traffic after midnight </a:t>
            </a:r>
          </a:p>
          <a:p>
            <a:r>
              <a:rPr lang="en-US" dirty="0"/>
              <a:t>Young people are more likely to be customers than old people </a:t>
            </a:r>
          </a:p>
          <a:p>
            <a:r>
              <a:rPr lang="en-US" dirty="0"/>
              <a:t>Bike traffic is heavy during rush hours for both men and women in the weekdays </a:t>
            </a:r>
          </a:p>
          <a:p>
            <a:r>
              <a:rPr lang="en-US" dirty="0"/>
              <a:t>Bike traffic is heavy in the afternoon for both men and women in the weekends </a:t>
            </a:r>
          </a:p>
          <a:p>
            <a:r>
              <a:rPr lang="en-US" dirty="0"/>
              <a:t>Men travel faster on the average while women travel longer on the average </a:t>
            </a:r>
          </a:p>
          <a:p>
            <a:r>
              <a:rPr lang="en-US" dirty="0"/>
              <a:t>Linear regression model did not predict time of travel as well as the decision tree model</a:t>
            </a:r>
          </a:p>
          <a:p>
            <a:r>
              <a:rPr lang="en-US" dirty="0"/>
              <a:t>Decision tree model can improve with hardware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406774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D556-E74F-3942-8355-8465AF58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661E-E9EC-BF48-9DD0-36D83445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dataset is a collection of system data of all Citi bike rides in NYC,</a:t>
            </a:r>
          </a:p>
          <a:p>
            <a:r>
              <a:rPr lang="en-US" dirty="0"/>
              <a:t>Trip Duration (seconds)</a:t>
            </a:r>
          </a:p>
          <a:p>
            <a:r>
              <a:rPr lang="en-US" dirty="0"/>
              <a:t>Start Time and Data</a:t>
            </a:r>
          </a:p>
          <a:p>
            <a:r>
              <a:rPr lang="en-US" dirty="0"/>
              <a:t>Start Station Name,  ID,  Latitude/Longitude Coordinates</a:t>
            </a:r>
          </a:p>
          <a:p>
            <a:r>
              <a:rPr lang="en-US" dirty="0"/>
              <a:t>End Station Name,  ID,  Latitude/Longitude Coordinates </a:t>
            </a:r>
          </a:p>
          <a:p>
            <a:r>
              <a:rPr lang="en-US" dirty="0"/>
              <a:t>Bike ID</a:t>
            </a:r>
          </a:p>
          <a:p>
            <a:r>
              <a:rPr lang="en-US" dirty="0"/>
              <a:t>User Type (Customer, Subscriber)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Year of Birth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4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F09F-566C-174C-A689-E62B5935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B18-15FF-5C44-8BE5-C6654405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349146" cy="1999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Thank you.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F0CFE-AE93-DE42-AF7D-9804A1DF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94" y="2015732"/>
            <a:ext cx="4598860" cy="41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3E73-FCE2-8C46-B639-634774F7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DE1C-D57D-1F4B-B6D2-AC528A2F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 Bike publishes monthly data </a:t>
            </a:r>
          </a:p>
          <a:p>
            <a:r>
              <a:rPr lang="en-US" dirty="0"/>
              <a:t>Use 10 months worth of data, from January 2018 to October 2018</a:t>
            </a:r>
          </a:p>
          <a:p>
            <a:r>
              <a:rPr lang="en-US" dirty="0"/>
              <a:t>Together, it has a file size of 2.83 gigabytes</a:t>
            </a:r>
          </a:p>
          <a:p>
            <a:r>
              <a:rPr lang="en-US" dirty="0"/>
              <a:t>Use Spark to analyze 4 questions </a:t>
            </a:r>
          </a:p>
          <a:p>
            <a:r>
              <a:rPr lang="en-US" dirty="0"/>
              <a:t>Use Spark </a:t>
            </a:r>
            <a:r>
              <a:rPr lang="en-US" dirty="0" err="1"/>
              <a:t>MLlib</a:t>
            </a:r>
            <a:r>
              <a:rPr lang="en-US" dirty="0"/>
              <a:t> to make a linear regression model and 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203700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1930-FFA6-244D-85FA-915678B1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AAF0-607C-5242-AB17-47E985E0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are the top 10 destinations for Citi bikers based on when they leave? What areas are popular? </a:t>
            </a:r>
          </a:p>
          <a:p>
            <a:r>
              <a:rPr lang="en-US" dirty="0"/>
              <a:t>What is the distribution of user types per age? </a:t>
            </a:r>
          </a:p>
          <a:p>
            <a:r>
              <a:rPr lang="en-US" dirty="0"/>
              <a:t>What is the distribution of bike uses depending on the time of, type of day (weekend/weekday) and gender? </a:t>
            </a:r>
          </a:p>
          <a:p>
            <a:r>
              <a:rPr lang="en-US" dirty="0"/>
              <a:t>What is the the average distance traveled by age and gender? Their average speed? </a:t>
            </a:r>
          </a:p>
          <a:p>
            <a:r>
              <a:rPr lang="en-US" dirty="0"/>
              <a:t>Linear regression model to predict time to reach a destination based on distance between two stations </a:t>
            </a:r>
          </a:p>
          <a:p>
            <a:r>
              <a:rPr lang="en-US" dirty="0"/>
              <a:t>Decision tree model to predict time to reach a destination based on station names, age, gender and </a:t>
            </a:r>
            <a:r>
              <a:rPr lang="en-US" dirty="0" err="1"/>
              <a:t>usertype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DD75-16A5-CF48-A4D6-804CE335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E004-CDB2-EE47-B6FA-1241F6CE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Breakdown of Gender </a:t>
            </a:r>
          </a:p>
          <a:p>
            <a:pPr lvl="1"/>
            <a:r>
              <a:rPr lang="en-US" dirty="0"/>
              <a:t>Male – 0.675</a:t>
            </a:r>
          </a:p>
          <a:p>
            <a:pPr lvl="1"/>
            <a:r>
              <a:rPr lang="en-US" dirty="0"/>
              <a:t>Female – 0.234</a:t>
            </a:r>
          </a:p>
          <a:p>
            <a:pPr lvl="1"/>
            <a:r>
              <a:rPr lang="en-US" dirty="0"/>
              <a:t>Unknown - 0.089</a:t>
            </a:r>
          </a:p>
          <a:p>
            <a:r>
              <a:rPr lang="en-US" dirty="0"/>
              <a:t>Male and females make up 92% of the dataset. Drop the observations with the unknown gender. </a:t>
            </a:r>
          </a:p>
          <a:p>
            <a:endParaRPr lang="en-US" dirty="0"/>
          </a:p>
          <a:p>
            <a:r>
              <a:rPr lang="en-US" dirty="0"/>
              <a:t>Ages of bikers ranged from 16 to 133 ! </a:t>
            </a:r>
          </a:p>
          <a:p>
            <a:r>
              <a:rPr lang="en-US" dirty="0"/>
              <a:t>Oldest ‘verified’ living person on Earth today is only 115 years old, and in Japan.. </a:t>
            </a:r>
          </a:p>
          <a:p>
            <a:r>
              <a:rPr lang="en-US" dirty="0"/>
              <a:t>It was found that there was a huge declination in bikers starting at the age of 63 </a:t>
            </a:r>
          </a:p>
          <a:p>
            <a:r>
              <a:rPr lang="en-US" dirty="0"/>
              <a:t>For analysis, drop observations that had an age of over 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1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F989-090E-5D49-8A82-A542FFC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4D59-55EB-A440-8CC2-2E41B20E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Types </a:t>
            </a:r>
          </a:p>
          <a:p>
            <a:pPr lvl="1"/>
            <a:r>
              <a:rPr lang="en-US" dirty="0"/>
              <a:t>Customers – 1 or 3 day pass, 30 minute limit then upcharge</a:t>
            </a:r>
          </a:p>
          <a:p>
            <a:pPr lvl="1"/>
            <a:r>
              <a:rPr lang="en-US" dirty="0"/>
              <a:t>Subscribers – annual membership, 45 minute limit then upcharge </a:t>
            </a:r>
          </a:p>
          <a:p>
            <a:r>
              <a:rPr lang="en-US" dirty="0"/>
              <a:t>Many observations showed rides lasting over 2 hours</a:t>
            </a:r>
          </a:p>
          <a:p>
            <a:r>
              <a:rPr lang="en-US" dirty="0"/>
              <a:t>Many instances of rides lasting at least 1000 hour (~10 days) </a:t>
            </a:r>
          </a:p>
          <a:p>
            <a:r>
              <a:rPr lang="en-US" dirty="0"/>
              <a:t>For analysis, drop all observations who did not pay any upcharge </a:t>
            </a:r>
          </a:p>
        </p:txBody>
      </p:sp>
    </p:spTree>
    <p:extLst>
      <p:ext uri="{BB962C8B-B14F-4D97-AF65-F5344CB8AC3E}">
        <p14:creationId xmlns:p14="http://schemas.microsoft.com/office/powerpoint/2010/main" val="30848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4CC-340E-EE47-8EFB-4348413E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CEF-9590-BE4B-A8E3-4700AF39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lot of columns were cleaned during this process </a:t>
            </a:r>
          </a:p>
          <a:p>
            <a:r>
              <a:rPr lang="en-US" sz="2400" dirty="0"/>
              <a:t>But not a lot of data was removed </a:t>
            </a:r>
          </a:p>
          <a:p>
            <a:r>
              <a:rPr lang="en-US" sz="2400" dirty="0"/>
              <a:t>Started with 15,271,479 observations </a:t>
            </a:r>
          </a:p>
          <a:p>
            <a:r>
              <a:rPr lang="en-US" sz="2400" dirty="0"/>
              <a:t>Ended with 13,189,633 observations </a:t>
            </a:r>
          </a:p>
          <a:p>
            <a:r>
              <a:rPr lang="en-US" sz="2400" dirty="0"/>
              <a:t>This is a 10.6% decrease in size </a:t>
            </a:r>
          </a:p>
        </p:txBody>
      </p:sp>
    </p:spTree>
    <p:extLst>
      <p:ext uri="{BB962C8B-B14F-4D97-AF65-F5344CB8AC3E}">
        <p14:creationId xmlns:p14="http://schemas.microsoft.com/office/powerpoint/2010/main" val="62725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39C1-33A1-7F4F-9A51-D0F99B56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1:  Top 10 Destinations based on Time of Departure:  Morning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CE30C-0C01-8D49-A0A2-DCB09927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754"/>
            <a:ext cx="7060096" cy="3981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D2042-62EF-1946-9307-283C64FCCF92}"/>
              </a:ext>
            </a:extLst>
          </p:cNvPr>
          <p:cNvSpPr txBox="1"/>
          <p:nvPr/>
        </p:nvSpPr>
        <p:spPr>
          <a:xfrm>
            <a:off x="8203786" y="1853754"/>
            <a:ext cx="2851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Blue – Midtown East</a:t>
            </a:r>
          </a:p>
          <a:p>
            <a:r>
              <a:rPr lang="en-US" b="1" dirty="0"/>
              <a:t>Grey – Flatiron</a:t>
            </a:r>
          </a:p>
          <a:p>
            <a:r>
              <a:rPr lang="en-US" b="1" dirty="0"/>
              <a:t>Orange – Midtown West</a:t>
            </a:r>
          </a:p>
          <a:p>
            <a:r>
              <a:rPr lang="en-US" b="1" dirty="0"/>
              <a:t>Green – Chelsea</a:t>
            </a:r>
          </a:p>
          <a:p>
            <a:r>
              <a:rPr lang="en-US" b="1" dirty="0"/>
              <a:t>Red – Lower Manhattan</a:t>
            </a:r>
          </a:p>
          <a:p>
            <a:r>
              <a:rPr lang="en-US" b="1" dirty="0"/>
              <a:t>Brown – East Village</a:t>
            </a:r>
          </a:p>
          <a:p>
            <a:r>
              <a:rPr lang="en-US" b="1" dirty="0"/>
              <a:t>Purple – West Village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6086C-D749-314A-8936-50F3D1035D9B}"/>
              </a:ext>
            </a:extLst>
          </p:cNvPr>
          <p:cNvSpPr txBox="1"/>
          <p:nvPr/>
        </p:nvSpPr>
        <p:spPr>
          <a:xfrm>
            <a:off x="8203786" y="4114801"/>
            <a:ext cx="270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Midtown East and Flatiron </a:t>
            </a:r>
          </a:p>
          <a:p>
            <a:r>
              <a:rPr lang="en-US" dirty="0"/>
              <a:t>locations are popular</a:t>
            </a:r>
          </a:p>
        </p:txBody>
      </p:sp>
    </p:spTree>
    <p:extLst>
      <p:ext uri="{BB962C8B-B14F-4D97-AF65-F5344CB8AC3E}">
        <p14:creationId xmlns:p14="http://schemas.microsoft.com/office/powerpoint/2010/main" val="22624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39C1-33A1-7F4F-9A51-D0F99B56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1:  Top 10 Destinations based on Time of Departure:  Afternoon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D2042-62EF-1946-9307-283C64FCCF92}"/>
              </a:ext>
            </a:extLst>
          </p:cNvPr>
          <p:cNvSpPr txBox="1"/>
          <p:nvPr/>
        </p:nvSpPr>
        <p:spPr>
          <a:xfrm>
            <a:off x="8203786" y="1853754"/>
            <a:ext cx="2851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Blue – Midtown East</a:t>
            </a:r>
          </a:p>
          <a:p>
            <a:r>
              <a:rPr lang="en-US" b="1" dirty="0"/>
              <a:t>Grey – Flatiron</a:t>
            </a:r>
          </a:p>
          <a:p>
            <a:r>
              <a:rPr lang="en-US" b="1" dirty="0"/>
              <a:t>Orange – Midtown West</a:t>
            </a:r>
          </a:p>
          <a:p>
            <a:r>
              <a:rPr lang="en-US" b="1" dirty="0"/>
              <a:t>Green – Chelsea</a:t>
            </a:r>
          </a:p>
          <a:p>
            <a:r>
              <a:rPr lang="en-US" b="1" dirty="0"/>
              <a:t>Red – Lower Manhattan</a:t>
            </a:r>
          </a:p>
          <a:p>
            <a:r>
              <a:rPr lang="en-US" b="1" dirty="0"/>
              <a:t>Brown – East Village</a:t>
            </a:r>
          </a:p>
          <a:p>
            <a:r>
              <a:rPr lang="en-US" b="1" dirty="0"/>
              <a:t>Purple – West Village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9BC3F-69C5-1D46-BBB5-5A0382F4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754"/>
            <a:ext cx="6858000" cy="401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0C45C-DE82-304E-8743-E264CBA77840}"/>
              </a:ext>
            </a:extLst>
          </p:cNvPr>
          <p:cNvSpPr txBox="1"/>
          <p:nvPr/>
        </p:nvSpPr>
        <p:spPr>
          <a:xfrm>
            <a:off x="7985761" y="4010984"/>
            <a:ext cx="3287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Midtown is still popular, </a:t>
            </a:r>
          </a:p>
          <a:p>
            <a:r>
              <a:rPr lang="en-US" dirty="0"/>
              <a:t>Pershing Square North is again at</a:t>
            </a:r>
          </a:p>
          <a:p>
            <a:r>
              <a:rPr lang="en-US" dirty="0"/>
              <a:t>Position 1</a:t>
            </a:r>
          </a:p>
        </p:txBody>
      </p:sp>
    </p:spTree>
    <p:extLst>
      <p:ext uri="{BB962C8B-B14F-4D97-AF65-F5344CB8AC3E}">
        <p14:creationId xmlns:p14="http://schemas.microsoft.com/office/powerpoint/2010/main" val="2167387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{B62A84F9-E131-1343-BFCB-E4AE862D3620}tf10001119</Template>
  <TotalTime>329</TotalTime>
  <Words>1020</Words>
  <Application>Microsoft Macintosh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Citi Bike Data Analysis and time Predictions</vt:lpstr>
      <vt:lpstr>Data Features</vt:lpstr>
      <vt:lpstr>Data Files</vt:lpstr>
      <vt:lpstr>Questions to Answer</vt:lpstr>
      <vt:lpstr>Data Preprocessing </vt:lpstr>
      <vt:lpstr>Data Preprocessing</vt:lpstr>
      <vt:lpstr>Data PREProcessing</vt:lpstr>
      <vt:lpstr>Question 1:  Top 10 Destinations based on Time of Departure:  Morning</vt:lpstr>
      <vt:lpstr>Question 1:  Top 10 Destinations based on Time of Departure:  Afternoon</vt:lpstr>
      <vt:lpstr>Question 1:  Top 10 Destinations based on Time of Departure:  EVENING</vt:lpstr>
      <vt:lpstr>Question 1:  Top 10 Destinations based on Time of Departure:  Late night</vt:lpstr>
      <vt:lpstr>Question 2:  What is the distribution of user types by age? </vt:lpstr>
      <vt:lpstr>Question 3: Distribution of Bike Uses Depending on Type of Day and Gender :  Weekday  </vt:lpstr>
      <vt:lpstr>Question 3: Distribution of Bike uses depending on type of day and gender: Weekend </vt:lpstr>
      <vt:lpstr>Question 4: Average Speed traveled by gender </vt:lpstr>
      <vt:lpstr>Question 4: average Distance Traveled by gender </vt:lpstr>
      <vt:lpstr>Linear regression model to predict time duration based on distance traveled </vt:lpstr>
      <vt:lpstr>Decision tree model to predict time to reach a destination based on station names,  age, gender and usertype </vt:lpstr>
      <vt:lpstr>Conclusions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Data Analysis and Linear Regression</dc:title>
  <dc:creator>Microsoft Office User</dc:creator>
  <cp:lastModifiedBy>Microsoft Office User</cp:lastModifiedBy>
  <cp:revision>14</cp:revision>
  <dcterms:created xsi:type="dcterms:W3CDTF">2018-12-10T11:36:46Z</dcterms:created>
  <dcterms:modified xsi:type="dcterms:W3CDTF">2018-12-17T19:06:37Z</dcterms:modified>
</cp:coreProperties>
</file>