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7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A3C2-CF87-8344-9C02-A6C003380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Smoking Cigarette or Marijuana increase criminal Activity or emotional Stress?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94E38-801B-E245-BC95-0510920D9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6215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Fordham University Gabelli School of Business</a:t>
            </a:r>
          </a:p>
          <a:p>
            <a:r>
              <a:rPr lang="en-US" dirty="0"/>
              <a:t>Spring 2019 – Observational Studies</a:t>
            </a:r>
          </a:p>
          <a:p>
            <a:r>
              <a:rPr lang="en-US" dirty="0"/>
              <a:t>Darshan Patel</a:t>
            </a:r>
          </a:p>
          <a:p>
            <a:r>
              <a:rPr lang="en-US" dirty="0"/>
              <a:t>Prof. Frank Yoon</a:t>
            </a:r>
          </a:p>
        </p:txBody>
      </p:sp>
    </p:spTree>
    <p:extLst>
      <p:ext uri="{BB962C8B-B14F-4D97-AF65-F5344CB8AC3E}">
        <p14:creationId xmlns:p14="http://schemas.microsoft.com/office/powerpoint/2010/main" val="3323659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BD2E-BD6D-EF4D-8A8D-DA6A95B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0745F-F08F-484E-91C5-F0979776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Marijuana use and emotional stress are correlated as well as cigarette use and criminal behavior</a:t>
            </a:r>
          </a:p>
          <a:p>
            <a:r>
              <a:rPr lang="en-US" dirty="0"/>
              <a:t>Coarsened exact matching matched more data than propensity score matching</a:t>
            </a:r>
          </a:p>
          <a:p>
            <a:r>
              <a:rPr lang="en-US" dirty="0"/>
              <a:t>BART method calculated ATE estimates with higher precision</a:t>
            </a:r>
          </a:p>
          <a:p>
            <a:r>
              <a:rPr lang="en-US" dirty="0"/>
              <a:t>No average treatment effects were zero after performing doubly robust regression modeling or BART</a:t>
            </a:r>
          </a:p>
          <a:p>
            <a:r>
              <a:rPr lang="en-US" dirty="0"/>
              <a:t>Smoking cigarette or marijuana increases the odds of committing a burglary, arson or theft crime; it also increases the odds of exhibiting emotional stress by either nervousness, hopelessness or worthlessness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4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3E18-CD27-DC4D-8A04-583A16AA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291E-09F1-E64E-ACA8-19A58434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Look at other drugs in the dataset (heroin, methamphetamines, crack, cocaine), other crimes (robbery, DUI, fraud), other emotional stress indicators (nothing could cheer you up, everything was an effort, restlessness)</a:t>
            </a:r>
          </a:p>
          <a:p>
            <a:r>
              <a:rPr lang="en-US" dirty="0"/>
              <a:t>Add more covariates such as marital status, being in the military force, sexual identity</a:t>
            </a:r>
          </a:p>
          <a:p>
            <a:r>
              <a:rPr lang="en-US" dirty="0"/>
              <a:t>Use targeted maximum likelihood estimation to find ATE and ATT</a:t>
            </a:r>
          </a:p>
          <a:p>
            <a:pPr lvl="1"/>
            <a:r>
              <a:rPr lang="en-US" dirty="0"/>
              <a:t>Note that ATT was omitted in this study</a:t>
            </a:r>
          </a:p>
          <a:p>
            <a:r>
              <a:rPr lang="en-US" dirty="0"/>
              <a:t>Bootstrap different sample sizes in DRR algorithm to see effect on confidence interval</a:t>
            </a:r>
          </a:p>
          <a:p>
            <a:r>
              <a:rPr lang="en-US" dirty="0"/>
              <a:t>Higher/lower threshold for emotional stress during 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3111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3A9C-FE68-B049-B349-AEC9D803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D030-86E3-144D-9279-2BD672CCB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association between smoking cigarette and marijuana with criminal activity</a:t>
            </a:r>
          </a:p>
          <a:p>
            <a:r>
              <a:rPr lang="en-US" dirty="0"/>
              <a:t>To understand the association between smoking cigarette and marijuana with signs of emotional stress </a:t>
            </a:r>
          </a:p>
          <a:p>
            <a:r>
              <a:rPr lang="en-US" dirty="0"/>
              <a:t>Use propensity score matching and coarsened exact matching for matching techniques</a:t>
            </a:r>
          </a:p>
          <a:p>
            <a:r>
              <a:rPr lang="en-US" dirty="0"/>
              <a:t>Use doubly robust regression and BART (Bayesian Additive Regression Trees) for regression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71092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8D33-D708-BC47-8955-861D505F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62C5-D226-444A-919B-53792F8C7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5728"/>
            <a:ext cx="7729728" cy="2545723"/>
          </a:xfrm>
        </p:spPr>
        <p:txBody>
          <a:bodyPr/>
          <a:lstStyle/>
          <a:p>
            <a:r>
              <a:rPr lang="en-US" dirty="0"/>
              <a:t>Survey done by NSDUH (National Survey on Drug Use and Health) from 2017</a:t>
            </a:r>
          </a:p>
          <a:p>
            <a:r>
              <a:rPr lang="en-US" dirty="0"/>
              <a:t>56,276 subjects were interviewed</a:t>
            </a:r>
          </a:p>
          <a:p>
            <a:r>
              <a:rPr lang="en-US" dirty="0"/>
              <a:t>Information on various drugs such as tobacco, marijuana, crack, cocaine, heroin, hallucinogens, etc. were collected</a:t>
            </a:r>
          </a:p>
          <a:p>
            <a:r>
              <a:rPr lang="en-US" dirty="0"/>
              <a:t>Information on peoples’ social environment, youth experiences, mental health, depression, consumption of alcohol, substance abuse, etc. was also collected</a:t>
            </a:r>
          </a:p>
          <a:p>
            <a:r>
              <a:rPr lang="en-US" dirty="0"/>
              <a:t>A total of more than 2,500 variables of information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724764-30BA-194F-ABB3-C15A6C33E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480052"/>
              </p:ext>
            </p:extLst>
          </p:nvPr>
        </p:nvGraphicFramePr>
        <p:xfrm>
          <a:off x="2230437" y="5183767"/>
          <a:ext cx="773112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77042">
                  <a:extLst>
                    <a:ext uri="{9D8B030D-6E8A-4147-A177-3AD203B41FA5}">
                      <a16:colId xmlns:a16="http://schemas.microsoft.com/office/drawing/2014/main" val="3250576255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689933091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3274024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Cigarette Smoker?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Marijuana Smoker?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9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59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11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3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E2DF-7F9E-EE49-B8A1-E2103407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5D45-47A6-3146-8BFE-BC5C8BA4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Crime variables are measured as either YES, NO (or omitted or legitimate skip)</a:t>
            </a:r>
          </a:p>
          <a:p>
            <a:r>
              <a:rPr lang="en-US" dirty="0"/>
              <a:t>If a subject committed either theft, arson or burglary in the past year, note it as a YES for exhibiting criminal activity, otherwise NO</a:t>
            </a:r>
          </a:p>
          <a:p>
            <a:r>
              <a:rPr lang="en-US" dirty="0"/>
              <a:t>Emotional stress variables are measured on a scale of 0-5, with 0 being none of the time and 5 being all of the time</a:t>
            </a:r>
          </a:p>
          <a:p>
            <a:r>
              <a:rPr lang="en-US" dirty="0"/>
              <a:t>If a subject experienced the a mid level of nervousness, hopelessness or worthlessness in one particular month in the past year (&gt;2), note it as a YES for feeling stressed, otherwise NO </a:t>
            </a:r>
          </a:p>
          <a:p>
            <a:r>
              <a:rPr lang="en-US" dirty="0"/>
              <a:t>Covariates used: gender, age group, race, employment status</a:t>
            </a:r>
          </a:p>
        </p:txBody>
      </p:sp>
    </p:spTree>
    <p:extLst>
      <p:ext uri="{BB962C8B-B14F-4D97-AF65-F5344CB8AC3E}">
        <p14:creationId xmlns:p14="http://schemas.microsoft.com/office/powerpoint/2010/main" val="52764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6F9C-9341-B043-880B-9CD1804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584DA-9856-984D-A2F9-473B3F5A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0" y="2615947"/>
            <a:ext cx="3529584" cy="3529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2E422-77C2-6B43-83D6-BD49805CC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2615947"/>
            <a:ext cx="3529584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6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DF18-99AA-9540-8E1B-34E543D8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Propensity Score Matching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3C8038-5A28-6D47-A4F4-9BC44AE3B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69885"/>
              </p:ext>
            </p:extLst>
          </p:nvPr>
        </p:nvGraphicFramePr>
        <p:xfrm>
          <a:off x="2230438" y="2638425"/>
          <a:ext cx="7731126" cy="2961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1877">
                  <a:extLst>
                    <a:ext uri="{9D8B030D-6E8A-4147-A177-3AD203B41FA5}">
                      <a16:colId xmlns:a16="http://schemas.microsoft.com/office/drawing/2014/main" val="4270538188"/>
                    </a:ext>
                  </a:extLst>
                </a:gridCol>
                <a:gridCol w="884419">
                  <a:extLst>
                    <a:ext uri="{9D8B030D-6E8A-4147-A177-3AD203B41FA5}">
                      <a16:colId xmlns:a16="http://schemas.microsoft.com/office/drawing/2014/main" val="2169510222"/>
                    </a:ext>
                  </a:extLst>
                </a:gridCol>
                <a:gridCol w="929391">
                  <a:extLst>
                    <a:ext uri="{9D8B030D-6E8A-4147-A177-3AD203B41FA5}">
                      <a16:colId xmlns:a16="http://schemas.microsoft.com/office/drawing/2014/main" val="9556738"/>
                    </a:ext>
                  </a:extLst>
                </a:gridCol>
                <a:gridCol w="1364105">
                  <a:extLst>
                    <a:ext uri="{9D8B030D-6E8A-4147-A177-3AD203B41FA5}">
                      <a16:colId xmlns:a16="http://schemas.microsoft.com/office/drawing/2014/main" val="2846641552"/>
                    </a:ext>
                  </a:extLst>
                </a:gridCol>
                <a:gridCol w="1334124">
                  <a:extLst>
                    <a:ext uri="{9D8B030D-6E8A-4147-A177-3AD203B41FA5}">
                      <a16:colId xmlns:a16="http://schemas.microsoft.com/office/drawing/2014/main" val="1875030577"/>
                    </a:ext>
                  </a:extLst>
                </a:gridCol>
                <a:gridCol w="1357210">
                  <a:extLst>
                    <a:ext uri="{9D8B030D-6E8A-4147-A177-3AD203B41FA5}">
                      <a16:colId xmlns:a16="http://schemas.microsoft.com/office/drawing/2014/main" val="1560375661"/>
                    </a:ext>
                  </a:extLst>
                </a:gridCol>
              </a:tblGrid>
              <a:tr h="592396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52719"/>
                  </a:ext>
                </a:extLst>
              </a:tr>
              <a:tr h="592396">
                <a:tc>
                  <a:txBody>
                    <a:bodyPr/>
                    <a:lstStyle/>
                    <a:p>
                      <a:r>
                        <a:rPr lang="en-US" dirty="0"/>
                        <a:t>Cigarette/Crime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737766"/>
                  </a:ext>
                </a:extLst>
              </a:tr>
              <a:tr h="592396">
                <a:tc>
                  <a:txBody>
                    <a:bodyPr/>
                    <a:lstStyle/>
                    <a:p>
                      <a:r>
                        <a:rPr lang="en-US" dirty="0"/>
                        <a:t>Marijuana/Crime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-44.29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35965"/>
                  </a:ext>
                </a:extLst>
              </a:tr>
              <a:tr h="592396">
                <a:tc>
                  <a:txBody>
                    <a:bodyPr/>
                    <a:lstStyle/>
                    <a:p>
                      <a:r>
                        <a:rPr lang="en-US" dirty="0"/>
                        <a:t>Cigarette/Stress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10458"/>
                  </a:ext>
                </a:extLst>
              </a:tr>
              <a:tr h="592396">
                <a:tc>
                  <a:txBody>
                    <a:bodyPr/>
                    <a:lstStyle/>
                    <a:p>
                      <a:r>
                        <a:rPr lang="en-US" dirty="0"/>
                        <a:t>Marijuana/Stress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2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73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B9DC-0766-7F40-AD1B-6A1FFAC5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Coarsened Exact Matching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75461E-3E4D-9845-9142-D338DD1AD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015196"/>
              </p:ext>
            </p:extLst>
          </p:nvPr>
        </p:nvGraphicFramePr>
        <p:xfrm>
          <a:off x="2230438" y="2638425"/>
          <a:ext cx="7731125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6847">
                  <a:extLst>
                    <a:ext uri="{9D8B030D-6E8A-4147-A177-3AD203B41FA5}">
                      <a16:colId xmlns:a16="http://schemas.microsoft.com/office/drawing/2014/main" val="3765946800"/>
                    </a:ext>
                  </a:extLst>
                </a:gridCol>
                <a:gridCol w="1558977">
                  <a:extLst>
                    <a:ext uri="{9D8B030D-6E8A-4147-A177-3AD203B41FA5}">
                      <a16:colId xmlns:a16="http://schemas.microsoft.com/office/drawing/2014/main" val="2454741445"/>
                    </a:ext>
                  </a:extLst>
                </a:gridCol>
                <a:gridCol w="1424066">
                  <a:extLst>
                    <a:ext uri="{9D8B030D-6E8A-4147-A177-3AD203B41FA5}">
                      <a16:colId xmlns:a16="http://schemas.microsoft.com/office/drawing/2014/main" val="546396567"/>
                    </a:ext>
                  </a:extLst>
                </a:gridCol>
                <a:gridCol w="1295010">
                  <a:extLst>
                    <a:ext uri="{9D8B030D-6E8A-4147-A177-3AD203B41FA5}">
                      <a16:colId xmlns:a16="http://schemas.microsoft.com/office/drawing/2014/main" val="3594977288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62915459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Non-Smokers 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Smokers 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β (matched)</a:t>
                      </a:r>
                    </a:p>
                    <a:p>
                      <a:r>
                        <a:rPr lang="en-US" sz="1400" dirty="0"/>
                        <a:t>Interp.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β (all)</a:t>
                      </a:r>
                    </a:p>
                    <a:p>
                      <a:r>
                        <a:rPr lang="en-US" sz="1400" dirty="0"/>
                        <a:t>Interp.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698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Cigarette /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0.294</a:t>
                      </a:r>
                    </a:p>
                    <a:p>
                      <a:r>
                        <a:rPr lang="en-US" dirty="0"/>
                        <a:t>32.264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0.223</a:t>
                      </a:r>
                    </a:p>
                    <a:p>
                      <a:r>
                        <a:rPr lang="en-US" dirty="0"/>
                        <a:t>25.040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261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Marijuana /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0.108</a:t>
                      </a:r>
                    </a:p>
                    <a:p>
                      <a:r>
                        <a:rPr lang="en-US" dirty="0"/>
                        <a:t>11.487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</a:t>
                      </a:r>
                    </a:p>
                    <a:p>
                      <a:r>
                        <a:rPr lang="en-US" dirty="0"/>
                        <a:t>8.812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4102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Cigarette /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0.224</a:t>
                      </a:r>
                    </a:p>
                    <a:p>
                      <a:r>
                        <a:rPr lang="en-US" dirty="0"/>
                        <a:t>25.121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0.222</a:t>
                      </a:r>
                    </a:p>
                    <a:p>
                      <a:r>
                        <a:rPr lang="en-US" dirty="0"/>
                        <a:t>24.912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637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Marijuana /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0.391</a:t>
                      </a:r>
                    </a:p>
                    <a:p>
                      <a:r>
                        <a:rPr lang="en-US" dirty="0"/>
                        <a:t>47.981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0.389</a:t>
                      </a:r>
                    </a:p>
                    <a:p>
                      <a:r>
                        <a:rPr lang="en-US" dirty="0"/>
                        <a:t>47.588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1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18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201F-E563-E947-B6E6-F22ED32C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Robust Regression / Bayesian Additive Regression 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56E681-787F-154D-970D-98D696925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8944" y="2495920"/>
            <a:ext cx="3931920" cy="39319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3ABB6C-BA9F-9346-849C-55918F043594}"/>
              </a:ext>
            </a:extLst>
          </p:cNvPr>
          <p:cNvSpPr txBox="1"/>
          <p:nvPr/>
        </p:nvSpPr>
        <p:spPr>
          <a:xfrm>
            <a:off x="2231136" y="2495920"/>
            <a:ext cx="2778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DRR – Bootstrapped 200 samples to form a ATE estimate for 1000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BART – 1000 iterations of the MCMC algorithm</a:t>
            </a:r>
          </a:p>
        </p:txBody>
      </p:sp>
    </p:spTree>
    <p:extLst>
      <p:ext uri="{BB962C8B-B14F-4D97-AF65-F5344CB8AC3E}">
        <p14:creationId xmlns:p14="http://schemas.microsoft.com/office/powerpoint/2010/main" val="268319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53B9-7DF4-9A41-AEC5-C25218AB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Neyman</a:t>
            </a:r>
            <a:r>
              <a:rPr lang="en-US" dirty="0"/>
              <a:t>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518DE-E2DB-C74C-92A1-EE95DE2AC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413191"/>
                <a:ext cx="7729728" cy="2533563"/>
              </a:xfrm>
            </p:spPr>
            <p:txBody>
              <a:bodyPr/>
              <a:lstStyle/>
              <a:p>
                <a:r>
                  <a:rPr lang="en-US" dirty="0"/>
                  <a:t>Null Hypothesis: </a:t>
                </a:r>
                <a:r>
                  <a:rPr lang="en-US" dirty="0" err="1"/>
                  <a:t>τ</a:t>
                </a:r>
                <a:r>
                  <a:rPr lang="en-US" dirty="0"/>
                  <a:t> = E[Y(1) – Y(0)] = 0 (the average treatment effect is zero)</a:t>
                </a:r>
              </a:p>
              <a:p>
                <a:r>
                  <a:rPr lang="en-US" dirty="0"/>
                  <a:t>Alternative Hypothesis: </a:t>
                </a:r>
                <a:r>
                  <a:rPr lang="en-US" dirty="0" err="1"/>
                  <a:t>τ</a:t>
                </a:r>
                <a:r>
                  <a:rPr lang="en-US" dirty="0"/>
                  <a:t> ≠ 0</a:t>
                </a:r>
              </a:p>
              <a:p>
                <a:r>
                  <a:rPr lang="en-US" dirty="0"/>
                  <a:t>To test hypothesis, calculate the t statistic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/>
                          <m:t>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518DE-E2DB-C74C-92A1-EE95DE2AC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413191"/>
                <a:ext cx="7729728" cy="2533563"/>
              </a:xfrm>
              <a:blipFill>
                <a:blip r:embed="rId2"/>
                <a:stretch>
                  <a:fillRect l="-493" t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D83EC0-14FC-6A43-B1A2-D544C8E07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47155"/>
              </p:ext>
            </p:extLst>
          </p:nvPr>
        </p:nvGraphicFramePr>
        <p:xfrm>
          <a:off x="2231136" y="3679972"/>
          <a:ext cx="7729730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5946">
                  <a:extLst>
                    <a:ext uri="{9D8B030D-6E8A-4147-A177-3AD203B41FA5}">
                      <a16:colId xmlns:a16="http://schemas.microsoft.com/office/drawing/2014/main" val="238586545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608653823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1178931223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2553276551"/>
                    </a:ext>
                  </a:extLst>
                </a:gridCol>
                <a:gridCol w="1545946">
                  <a:extLst>
                    <a:ext uri="{9D8B030D-6E8A-4147-A177-3AD203B41FA5}">
                      <a16:colId xmlns:a16="http://schemas.microsoft.com/office/drawing/2014/main" val="1311514676"/>
                    </a:ext>
                  </a:extLst>
                </a:gridCol>
              </a:tblGrid>
              <a:tr h="353092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degrees of freedom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01864"/>
                  </a:ext>
                </a:extLst>
              </a:tr>
              <a:tr h="211855">
                <a:tc>
                  <a:txBody>
                    <a:bodyPr/>
                    <a:lstStyle/>
                    <a:p>
                      <a:r>
                        <a:rPr lang="en-US" sz="1200" dirty="0"/>
                        <a:t>DRR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Cigarette /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30577"/>
                  </a:ext>
                </a:extLst>
              </a:tr>
              <a:tr h="211855">
                <a:tc>
                  <a:txBody>
                    <a:bodyPr/>
                    <a:lstStyle/>
                    <a:p>
                      <a:r>
                        <a:rPr lang="en-US" sz="1200" dirty="0"/>
                        <a:t>DRR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Marijuana /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176.38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95819"/>
                  </a:ext>
                </a:extLst>
              </a:tr>
              <a:tr h="211855">
                <a:tc>
                  <a:txBody>
                    <a:bodyPr/>
                    <a:lstStyle/>
                    <a:p>
                      <a:r>
                        <a:rPr lang="en-US" sz="1200" dirty="0"/>
                        <a:t>DRR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Cigarette /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768.11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99543"/>
                  </a:ext>
                </a:extLst>
              </a:tr>
              <a:tr h="211855">
                <a:tc>
                  <a:txBody>
                    <a:bodyPr/>
                    <a:lstStyle/>
                    <a:p>
                      <a:r>
                        <a:rPr lang="en-US" sz="1200" dirty="0"/>
                        <a:t>DRR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Marijuana /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1099.70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45346"/>
                  </a:ext>
                </a:extLst>
              </a:tr>
              <a:tr h="211855">
                <a:tc>
                  <a:txBody>
                    <a:bodyPr/>
                    <a:lstStyle/>
                    <a:p>
                      <a:r>
                        <a:rPr lang="en-US" sz="1200" dirty="0"/>
                        <a:t>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Cigarette /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8024.30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0877"/>
                  </a:ext>
                </a:extLst>
              </a:tr>
              <a:tr h="211855">
                <a:tc>
                  <a:txBody>
                    <a:bodyPr/>
                    <a:lstStyle/>
                    <a:p>
                      <a:r>
                        <a:rPr lang="en-US" sz="1200" dirty="0"/>
                        <a:t>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Marijuana /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15261.09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33750"/>
                  </a:ext>
                </a:extLst>
              </a:tr>
              <a:tr h="211855">
                <a:tc>
                  <a:txBody>
                    <a:bodyPr/>
                    <a:lstStyle/>
                    <a:p>
                      <a:r>
                        <a:rPr lang="en-US" sz="1200" dirty="0"/>
                        <a:t>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Cigarette /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192563.10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191310"/>
                  </a:ext>
                </a:extLst>
              </a:tr>
              <a:tr h="211855">
                <a:tc>
                  <a:txBody>
                    <a:bodyPr/>
                    <a:lstStyle/>
                    <a:p>
                      <a:r>
                        <a:rPr lang="en-US" sz="1200" dirty="0"/>
                        <a:t>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Marijuana / 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327328.40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6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8808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93</TotalTime>
  <Words>714</Words>
  <Application>Microsoft Macintosh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Gill Sans MT</vt:lpstr>
      <vt:lpstr>Parcel</vt:lpstr>
      <vt:lpstr>Does Smoking Cigarette or Marijuana increase criminal Activity or emotional Stress?</vt:lpstr>
      <vt:lpstr>Problem</vt:lpstr>
      <vt:lpstr>Data</vt:lpstr>
      <vt:lpstr>Data Preparation</vt:lpstr>
      <vt:lpstr>Covariates</vt:lpstr>
      <vt:lpstr>Propensity Score Matching</vt:lpstr>
      <vt:lpstr>Coarsened Exact Matching</vt:lpstr>
      <vt:lpstr>Doubly Robust Regression / Bayesian Additive Regression Trees</vt:lpstr>
      <vt:lpstr>Neyman Hypothesis Testing</vt:lpstr>
      <vt:lpstr>Conclusion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Smoking Cigarette or Marijuana increase criminal Activity or emotional Stress?</dc:title>
  <dc:creator>Darshan Patel</dc:creator>
  <cp:lastModifiedBy>Darshan Patel</cp:lastModifiedBy>
  <cp:revision>11</cp:revision>
  <dcterms:created xsi:type="dcterms:W3CDTF">2019-05-06T18:17:43Z</dcterms:created>
  <dcterms:modified xsi:type="dcterms:W3CDTF">2019-05-07T19:08:52Z</dcterms:modified>
</cp:coreProperties>
</file>