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7"/>
  </p:normalViewPr>
  <p:slideViewPr>
    <p:cSldViewPr snapToGrid="0" snapToObjects="1">
      <p:cViewPr>
        <p:scale>
          <a:sx n="98" d="100"/>
          <a:sy n="98" d="100"/>
        </p:scale>
        <p:origin x="472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8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96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09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3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29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30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34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0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5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74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28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8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9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33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2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27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09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FBFA-36DD-784B-BA5C-AE2EC3E1B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/>
              <a:t>“SYNTHESIZING AND IMITATING HANDWRITING USING DEEP RECURRENT NEURAL NETWORKS </a:t>
            </a:r>
            <a:br>
              <a:rPr lang="en-US" sz="2800" dirty="0"/>
            </a:br>
            <a:r>
              <a:rPr lang="en-US" sz="2800" dirty="0"/>
              <a:t>AND MIXTURE DENSITY NETWORKS”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BY K. KUMAR, HARISH KANDALA AND DR. N. REDDY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2B360-9D5A-FB4B-802E-5DFE5801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83892"/>
            <a:ext cx="9448800" cy="1221153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PRESENTATION BY DARSHAN PATEL</a:t>
            </a:r>
          </a:p>
          <a:p>
            <a:pPr algn="ctr"/>
            <a:r>
              <a:rPr lang="en-US" sz="1600" dirty="0"/>
              <a:t>FORDHAM UNIVERSITY GABELLI SCHOOL OF BUSINESS</a:t>
            </a:r>
          </a:p>
          <a:p>
            <a:pPr algn="ctr"/>
            <a:r>
              <a:rPr lang="en-US" sz="1600" dirty="0"/>
              <a:t>ISGB 799Z – DEEP MACHINE LEARNING - SPRING 2019</a:t>
            </a:r>
          </a:p>
        </p:txBody>
      </p:sp>
    </p:spTree>
    <p:extLst>
      <p:ext uri="{BB962C8B-B14F-4D97-AF65-F5344CB8AC3E}">
        <p14:creationId xmlns:p14="http://schemas.microsoft.com/office/powerpoint/2010/main" val="295615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4CF7-3838-1A48-B76C-3CB24612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2EFDA-600A-9B45-9AFB-F0D0AF30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create handwritten text using a certain handwriting style </a:t>
            </a:r>
          </a:p>
          <a:p>
            <a:r>
              <a:rPr lang="en-US" dirty="0"/>
              <a:t>A step further from handwriting recognition, a common question in deep learning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6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25F5-48B6-EB43-AC6A-B6716566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8904-0361-4644-8B49-ADC7F163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personalized handwritten documents </a:t>
            </a:r>
          </a:p>
          <a:p>
            <a:r>
              <a:rPr lang="en-US" dirty="0"/>
              <a:t>Editing a handwritten document on a device</a:t>
            </a:r>
          </a:p>
          <a:p>
            <a:r>
              <a:rPr lang="en-US" dirty="0"/>
              <a:t>Identify forgery in important documents</a:t>
            </a:r>
          </a:p>
        </p:txBody>
      </p:sp>
    </p:spTree>
    <p:extLst>
      <p:ext uri="{BB962C8B-B14F-4D97-AF65-F5344CB8AC3E}">
        <p14:creationId xmlns:p14="http://schemas.microsoft.com/office/powerpoint/2010/main" val="195242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F152-A42A-FF4D-9B43-E10ABF8C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7759-D93F-0749-9F8E-7DA387782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797040" cy="4024125"/>
          </a:xfrm>
        </p:spPr>
        <p:txBody>
          <a:bodyPr/>
          <a:lstStyle/>
          <a:p>
            <a:r>
              <a:rPr lang="en-US" dirty="0"/>
              <a:t>Handwritten text from 223 different writers </a:t>
            </a:r>
          </a:p>
          <a:p>
            <a:pPr lvl="1"/>
            <a:r>
              <a:rPr lang="en-US" dirty="0"/>
              <a:t>5356 lines of text for training set, ~1.5k for two validation sets and 4859 for test set</a:t>
            </a:r>
          </a:p>
          <a:p>
            <a:r>
              <a:rPr lang="en-US" dirty="0"/>
              <a:t>Data is fed into three stacked LSTM cells that form a deep recurrent neural network along with an attention mechanism and mixture density network</a:t>
            </a:r>
          </a:p>
          <a:p>
            <a:r>
              <a:rPr lang="en-US" dirty="0"/>
              <a:t>Two methods to imitate any handwriting style: restraining the top LSTM cell, using GAN architecture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55C88-B1F4-7F4D-829A-D520A91C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840" y="2437696"/>
            <a:ext cx="4023360" cy="37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8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B93E-7612-C74C-8306-9C685DC4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Restraining the top LSTM </a:t>
            </a:r>
            <a:r>
              <a:rPr lang="en-US" dirty="0" err="1"/>
              <a:t>CELl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5A8C-7B39-2946-8FD0-995C3B19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architecture and create multiple copies of the network for each handwriting style</a:t>
            </a:r>
          </a:p>
          <a:p>
            <a:r>
              <a:rPr lang="en-US" dirty="0"/>
              <a:t>A text sample is fed into the network</a:t>
            </a:r>
          </a:p>
          <a:p>
            <a:r>
              <a:rPr lang="en-US" dirty="0"/>
              <a:t>Trained parameters get copied</a:t>
            </a:r>
          </a:p>
          <a:p>
            <a:r>
              <a:rPr lang="en-US" dirty="0"/>
              <a:t>The copied network gets re-trained using only the top LSTM layer (time saving)</a:t>
            </a:r>
          </a:p>
          <a:p>
            <a:r>
              <a:rPr lang="en-US" dirty="0"/>
              <a:t>After retraining, use model to generate handwritten text with a certain style </a:t>
            </a:r>
          </a:p>
          <a:p>
            <a:pPr lvl="1"/>
            <a:r>
              <a:rPr lang="en-US" dirty="0"/>
              <a:t>Prime the training data so the style is continued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5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284D-579E-EF44-B817-67C48B3F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Using </a:t>
            </a:r>
            <a:r>
              <a:rPr lang="en-US" dirty="0" err="1"/>
              <a:t>gAN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F59B-BB90-2047-B348-9683A4F1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generative adversarial networks, train 2 models </a:t>
            </a:r>
          </a:p>
          <a:p>
            <a:pPr lvl="1"/>
            <a:r>
              <a:rPr lang="en-US" dirty="0"/>
              <a:t>the generative model will create data – current mechanism</a:t>
            </a:r>
          </a:p>
          <a:p>
            <a:pPr lvl="1"/>
            <a:r>
              <a:rPr lang="en-US" dirty="0"/>
              <a:t>the discriminative model will evaluate whether the data is likely to come from the training data - classifier</a:t>
            </a:r>
          </a:p>
          <a:p>
            <a:r>
              <a:rPr lang="en-US" dirty="0"/>
              <a:t>The use of the discriminative model can help identify forgery </a:t>
            </a:r>
          </a:p>
          <a:p>
            <a:r>
              <a:rPr lang="en-US" dirty="0"/>
              <a:t>When retraining, the discriminator compares the handwriting style to the original style, thus learning the handwriting style in a few training steps </a:t>
            </a:r>
          </a:p>
          <a:p>
            <a:pPr marL="0" indent="0" algn="ctr">
              <a:buNone/>
            </a:pPr>
            <a:r>
              <a:rPr lang="en-US" dirty="0"/>
              <a:t>**Researchers did not use this method**</a:t>
            </a:r>
          </a:p>
        </p:txBody>
      </p:sp>
    </p:spTree>
    <p:extLst>
      <p:ext uri="{BB962C8B-B14F-4D97-AF65-F5344CB8AC3E}">
        <p14:creationId xmlns:p14="http://schemas.microsoft.com/office/powerpoint/2010/main" val="282181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ACC3-303B-1848-A381-025E3A8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CA85-9894-1345-9854-5F2B9D291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the model on AWS GPU instances (~1 day)</a:t>
            </a:r>
          </a:p>
          <a:p>
            <a:r>
              <a:rPr lang="en-US" dirty="0"/>
              <a:t>Model has many hyperparameters (3 layers)</a:t>
            </a:r>
          </a:p>
          <a:p>
            <a:pPr lvl="1"/>
            <a:r>
              <a:rPr lang="en-US" dirty="0"/>
              <a:t> researchers spent days tweaking them</a:t>
            </a:r>
          </a:p>
          <a:p>
            <a:r>
              <a:rPr lang="en-US" dirty="0"/>
              <a:t>Problem with data, not hyperparameters </a:t>
            </a:r>
          </a:p>
          <a:p>
            <a:pPr lvl="1"/>
            <a:r>
              <a:rPr lang="en-US" dirty="0"/>
              <a:t>Amount of data is too low, noisy results </a:t>
            </a:r>
          </a:p>
          <a:p>
            <a:r>
              <a:rPr lang="en-US" dirty="0"/>
              <a:t>Model is trained via resampling to increase size of data </a:t>
            </a:r>
          </a:p>
          <a:p>
            <a:r>
              <a:rPr lang="en-US" dirty="0"/>
              <a:t>An API was made to test the model by taking in a text, generating n samples using a handwriting style</a:t>
            </a:r>
          </a:p>
        </p:txBody>
      </p:sp>
    </p:spTree>
    <p:extLst>
      <p:ext uri="{BB962C8B-B14F-4D97-AF65-F5344CB8AC3E}">
        <p14:creationId xmlns:p14="http://schemas.microsoft.com/office/powerpoint/2010/main" val="253387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F7DF-4AF4-254F-91DC-34FBB392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Snapshots </a:t>
            </a:r>
            <a:br>
              <a:rPr lang="en-US" dirty="0"/>
            </a:br>
            <a:r>
              <a:rPr lang="en-US" dirty="0"/>
              <a:t>from WEB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5C2AE-7703-B541-880C-44849245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82" y="429092"/>
            <a:ext cx="3955618" cy="60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5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144F-3E99-4742-82A7-191FAA71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Limitations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87BB-4A36-C04E-8DBA-9CD7259F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sense of performance metric - can only determine how well the generated data Is to the original style visually</a:t>
            </a:r>
          </a:p>
          <a:p>
            <a:r>
              <a:rPr lang="en-US" dirty="0"/>
              <a:t>Results depend on fine tuning hyperparameters </a:t>
            </a:r>
          </a:p>
          <a:p>
            <a:r>
              <a:rPr lang="en-US" dirty="0"/>
              <a:t>Longer strings cannot be generated due to LSTMs limits and needing more data</a:t>
            </a:r>
          </a:p>
          <a:p>
            <a:r>
              <a:rPr lang="en-US" dirty="0"/>
              <a:t>If RNNs are advanced in the future, it could mean using less training data to help learning handwriting style </a:t>
            </a:r>
          </a:p>
          <a:p>
            <a:r>
              <a:rPr lang="en-US" dirty="0"/>
              <a:t>Method is not limited to handwritten data but also any sequential data like in economics or DNA synthesis</a:t>
            </a:r>
          </a:p>
          <a:p>
            <a:r>
              <a:rPr lang="en-US" dirty="0"/>
              <a:t>Model can be applied in more useful real-time applications like for forgery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520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{A8A61EEB-311B-E44E-BE00-7B6AEE1B8C64}tf10001079</Template>
  <TotalTime>474</TotalTime>
  <Words>462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“SYNTHESIZING AND IMITATING HANDWRITING USING DEEP RECURRENT NEURAL NETWORKS  AND MIXTURE DENSITY NETWORKS”  BY K. KUMAR, HARISH KANDALA AND DR. N. REDDY</vt:lpstr>
      <vt:lpstr>Research Question</vt:lpstr>
      <vt:lpstr>Significance</vt:lpstr>
      <vt:lpstr>Methodology</vt:lpstr>
      <vt:lpstr>Method 1: Restraining the top LSTM CELl</vt:lpstr>
      <vt:lpstr>Method 2: Using gAN architecture</vt:lpstr>
      <vt:lpstr>Difficulties and Conclusion</vt:lpstr>
      <vt:lpstr>      Snapshots  from WEB api</vt:lpstr>
      <vt:lpstr>Design Limitations and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“SYNTHESIZING AND IMITATING HANDWRITING USING DEEP RECURRENT NEURAL NETWORKS  AND MIXTURE DENSITY NETWORKS”  BY K. KUMAR, HARISH KANDALA AND DR. N. REDDY</dc:title>
  <dc:creator>Microsoft Office User</dc:creator>
  <cp:lastModifiedBy>Microsoft Office User</cp:lastModifiedBy>
  <cp:revision>14</cp:revision>
  <dcterms:created xsi:type="dcterms:W3CDTF">2019-04-05T18:49:23Z</dcterms:created>
  <dcterms:modified xsi:type="dcterms:W3CDTF">2019-04-06T02:43:45Z</dcterms:modified>
</cp:coreProperties>
</file>